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75"/>
  </p:notesMasterIdLst>
  <p:sldIdLst>
    <p:sldId id="258" r:id="rId5"/>
    <p:sldId id="259" r:id="rId6"/>
    <p:sldId id="260" r:id="rId7"/>
    <p:sldId id="261" r:id="rId8"/>
    <p:sldId id="263" r:id="rId9"/>
    <p:sldId id="264" r:id="rId10"/>
    <p:sldId id="265" r:id="rId11"/>
    <p:sldId id="267" r:id="rId12"/>
    <p:sldId id="268" r:id="rId13"/>
    <p:sldId id="270" r:id="rId14"/>
    <p:sldId id="271" r:id="rId15"/>
    <p:sldId id="272" r:id="rId16"/>
    <p:sldId id="273" r:id="rId17"/>
    <p:sldId id="274" r:id="rId18"/>
    <p:sldId id="275" r:id="rId19"/>
    <p:sldId id="277" r:id="rId20"/>
    <p:sldId id="278" r:id="rId21"/>
    <p:sldId id="279" r:id="rId22"/>
    <p:sldId id="280" r:id="rId23"/>
    <p:sldId id="281" r:id="rId24"/>
    <p:sldId id="283" r:id="rId25"/>
    <p:sldId id="285" r:id="rId26"/>
    <p:sldId id="286" r:id="rId27"/>
    <p:sldId id="288" r:id="rId28"/>
    <p:sldId id="289" r:id="rId29"/>
    <p:sldId id="291" r:id="rId30"/>
    <p:sldId id="292" r:id="rId31"/>
    <p:sldId id="293" r:id="rId32"/>
    <p:sldId id="294" r:id="rId33"/>
    <p:sldId id="296" r:id="rId34"/>
    <p:sldId id="298"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9" r:id="rId53"/>
    <p:sldId id="320" r:id="rId54"/>
    <p:sldId id="322" r:id="rId55"/>
    <p:sldId id="323" r:id="rId56"/>
    <p:sldId id="324" r:id="rId57"/>
    <p:sldId id="325" r:id="rId58"/>
    <p:sldId id="326" r:id="rId59"/>
    <p:sldId id="330" r:id="rId60"/>
    <p:sldId id="331" r:id="rId61"/>
    <p:sldId id="332" r:id="rId62"/>
    <p:sldId id="334" r:id="rId63"/>
    <p:sldId id="336" r:id="rId64"/>
    <p:sldId id="337" r:id="rId65"/>
    <p:sldId id="351" r:id="rId66"/>
    <p:sldId id="339" r:id="rId67"/>
    <p:sldId id="340" r:id="rId68"/>
    <p:sldId id="344" r:id="rId69"/>
    <p:sldId id="345" r:id="rId70"/>
    <p:sldId id="346" r:id="rId71"/>
    <p:sldId id="347" r:id="rId72"/>
    <p:sldId id="350" r:id="rId73"/>
    <p:sldId id="348"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88510" autoAdjust="0"/>
  </p:normalViewPr>
  <p:slideViewPr>
    <p:cSldViewPr>
      <p:cViewPr varScale="1">
        <p:scale>
          <a:sx n="77" d="100"/>
          <a:sy n="77" d="100"/>
        </p:scale>
        <p:origin x="15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419845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147263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61</a:t>
            </a:fld>
            <a:endParaRPr lang="en-US"/>
          </a:p>
        </p:txBody>
      </p:sp>
    </p:spTree>
    <p:extLst>
      <p:ext uri="{BB962C8B-B14F-4D97-AF65-F5344CB8AC3E}">
        <p14:creationId xmlns:p14="http://schemas.microsoft.com/office/powerpoint/2010/main" val="2342450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kern="1200" dirty="0">
                <a:solidFill>
                  <a:srgbClr val="2053A5"/>
                </a:solidFill>
                <a:latin typeface="+mn-lt"/>
                <a:ea typeface="+mn-ea"/>
                <a:cs typeface="+mn-cs"/>
              </a:rPr>
              <a:t>Enhancing a Website with Multimedia</a:t>
            </a:r>
            <a:endParaRPr lang="en-US" sz="44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8</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74161750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11041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27456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45684495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284285"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11920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265113"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77073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95139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345258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354616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55521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49012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09225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67060885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Understanding Plug-Ins</a:t>
            </a:r>
            <a:endParaRPr lang="en-US" dirty="0"/>
          </a:p>
        </p:txBody>
      </p:sp>
      <p:sp>
        <p:nvSpPr>
          <p:cNvPr id="28674" name="Rectangle 3"/>
          <p:cNvSpPr>
            <a:spLocks noGrp="1" noChangeArrowheads="1"/>
          </p:cNvSpPr>
          <p:nvPr>
            <p:ph idx="1"/>
          </p:nvPr>
        </p:nvSpPr>
        <p:spPr/>
        <p:txBody>
          <a:bodyPr/>
          <a:lstStyle/>
          <a:p>
            <a:r>
              <a:rPr lang="en-IN" b="1" dirty="0"/>
              <a:t>Media player: </a:t>
            </a:r>
            <a:r>
              <a:rPr lang="en-IN" dirty="0"/>
              <a:t>Decodes and plays multimedia content stored within a container file</a:t>
            </a:r>
          </a:p>
          <a:p>
            <a:r>
              <a:rPr lang="en-IN" b="1" dirty="0"/>
              <a:t>Plug-in:</a:t>
            </a:r>
            <a:r>
              <a:rPr lang="en-IN" dirty="0"/>
              <a:t> Software program accessed by a browser to provide a feature or capability not native to the browser</a:t>
            </a:r>
          </a:p>
          <a:p>
            <a:r>
              <a:rPr lang="en-IN" dirty="0"/>
              <a:t>A plug-in either opens in its own external window or runs within the web page as an </a:t>
            </a:r>
            <a:r>
              <a:rPr lang="en-IN" b="1" dirty="0"/>
              <a:t>embedded object</a:t>
            </a:r>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10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65689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dirty="0"/>
              <a:t>Understanding Plug-Ins (continued 1)</a:t>
            </a:r>
            <a:endParaRPr lang="en-US" sz="4000" dirty="0"/>
          </a:p>
        </p:txBody>
      </p:sp>
      <p:sp>
        <p:nvSpPr>
          <p:cNvPr id="28674" name="Rectangle 3"/>
          <p:cNvSpPr>
            <a:spLocks noGrp="1" noChangeArrowheads="1"/>
          </p:cNvSpPr>
          <p:nvPr>
            <p:ph idx="1"/>
          </p:nvPr>
        </p:nvSpPr>
        <p:spPr/>
        <p:txBody>
          <a:bodyPr/>
          <a:lstStyle/>
          <a:p>
            <a:r>
              <a:rPr lang="en-IN" dirty="0"/>
              <a:t>Problems with the plug-in approach for delivery of multimedia content</a:t>
            </a:r>
          </a:p>
          <a:p>
            <a:pPr lvl="1"/>
            <a:r>
              <a:rPr lang="en-IN" dirty="0"/>
              <a:t>Plugs-ins require users to install a separate application in addition to their web browsers</a:t>
            </a:r>
          </a:p>
          <a:p>
            <a:pPr lvl="1"/>
            <a:r>
              <a:rPr lang="en-IN" dirty="0"/>
              <a:t>A common plug-in is not available across all browsers, operating systems, and devices</a:t>
            </a:r>
          </a:p>
          <a:p>
            <a:pPr lvl="1"/>
            <a:r>
              <a:rPr lang="en-IN" dirty="0"/>
              <a:t>HTML documents that support multiple plug-ins are difficult to create and maintain</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8104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dirty="0"/>
              <a:t>Understanding Plug-Ins (continued 2)</a:t>
            </a:r>
            <a:endParaRPr lang="en-US" sz="4000" dirty="0"/>
          </a:p>
        </p:txBody>
      </p:sp>
      <p:sp>
        <p:nvSpPr>
          <p:cNvPr id="28674" name="Rectangle 3"/>
          <p:cNvSpPr>
            <a:spLocks noGrp="1" noChangeArrowheads="1"/>
          </p:cNvSpPr>
          <p:nvPr>
            <p:ph idx="1"/>
          </p:nvPr>
        </p:nvSpPr>
        <p:spPr/>
        <p:txBody>
          <a:bodyPr/>
          <a:lstStyle/>
          <a:p>
            <a:pPr lvl="1"/>
            <a:r>
              <a:rPr lang="en-IN" dirty="0"/>
              <a:t>Plug-ins consume valuable system resources, resulting in slow and unreliable performance</a:t>
            </a:r>
          </a:p>
          <a:p>
            <a:pPr lvl="1"/>
            <a:r>
              <a:rPr lang="en-IN" dirty="0"/>
              <a:t>Plug-ins are a security risk with some of the most prominent Internet attacks working their way into browsers via a plug-in</a:t>
            </a:r>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12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04156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Working with the </a:t>
            </a:r>
            <a:r>
              <a:rPr lang="en-IN" dirty="0">
                <a:latin typeface="Courier New" panose="02070309020205020404" pitchFamily="49" charset="0"/>
                <a:cs typeface="Courier New" panose="02070309020205020404" pitchFamily="49" charset="0"/>
              </a:rPr>
              <a:t>audio</a:t>
            </a:r>
            <a:r>
              <a:rPr lang="en-IN" sz="4800" dirty="0"/>
              <a:t> </a:t>
            </a:r>
            <a:r>
              <a:rPr lang="en-IN" dirty="0"/>
              <a:t>Element</a:t>
            </a:r>
            <a:endParaRPr lang="en-US" dirty="0"/>
          </a:p>
        </p:txBody>
      </p:sp>
      <p:sp>
        <p:nvSpPr>
          <p:cNvPr id="28674" name="Rectangle 3"/>
          <p:cNvSpPr>
            <a:spLocks noGrp="1" noChangeArrowheads="1"/>
          </p:cNvSpPr>
          <p:nvPr>
            <p:ph idx="1"/>
          </p:nvPr>
        </p:nvSpPr>
        <p:spPr/>
        <p:txBody>
          <a:bodyPr/>
          <a:lstStyle/>
          <a:p>
            <a:r>
              <a:rPr lang="en-IN" dirty="0"/>
              <a:t>Audio clips are embedded within a web page using </a:t>
            </a:r>
            <a:r>
              <a:rPr lang="en-IN" sz="2600" dirty="0">
                <a:latin typeface="Courier New" panose="02070309020205020404" pitchFamily="49" charset="0"/>
                <a:cs typeface="Courier New" panose="02070309020205020404" pitchFamily="49" charset="0"/>
              </a:rPr>
              <a:t>audio</a:t>
            </a:r>
            <a:r>
              <a:rPr lang="en-IN" dirty="0"/>
              <a:t> element</a:t>
            </a:r>
          </a:p>
          <a:p>
            <a:pPr marL="0" indent="0">
              <a:buNone/>
            </a:pPr>
            <a:r>
              <a:rPr lang="en-IN" sz="2600" dirty="0">
                <a:latin typeface="Courier New" panose="02070309020205020404" pitchFamily="49" charset="0"/>
                <a:cs typeface="Courier New" panose="02070309020205020404" pitchFamily="49" charset="0"/>
              </a:rPr>
              <a:t>	&lt;audio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attributes </a:t>
            </a:r>
            <a:r>
              <a:rPr lang="en-IN" sz="2600" dirty="0">
                <a:latin typeface="Courier New" panose="02070309020205020404" pitchFamily="49" charset="0"/>
                <a:cs typeface="Courier New" panose="02070309020205020404" pitchFamily="49" charset="0"/>
              </a:rPr>
              <a:t>/&gt;</a:t>
            </a:r>
            <a:endParaRPr lang="en-IN" dirty="0"/>
          </a:p>
          <a:p>
            <a:pPr marL="357188" indent="0">
              <a:buNone/>
            </a:pPr>
            <a:r>
              <a:rPr lang="en-IN" dirty="0"/>
              <a:t>where</a:t>
            </a:r>
            <a:r>
              <a:rPr lang="en-IN" i="1" dirty="0">
                <a:cs typeface="Courier New" panose="02070309020205020404" pitchFamily="49" charset="0"/>
              </a:rPr>
              <a:t> </a:t>
            </a:r>
            <a:r>
              <a:rPr lang="en-IN" sz="2600" i="1" dirty="0" err="1">
                <a:latin typeface="Courier New" panose="02070309020205020404" pitchFamily="49" charset="0"/>
                <a:cs typeface="Courier New" panose="02070309020205020404" pitchFamily="49" charset="0"/>
              </a:rPr>
              <a:t>url</a:t>
            </a:r>
            <a:r>
              <a:rPr lang="en-IN" dirty="0"/>
              <a:t> specifies the source of the audio file and </a:t>
            </a:r>
            <a:r>
              <a:rPr lang="en-IN" sz="2600" i="1" dirty="0">
                <a:latin typeface="Courier New" panose="02070309020205020404" pitchFamily="49" charset="0"/>
                <a:cs typeface="Courier New" panose="02070309020205020404" pitchFamily="49" charset="0"/>
              </a:rPr>
              <a:t>attributes</a:t>
            </a:r>
            <a:r>
              <a:rPr lang="en-IN" dirty="0"/>
              <a:t> define how the audio clip should be handled by the browser</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00773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dirty="0"/>
              <a:t>Working with the </a:t>
            </a:r>
            <a:r>
              <a:rPr lang="en-IN" sz="3800" dirty="0">
                <a:latin typeface="Courier New" panose="02070309020205020404" pitchFamily="49" charset="0"/>
                <a:cs typeface="Courier New" panose="02070309020205020404" pitchFamily="49" charset="0"/>
              </a:rPr>
              <a:t>audio</a:t>
            </a:r>
            <a:r>
              <a:rPr lang="en-IN" sz="3800" dirty="0"/>
              <a:t> Element (continued)</a:t>
            </a:r>
            <a:endParaRPr lang="en-US" sz="3800" dirty="0"/>
          </a:p>
        </p:txBody>
      </p:sp>
      <p:pic>
        <p:nvPicPr>
          <p:cNvPr id="2" name="Content Placeholder 1" descr="This table provides data about the attributes of HTML audio and video elements. It has 2 columns and 7 rows. The header of column 1 reads “Attribute” and the header of column 2 reads “Description”.&#10;In row 2, column 1 reads “autoplay” and column 2 reads “Starts playing the media clip as soon as it is loaded by the browser”.&#10;In row 3, column 1 reads “controls” and column 2 reads “Displays the player controls in the web page”.&#10;&#10;In row 4, column 1 reads “loop” and column 2 reads “Automatically restarts the media clip when it is finished playing”.&#10;&#10;In row 5, column 1 reads “muted” and column 2 reads “Specifies that the audio output should be muted”.&#10;&#10;In row 6, column 1 reads “preload=“auto|metadata|none”” and column 2 reads “Specifies whether the media clip should be preloaded by the browser, where type is auto (to load the entire clip), metadata (to preload only descriptive data about the clip), or none (not to preload the media clip)”.&#10;&#10;In row 7, column 1 reads “src=“url”” and column 2 reads “Specifies the source of the media clip, where url is the location and name of the media file”.&#10;&#10;" title="Figure 8-2 Attributes of HTML audio and video elemen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0784"/>
            <a:ext cx="8305800" cy="3623795"/>
          </a:xfrm>
        </p:spPr>
      </p:pic>
      <p:sp>
        <p:nvSpPr>
          <p:cNvPr id="8" name="Slide Number Placeholder 7"/>
          <p:cNvSpPr>
            <a:spLocks noGrp="1"/>
          </p:cNvSpPr>
          <p:nvPr>
            <p:ph type="sldNum" sz="quarter" idx="11"/>
          </p:nvPr>
        </p:nvSpPr>
        <p:spPr/>
        <p:txBody>
          <a:bodyPr/>
          <a:lstStyle/>
          <a:p>
            <a:fld id="{0409CDF1-C2B6-4988-8428-22D9775637BC}" type="slidenum">
              <a:rPr lang="en-US" smtClean="0"/>
              <a:pPr/>
              <a:t>14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52148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Browsers and Audio Formats</a:t>
            </a:r>
            <a:endParaRPr lang="en-US" dirty="0"/>
          </a:p>
        </p:txBody>
      </p:sp>
      <p:sp>
        <p:nvSpPr>
          <p:cNvPr id="9" name="Content Placeholder 8"/>
          <p:cNvSpPr>
            <a:spLocks noGrp="1"/>
          </p:cNvSpPr>
          <p:nvPr>
            <p:ph idx="1"/>
          </p:nvPr>
        </p:nvSpPr>
        <p:spPr/>
        <p:txBody>
          <a:bodyPr/>
          <a:lstStyle/>
          <a:p>
            <a:r>
              <a:rPr lang="en-IN" dirty="0"/>
              <a:t>HTML does not specify any particular audio format </a:t>
            </a:r>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15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10" name="Picture 9" descr="This table provides data about audio formats in HTML. It has 5 columns and 5 rows. The header of column 1 reads “Format”, the header of column 2 reads “Description”, the header of column 3 reads “Codec”, the header of column 4 reads “File Extension(s)”, and the header of column 5 reads “MIME Type”.&#10;In row 2, column 1 reads “MP3”, column 2 reads “MPEG-1 Audio Layer 3 or MP3 is one of the most widely used audio types and is the standard format for digital audio players”, column 3 reads “MP3”, column 4 reads “.mp3”, and column 5 reads “audio/mpeg”.&#10;&#10;In row 3, column 1 reads “AAC”, column 2 reads “Advanced Audio Coding or AAC is the encoding standard for all Apple products, as well as YouTube and several gaming systems and mobile devices; AAC was introduced as the successor to MP3 with the goal of achieving better sound quality at similar compression ratios”, column 3 reads “AAC”, column 4 reads “.aac” “.mp4” and “.m4a”, and column 5 reads “audio/mp4”.&#10;&#10;In row 4, column 1 reads “OGG”, column 2 reads “A file compression format designed for web audio, Ogg is an open source and royalty-free format; in general, Ogg provides better sound quality than&#10;MP3, especially at lower bit rates”, column 3 reads “Vorbis”, column 4 reads “.ogg”, and column 5 reads “audio/ogg”.&#10;&#10;In row 5, column 1 reads “WAV”, column 2 reads “The original audio format for Windows PCs, WAV is commonly used for storing uncompressed audio, making it impractical for all but the shortest audio clips”, column 3 reads “PCM”, column 4 reads “.wav”, and column 5 reads “audio/wav”.&#10;" title="Figure 8-3 Audio formats in HTM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252256"/>
            <a:ext cx="6400800" cy="4118602"/>
          </a:xfrm>
          <a:prstGeom prst="rect">
            <a:avLst/>
          </a:prstGeom>
        </p:spPr>
      </p:pic>
    </p:spTree>
    <p:extLst>
      <p:ext uri="{BB962C8B-B14F-4D97-AF65-F5344CB8AC3E}">
        <p14:creationId xmlns:p14="http://schemas.microsoft.com/office/powerpoint/2010/main" val="130956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Browsers and Audio Formats (continued 1)</a:t>
            </a:r>
            <a:endParaRPr lang="en-US" sz="3600" dirty="0"/>
          </a:p>
        </p:txBody>
      </p:sp>
      <p:pic>
        <p:nvPicPr>
          <p:cNvPr id="2" name="Content Placeholder 1" descr="This table provides data about browser support for audio formats. It has 5 columns and 12 rows. The header of column 1 reads “Browser”, the header of column 2 reads “MP3”, the header of column 3 reads “AAC”, the header of column 4 reads “Ogg”, and the header of column 5 reads “WAV”.&#10;In row 2, column 1 reads “Chrome (desktop)”, and columns 2, 3, 4, and 5 show a tick symbol.&#10;In row 3, column 1 reads “Chrome (mobile)”, and columns 2, 3, 4, and 5 show a tick symbol.&#10;In row 4, column 1 reads “Firefox (desktop)”, and columns 2, 3, 4, and 5 show a tick symbol.&#10;In row 5, column 1 reads “Firefox (mobile)”, and columns 2, 4, and 5 show a tick symbol.&#10;In row 6, column 1 reads “Microsoft Edge (desktop)”, and columns 2 and 3 show a tick symbol.&#10;In row 7, column 1 reads “Internet Explorer (desktop)”, and columns 2 and 3 show a tick symbol.&#10;In row 8, column 1 reads “Internet Explorer (mobile)”, and columns 2 and 3 show a tick symbol.&#10;In row 9, column 1 reads “Opera (desktop)”, and columns 4 and 5 show a tick symbol.&#10;In row 10, column 1 reads “Opera (mobile)”, and columns 4 and 5 show a tick symbol.&#10;In row 11, column 1 reads “Safari (desktop)”, and columns 2, 3, and 5 show a tick symbol.&#10;In row 12, column 1 reads “Safari (mobile)”, and columns 2, 3, and 5 show a tick symbol.&#10;" title="Figure 8-4 Browser support for audio forma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2627"/>
            <a:ext cx="8305800" cy="3760109"/>
          </a:xfrm>
        </p:spPr>
      </p:pic>
      <p:sp>
        <p:nvSpPr>
          <p:cNvPr id="8" name="Slide Number Placeholder 7"/>
          <p:cNvSpPr>
            <a:spLocks noGrp="1"/>
          </p:cNvSpPr>
          <p:nvPr>
            <p:ph type="sldNum" sz="quarter" idx="11"/>
          </p:nvPr>
        </p:nvSpPr>
        <p:spPr/>
        <p:txBody>
          <a:bodyPr/>
          <a:lstStyle/>
          <a:p>
            <a:fld id="{0409CDF1-C2B6-4988-8428-22D9775637BC}" type="slidenum">
              <a:rPr lang="en-US" smtClean="0"/>
              <a:pPr/>
              <a:t>16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79545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Browsers and Audio Formats (continued 2)</a:t>
            </a:r>
            <a:endParaRPr lang="en-US" sz="3600" dirty="0"/>
          </a:p>
        </p:txBody>
      </p:sp>
      <p:sp>
        <p:nvSpPr>
          <p:cNvPr id="4" name="Content Placeholder 3"/>
          <p:cNvSpPr>
            <a:spLocks noGrp="1"/>
          </p:cNvSpPr>
          <p:nvPr>
            <p:ph idx="1"/>
          </p:nvPr>
        </p:nvSpPr>
        <p:spPr/>
        <p:txBody>
          <a:bodyPr/>
          <a:lstStyle/>
          <a:p>
            <a:r>
              <a:rPr lang="en-IN" dirty="0"/>
              <a:t>Nest several </a:t>
            </a:r>
            <a:r>
              <a:rPr lang="en-IN" sz="2600" dirty="0">
                <a:latin typeface="Courier New" panose="02070309020205020404" pitchFamily="49" charset="0"/>
                <a:cs typeface="Courier New" panose="02070309020205020404" pitchFamily="49" charset="0"/>
              </a:rPr>
              <a:t>source</a:t>
            </a:r>
            <a:r>
              <a:rPr lang="en-IN" dirty="0"/>
              <a:t> elements within a single </a:t>
            </a:r>
            <a:r>
              <a:rPr lang="en-IN" sz="2600" dirty="0">
                <a:latin typeface="Courier New" panose="02070309020205020404" pitchFamily="49" charset="0"/>
                <a:cs typeface="Courier New" panose="02070309020205020404" pitchFamily="49" charset="0"/>
              </a:rPr>
              <a:t>audio</a:t>
            </a:r>
            <a:r>
              <a:rPr lang="en-IN" dirty="0"/>
              <a:t> element to provide several versions of the same media file</a:t>
            </a:r>
          </a:p>
          <a:p>
            <a:pPr marL="457200" lvl="1" indent="0">
              <a:buNone/>
            </a:pPr>
            <a:r>
              <a:rPr lang="en-IN" sz="2600" dirty="0">
                <a:latin typeface="Courier New" panose="02070309020205020404" pitchFamily="49" charset="0"/>
                <a:cs typeface="Courier New" panose="02070309020205020404" pitchFamily="49" charset="0"/>
              </a:rPr>
              <a:t>&lt;audio&gt;</a:t>
            </a:r>
          </a:p>
          <a:p>
            <a:pPr marL="465138" lvl="1" indent="0">
              <a:buNone/>
            </a:pPr>
            <a:r>
              <a:rPr lang="en-IN" sz="2600" dirty="0">
                <a:latin typeface="Courier New" panose="02070309020205020404" pitchFamily="49" charset="0"/>
                <a:cs typeface="Courier New" panose="02070309020205020404" pitchFamily="49" charset="0"/>
              </a:rPr>
              <a:t>&lt;source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url1</a:t>
            </a:r>
            <a:r>
              <a:rPr lang="en-IN" sz="2600" dirty="0">
                <a:latin typeface="Courier New" panose="02070309020205020404" pitchFamily="49" charset="0"/>
                <a:cs typeface="Courier New" panose="02070309020205020404" pitchFamily="49" charset="0"/>
              </a:rPr>
              <a:t>” type=“</a:t>
            </a:r>
            <a:r>
              <a:rPr lang="en-IN" sz="2600" i="1" dirty="0">
                <a:latin typeface="Courier New" panose="02070309020205020404" pitchFamily="49" charset="0"/>
                <a:cs typeface="Courier New" panose="02070309020205020404" pitchFamily="49" charset="0"/>
              </a:rPr>
              <a:t>mime-type</a:t>
            </a:r>
            <a:r>
              <a:rPr lang="en-IN" sz="2600" dirty="0">
                <a:latin typeface="Courier New" panose="02070309020205020404" pitchFamily="49" charset="0"/>
                <a:cs typeface="Courier New" panose="02070309020205020404" pitchFamily="49" charset="0"/>
              </a:rPr>
              <a:t>” /&gt;</a:t>
            </a:r>
          </a:p>
          <a:p>
            <a:pPr marL="465138" lvl="1" indent="0">
              <a:buNone/>
            </a:pPr>
            <a:r>
              <a:rPr lang="en-IN" sz="2600" dirty="0">
                <a:latin typeface="Courier New" panose="02070309020205020404" pitchFamily="49" charset="0"/>
                <a:cs typeface="Courier New" panose="02070309020205020404" pitchFamily="49" charset="0"/>
              </a:rPr>
              <a:t>&lt;source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url2</a:t>
            </a:r>
            <a:r>
              <a:rPr lang="en-IN" sz="2600" dirty="0">
                <a:latin typeface="Courier New" panose="02070309020205020404" pitchFamily="49" charset="0"/>
                <a:cs typeface="Courier New" panose="02070309020205020404" pitchFamily="49" charset="0"/>
              </a:rPr>
              <a:t>” type=“</a:t>
            </a:r>
            <a:r>
              <a:rPr lang="en-IN" sz="2600" i="1" dirty="0">
                <a:latin typeface="Courier New" panose="02070309020205020404" pitchFamily="49" charset="0"/>
                <a:cs typeface="Courier New" panose="02070309020205020404" pitchFamily="49" charset="0"/>
              </a:rPr>
              <a:t>mime-type</a:t>
            </a:r>
            <a:r>
              <a:rPr lang="en-IN" sz="2600" dirty="0">
                <a:latin typeface="Courier New" panose="02070309020205020404" pitchFamily="49" charset="0"/>
                <a:cs typeface="Courier New" panose="02070309020205020404" pitchFamily="49" charset="0"/>
              </a:rPr>
              <a:t>” /&gt;</a:t>
            </a:r>
          </a:p>
          <a:p>
            <a:pPr marL="465138" lvl="1" indent="0">
              <a:buNone/>
            </a:pPr>
            <a:r>
              <a:rPr lang="en-IN" sz="2600" dirty="0">
                <a:latin typeface="Courier New" panose="02070309020205020404" pitchFamily="49" charset="0"/>
                <a:cs typeface="Courier New" panose="02070309020205020404" pitchFamily="49" charset="0"/>
              </a:rPr>
              <a:t>… &lt;/audio&gt;</a:t>
            </a:r>
          </a:p>
          <a:p>
            <a:pPr marL="341313" lvl="1"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url1</a:t>
            </a:r>
            <a:r>
              <a:rPr lang="en-IN" sz="3200" dirty="0"/>
              <a:t>, </a:t>
            </a:r>
            <a:r>
              <a:rPr lang="en-IN" sz="2600" i="1" dirty="0">
                <a:latin typeface="Courier New" panose="02070309020205020404" pitchFamily="49" charset="0"/>
                <a:cs typeface="Courier New" panose="02070309020205020404" pitchFamily="49" charset="0"/>
              </a:rPr>
              <a:t>url2</a:t>
            </a:r>
            <a:r>
              <a:rPr lang="en-IN" sz="3200" dirty="0"/>
              <a:t>,… are the URLs for each audio file </a:t>
            </a:r>
            <a:r>
              <a:rPr lang="en-IN" sz="3200" dirty="0">
                <a:cs typeface="Courier New" panose="02070309020205020404" pitchFamily="49" charset="0"/>
              </a:rPr>
              <a:t>and </a:t>
            </a:r>
            <a:r>
              <a:rPr lang="en-IN" sz="2600" i="1" dirty="0">
                <a:latin typeface="Courier New" panose="02070309020205020404" pitchFamily="49" charset="0"/>
                <a:cs typeface="Courier New" panose="02070309020205020404" pitchFamily="49" charset="0"/>
              </a:rPr>
              <a:t>mime-type</a:t>
            </a:r>
            <a:r>
              <a:rPr lang="en-IN" sz="3200" i="1" dirty="0"/>
              <a:t> </a:t>
            </a:r>
            <a:r>
              <a:rPr lang="en-IN" sz="3200" dirty="0"/>
              <a:t>specifies the audio format associated with each file</a:t>
            </a:r>
          </a:p>
          <a:p>
            <a:pPr marL="341313" lvl="1" indent="0">
              <a:buNone/>
            </a:pPr>
            <a:endParaRPr lang="en-IN" sz="3200" dirty="0"/>
          </a:p>
          <a:p>
            <a:pPr marL="341313" lvl="1" indent="0">
              <a:buNone/>
            </a:pPr>
            <a:endParaRPr lang="en-IN" sz="3200" dirty="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7904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Browsers and Audio Formats (continued 3)</a:t>
            </a:r>
            <a:endParaRPr lang="en-US" sz="3600"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18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2" name="Picture 1" descr="This figure explains how to insert an audio clip.&#10;&#10;The figure consists of two rectangular boxes and a few lines of code.&#10;&#10;The first four lines of the code read “&lt;p&gt;Lane’s greatest musical accomplishment may very well be his discovery of an 11-year-old singing sensation named Frances Gumm, whom the world now knows better as Judy Garland.&lt;/p&gt;”.The fifth line of the code reads “&lt;p&gt;Click the play button below to hear the musical overture”. The sixth line of the code reads “for Burton Lane’s &lt;cite&gt;Royal Wedding&lt;/cite&gt;.&lt;/p&gt;”. The seventh line of the code reads “&lt;audio controls&gt;”. The eighth line of the code reads “&lt;source src=“cp_overture.mp3” type=“audio/mp3” /&gt;”. The ninth line of the code reads “&lt;source src=“cp_overture.ogg” type=“audio/ogg” /&gt;”. The tenth line of the code reads “&lt;/audio&gt;”. The eleventh line of the code reads “&lt;/aside&gt;”. &#10;&#10;The first rectangular box labeled “displays the controls for the audio player” is positioned on the left side of the code. An arrow originating from this rectangular box points to the seventh line of the code.&#10;&#10;The second rectangular box labeled “two possible sources for the audio file” is positioned on the right side of the code. An arrow originating from this rectangular box points to the eighth and ninth lines of code collectively.&#10;" title="Figure 8-5 Inserting an audio cli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057400"/>
            <a:ext cx="8382000" cy="2698004"/>
          </a:xfrm>
          <a:prstGeom prst="rect">
            <a:avLst/>
          </a:prstGeom>
        </p:spPr>
      </p:pic>
    </p:spTree>
    <p:extLst>
      <p:ext uri="{BB962C8B-B14F-4D97-AF65-F5344CB8AC3E}">
        <p14:creationId xmlns:p14="http://schemas.microsoft.com/office/powerpoint/2010/main" val="84089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dirty="0"/>
              <a:t>Applying Styles to the Media Player</a:t>
            </a:r>
            <a:endParaRPr lang="en-US" sz="4000" dirty="0"/>
          </a:p>
        </p:txBody>
      </p:sp>
      <p:sp>
        <p:nvSpPr>
          <p:cNvPr id="4" name="Content Placeholder 3"/>
          <p:cNvSpPr>
            <a:spLocks noGrp="1"/>
          </p:cNvSpPr>
          <p:nvPr>
            <p:ph idx="1"/>
          </p:nvPr>
        </p:nvSpPr>
        <p:spPr/>
        <p:txBody>
          <a:bodyPr/>
          <a:lstStyle/>
          <a:p>
            <a:r>
              <a:rPr lang="en-IN" dirty="0"/>
              <a:t>The appearance of a media player is determined by the browser itself</a:t>
            </a:r>
          </a:p>
          <a:p>
            <a:r>
              <a:rPr lang="en-IN" dirty="0"/>
              <a:t>CSS can be applied to set the width of the media player, add borders and drop shadows, and apply filters and transformations to the player’s appearance</a:t>
            </a:r>
          </a:p>
          <a:p>
            <a:pPr marL="0" indent="0">
              <a:buNone/>
            </a:pPr>
            <a:endParaRPr lang="en-IN" dirty="0"/>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19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26154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a:t>Objectives</a:t>
            </a:r>
          </a:p>
        </p:txBody>
      </p:sp>
      <p:sp>
        <p:nvSpPr>
          <p:cNvPr id="27650" name="Rectangle 3"/>
          <p:cNvSpPr>
            <a:spLocks noGrp="1" noChangeArrowheads="1"/>
          </p:cNvSpPr>
          <p:nvPr>
            <p:ph idx="1"/>
          </p:nvPr>
        </p:nvSpPr>
        <p:spPr/>
        <p:txBody>
          <a:bodyPr/>
          <a:lstStyle/>
          <a:p>
            <a:r>
              <a:rPr lang="en-IN" dirty="0"/>
              <a:t>Understand audio and video formats</a:t>
            </a:r>
          </a:p>
          <a:p>
            <a:r>
              <a:rPr lang="en-IN" dirty="0"/>
              <a:t>Insert an HTML audio clip</a:t>
            </a:r>
          </a:p>
          <a:p>
            <a:r>
              <a:rPr lang="en-IN" dirty="0"/>
              <a:t>Support multiple audio formats</a:t>
            </a:r>
          </a:p>
          <a:p>
            <a:r>
              <a:rPr lang="en-IN" dirty="0"/>
              <a:t>Insert an HTML video clip</a:t>
            </a:r>
          </a:p>
          <a:p>
            <a:r>
              <a:rPr lang="en-IN" dirty="0"/>
              <a:t>Write a video caption track</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Applying Styles to the Media Player (continued)</a:t>
            </a:r>
            <a:endParaRPr lang="en-US" sz="3600" dirty="0"/>
          </a:p>
        </p:txBody>
      </p:sp>
      <p:pic>
        <p:nvPicPr>
          <p:cNvPr id="9" name="Content Placeholder 8" descr="This figure explains the styles for the native media player.&#10;&#10;The figure consists of a few lines of code.&#10;&#10;The first line of the code reads “/* Audio and Video Player Styles */”. The second line of the code reads “audio {”. The third line of the code reads “box-shadow: rgb(51, 51, 51) 8px 8px 15px;”. The fourth line of the code reads “display: block;”. The fifth line of the code reads “margin: 10px auto;”. The sixth line of the code reads “width: 90%;”. The seventh line of the code reads “}”. &#10;" title="Figure 8-7 Styles for the native media play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39501"/>
            <a:ext cx="8305800" cy="2865899"/>
          </a:xfrm>
          <a:prstGeom prst="rect">
            <a:avLst/>
          </a:prstGeom>
        </p:spPr>
      </p:pic>
      <p:sp>
        <p:nvSpPr>
          <p:cNvPr id="8" name="Slide Number Placeholder 7"/>
          <p:cNvSpPr>
            <a:spLocks noGrp="1"/>
          </p:cNvSpPr>
          <p:nvPr>
            <p:ph type="sldNum" sz="quarter" idx="11"/>
          </p:nvPr>
        </p:nvSpPr>
        <p:spPr/>
        <p:txBody>
          <a:bodyPr/>
          <a:lstStyle/>
          <a:p>
            <a:fld id="{0409CDF1-C2B6-4988-8428-22D9775637BC}" type="slidenum">
              <a:rPr lang="en-US" smtClean="0"/>
              <a:pPr/>
              <a:t>20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66185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200" dirty="0"/>
              <a:t>Providing a </a:t>
            </a:r>
            <a:r>
              <a:rPr lang="en-IN" sz="4200" dirty="0" err="1"/>
              <a:t>Fallback</a:t>
            </a:r>
            <a:r>
              <a:rPr lang="en-IN" sz="4200" dirty="0"/>
              <a:t> to an Audio Clip</a:t>
            </a:r>
            <a:endParaRPr lang="en-US" sz="4200" dirty="0"/>
          </a:p>
        </p:txBody>
      </p:sp>
      <p:pic>
        <p:nvPicPr>
          <p:cNvPr id="9" name="Content Placeholder 2" descr="This figure shows the fallback text displayed within the web page.&#10;&#10;The figure consists of a rectangular box and two paragraphs.&#10;&#10;The first paragraph reads “Click the play button below to hear the opening of the musical overture for Burton Lane’s Royal Wedding.”&#10;&#10;The second paragraph reads “To play this audio clip, your browser needs to support HTML5.” and is positioned below the first paragraph.&#10;&#10;A rectangular box labeled “fallback text displayed for browsers that don’t support the audio element” is positioned on the left side of the second paragraph. An arrow originating from this rectangular box points to the second paragraph.&#10;&#10;" title="Figure 8-10 Fallback text displayed within the web pag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877"/>
            <a:ext cx="8305800" cy="2771609"/>
          </a:xfrm>
        </p:spPr>
      </p:pic>
      <p:sp>
        <p:nvSpPr>
          <p:cNvPr id="8" name="Slide Number Placeholder 7"/>
          <p:cNvSpPr>
            <a:spLocks noGrp="1"/>
          </p:cNvSpPr>
          <p:nvPr>
            <p:ph type="sldNum" sz="quarter" idx="11"/>
          </p:nvPr>
        </p:nvSpPr>
        <p:spPr/>
        <p:txBody>
          <a:bodyPr/>
          <a:lstStyle/>
          <a:p>
            <a:fld id="{0409CDF1-C2B6-4988-8428-22D9775637BC}" type="slidenum">
              <a:rPr lang="en-US" smtClean="0"/>
              <a:pPr/>
              <a:t>21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2" name="Picture 1" descr="This figure explains how to add fallback text to the audio element.&#10;&#10;The figure consists of a rectangular box and a few lines of code.&#10;&#10;The first line of the code reads “&lt;audio controls&gt;”. The second line of the code reads “&lt;source src=“cp_overture.mp3” type=“audio/mp3” /&gt;”. The third line of the code reads “&lt;source src=“cp_overture.ogg” type=“audio/ogg” /&gt;”. The fourth line of code reads “&lt;p&gt;&lt;em&gt;To play this audio clip, your browser needs to support HTML5.&lt;/em&gt;&lt;/p&gt;”. The fifth line of the code reads “&lt;/audio&gt;”. The sixth line of the code reads “&lt;/aside&gt;”. &#10;&#10;A rectangular box labeled “displays this paragraph when the audio element is not supported” is positioned below the code. An arrow originating from this rectangular box points to the fourth line of the code.&#10;" title="Figure 8-9 Adding fallback text to the audio elem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19200"/>
            <a:ext cx="8001000" cy="2329879"/>
          </a:xfrm>
          <a:prstGeom prst="rect">
            <a:avLst/>
          </a:prstGeom>
        </p:spPr>
      </p:pic>
    </p:spTree>
    <p:extLst>
      <p:ext uri="{BB962C8B-B14F-4D97-AF65-F5344CB8AC3E}">
        <p14:creationId xmlns:p14="http://schemas.microsoft.com/office/powerpoint/2010/main" val="111390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Exploring Embedded Objects </a:t>
            </a:r>
            <a:endParaRPr lang="en-US" dirty="0"/>
          </a:p>
        </p:txBody>
      </p:sp>
      <p:sp>
        <p:nvSpPr>
          <p:cNvPr id="9" name="Content Placeholder 8"/>
          <p:cNvSpPr>
            <a:spLocks noGrp="1"/>
          </p:cNvSpPr>
          <p:nvPr>
            <p:ph idx="1"/>
          </p:nvPr>
        </p:nvSpPr>
        <p:spPr/>
        <p:txBody>
          <a:bodyPr/>
          <a:lstStyle/>
          <a:p>
            <a:r>
              <a:rPr lang="en-IN" dirty="0"/>
              <a:t>Plug-ins in older browsers are marked using the </a:t>
            </a:r>
            <a:r>
              <a:rPr lang="en-IN" sz="2600" dirty="0">
                <a:latin typeface="Courier New" panose="02070309020205020404" pitchFamily="49" charset="0"/>
                <a:cs typeface="Courier New" panose="02070309020205020404" pitchFamily="49" charset="0"/>
              </a:rPr>
              <a:t>embed</a:t>
            </a:r>
            <a:r>
              <a:rPr lang="en-IN" dirty="0"/>
              <a:t> element</a:t>
            </a:r>
          </a:p>
          <a:p>
            <a:pPr marL="400050" lvl="1" indent="0">
              <a:buNone/>
            </a:pPr>
            <a:r>
              <a:rPr lang="en-IN" sz="2600" dirty="0">
                <a:latin typeface="Courier New" panose="02070309020205020404" pitchFamily="49" charset="0"/>
                <a:cs typeface="Courier New" panose="02070309020205020404" pitchFamily="49" charset="0"/>
              </a:rPr>
              <a:t>&lt;embed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type=“</a:t>
            </a:r>
            <a:r>
              <a:rPr lang="en-IN" sz="2600" i="1" dirty="0">
                <a:latin typeface="Courier New" panose="02070309020205020404" pitchFamily="49" charset="0"/>
                <a:cs typeface="Courier New" panose="02070309020205020404" pitchFamily="49" charset="0"/>
              </a:rPr>
              <a:t>mime-type</a:t>
            </a:r>
            <a:r>
              <a:rPr lang="en-IN" sz="2600" dirty="0">
                <a:latin typeface="Courier New" panose="02070309020205020404" pitchFamily="49" charset="0"/>
                <a:cs typeface="Courier New" panose="02070309020205020404" pitchFamily="49" charset="0"/>
              </a:rPr>
              <a:t>”</a:t>
            </a:r>
          </a:p>
          <a:p>
            <a:pPr marL="400050" lvl="1" indent="0">
              <a:buNone/>
            </a:pPr>
            <a:r>
              <a:rPr lang="en-IN" sz="2600" dirty="0">
                <a:latin typeface="Courier New" panose="02070309020205020404" pitchFamily="49" charset="0"/>
                <a:cs typeface="Courier New" panose="02070309020205020404" pitchFamily="49" charset="0"/>
              </a:rPr>
              <a:t>	width=“</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 height=“</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 /&gt;</a:t>
            </a:r>
          </a:p>
          <a:p>
            <a:pPr marL="341313" indent="0">
              <a:buNone/>
            </a:pPr>
            <a:r>
              <a:rPr lang="en-IN" dirty="0">
                <a:cs typeface="Courier New" panose="02070309020205020404" pitchFamily="49" charset="0"/>
              </a:rPr>
              <a:t>where</a:t>
            </a:r>
            <a:r>
              <a:rPr lang="en-IN" sz="2600" i="1" dirty="0">
                <a:latin typeface="Courier New" panose="02070309020205020404" pitchFamily="49" charset="0"/>
                <a:cs typeface="Courier New" panose="02070309020205020404" pitchFamily="49" charset="0"/>
              </a:rPr>
              <a:t> </a:t>
            </a:r>
            <a:r>
              <a:rPr lang="en-IN" sz="2600" i="1" dirty="0" err="1">
                <a:latin typeface="Courier New" panose="02070309020205020404" pitchFamily="49" charset="0"/>
                <a:cs typeface="Courier New" panose="02070309020205020404" pitchFamily="49" charset="0"/>
              </a:rPr>
              <a:t>url</a:t>
            </a:r>
            <a:r>
              <a:rPr lang="en-IN" i="1" dirty="0"/>
              <a:t> </a:t>
            </a:r>
            <a:r>
              <a:rPr lang="en-IN" dirty="0"/>
              <a:t>is the location of the media file, </a:t>
            </a:r>
            <a:r>
              <a:rPr lang="en-IN" sz="2600" i="1" dirty="0">
                <a:latin typeface="Courier New" panose="02070309020205020404" pitchFamily="49" charset="0"/>
                <a:cs typeface="Courier New" panose="02070309020205020404" pitchFamily="49" charset="0"/>
              </a:rPr>
              <a:t>type</a:t>
            </a:r>
            <a:r>
              <a:rPr lang="en-IN" dirty="0"/>
              <a:t> attribute provides the mime-type, and </a:t>
            </a:r>
            <a:r>
              <a:rPr lang="en-IN" sz="2600" i="1" dirty="0">
                <a:latin typeface="Courier New" panose="02070309020205020404" pitchFamily="49" charset="0"/>
                <a:cs typeface="Courier New" panose="02070309020205020404" pitchFamily="49" charset="0"/>
              </a:rPr>
              <a:t>width</a:t>
            </a:r>
            <a:r>
              <a:rPr lang="en-IN" dirty="0"/>
              <a:t> and </a:t>
            </a:r>
            <a:r>
              <a:rPr lang="en-IN" sz="2600" i="1" dirty="0">
                <a:latin typeface="Courier New" panose="02070309020205020404" pitchFamily="49" charset="0"/>
                <a:cs typeface="Courier New" panose="02070309020205020404" pitchFamily="49" charset="0"/>
              </a:rPr>
              <a:t>height</a:t>
            </a:r>
            <a:r>
              <a:rPr lang="en-IN" dirty="0"/>
              <a:t> attributes set the width and height of the media player</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43492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Plug-In Attributes</a:t>
            </a:r>
            <a:endParaRPr lang="en-US" dirty="0"/>
          </a:p>
        </p:txBody>
      </p:sp>
      <p:sp>
        <p:nvSpPr>
          <p:cNvPr id="9" name="Content Placeholder 8"/>
          <p:cNvSpPr>
            <a:spLocks noGrp="1"/>
          </p:cNvSpPr>
          <p:nvPr>
            <p:ph idx="1"/>
          </p:nvPr>
        </p:nvSpPr>
        <p:spPr/>
        <p:txBody>
          <a:bodyPr/>
          <a:lstStyle/>
          <a:p>
            <a:r>
              <a:rPr lang="en-US" sz="2600" dirty="0" err="1">
                <a:latin typeface="Courier New" panose="02070309020205020404" pitchFamily="49" charset="0"/>
                <a:cs typeface="Courier New" panose="02070309020205020404" pitchFamily="49" charset="0"/>
              </a:rPr>
              <a:t>src</a:t>
            </a:r>
            <a:r>
              <a:rPr lang="en-US" dirty="0"/>
              <a:t>, </a:t>
            </a:r>
            <a:r>
              <a:rPr lang="en-US" sz="2600" dirty="0">
                <a:latin typeface="Courier New" panose="02070309020205020404" pitchFamily="49" charset="0"/>
                <a:cs typeface="Courier New" panose="02070309020205020404" pitchFamily="49" charset="0"/>
              </a:rPr>
              <a:t>type</a:t>
            </a:r>
            <a:r>
              <a:rPr lang="en-US" dirty="0"/>
              <a:t>, </a:t>
            </a:r>
            <a:r>
              <a:rPr lang="en-US" sz="2600" dirty="0">
                <a:latin typeface="Courier New" panose="02070309020205020404" pitchFamily="49" charset="0"/>
                <a:cs typeface="Courier New" panose="02070309020205020404" pitchFamily="49" charset="0"/>
              </a:rPr>
              <a:t>height</a:t>
            </a:r>
            <a:r>
              <a:rPr lang="en-US" dirty="0"/>
              <a:t>, and </a:t>
            </a:r>
            <a:r>
              <a:rPr lang="en-US" sz="2600" dirty="0">
                <a:latin typeface="Courier New" panose="02070309020205020404" pitchFamily="49" charset="0"/>
                <a:cs typeface="Courier New" panose="02070309020205020404" pitchFamily="49" charset="0"/>
              </a:rPr>
              <a:t>width</a:t>
            </a:r>
            <a:r>
              <a:rPr lang="en-US" dirty="0"/>
              <a:t> attributes are generic attributes applied to </a:t>
            </a:r>
            <a:r>
              <a:rPr lang="en-US" sz="2600" dirty="0">
                <a:latin typeface="Courier New" panose="02070309020205020404" pitchFamily="49" charset="0"/>
                <a:cs typeface="Courier New" panose="02070309020205020404" pitchFamily="49" charset="0"/>
              </a:rPr>
              <a:t>embed</a:t>
            </a:r>
            <a:r>
              <a:rPr lang="en-US" dirty="0"/>
              <a:t> element for any plug-in</a:t>
            </a:r>
          </a:p>
          <a:p>
            <a:r>
              <a:rPr lang="en-US" dirty="0"/>
              <a:t>For example, the following embed element adds attributes to display the media player controls and prevent the playback from starting automatically:</a:t>
            </a:r>
          </a:p>
          <a:p>
            <a:pPr marL="457200" lvl="1" indent="0">
              <a:buNone/>
            </a:pPr>
            <a:r>
              <a:rPr lang="en-IN" sz="2600" dirty="0">
                <a:latin typeface="Courier New" panose="02070309020205020404" pitchFamily="49" charset="0"/>
                <a:cs typeface="Courier New" panose="02070309020205020404" pitchFamily="49" charset="0"/>
              </a:rPr>
              <a:t>&lt;embed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=“cp_overture.mp3” width=“250” height=“50” controller=“yes” </a:t>
            </a:r>
            <a:r>
              <a:rPr lang="en-IN" sz="2600" dirty="0" err="1">
                <a:latin typeface="Courier New" panose="02070309020205020404" pitchFamily="49" charset="0"/>
                <a:cs typeface="Courier New" panose="02070309020205020404" pitchFamily="49" charset="0"/>
              </a:rPr>
              <a:t>autoplay</a:t>
            </a:r>
            <a:r>
              <a:rPr lang="en-IN" sz="2600" dirty="0">
                <a:latin typeface="Courier New" panose="02070309020205020404" pitchFamily="49" charset="0"/>
                <a:cs typeface="Courier New" panose="02070309020205020404" pitchFamily="49" charset="0"/>
              </a:rPr>
              <a:t>=”no” /&gt;</a:t>
            </a:r>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23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224871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Plug-Ins as </a:t>
            </a:r>
            <a:r>
              <a:rPr lang="en-IN" dirty="0" err="1"/>
              <a:t>Fallback</a:t>
            </a:r>
            <a:r>
              <a:rPr lang="en-IN" dirty="0"/>
              <a:t> Options</a:t>
            </a:r>
            <a:endParaRPr lang="en-US" dirty="0"/>
          </a:p>
        </p:txBody>
      </p:sp>
      <p:sp>
        <p:nvSpPr>
          <p:cNvPr id="9" name="Content Placeholder 8"/>
          <p:cNvSpPr>
            <a:spLocks noGrp="1"/>
          </p:cNvSpPr>
          <p:nvPr>
            <p:ph idx="1"/>
          </p:nvPr>
        </p:nvSpPr>
        <p:spPr/>
        <p:txBody>
          <a:bodyPr/>
          <a:lstStyle/>
          <a:p>
            <a:r>
              <a:rPr lang="en-IN" dirty="0"/>
              <a:t>Add </a:t>
            </a:r>
            <a:r>
              <a:rPr lang="en-IN" sz="2600" dirty="0">
                <a:latin typeface="Courier New" panose="02070309020205020404" pitchFamily="49" charset="0"/>
                <a:cs typeface="Courier New" panose="02070309020205020404" pitchFamily="49" charset="0"/>
              </a:rPr>
              <a:t>embed</a:t>
            </a:r>
            <a:r>
              <a:rPr lang="en-IN" dirty="0"/>
              <a:t> element to the end of the </a:t>
            </a:r>
            <a:r>
              <a:rPr lang="en-IN" sz="2600" dirty="0">
                <a:latin typeface="Courier New" panose="02070309020205020404" pitchFamily="49" charset="0"/>
                <a:cs typeface="Courier New" panose="02070309020205020404" pitchFamily="49" charset="0"/>
              </a:rPr>
              <a:t>audio</a:t>
            </a:r>
            <a:r>
              <a:rPr lang="en-IN" dirty="0"/>
              <a:t> element as the last option for a browser that does not support HTML5 multimedia elements</a:t>
            </a:r>
          </a:p>
          <a:p>
            <a:r>
              <a:rPr lang="en-IN" dirty="0"/>
              <a:t>Use of plug-ins has steadily declined since the widespread adoption of HTML5 standard</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719093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Video Formats and Codecs</a:t>
            </a:r>
            <a:endParaRPr lang="en-US" dirty="0"/>
          </a:p>
        </p:txBody>
      </p:sp>
      <p:sp>
        <p:nvSpPr>
          <p:cNvPr id="5" name="Content Placeholder 4"/>
          <p:cNvSpPr>
            <a:spLocks noGrp="1"/>
          </p:cNvSpPr>
          <p:nvPr>
            <p:ph idx="1"/>
          </p:nvPr>
        </p:nvSpPr>
        <p:spPr/>
        <p:txBody>
          <a:bodyPr/>
          <a:lstStyle/>
          <a:p>
            <a:r>
              <a:rPr lang="en-IN" dirty="0"/>
              <a:t>A video file contains codecs for the following:</a:t>
            </a:r>
          </a:p>
          <a:p>
            <a:pPr lvl="1"/>
            <a:r>
              <a:rPr lang="en-IN" dirty="0"/>
              <a:t>audio </a:t>
            </a:r>
          </a:p>
          <a:p>
            <a:pPr lvl="1"/>
            <a:r>
              <a:rPr lang="en-IN" dirty="0"/>
              <a:t>video images</a:t>
            </a:r>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25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6" name="Picture 5" descr="This table provides data about video codecs used on the web. It has 2 columns and 5 rows. The header of column 1 reads “Codec” and the header of column 2 reads “Description”.&#10;In row 2, column 1 reads “H.264” and column 2 reads “Developed by the MPEG group, the H.264 codec is the industry standard for high-definition video streams, movie sharing websites such as YouTube, and video plug-ins”.&#10;In row 3, column 1 reads “Theora” and column 2 reads “Theora is a royalty-free codec developed by the Xiph.org Foundation that produces video streams that can be used with almost any container”.&#10;In row 4, column 1 reads “VP8” and column 2 reads “VP8 is an open-source royalty-free codec owned by Google for use in Google’s WebM video format”.&#10;In row 5, column 1 reads “VP9” and column 2 reads “VP9 is Google’s successor to the VP8 codec, offering the same video quality as VP8 at half the download size”.&#10;" title="Figure 8-11 Video codec used on the we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19" y="3048000"/>
            <a:ext cx="8496981" cy="3048000"/>
          </a:xfrm>
          <a:prstGeom prst="rect">
            <a:avLst/>
          </a:prstGeom>
        </p:spPr>
      </p:pic>
    </p:spTree>
    <p:extLst>
      <p:ext uri="{BB962C8B-B14F-4D97-AF65-F5344CB8AC3E}">
        <p14:creationId xmlns:p14="http://schemas.microsoft.com/office/powerpoint/2010/main" val="3450511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dirty="0"/>
              <a:t>Video Formats and Codecs (continued 1)</a:t>
            </a:r>
            <a:endParaRPr lang="en-US" sz="3800" dirty="0"/>
          </a:p>
        </p:txBody>
      </p:sp>
      <p:pic>
        <p:nvPicPr>
          <p:cNvPr id="6" name="Content Placeholder 5" descr="This table provides data about video formats on the web. It has 5 columns and 4 rows. The header of column 1 reads “Format”, the header of column 2 reads “Description”, the header of column 3 reads “Video Codec”, the header of column 4 reads “File Extension(s)”, and the header of column 5 reads “MIME Type”.&#10;In row 2, column 1 reads “MPEG-4”, column 2 reads “MPEG-4 or MP4 is a widely used proprietary format developed by Apple based on the Apple QuickTime movie format”, column 3 reads “H.264”, column 4 reads “.mp4” and “.m4v”, and column 5 reads “video/mp4”.&#10;In row 3, column 1 reads “Ogg”, column 2 reads “Ogg is an open source format developed by the Xiph.org Foundation using the Theora codec as an alternative to the MPEG-4 codec”, column 3 reads “Theora”, column 4 reads “.ogg”, and column 5 reads “video/ogg”.&#10;In row 4, column 1 reads “WebM”, column 2 reads “WebM is an open source format introduced by Google to provide royalty-free video and audio to be used with the HTML5 video element”, column 3 reads “VP8 VP9”, column 4 reads “.webm”, and column 5 reads “video/webm”.&#10;" title="Figure 8-12 Video formats used on the we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12" y="1773337"/>
            <a:ext cx="8418888" cy="3789263"/>
          </a:xfrm>
          <a:prstGeom prst="rect">
            <a:avLst/>
          </a:prstGeom>
        </p:spPr>
      </p:pic>
      <p:sp>
        <p:nvSpPr>
          <p:cNvPr id="8" name="Slide Number Placeholder 7"/>
          <p:cNvSpPr>
            <a:spLocks noGrp="1"/>
          </p:cNvSpPr>
          <p:nvPr>
            <p:ph type="sldNum" sz="quarter" idx="11"/>
          </p:nvPr>
        </p:nvSpPr>
        <p:spPr/>
        <p:txBody>
          <a:bodyPr/>
          <a:lstStyle/>
          <a:p>
            <a:fld id="{0409CDF1-C2B6-4988-8428-22D9775637BC}" type="slidenum">
              <a:rPr lang="en-US" smtClean="0"/>
              <a:pPr/>
              <a:t>26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64019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dirty="0"/>
              <a:t>Video Formats and Codecs (continued 2)</a:t>
            </a:r>
            <a:endParaRPr lang="en-US" sz="3800" dirty="0"/>
          </a:p>
        </p:txBody>
      </p:sp>
      <p:pic>
        <p:nvPicPr>
          <p:cNvPr id="3" name="Content Placeholder 2" descr="This table provides data about browser support for video formats. It has 4 columns and 12 rows. The header of column 1 reads “Browser”, the header of column 2 reads “MPEG-4”, the header of column 3 reads “Ogg”, and the header of column 4 reads “WebM”.&#10;In row 2, column 1 reads “Chrome (desktop)”, and columns 2, 3, and 4 show a tick symbol.&#10;In row 3, column 1 reads “Chrome (mobile)”, and columns 2, 3 and 4 show a tick symbol.&#10;In row 4, column 1 reads “Firefox (desktop)”, and columns 2, 3, and 4 show a tick symbol.&#10;In row 5, column 1 reads “Firefox (mobile)”, and columns 2, 3, and 4 show a tick symbol.&#10;In row 6, column 1 reads “Microsoft Edge (desktop)”, and column 2 shows a tick symbol.&#10;In row 7, column 1 reads “Internet Explorer (desktop)”, and column 2 shows a tick symbol.&#10;In row 8, column 1 reads “Internet Explorer (mobile)”, and column 2 shows a tick symbol.&#10;In row 9, column 1 reads “Opera (desktop)”, and columns 2, 3, and 4 show a tick symbol.&#10;In row 10, column 1 reads “Opera (mobile)”, and columns 2 and 4 show a tick symbol.&#10;In row 11, column 1 reads “Safari (desktop)”, and column 2 shows a tick symbol.&#10;In row 12, column 1 reads “Safari (mobile)”, and column 2 shows a tick symbol.&#10;" title="Figure 8-13 Browser support for video forma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5194"/>
            <a:ext cx="8305800" cy="3734974"/>
          </a:xfrm>
        </p:spPr>
      </p:pic>
      <p:sp>
        <p:nvSpPr>
          <p:cNvPr id="8" name="Slide Number Placeholder 7"/>
          <p:cNvSpPr>
            <a:spLocks noGrp="1"/>
          </p:cNvSpPr>
          <p:nvPr>
            <p:ph type="sldNum" sz="quarter" idx="11"/>
          </p:nvPr>
        </p:nvSpPr>
        <p:spPr/>
        <p:txBody>
          <a:bodyPr/>
          <a:lstStyle/>
          <a:p>
            <a:fld id="{0409CDF1-C2B6-4988-8428-22D9775637BC}" type="slidenum">
              <a:rPr lang="en-US" smtClean="0"/>
              <a:pPr/>
              <a:t>27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029527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Using the HTML5 </a:t>
            </a:r>
            <a:r>
              <a:rPr lang="en-IN" dirty="0">
                <a:latin typeface="Courier New" panose="02070309020205020404" pitchFamily="49" charset="0"/>
                <a:cs typeface="Courier New" panose="02070309020205020404" pitchFamily="49" charset="0"/>
              </a:rPr>
              <a:t>video</a:t>
            </a:r>
            <a:r>
              <a:rPr lang="en-IN" dirty="0"/>
              <a:t> Element</a:t>
            </a:r>
            <a:endParaRPr lang="en-US" dirty="0"/>
          </a:p>
        </p:txBody>
      </p:sp>
      <p:sp>
        <p:nvSpPr>
          <p:cNvPr id="9" name="Content Placeholder 8"/>
          <p:cNvSpPr>
            <a:spLocks noGrp="1"/>
          </p:cNvSpPr>
          <p:nvPr>
            <p:ph idx="1"/>
          </p:nvPr>
        </p:nvSpPr>
        <p:spPr/>
        <p:txBody>
          <a:bodyPr/>
          <a:lstStyle/>
          <a:p>
            <a:r>
              <a:rPr lang="en-IN" dirty="0"/>
              <a:t>Videos are embedded into a web page using </a:t>
            </a:r>
            <a:r>
              <a:rPr lang="en-IN" sz="2600" dirty="0">
                <a:latin typeface="Courier New" panose="02070309020205020404" pitchFamily="49" charset="0"/>
                <a:cs typeface="Courier New" panose="02070309020205020404" pitchFamily="49" charset="0"/>
              </a:rPr>
              <a:t>video</a:t>
            </a:r>
            <a:r>
              <a:rPr lang="en-IN" dirty="0"/>
              <a:t> element</a:t>
            </a:r>
          </a:p>
          <a:p>
            <a:pPr marL="457200" lvl="1" indent="0">
              <a:buNone/>
            </a:pPr>
            <a:r>
              <a:rPr lang="en-IN" sz="2600" dirty="0">
                <a:latin typeface="Courier New" panose="02070309020205020404" pitchFamily="49" charset="0"/>
                <a:cs typeface="Courier New" panose="02070309020205020404" pitchFamily="49" charset="0"/>
              </a:rPr>
              <a:t>&lt;video </a:t>
            </a:r>
            <a:r>
              <a:rPr lang="en-IN" sz="2600" i="1" dirty="0">
                <a:latin typeface="Courier New" panose="02070309020205020404" pitchFamily="49" charset="0"/>
                <a:cs typeface="Courier New" panose="02070309020205020404" pitchFamily="49" charset="0"/>
              </a:rPr>
              <a:t>attributes</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&lt;source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url1</a:t>
            </a:r>
            <a:r>
              <a:rPr lang="en-IN" sz="2600" dirty="0">
                <a:latin typeface="Courier New" panose="02070309020205020404" pitchFamily="49" charset="0"/>
                <a:cs typeface="Courier New" panose="02070309020205020404" pitchFamily="49" charset="0"/>
              </a:rPr>
              <a:t>” type=“</a:t>
            </a:r>
            <a:r>
              <a:rPr lang="en-IN" sz="2600" i="1" dirty="0">
                <a:latin typeface="Courier New" panose="02070309020205020404" pitchFamily="49" charset="0"/>
                <a:cs typeface="Courier New" panose="02070309020205020404" pitchFamily="49" charset="0"/>
              </a:rPr>
              <a:t>mime-type</a:t>
            </a:r>
            <a:r>
              <a:rPr lang="en-IN" sz="2600" dirty="0">
                <a:latin typeface="Courier New" panose="02070309020205020404" pitchFamily="49" charset="0"/>
                <a:cs typeface="Courier New" panose="02070309020205020404" pitchFamily="49" charset="0"/>
              </a:rPr>
              <a:t>” /&gt;</a:t>
            </a:r>
          </a:p>
          <a:p>
            <a:pPr marL="457200" lvl="1" indent="0">
              <a:buNone/>
            </a:pPr>
            <a:r>
              <a:rPr lang="en-IN" sz="2600" dirty="0">
                <a:latin typeface="Courier New" panose="02070309020205020404" pitchFamily="49" charset="0"/>
                <a:cs typeface="Courier New" panose="02070309020205020404" pitchFamily="49" charset="0"/>
              </a:rPr>
              <a:t>&lt;source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url2</a:t>
            </a:r>
            <a:r>
              <a:rPr lang="en-IN" sz="2600" dirty="0">
                <a:latin typeface="Courier New" panose="02070309020205020404" pitchFamily="49" charset="0"/>
                <a:cs typeface="Courier New" panose="02070309020205020404" pitchFamily="49" charset="0"/>
              </a:rPr>
              <a:t>” type=“</a:t>
            </a:r>
            <a:r>
              <a:rPr lang="en-IN" sz="2600" i="1" dirty="0">
                <a:latin typeface="Courier New" panose="02070309020205020404" pitchFamily="49" charset="0"/>
                <a:cs typeface="Courier New" panose="02070309020205020404" pitchFamily="49" charset="0"/>
              </a:rPr>
              <a:t>mime-type</a:t>
            </a:r>
            <a:r>
              <a:rPr lang="en-IN" sz="2600" dirty="0">
                <a:latin typeface="Courier New" panose="02070309020205020404" pitchFamily="49" charset="0"/>
                <a:cs typeface="Courier New" panose="02070309020205020404" pitchFamily="49" charset="0"/>
              </a:rPr>
              <a:t>” /&gt;</a:t>
            </a:r>
          </a:p>
          <a:p>
            <a:pPr marL="457200" lvl="1" indent="0">
              <a:buNone/>
            </a:pPr>
            <a:r>
              <a:rPr lang="en-IN" sz="2600" dirty="0">
                <a:latin typeface="Courier New" panose="02070309020205020404" pitchFamily="49" charset="0"/>
                <a:cs typeface="Courier New" panose="02070309020205020404" pitchFamily="49" charset="0"/>
              </a:rPr>
              <a:t>… &lt;/video&gt;</a:t>
            </a:r>
          </a:p>
          <a:p>
            <a:pPr marL="357188" indent="0">
              <a:buNone/>
            </a:pPr>
            <a:r>
              <a:rPr lang="en-IN" dirty="0"/>
              <a:t>where </a:t>
            </a:r>
            <a:r>
              <a:rPr lang="en-IN" sz="2600" i="1" dirty="0">
                <a:latin typeface="Courier New" panose="02070309020205020404" pitchFamily="49" charset="0"/>
                <a:cs typeface="Courier New" panose="02070309020205020404" pitchFamily="49" charset="0"/>
              </a:rPr>
              <a:t>attributes</a:t>
            </a:r>
            <a:r>
              <a:rPr lang="en-IN" dirty="0"/>
              <a:t> are HTML attributes that control the behaviour and appearance of the video playback, </a:t>
            </a:r>
            <a:r>
              <a:rPr lang="en-IN" sz="2600" i="1" dirty="0">
                <a:latin typeface="Courier New" panose="02070309020205020404" pitchFamily="49" charset="0"/>
                <a:cs typeface="Courier New" panose="02070309020205020404" pitchFamily="49" charset="0"/>
              </a:rPr>
              <a:t>url1</a:t>
            </a:r>
            <a:r>
              <a:rPr lang="en-IN" dirty="0"/>
              <a:t>, </a:t>
            </a:r>
            <a:r>
              <a:rPr lang="en-IN" sz="2600" i="1" dirty="0">
                <a:latin typeface="Courier New" panose="02070309020205020404" pitchFamily="49" charset="0"/>
                <a:cs typeface="Courier New" panose="02070309020205020404" pitchFamily="49" charset="0"/>
              </a:rPr>
              <a:t>url2</a:t>
            </a:r>
            <a:r>
              <a:rPr lang="en-IN" dirty="0"/>
              <a:t>,… are the possible sources of the video</a:t>
            </a:r>
          </a:p>
          <a:p>
            <a:pPr marL="357188" indent="0">
              <a:buNone/>
            </a:pPr>
            <a:endParaRPr lang="en-IN" dirty="0"/>
          </a:p>
          <a:p>
            <a:pPr marL="0" indent="0">
              <a:buNone/>
            </a:pPr>
            <a:endParaRPr lang="en-IN" sz="2600" dirty="0">
              <a:latin typeface="Courier New" panose="02070309020205020404" pitchFamily="49" charset="0"/>
              <a:cs typeface="Courier New" panose="02070309020205020404" pitchFamily="49" charset="0"/>
            </a:endParaRPr>
          </a:p>
          <a:p>
            <a:pPr marL="0" indent="0">
              <a:buNone/>
            </a:pPr>
            <a:endParaRPr lang="en-IN" sz="26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759317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Using the HTML5 </a:t>
            </a:r>
            <a:r>
              <a:rPr lang="en-IN" sz="3600" dirty="0">
                <a:latin typeface="Courier New" panose="02070309020205020404" pitchFamily="49" charset="0"/>
                <a:cs typeface="Courier New" panose="02070309020205020404" pitchFamily="49" charset="0"/>
              </a:rPr>
              <a:t>video</a:t>
            </a:r>
            <a:r>
              <a:rPr lang="en-IN" sz="3600" dirty="0"/>
              <a:t> Element (continued 1)</a:t>
            </a:r>
            <a:endParaRPr lang="en-US" sz="3600" dirty="0"/>
          </a:p>
        </p:txBody>
      </p:sp>
      <p:sp>
        <p:nvSpPr>
          <p:cNvPr id="9" name="Content Placeholder 8"/>
          <p:cNvSpPr>
            <a:spLocks noGrp="1"/>
          </p:cNvSpPr>
          <p:nvPr>
            <p:ph idx="1"/>
          </p:nvPr>
        </p:nvSpPr>
        <p:spPr/>
        <p:txBody>
          <a:bodyPr/>
          <a:lstStyle/>
          <a:p>
            <a:pPr marL="357188" indent="0">
              <a:buNone/>
            </a:pPr>
            <a:r>
              <a:rPr lang="en-IN" sz="2600" i="1" dirty="0">
                <a:latin typeface="Courier New" panose="02070309020205020404" pitchFamily="49" charset="0"/>
                <a:cs typeface="Courier New" panose="02070309020205020404" pitchFamily="49" charset="0"/>
              </a:rPr>
              <a:t>mime-type</a:t>
            </a:r>
            <a:r>
              <a:rPr lang="en-IN" i="1" dirty="0"/>
              <a:t> </a:t>
            </a:r>
            <a:r>
              <a:rPr lang="en-IN" dirty="0"/>
              <a:t>specifies the format associated with each video file</a:t>
            </a:r>
            <a:endParaRPr lang="en-IN" sz="26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6" name="Content Placeholder 1" descr="This figure explains how to add a video clip to a web page.&#10;&#10;The figure consists of three rectangular boxes and a few lines of code.&#10;&#10;The first line of the code reads “&lt;aside&gt;”. The second line of the code reads “&lt;h1&gt;In Focus&lt;/h1&gt;”. &#10;The third line to the tenth line of the code reads “&lt;p&gt;The high point of &lt;cite&gt;Royal Wedding&lt;/cite&gt; is the &lt;cite&gt;Ceiling Dance&lt;/cite&gt; in which Astaire appears to dance on the ceiling and walls of his hotel room. The effect was accomplished by putting the whole set inside of a rotating cage with fixed camera mount. As the cage turned, Astaire would seamlessly dance across the four sides of the box, creating the illusion of weightlessness.&lt;/p&gt;. The eleventh line of the code reads “&lt;p&gt;Click the play button to view this classic dance sequence.&lt;/p&gt;”. The twelfth line of the code reads “&lt;video controls&gt;”. The thirteenth line of the code reads “&lt;source src=“cp_dance.mp4” type=“video/mp4” /&gt;”. The fourteenth line of the code reads “&lt;source src=“cp_dance.webm” type=“video/webm” /&gt;”. The fifteenth line of the code reads “&lt;p&gt;&lt;em&gt;To play this video clip, your browser needs to support HTML5.&lt;/em&gt;&lt;/p&gt;”. The sixteenth line of the code reads “&lt;/video&gt;”. The seventeenth line of the code reads “&lt;/aside&gt;”. &#10;&#10;The first rectangular box labeled “displays the browser’s native media player” is positioned on the left side of the code. An arrow originating from this rectangular box points to the twelfth line of the code.&#10;&#10;The second rectangular box labeled “sources for the video clip” is positioned below the first rectangular box. An arrow originating from the second rectangular box points to the thirteenth and fourteenth lines of code collectively.&#10;&#10;The third rectangular box labeled “fallback text for browsers that don’t support HTML5 video” is positioned below the code. An arrow originating from this rectangular box points to the fifteenth line of the code.&#10;" title="Figure 8-14 Adding a video clip to a web pag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8983" y="2267915"/>
            <a:ext cx="7851617" cy="3980485"/>
          </a:xfrm>
          <a:prstGeom prst="rect">
            <a:avLst/>
          </a:prstGeom>
          <a:noFill/>
          <a:ln w="9525">
            <a:noFill/>
            <a:miter lim="800000"/>
            <a:headEnd/>
            <a:tailEnd/>
          </a:ln>
        </p:spPr>
      </p:pic>
    </p:spTree>
    <p:extLst>
      <p:ext uri="{BB962C8B-B14F-4D97-AF65-F5344CB8AC3E}">
        <p14:creationId xmlns:p14="http://schemas.microsoft.com/office/powerpoint/2010/main" val="31058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dirty="0"/>
              <a:t>Objectives (continued)</a:t>
            </a:r>
          </a:p>
        </p:txBody>
      </p:sp>
      <p:sp>
        <p:nvSpPr>
          <p:cNvPr id="28674" name="Rectangle 3"/>
          <p:cNvSpPr>
            <a:spLocks noGrp="1" noChangeArrowheads="1"/>
          </p:cNvSpPr>
          <p:nvPr>
            <p:ph idx="1"/>
          </p:nvPr>
        </p:nvSpPr>
        <p:spPr/>
        <p:txBody>
          <a:bodyPr/>
          <a:lstStyle/>
          <a:p>
            <a:r>
              <a:rPr lang="en-IN" dirty="0"/>
              <a:t>Format video captions</a:t>
            </a:r>
          </a:p>
          <a:p>
            <a:r>
              <a:rPr lang="en-IN" dirty="0"/>
              <a:t>Create a CSS transition</a:t>
            </a:r>
          </a:p>
          <a:p>
            <a:r>
              <a:rPr lang="en-IN" dirty="0"/>
              <a:t>Explore transition attributes</a:t>
            </a:r>
          </a:p>
          <a:p>
            <a:r>
              <a:rPr lang="en-IN" dirty="0"/>
              <a:t>Create a CSS key frame animation</a:t>
            </a:r>
          </a:p>
          <a:p>
            <a:r>
              <a:rPr lang="en-IN" dirty="0"/>
              <a:t>Apply a CSS animation</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Using the HTML5 </a:t>
            </a:r>
            <a:r>
              <a:rPr lang="en-IN" sz="3600" dirty="0">
                <a:latin typeface="Courier New" panose="02070309020205020404" pitchFamily="49" charset="0"/>
                <a:cs typeface="Courier New" panose="02070309020205020404" pitchFamily="49" charset="0"/>
              </a:rPr>
              <a:t>video</a:t>
            </a:r>
            <a:r>
              <a:rPr lang="en-IN" sz="3600" dirty="0"/>
              <a:t> Element (continued 2)</a:t>
            </a:r>
            <a:endParaRPr lang="en-US" sz="3600" dirty="0"/>
          </a:p>
        </p:txBody>
      </p:sp>
      <p:pic>
        <p:nvPicPr>
          <p:cNvPr id="4" name="Content Placeholder 3" descr="This figure explains how to define the video player styles.&#10;&#10;The figure consists of a rectangular box and a few lines of code.&#10;&#10;The first line of the code reads “audio, video {”. The second line of the code reads “box-shadow: rgb(51, 51, 51) 8px 8px 15px;”. The third line of the code reads “display: block;”. The fourth line of the code reads “margin: 10px auto;”. The fifth line of the code reads “width: 90%;”. The sixth line of the code reads “}”. &#10;&#10;A rectangular box labeled “add video to the style rule selector” is positioned above the code. An arrow originating from this rectangular box points to “video” in the first line of the code.&#10;" title="Figure 8-15 Defining the video player styl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98670"/>
            <a:ext cx="8305800" cy="3148022"/>
          </a:xfrm>
        </p:spPr>
      </p:pic>
      <p:sp>
        <p:nvSpPr>
          <p:cNvPr id="8" name="Slide Number Placeholder 7"/>
          <p:cNvSpPr>
            <a:spLocks noGrp="1"/>
          </p:cNvSpPr>
          <p:nvPr>
            <p:ph type="sldNum" sz="quarter" idx="11"/>
          </p:nvPr>
        </p:nvSpPr>
        <p:spPr/>
        <p:txBody>
          <a:bodyPr/>
          <a:lstStyle/>
          <a:p>
            <a:fld id="{0409CDF1-C2B6-4988-8428-22D9775637BC}" type="slidenum">
              <a:rPr lang="en-US" smtClean="0"/>
              <a:pPr/>
              <a:t>30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241845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Using the HTML5 </a:t>
            </a:r>
            <a:r>
              <a:rPr lang="en-IN" sz="3600" dirty="0">
                <a:latin typeface="Courier New" panose="02070309020205020404" pitchFamily="49" charset="0"/>
                <a:cs typeface="Courier New" panose="02070309020205020404" pitchFamily="49" charset="0"/>
              </a:rPr>
              <a:t>video</a:t>
            </a:r>
            <a:r>
              <a:rPr lang="en-IN" sz="3600" dirty="0"/>
              <a:t> Element (continued 3)</a:t>
            </a:r>
            <a:endParaRPr lang="en-US" sz="3600" dirty="0"/>
          </a:p>
        </p:txBody>
      </p:sp>
      <p:sp>
        <p:nvSpPr>
          <p:cNvPr id="2" name="Content Placeholder 1"/>
          <p:cNvSpPr>
            <a:spLocks noGrp="1"/>
          </p:cNvSpPr>
          <p:nvPr>
            <p:ph idx="1"/>
          </p:nvPr>
        </p:nvSpPr>
        <p:spPr/>
        <p:txBody>
          <a:bodyPr/>
          <a:lstStyle/>
          <a:p>
            <a:r>
              <a:rPr lang="en-IN" sz="2600" dirty="0">
                <a:latin typeface="Courier New" panose="02070309020205020404" pitchFamily="49" charset="0"/>
                <a:cs typeface="Courier New" panose="02070309020205020404" pitchFamily="49" charset="0"/>
              </a:rPr>
              <a:t>poster</a:t>
            </a:r>
            <a:r>
              <a:rPr lang="en-IN" dirty="0"/>
              <a:t> attribute defines a video’s preview image</a:t>
            </a:r>
          </a:p>
          <a:p>
            <a:pPr marL="457200" lvl="1" indent="0">
              <a:buNone/>
            </a:pPr>
            <a:r>
              <a:rPr lang="en-IN" sz="2600" dirty="0">
                <a:latin typeface="Courier New" panose="02070309020205020404" pitchFamily="49" charset="0"/>
                <a:cs typeface="Courier New" panose="02070309020205020404" pitchFamily="49" charset="0"/>
              </a:rPr>
              <a:t>&lt;video poster=”</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a:t>
            </a:r>
          </a:p>
          <a:p>
            <a:pPr marL="457200" lvl="1" indent="0">
              <a:buNone/>
            </a:pPr>
            <a:r>
              <a:rPr lang="en-IN" sz="2600" dirty="0">
                <a:latin typeface="Courier New" panose="02070309020205020404" pitchFamily="49" charset="0"/>
                <a:cs typeface="Courier New" panose="02070309020205020404" pitchFamily="49" charset="0"/>
              </a:rPr>
              <a:t>&lt;/video&gt;</a:t>
            </a:r>
          </a:p>
          <a:p>
            <a:pPr marL="357188" indent="0">
              <a:buNone/>
            </a:pPr>
            <a:r>
              <a:rPr lang="en-IN" dirty="0"/>
              <a:t>where </a:t>
            </a:r>
            <a:r>
              <a:rPr lang="en-IN" sz="2600" i="1" dirty="0" err="1">
                <a:latin typeface="Courier New" panose="02070309020205020404" pitchFamily="49" charset="0"/>
                <a:cs typeface="Courier New" panose="02070309020205020404" pitchFamily="49" charset="0"/>
              </a:rPr>
              <a:t>url</a:t>
            </a:r>
            <a:r>
              <a:rPr lang="en-IN" i="1" dirty="0"/>
              <a:t> </a:t>
            </a:r>
            <a:r>
              <a:rPr lang="en-IN" dirty="0"/>
              <a:t>points to an image file containing the preview image</a:t>
            </a:r>
          </a:p>
          <a:p>
            <a:pPr marL="341313" indent="-341313"/>
            <a:r>
              <a:rPr lang="en-IN" sz="2600" dirty="0">
                <a:latin typeface="Courier New" panose="02070309020205020404" pitchFamily="49" charset="0"/>
                <a:cs typeface="Courier New" panose="02070309020205020404" pitchFamily="49" charset="0"/>
              </a:rPr>
              <a:t>poster</a:t>
            </a:r>
            <a:r>
              <a:rPr lang="en-IN" dirty="0"/>
              <a:t> attribute is used as a placeholder image that is displayed when a video is being downloaded</a:t>
            </a:r>
          </a:p>
          <a:p>
            <a:pPr marL="357188" indent="0">
              <a:buNone/>
            </a:pPr>
            <a:endParaRPr lang="en-IN" dirty="0"/>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31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77419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Adding a Text Track to Video</a:t>
            </a:r>
            <a:endParaRPr lang="en-US" dirty="0"/>
          </a:p>
        </p:txBody>
      </p:sp>
      <p:sp>
        <p:nvSpPr>
          <p:cNvPr id="15" name="Content Placeholder 14"/>
          <p:cNvSpPr>
            <a:spLocks noGrp="1"/>
          </p:cNvSpPr>
          <p:nvPr>
            <p:ph idx="1"/>
          </p:nvPr>
        </p:nvSpPr>
        <p:spPr/>
        <p:txBody>
          <a:bodyPr/>
          <a:lstStyle/>
          <a:p>
            <a:r>
              <a:rPr lang="en-IN" dirty="0"/>
              <a:t>Text track that needs to be read or recited to visually impaired users can be added to a media clip</a:t>
            </a:r>
          </a:p>
          <a:p>
            <a:r>
              <a:rPr lang="en-IN" dirty="0"/>
              <a:t>Audio and video content accessible to all users</a:t>
            </a:r>
          </a:p>
          <a:p>
            <a:r>
              <a:rPr lang="en-IN" dirty="0"/>
              <a:t>Text tracks are added to an audio or video clip using </a:t>
            </a:r>
            <a:r>
              <a:rPr lang="en-IN" sz="2600" dirty="0">
                <a:latin typeface="Courier New" panose="02070309020205020404" pitchFamily="49" charset="0"/>
                <a:cs typeface="Courier New" panose="02070309020205020404" pitchFamily="49" charset="0"/>
              </a:rPr>
              <a:t>track</a:t>
            </a:r>
            <a:r>
              <a:rPr lang="en-IN" dirty="0"/>
              <a:t> element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20774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Adding a Text Track to Video (continued 1)</a:t>
            </a:r>
            <a:endParaRPr lang="en-US" sz="3600" dirty="0"/>
          </a:p>
        </p:txBody>
      </p:sp>
      <p:sp>
        <p:nvSpPr>
          <p:cNvPr id="15" name="Content Placeholder 14"/>
          <p:cNvSpPr>
            <a:spLocks noGrp="1"/>
          </p:cNvSpPr>
          <p:nvPr>
            <p:ph idx="1"/>
          </p:nvPr>
        </p:nvSpPr>
        <p:spPr/>
        <p:txBody>
          <a:bodyPr/>
          <a:lstStyle/>
          <a:p>
            <a:pPr marL="341313" lvl="1" indent="0">
              <a:buNone/>
            </a:pPr>
            <a:r>
              <a:rPr lang="en-IN" dirty="0">
                <a:latin typeface="Courier New" panose="02070309020205020404" pitchFamily="49" charset="0"/>
                <a:cs typeface="Courier New" panose="02070309020205020404" pitchFamily="49" charset="0"/>
              </a:rPr>
              <a:t>&lt;track kind=“</a:t>
            </a:r>
            <a:r>
              <a:rPr lang="en-IN" i="1" dirty="0">
                <a:latin typeface="Courier New" panose="02070309020205020404" pitchFamily="49" charset="0"/>
                <a:cs typeface="Courier New" panose="02070309020205020404" pitchFamily="49" charset="0"/>
              </a:rPr>
              <a:t>type</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src</a:t>
            </a:r>
            <a:r>
              <a:rPr lang="en-IN" dirty="0">
                <a:latin typeface="Courier New" panose="02070309020205020404" pitchFamily="49" charset="0"/>
                <a:cs typeface="Courier New" panose="02070309020205020404" pitchFamily="49" charset="0"/>
              </a:rPr>
              <a:t>=“</a:t>
            </a:r>
            <a:r>
              <a:rPr lang="en-IN" i="1" dirty="0" err="1">
                <a:latin typeface="Courier New" panose="02070309020205020404" pitchFamily="49" charset="0"/>
                <a:cs typeface="Courier New" panose="02070309020205020404" pitchFamily="49" charset="0"/>
              </a:rPr>
              <a:t>url</a:t>
            </a:r>
            <a:r>
              <a:rPr lang="en-IN" dirty="0">
                <a:latin typeface="Courier New" panose="02070309020205020404" pitchFamily="49" charset="0"/>
                <a:cs typeface="Courier New" panose="02070309020205020404" pitchFamily="49" charset="0"/>
              </a:rPr>
              <a:t>” label=“</a:t>
            </a:r>
            <a:r>
              <a:rPr lang="en-IN" i="1" dirty="0">
                <a:latin typeface="Courier New" panose="02070309020205020404" pitchFamily="49" charset="0"/>
                <a:cs typeface="Courier New" panose="02070309020205020404" pitchFamily="49" charset="0"/>
              </a:rPr>
              <a:t>text</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srclang</a:t>
            </a:r>
            <a:r>
              <a:rPr lang="en-IN" dirty="0">
                <a:latin typeface="Courier New" panose="02070309020205020404" pitchFamily="49" charset="0"/>
                <a:cs typeface="Courier New" panose="02070309020205020404" pitchFamily="49" charset="0"/>
              </a:rPr>
              <a:t>=“</a:t>
            </a:r>
            <a:r>
              <a:rPr lang="en-IN" i="1" dirty="0" err="1">
                <a:latin typeface="Courier New" panose="02070309020205020404" pitchFamily="49" charset="0"/>
                <a:cs typeface="Courier New" panose="02070309020205020404" pitchFamily="49" charset="0"/>
              </a:rPr>
              <a:t>lang</a:t>
            </a:r>
            <a:r>
              <a:rPr lang="en-IN" dirty="0">
                <a:latin typeface="Courier New" panose="02070309020205020404" pitchFamily="49" charset="0"/>
                <a:cs typeface="Courier New" panose="02070309020205020404" pitchFamily="49" charset="0"/>
              </a:rPr>
              <a:t>” /&gt;</a:t>
            </a:r>
          </a:p>
          <a:p>
            <a:pPr marL="341313" lvl="1" indent="0">
              <a:buNone/>
            </a:pPr>
            <a:r>
              <a:rPr lang="en-IN" sz="3200" dirty="0">
                <a:cs typeface="Courier New" panose="02070309020205020404" pitchFamily="49" charset="0"/>
              </a:rPr>
              <a:t>where,</a:t>
            </a:r>
            <a:endParaRPr lang="en-IN" dirty="0"/>
          </a:p>
          <a:p>
            <a:pPr lvl="1"/>
            <a:r>
              <a:rPr lang="en-IN" sz="2600" dirty="0">
                <a:latin typeface="Courier New" panose="02070309020205020404" pitchFamily="49" charset="0"/>
                <a:cs typeface="Courier New" panose="02070309020205020404" pitchFamily="49" charset="0"/>
              </a:rPr>
              <a:t>kind</a:t>
            </a:r>
            <a:r>
              <a:rPr lang="en-IN" dirty="0"/>
              <a:t> attribute defines the track type</a:t>
            </a:r>
          </a:p>
          <a:p>
            <a:pPr lvl="1"/>
            <a:r>
              <a:rPr lang="en-IN" sz="2600" dirty="0" err="1">
                <a:latin typeface="Courier New" panose="02070309020205020404" pitchFamily="49" charset="0"/>
                <a:cs typeface="Courier New" panose="02070309020205020404" pitchFamily="49" charset="0"/>
              </a:rPr>
              <a:t>src</a:t>
            </a:r>
            <a:r>
              <a:rPr lang="en-IN" dirty="0"/>
              <a:t> attribute references a file containing the track text</a:t>
            </a:r>
          </a:p>
          <a:p>
            <a:pPr lvl="1"/>
            <a:r>
              <a:rPr lang="en-IN" sz="2600" dirty="0">
                <a:latin typeface="Courier New" panose="02070309020205020404" pitchFamily="49" charset="0"/>
                <a:cs typeface="Courier New" panose="02070309020205020404" pitchFamily="49" charset="0"/>
              </a:rPr>
              <a:t>label</a:t>
            </a:r>
            <a:r>
              <a:rPr lang="en-IN" dirty="0"/>
              <a:t> attribute gives the track name</a:t>
            </a:r>
          </a:p>
          <a:p>
            <a:pPr lvl="1"/>
            <a:r>
              <a:rPr lang="en-IN" sz="2600" dirty="0" err="1">
                <a:latin typeface="Courier New" panose="02070309020205020404" pitchFamily="49" charset="0"/>
                <a:cs typeface="Courier New" panose="02070309020205020404" pitchFamily="49" charset="0"/>
              </a:rPr>
              <a:t>srclang</a:t>
            </a:r>
            <a:r>
              <a:rPr lang="en-IN" sz="2200" dirty="0">
                <a:latin typeface="Courier New" panose="02070309020205020404" pitchFamily="49" charset="0"/>
                <a:cs typeface="Courier New" panose="02070309020205020404" pitchFamily="49" charset="0"/>
              </a:rPr>
              <a:t> </a:t>
            </a:r>
            <a:r>
              <a:rPr lang="en-IN" dirty="0"/>
              <a:t>attribute indicates the language of the track</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813755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Adding a Text Track to Video (continued 2)</a:t>
            </a:r>
            <a:endParaRPr lang="en-US" sz="3600" dirty="0"/>
          </a:p>
        </p:txBody>
      </p:sp>
      <p:pic>
        <p:nvPicPr>
          <p:cNvPr id="9" name="Content Placeholder 1" descr="This table provides data about values of the kind attribute. It has 2 columns and 6 rows. The header of column 1 reads “Kind Value” and the header of column 2 reads “Description”.&#10;In row 2, column 1 reads “captions” and column 2 reads “Brief text descriptions synced to specified time points within the media clip; designed for hearing impaired users”.&#10;&#10;In row 3, column 1 reads “chapters” and column 2 reads “Chapter titles used by the media player to navigate the user to specific time points within the media clip”.&#10;&#10;In row 4, column 1 reads “descriptions” and column 2 reads “Longer descriptions synced to specified time points within the media clip; designed for visually impaired users”.&#10;&#10;In row 5, column 1 reads “subtitles” and column 2 reads “(the default) Translation of dialog from the media clip; the language of the subtitle must be specified in the srclang attribute”.&#10;&#10;In row 6, column 1 reads “metadata” and column 2 reads “Metadata content used by external scripts accessing the media file”.&#10;" title="Figure 8-19 Values of the kind attribut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45880"/>
            <a:ext cx="8305800" cy="3053603"/>
          </a:xfrm>
        </p:spPr>
      </p:pic>
      <p:sp>
        <p:nvSpPr>
          <p:cNvPr id="8" name="Slide Number Placeholder 7"/>
          <p:cNvSpPr>
            <a:spLocks noGrp="1"/>
          </p:cNvSpPr>
          <p:nvPr>
            <p:ph type="sldNum" sz="quarter" idx="11"/>
          </p:nvPr>
        </p:nvSpPr>
        <p:spPr/>
        <p:txBody>
          <a:bodyPr/>
          <a:lstStyle/>
          <a:p>
            <a:fld id="{0409CDF1-C2B6-4988-8428-22D9775637BC}" type="slidenum">
              <a:rPr lang="en-US" smtClean="0"/>
              <a:pPr/>
              <a:t>34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531504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Making Tracks with </a:t>
            </a:r>
            <a:r>
              <a:rPr lang="en-IN" dirty="0" err="1"/>
              <a:t>WebVTT</a:t>
            </a:r>
            <a:endParaRPr lang="en-US" dirty="0"/>
          </a:p>
        </p:txBody>
      </p:sp>
      <p:sp>
        <p:nvSpPr>
          <p:cNvPr id="3" name="Content Placeholder 2"/>
          <p:cNvSpPr>
            <a:spLocks noGrp="1"/>
          </p:cNvSpPr>
          <p:nvPr>
            <p:ph idx="1"/>
          </p:nvPr>
        </p:nvSpPr>
        <p:spPr/>
        <p:txBody>
          <a:bodyPr/>
          <a:lstStyle/>
          <a:p>
            <a:r>
              <a:rPr lang="en-IN" dirty="0"/>
              <a:t>Tracks are stored as simple text files written in </a:t>
            </a:r>
            <a:r>
              <a:rPr lang="en-IN" b="1" dirty="0"/>
              <a:t>Web Video Text Tracks </a:t>
            </a:r>
            <a:r>
              <a:rPr lang="en-IN" dirty="0"/>
              <a:t>or </a:t>
            </a:r>
            <a:r>
              <a:rPr lang="en-IN" b="1" dirty="0" err="1"/>
              <a:t>WebVTT</a:t>
            </a:r>
            <a:r>
              <a:rPr lang="en-IN" b="1" dirty="0"/>
              <a:t> </a:t>
            </a:r>
            <a:r>
              <a:rPr lang="en-IN" dirty="0"/>
              <a:t>language</a:t>
            </a:r>
          </a:p>
          <a:p>
            <a:r>
              <a:rPr lang="en-IN" dirty="0"/>
              <a:t>Format of a </a:t>
            </a:r>
            <a:r>
              <a:rPr lang="en-IN" dirty="0" err="1"/>
              <a:t>WebVTT</a:t>
            </a:r>
            <a:r>
              <a:rPr lang="en-IN" dirty="0"/>
              <a:t> file</a:t>
            </a:r>
          </a:p>
          <a:p>
            <a:pPr marL="457200" lvl="1" indent="0">
              <a:buNone/>
            </a:pPr>
            <a:r>
              <a:rPr lang="en-IN" sz="2600" dirty="0">
                <a:latin typeface="Courier New" panose="02070309020205020404" pitchFamily="49" charset="0"/>
                <a:cs typeface="Courier New" panose="02070309020205020404" pitchFamily="49" charset="0"/>
              </a:rPr>
              <a:t>WEBVTT</a:t>
            </a:r>
          </a:p>
          <a:p>
            <a:pPr marL="400050" lvl="1" indent="0">
              <a:buNone/>
            </a:pPr>
            <a:r>
              <a:rPr lang="en-IN" sz="2600" i="1" dirty="0">
                <a:latin typeface="Courier New" panose="02070309020205020404" pitchFamily="49" charset="0"/>
                <a:cs typeface="Courier New" panose="02070309020205020404" pitchFamily="49" charset="0"/>
              </a:rPr>
              <a:t>cue1</a:t>
            </a:r>
          </a:p>
          <a:p>
            <a:pPr marL="400050" lvl="1" indent="0">
              <a:buNone/>
            </a:pPr>
            <a:r>
              <a:rPr lang="en-IN" sz="2600" i="1" dirty="0">
                <a:latin typeface="Courier New" panose="02070309020205020404" pitchFamily="49" charset="0"/>
                <a:cs typeface="Courier New" panose="02070309020205020404" pitchFamily="49" charset="0"/>
              </a:rPr>
              <a:t>cue2</a:t>
            </a:r>
          </a:p>
          <a:p>
            <a:pPr marL="400050" lvl="1" indent="0">
              <a:buNone/>
            </a:pPr>
            <a:r>
              <a:rPr lang="en-IN" sz="2600" dirty="0">
                <a:latin typeface="Courier New" panose="02070309020205020404" pitchFamily="49" charset="0"/>
                <a:cs typeface="Courier New" panose="02070309020205020404" pitchFamily="49" charset="0"/>
              </a:rPr>
              <a:t>…</a:t>
            </a:r>
          </a:p>
          <a:p>
            <a:pPr marL="341313" lvl="1"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cue1</a:t>
            </a:r>
            <a:r>
              <a:rPr lang="en-IN" sz="3200" dirty="0"/>
              <a:t>, </a:t>
            </a:r>
            <a:r>
              <a:rPr lang="en-IN" sz="2600" i="1" dirty="0">
                <a:latin typeface="Courier New" panose="02070309020205020404" pitchFamily="49" charset="0"/>
                <a:cs typeface="Courier New" panose="02070309020205020404" pitchFamily="49" charset="0"/>
              </a:rPr>
              <a:t>cue2</a:t>
            </a:r>
            <a:r>
              <a:rPr lang="en-IN" sz="3200" dirty="0"/>
              <a:t>,… are cues matched with specific time intervals within a media clip</a:t>
            </a:r>
          </a:p>
          <a:p>
            <a:pPr marL="341313" lvl="1" indent="0">
              <a:buNone/>
            </a:pPr>
            <a:endParaRPr lang="en-IN" sz="3200" dirty="0">
              <a:cs typeface="Courier New" panose="02070309020205020404" pitchFamily="49" charset="0"/>
            </a:endParaRPr>
          </a:p>
          <a:p>
            <a:pPr marL="0" indent="0">
              <a:buNone/>
            </a:pPr>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35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075027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Making Tracks with </a:t>
            </a:r>
            <a:r>
              <a:rPr lang="en-IN" sz="3600" dirty="0" err="1"/>
              <a:t>WebVTT</a:t>
            </a:r>
            <a:r>
              <a:rPr lang="en-IN" sz="3600" dirty="0"/>
              <a:t> (continued 1)</a:t>
            </a:r>
            <a:endParaRPr lang="en-US" sz="3600" dirty="0"/>
          </a:p>
        </p:txBody>
      </p:sp>
      <p:sp>
        <p:nvSpPr>
          <p:cNvPr id="3" name="Content Placeholder 2"/>
          <p:cNvSpPr>
            <a:spLocks noGrp="1"/>
          </p:cNvSpPr>
          <p:nvPr>
            <p:ph idx="1"/>
          </p:nvPr>
        </p:nvSpPr>
        <p:spPr/>
        <p:txBody>
          <a:bodyPr/>
          <a:lstStyle/>
          <a:p>
            <a:r>
              <a:rPr lang="en-IN" dirty="0"/>
              <a:t>List of cues is separated by a single blank line after a cue text</a:t>
            </a:r>
          </a:p>
          <a:p>
            <a:r>
              <a:rPr lang="en-IN" dirty="0"/>
              <a:t>White space is not ignored in </a:t>
            </a:r>
            <a:r>
              <a:rPr lang="en-IN" dirty="0" err="1"/>
              <a:t>WebVTT</a:t>
            </a:r>
            <a:r>
              <a:rPr lang="en-IN" dirty="0"/>
              <a:t> files</a:t>
            </a:r>
          </a:p>
          <a:p>
            <a:r>
              <a:rPr lang="en-IN" dirty="0"/>
              <a:t>General form of a cue</a:t>
            </a:r>
          </a:p>
          <a:p>
            <a:pPr marL="400050" lvl="1" indent="0">
              <a:buNone/>
            </a:pPr>
            <a:r>
              <a:rPr lang="en-IN" sz="2600" i="1" dirty="0">
                <a:latin typeface="Courier New" panose="02070309020205020404" pitchFamily="49" charset="0"/>
                <a:cs typeface="Courier New" panose="02070309020205020404" pitchFamily="49" charset="0"/>
              </a:rPr>
              <a:t>label</a:t>
            </a:r>
          </a:p>
          <a:p>
            <a:pPr marL="400050" lvl="1" indent="0">
              <a:buNone/>
            </a:pPr>
            <a:r>
              <a:rPr lang="en-IN" sz="2600" i="1" dirty="0">
                <a:latin typeface="Courier New" panose="02070309020205020404" pitchFamily="49" charset="0"/>
                <a:cs typeface="Courier New" panose="02070309020205020404" pitchFamily="49" charset="0"/>
              </a:rPr>
              <a:t>start --&gt; stop</a:t>
            </a:r>
          </a:p>
          <a:p>
            <a:pPr marL="400050" lvl="1" indent="0">
              <a:buNone/>
            </a:pPr>
            <a:r>
              <a:rPr lang="en-IN" sz="2600" i="1" dirty="0">
                <a:latin typeface="Courier New" panose="02070309020205020404" pitchFamily="49" charset="0"/>
                <a:cs typeface="Courier New" panose="02070309020205020404" pitchFamily="49" charset="0"/>
              </a:rPr>
              <a:t>cue text</a:t>
            </a:r>
          </a:p>
          <a:p>
            <a:pPr marL="341313" indent="0">
              <a:buNone/>
            </a:pPr>
            <a:r>
              <a:rPr lang="en-US" dirty="0"/>
              <a:t>where </a:t>
            </a:r>
            <a:r>
              <a:rPr lang="en-US" sz="2600" i="1" dirty="0">
                <a:latin typeface="Courier New" panose="02070309020205020404" pitchFamily="49" charset="0"/>
                <a:cs typeface="Courier New" panose="02070309020205020404" pitchFamily="49" charset="0"/>
              </a:rPr>
              <a:t>label</a:t>
            </a:r>
            <a:r>
              <a:rPr lang="en-US" sz="2800" i="1" dirty="0"/>
              <a:t> </a:t>
            </a:r>
            <a:r>
              <a:rPr lang="en-US" dirty="0"/>
              <a:t>is the name assigned to the cue, </a:t>
            </a:r>
            <a:r>
              <a:rPr lang="en-US" sz="2600" i="1" dirty="0">
                <a:latin typeface="Courier New" panose="02070309020205020404" pitchFamily="49" charset="0"/>
                <a:cs typeface="Courier New" panose="02070309020205020404" pitchFamily="49" charset="0"/>
              </a:rPr>
              <a:t>start</a:t>
            </a:r>
            <a:r>
              <a:rPr lang="en-US" sz="2800" i="1" dirty="0"/>
              <a:t> </a:t>
            </a:r>
            <a:r>
              <a:rPr lang="en-US" dirty="0"/>
              <a:t>and </a:t>
            </a:r>
            <a:r>
              <a:rPr lang="en-US" sz="2600" i="1" dirty="0">
                <a:latin typeface="Courier New" panose="02070309020205020404" pitchFamily="49" charset="0"/>
                <a:cs typeface="Courier New" panose="02070309020205020404" pitchFamily="49" charset="0"/>
              </a:rPr>
              <a:t>stop</a:t>
            </a:r>
            <a:r>
              <a:rPr lang="en-US" sz="2800" i="1" dirty="0"/>
              <a:t> </a:t>
            </a:r>
            <a:r>
              <a:rPr lang="en-US" dirty="0"/>
              <a:t>define the time interval, and </a:t>
            </a:r>
            <a:r>
              <a:rPr lang="en-US" sz="2600" i="1" dirty="0">
                <a:latin typeface="Courier New" panose="02070309020205020404" pitchFamily="49" charset="0"/>
                <a:cs typeface="Courier New" panose="02070309020205020404" pitchFamily="49" charset="0"/>
              </a:rPr>
              <a:t>cue text</a:t>
            </a:r>
            <a:r>
              <a:rPr lang="en-US" sz="2800" i="1" dirty="0"/>
              <a:t> </a:t>
            </a:r>
            <a:r>
              <a:rPr lang="en-US" dirty="0"/>
              <a:t>is the text of the cue</a:t>
            </a:r>
            <a:endParaRPr lang="en-IN" sz="8000" dirty="0">
              <a:latin typeface="Courier New" panose="02070309020205020404" pitchFamily="49" charset="0"/>
              <a:cs typeface="Courier New" panose="02070309020205020404" pitchFamily="49" charset="0"/>
            </a:endParaRPr>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36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186829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Making Tracks with </a:t>
            </a:r>
            <a:r>
              <a:rPr lang="en-IN" sz="3600" dirty="0" err="1"/>
              <a:t>WebVTT</a:t>
            </a:r>
            <a:r>
              <a:rPr lang="en-IN" sz="3600" dirty="0"/>
              <a:t> (continued 2)</a:t>
            </a:r>
            <a:endParaRPr lang="en-US" sz="3600" dirty="0"/>
          </a:p>
        </p:txBody>
      </p:sp>
      <p:pic>
        <p:nvPicPr>
          <p:cNvPr id="2" name="Content Placeholder 1" descr="This figure shows a WebVTT file to define track text.&#10;&#10;The figure consists of seven rectangular boxes and a few lines of code.&#10;&#10;The first line of the code reads “WEBVTT”. The second line of the code reads “Title”. The third line of the code reads “00:00.500 -- &gt; 00:04.000”. The fourth line of the code reads “The Ceiling Dance”. The fifth line of the code reads “Subtitle”. The sixth line of the code reads “00:04.500 -- &gt; 00:08.000”. The seventh line of the code reads “from Royal Wedding (1951)”. The eighth line of the code reads “Ending”. The ninth line of the code reads “01:38.000 -- &gt; 01:44.000”. The tenth line of the code reads “See more videos at Cinema Penguin”.&#10;&#10;The first rectangular box labeled “first line indicates the format of the file” is positioned on the right side of the first line of the code. An arrow originating from this rectangular box points to the first line of the code.&#10;&#10;The second rectangular box labeled “cue label” is positioned on the left side of the code. An arrow originating from this rectangular box points to the second line of the code.&#10;&#10;The third rectangular box labeled “cue spans the interval from 0.5 seconds to 4 seconds” is positioned below the second rectangular box. An arrow originating from the third rectangular box points to the third line of the code.&#10;&#10;The fourth rectangular box labeled “cue text” is positioned below the third rectangular box. An arrow originating from the fourth rectangular box points to the fourth line of the code.&#10;&#10;The fifth rectangular box labeled “1st cue” is positioned on the right side of the code. An arrow originating from the box points to the second, third, and fourth line of the code.&#10;&#10;The sixth rectangular box labeled “2st cue” is positioned below the fifth rectangular box. An arrow originating from the sixth rectangular box points to the fifth, sixth, and seventh line of the code.&#10;&#10;The seventh rectangular box labeled “3rd cue” is positioned below the sixth rectangular box. An arrow originating from the seventh rectangular box points to the eighth, ninth, and tenth line of the code.&#10;" title="Figure 8-20 WebVTT file to define track tex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89804"/>
            <a:ext cx="8305800" cy="4765755"/>
          </a:xfrm>
        </p:spPr>
      </p:pic>
      <p:sp>
        <p:nvSpPr>
          <p:cNvPr id="8" name="Slide Number Placeholder 7"/>
          <p:cNvSpPr>
            <a:spLocks noGrp="1"/>
          </p:cNvSpPr>
          <p:nvPr>
            <p:ph type="sldNum" sz="quarter" idx="11"/>
          </p:nvPr>
        </p:nvSpPr>
        <p:spPr/>
        <p:txBody>
          <a:bodyPr/>
          <a:lstStyle/>
          <a:p>
            <a:fld id="{0409CDF1-C2B6-4988-8428-22D9775637BC}" type="slidenum">
              <a:rPr lang="en-US" smtClean="0"/>
              <a:pPr/>
              <a:t>37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12441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Placing the Cue Text</a:t>
            </a:r>
            <a:endParaRPr lang="en-US" dirty="0"/>
          </a:p>
        </p:txBody>
      </p:sp>
      <p:sp>
        <p:nvSpPr>
          <p:cNvPr id="3" name="Content Placeholder 2"/>
          <p:cNvSpPr>
            <a:spLocks noGrp="1"/>
          </p:cNvSpPr>
          <p:nvPr>
            <p:ph idx="1"/>
          </p:nvPr>
        </p:nvSpPr>
        <p:spPr/>
        <p:txBody>
          <a:bodyPr/>
          <a:lstStyle/>
          <a:p>
            <a:r>
              <a:rPr lang="en-IN" dirty="0"/>
              <a:t>Size and position of a cue text can be set using cue settings directly after the cue’s time interval</a:t>
            </a:r>
          </a:p>
          <a:p>
            <a:pPr marL="457200" lvl="1" indent="0">
              <a:buNone/>
            </a:pPr>
            <a:r>
              <a:rPr lang="en-IN" sz="2600" i="1" dirty="0">
                <a:latin typeface="Courier New" panose="02070309020205020404" pitchFamily="49" charset="0"/>
                <a:cs typeface="Courier New" panose="02070309020205020404" pitchFamily="49" charset="0"/>
              </a:rPr>
              <a:t>setting1:value1 setting2:value2 </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setting1</a:t>
            </a:r>
            <a:r>
              <a:rPr lang="en-IN" dirty="0"/>
              <a:t>, </a:t>
            </a:r>
            <a:r>
              <a:rPr lang="en-IN" sz="2600" i="1" dirty="0">
                <a:latin typeface="Courier New" panose="02070309020205020404" pitchFamily="49" charset="0"/>
                <a:cs typeface="Courier New" panose="02070309020205020404" pitchFamily="49" charset="0"/>
              </a:rPr>
              <a:t>setting2</a:t>
            </a:r>
            <a:r>
              <a:rPr lang="en-IN" dirty="0"/>
              <a:t>,… </a:t>
            </a:r>
            <a:r>
              <a:rPr lang="en-IN" sz="3200" dirty="0"/>
              <a:t>define the size and position of the cue  text and </a:t>
            </a:r>
            <a:r>
              <a:rPr lang="en-IN" sz="2600" i="1" dirty="0">
                <a:latin typeface="Courier New" panose="02070309020205020404" pitchFamily="49" charset="0"/>
                <a:cs typeface="Courier New" panose="02070309020205020404" pitchFamily="49" charset="0"/>
              </a:rPr>
              <a:t>value1</a:t>
            </a:r>
            <a:r>
              <a:rPr lang="en-IN" dirty="0"/>
              <a:t>, </a:t>
            </a:r>
            <a:r>
              <a:rPr lang="en-IN" sz="2600" i="1" dirty="0">
                <a:latin typeface="Courier New" panose="02070309020205020404" pitchFamily="49" charset="0"/>
                <a:cs typeface="Courier New" panose="02070309020205020404" pitchFamily="49" charset="0"/>
              </a:rPr>
              <a:t>value2</a:t>
            </a:r>
            <a:r>
              <a:rPr lang="en-IN" dirty="0"/>
              <a:t>,… </a:t>
            </a:r>
            <a:r>
              <a:rPr lang="en-IN" sz="3200" dirty="0"/>
              <a:t>are the setting values</a:t>
            </a:r>
          </a:p>
          <a:p>
            <a:r>
              <a:rPr lang="en-IN" dirty="0"/>
              <a:t>There is no space between the setting name and value</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329786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Placing the Cue Text (continued 1)</a:t>
            </a:r>
            <a:endParaRPr lang="en-US" dirty="0"/>
          </a:p>
        </p:txBody>
      </p:sp>
      <p:pic>
        <p:nvPicPr>
          <p:cNvPr id="2" name="Content Placeholder 1" descr="This table provides data about cue attributes in WebVTT. It has 2 columns and 6 rows. The header of column 1 reads “Cue Setting” and the header of column 2 reads “Description”.&#10;In row 2, column 1 reads “align:value” and column 2 reads “Sets the horizontal alignment of the text within the cue, where value is start (left-aligned), middle (center-aligned), or end (right-aligned)”.&#10;&#10;In row 3, column 1 reads “line:value” and column 2 reads “Sets the vertical position of the cue within the video window, where value ranges from 0% (top) to 100% (bottom)”.&#10;&#10;In row 4, column 1 reads “position:value” and column 2 reads “Sets the horizontal position of the cue within the video window, where value ranges from 0% (left) to 100% (right)”.&#10;&#10;In row 5, column 1 reads “size:value” and column 2 reads “Sets the width of the cue as a percentage of the width of the video window”.&#10;&#10;In row 6, column 1 reads “vertical:type” and column 2 reads “Displays the cue text vertically rather than horizontally where type is rl (writing direction is right to left) or lr (writing direction is left to right)”.&#10;" title="Figure 8-23 Cue attributes in WebVT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81603"/>
            <a:ext cx="8305800" cy="2982156"/>
          </a:xfrm>
        </p:spPr>
      </p:pic>
      <p:sp>
        <p:nvSpPr>
          <p:cNvPr id="8" name="Slide Number Placeholder 7"/>
          <p:cNvSpPr>
            <a:spLocks noGrp="1"/>
          </p:cNvSpPr>
          <p:nvPr>
            <p:ph type="sldNum" sz="quarter" idx="11"/>
          </p:nvPr>
        </p:nvSpPr>
        <p:spPr/>
        <p:txBody>
          <a:bodyPr/>
          <a:lstStyle/>
          <a:p>
            <a:fld id="{0409CDF1-C2B6-4988-8428-22D9775637BC}" type="slidenum">
              <a:rPr lang="en-US" smtClean="0"/>
              <a:pPr/>
              <a:t>39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47028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200" dirty="0"/>
              <a:t>Introducing Multimedia on the Web</a:t>
            </a:r>
            <a:endParaRPr lang="en-US" sz="4200" dirty="0"/>
          </a:p>
        </p:txBody>
      </p:sp>
      <p:sp>
        <p:nvSpPr>
          <p:cNvPr id="28674" name="Rectangle 3"/>
          <p:cNvSpPr>
            <a:spLocks noGrp="1" noChangeArrowheads="1"/>
          </p:cNvSpPr>
          <p:nvPr>
            <p:ph idx="1"/>
          </p:nvPr>
        </p:nvSpPr>
        <p:spPr/>
        <p:txBody>
          <a:bodyPr/>
          <a:lstStyle/>
          <a:p>
            <a:r>
              <a:rPr lang="en-IN" dirty="0"/>
              <a:t>HTML is the perfect tool to share text and data</a:t>
            </a:r>
          </a:p>
          <a:p>
            <a:r>
              <a:rPr lang="en-IN" dirty="0"/>
              <a:t>The next major phase in HTML language was the introduction of multimedia support</a:t>
            </a:r>
          </a:p>
          <a:p>
            <a:r>
              <a:rPr lang="en-IN" dirty="0"/>
              <a:t>Streaming audio, video, and interactive games, made the web a dominant entertainment platform</a:t>
            </a:r>
          </a:p>
          <a:p>
            <a:r>
              <a:rPr lang="en-IN" dirty="0"/>
              <a:t>One of the biggest challenges</a:t>
            </a:r>
          </a:p>
          <a:p>
            <a:pPr lvl="1"/>
            <a:r>
              <a:rPr lang="en-IN" dirty="0"/>
              <a:t>Delivering multimedia content in a form that can be retrieved quickly and easily without loss of quality</a:t>
            </a:r>
          </a:p>
          <a:p>
            <a:endParaRPr lang="en-IN" dirty="0"/>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760121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Placing the Cue Text (continued 2)</a:t>
            </a:r>
            <a:endParaRPr lang="en-US" dirty="0"/>
          </a:p>
        </p:txBody>
      </p:sp>
      <p:pic>
        <p:nvPicPr>
          <p:cNvPr id="4" name="Content Placeholder 3" descr="This figure explains how to place the cue text.&#10;&#10;The figure consists of two rectangular boxes and a few lines of code.&#10;&#10;The first line of the code reads “Title”. The second line of the code reads “00:00:00.500 -- &gt; 00:00:04.000 line:5% align:middle”. The third line of the code reads “The Ceiling Dance”. The fourth line of the code reads “Subtitle”. The fifth line of the code reads “00:00:04.500 -- &gt; 00:00:08.000 line:5% align:middle”. The sixth line of the code reads “from Royal Wedding (1951)”. The seventh line of the code reads “Ending”. The eighth line of the code reads “00:01:38.000 -- &gt; 00:01:44.000 line:80% position:95% align:end”. The ninth line of the code reads “See more videos at Cinema Penguin”.&#10;&#10;The first rectangular box labeled “places the Title and Subtitle cues near the top of the video window with the text centered” is positioned on the left side of the code. An arrow originating from this rectangular box points from the second line to the sixth line of the code.&#10;&#10;The second rectangular box labeled “places the Ending cue near the bottom-right corner of the video window with the text right-aligned” is positioned below the code. An arrow originating from this rectangular box points to “line:80% position:95% align:end” in the eighth line of the code.&#10;" title="Figure 8-24 Placing the cue tex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5754"/>
            <a:ext cx="8305800" cy="3593855"/>
          </a:xfrm>
        </p:spPr>
      </p:pic>
      <p:sp>
        <p:nvSpPr>
          <p:cNvPr id="8" name="Slide Number Placeholder 7"/>
          <p:cNvSpPr>
            <a:spLocks noGrp="1"/>
          </p:cNvSpPr>
          <p:nvPr>
            <p:ph type="sldNum" sz="quarter" idx="11"/>
          </p:nvPr>
        </p:nvSpPr>
        <p:spPr/>
        <p:txBody>
          <a:bodyPr/>
          <a:lstStyle/>
          <a:p>
            <a:fld id="{0409CDF1-C2B6-4988-8428-22D9775637BC}" type="slidenum">
              <a:rPr lang="en-US" smtClean="0"/>
              <a:pPr/>
              <a:t>40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895665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Applying Styles to Track Cues</a:t>
            </a:r>
            <a:endParaRPr lang="en-US" dirty="0"/>
          </a:p>
        </p:txBody>
      </p:sp>
      <p:sp>
        <p:nvSpPr>
          <p:cNvPr id="2" name="Content Placeholder 1"/>
          <p:cNvSpPr>
            <a:spLocks noGrp="1"/>
          </p:cNvSpPr>
          <p:nvPr>
            <p:ph idx="1"/>
          </p:nvPr>
        </p:nvSpPr>
        <p:spPr/>
        <p:txBody>
          <a:bodyPr/>
          <a:lstStyle/>
          <a:p>
            <a:r>
              <a:rPr lang="en-IN" sz="2600" dirty="0">
                <a:latin typeface="Courier New" panose="02070309020205020404" pitchFamily="49" charset="0"/>
                <a:cs typeface="Courier New" panose="02070309020205020404" pitchFamily="49" charset="0"/>
              </a:rPr>
              <a:t>cue</a:t>
            </a:r>
            <a:r>
              <a:rPr lang="en-IN" dirty="0"/>
              <a:t> pseudo-element to format the appearance of the cues appearing within a media clip</a:t>
            </a:r>
          </a:p>
          <a:p>
            <a:pPr marL="400050" lvl="1" indent="0">
              <a:buNone/>
            </a:pPr>
            <a:r>
              <a:rPr lang="en-IN" sz="2600" dirty="0">
                <a:latin typeface="Courier New" panose="02070309020205020404" pitchFamily="49" charset="0"/>
                <a:cs typeface="Courier New" panose="02070309020205020404" pitchFamily="49" charset="0"/>
              </a:rPr>
              <a:t>::cue {</a:t>
            </a:r>
          </a:p>
          <a:p>
            <a:pPr marL="400050" lvl="1" indent="0">
              <a:buNone/>
            </a:pPr>
            <a:r>
              <a:rPr lang="en-IN" sz="2600" i="1" dirty="0">
                <a:latin typeface="Courier New" panose="02070309020205020404" pitchFamily="49" charset="0"/>
                <a:cs typeface="Courier New" panose="02070309020205020404" pitchFamily="49" charset="0"/>
              </a:rPr>
              <a:t>styles</a:t>
            </a:r>
          </a:p>
          <a:p>
            <a:pPr marL="400050" lvl="1" indent="0">
              <a:buNone/>
            </a:pPr>
            <a:r>
              <a:rPr lang="en-IN" sz="2600" dirty="0">
                <a:latin typeface="Courier New" panose="02070309020205020404" pitchFamily="49" charset="0"/>
                <a:cs typeface="Courier New" panose="02070309020205020404" pitchFamily="49" charset="0"/>
              </a:rPr>
              <a:t>}</a:t>
            </a:r>
          </a:p>
          <a:p>
            <a:r>
              <a:rPr lang="en-IN" dirty="0"/>
              <a:t>Styles for the cue pseudo-element are limited to </a:t>
            </a:r>
            <a:r>
              <a:rPr lang="en-IN" sz="2600" dirty="0">
                <a:latin typeface="Courier New" panose="02070309020205020404" pitchFamily="49" charset="0"/>
                <a:cs typeface="Courier New" panose="02070309020205020404" pitchFamily="49" charset="0"/>
              </a:rPr>
              <a:t>background, </a:t>
            </a:r>
            <a:r>
              <a:rPr lang="en-IN" sz="2600" dirty="0" err="1">
                <a:latin typeface="Courier New" panose="02070309020205020404" pitchFamily="49" charset="0"/>
                <a:cs typeface="Courier New" panose="02070309020205020404" pitchFamily="49" charset="0"/>
              </a:rPr>
              <a:t>color</a:t>
            </a:r>
            <a:r>
              <a:rPr lang="en-IN" sz="2600" dirty="0">
                <a:latin typeface="Courier New" panose="02070309020205020404" pitchFamily="49" charset="0"/>
                <a:cs typeface="Courier New" panose="02070309020205020404" pitchFamily="49" charset="0"/>
              </a:rPr>
              <a:t>, font, opacity, outline, text-decoration, text-shadow, visibility</a:t>
            </a:r>
            <a:r>
              <a:rPr lang="en-IN" dirty="0"/>
              <a:t>, and </a:t>
            </a:r>
            <a:r>
              <a:rPr lang="en-IN" sz="2600" dirty="0">
                <a:latin typeface="Courier New" panose="02070309020205020404" pitchFamily="49" charset="0"/>
                <a:cs typeface="Courier New" panose="02070309020205020404" pitchFamily="49" charset="0"/>
              </a:rPr>
              <a:t>white-space</a:t>
            </a:r>
            <a:r>
              <a:rPr lang="en-IN" dirty="0"/>
              <a:t> properties</a:t>
            </a:r>
          </a:p>
          <a:p>
            <a:endParaRPr lang="en-IN" dirty="0"/>
          </a:p>
          <a:p>
            <a:pPr marL="400050" lvl="1" indent="0">
              <a:buNone/>
            </a:pPr>
            <a:endParaRPr lang="en-IN" sz="26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469951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400" dirty="0"/>
              <a:t>Applying Styles to Track Cues (continued 1)</a:t>
            </a:r>
            <a:endParaRPr lang="en-US" sz="3400" dirty="0"/>
          </a:p>
        </p:txBody>
      </p:sp>
      <p:sp>
        <p:nvSpPr>
          <p:cNvPr id="2" name="Content Placeholder 1"/>
          <p:cNvSpPr>
            <a:spLocks noGrp="1"/>
          </p:cNvSpPr>
          <p:nvPr>
            <p:ph idx="1"/>
          </p:nvPr>
        </p:nvSpPr>
        <p:spPr/>
        <p:txBody>
          <a:bodyPr/>
          <a:lstStyle/>
          <a:p>
            <a:r>
              <a:rPr lang="en-IN" dirty="0"/>
              <a:t>Format specific cues or text strings within a cue using the following </a:t>
            </a:r>
            <a:r>
              <a:rPr lang="en-IN" dirty="0" err="1"/>
              <a:t>markup</a:t>
            </a:r>
            <a:r>
              <a:rPr lang="en-IN" dirty="0"/>
              <a:t> tags:</a:t>
            </a:r>
          </a:p>
          <a:p>
            <a:pPr lvl="1"/>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i</a:t>
            </a:r>
            <a:r>
              <a:rPr lang="en-IN" sz="2600" dirty="0">
                <a:latin typeface="Courier New" panose="02070309020205020404" pitchFamily="49" charset="0"/>
                <a:cs typeface="Courier New" panose="02070309020205020404" pitchFamily="49" charset="0"/>
              </a:rPr>
              <a:t>&gt;&lt;/</a:t>
            </a:r>
            <a:r>
              <a:rPr lang="en-IN" sz="2600" dirty="0" err="1">
                <a:latin typeface="Courier New" panose="02070309020205020404" pitchFamily="49" charset="0"/>
                <a:cs typeface="Courier New" panose="02070309020205020404" pitchFamily="49" charset="0"/>
              </a:rPr>
              <a:t>i</a:t>
            </a:r>
            <a:r>
              <a:rPr lang="en-IN" sz="2600" dirty="0">
                <a:latin typeface="Courier New" panose="02070309020205020404" pitchFamily="49" charset="0"/>
                <a:cs typeface="Courier New" panose="02070309020205020404" pitchFamily="49" charset="0"/>
              </a:rPr>
              <a:t>&gt; </a:t>
            </a:r>
            <a:r>
              <a:rPr lang="en-IN" dirty="0"/>
              <a:t>for italicized text</a:t>
            </a:r>
          </a:p>
          <a:p>
            <a:pPr lvl="1"/>
            <a:r>
              <a:rPr lang="en-IN" sz="2600" dirty="0">
                <a:latin typeface="Courier New" panose="02070309020205020404" pitchFamily="49" charset="0"/>
                <a:cs typeface="Courier New" panose="02070309020205020404" pitchFamily="49" charset="0"/>
              </a:rPr>
              <a:t>&lt;b&gt;&lt;/b&gt; </a:t>
            </a:r>
            <a:r>
              <a:rPr lang="en-IN" dirty="0"/>
              <a:t>for bold-faced text</a:t>
            </a:r>
          </a:p>
          <a:p>
            <a:pPr lvl="1"/>
            <a:r>
              <a:rPr lang="en-IN" sz="2600" dirty="0">
                <a:latin typeface="Courier New" panose="02070309020205020404" pitchFamily="49" charset="0"/>
                <a:cs typeface="Courier New" panose="02070309020205020404" pitchFamily="49" charset="0"/>
              </a:rPr>
              <a:t>&lt;u&gt;&lt;/u&gt; </a:t>
            </a:r>
            <a:r>
              <a:rPr lang="en-IN" dirty="0"/>
              <a:t>for underlined text</a:t>
            </a:r>
          </a:p>
          <a:p>
            <a:pPr lvl="1"/>
            <a:r>
              <a:rPr lang="en-IN" sz="2600" dirty="0">
                <a:latin typeface="Courier New" panose="02070309020205020404" pitchFamily="49" charset="0"/>
                <a:cs typeface="Courier New" panose="02070309020205020404" pitchFamily="49" charset="0"/>
              </a:rPr>
              <a:t>&lt;span&gt;&lt;/span&gt; </a:t>
            </a:r>
            <a:r>
              <a:rPr lang="en-IN" dirty="0"/>
              <a:t>to mark spans of text</a:t>
            </a:r>
          </a:p>
          <a:p>
            <a:pPr lvl="1"/>
            <a:r>
              <a:rPr lang="en-IN" sz="2600" dirty="0">
                <a:latin typeface="Courier New" panose="02070309020205020404" pitchFamily="49" charset="0"/>
                <a:cs typeface="Courier New" panose="02070309020205020404" pitchFamily="49" charset="0"/>
              </a:rPr>
              <a:t>&lt;ruby&gt;&lt;/ruby&gt; </a:t>
            </a:r>
            <a:r>
              <a:rPr lang="en-IN" dirty="0"/>
              <a:t>to mark ruby text</a:t>
            </a:r>
          </a:p>
          <a:p>
            <a:pPr lvl="1"/>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rt</a:t>
            </a:r>
            <a:r>
              <a:rPr lang="en-IN" sz="2600" dirty="0">
                <a:latin typeface="Courier New" panose="02070309020205020404" pitchFamily="49" charset="0"/>
                <a:cs typeface="Courier New" panose="02070309020205020404" pitchFamily="49" charset="0"/>
              </a:rPr>
              <a:t>&gt;&lt;/</a:t>
            </a:r>
            <a:r>
              <a:rPr lang="en-IN" sz="2600" dirty="0" err="1">
                <a:latin typeface="Courier New" panose="02070309020205020404" pitchFamily="49" charset="0"/>
                <a:cs typeface="Courier New" panose="02070309020205020404" pitchFamily="49" charset="0"/>
              </a:rPr>
              <a:t>rt</a:t>
            </a:r>
            <a:r>
              <a:rPr lang="en-IN" sz="2600" dirty="0">
                <a:latin typeface="Courier New" panose="02070309020205020404" pitchFamily="49" charset="0"/>
                <a:cs typeface="Courier New" panose="02070309020205020404" pitchFamily="49" charset="0"/>
              </a:rPr>
              <a:t>&gt;</a:t>
            </a:r>
            <a:r>
              <a:rPr lang="en-IN" dirty="0"/>
              <a:t> to mark ruby text</a:t>
            </a:r>
          </a:p>
          <a:p>
            <a:pPr marL="400050" lvl="1" indent="0">
              <a:buNone/>
            </a:pPr>
            <a:endParaRPr lang="en-IN" sz="26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867453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400" dirty="0"/>
              <a:t>Applying Styles to Track Cues (continued 2)</a:t>
            </a:r>
            <a:endParaRPr lang="en-US" sz="3400" dirty="0"/>
          </a:p>
        </p:txBody>
      </p:sp>
      <p:sp>
        <p:nvSpPr>
          <p:cNvPr id="2" name="Content Placeholder 1"/>
          <p:cNvSpPr>
            <a:spLocks noGrp="1"/>
          </p:cNvSpPr>
          <p:nvPr>
            <p:ph idx="1"/>
          </p:nvPr>
        </p:nvSpPr>
        <p:spPr/>
        <p:txBody>
          <a:bodyPr/>
          <a:lstStyle/>
          <a:p>
            <a:r>
              <a:rPr lang="en-IN" dirty="0" err="1"/>
              <a:t>WebVTT</a:t>
            </a:r>
            <a:r>
              <a:rPr lang="en-IN" dirty="0"/>
              <a:t> supports tags that are not part of the HTML library</a:t>
            </a:r>
          </a:p>
          <a:p>
            <a:r>
              <a:rPr lang="en-IN" sz="2600" dirty="0">
                <a:latin typeface="Courier New" panose="02070309020205020404" pitchFamily="49" charset="0"/>
                <a:cs typeface="Courier New" panose="02070309020205020404" pitchFamily="49" charset="0"/>
              </a:rPr>
              <a:t>&lt;c&gt;&lt;/c&gt;</a:t>
            </a:r>
            <a:r>
              <a:rPr lang="en-IN" dirty="0">
                <a:cs typeface="Courier New" panose="02070309020205020404" pitchFamily="49" charset="0"/>
              </a:rPr>
              <a:t> </a:t>
            </a:r>
            <a:r>
              <a:rPr lang="en-IN" dirty="0"/>
              <a:t>tag is used to mark text strings belonging to a particular class</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c.</a:t>
            </a:r>
            <a:r>
              <a:rPr lang="en-IN" sz="2600" i="1" dirty="0" err="1">
                <a:latin typeface="Courier New" panose="02070309020205020404" pitchFamily="49" charset="0"/>
                <a:cs typeface="Courier New" panose="02070309020205020404" pitchFamily="49" charset="0"/>
              </a:rPr>
              <a:t>classname</a:t>
            </a:r>
            <a:r>
              <a:rPr lang="en-IN" sz="2600" dirty="0">
                <a:latin typeface="Courier New" panose="02070309020205020404" pitchFamily="49" charset="0"/>
                <a:cs typeface="Courier New" panose="02070309020205020404" pitchFamily="49" charset="0"/>
              </a:rPr>
              <a:t>&gt;&lt;/c&gt;</a:t>
            </a:r>
          </a:p>
          <a:p>
            <a:r>
              <a:rPr lang="en-IN" sz="2600" dirty="0">
                <a:latin typeface="Courier New" panose="02070309020205020404" pitchFamily="49" charset="0"/>
                <a:cs typeface="Courier New" panose="02070309020205020404" pitchFamily="49" charset="0"/>
              </a:rPr>
              <a:t>&lt;v&gt;&lt;/v&gt;</a:t>
            </a:r>
            <a:r>
              <a:rPr lang="en-IN" dirty="0">
                <a:cs typeface="Courier New" panose="02070309020205020404" pitchFamily="49" charset="0"/>
              </a:rPr>
              <a:t> </a:t>
            </a:r>
            <a:r>
              <a:rPr lang="en-IN" dirty="0"/>
              <a:t>tag is used for captions that distinguish between one voice and another</a:t>
            </a:r>
          </a:p>
          <a:p>
            <a:pPr marL="457200" lvl="1" indent="0">
              <a:buNone/>
            </a:pPr>
            <a:r>
              <a:rPr lang="en-IN" sz="2600" i="1" dirty="0">
                <a:latin typeface="Courier New" panose="02070309020205020404" pitchFamily="49" charset="0"/>
                <a:cs typeface="Courier New" panose="02070309020205020404" pitchFamily="49" charset="0"/>
              </a:rPr>
              <a:t>&lt;v name&gt;&lt;/v&gt;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817644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400" dirty="0"/>
              <a:t>Applying Styles to Track Cues (continued 3)</a:t>
            </a:r>
            <a:endParaRPr lang="en-US" sz="3400" dirty="0"/>
          </a:p>
        </p:txBody>
      </p:sp>
      <p:pic>
        <p:nvPicPr>
          <p:cNvPr id="3" name="Content Placeholder 2" descr="This figure shows how to apply a class to cue text.&#10;&#10;The figure consists of two rectangular boxes and a few lines of code.&#10;&#10;The first line of the code reads “WEBVTT”. The second line of the code reads “Title”. The third line of the code reads “00:00.500 -- &gt; 00:04.000 line:5% align:middle”. The fourth line of the code reads “&lt;c.Main&gt;The Ceiling Dance&lt;/c&gt;”. The fifth line of the code reads “Subtitle”. The sixth line of the code reads “00:04.500 -- &gt; 00:08.000 line:5% align:middle”. The seventh line of the code reads “from Royal Wedding (1951)”. The eighth line of the code reads “Ending”. The ninth line of the code reads “01:38.000 -- &gt; 01:44.000 line:80% position:95% align:end”. The tenth line of the code reads “See more videos at &lt;i&gt;Cinema Penguin&lt;/i&gt;”.&#10;&#10;The first rectangular box labeled “markup tag for the Main class” is positioned on the left side of the code. An arrow originating from this rectangular box points to the “&lt;c.Main&gt;” in the third line of the code.&#10;&#10;The second rectangular box labeled “displays the website title in italics” is positioned below the code. An arrow originating from this rectangular box points to the “&lt;i&gt;Cinema Penguin&lt;/i&gt;” in the tenth line of the code.&#10;" title="Figure 8-26 Applying a class to cue tex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70754"/>
            <a:ext cx="8305800" cy="4403854"/>
          </a:xfrm>
        </p:spPr>
      </p:pic>
      <p:sp>
        <p:nvSpPr>
          <p:cNvPr id="8" name="Slide Number Placeholder 7"/>
          <p:cNvSpPr>
            <a:spLocks noGrp="1"/>
          </p:cNvSpPr>
          <p:nvPr>
            <p:ph type="sldNum" sz="quarter" idx="11"/>
          </p:nvPr>
        </p:nvSpPr>
        <p:spPr/>
        <p:txBody>
          <a:bodyPr/>
          <a:lstStyle/>
          <a:p>
            <a:fld id="{0409CDF1-C2B6-4988-8428-22D9775637BC}" type="slidenum">
              <a:rPr lang="en-US" smtClean="0"/>
              <a:pPr/>
              <a:t>44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319974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Using Third-Party Video Players</a:t>
            </a:r>
            <a:endParaRPr lang="en-US" dirty="0"/>
          </a:p>
        </p:txBody>
      </p:sp>
      <p:sp>
        <p:nvSpPr>
          <p:cNvPr id="9" name="Content Placeholder 8"/>
          <p:cNvSpPr>
            <a:spLocks noGrp="1"/>
          </p:cNvSpPr>
          <p:nvPr>
            <p:ph idx="1"/>
          </p:nvPr>
        </p:nvSpPr>
        <p:spPr/>
        <p:txBody>
          <a:bodyPr/>
          <a:lstStyle/>
          <a:p>
            <a:r>
              <a:rPr lang="en-IN" sz="2600" dirty="0">
                <a:latin typeface="Courier New" panose="02070309020205020404" pitchFamily="49" charset="0"/>
                <a:cs typeface="Courier New" panose="02070309020205020404" pitchFamily="49" charset="0"/>
              </a:rPr>
              <a:t>object</a:t>
            </a:r>
            <a:r>
              <a:rPr lang="en-IN" dirty="0"/>
              <a:t> element is used to define browsers with plug-ins</a:t>
            </a:r>
          </a:p>
          <a:p>
            <a:pPr marL="457200" lvl="1" indent="0">
              <a:buNone/>
            </a:pPr>
            <a:r>
              <a:rPr lang="en-IN" sz="2600" dirty="0">
                <a:latin typeface="Courier New" panose="02070309020205020404" pitchFamily="49" charset="0"/>
                <a:cs typeface="Courier New" panose="02070309020205020404" pitchFamily="49" charset="0"/>
              </a:rPr>
              <a:t>&lt;object </a:t>
            </a:r>
            <a:r>
              <a:rPr lang="en-IN" sz="2600" i="1" dirty="0">
                <a:latin typeface="Courier New" panose="02070309020205020404" pitchFamily="49" charset="0"/>
                <a:cs typeface="Courier New" panose="02070309020205020404" pitchFamily="49" charset="0"/>
              </a:rPr>
              <a:t>attributes</a:t>
            </a:r>
            <a:r>
              <a:rPr lang="en-IN" sz="2600" dirty="0">
                <a:latin typeface="Courier New" panose="02070309020205020404" pitchFamily="49" charset="0"/>
                <a:cs typeface="Courier New" panose="02070309020205020404" pitchFamily="49" charset="0"/>
              </a:rPr>
              <a:t>&gt;</a:t>
            </a:r>
          </a:p>
          <a:p>
            <a:pPr marL="457200" lvl="1" indent="0">
              <a:buNone/>
            </a:pPr>
            <a:r>
              <a:rPr lang="en-IN" sz="2600" i="1" dirty="0">
                <a:latin typeface="Courier New" panose="02070309020205020404" pitchFamily="49" charset="0"/>
                <a:cs typeface="Courier New" panose="02070309020205020404" pitchFamily="49" charset="0"/>
              </a:rPr>
              <a:t>	parameters</a:t>
            </a:r>
          </a:p>
          <a:p>
            <a:pPr marL="457200" lvl="1" indent="0">
              <a:buNone/>
            </a:pPr>
            <a:r>
              <a:rPr lang="en-IN" sz="2600" dirty="0">
                <a:latin typeface="Courier New" panose="02070309020205020404" pitchFamily="49" charset="0"/>
                <a:cs typeface="Courier New" panose="02070309020205020404" pitchFamily="49" charset="0"/>
              </a:rPr>
              <a:t>&lt;/object&gt;</a:t>
            </a:r>
          </a:p>
          <a:p>
            <a:pPr marL="357188" indent="0">
              <a:buNone/>
            </a:pPr>
            <a:r>
              <a:rPr lang="en-IN" dirty="0"/>
              <a:t>where</a:t>
            </a:r>
            <a:r>
              <a:rPr lang="en-IN" sz="2600" i="1" dirty="0">
                <a:latin typeface="Courier New" panose="02070309020205020404" pitchFamily="49" charset="0"/>
                <a:cs typeface="Courier New" panose="02070309020205020404" pitchFamily="49" charset="0"/>
              </a:rPr>
              <a:t> attributes</a:t>
            </a:r>
            <a:r>
              <a:rPr lang="en-IN" sz="2800" i="1" dirty="0"/>
              <a:t> </a:t>
            </a:r>
            <a:r>
              <a:rPr lang="en-IN" dirty="0"/>
              <a:t>define the object and </a:t>
            </a:r>
            <a:r>
              <a:rPr lang="en-IN" sz="2600" i="1" dirty="0">
                <a:latin typeface="Courier New" panose="02070309020205020404" pitchFamily="49" charset="0"/>
                <a:cs typeface="Courier New" panose="02070309020205020404" pitchFamily="49" charset="0"/>
              </a:rPr>
              <a:t>parameters</a:t>
            </a:r>
            <a:r>
              <a:rPr lang="en-IN" sz="2800" i="1" dirty="0"/>
              <a:t> </a:t>
            </a:r>
            <a:r>
              <a:rPr lang="en-IN" dirty="0"/>
              <a:t>are values passed to the object controlling the object’s appearance and actions</a:t>
            </a:r>
            <a:endParaRPr lang="en-IN" sz="8800" dirty="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165956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Using Third-Party Video Players (continued)</a:t>
            </a:r>
            <a:endParaRPr lang="en-US" sz="3600" dirty="0"/>
          </a:p>
        </p:txBody>
      </p:sp>
      <p:sp>
        <p:nvSpPr>
          <p:cNvPr id="9" name="Content Placeholder 8"/>
          <p:cNvSpPr>
            <a:spLocks noGrp="1"/>
          </p:cNvSpPr>
          <p:nvPr>
            <p:ph idx="1"/>
          </p:nvPr>
        </p:nvSpPr>
        <p:spPr/>
        <p:txBody>
          <a:bodyPr/>
          <a:lstStyle/>
          <a:p>
            <a:r>
              <a:rPr lang="en-IN" dirty="0"/>
              <a:t>Parameters of the object are defined using </a:t>
            </a:r>
            <a:r>
              <a:rPr lang="en-IN" sz="2600" dirty="0" err="1">
                <a:latin typeface="Courier New" panose="02070309020205020404" pitchFamily="49" charset="0"/>
                <a:cs typeface="Courier New" panose="02070309020205020404" pitchFamily="49" charset="0"/>
              </a:rPr>
              <a:t>param</a:t>
            </a:r>
            <a:r>
              <a:rPr lang="en-IN" dirty="0"/>
              <a:t> element</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param</a:t>
            </a:r>
            <a:r>
              <a:rPr lang="en-IN" sz="2600" dirty="0">
                <a:latin typeface="Courier New" panose="02070309020205020404" pitchFamily="49" charset="0"/>
                <a:cs typeface="Courier New" panose="02070309020205020404" pitchFamily="49" charset="0"/>
              </a:rPr>
              <a:t> name=“</a:t>
            </a:r>
            <a:r>
              <a:rPr lang="en-IN" sz="2600" i="1" dirty="0">
                <a:latin typeface="Courier New" panose="02070309020205020404" pitchFamily="49" charset="0"/>
                <a:cs typeface="Courier New" panose="02070309020205020404" pitchFamily="49" charset="0"/>
              </a:rPr>
              <a:t>name</a:t>
            </a:r>
            <a:r>
              <a:rPr lang="en-IN" sz="2600" dirty="0">
                <a:latin typeface="Courier New" panose="02070309020205020404" pitchFamily="49" charset="0"/>
                <a:cs typeface="Courier New" panose="02070309020205020404" pitchFamily="49" charset="0"/>
              </a:rPr>
              <a:t>” value=“</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 /&gt;</a:t>
            </a:r>
          </a:p>
          <a:p>
            <a:pPr marL="357188" indent="0">
              <a:buNone/>
            </a:pPr>
            <a:r>
              <a:rPr lang="en-IN"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name</a:t>
            </a:r>
            <a:r>
              <a:rPr lang="en-IN" i="1" dirty="0"/>
              <a:t> </a:t>
            </a:r>
            <a:r>
              <a:rPr lang="en-IN" dirty="0"/>
              <a:t>is the name of the parameter and </a:t>
            </a:r>
            <a:r>
              <a:rPr lang="en-IN" sz="2600" i="1" dirty="0">
                <a:latin typeface="Courier New" panose="02070309020205020404" pitchFamily="49" charset="0"/>
                <a:cs typeface="Courier New" panose="02070309020205020404" pitchFamily="49" charset="0"/>
              </a:rPr>
              <a:t>value</a:t>
            </a:r>
            <a:r>
              <a:rPr lang="en-IN" i="1" dirty="0"/>
              <a:t> </a:t>
            </a:r>
            <a:r>
              <a:rPr lang="en-IN" dirty="0"/>
              <a:t>is the parameter’s value</a:t>
            </a:r>
            <a:endParaRPr lang="en-IN" sz="8800" dirty="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909903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Exploring the Flash Player</a:t>
            </a:r>
            <a:endParaRPr lang="en-US" dirty="0"/>
          </a:p>
        </p:txBody>
      </p:sp>
      <p:sp>
        <p:nvSpPr>
          <p:cNvPr id="9" name="Content Placeholder 8"/>
          <p:cNvSpPr>
            <a:spLocks noGrp="1"/>
          </p:cNvSpPr>
          <p:nvPr>
            <p:ph idx="1"/>
          </p:nvPr>
        </p:nvSpPr>
        <p:spPr/>
        <p:txBody>
          <a:bodyPr/>
          <a:lstStyle/>
          <a:p>
            <a:r>
              <a:rPr lang="en-IN" dirty="0"/>
              <a:t>The most-used plug-in for video playback is Adobe Flash player embedded using the following </a:t>
            </a:r>
            <a:r>
              <a:rPr lang="en-IN" sz="2600" dirty="0">
                <a:latin typeface="Courier New" panose="02070309020205020404" pitchFamily="49" charset="0"/>
                <a:cs typeface="Courier New" panose="02070309020205020404" pitchFamily="49" charset="0"/>
              </a:rPr>
              <a:t>object</a:t>
            </a:r>
            <a:r>
              <a:rPr lang="en-IN" dirty="0"/>
              <a:t> element:</a:t>
            </a:r>
          </a:p>
          <a:p>
            <a:pPr marL="400050" lvl="1" indent="0">
              <a:buNone/>
            </a:pPr>
            <a:r>
              <a:rPr lang="en-IN" sz="2600" dirty="0">
                <a:latin typeface="Courier New" panose="02070309020205020404" pitchFamily="49" charset="0"/>
                <a:cs typeface="Courier New" panose="02070309020205020404" pitchFamily="49" charset="0"/>
              </a:rPr>
              <a:t>&lt;object data=“</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p>
          <a:p>
            <a:pPr marL="400050" lvl="1" indent="0">
              <a:buNone/>
            </a:pPr>
            <a:r>
              <a:rPr lang="en-IN" sz="2600" dirty="0">
                <a:latin typeface="Courier New" panose="02070309020205020404" pitchFamily="49" charset="0"/>
                <a:cs typeface="Courier New" panose="02070309020205020404" pitchFamily="49" charset="0"/>
              </a:rPr>
              <a:t>type=“application/x-shockwave-flash”</a:t>
            </a:r>
          </a:p>
          <a:p>
            <a:pPr marL="400050" lvl="1" indent="0">
              <a:buNone/>
            </a:pPr>
            <a:r>
              <a:rPr lang="en-IN" sz="2600" dirty="0">
                <a:latin typeface="Courier New" panose="02070309020205020404" pitchFamily="49" charset="0"/>
                <a:cs typeface="Courier New" panose="02070309020205020404" pitchFamily="49" charset="0"/>
              </a:rPr>
              <a:t>width=“</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 height=“</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”&gt;</a:t>
            </a:r>
          </a:p>
          <a:p>
            <a:pPr marL="40005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param</a:t>
            </a:r>
            <a:r>
              <a:rPr lang="en-IN" sz="2600" dirty="0">
                <a:latin typeface="Courier New" panose="02070309020205020404" pitchFamily="49" charset="0"/>
                <a:cs typeface="Courier New" panose="02070309020205020404" pitchFamily="49" charset="0"/>
              </a:rPr>
              <a:t> name=“movie” value=“</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/&gt;</a:t>
            </a:r>
          </a:p>
          <a:p>
            <a:pPr marL="400050" lvl="1" indent="0">
              <a:buNone/>
            </a:pPr>
            <a:r>
              <a:rPr lang="en-IN" sz="2600" i="1" dirty="0">
                <a:latin typeface="Courier New" panose="02070309020205020404" pitchFamily="49" charset="0"/>
                <a:cs typeface="Courier New" panose="02070309020205020404" pitchFamily="49" charset="0"/>
              </a:rPr>
              <a:t>parameters</a:t>
            </a:r>
          </a:p>
          <a:p>
            <a:pPr marL="400050" lvl="1" indent="0">
              <a:buNone/>
            </a:pPr>
            <a:r>
              <a:rPr lang="en-IN" sz="2600" dirty="0">
                <a:latin typeface="Courier New" panose="02070309020205020404" pitchFamily="49" charset="0"/>
                <a:cs typeface="Courier New" panose="02070309020205020404" pitchFamily="49" charset="0"/>
              </a:rPr>
              <a:t>&lt;/object&gt;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28123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dirty="0"/>
              <a:t>Exploring the Flash Player (continued)</a:t>
            </a:r>
            <a:endParaRPr lang="en-US" sz="3800" dirty="0"/>
          </a:p>
        </p:txBody>
      </p:sp>
      <p:pic>
        <p:nvPicPr>
          <p:cNvPr id="2" name="Content Placeholder 1" descr="This table provides data about parameters of the flash player. It has 3 columns and 11 rows. The header of column 1 reads “Name”, the header of column 2 reads “Value(s)”, and the header of column 3 reads “Description”.&#10;In row 2, column 1 reads “bgcolor”, column 2 reads “color value”, and column 3 reads “Sets the background color of the player”.&#10;In row 3, column 1 reads “flashvar”, column 2 reads “text”, and column 3 reads “Contains text values that are passed to the player as variables to control the behavior and content of the movie”.&#10;In row 4, column 1 reads “id”, column 2 reads “text”, and column 3 reads “Identifies the movie so that it can be referenced”.&#10;In row 5, column 1 reads “loop”, column 2 reads “true | false”, and column 3 reads “Plays the movie in a continuous loop”.&#10;In row 6, column 1 reads “menu”, column 2 reads “true | false”, and column 3 reads “Displays a popup menu when a user right-clicks the player”.&#10;In row 7, column 1 reads “name”, column 2 reads “text”, and column 3 reads “Names the movie so that it can be referenced”.&#10;In row 8, column 1 reads “play”, column 2 reads “true | false”, and column 3 reads “Starts the player when the page loads”.&#10;In row 9, column 1 reads “quality”, column 2 reads “low | autolow | autohigh | medium | high | best”, and column 3 reads “Sets the playback quality of the movie; low values favor playback speed over display quality; high values favor display quality over playback speed”.&#10;In row 10, column 1 reads “scale”, column 2 reads “showall | noborder | exactfit”, and column 3 reads “Defines how the movie clip is scaled within the defined space; a value of showall makes the entire clip visible in the specified area without distortion; a value of noborder scales the movie to fill the specified area without distortion but possibly with some cropping; a value of exactfit makes the entire movie visible in the specified area without trying to preserve the original aspect ratio”.&#10;In row 11, column 1 reads “wmode”, column 2 reads “window | opaque | transparent”, and column 3 reads “Sets the appearance of the player against the page background; a value of window causes the movie to play within its own window; a value of opaque hides everything behind the player; a value of transparent allows the page background to show through transparent colors in the player”.&#10;" title="Figure 8-29 Parameters of the Flash play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802" y="1219200"/>
            <a:ext cx="6734595" cy="4906963"/>
          </a:xfrm>
        </p:spPr>
      </p:pic>
      <p:sp>
        <p:nvSpPr>
          <p:cNvPr id="8" name="Slide Number Placeholder 7"/>
          <p:cNvSpPr>
            <a:spLocks noGrp="1"/>
          </p:cNvSpPr>
          <p:nvPr>
            <p:ph type="sldNum" sz="quarter" idx="11"/>
          </p:nvPr>
        </p:nvSpPr>
        <p:spPr/>
        <p:txBody>
          <a:bodyPr/>
          <a:lstStyle/>
          <a:p>
            <a:fld id="{0409CDF1-C2B6-4988-8428-22D9775637BC}" type="slidenum">
              <a:rPr lang="en-US" smtClean="0"/>
              <a:pPr/>
              <a:t>48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233998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Embedding Videos from YouTube</a:t>
            </a:r>
            <a:endParaRPr lang="en-US" dirty="0"/>
          </a:p>
        </p:txBody>
      </p:sp>
      <p:sp>
        <p:nvSpPr>
          <p:cNvPr id="4" name="Content Placeholder 3"/>
          <p:cNvSpPr>
            <a:spLocks noGrp="1"/>
          </p:cNvSpPr>
          <p:nvPr>
            <p:ph idx="1"/>
          </p:nvPr>
        </p:nvSpPr>
        <p:spPr/>
        <p:txBody>
          <a:bodyPr/>
          <a:lstStyle/>
          <a:p>
            <a:r>
              <a:rPr lang="en-IN" dirty="0"/>
              <a:t>YouTube videos are easy to embed in a web page using YouTube’s HTML5 video player</a:t>
            </a:r>
          </a:p>
          <a:p>
            <a:r>
              <a:rPr lang="en-IN" dirty="0"/>
              <a:t>Click the Share button below the YouTube video player to share it</a:t>
            </a:r>
          </a:p>
          <a:p>
            <a:r>
              <a:rPr lang="en-IN" dirty="0"/>
              <a:t>YouTube provides options to post a hypertext link to the video to a multitude of social media sites or to share the link via e-mail</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81839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dirty="0"/>
              <a:t>Understanding Codecs and Containers</a:t>
            </a:r>
            <a:endParaRPr lang="en-US" sz="4000" dirty="0"/>
          </a:p>
        </p:txBody>
      </p:sp>
      <p:sp>
        <p:nvSpPr>
          <p:cNvPr id="28674" name="Rectangle 3"/>
          <p:cNvSpPr>
            <a:spLocks noGrp="1" noChangeArrowheads="1"/>
          </p:cNvSpPr>
          <p:nvPr>
            <p:ph idx="1"/>
          </p:nvPr>
        </p:nvSpPr>
        <p:spPr/>
        <p:txBody>
          <a:bodyPr/>
          <a:lstStyle/>
          <a:p>
            <a:r>
              <a:rPr lang="en-IN" b="1" dirty="0"/>
              <a:t>Codec</a:t>
            </a:r>
            <a:r>
              <a:rPr lang="en-IN" dirty="0"/>
              <a:t>: Computer program that encodes and decodes streams of data</a:t>
            </a:r>
          </a:p>
          <a:p>
            <a:pPr marL="342900" lvl="1" indent="-342900">
              <a:buFont typeface="Arial" charset="0"/>
              <a:buChar char="•"/>
            </a:pPr>
            <a:r>
              <a:rPr lang="en-IN" sz="3200" dirty="0">
                <a:ea typeface="+mn-ea"/>
                <a:cs typeface="+mn-cs"/>
              </a:rPr>
              <a:t>Codecs compress data to transmit it in fast and efficient manner</a:t>
            </a:r>
          </a:p>
          <a:p>
            <a:r>
              <a:rPr lang="en-IN" dirty="0"/>
              <a:t>Codecs decompress data when it is to be read or played back</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16430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Embedding Videos from YouTube (continued 1)</a:t>
            </a:r>
            <a:endParaRPr lang="en-US" sz="3600" dirty="0"/>
          </a:p>
        </p:txBody>
      </p:sp>
      <p:sp>
        <p:nvSpPr>
          <p:cNvPr id="4" name="Content Placeholder 3"/>
          <p:cNvSpPr>
            <a:spLocks noGrp="1"/>
          </p:cNvSpPr>
          <p:nvPr>
            <p:ph idx="1"/>
          </p:nvPr>
        </p:nvSpPr>
        <p:spPr/>
        <p:txBody>
          <a:bodyPr/>
          <a:lstStyle/>
          <a:p>
            <a:r>
              <a:rPr lang="en-IN" dirty="0"/>
              <a:t>To embed a video within a website, click Embed, which brings up a preview of the embedded player and the HTML code that needs to be added to the web page</a:t>
            </a:r>
          </a:p>
          <a:p>
            <a:r>
              <a:rPr lang="en-IN" dirty="0"/>
              <a:t>The general code for the embedded player is</a:t>
            </a:r>
          </a:p>
          <a:p>
            <a:pPr marL="457200" lvl="1" indent="0">
              <a:buNone/>
            </a:pPr>
            <a:r>
              <a:rPr lang="en-IN" sz="2600" dirty="0">
                <a:latin typeface="Courier New" panose="02070309020205020404" pitchFamily="49" charset="0"/>
                <a:cs typeface="Courier New" panose="02070309020205020404" pitchFamily="49" charset="0"/>
              </a:rPr>
              <a:t>&lt;iframe width=“</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 height=“</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p>
          <a:p>
            <a:pPr marL="457200" lvl="1" indent="0">
              <a:buNone/>
            </a:pPr>
            <a:r>
              <a:rPr lang="en-IN" sz="2600" dirty="0" err="1">
                <a:latin typeface="Courier New" panose="02070309020205020404" pitchFamily="49" charset="0"/>
                <a:cs typeface="Courier New" panose="02070309020205020404" pitchFamily="49" charset="0"/>
              </a:rPr>
              <a:t>frameborder</a:t>
            </a:r>
            <a:r>
              <a:rPr lang="en-IN" sz="2600" dirty="0">
                <a:latin typeface="Courier New" panose="02070309020205020404" pitchFamily="49" charset="0"/>
                <a:cs typeface="Courier New" panose="02070309020205020404" pitchFamily="49" charset="0"/>
              </a:rPr>
              <a:t>=“0” </a:t>
            </a:r>
            <a:r>
              <a:rPr lang="en-IN" sz="2600" dirty="0" err="1">
                <a:latin typeface="Courier New" panose="02070309020205020404" pitchFamily="49" charset="0"/>
                <a:cs typeface="Courier New" panose="02070309020205020404" pitchFamily="49" charset="0"/>
              </a:rPr>
              <a:t>allowfullscreen</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&lt;/iframe&gt;</a:t>
            </a:r>
          </a:p>
          <a:p>
            <a:pPr marL="341313" indent="0">
              <a:buNone/>
            </a:pPr>
            <a:r>
              <a:rPr lang="en-IN" dirty="0">
                <a:cs typeface="Courier New" panose="02070309020205020404" pitchFamily="49" charset="0"/>
              </a:rPr>
              <a:t>where, the </a:t>
            </a:r>
            <a:r>
              <a:rPr lang="en-IN" sz="2600" i="1" dirty="0" err="1">
                <a:latin typeface="Courier New" panose="02070309020205020404" pitchFamily="49" charset="0"/>
                <a:cs typeface="Courier New" panose="02070309020205020404" pitchFamily="49" charset="0"/>
              </a:rPr>
              <a:t>url</a:t>
            </a:r>
            <a:r>
              <a:rPr lang="en-IN" i="1" dirty="0"/>
              <a:t> </a:t>
            </a:r>
            <a:r>
              <a:rPr lang="en-IN" dirty="0"/>
              <a:t>provides the link to the </a:t>
            </a:r>
            <a:endParaRPr lang="en-IN" sz="26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50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8805721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Embedding Videos from YouTube (continued 2)</a:t>
            </a:r>
            <a:endParaRPr lang="en-US" sz="3600" dirty="0"/>
          </a:p>
        </p:txBody>
      </p:sp>
      <p:sp>
        <p:nvSpPr>
          <p:cNvPr id="4" name="Content Placeholder 3"/>
          <p:cNvSpPr>
            <a:spLocks noGrp="1"/>
          </p:cNvSpPr>
          <p:nvPr>
            <p:ph idx="1"/>
          </p:nvPr>
        </p:nvSpPr>
        <p:spPr/>
        <p:txBody>
          <a:bodyPr/>
          <a:lstStyle/>
          <a:p>
            <a:pPr marL="806450" indent="0">
              <a:buNone/>
            </a:pPr>
            <a:r>
              <a:rPr lang="en-IN" dirty="0"/>
              <a:t>YouTube video</a:t>
            </a:r>
          </a:p>
          <a:p>
            <a:pPr marL="798513" indent="-457200">
              <a:buFont typeface="Calibri" panose="020F0502020204030204" pitchFamily="34" charset="0"/>
              <a:buChar char="–"/>
            </a:pPr>
            <a:r>
              <a:rPr lang="en-IN" sz="2600" dirty="0">
                <a:latin typeface="Courier New" panose="02070309020205020404" pitchFamily="49" charset="0"/>
                <a:cs typeface="Courier New" panose="02070309020205020404" pitchFamily="49" charset="0"/>
              </a:rPr>
              <a:t>width</a:t>
            </a:r>
            <a:r>
              <a:rPr lang="en-IN" dirty="0"/>
              <a:t> and </a:t>
            </a:r>
            <a:r>
              <a:rPr lang="en-IN" sz="2600" dirty="0">
                <a:latin typeface="Courier New" panose="02070309020205020404" pitchFamily="49" charset="0"/>
                <a:cs typeface="Courier New" panose="02070309020205020404" pitchFamily="49" charset="0"/>
              </a:rPr>
              <a:t>height</a:t>
            </a:r>
            <a:r>
              <a:rPr lang="en-IN" dirty="0"/>
              <a:t> attributes define the dimensions of the player embedded on a web page</a:t>
            </a:r>
          </a:p>
          <a:p>
            <a:pPr marL="798513" indent="-457200">
              <a:buFont typeface="Calibri" panose="020F0502020204030204" pitchFamily="34" charset="0"/>
              <a:buChar char="–"/>
            </a:pPr>
            <a:r>
              <a:rPr lang="en-IN" sz="2600" dirty="0" err="1">
                <a:latin typeface="Courier New" panose="02070309020205020404" pitchFamily="49" charset="0"/>
                <a:cs typeface="Courier New" panose="02070309020205020404" pitchFamily="49" charset="0"/>
              </a:rPr>
              <a:t>frameborder</a:t>
            </a:r>
            <a:r>
              <a:rPr lang="en-IN" dirty="0"/>
              <a:t> attribute sets the width of the border around the player in pixels</a:t>
            </a:r>
          </a:p>
          <a:p>
            <a:pPr marL="798513" indent="-457200">
              <a:buFont typeface="Calibri" panose="020F0502020204030204" pitchFamily="34" charset="0"/>
              <a:buChar char="–"/>
            </a:pPr>
            <a:r>
              <a:rPr lang="en-IN" sz="2600" dirty="0" err="1">
                <a:latin typeface="Courier New" panose="02070309020205020404" pitchFamily="49" charset="0"/>
                <a:cs typeface="Courier New" panose="02070309020205020404" pitchFamily="49" charset="0"/>
              </a:rPr>
              <a:t>allowfullscreen</a:t>
            </a:r>
            <a:r>
              <a:rPr lang="en-IN" dirty="0"/>
              <a:t> attribute allows the user to play the video in full screen mode</a:t>
            </a:r>
            <a:endParaRPr lang="en-IN"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51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941888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Embedding Videos from YouTube (continued 3)</a:t>
            </a:r>
            <a:endParaRPr lang="en-US" sz="3600" dirty="0"/>
          </a:p>
        </p:txBody>
      </p:sp>
      <p:sp>
        <p:nvSpPr>
          <p:cNvPr id="4" name="Content Placeholder 3"/>
          <p:cNvSpPr>
            <a:spLocks noGrp="1"/>
          </p:cNvSpPr>
          <p:nvPr>
            <p:ph idx="1"/>
          </p:nvPr>
        </p:nvSpPr>
        <p:spPr/>
        <p:txBody>
          <a:bodyPr/>
          <a:lstStyle/>
          <a:p>
            <a:r>
              <a:rPr lang="en-IN" b="1" dirty="0"/>
              <a:t>iframe element: </a:t>
            </a:r>
            <a:r>
              <a:rPr lang="en-IN" dirty="0"/>
              <a:t>Used to mark </a:t>
            </a:r>
            <a:r>
              <a:rPr lang="en-IN" b="1" dirty="0"/>
              <a:t>inline frames</a:t>
            </a:r>
            <a:endParaRPr lang="en-IN" dirty="0"/>
          </a:p>
          <a:p>
            <a:r>
              <a:rPr lang="en-IN" b="1" dirty="0"/>
              <a:t>Inline</a:t>
            </a:r>
            <a:r>
              <a:rPr lang="en-IN" dirty="0"/>
              <a:t> </a:t>
            </a:r>
            <a:r>
              <a:rPr lang="en-IN" b="1" dirty="0"/>
              <a:t>frames: </a:t>
            </a:r>
            <a:r>
              <a:rPr lang="en-IN" dirty="0"/>
              <a:t>Windows embedded within a web page that display the content of another page or Internet resource</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52</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675613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HTML5 Video Players</a:t>
            </a:r>
            <a:endParaRPr lang="en-US" dirty="0"/>
          </a:p>
        </p:txBody>
      </p:sp>
      <p:sp>
        <p:nvSpPr>
          <p:cNvPr id="3" name="Content Placeholder 2"/>
          <p:cNvSpPr>
            <a:spLocks noGrp="1"/>
          </p:cNvSpPr>
          <p:nvPr>
            <p:ph idx="1"/>
          </p:nvPr>
        </p:nvSpPr>
        <p:spPr/>
        <p:txBody>
          <a:bodyPr/>
          <a:lstStyle/>
          <a:p>
            <a:r>
              <a:rPr lang="en-IN" dirty="0"/>
              <a:t>HTML5 video player works within a browser with CSS and JavaScript files</a:t>
            </a:r>
          </a:p>
          <a:p>
            <a:r>
              <a:rPr lang="en-IN" dirty="0"/>
              <a:t>It presents a customizable player that can be adapted to the needs of business or organization</a:t>
            </a:r>
          </a:p>
          <a:p>
            <a:r>
              <a:rPr lang="en-IN" dirty="0"/>
              <a:t>For example, YouTube player that provides both the player and a hosting service for the video content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318947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HTML5 Video Players (continued)</a:t>
            </a:r>
            <a:endParaRPr lang="en-US" dirty="0"/>
          </a:p>
        </p:txBody>
      </p:sp>
      <p:sp>
        <p:nvSpPr>
          <p:cNvPr id="3" name="Content Placeholder 2"/>
          <p:cNvSpPr>
            <a:spLocks noGrp="1"/>
          </p:cNvSpPr>
          <p:nvPr>
            <p:ph idx="1"/>
          </p:nvPr>
        </p:nvSpPr>
        <p:spPr/>
        <p:txBody>
          <a:bodyPr/>
          <a:lstStyle/>
          <a:p>
            <a:r>
              <a:rPr lang="en-IN" dirty="0"/>
              <a:t>HTML5 includes the following video players:</a:t>
            </a:r>
          </a:p>
          <a:p>
            <a:pPr lvl="1"/>
            <a:r>
              <a:rPr lang="en-IN" b="1" dirty="0" err="1"/>
              <a:t>JWPlayer</a:t>
            </a:r>
            <a:r>
              <a:rPr lang="en-IN" b="1" dirty="0"/>
              <a:t> </a:t>
            </a:r>
            <a:r>
              <a:rPr lang="en-IN" dirty="0"/>
              <a:t>(</a:t>
            </a:r>
            <a:r>
              <a:rPr lang="en-IN" i="1" dirty="0"/>
              <a:t>www.jwplayer.com</a:t>
            </a:r>
            <a:r>
              <a:rPr lang="en-IN" dirty="0"/>
              <a:t>) </a:t>
            </a:r>
          </a:p>
          <a:p>
            <a:pPr lvl="1"/>
            <a:r>
              <a:rPr lang="en-IN" b="1" dirty="0"/>
              <a:t>Video.js </a:t>
            </a:r>
            <a:r>
              <a:rPr lang="en-IN" dirty="0"/>
              <a:t>(</a:t>
            </a:r>
            <a:r>
              <a:rPr lang="en-IN" i="1" dirty="0"/>
              <a:t>www.videojs.com</a:t>
            </a:r>
            <a:r>
              <a:rPr lang="en-IN" dirty="0"/>
              <a:t>) </a:t>
            </a:r>
          </a:p>
          <a:p>
            <a:pPr lvl="1"/>
            <a:r>
              <a:rPr lang="en-IN" b="1" dirty="0"/>
              <a:t>MediaElement.js </a:t>
            </a:r>
            <a:r>
              <a:rPr lang="en-IN" dirty="0"/>
              <a:t>(</a:t>
            </a:r>
            <a:r>
              <a:rPr lang="en-IN" i="1" dirty="0"/>
              <a:t>mediaelementjs.com</a:t>
            </a:r>
            <a:r>
              <a:rPr lang="en-IN" dirty="0"/>
              <a:t>) </a:t>
            </a:r>
          </a:p>
          <a:p>
            <a:pPr lvl="1"/>
            <a:r>
              <a:rPr lang="en-IN" b="1" dirty="0" err="1"/>
              <a:t>Projekktor</a:t>
            </a:r>
            <a:r>
              <a:rPr lang="en-IN" b="1" dirty="0"/>
              <a:t> </a:t>
            </a:r>
            <a:r>
              <a:rPr lang="en-IN" dirty="0"/>
              <a:t>(</a:t>
            </a:r>
            <a:r>
              <a:rPr lang="en-IN" i="1" dirty="0"/>
              <a:t>www.projekktor.com</a:t>
            </a:r>
            <a:r>
              <a:rPr lang="en-IN" dirty="0"/>
              <a:t>)</a:t>
            </a:r>
          </a:p>
          <a:p>
            <a:pPr lvl="1"/>
            <a:r>
              <a:rPr lang="en-IN" b="1" dirty="0" err="1"/>
              <a:t>Flowplayer</a:t>
            </a:r>
            <a:r>
              <a:rPr lang="en-IN" b="1" dirty="0"/>
              <a:t>/Flash player </a:t>
            </a:r>
            <a:r>
              <a:rPr lang="en-IN" dirty="0"/>
              <a:t>(</a:t>
            </a:r>
            <a:r>
              <a:rPr lang="en-IN" i="1" dirty="0"/>
              <a:t>flowplayer.org</a:t>
            </a:r>
            <a:r>
              <a:rPr lang="en-IN" dirty="0"/>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4213428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Introducing Transitions</a:t>
            </a:r>
            <a:endParaRPr lang="en-US" dirty="0"/>
          </a:p>
        </p:txBody>
      </p:sp>
      <p:sp>
        <p:nvSpPr>
          <p:cNvPr id="6" name="Content Placeholder 5"/>
          <p:cNvSpPr>
            <a:spLocks noGrp="1"/>
          </p:cNvSpPr>
          <p:nvPr>
            <p:ph idx="1"/>
          </p:nvPr>
        </p:nvSpPr>
        <p:spPr/>
        <p:txBody>
          <a:bodyPr/>
          <a:lstStyle/>
          <a:p>
            <a:r>
              <a:rPr lang="en-IN" b="1" dirty="0"/>
              <a:t>Transition: </a:t>
            </a:r>
            <a:r>
              <a:rPr lang="en-IN" dirty="0"/>
              <a:t>Change in an object’s style from the initial state to the ending state, usually in response to an event initiated by the user or the browser</a:t>
            </a:r>
          </a:p>
          <a:p>
            <a:r>
              <a:rPr lang="en-IN" dirty="0"/>
              <a:t>It slows down the change from one </a:t>
            </a:r>
            <a:r>
              <a:rPr lang="en-IN" dirty="0" err="1"/>
              <a:t>color</a:t>
            </a:r>
            <a:r>
              <a:rPr lang="en-IN" dirty="0"/>
              <a:t> to another and provides intermediate styles</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379329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200" dirty="0"/>
              <a:t>Introducing Transitions (continued)</a:t>
            </a:r>
            <a:endParaRPr lang="en-US" sz="4200" dirty="0"/>
          </a:p>
        </p:txBody>
      </p:sp>
      <p:sp>
        <p:nvSpPr>
          <p:cNvPr id="2" name="Content Placeholder 1"/>
          <p:cNvSpPr>
            <a:spLocks noGrp="1"/>
          </p:cNvSpPr>
          <p:nvPr>
            <p:ph idx="1"/>
          </p:nvPr>
        </p:nvSpPr>
        <p:spPr/>
        <p:txBody>
          <a:bodyPr/>
          <a:lstStyle/>
          <a:p>
            <a:r>
              <a:rPr lang="en-IN" dirty="0"/>
              <a:t>To create transition, employ the following transition style:</a:t>
            </a:r>
          </a:p>
          <a:p>
            <a:pPr marL="400050" lvl="1" indent="0">
              <a:buNone/>
            </a:pPr>
            <a:r>
              <a:rPr lang="en-IN" sz="2600" dirty="0">
                <a:latin typeface="Courier New" panose="02070309020205020404" pitchFamily="49" charset="0"/>
                <a:cs typeface="Courier New" panose="02070309020205020404" pitchFamily="49" charset="0"/>
              </a:rPr>
              <a:t>transition: </a:t>
            </a:r>
            <a:r>
              <a:rPr lang="en-IN" sz="2600" i="1" dirty="0">
                <a:latin typeface="Courier New" panose="02070309020205020404" pitchFamily="49" charset="0"/>
                <a:cs typeface="Courier New" panose="02070309020205020404" pitchFamily="49" charset="0"/>
              </a:rPr>
              <a:t>property duration</a:t>
            </a:r>
            <a:r>
              <a:rPr lang="en-IN" sz="2600" dirty="0">
                <a:latin typeface="Courier New" panose="02070309020205020404" pitchFamily="49" charset="0"/>
                <a:cs typeface="Courier New" panose="02070309020205020404" pitchFamily="49" charset="0"/>
              </a:rPr>
              <a:t>;</a:t>
            </a:r>
          </a:p>
          <a:p>
            <a:pPr marL="357188" indent="0">
              <a:buNone/>
            </a:pPr>
            <a:r>
              <a:rPr lang="en-IN" dirty="0"/>
              <a:t>where,</a:t>
            </a:r>
          </a:p>
          <a:p>
            <a:pPr marL="814388" indent="-457200">
              <a:buFont typeface="Arial" panose="020B0604020202020204" pitchFamily="34" charset="0"/>
              <a:buChar char="–"/>
            </a:pPr>
            <a:r>
              <a:rPr lang="en-IN" sz="2600" i="1" dirty="0">
                <a:latin typeface="Courier New" panose="02070309020205020404" pitchFamily="49" charset="0"/>
                <a:cs typeface="Courier New" panose="02070309020205020404" pitchFamily="49" charset="0"/>
              </a:rPr>
              <a:t>property</a:t>
            </a:r>
            <a:r>
              <a:rPr lang="en-IN" i="1" dirty="0"/>
              <a:t> </a:t>
            </a:r>
            <a:r>
              <a:rPr lang="en-IN" sz="2800" dirty="0"/>
              <a:t>is a property of the object that changes between the initial and end states</a:t>
            </a:r>
          </a:p>
          <a:p>
            <a:pPr marL="814388" indent="-457200">
              <a:buFont typeface="Arial" panose="020B0604020202020204" pitchFamily="34" charset="0"/>
              <a:buChar char="–"/>
            </a:pPr>
            <a:r>
              <a:rPr lang="en-IN" sz="2600" i="1" dirty="0">
                <a:latin typeface="Courier New" panose="02070309020205020404" pitchFamily="49" charset="0"/>
                <a:cs typeface="Courier New" panose="02070309020205020404" pitchFamily="49" charset="0"/>
              </a:rPr>
              <a:t>duration</a:t>
            </a:r>
            <a:r>
              <a:rPr lang="en-IN" i="1" dirty="0"/>
              <a:t> </a:t>
            </a:r>
            <a:r>
              <a:rPr lang="en-IN" sz="2800" dirty="0"/>
              <a:t>is the transition time in seconds or milliseconds</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818880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Setting the Transition Timing</a:t>
            </a:r>
            <a:endParaRPr lang="en-US" dirty="0"/>
          </a:p>
        </p:txBody>
      </p:sp>
      <p:sp>
        <p:nvSpPr>
          <p:cNvPr id="2" name="Content Placeholder 1"/>
          <p:cNvSpPr>
            <a:spLocks noGrp="1"/>
          </p:cNvSpPr>
          <p:nvPr>
            <p:ph idx="1"/>
          </p:nvPr>
        </p:nvSpPr>
        <p:spPr/>
        <p:txBody>
          <a:bodyPr/>
          <a:lstStyle/>
          <a:p>
            <a:r>
              <a:rPr lang="en-IN" dirty="0"/>
              <a:t>Varying speed of transition is defined using</a:t>
            </a:r>
          </a:p>
          <a:p>
            <a:pPr marL="341313" lvl="1" indent="0">
              <a:buNone/>
            </a:pPr>
            <a:r>
              <a:rPr lang="en-IN" sz="2600" dirty="0">
                <a:latin typeface="Courier New" panose="02070309020205020404" pitchFamily="49" charset="0"/>
                <a:cs typeface="Courier New" panose="02070309020205020404" pitchFamily="49" charset="0"/>
              </a:rPr>
              <a:t>transition: </a:t>
            </a:r>
            <a:r>
              <a:rPr lang="en-IN" sz="2600" i="1" dirty="0">
                <a:latin typeface="Courier New" panose="02070309020205020404" pitchFamily="49" charset="0"/>
                <a:cs typeface="Courier New" panose="02070309020205020404" pitchFamily="49" charset="0"/>
              </a:rPr>
              <a:t>property duration timing-function</a:t>
            </a:r>
            <a:r>
              <a:rPr lang="en-IN" sz="2600" dirty="0">
                <a:latin typeface="Courier New" panose="02070309020205020404" pitchFamily="49" charset="0"/>
                <a:cs typeface="Courier New" panose="02070309020205020404" pitchFamily="49" charset="0"/>
              </a:rPr>
              <a:t>;</a:t>
            </a:r>
          </a:p>
          <a:p>
            <a:pPr marL="341313" indent="0">
              <a:buNone/>
            </a:pPr>
            <a:r>
              <a:rPr lang="en-IN" dirty="0">
                <a:ea typeface="Cambria Math" panose="02040503050406030204" pitchFamily="18" charset="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timing-function</a:t>
            </a:r>
            <a:r>
              <a:rPr lang="en-IN" i="1" dirty="0"/>
              <a:t> </a:t>
            </a:r>
            <a:r>
              <a:rPr lang="en-IN" dirty="0"/>
              <a:t>is one of the following keywords:</a:t>
            </a:r>
          </a:p>
          <a:p>
            <a:pPr lvl="1"/>
            <a:r>
              <a:rPr lang="en-IN" sz="2600" dirty="0">
                <a:latin typeface="Courier New" panose="02070309020205020404" pitchFamily="49" charset="0"/>
                <a:ea typeface="+mn-ea"/>
                <a:cs typeface="Courier New" panose="02070309020205020404" pitchFamily="49" charset="0"/>
              </a:rPr>
              <a:t>ease</a:t>
            </a:r>
            <a:r>
              <a:rPr lang="en-IN" dirty="0"/>
              <a:t>: (the default) Transition occurs more rapidly at the beginning and slows down near the end</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794979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900" dirty="0"/>
              <a:t>Setting the Transition Timing (continued 1)</a:t>
            </a:r>
            <a:endParaRPr lang="en-US" sz="3900" dirty="0"/>
          </a:p>
        </p:txBody>
      </p:sp>
      <p:sp>
        <p:nvSpPr>
          <p:cNvPr id="2" name="Content Placeholder 1"/>
          <p:cNvSpPr>
            <a:spLocks noGrp="1"/>
          </p:cNvSpPr>
          <p:nvPr>
            <p:ph idx="1"/>
          </p:nvPr>
        </p:nvSpPr>
        <p:spPr/>
        <p:txBody>
          <a:bodyPr/>
          <a:lstStyle/>
          <a:p>
            <a:pPr lvl="1"/>
            <a:r>
              <a:rPr lang="en-IN" sz="2600" dirty="0">
                <a:latin typeface="Courier New" panose="02070309020205020404" pitchFamily="49" charset="0"/>
                <a:ea typeface="+mn-ea"/>
                <a:cs typeface="Courier New" panose="02070309020205020404" pitchFamily="49" charset="0"/>
              </a:rPr>
              <a:t>ease-in</a:t>
            </a:r>
            <a:r>
              <a:rPr lang="en-IN" dirty="0"/>
              <a:t>: Transition starts slowly and maintains a constant rate until the finish</a:t>
            </a:r>
          </a:p>
          <a:p>
            <a:pPr lvl="1"/>
            <a:r>
              <a:rPr lang="en-IN" sz="2600" dirty="0">
                <a:latin typeface="Courier New" panose="02070309020205020404" pitchFamily="49" charset="0"/>
                <a:ea typeface="+mn-ea"/>
                <a:cs typeface="Courier New" panose="02070309020205020404" pitchFamily="49" charset="0"/>
              </a:rPr>
              <a:t>ease-out</a:t>
            </a:r>
            <a:r>
              <a:rPr lang="en-IN" dirty="0"/>
              <a:t>: Transition starts at a constant rate and then slows down toward the finish</a:t>
            </a:r>
          </a:p>
          <a:p>
            <a:pPr lvl="1"/>
            <a:r>
              <a:rPr lang="en-IN" sz="2600" dirty="0">
                <a:latin typeface="Courier New" panose="02070309020205020404" pitchFamily="49" charset="0"/>
                <a:ea typeface="+mn-ea"/>
                <a:cs typeface="Courier New" panose="02070309020205020404" pitchFamily="49" charset="0"/>
              </a:rPr>
              <a:t>ease-in-out</a:t>
            </a:r>
            <a:r>
              <a:rPr lang="en-IN" dirty="0"/>
              <a:t>: Transition starts slowly, reaches a constant rate, and then slows down toward the finish</a:t>
            </a:r>
          </a:p>
          <a:p>
            <a:pPr lvl="1"/>
            <a:r>
              <a:rPr lang="en-IN" sz="2600" dirty="0">
                <a:latin typeface="Courier New" panose="02070309020205020404" pitchFamily="49" charset="0"/>
                <a:ea typeface="+mn-ea"/>
                <a:cs typeface="Courier New" panose="02070309020205020404" pitchFamily="49" charset="0"/>
              </a:rPr>
              <a:t>linear</a:t>
            </a:r>
            <a:r>
              <a:rPr lang="en-IN" dirty="0"/>
              <a:t>: Transition is applied at a constant rate throughout the duration</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804628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900" dirty="0"/>
              <a:t>Setting the Transition Timing (continued 2)</a:t>
            </a:r>
            <a:endParaRPr lang="en-US" sz="3900" dirty="0"/>
          </a:p>
        </p:txBody>
      </p:sp>
      <p:sp>
        <p:nvSpPr>
          <p:cNvPr id="2" name="Content Placeholder 1"/>
          <p:cNvSpPr>
            <a:spLocks noGrp="1"/>
          </p:cNvSpPr>
          <p:nvPr>
            <p:ph idx="1"/>
          </p:nvPr>
        </p:nvSpPr>
        <p:spPr/>
        <p:txBody>
          <a:bodyPr/>
          <a:lstStyle/>
          <a:p>
            <a:r>
              <a:rPr lang="en-IN" dirty="0"/>
              <a:t>Timing function can be visualized as a graph</a:t>
            </a:r>
          </a:p>
          <a:p>
            <a:r>
              <a:rPr lang="en-IN" dirty="0"/>
              <a:t>It shows the progress of transition vs. duration</a:t>
            </a:r>
          </a:p>
          <a:p>
            <a:r>
              <a:rPr lang="en-IN" dirty="0"/>
              <a:t>The graphical representation of the timing function is the basis of another measure of transition timing using</a:t>
            </a:r>
          </a:p>
          <a:p>
            <a:pPr marL="341313" indent="0">
              <a:buNone/>
            </a:pPr>
            <a:r>
              <a:rPr lang="en-IN" sz="2600" dirty="0">
                <a:latin typeface="Courier New" panose="02070309020205020404" pitchFamily="49" charset="0"/>
                <a:cs typeface="Courier New" panose="02070309020205020404" pitchFamily="49" charset="0"/>
              </a:rPr>
              <a:t>	cubic-</a:t>
            </a:r>
            <a:r>
              <a:rPr lang="en-IN" sz="2600" dirty="0" err="1">
                <a:latin typeface="Courier New" panose="02070309020205020404" pitchFamily="49" charset="0"/>
                <a:cs typeface="Courier New" panose="02070309020205020404" pitchFamily="49" charset="0"/>
              </a:rPr>
              <a:t>bezier</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n</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n</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n</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n</a:t>
            </a:r>
            <a:r>
              <a:rPr lang="en-IN" sz="2600" dirty="0">
                <a:latin typeface="Courier New" panose="02070309020205020404" pitchFamily="49" charset="0"/>
                <a:cs typeface="Courier New" panose="02070309020205020404" pitchFamily="49" charset="0"/>
              </a:rPr>
              <a:t>)</a:t>
            </a:r>
          </a:p>
          <a:p>
            <a:pPr marL="341313" indent="0">
              <a:buNone/>
            </a:pPr>
            <a:r>
              <a:rPr lang="en-IN" dirty="0"/>
              <a:t>where </a:t>
            </a:r>
            <a:r>
              <a:rPr lang="en-IN" sz="2600" i="1" dirty="0">
                <a:latin typeface="Courier New" panose="02070309020205020404" pitchFamily="49" charset="0"/>
                <a:cs typeface="Courier New" panose="02070309020205020404" pitchFamily="49" charset="0"/>
              </a:rPr>
              <a:t>n</a:t>
            </a:r>
            <a:r>
              <a:rPr lang="en-IN" dirty="0"/>
              <a:t> parameter values define the shape of the timing curve</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72397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Understanding Codecs and Containers (continued 1)</a:t>
            </a:r>
            <a:endParaRPr lang="en-US" sz="3600" dirty="0"/>
          </a:p>
        </p:txBody>
      </p:sp>
      <p:sp>
        <p:nvSpPr>
          <p:cNvPr id="28674" name="Rectangle 3"/>
          <p:cNvSpPr>
            <a:spLocks noGrp="1" noChangeArrowheads="1"/>
          </p:cNvSpPr>
          <p:nvPr>
            <p:ph idx="1"/>
          </p:nvPr>
        </p:nvSpPr>
        <p:spPr/>
        <p:txBody>
          <a:bodyPr/>
          <a:lstStyle/>
          <a:p>
            <a:r>
              <a:rPr lang="en-IN" dirty="0"/>
              <a:t>The compression method can be either </a:t>
            </a:r>
            <a:r>
              <a:rPr lang="en-IN" dirty="0" err="1"/>
              <a:t>lossy</a:t>
            </a:r>
            <a:r>
              <a:rPr lang="en-IN" dirty="0"/>
              <a:t> or lossless</a:t>
            </a:r>
          </a:p>
          <a:p>
            <a:r>
              <a:rPr lang="en-IN" b="1" dirty="0" err="1"/>
              <a:t>Lossy</a:t>
            </a:r>
            <a:r>
              <a:rPr lang="en-IN" b="1" dirty="0"/>
              <a:t> compression:</a:t>
            </a:r>
            <a:r>
              <a:rPr lang="en-IN" dirty="0"/>
              <a:t> Nonessential data is removed in order to achieve a smaller file size</a:t>
            </a:r>
          </a:p>
          <a:p>
            <a:r>
              <a:rPr lang="en-IN" dirty="0"/>
              <a:t>Example: </a:t>
            </a:r>
          </a:p>
          <a:p>
            <a:pPr lvl="1"/>
            <a:r>
              <a:rPr lang="en-IN" dirty="0"/>
              <a:t>An audio file might be compressed by removing sounds that the human ear can barely hear</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647132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Delaying a Transition</a:t>
            </a:r>
            <a:endParaRPr lang="en-US" dirty="0"/>
          </a:p>
        </p:txBody>
      </p:sp>
      <p:sp>
        <p:nvSpPr>
          <p:cNvPr id="2" name="Content Placeholder 1"/>
          <p:cNvSpPr>
            <a:spLocks noGrp="1"/>
          </p:cNvSpPr>
          <p:nvPr>
            <p:ph idx="1"/>
          </p:nvPr>
        </p:nvSpPr>
        <p:spPr/>
        <p:txBody>
          <a:bodyPr/>
          <a:lstStyle/>
          <a:p>
            <a:r>
              <a:rPr lang="en-IN" dirty="0"/>
              <a:t>Transition does not need to start immediately after the event that triggers it</a:t>
            </a:r>
          </a:p>
          <a:p>
            <a:r>
              <a:rPr lang="en-IN" dirty="0"/>
              <a:t>Start of the transition can be delayed by adding </a:t>
            </a:r>
            <a:r>
              <a:rPr lang="en-IN" sz="2600" i="1" dirty="0">
                <a:latin typeface="Courier New" panose="02070309020205020404" pitchFamily="49" charset="0"/>
                <a:cs typeface="Courier New" panose="02070309020205020404" pitchFamily="49" charset="0"/>
              </a:rPr>
              <a:t>delay</a:t>
            </a:r>
            <a:r>
              <a:rPr lang="en-IN" i="1" dirty="0"/>
              <a:t> </a:t>
            </a:r>
            <a:r>
              <a:rPr lang="en-IN" dirty="0"/>
              <a:t>value to the following:</a:t>
            </a:r>
          </a:p>
          <a:p>
            <a:pPr marL="457200" lvl="1" indent="0">
              <a:buNone/>
            </a:pPr>
            <a:r>
              <a:rPr lang="en-IN" sz="2600" dirty="0">
                <a:latin typeface="Courier New" panose="02070309020205020404" pitchFamily="49" charset="0"/>
                <a:cs typeface="Courier New" panose="02070309020205020404" pitchFamily="49" charset="0"/>
              </a:rPr>
              <a:t>transition: property duration timing-function delay;</a:t>
            </a:r>
          </a:p>
          <a:p>
            <a:pPr marL="341313" indent="0">
              <a:buNone/>
            </a:pPr>
            <a:r>
              <a:rPr lang="en-IN" dirty="0"/>
              <a:t>where </a:t>
            </a:r>
            <a:r>
              <a:rPr lang="en-IN" sz="2600" i="1" dirty="0">
                <a:latin typeface="Courier New" panose="02070309020205020404" pitchFamily="49" charset="0"/>
                <a:cs typeface="Courier New" panose="02070309020205020404" pitchFamily="49" charset="0"/>
              </a:rPr>
              <a:t>delay</a:t>
            </a:r>
            <a:r>
              <a:rPr lang="en-IN" i="1" dirty="0"/>
              <a:t> </a:t>
            </a:r>
            <a:r>
              <a:rPr lang="en-IN" dirty="0"/>
              <a:t>is measured in seconds or milliseconds</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9783678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Creating a Hover Transition</a:t>
            </a:r>
            <a:endParaRPr lang="en-US" dirty="0"/>
          </a:p>
        </p:txBody>
      </p:sp>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Transition property can be added to slow down the transition from initial to end state</a:t>
            </a:r>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61</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3" name="Picture 2" descr="This figure shows style rules for the initial state and end state of a hover transition.&#10;&#10;The figure consists of two rectangular boxes and a few lines of code.&#10;&#10;The first line of the code reads “/* Transition Styles */”. The second line of the code reads “nav#topLinks a {”. The third line of the code reads “color: rgb(255, 255, 255);”. The fourth line of the code reads “font-size: 1em;”. The fifth line of the code reads “letter-spacing: 0em;”. The sixth line of the code reads “text-shadow: rgba (0, 0, 0, 1) 1px -1px 1px;”. The seventh line of the code reads “}”.The eighth line of the code reads “nav#topLinks a:hover {”. The ninth line of the code reads “color: rgb(255, 183, 25);”. The tenth line of the code reads “font-size: 3em;”. The eleventh line of the code reads “letter-spacing: 0.1em;”. The twelfth line of the code reads “text-shadow: rgba (0, 0, 0, 0.5) 15px -3px 8px;”. The thirteenth line of the code reads “}”. &#10;&#10;The first rectangular box labeled “initial state displays the hypertext links in white with a small text shadow” is positioned on the left side of the code. An arrow originating from this rectangular box points from the second line to the seventh line of the code.&#10;&#10;The second rectangular box labeled “end state displays the hypertext links in light orange with a larger font and a larger text shadow” is positioned below the first rectangular box. An arrow originating from the second rectangular box points from the eighth line to the thirteenth line of the code.&#10;" title="Figure 8-39 Style rules for the initial state and end st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87" y="1206285"/>
            <a:ext cx="8214025" cy="4191001"/>
          </a:xfrm>
          <a:prstGeom prst="rect">
            <a:avLst/>
          </a:prstGeom>
        </p:spPr>
      </p:pic>
    </p:spTree>
    <p:extLst>
      <p:ext uri="{BB962C8B-B14F-4D97-AF65-F5344CB8AC3E}">
        <p14:creationId xmlns:p14="http://schemas.microsoft.com/office/powerpoint/2010/main" val="126571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800" dirty="0"/>
              <a:t>Creating a Hover Transition (continued)</a:t>
            </a:r>
            <a:endParaRPr lang="en-US" sz="3800" dirty="0"/>
          </a:p>
        </p:txBody>
      </p:sp>
      <p:sp>
        <p:nvSpPr>
          <p:cNvPr id="3" name="Content Placeholder 2"/>
          <p:cNvSpPr>
            <a:spLocks noGrp="1"/>
          </p:cNvSpPr>
          <p:nvPr>
            <p:ph idx="1"/>
          </p:nvPr>
        </p:nvSpPr>
        <p:spPr/>
        <p:txBody>
          <a:bodyPr/>
          <a:lstStyle/>
          <a:p>
            <a:r>
              <a:rPr lang="en-US" dirty="0"/>
              <a:t>Limitations of transition</a:t>
            </a:r>
          </a:p>
          <a:p>
            <a:pPr lvl="1"/>
            <a:r>
              <a:rPr lang="en-US" dirty="0"/>
              <a:t>It can only be run when a CSS property is being changed, such as during the hover event</a:t>
            </a:r>
          </a:p>
          <a:p>
            <a:pPr lvl="1"/>
            <a:r>
              <a:rPr lang="en-US" dirty="0"/>
              <a:t>It is run once and cannot be looped for repetition</a:t>
            </a:r>
          </a:p>
          <a:p>
            <a:pPr lvl="1"/>
            <a:r>
              <a:rPr lang="en-US" dirty="0"/>
              <a:t>Initial and end states of the transition can be defined but not the styles of intermediate states</a:t>
            </a:r>
          </a:p>
          <a:p>
            <a:pPr marL="341313" lvl="1" indent="-341313">
              <a:buFont typeface="Arial" panose="020B0604020202020204" pitchFamily="34" charset="0"/>
              <a:buChar char="•"/>
            </a:pPr>
            <a:r>
              <a:rPr lang="en-US" dirty="0"/>
              <a:t>Animation is created to overcome the limitations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62</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127372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Animating Objects with CSS</a:t>
            </a:r>
            <a:endParaRPr lang="en-US" dirty="0"/>
          </a:p>
        </p:txBody>
      </p:sp>
      <p:sp>
        <p:nvSpPr>
          <p:cNvPr id="9" name="Content Placeholder 8"/>
          <p:cNvSpPr>
            <a:spLocks noGrp="1"/>
          </p:cNvSpPr>
          <p:nvPr>
            <p:ph idx="1"/>
          </p:nvPr>
        </p:nvSpPr>
        <p:spPr/>
        <p:txBody>
          <a:bodyPr/>
          <a:lstStyle/>
          <a:p>
            <a:r>
              <a:rPr lang="en-IN" b="1" dirty="0"/>
              <a:t>Key frame:</a:t>
            </a:r>
            <a:r>
              <a:rPr lang="en-IN" dirty="0"/>
              <a:t> Sequence of changing images to create illusive movement for animation</a:t>
            </a:r>
          </a:p>
          <a:p>
            <a:r>
              <a:rPr lang="en-IN" dirty="0"/>
              <a:t>CSS replaces the concept of key frame images with key frame styles that are applied in rapid succession to a page object</a:t>
            </a:r>
          </a:p>
          <a:p>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keyframes</a:t>
            </a:r>
            <a:r>
              <a:rPr lang="en-IN" dirty="0">
                <a:cs typeface="Courier New" panose="02070309020205020404" pitchFamily="49" charset="0"/>
              </a:rPr>
              <a:t>	Rule</a:t>
            </a:r>
            <a:endParaRPr lang="en-IN" sz="2600" dirty="0"/>
          </a:p>
          <a:p>
            <a:pPr marL="400050" lvl="1" indent="0">
              <a:buNone/>
            </a:pPr>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keyframes</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name </a:t>
            </a:r>
            <a:r>
              <a:rPr lang="en-IN" sz="2600" dirty="0">
                <a:latin typeface="Courier New" panose="02070309020205020404" pitchFamily="49" charset="0"/>
                <a:cs typeface="Courier New" panose="02070309020205020404" pitchFamily="49" charset="0"/>
              </a:rPr>
              <a:t>{</a:t>
            </a:r>
          </a:p>
          <a:p>
            <a:pPr marL="400050" lvl="1" indent="0">
              <a:buNone/>
            </a:pPr>
            <a:r>
              <a:rPr lang="en-IN" sz="2600" i="1" dirty="0">
                <a:latin typeface="Courier New" panose="02070309020205020404" pitchFamily="49" charset="0"/>
                <a:cs typeface="Courier New" panose="02070309020205020404" pitchFamily="49" charset="0"/>
              </a:rPr>
              <a:t>keyframe1 </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styles</a:t>
            </a:r>
            <a:r>
              <a:rPr lang="en-IN" sz="2600" dirty="0">
                <a:latin typeface="Courier New" panose="02070309020205020404" pitchFamily="49" charset="0"/>
                <a:cs typeface="Courier New" panose="02070309020205020404" pitchFamily="49" charset="0"/>
              </a:rPr>
              <a:t>;}</a:t>
            </a:r>
          </a:p>
          <a:p>
            <a:pPr marL="400050" lvl="1" indent="0">
              <a:buNone/>
            </a:pPr>
            <a:r>
              <a:rPr lang="en-IN" sz="2600" i="1" dirty="0">
                <a:latin typeface="Courier New" panose="02070309020205020404" pitchFamily="49" charset="0"/>
                <a:cs typeface="Courier New" panose="02070309020205020404" pitchFamily="49" charset="0"/>
              </a:rPr>
              <a:t>keyframe2 </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styles</a:t>
            </a:r>
            <a:r>
              <a:rPr lang="en-IN" sz="2600" dirty="0">
                <a:latin typeface="Courier New" panose="02070309020205020404" pitchFamily="49" charset="0"/>
                <a:cs typeface="Courier New" panose="02070309020205020404" pitchFamily="49" charset="0"/>
              </a:rPr>
              <a:t>;}</a:t>
            </a:r>
          </a:p>
          <a:p>
            <a:pPr marL="400050" lvl="1" indent="0">
              <a:buNone/>
            </a:pPr>
            <a:r>
              <a:rPr lang="en-IN" sz="2600" dirty="0">
                <a:latin typeface="Courier New" panose="02070309020205020404" pitchFamily="49" charset="0"/>
                <a:cs typeface="Courier New" panose="02070309020205020404" pitchFamily="49" charset="0"/>
              </a:rPr>
              <a:t>…}</a:t>
            </a:r>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63</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293172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dirty="0"/>
              <a:t>Animating Objects with CSS (continued)</a:t>
            </a:r>
            <a:endParaRPr lang="en-US" sz="3800" dirty="0"/>
          </a:p>
        </p:txBody>
      </p:sp>
      <p:sp>
        <p:nvSpPr>
          <p:cNvPr id="9" name="Content Placeholder 8"/>
          <p:cNvSpPr>
            <a:spLocks noGrp="1"/>
          </p:cNvSpPr>
          <p:nvPr>
            <p:ph idx="1"/>
          </p:nvPr>
        </p:nvSpPr>
        <p:spPr/>
        <p:txBody>
          <a:bodyPr/>
          <a:lstStyle/>
          <a:p>
            <a:pPr lvl="1"/>
            <a:r>
              <a:rPr lang="en-IN" sz="2600" i="1" dirty="0">
                <a:latin typeface="Courier New" panose="02070309020205020404" pitchFamily="49" charset="0"/>
                <a:cs typeface="Courier New" panose="02070309020205020404" pitchFamily="49" charset="0"/>
              </a:rPr>
              <a:t>name</a:t>
            </a:r>
            <a:r>
              <a:rPr lang="en-IN" i="1" dirty="0"/>
              <a:t> </a:t>
            </a:r>
            <a:r>
              <a:rPr lang="en-IN" dirty="0"/>
              <a:t>provides the name or title of the animated sequence</a:t>
            </a:r>
          </a:p>
          <a:p>
            <a:pPr lvl="1"/>
            <a:r>
              <a:rPr lang="en-IN" sz="2600" i="1" dirty="0">
                <a:latin typeface="Courier New" panose="02070309020205020404" pitchFamily="49" charset="0"/>
                <a:cs typeface="Courier New" panose="02070309020205020404" pitchFamily="49" charset="0"/>
              </a:rPr>
              <a:t>keyframe1,keyframe2</a:t>
            </a:r>
            <a:r>
              <a:rPr lang="en-IN" dirty="0"/>
              <a:t>,… defines the progress of individual key frames that are expressed as percentages or with keywords </a:t>
            </a:r>
            <a:r>
              <a:rPr lang="en-IN" sz="2600" dirty="0">
                <a:latin typeface="Courier New" panose="02070309020205020404" pitchFamily="49" charset="0"/>
                <a:cs typeface="Courier New" panose="02070309020205020404" pitchFamily="49" charset="0"/>
              </a:rPr>
              <a:t>from</a:t>
            </a:r>
            <a:r>
              <a:rPr lang="en-IN" dirty="0"/>
              <a:t> and </a:t>
            </a:r>
            <a:r>
              <a:rPr lang="en-IN" sz="2600" dirty="0">
                <a:latin typeface="Courier New" panose="02070309020205020404" pitchFamily="49" charset="0"/>
                <a:cs typeface="Courier New" panose="02070309020205020404" pitchFamily="49" charset="0"/>
              </a:rPr>
              <a:t>to</a:t>
            </a:r>
          </a:p>
          <a:p>
            <a:pPr lvl="1"/>
            <a:r>
              <a:rPr lang="en-IN" sz="2600" i="1" dirty="0">
                <a:latin typeface="Courier New" panose="02070309020205020404" pitchFamily="49" charset="0"/>
                <a:cs typeface="Courier New" panose="02070309020205020404" pitchFamily="49" charset="0"/>
              </a:rPr>
              <a:t>styles</a:t>
            </a:r>
            <a:r>
              <a:rPr lang="en-IN" i="1" dirty="0"/>
              <a:t> </a:t>
            </a:r>
            <a:r>
              <a:rPr lang="en-IN" dirty="0"/>
              <a:t>are styles applied within each key frame</a:t>
            </a:r>
          </a:p>
          <a:p>
            <a:pPr lvl="1"/>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64</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622510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Applying an Animation</a:t>
            </a:r>
            <a:endParaRPr lang="en-US" dirty="0"/>
          </a:p>
        </p:txBody>
      </p:sp>
      <p:sp>
        <p:nvSpPr>
          <p:cNvPr id="3" name="Content Placeholder 2"/>
          <p:cNvSpPr>
            <a:spLocks noGrp="1"/>
          </p:cNvSpPr>
          <p:nvPr>
            <p:ph idx="1"/>
          </p:nvPr>
        </p:nvSpPr>
        <p:spPr/>
        <p:txBody>
          <a:bodyPr/>
          <a:lstStyle/>
          <a:p>
            <a:r>
              <a:rPr lang="en-IN" dirty="0"/>
              <a:t>Key frames animation is applied to an object using </a:t>
            </a:r>
            <a:r>
              <a:rPr lang="en-IN" sz="2600" dirty="0">
                <a:latin typeface="Courier New" panose="02070309020205020404" pitchFamily="49" charset="0"/>
                <a:cs typeface="Courier New" panose="02070309020205020404" pitchFamily="49" charset="0"/>
              </a:rPr>
              <a:t>animation-name</a:t>
            </a:r>
            <a:r>
              <a:rPr lang="en-IN" dirty="0"/>
              <a:t> and </a:t>
            </a:r>
            <a:r>
              <a:rPr lang="en-IN" sz="2600" dirty="0">
                <a:latin typeface="Courier New" panose="02070309020205020404" pitchFamily="49" charset="0"/>
                <a:cs typeface="Courier New" panose="02070309020205020404" pitchFamily="49" charset="0"/>
              </a:rPr>
              <a:t>animation-duration</a:t>
            </a:r>
            <a:r>
              <a:rPr lang="en-IN" dirty="0"/>
              <a:t> properties</a:t>
            </a:r>
          </a:p>
          <a:p>
            <a:pPr marL="0" indent="0">
              <a:buNone/>
            </a:pPr>
            <a:r>
              <a:rPr lang="en-IN" sz="2600" dirty="0">
                <a:latin typeface="Courier New" panose="02070309020205020404" pitchFamily="49" charset="0"/>
                <a:cs typeface="Courier New" panose="02070309020205020404" pitchFamily="49" charset="0"/>
              </a:rPr>
              <a:t>	animation-name: </a:t>
            </a:r>
            <a:r>
              <a:rPr lang="en-IN" sz="2600" i="1" dirty="0" err="1">
                <a:latin typeface="Courier New" panose="02070309020205020404" pitchFamily="49" charset="0"/>
                <a:cs typeface="Courier New" panose="02070309020205020404" pitchFamily="49" charset="0"/>
              </a:rPr>
              <a:t>keyframes</a:t>
            </a:r>
            <a:r>
              <a:rPr lang="en-IN" sz="2600" dirty="0">
                <a:latin typeface="Courier New" panose="02070309020205020404" pitchFamily="49" charset="0"/>
                <a:cs typeface="Courier New" panose="02070309020205020404" pitchFamily="49" charset="0"/>
              </a:rPr>
              <a:t>;</a:t>
            </a:r>
          </a:p>
          <a:p>
            <a:pPr marL="457200" lvl="1" indent="0">
              <a:buNone/>
            </a:pPr>
            <a:r>
              <a:rPr lang="en-IN" sz="2600" dirty="0">
                <a:latin typeface="Courier New" panose="02070309020205020404" pitchFamily="49" charset="0"/>
                <a:cs typeface="Courier New" panose="02070309020205020404" pitchFamily="49" charset="0"/>
              </a:rPr>
              <a:t>	animation-duration: </a:t>
            </a:r>
            <a:r>
              <a:rPr lang="en-IN" sz="2600" i="1" dirty="0">
                <a:latin typeface="Courier New" panose="02070309020205020404" pitchFamily="49" charset="0"/>
                <a:cs typeface="Courier New" panose="02070309020205020404" pitchFamily="49" charset="0"/>
              </a:rPr>
              <a:t>times</a:t>
            </a:r>
            <a:r>
              <a:rPr lang="en-IN" sz="2600" dirty="0">
                <a:latin typeface="Courier New" panose="02070309020205020404" pitchFamily="49" charset="0"/>
                <a:cs typeface="Courier New" panose="02070309020205020404" pitchFamily="49" charset="0"/>
              </a:rPr>
              <a:t>;</a:t>
            </a:r>
          </a:p>
          <a:p>
            <a:pPr marL="357188" indent="0">
              <a:buNone/>
            </a:pPr>
            <a:r>
              <a:rPr lang="en-IN" dirty="0"/>
              <a:t>where </a:t>
            </a:r>
            <a:r>
              <a:rPr lang="en-IN" sz="2600" i="1" dirty="0" err="1">
                <a:latin typeface="Courier New" panose="02070309020205020404" pitchFamily="49" charset="0"/>
                <a:cs typeface="Courier New" panose="02070309020205020404" pitchFamily="49" charset="0"/>
              </a:rPr>
              <a:t>keyframes</a:t>
            </a:r>
            <a:r>
              <a:rPr lang="en-IN" i="1" dirty="0"/>
              <a:t> </a:t>
            </a:r>
            <a:r>
              <a:rPr lang="en-IN" dirty="0"/>
              <a:t>is a comma-separated list of animations applied to the object using the names from the </a:t>
            </a:r>
            <a:r>
              <a:rPr lang="en-IN" sz="2600" i="1"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keyframes</a:t>
            </a:r>
            <a:r>
              <a:rPr lang="en-IN" sz="2600" i="1" dirty="0">
                <a:latin typeface="Courier New" panose="02070309020205020404" pitchFamily="49" charset="0"/>
                <a:cs typeface="Courier New" panose="02070309020205020404" pitchFamily="49" charset="0"/>
              </a:rPr>
              <a:t> </a:t>
            </a:r>
            <a:r>
              <a:rPr lang="en-IN" dirty="0"/>
              <a:t>rule and </a:t>
            </a:r>
            <a:r>
              <a:rPr lang="en-IN" sz="2600" i="1" dirty="0">
                <a:latin typeface="Courier New" panose="02070309020205020404" pitchFamily="49" charset="0"/>
                <a:cs typeface="Courier New" panose="02070309020205020404" pitchFamily="49" charset="0"/>
              </a:rPr>
              <a:t>times</a:t>
            </a:r>
            <a:r>
              <a:rPr lang="en-IN" i="1" dirty="0"/>
              <a:t> </a:t>
            </a:r>
            <a:r>
              <a:rPr lang="en-IN" dirty="0"/>
              <a:t>are the lengths of each animation expressed in seconds or milliseconds</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65</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162958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300" dirty="0"/>
              <a:t>Applying an Animation (continued)</a:t>
            </a:r>
            <a:endParaRPr lang="en-US" sz="4300" dirty="0"/>
          </a:p>
        </p:txBody>
      </p:sp>
      <p:pic>
        <p:nvPicPr>
          <p:cNvPr id="2" name="Content Placeholder 1" descr="This table provides data about animation properties. It has 2 columns and 9 rows. The header of column 1 reads “Property” and the header of column 2 reads “Description”.&#10;In row 2, column 1 reads “animation-name = keyframes” and column 2 reads “Assigns the keyframes animation to the object”.&#10;In row 3, column 1 reads “animation-duration = time” and column 2 reads “Sets the length of the animation in seconds or milliseconds (default = 0s)”.&#10;&#10;In row 4, column 1 reads “animation-timing-function = ease|ease-in|ease-out|ease-in-out|linear| cubic-bezier(n,n,n,n)” and column 2 reads “Defines the default timing between key frames in the animation (default = ease)”.&#10;&#10;In row 5, column 1 reads “animation-delay = time” and column 2 reads “Sets the delay time in seconds and milliseconds before animation is started (default = 0s)”.&#10;&#10;In row 6, column 1 reads “animation-iteration-count = value|infinite”” and column 2 reads “Specifies the number of times the animation is played, where value is an integer and infinite repeats the animation without stopping (default = 1)”.&#10;&#10;In row 7, column 1 reads “animation-direction = normal|reverse|alternate|alternate-reverse” and column 2 reads “Defines the direction of the animation, where normal plays the animation as defined in the @keyframes rule, reverse reverses the order, alternate plays the animation in the normal direction followed by the reverse direction (for multiple iterations), and alternate-reverse plays the animation in reverse direction followed by normal direction (default=normal)”.&#10;&#10;In row 8, column 1 reads “animation-fill-mode = none|backwards|forwards|both” and column 2 reads “Defines what styles from the animation are applied to the object outside the time it is running, where none does not apply any styles, backwards applies the styles from the first key frame, forwards applies the styles from the last key frame, and both applies styles in both directions (default=none)”.&#10;&#10;In row 9, column 1 reads “animation-play-state = running|paused” and column 2 reads “Defines whether the animation is running or paused (default = running)”.&#10;" title="Figure 8-46 Animation Properties"/>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763233" y="1219200"/>
            <a:ext cx="5693733" cy="4906963"/>
          </a:xfrm>
        </p:spPr>
      </p:pic>
      <p:sp>
        <p:nvSpPr>
          <p:cNvPr id="8" name="Slide Number Placeholder 7"/>
          <p:cNvSpPr>
            <a:spLocks noGrp="1"/>
          </p:cNvSpPr>
          <p:nvPr>
            <p:ph type="sldNum" sz="quarter" idx="11"/>
          </p:nvPr>
        </p:nvSpPr>
        <p:spPr/>
        <p:txBody>
          <a:bodyPr/>
          <a:lstStyle/>
          <a:p>
            <a:fld id="{0409CDF1-C2B6-4988-8428-22D9775637BC}" type="slidenum">
              <a:rPr lang="en-US" smtClean="0"/>
              <a:pPr/>
              <a:t>66</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3085382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Controlling an Animation</a:t>
            </a:r>
            <a:endParaRPr lang="en-US" dirty="0"/>
          </a:p>
        </p:txBody>
      </p:sp>
      <p:sp>
        <p:nvSpPr>
          <p:cNvPr id="3" name="Content Placeholder 2"/>
          <p:cNvSpPr>
            <a:spLocks noGrp="1"/>
          </p:cNvSpPr>
          <p:nvPr>
            <p:ph idx="1"/>
          </p:nvPr>
        </p:nvSpPr>
        <p:spPr/>
        <p:txBody>
          <a:bodyPr/>
          <a:lstStyle/>
          <a:p>
            <a:r>
              <a:rPr lang="en-IN" dirty="0"/>
              <a:t>Animation can have two states of operation — play or pause</a:t>
            </a:r>
          </a:p>
          <a:p>
            <a:r>
              <a:rPr lang="en-IN" dirty="0"/>
              <a:t>Check box can be used to control animation</a:t>
            </a:r>
          </a:p>
          <a:p>
            <a:r>
              <a:rPr lang="en-IN" dirty="0"/>
              <a:t>Selecting the check box will play the animation</a:t>
            </a:r>
          </a:p>
          <a:p>
            <a:r>
              <a:rPr lang="en-IN" dirty="0"/>
              <a:t>Unselecting the check box will pause the animation</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915728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dirty="0"/>
              <a:t>Controlling an Animation (continued 1)</a:t>
            </a:r>
            <a:endParaRPr lang="en-US" sz="3800" dirty="0"/>
          </a:p>
        </p:txBody>
      </p:sp>
      <p:pic>
        <p:nvPicPr>
          <p:cNvPr id="2" name="Content Placeholder 1" descr="This figure shows how to use a check box to control the animation playback.&#10;The figure consists of text, two rectangular boxes, and a check box.&#10;The text reads “Click the play button to view this classic dance sequence”.&#10;The check box is positioned below the text.&#10;The first rectangular box contains a video and is positioned to the right of the check box.&#10;The second rectangular box labeled “check to play the spin animation and uncheck to pause it” is positioned on the left side of the check box. An arrow originating from this rectangular box points to the check box.&#10;The source is mentioned below the figure, which reads “Source: wiki”.&#10;" title="Figure 8-51 Using a check box to control the animation playback"/>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0881"/>
            <a:ext cx="7983034" cy="5113719"/>
          </a:xfrm>
        </p:spPr>
      </p:pic>
      <p:sp>
        <p:nvSpPr>
          <p:cNvPr id="8" name="Slide Number Placeholder 7"/>
          <p:cNvSpPr>
            <a:spLocks noGrp="1"/>
          </p:cNvSpPr>
          <p:nvPr>
            <p:ph type="sldNum" sz="quarter" idx="11"/>
          </p:nvPr>
        </p:nvSpPr>
        <p:spPr/>
        <p:txBody>
          <a:bodyPr/>
          <a:lstStyle/>
          <a:p>
            <a:fld id="{0409CDF1-C2B6-4988-8428-22D9775637BC}" type="slidenum">
              <a:rPr lang="en-US" smtClean="0"/>
              <a:pPr/>
              <a:t>68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1215306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descr="The figure " title="Controlling an Animation"/>
          <p:cNvSpPr>
            <a:spLocks noGrp="1" noChangeArrowheads="1"/>
          </p:cNvSpPr>
          <p:nvPr>
            <p:ph type="title"/>
          </p:nvPr>
        </p:nvSpPr>
        <p:spPr/>
        <p:txBody>
          <a:bodyPr/>
          <a:lstStyle/>
          <a:p>
            <a:r>
              <a:rPr lang="en-IN" sz="3800" dirty="0"/>
              <a:t>Controlling an Animation (continued 2)</a:t>
            </a:r>
            <a:endParaRPr lang="en-US" sz="3800" dirty="0"/>
          </a:p>
        </p:txBody>
      </p:sp>
      <p:sp>
        <p:nvSpPr>
          <p:cNvPr id="3" name="Content Placeholder 2"/>
          <p:cNvSpPr>
            <a:spLocks noGrp="1"/>
          </p:cNvSpPr>
          <p:nvPr>
            <p:ph idx="1"/>
          </p:nvPr>
        </p:nvSpPr>
        <p:spPr/>
        <p:txBody>
          <a:bodyPr/>
          <a:lstStyle/>
          <a:p>
            <a:r>
              <a:rPr lang="en-IN" dirty="0"/>
              <a:t>Check box can be replaced with more attractive icons</a:t>
            </a:r>
          </a:p>
          <a:p>
            <a:r>
              <a:rPr lang="en-IN" dirty="0"/>
              <a:t>Display symbol     to run the animation </a:t>
            </a:r>
          </a:p>
          <a:p>
            <a:r>
              <a:rPr lang="en-IN" dirty="0"/>
              <a:t>Display symbol     to pause the animation</a:t>
            </a:r>
          </a:p>
          <a:p>
            <a:r>
              <a:rPr lang="en-IN" dirty="0"/>
              <a:t>The two symbols have the Unicode values \21bb and \270b, respectively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69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pic>
        <p:nvPicPr>
          <p:cNvPr id="10" name="Picture 9" descr="The figure shows a curved arrow, where the arrow originates from right to left with the arrow head pointing upward." title="Controlling an Anim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636" y="2414134"/>
            <a:ext cx="304800" cy="304800"/>
          </a:xfrm>
          <a:prstGeom prst="rect">
            <a:avLst/>
          </a:prstGeom>
        </p:spPr>
      </p:pic>
      <p:pic>
        <p:nvPicPr>
          <p:cNvPr id="11" name="Picture 10" descr="The figure shows the right palm facing upward." title="Controlling an Anim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718" y="2993571"/>
            <a:ext cx="388636" cy="323864"/>
          </a:xfrm>
          <a:prstGeom prst="rect">
            <a:avLst/>
          </a:prstGeom>
        </p:spPr>
      </p:pic>
    </p:spTree>
    <p:extLst>
      <p:ext uri="{BB962C8B-B14F-4D97-AF65-F5344CB8AC3E}">
        <p14:creationId xmlns:p14="http://schemas.microsoft.com/office/powerpoint/2010/main" val="108828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Understanding Codecs and Containers (continued 2)</a:t>
            </a:r>
            <a:endParaRPr lang="en-US" sz="3600" dirty="0"/>
          </a:p>
        </p:txBody>
      </p:sp>
      <p:sp>
        <p:nvSpPr>
          <p:cNvPr id="28674" name="Rectangle 3"/>
          <p:cNvSpPr>
            <a:spLocks noGrp="1" noChangeArrowheads="1"/>
          </p:cNvSpPr>
          <p:nvPr>
            <p:ph idx="1"/>
          </p:nvPr>
        </p:nvSpPr>
        <p:spPr/>
        <p:txBody>
          <a:bodyPr/>
          <a:lstStyle/>
          <a:p>
            <a:r>
              <a:rPr lang="en-IN" dirty="0"/>
              <a:t>The more the file is compressed, the more the content is lost</a:t>
            </a:r>
          </a:p>
          <a:p>
            <a:r>
              <a:rPr lang="en-IN" dirty="0"/>
              <a:t>Data removed during compression cannot be recovered</a:t>
            </a:r>
          </a:p>
          <a:p>
            <a:r>
              <a:rPr lang="en-IN" b="1" dirty="0"/>
              <a:t>Lossless compression:</a:t>
            </a:r>
            <a:r>
              <a:rPr lang="en-IN" dirty="0"/>
              <a:t> Data is compressed by removing redundant information</a:t>
            </a:r>
          </a:p>
          <a:p>
            <a:r>
              <a:rPr lang="en-IN" dirty="0"/>
              <a:t>Example:</a:t>
            </a:r>
          </a:p>
          <a:p>
            <a:pPr lvl="1"/>
            <a:r>
              <a:rPr lang="en-IN" dirty="0"/>
              <a:t>AAAABBBBBCCCCCC requires 15 characters of information, which can be rewritten using 6 characters as 4A5B6C</a:t>
            </a:r>
          </a:p>
          <a:p>
            <a:pPr lvl="1"/>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7</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795218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dirty="0"/>
              <a:t>Controlling an Animation (continued 3)</a:t>
            </a:r>
            <a:endParaRPr lang="en-US" sz="3800" dirty="0"/>
          </a:p>
        </p:txBody>
      </p:sp>
      <p:pic>
        <p:nvPicPr>
          <p:cNvPr id="4" name="Content Placeholder 3" descr="This figure shows how to display playback icons for animations.&#10;&#10;The figure consists of three rectangular boxes and a few lines of code.&#10;&#10;The first line of the code reads “/* Animation Icon Styles */”. The second line of the code reads “input#rotatevideo {”. The third line of the code reads “display: none;”. The fourth line of the code reads “}”. The fifth line of the code reads “input#rotateVideo:not(:checked)+label::after  {”. The sixth line of the code reads “content: “\21bb”;”. The seventh line of the code reads “input#rotateVideo:checked+label::after  {”. The eighth line of the code reads “content: “\270b”;”. The ninth line of the code reads “}”.&#10;&#10;The first rectangular box labeled “hides the rotateVideo check box” is positioned on the left side of the code. An arrow originating from this rectangular box points from the second line to the fourth line of the code.&#10;&#10;The second rectangular box labeled “inserts the ‘curved arrow’ symbol when the rotateVideo check box is not checked” is positioned below the first rectangular box. An arrow originating from the second rectangular box points from the fifth line to the seventh line of the code.&#10;&#10;The third rectangular box labeled “inserts the ‘hand’ symbol when the rotateVideo check box is checked” is positioned below the second rectangular box. An arrow originating from the third rectangular box points from the eighth line to the tenth line of the code.&#10;&#10;" title="Figure 8-52 Displaying playback ic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45800"/>
            <a:ext cx="8305800" cy="4253762"/>
          </a:xfrm>
        </p:spPr>
      </p:pic>
      <p:sp>
        <p:nvSpPr>
          <p:cNvPr id="8" name="Slide Number Placeholder 7"/>
          <p:cNvSpPr>
            <a:spLocks noGrp="1"/>
          </p:cNvSpPr>
          <p:nvPr>
            <p:ph type="sldNum" sz="quarter" idx="11"/>
          </p:nvPr>
        </p:nvSpPr>
        <p:spPr/>
        <p:txBody>
          <a:bodyPr/>
          <a:lstStyle/>
          <a:p>
            <a:fld id="{0409CDF1-C2B6-4988-8428-22D9775637BC}" type="slidenum">
              <a:rPr lang="en-US" smtClean="0"/>
              <a:pPr/>
              <a:t>70</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94070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Understanding Codecs and Containers (continued 3)</a:t>
            </a:r>
            <a:endParaRPr lang="en-US" sz="3600" dirty="0"/>
          </a:p>
        </p:txBody>
      </p:sp>
      <p:sp>
        <p:nvSpPr>
          <p:cNvPr id="28674" name="Rectangle 3"/>
          <p:cNvSpPr>
            <a:spLocks noGrp="1" noChangeArrowheads="1"/>
          </p:cNvSpPr>
          <p:nvPr>
            <p:ph idx="1"/>
          </p:nvPr>
        </p:nvSpPr>
        <p:spPr/>
        <p:txBody>
          <a:bodyPr/>
          <a:lstStyle/>
          <a:p>
            <a:r>
              <a:rPr lang="en-IN" dirty="0"/>
              <a:t>Lossless compression cannot achieve the same level of compression as with </a:t>
            </a:r>
            <a:r>
              <a:rPr lang="en-IN" dirty="0" err="1"/>
              <a:t>lossy</a:t>
            </a:r>
            <a:r>
              <a:rPr lang="en-IN" dirty="0"/>
              <a:t> compression</a:t>
            </a:r>
          </a:p>
          <a:p>
            <a:r>
              <a:rPr lang="en-IN" dirty="0"/>
              <a:t>Codecs are placed within a </a:t>
            </a:r>
            <a:r>
              <a:rPr lang="en-IN" b="1" dirty="0"/>
              <a:t>container </a:t>
            </a:r>
            <a:r>
              <a:rPr lang="en-IN" dirty="0"/>
              <a:t>that handles the packaging, transportation and presentation of data</a:t>
            </a:r>
          </a:p>
          <a:p>
            <a:r>
              <a:rPr lang="en-IN" dirty="0"/>
              <a:t>Container is the file format identified by a file extension</a:t>
            </a:r>
          </a:p>
          <a:p>
            <a:pPr marL="0" indent="0">
              <a:buNone/>
            </a:pPr>
            <a:endParaRPr lang="en-IN" dirty="0"/>
          </a:p>
          <a:p>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8</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277558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Understanding Codecs and Containers (continued 4)</a:t>
            </a:r>
            <a:endParaRPr lang="en-US" sz="3600" dirty="0"/>
          </a:p>
        </p:txBody>
      </p:sp>
      <p:sp>
        <p:nvSpPr>
          <p:cNvPr id="28674" name="Rectangle 3"/>
          <p:cNvSpPr>
            <a:spLocks noGrp="1" noChangeArrowheads="1"/>
          </p:cNvSpPr>
          <p:nvPr>
            <p:ph idx="1"/>
          </p:nvPr>
        </p:nvSpPr>
        <p:spPr/>
        <p:txBody>
          <a:bodyPr/>
          <a:lstStyle/>
          <a:p>
            <a:r>
              <a:rPr lang="en-IN" dirty="0"/>
              <a:t>The web supports a multitude of container and codec combinations</a:t>
            </a:r>
          </a:p>
          <a:p>
            <a:r>
              <a:rPr lang="en-IN" dirty="0"/>
              <a:t>Not all containers and codecs are equally supported</a:t>
            </a:r>
          </a:p>
          <a:p>
            <a:r>
              <a:rPr lang="en-IN" dirty="0"/>
              <a:t>For example, </a:t>
            </a:r>
            <a:r>
              <a:rPr lang="en-US" dirty="0"/>
              <a:t>the combination of </a:t>
            </a:r>
            <a:r>
              <a:rPr lang="en-US" dirty="0" err="1"/>
              <a:t>WebM</a:t>
            </a:r>
            <a:r>
              <a:rPr lang="en-US" dirty="0"/>
              <a:t> container and VP8 codec is supported by Google Chrome but not Internet Explorer or any Apple device</a:t>
            </a:r>
            <a:endParaRPr lang="en-IN"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9</a:t>
            </a:fld>
            <a:endParaRPr lang="en-US"/>
          </a:p>
        </p:txBody>
      </p:sp>
      <p:sp>
        <p:nvSpPr>
          <p:cNvPr id="7" name="Footer Placeholder 6"/>
          <p:cNvSpPr>
            <a:spLocks noGrp="1"/>
          </p:cNvSpPr>
          <p:nvPr>
            <p:ph type="ftr" sz="quarter" idx="3"/>
          </p:nvPr>
        </p:nvSpPr>
        <p:spPr>
          <a:xfrm>
            <a:off x="381000" y="6400800"/>
            <a:ext cx="8229600" cy="457200"/>
          </a:xfrm>
        </p:spPr>
        <p:txBody>
          <a:bodyPr/>
          <a:lstStyle/>
          <a:p>
            <a:r>
              <a:rPr lang="en-US" dirty="0"/>
              <a:t>New Perspectives on HTML5, CSS3, and JavaScript, 6th Edition</a:t>
            </a:r>
          </a:p>
        </p:txBody>
      </p:sp>
    </p:spTree>
    <p:extLst>
      <p:ext uri="{BB962C8B-B14F-4D97-AF65-F5344CB8AC3E}">
        <p14:creationId xmlns:p14="http://schemas.microsoft.com/office/powerpoint/2010/main" val="549905322"/>
      </p:ext>
    </p:extLst>
  </p:cSld>
  <p:clrMapOvr>
    <a:masterClrMapping/>
  </p:clrMapOvr>
</p:sld>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st1 xmlns="dbac95d4-689a-4a2b-9845-ea50641fb23b" xsi:nil="true"/>
    <Team_x0020_Members xmlns="dbac95d4-689a-4a2b-9845-ea50641fb23b">
      <UserInfo>
        <DisplayName/>
        <AccountId xsi:nil="true"/>
        <AccountType/>
      </UserInfo>
    </Team_x0020_Memb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e3c64ba551016adc573befab8c0cca30">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b1c1897da468322b82511c31e0288ea"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0FF77E-083E-41F2-AA6A-B1F45E46299D}">
  <ds:schemaRefs>
    <ds:schemaRef ds:uri="http://schemas.microsoft.com/sharepoint/v3/contenttype/forms"/>
  </ds:schemaRefs>
</ds:datastoreItem>
</file>

<file path=customXml/itemProps2.xml><?xml version="1.0" encoding="utf-8"?>
<ds:datastoreItem xmlns:ds="http://schemas.openxmlformats.org/officeDocument/2006/customXml" ds:itemID="{AB9C7D11-30F5-47C5-918B-0311A4878DEC}">
  <ds:schemaRefs>
    <ds:schemaRef ds:uri="dbac95d4-689a-4a2b-9845-ea50641fb23b"/>
    <ds:schemaRef ds:uri="5b47f0fb-e24d-44b9-89a4-ff46b5ce035f"/>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264E017-E1F5-403F-B4EA-FB6A04ED3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10905</TotalTime>
  <Words>3428</Words>
  <Application>Microsoft Office PowerPoint</Application>
  <PresentationFormat>On-screen Show (4:3)</PresentationFormat>
  <Paragraphs>433</Paragraphs>
  <Slides>70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BatangChe</vt:lpstr>
      <vt:lpstr>Calibri</vt:lpstr>
      <vt:lpstr>Cambria</vt:lpstr>
      <vt:lpstr>Cambria Math</vt:lpstr>
      <vt:lpstr>Courier New</vt:lpstr>
      <vt:lpstr>Times New Roman</vt:lpstr>
      <vt:lpstr>3_Office Theme</vt:lpstr>
      <vt:lpstr>PowerPoint Presentation</vt:lpstr>
      <vt:lpstr>Objectives</vt:lpstr>
      <vt:lpstr>Objectives (continued)</vt:lpstr>
      <vt:lpstr>Introducing Multimedia on the Web</vt:lpstr>
      <vt:lpstr>Understanding Codecs and Containers</vt:lpstr>
      <vt:lpstr>Understanding Codecs and Containers (continued 1)</vt:lpstr>
      <vt:lpstr>Understanding Codecs and Containers (continued 2)</vt:lpstr>
      <vt:lpstr>Understanding Codecs and Containers (continued 3)</vt:lpstr>
      <vt:lpstr>Understanding Codecs and Containers (continued 4)</vt:lpstr>
      <vt:lpstr>Understanding Plug-Ins</vt:lpstr>
      <vt:lpstr>Understanding Plug-Ins (continued 1)</vt:lpstr>
      <vt:lpstr>Understanding Plug-Ins (continued 2)</vt:lpstr>
      <vt:lpstr>Working with the audio Element</vt:lpstr>
      <vt:lpstr>Working with the audio Element (continued)</vt:lpstr>
      <vt:lpstr>Browsers and Audio Formats</vt:lpstr>
      <vt:lpstr>Browsers and Audio Formats (continued 1)</vt:lpstr>
      <vt:lpstr>Browsers and Audio Formats (continued 2)</vt:lpstr>
      <vt:lpstr>Browsers and Audio Formats (continued 3)</vt:lpstr>
      <vt:lpstr>Applying Styles to the Media Player</vt:lpstr>
      <vt:lpstr>Applying Styles to the Media Player (continued)</vt:lpstr>
      <vt:lpstr>Providing a Fallback to an Audio Clip</vt:lpstr>
      <vt:lpstr>Exploring Embedded Objects </vt:lpstr>
      <vt:lpstr>Plug-In Attributes</vt:lpstr>
      <vt:lpstr>Plug-Ins as Fallback Options</vt:lpstr>
      <vt:lpstr>Video Formats and Codecs</vt:lpstr>
      <vt:lpstr>Video Formats and Codecs (continued 1)</vt:lpstr>
      <vt:lpstr>Video Formats and Codecs (continued 2)</vt:lpstr>
      <vt:lpstr>Using the HTML5 video Element</vt:lpstr>
      <vt:lpstr>Using the HTML5 video Element (continued 1)</vt:lpstr>
      <vt:lpstr>Using the HTML5 video Element (continued 2)</vt:lpstr>
      <vt:lpstr>Using the HTML5 video Element (continued 3)</vt:lpstr>
      <vt:lpstr>Adding a Text Track to Video</vt:lpstr>
      <vt:lpstr>Adding a Text Track to Video (continued 1)</vt:lpstr>
      <vt:lpstr>Adding a Text Track to Video (continued 2)</vt:lpstr>
      <vt:lpstr>Making Tracks with WebVTT</vt:lpstr>
      <vt:lpstr>Making Tracks with WebVTT (continued 1)</vt:lpstr>
      <vt:lpstr>Making Tracks with WebVTT (continued 2)</vt:lpstr>
      <vt:lpstr>Placing the Cue Text</vt:lpstr>
      <vt:lpstr>Placing the Cue Text (continued 1)</vt:lpstr>
      <vt:lpstr>Placing the Cue Text (continued 2)</vt:lpstr>
      <vt:lpstr>Applying Styles to Track Cues</vt:lpstr>
      <vt:lpstr>Applying Styles to Track Cues (continued 1)</vt:lpstr>
      <vt:lpstr>Applying Styles to Track Cues (continued 2)</vt:lpstr>
      <vt:lpstr>Applying Styles to Track Cues (continued 3)</vt:lpstr>
      <vt:lpstr>Using Third-Party Video Players</vt:lpstr>
      <vt:lpstr>Using Third-Party Video Players (continued)</vt:lpstr>
      <vt:lpstr>Exploring the Flash Player</vt:lpstr>
      <vt:lpstr>Exploring the Flash Player (continued)</vt:lpstr>
      <vt:lpstr>Embedding Videos from YouTube</vt:lpstr>
      <vt:lpstr>Embedding Videos from YouTube (continued 1)</vt:lpstr>
      <vt:lpstr>Embedding Videos from YouTube (continued 2)</vt:lpstr>
      <vt:lpstr>Embedding Videos from YouTube (continued 3)</vt:lpstr>
      <vt:lpstr>HTML5 Video Players</vt:lpstr>
      <vt:lpstr>HTML5 Video Players (continued)</vt:lpstr>
      <vt:lpstr>Introducing Transitions</vt:lpstr>
      <vt:lpstr>Introducing Transitions (continued)</vt:lpstr>
      <vt:lpstr>Setting the Transition Timing</vt:lpstr>
      <vt:lpstr>Setting the Transition Timing (continued 1)</vt:lpstr>
      <vt:lpstr>Setting the Transition Timing (continued 2)</vt:lpstr>
      <vt:lpstr>Delaying a Transition</vt:lpstr>
      <vt:lpstr>Creating a Hover Transition</vt:lpstr>
      <vt:lpstr>Creating a Hover Transition (continued)</vt:lpstr>
      <vt:lpstr>Animating Objects with CSS</vt:lpstr>
      <vt:lpstr>Animating Objects with CSS (continued)</vt:lpstr>
      <vt:lpstr>Applying an Animation</vt:lpstr>
      <vt:lpstr>Applying an Animation (continued)</vt:lpstr>
      <vt:lpstr>Controlling an Animation</vt:lpstr>
      <vt:lpstr>Controlling an Animation (continued 1)</vt:lpstr>
      <vt:lpstr>Controlling an Animation (continued 2)</vt:lpstr>
      <vt:lpstr>Controlling an Animation (continued 3)</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Garguilo, Maria</cp:lastModifiedBy>
  <cp:revision>1748</cp:revision>
  <dcterms:created xsi:type="dcterms:W3CDTF">2001-08-29T21:35:42Z</dcterms:created>
  <dcterms:modified xsi:type="dcterms:W3CDTF">2017-06-23T19:51:48Z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