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4"/>
  </p:sldMasterIdLst>
  <p:notesMasterIdLst>
    <p:notesMasterId r:id="rId73"/>
  </p:notesMasterIdLst>
  <p:sldIdLst>
    <p:sldId id="258" r:id="rId5"/>
    <p:sldId id="261" r:id="rId6"/>
    <p:sldId id="326"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7" r:id="rId38"/>
    <p:sldId id="298" r:id="rId39"/>
    <p:sldId id="299" r:id="rId40"/>
    <p:sldId id="292" r:id="rId41"/>
    <p:sldId id="300" r:id="rId42"/>
    <p:sldId id="293" r:id="rId43"/>
    <p:sldId id="301" r:id="rId44"/>
    <p:sldId id="327" r:id="rId45"/>
    <p:sldId id="294" r:id="rId46"/>
    <p:sldId id="303" r:id="rId47"/>
    <p:sldId id="304" r:id="rId48"/>
    <p:sldId id="302" r:id="rId49"/>
    <p:sldId id="295" r:id="rId50"/>
    <p:sldId id="308" r:id="rId51"/>
    <p:sldId id="305" r:id="rId52"/>
    <p:sldId id="306" r:id="rId53"/>
    <p:sldId id="309" r:id="rId54"/>
    <p:sldId id="310" r:id="rId55"/>
    <p:sldId id="307" r:id="rId56"/>
    <p:sldId id="311" r:id="rId57"/>
    <p:sldId id="296" r:id="rId58"/>
    <p:sldId id="319" r:id="rId59"/>
    <p:sldId id="312" r:id="rId60"/>
    <p:sldId id="313" r:id="rId61"/>
    <p:sldId id="314" r:id="rId62"/>
    <p:sldId id="320" r:id="rId63"/>
    <p:sldId id="321" r:id="rId64"/>
    <p:sldId id="322" r:id="rId65"/>
    <p:sldId id="315" r:id="rId66"/>
    <p:sldId id="328" r:id="rId67"/>
    <p:sldId id="316" r:id="rId68"/>
    <p:sldId id="323" r:id="rId69"/>
    <p:sldId id="317" r:id="rId70"/>
    <p:sldId id="324" r:id="rId71"/>
    <p:sldId id="318" r:id="rId7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94918" autoAdjust="0"/>
  </p:normalViewPr>
  <p:slideViewPr>
    <p:cSldViewPr>
      <p:cViewPr varScale="1">
        <p:scale>
          <a:sx n="82" d="100"/>
          <a:sy n="82" d="100"/>
        </p:scale>
        <p:origin x="133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rot="10800000" flipV="1">
            <a:off x="4191000" y="14514"/>
            <a:ext cx="5255985"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rgbClr val="314EA2"/>
              </a:solidFill>
              <a:latin typeface="+mj-lt"/>
            </a:endParaRPr>
          </a:p>
          <a:p>
            <a:pPr algn="ctr"/>
            <a:r>
              <a:rPr lang="en-IN" sz="5400" b="1" dirty="0">
                <a:solidFill>
                  <a:srgbClr val="2053A5"/>
                </a:solidFill>
                <a:latin typeface="+mj-lt"/>
              </a:rPr>
              <a:t>HTML5,</a:t>
            </a:r>
            <a:r>
              <a:rPr lang="en-IN" sz="6600" b="1" baseline="0" dirty="0">
                <a:solidFill>
                  <a:srgbClr val="2053A5"/>
                </a:solidFill>
                <a:latin typeface="+mj-lt"/>
              </a:rPr>
              <a:t> </a:t>
            </a:r>
            <a:r>
              <a:rPr lang="en-IN" sz="5400" b="1" baseline="0" dirty="0">
                <a:solidFill>
                  <a:srgbClr val="2053A5"/>
                </a:solidFill>
                <a:latin typeface="+mj-lt"/>
              </a:rPr>
              <a:t>CSS3, and JavaScript</a:t>
            </a:r>
          </a:p>
          <a:p>
            <a:pPr algn="ctr"/>
            <a:r>
              <a:rPr lang="en-IN" sz="4800" b="1" baseline="0" dirty="0">
                <a:solidFill>
                  <a:srgbClr val="2053A5"/>
                </a:solidFill>
                <a:latin typeface="+mj-lt"/>
              </a:rPr>
              <a:t>6</a:t>
            </a:r>
            <a:r>
              <a:rPr lang="en-IN" sz="4800" b="1" baseline="30000" dirty="0">
                <a:solidFill>
                  <a:srgbClr val="2053A5"/>
                </a:solidFill>
                <a:latin typeface="+mj-lt"/>
              </a:rPr>
              <a:t>th</a:t>
            </a:r>
            <a:r>
              <a:rPr lang="en-IN" sz="5400" b="1" baseline="0" dirty="0">
                <a:solidFill>
                  <a:srgbClr val="2053A5"/>
                </a:solidFill>
                <a:latin typeface="+mj-lt"/>
              </a:rPr>
              <a:t> </a:t>
            </a:r>
            <a:r>
              <a:rPr lang="en-IN" sz="4800" b="1" baseline="0" dirty="0">
                <a:solidFill>
                  <a:srgbClr val="2053A5"/>
                </a:solidFill>
                <a:latin typeface="+mj-lt"/>
              </a:rPr>
              <a:t>Edition</a:t>
            </a:r>
            <a:endParaRPr lang="en-US" sz="4800" b="1" dirty="0">
              <a:solidFill>
                <a:srgbClr val="2053A5"/>
              </a:solidFill>
              <a:latin typeface="+mj-lt"/>
            </a:endParaRPr>
          </a:p>
        </p:txBody>
      </p:sp>
      <p:sp>
        <p:nvSpPr>
          <p:cNvPr id="12" name="Rectangle 11"/>
          <p:cNvSpPr/>
          <p:nvPr userDrawn="1"/>
        </p:nvSpPr>
        <p:spPr>
          <a:xfrm rot="10800000" flipV="1">
            <a:off x="18143" y="5562600"/>
            <a:ext cx="9020630" cy="99060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kern="1200" dirty="0">
                <a:solidFill>
                  <a:srgbClr val="2053A5"/>
                </a:solidFill>
                <a:latin typeface="+mn-lt"/>
                <a:ea typeface="+mn-ea"/>
                <a:cs typeface="+mn-cs"/>
              </a:rPr>
              <a:t>Getting Started with JavaScript</a:t>
            </a:r>
            <a:endParaRPr lang="en-US" sz="4800" b="1" kern="1200" dirty="0">
              <a:solidFill>
                <a:srgbClr val="2053A5"/>
              </a:solidFill>
              <a:latin typeface="+mn-lt"/>
              <a:ea typeface="+mn-ea"/>
              <a:cs typeface="+mn-cs"/>
            </a:endParaRPr>
          </a:p>
        </p:txBody>
      </p:sp>
      <p:sp>
        <p:nvSpPr>
          <p:cNvPr id="13" name="Rectangle 12"/>
          <p:cNvSpPr/>
          <p:nvPr userDrawn="1"/>
        </p:nvSpPr>
        <p:spPr>
          <a:xfrm rot="10800000" flipV="1">
            <a:off x="1168400" y="4805540"/>
            <a:ext cx="6720115" cy="800099"/>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2053A5"/>
                </a:solidFill>
              </a:rPr>
              <a:t>Tutorial 9</a:t>
            </a:r>
            <a:endParaRPr lang="en-US" sz="4800" b="1" dirty="0">
              <a:solidFill>
                <a:srgbClr val="2053A5"/>
              </a:solidFill>
              <a:latin typeface="+mj-lt"/>
            </a:endParaRPr>
          </a:p>
        </p:txBody>
      </p:sp>
      <p:pic>
        <p:nvPicPr>
          <p:cNvPr id="2" name="Picture 1">
            <a:extLst>
              <a:ext uri="{FF2B5EF4-FFF2-40B4-BE49-F238E27FC236}">
                <a16:creationId xmlns:a16="http://schemas.microsoft.com/office/drawing/2014/main" id="{C1EA7C5C-30A1-410F-A288-B3BEC7BA54EF}"/>
              </a:ext>
            </a:extLst>
          </p:cNvPr>
          <p:cNvPicPr>
            <a:picLocks noChangeAspect="1"/>
          </p:cNvPicPr>
          <p:nvPr userDrawn="1"/>
        </p:nvPicPr>
        <p:blipFill>
          <a:blip r:embed="rId2"/>
          <a:stretch>
            <a:fillRect/>
          </a:stretch>
        </p:blipFill>
        <p:spPr>
          <a:xfrm>
            <a:off x="0" y="0"/>
            <a:ext cx="4630057" cy="4211320"/>
          </a:xfrm>
          <a:prstGeom prst="rect">
            <a:avLst/>
          </a:prstGeom>
        </p:spPr>
      </p:pic>
      <p:sp>
        <p:nvSpPr>
          <p:cNvPr id="10" name="Title Placeholder 1"/>
          <p:cNvSpPr txBox="1">
            <a:spLocks/>
          </p:cNvSpPr>
          <p:nvPr userDrawn="1"/>
        </p:nvSpPr>
        <p:spPr bwMode="auto">
          <a:xfrm>
            <a:off x="0" y="4211320"/>
            <a:ext cx="9144000" cy="294053"/>
          </a:xfrm>
          <a:prstGeom prst="rect">
            <a:avLst/>
          </a:prstGeom>
          <a:solidFill>
            <a:srgbClr val="2053A5"/>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5400" b="1">
                <a:solidFill>
                  <a:schemeClr val="tx2"/>
                </a:solidFill>
                <a:latin typeface="Niagara Engraved" panose="04020502070703030202" pitchFamily="82" charset="0"/>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a:lstStyle>
          <a:p>
            <a:pPr algn="l"/>
            <a:endParaRPr lang="en-US" sz="1100" kern="0" dirty="0">
              <a:solidFill>
                <a:srgbClr val="E2DE9E"/>
              </a:solidFill>
              <a:latin typeface="Cambria" panose="02040503050406030204" pitchFamily="18" charset="0"/>
              <a:ea typeface="BatangChe" pitchFamily="49" charset="-127"/>
              <a:cs typeface="Arial" pitchFamily="34" charset="0"/>
            </a:endParaRPr>
          </a:p>
        </p:txBody>
      </p:sp>
      <p:sp>
        <p:nvSpPr>
          <p:cNvPr id="11" name="Rectangle 10"/>
          <p:cNvSpPr/>
          <p:nvPr userDrawn="1"/>
        </p:nvSpPr>
        <p:spPr>
          <a:xfrm>
            <a:off x="4696" y="6595792"/>
            <a:ext cx="708848" cy="261610"/>
          </a:xfrm>
          <a:prstGeom prst="rect">
            <a:avLst/>
          </a:prstGeom>
        </p:spPr>
        <p:txBody>
          <a:bodyPr wrap="none">
            <a:spAutoFit/>
          </a:bodyPr>
          <a:lstStyle/>
          <a:p>
            <a:pPr marL="0" indent="0">
              <a:buFont typeface="Arial" panose="020B0604020202020204" pitchFamily="34" charset="0"/>
              <a:buNone/>
            </a:pPr>
            <a:r>
              <a:rPr lang="en-US" sz="1100" b="1" kern="0" dirty="0">
                <a:solidFill>
                  <a:srgbClr val="2053A5"/>
                </a:solidFill>
                <a:latin typeface="Cambria" panose="02040503050406030204" pitchFamily="18" charset="0"/>
              </a:rPr>
              <a:t>     Carey</a:t>
            </a:r>
            <a:endParaRPr lang="en-IN" sz="1100" b="1" dirty="0">
              <a:solidFill>
                <a:srgbClr val="2053A5"/>
              </a:solidFill>
              <a:latin typeface="Cambria" panose="02040503050406030204" pitchFamily="18" charset="0"/>
            </a:endParaRPr>
          </a:p>
        </p:txBody>
      </p:sp>
    </p:spTree>
    <p:extLst>
      <p:ext uri="{BB962C8B-B14F-4D97-AF65-F5344CB8AC3E}">
        <p14:creationId xmlns:p14="http://schemas.microsoft.com/office/powerpoint/2010/main" val="358052940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19200"/>
            <a:ext cx="8229600" cy="490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7E68308-05FC-4E0E-B40C-6888CC4CB716}"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352420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2DF1A2F-29E8-4233-ACB0-F4A965379721}" type="slidenum">
              <a:rPr lang="en-US" smtClean="0"/>
              <a:pPr>
                <a:defRPr/>
              </a:pPr>
              <a:t>‹#›</a:t>
            </a:fld>
            <a:endParaRPr lang="en-US"/>
          </a:p>
        </p:txBody>
      </p:sp>
      <p:sp>
        <p:nvSpPr>
          <p:cNvPr id="6"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4063629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944563"/>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8176FCD-123C-43DF-9841-58750E1848FB}" type="slidenum">
              <a:rPr lang="en-US"/>
              <a:pPr>
                <a:defRPr/>
              </a:pPr>
              <a:t>‹#›</a:t>
            </a:fld>
            <a:endParaRPr lang="en-US" dirty="0"/>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42444217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D088EE75-1E5F-46E6-9335-A082CDF6502C}" type="slidenum">
              <a:rPr lang="en-US" smtClean="0"/>
              <a:pPr>
                <a:defRPr/>
              </a:pPr>
              <a:t>‹#›</a:t>
            </a:fld>
            <a:endParaRPr lang="en-US" dirty="0"/>
          </a:p>
        </p:txBody>
      </p:sp>
      <p:cxnSp>
        <p:nvCxnSpPr>
          <p:cNvPr id="6" name="Straight Connector 5"/>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7" name="Footer Placeholder 4"/>
          <p:cNvSpPr>
            <a:spLocks noGrp="1"/>
          </p:cNvSpPr>
          <p:nvPr>
            <p:ph type="ftr" sz="quarter" idx="3"/>
          </p:nvPr>
        </p:nvSpPr>
        <p:spPr>
          <a:xfrm>
            <a:off x="293077"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03171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B4267854-6943-4EA1-A35F-6D0D6AF6D24E}" type="slidenum">
              <a:rPr lang="en-US" smtClean="0"/>
              <a:pPr>
                <a:defRPr/>
              </a:pPr>
              <a:t>‹#›</a:t>
            </a:fld>
            <a:endParaRPr lang="en-US"/>
          </a:p>
        </p:txBody>
      </p:sp>
      <p:sp>
        <p:nvSpPr>
          <p:cNvPr id="6" name="Footer Placeholder 4"/>
          <p:cNvSpPr>
            <a:spLocks noGrp="1"/>
          </p:cNvSpPr>
          <p:nvPr>
            <p:ph type="ftr" sz="quarter" idx="3"/>
          </p:nvPr>
        </p:nvSpPr>
        <p:spPr>
          <a:xfrm>
            <a:off x="265113"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7050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9069E21-BE48-430B-900D-611290B0DBE4}" type="slidenum">
              <a:rPr lang="en-US" smtClean="0"/>
              <a:pPr>
                <a:defRPr/>
              </a:pPr>
              <a:t>‹#›</a:t>
            </a:fld>
            <a:endParaRPr lang="en-US"/>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148101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3BAE895E-8795-47A2-AC5D-08DF663D8F59}" type="slidenum">
              <a:rPr lang="en-US" smtClean="0"/>
              <a:pPr>
                <a:defRPr/>
              </a:pPr>
              <a:t>‹#›</a:t>
            </a:fld>
            <a:endParaRPr lang="en-US"/>
          </a:p>
        </p:txBody>
      </p:sp>
      <p:sp>
        <p:nvSpPr>
          <p:cNvPr id="9" name="Footer Placeholder 4"/>
          <p:cNvSpPr>
            <a:spLocks noGrp="1"/>
          </p:cNvSpPr>
          <p:nvPr>
            <p:ph type="ftr" sz="quarter" idx="12"/>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104304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4"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793D0548-38AA-46C2-A9F1-2327DE349312}" type="slidenum">
              <a:rPr lang="en-US" smtClean="0"/>
              <a:pPr>
                <a:defRPr/>
              </a:pPr>
              <a:t>‹#›</a:t>
            </a:fld>
            <a:endParaRPr lang="en-US"/>
          </a:p>
        </p:txBody>
      </p:sp>
      <p:sp>
        <p:nvSpPr>
          <p:cNvPr id="5"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168908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4DADDAD3-53C8-432F-AA8D-8B36CD6B77D3}" type="slidenum">
              <a:rPr lang="en-US" smtClean="0"/>
              <a:pPr>
                <a:defRPr/>
              </a:pPr>
              <a:t>‹#›</a:t>
            </a:fld>
            <a:endParaRPr lang="en-US"/>
          </a:p>
        </p:txBody>
      </p:sp>
      <p:sp>
        <p:nvSpPr>
          <p:cNvPr id="4"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1655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170FCC15-0FF2-464A-88D5-4891C16B5D27}" type="slidenum">
              <a:rPr lang="en-US" smtClean="0"/>
              <a:pPr>
                <a:defRPr/>
              </a:pPr>
              <a:t>‹#›</a:t>
            </a:fld>
            <a:endParaRPr lang="en-US"/>
          </a:p>
        </p:txBody>
      </p:sp>
      <p:sp>
        <p:nvSpPr>
          <p:cNvPr id="7" name="Footer Placeholder 4"/>
          <p:cNvSpPr>
            <a:spLocks noGrp="1"/>
          </p:cNvSpPr>
          <p:nvPr>
            <p:ph type="ftr" sz="quarter" idx="3"/>
          </p:nvPr>
        </p:nvSpPr>
        <p:spPr>
          <a:xfrm>
            <a:off x="304800" y="6383215"/>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674159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AD0E3A4-01D6-4927-AB27-24638F64E5B0}"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190540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8763000" y="0"/>
            <a:ext cx="381000" cy="6858000"/>
          </a:xfrm>
          <a:prstGeom prst="rect">
            <a:avLst/>
          </a:prstGeom>
          <a:solidFill>
            <a:srgbClr val="2053A5"/>
          </a:solidFill>
          <a:ln>
            <a:noFill/>
          </a:ln>
          <a:effectLst>
            <a:innerShdw blurRad="63500" dist="508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381000" cy="6858000"/>
          </a:xfrm>
          <a:prstGeom prst="rect">
            <a:avLst/>
          </a:prstGeom>
          <a:solidFill>
            <a:srgbClr val="2053A5"/>
          </a:solidFill>
          <a:ln>
            <a:noFill/>
          </a:ln>
          <a:effectLst>
            <a:innerShdw blurRad="63500" dist="50800" dir="108000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53A5"/>
              </a:solidFill>
            </a:endParaRPr>
          </a:p>
        </p:txBody>
      </p:sp>
      <p:cxnSp>
        <p:nvCxnSpPr>
          <p:cNvPr id="21" name="Straight Connector 20"/>
          <p:cNvCxnSpPr/>
          <p:nvPr userDrawn="1"/>
        </p:nvCxnSpPr>
        <p:spPr>
          <a:xfrm>
            <a:off x="304800" y="11430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22"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23"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
        <p:nvSpPr>
          <p:cNvPr id="25" name="Slide Number Placeholder 5"/>
          <p:cNvSpPr>
            <a:spLocks noGrp="1"/>
          </p:cNvSpPr>
          <p:nvPr>
            <p:ph type="sldNum" sz="quarter" idx="4"/>
          </p:nvPr>
        </p:nvSpPr>
        <p:spPr>
          <a:xfrm>
            <a:off x="8458200" y="65532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dirty="0"/>
          </a:p>
        </p:txBody>
      </p:sp>
      <p:sp>
        <p:nvSpPr>
          <p:cNvPr id="26"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7"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8"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29" name="Straight Connector 28"/>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30"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31"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extLst>
      <p:ext uri="{BB962C8B-B14F-4D97-AF65-F5344CB8AC3E}">
        <p14:creationId xmlns:p14="http://schemas.microsoft.com/office/powerpoint/2010/main" val="112597548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the </a:t>
            </a:r>
            <a:r>
              <a:rPr lang="en-US" sz="4200" dirty="0">
                <a:latin typeface="Courier New" panose="02070309020205020404" pitchFamily="49" charset="0"/>
                <a:cs typeface="Courier New" panose="02070309020205020404" pitchFamily="49" charset="0"/>
              </a:rPr>
              <a:t>script</a:t>
            </a:r>
            <a:r>
              <a:rPr lang="en-US" sz="4000" dirty="0"/>
              <a:t> </a:t>
            </a:r>
            <a:r>
              <a:rPr lang="en-US" dirty="0"/>
              <a:t>Element</a:t>
            </a:r>
          </a:p>
        </p:txBody>
      </p:sp>
      <p:sp>
        <p:nvSpPr>
          <p:cNvPr id="3" name="Content Placeholder 2"/>
          <p:cNvSpPr>
            <a:spLocks noGrp="1"/>
          </p:cNvSpPr>
          <p:nvPr>
            <p:ph idx="1"/>
          </p:nvPr>
        </p:nvSpPr>
        <p:spPr/>
        <p:txBody>
          <a:bodyPr/>
          <a:lstStyle/>
          <a:p>
            <a:r>
              <a:rPr lang="en-US" sz="2600" dirty="0">
                <a:latin typeface="Courier New" panose="02070309020205020404" pitchFamily="49" charset="0"/>
                <a:cs typeface="Courier New" panose="02070309020205020404" pitchFamily="49" charset="0"/>
              </a:rPr>
              <a:t>script</a:t>
            </a:r>
            <a:r>
              <a:rPr lang="en-US" dirty="0"/>
              <a:t> element can be placed anywhere within an HTML document</a:t>
            </a:r>
          </a:p>
          <a:p>
            <a:r>
              <a:rPr lang="en-US" dirty="0"/>
              <a:t>When a browser encounters a script, it immediately stops loading the page and begins loading and then processing the script commands</a:t>
            </a:r>
          </a:p>
          <a:p>
            <a:r>
              <a:rPr lang="en-US" sz="2600" dirty="0" err="1">
                <a:latin typeface="Courier New" panose="02070309020205020404" pitchFamily="49" charset="0"/>
                <a:cs typeface="Courier New" panose="02070309020205020404" pitchFamily="49" charset="0"/>
              </a:rPr>
              <a:t>async</a:t>
            </a:r>
            <a:r>
              <a:rPr lang="en-US" dirty="0"/>
              <a:t> and </a:t>
            </a:r>
            <a:r>
              <a:rPr lang="en-US" sz="2600" dirty="0">
                <a:latin typeface="Courier New" panose="02070309020205020404" pitchFamily="49" charset="0"/>
                <a:cs typeface="Courier New" panose="02070309020205020404" pitchFamily="49" charset="0"/>
              </a:rPr>
              <a:t>defer</a:t>
            </a:r>
            <a:r>
              <a:rPr lang="en-US" dirty="0"/>
              <a:t> attributes can be added to </a:t>
            </a:r>
            <a:r>
              <a:rPr lang="en-US" sz="2600" dirty="0">
                <a:latin typeface="Courier New" panose="02070309020205020404" pitchFamily="49" charset="0"/>
                <a:cs typeface="Courier New" panose="02070309020205020404" pitchFamily="49" charset="0"/>
              </a:rPr>
              <a:t>script</a:t>
            </a:r>
            <a:r>
              <a:rPr lang="en-US" dirty="0"/>
              <a:t> element to modify its sequence of processing</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10</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97551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Loading the </a:t>
            </a:r>
            <a:r>
              <a:rPr lang="en-US" sz="3200" dirty="0">
                <a:latin typeface="Courier New" panose="02070309020205020404" pitchFamily="49" charset="0"/>
                <a:cs typeface="Courier New" panose="02070309020205020404" pitchFamily="49" charset="0"/>
              </a:rPr>
              <a:t>script</a:t>
            </a:r>
            <a:r>
              <a:rPr lang="en-US" sz="2800" dirty="0"/>
              <a:t> </a:t>
            </a:r>
            <a:r>
              <a:rPr lang="en-US" sz="3600" dirty="0"/>
              <a:t>Element (continued)</a:t>
            </a:r>
          </a:p>
        </p:txBody>
      </p:sp>
      <p:sp>
        <p:nvSpPr>
          <p:cNvPr id="3" name="Content Placeholder 2"/>
          <p:cNvSpPr>
            <a:spLocks noGrp="1"/>
          </p:cNvSpPr>
          <p:nvPr>
            <p:ph idx="1"/>
          </p:nvPr>
        </p:nvSpPr>
        <p:spPr/>
        <p:txBody>
          <a:bodyPr/>
          <a:lstStyle/>
          <a:p>
            <a:r>
              <a:rPr lang="en-US" sz="2600" dirty="0" err="1">
                <a:latin typeface="Courier New" panose="02070309020205020404" pitchFamily="49" charset="0"/>
                <a:cs typeface="Courier New" panose="02070309020205020404" pitchFamily="49" charset="0"/>
              </a:rPr>
              <a:t>async</a:t>
            </a:r>
            <a:r>
              <a:rPr lang="en-US" dirty="0"/>
              <a:t> attribute tells a browser to parse the HTML and JavaScript code together</a:t>
            </a:r>
          </a:p>
          <a:p>
            <a:r>
              <a:rPr lang="en-US" sz="2600" dirty="0">
                <a:latin typeface="Courier New" panose="02070309020205020404" pitchFamily="49" charset="0"/>
                <a:cs typeface="Courier New" panose="02070309020205020404" pitchFamily="49" charset="0"/>
              </a:rPr>
              <a:t>defer</a:t>
            </a:r>
            <a:r>
              <a:rPr lang="en-US" dirty="0"/>
              <a:t> attribute defers script processing until after the page has been completely parsed and loaded</a:t>
            </a:r>
          </a:p>
          <a:p>
            <a:r>
              <a:rPr lang="en-US" sz="2600" dirty="0" err="1">
                <a:latin typeface="Courier New" panose="02070309020205020404" pitchFamily="49" charset="0"/>
                <a:cs typeface="Courier New" panose="02070309020205020404" pitchFamily="49" charset="0"/>
              </a:rPr>
              <a:t>async</a:t>
            </a:r>
            <a:r>
              <a:rPr lang="en-US" dirty="0"/>
              <a:t> and </a:t>
            </a:r>
            <a:r>
              <a:rPr lang="en-US" sz="2600" dirty="0">
                <a:latin typeface="Courier New" panose="02070309020205020404" pitchFamily="49" charset="0"/>
                <a:cs typeface="Courier New" panose="02070309020205020404" pitchFamily="49" charset="0"/>
              </a:rPr>
              <a:t>defer</a:t>
            </a:r>
            <a:r>
              <a:rPr lang="en-US" dirty="0"/>
              <a:t> attributes are ignored for embedded scripts</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11</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4175284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the </a:t>
            </a:r>
            <a:r>
              <a:rPr lang="en-US" sz="4000" dirty="0">
                <a:latin typeface="Courier New" panose="02070309020205020404" pitchFamily="49" charset="0"/>
                <a:cs typeface="Courier New" panose="02070309020205020404" pitchFamily="49" charset="0"/>
              </a:rPr>
              <a:t>script</a:t>
            </a:r>
            <a:r>
              <a:rPr lang="en-US" dirty="0"/>
              <a:t> Element</a:t>
            </a:r>
          </a:p>
        </p:txBody>
      </p:sp>
      <p:pic>
        <p:nvPicPr>
          <p:cNvPr id="6" name="Content Placeholder 5" descr="This figure explains the process of inserting the script element.&#10;The figure consists of two rectangular boxes and a few lines of code.&#10;The first line of the code reads “&lt;title&gt;Tulsa’s New Year’s Bash&lt;/title&gt;”. The second line of the code reads “&lt;link href=“tny_reset.css” rel=“stylesheet” /&gt;”. The third line of the code reads “&lt;link href=“tny_styles.css” rel=“stylesheet” /&gt;”. The fourth line of the code reads “&lt;script src=“tny_script.js” defer&gt;&lt;/script&gt;”. The fifth line of the code reads “&lt;/head&gt;”.&#10;The first rectangular box labeled “source of the JavaScript file” is positioned at the bottom of the code. An arrow originating from the rectangular box points to “src=“tny_script.js”” in the fourth line of the code. The second rectangular box labeled “defers loading the script file until after the rest of the page is loaded by the browser” is positioned at the right side of the first rectangular box. An arrow originating from the second rectangular box points to “defer” in the fourth line of the code." title="Figure 9-4 Inserting the script elemen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40041"/>
            <a:ext cx="8305800" cy="2865281"/>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12</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53279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JavaScript Program</a:t>
            </a:r>
          </a:p>
        </p:txBody>
      </p:sp>
      <p:sp>
        <p:nvSpPr>
          <p:cNvPr id="3" name="Content Placeholder 2"/>
          <p:cNvSpPr>
            <a:spLocks noGrp="1"/>
          </p:cNvSpPr>
          <p:nvPr>
            <p:ph idx="1"/>
          </p:nvPr>
        </p:nvSpPr>
        <p:spPr/>
        <p:txBody>
          <a:bodyPr/>
          <a:lstStyle/>
          <a:p>
            <a:r>
              <a:rPr lang="en-US" dirty="0"/>
              <a:t>JavaScript programs are created using a standard text editor</a:t>
            </a:r>
          </a:p>
          <a:p>
            <a:r>
              <a:rPr lang="en-US" dirty="0"/>
              <a:t>Adding Comments to your JavaScript Code</a:t>
            </a:r>
          </a:p>
          <a:p>
            <a:pPr lvl="1"/>
            <a:r>
              <a:rPr lang="en-US" dirty="0"/>
              <a:t>Comments help understand the design and purpose of programs</a:t>
            </a:r>
          </a:p>
          <a:p>
            <a:pPr lvl="1"/>
            <a:r>
              <a:rPr lang="en-US" dirty="0"/>
              <a:t>JavaScript comments can be entered on single or multiple lines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13</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20060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Creating a JavaScript Program (continued 1)</a:t>
            </a:r>
          </a:p>
        </p:txBody>
      </p:sp>
      <p:sp>
        <p:nvSpPr>
          <p:cNvPr id="3" name="Content Placeholder 2"/>
          <p:cNvSpPr>
            <a:spLocks noGrp="1"/>
          </p:cNvSpPr>
          <p:nvPr>
            <p:ph idx="1"/>
          </p:nvPr>
        </p:nvSpPr>
        <p:spPr/>
        <p:txBody>
          <a:bodyPr/>
          <a:lstStyle/>
          <a:p>
            <a:pPr lvl="1"/>
            <a:r>
              <a:rPr lang="en-US" dirty="0"/>
              <a:t>Syntax of a single-line comment is as follows:</a:t>
            </a:r>
          </a:p>
          <a:p>
            <a:pPr marL="914400" lvl="2" indent="0">
              <a:buNone/>
            </a:pPr>
            <a:r>
              <a:rPr lang="en-US" sz="2600" i="1" dirty="0">
                <a:latin typeface="Courier New" panose="02070309020205020404" pitchFamily="49" charset="0"/>
                <a:cs typeface="Courier New" panose="02070309020205020404" pitchFamily="49" charset="0"/>
              </a:rPr>
              <a:t>// comment text</a:t>
            </a:r>
            <a:endParaRPr lang="en-US" sz="2600" dirty="0">
              <a:latin typeface="Courier New" panose="02070309020205020404" pitchFamily="49" charset="0"/>
              <a:cs typeface="Courier New" panose="02070309020205020404" pitchFamily="49" charset="0"/>
            </a:endParaRPr>
          </a:p>
          <a:p>
            <a:pPr lvl="1"/>
            <a:r>
              <a:rPr lang="en-US" dirty="0"/>
              <a:t>Syntax of multiple-line comments is as follows:</a:t>
            </a:r>
          </a:p>
          <a:p>
            <a:pPr marL="457200" lvl="1" indent="0">
              <a:buNone/>
            </a:pPr>
            <a:r>
              <a:rPr lang="en-US" dirty="0"/>
              <a:t>	</a:t>
            </a:r>
            <a:r>
              <a:rPr lang="en-US" sz="2600" dirty="0">
                <a:latin typeface="Courier New" panose="02070309020205020404" pitchFamily="49" charset="0"/>
                <a:cs typeface="Courier New" panose="02070309020205020404" pitchFamily="49" charset="0"/>
              </a:rPr>
              <a:t>/*</a:t>
            </a:r>
          </a:p>
          <a:p>
            <a:pPr marL="457200" lvl="1" indent="0">
              <a:buNone/>
            </a:pPr>
            <a:r>
              <a:rPr lang="en-US" sz="2600" i="1" dirty="0">
                <a:latin typeface="Courier New" panose="02070309020205020404" pitchFamily="49" charset="0"/>
                <a:cs typeface="Courier New" panose="02070309020205020404" pitchFamily="49" charset="0"/>
              </a:rPr>
              <a:t>		comment text spanning</a:t>
            </a:r>
          </a:p>
          <a:p>
            <a:pPr marL="457200" lvl="1" indent="0">
              <a:buNone/>
            </a:pPr>
            <a:r>
              <a:rPr lang="en-US" sz="2600" i="1" dirty="0">
                <a:latin typeface="Courier New" panose="02070309020205020404" pitchFamily="49" charset="0"/>
                <a:cs typeface="Courier New" panose="02070309020205020404" pitchFamily="49" charset="0"/>
              </a:rPr>
              <a:t>		several lines</a:t>
            </a:r>
          </a:p>
          <a:p>
            <a:pPr marL="457200" lvl="1" indent="0">
              <a:buNone/>
            </a:pPr>
            <a:r>
              <a:rPr lang="en-US" sz="2600" i="1"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14</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4022631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Creating a JavaScript Program (continued 2)</a:t>
            </a:r>
          </a:p>
        </p:txBody>
      </p:sp>
      <p:pic>
        <p:nvPicPr>
          <p:cNvPr id="6" name="Content Placeholder 5" descr="This figure explains the process of adding a JavaScript comment.&#10;The figure consists of three rectangular boxes and a few lines of code.&#10;The first line of the code reads “/*”. The second line of the code reads “New Perspectives on HTML5 and CSS3, 7th Edition”. The third line of the code reads “Tutorial 9”. The fourth line of the code reads “Tutorial Case”. The fifth line of the code reads “Countdown Clock”. The sixth line of the code reads “Author: Hector Sadler”. The seventh line of the code reads “Date: 2017-03-01”. The eighth line of the code reads “*/”.&#10;The first rectangular box that reads “marks the beginning of the comment” is positioned at the left side of the code. An arrow originating from this rectangular box points to the first line of the code. The second rectangular box labeled “comment text” is positioned below the first rectangular box. An arrow originating from the second rectangular box points from the second line to the seventh line of the code. The third rectangular box labeled “marks the end of the comment” is positioned below the second rectangular box. An arrow originating from the third rectangular box points to the eighth line of the code." title="Figure 9-6 Adding a JavaScript commen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99278"/>
            <a:ext cx="8305800" cy="3146807"/>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15</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615053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Creating a JavaScript Program (continued 3)</a:t>
            </a:r>
          </a:p>
        </p:txBody>
      </p:sp>
      <p:sp>
        <p:nvSpPr>
          <p:cNvPr id="3" name="Content Placeholder 2"/>
          <p:cNvSpPr>
            <a:spLocks noGrp="1"/>
          </p:cNvSpPr>
          <p:nvPr>
            <p:ph idx="1"/>
          </p:nvPr>
        </p:nvSpPr>
        <p:spPr/>
        <p:txBody>
          <a:bodyPr/>
          <a:lstStyle/>
          <a:p>
            <a:r>
              <a:rPr lang="en-US" dirty="0"/>
              <a:t>Writing a JavaScript Command</a:t>
            </a:r>
          </a:p>
          <a:p>
            <a:pPr lvl="1"/>
            <a:r>
              <a:rPr lang="en-US" dirty="0"/>
              <a:t>A command indicates an action for a browser to take</a:t>
            </a:r>
          </a:p>
          <a:p>
            <a:pPr lvl="1"/>
            <a:r>
              <a:rPr lang="en-US" dirty="0"/>
              <a:t> A command should end in a semicolon</a:t>
            </a:r>
          </a:p>
          <a:p>
            <a:pPr marL="914400" lvl="2" indent="0">
              <a:buNone/>
            </a:pPr>
            <a:r>
              <a:rPr lang="en-US" sz="2600" i="1" dirty="0">
                <a:latin typeface="Courier New" panose="02070309020205020404" pitchFamily="49" charset="0"/>
                <a:cs typeface="Courier New" panose="02070309020205020404" pitchFamily="49" charset="0"/>
              </a:rPr>
              <a:t>JavaScript command;</a:t>
            </a:r>
            <a:endParaRPr lang="en-US" sz="2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16</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696204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Creating a JavaScript Program (continued 4)</a:t>
            </a:r>
          </a:p>
        </p:txBody>
      </p:sp>
      <p:pic>
        <p:nvPicPr>
          <p:cNvPr id="6" name="Content Placeholder 5" descr="This figure shows a Google Chrome dialog box.&#10;The figure consists of two rectangular boxes and a square box.&#10;The first rectangular box is a dialog box. A text that reads “This page says:” is positioned at the top-left corner inside the rectangular box. A text that reads “Welcome to Tulsa” is positioned below the first line of text. A small square box is positioned below the second line of text. A text that reads “Prevent this page from creating additional dialogs.” is positioned at the right side of the square box. The second rectangular box labeled “OK” is positioned at the bottom-right corner inside the first rectangular box. The cross symbol is positioned at the top-right corner inside the first rectangular box." title="Figure 9-8 Google Chrome dialog b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844" y="3871523"/>
            <a:ext cx="8278380" cy="2448267"/>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17</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pic>
        <p:nvPicPr>
          <p:cNvPr id="7" name="Picture 6" descr="This figure explains the process of displaying a dialog box.&#10;The figure consists of two rectangular boxes and two lines of code.&#10;The first line of the code reads “*/”. The second line of the code reads “window.alert(“Welcome to Tulsa”)”.&#10;The first rectangular box labeled “runs an alert dialog box in the browser window” is positioned below the code. An arrow originating from the first rectangular box points to “window.alert” in the second line of the code. The second rectangular box labeled “text displayed in the dialog box” is positioned at the right side of the first rectangular box. An arrow originating from the second rectangular box points to “Welcome to Tulsa” in the second line of the code." title="Figure 9-7 Displaying a dialog box"/>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949" y="1247059"/>
            <a:ext cx="7540171" cy="2543455"/>
          </a:xfrm>
          <a:prstGeom prst="rect">
            <a:avLst/>
          </a:prstGeom>
        </p:spPr>
      </p:pic>
    </p:spTree>
    <p:extLst>
      <p:ext uri="{BB962C8B-B14F-4D97-AF65-F5344CB8AC3E}">
        <p14:creationId xmlns:p14="http://schemas.microsoft.com/office/powerpoint/2010/main" val="337256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Creating a JavaScript Program (continued 5)</a:t>
            </a:r>
          </a:p>
        </p:txBody>
      </p:sp>
      <p:sp>
        <p:nvSpPr>
          <p:cNvPr id="3" name="Content Placeholder 2"/>
          <p:cNvSpPr>
            <a:spLocks noGrp="1"/>
          </p:cNvSpPr>
          <p:nvPr>
            <p:ph idx="1"/>
          </p:nvPr>
        </p:nvSpPr>
        <p:spPr/>
        <p:txBody>
          <a:bodyPr/>
          <a:lstStyle/>
          <a:p>
            <a:r>
              <a:rPr lang="en-US" dirty="0"/>
              <a:t>Understanding JavaScript Syntax</a:t>
            </a:r>
          </a:p>
          <a:p>
            <a:pPr lvl="1"/>
            <a:r>
              <a:rPr lang="en-US" dirty="0"/>
              <a:t>JavaScript is case sensitive</a:t>
            </a:r>
          </a:p>
          <a:p>
            <a:pPr lvl="1"/>
            <a:r>
              <a:rPr lang="en-US" dirty="0"/>
              <a:t>Extra white space between commands is ignored</a:t>
            </a:r>
          </a:p>
          <a:p>
            <a:pPr lvl="1"/>
            <a:r>
              <a:rPr lang="en-US" dirty="0"/>
              <a:t>Line breaks placed within the name of a JavaScript command or a quoted text string cause an error</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18</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51857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your Code</a:t>
            </a:r>
          </a:p>
        </p:txBody>
      </p:sp>
      <p:sp>
        <p:nvSpPr>
          <p:cNvPr id="9" name="Content Placeholder 8"/>
          <p:cNvSpPr>
            <a:spLocks noGrp="1"/>
          </p:cNvSpPr>
          <p:nvPr>
            <p:ph idx="1"/>
          </p:nvPr>
        </p:nvSpPr>
        <p:spPr/>
        <p:txBody>
          <a:bodyPr/>
          <a:lstStyle/>
          <a:p>
            <a:r>
              <a:rPr lang="en-US" b="1" dirty="0"/>
              <a:t>Debugging: </a:t>
            </a:r>
            <a:r>
              <a:rPr lang="en-US" dirty="0"/>
              <a:t>Process of locating and fixing a programming error</a:t>
            </a:r>
          </a:p>
          <a:p>
            <a:r>
              <a:rPr lang="en-US" dirty="0"/>
              <a:t>Types of errors</a:t>
            </a:r>
          </a:p>
          <a:p>
            <a:pPr lvl="1"/>
            <a:r>
              <a:rPr lang="en-US" dirty="0"/>
              <a:t>Load-time errors – occur when a script is first loaded by a browser</a:t>
            </a:r>
          </a:p>
          <a:p>
            <a:pPr lvl="1"/>
            <a:r>
              <a:rPr lang="en-US" dirty="0"/>
              <a:t>Run-time errors – occur during execution of a script without syntax errors</a:t>
            </a:r>
          </a:p>
          <a:p>
            <a:pPr lvl="1"/>
            <a:r>
              <a:rPr lang="en-US" dirty="0"/>
              <a:t>Logical errors – </a:t>
            </a:r>
            <a:r>
              <a:rPr lang="en-IN" dirty="0"/>
              <a:t>are free from syntax and executable mistakes but result in an incorrect output</a:t>
            </a:r>
          </a:p>
          <a:p>
            <a:pPr lvl="1"/>
            <a:endParaRPr lang="en-US" dirty="0"/>
          </a:p>
        </p:txBody>
      </p:sp>
      <p:sp>
        <p:nvSpPr>
          <p:cNvPr id="4" name="Slide Number Placeholder 3"/>
          <p:cNvSpPr>
            <a:spLocks noGrp="1"/>
          </p:cNvSpPr>
          <p:nvPr>
            <p:ph type="sldNum" sz="quarter" idx="11"/>
          </p:nvPr>
        </p:nvSpPr>
        <p:spPr/>
        <p:txBody>
          <a:bodyPr/>
          <a:lstStyle/>
          <a:p>
            <a:fld id="{D088EE75-1E5F-46E6-9335-A082CDF6502C}" type="slidenum">
              <a:rPr lang="en-US" smtClean="0"/>
              <a:pPr/>
              <a:t>19</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299092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Insert a script element</a:t>
            </a:r>
          </a:p>
          <a:p>
            <a:r>
              <a:rPr lang="en-US" dirty="0"/>
              <a:t>Write JavaScript comments</a:t>
            </a:r>
          </a:p>
          <a:p>
            <a:r>
              <a:rPr lang="en-US" dirty="0"/>
              <a:t>Display an alert dialog box</a:t>
            </a:r>
          </a:p>
          <a:p>
            <a:r>
              <a:rPr lang="en-US" dirty="0"/>
              <a:t>Use browser debugging tools</a:t>
            </a:r>
          </a:p>
          <a:p>
            <a:r>
              <a:rPr lang="en-US" dirty="0"/>
              <a:t>Reference browser and page objects</a:t>
            </a:r>
          </a:p>
          <a:p>
            <a:r>
              <a:rPr lang="en-US" dirty="0"/>
              <a:t>Use JavaScript properties and methods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293215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 Debugger</a:t>
            </a:r>
          </a:p>
        </p:txBody>
      </p:sp>
      <p:sp>
        <p:nvSpPr>
          <p:cNvPr id="3" name="Content Placeholder 2"/>
          <p:cNvSpPr>
            <a:spLocks noGrp="1"/>
          </p:cNvSpPr>
          <p:nvPr>
            <p:ph idx="1"/>
          </p:nvPr>
        </p:nvSpPr>
        <p:spPr/>
        <p:txBody>
          <a:bodyPr/>
          <a:lstStyle/>
          <a:p>
            <a:r>
              <a:rPr lang="en-US" dirty="0"/>
              <a:t>Debugging tools locate and fix errors in JavaScript codes</a:t>
            </a:r>
          </a:p>
          <a:p>
            <a:r>
              <a:rPr lang="en-US" dirty="0"/>
              <a:t>Shortcut to open a debugging tool is F12 key</a:t>
            </a:r>
          </a:p>
          <a:p>
            <a:r>
              <a:rPr lang="en-US" dirty="0"/>
              <a:t>The tools can also be opened by selecting Developer Tools from the browser menu</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20</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580680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Breakpoint</a:t>
            </a:r>
          </a:p>
        </p:txBody>
      </p:sp>
      <p:sp>
        <p:nvSpPr>
          <p:cNvPr id="3" name="Content Placeholder 2"/>
          <p:cNvSpPr>
            <a:spLocks noGrp="1"/>
          </p:cNvSpPr>
          <p:nvPr>
            <p:ph idx="1"/>
          </p:nvPr>
        </p:nvSpPr>
        <p:spPr/>
        <p:txBody>
          <a:bodyPr/>
          <a:lstStyle/>
          <a:p>
            <a:r>
              <a:rPr lang="en-US" dirty="0"/>
              <a:t>A</a:t>
            </a:r>
            <a:r>
              <a:rPr lang="en-US" b="1" dirty="0"/>
              <a:t> </a:t>
            </a:r>
            <a:r>
              <a:rPr lang="en-US" dirty="0"/>
              <a:t>useful technique to locate the source of an error is to set up </a:t>
            </a:r>
            <a:r>
              <a:rPr lang="en-US" b="1" dirty="0"/>
              <a:t>breakpoints</a:t>
            </a:r>
          </a:p>
          <a:p>
            <a:r>
              <a:rPr lang="en-US" b="1" dirty="0"/>
              <a:t>Breakpoints</a:t>
            </a:r>
            <a:r>
              <a:rPr lang="en-US" dirty="0"/>
              <a:t> are locations where a browser pauses a program to determine whether an error has occurred at that point during execution</a:t>
            </a:r>
          </a:p>
          <a:p>
            <a:endParaRPr lang="en-US"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21</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057871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 Breakpoint (continued)</a:t>
            </a:r>
          </a:p>
        </p:txBody>
      </p:sp>
      <p:pic>
        <p:nvPicPr>
          <p:cNvPr id="6" name="Content Placeholder 5" descr="This figure shows the process of setting a breakpoint in Google Chrome.&#10;The figure consists of twelve rectangular boxes and a right-pointing triangle.&#10;The first rectangular box is a web page in Google Chrome. The rectangular box is labeled “Tulsa’s New Year’s Bash” at the top-left corner of the rectangular box. An en-dash, a square box and a cross symbol are positioned at the top-right corner inside the first rectangular box. The second rectangular box that covers the width of the first rectangular box is positioned below the label of the first rectangular box. The second rectangular box consists of a text that reads “file://D:/html09/tutorial/tny_clock.html”, which is the address of the web page. The third rectangular box that covers half the area of the first rectangular box vertically is positioned below the second rectangular box. The third rectangular box consists of a few lines of text about the web page. The fourth rectangular box is a small box positioned on the third rectangular box. The fourth rectangular box reads “Paused in debugger”. An icon that consists of a small vertical rectangular box followed by a right-pointing triangle is positioned beside the text in the fourth rectangular box. The fifth rectangular box is positioned at the right side of the fourth rectangular box.&#10;The sixth rectangular box that is half the size of the fourth rectangular box vertically is positioned at the right side of the fourth rectangular box. The sixth rectangular box labeled “Sources” consists of a scrollbar at the bottom and a list of items. The first item in the list reads “tmp”. The second item in the list reads “file//”. The third item in the list reads “D:/Users/Patrick%20Carey/Documents”. The fourth item in the list reads “tny_clock.html”. The fifth item in the list reads “tny_script.js”. The sixth item in the list reads “tny.reset.css”. The seventh item in the list reads “tny.styles.css”.&#10;The seventh rectangular box labeled “tny_script.js” is positioned at the right side of the sixth rectangular box. The seventh rectangular box consists of a scrollbar at the bottom, a scrollbar at the right side, and a code. The first few lines of the code shows a comment. The last line of the code reads “windows.alert(“Welcome to Tulsa”);”.&#10;The eighth rectangular box is positioned at the right side of the second rectangular box, below the sixth rectangular box. The eighth rectangular box consists of two sections. The first section is labeled “Call Stack” with a downward triangle positioned at the left side of the label. A text that reads “(anonymous function)” is positioned below the label at the left side in the first section. A text that reads “tny_script.js: 12” is positioned at the right side below the label in the first section. A text that reads “Paused on a JavaScript breakpoint” is positioned at the bottom of the first section. The second section of the eighth rectangular box labeled “Breakpoints” with a downward triangle positioned at the left side of the label is placed below the first section. The second section consists of a list of items. The first item in the list reads “tny_script.js: 12”. A small square box with a tick mark is positioned at the beginning of the first item. The second item in the list reads “windows.alert(“Welcome to Tulsa”;”.&#10;The ninth rectangular box labeled “Watch” is positioned at the right side of the eighth rectangular box. A “+” symbol followed by a curved arrow pointing toward right is positioned at the top inside the ninth rectangular box. Three lines of text are positioned inside the rectangular box, below the symbols. The first line reads “resultDocument: &lt;not available...&gt;”. The second line reads “xml: &lt;not available&gt;”. The third line reads “xsl: &lt;not available&gt;”.&#10;The tenth rectangular box labeled “message displayed because of breakpoint; click to resume executing the script” is positioned at the left side of the first rectangular box. An arrow originating from the tenth rectangular box points to the fourth rectangular box. The eleventh rectangular box labeled “breakpoint in the script” is positioned at the left side of the seventh rectangular box. An arrow originating from the twelfth rectangular box points to “window.alert(“Welcome to Tulsa”;” in the seventh rectangular box." title="Figure 9-10 Setting a breakpoint in Google Chrom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49951"/>
            <a:ext cx="8305800" cy="3045460"/>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22</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286705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Strict Usage of JavaScript</a:t>
            </a:r>
          </a:p>
        </p:txBody>
      </p:sp>
      <p:sp>
        <p:nvSpPr>
          <p:cNvPr id="3" name="Content Placeholder 2"/>
          <p:cNvSpPr>
            <a:spLocks noGrp="1"/>
          </p:cNvSpPr>
          <p:nvPr>
            <p:ph idx="1"/>
          </p:nvPr>
        </p:nvSpPr>
        <p:spPr/>
        <p:txBody>
          <a:bodyPr/>
          <a:lstStyle/>
          <a:p>
            <a:r>
              <a:rPr lang="en-US" b="1" dirty="0"/>
              <a:t>Strict mode</a:t>
            </a:r>
            <a:r>
              <a:rPr lang="en-US" dirty="0"/>
              <a:t> enables all lapses in syntax to result in load-time or run-time errors</a:t>
            </a:r>
          </a:p>
          <a:p>
            <a:r>
              <a:rPr lang="en-US" dirty="0"/>
              <a:t>To run a script in strict mode, add the following statement to the first line of the file:</a:t>
            </a:r>
          </a:p>
          <a:p>
            <a:pPr marL="457200" lvl="1" indent="0">
              <a:buNone/>
            </a:pPr>
            <a:r>
              <a:rPr lang="en-US" dirty="0"/>
              <a:t>	</a:t>
            </a:r>
            <a:r>
              <a:rPr lang="en-US" sz="2600" dirty="0">
                <a:latin typeface="Courier New" panose="02070309020205020404" pitchFamily="49" charset="0"/>
                <a:cs typeface="Courier New" panose="02070309020205020404" pitchFamily="49" charset="0"/>
              </a:rPr>
              <a:t>“use strict”;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23</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735457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Objects</a:t>
            </a:r>
          </a:p>
        </p:txBody>
      </p:sp>
      <p:sp>
        <p:nvSpPr>
          <p:cNvPr id="9" name="Content Placeholder 8"/>
          <p:cNvSpPr>
            <a:spLocks noGrp="1"/>
          </p:cNvSpPr>
          <p:nvPr>
            <p:ph idx="1"/>
          </p:nvPr>
        </p:nvSpPr>
        <p:spPr/>
        <p:txBody>
          <a:bodyPr/>
          <a:lstStyle/>
          <a:p>
            <a:r>
              <a:rPr lang="en-US" b="1" dirty="0"/>
              <a:t>Object: </a:t>
            </a:r>
            <a:r>
              <a:rPr lang="en-US" dirty="0"/>
              <a:t>Entity within a browser or web page that has </a:t>
            </a:r>
            <a:r>
              <a:rPr lang="en-US" b="1" dirty="0"/>
              <a:t>properties</a:t>
            </a:r>
            <a:r>
              <a:rPr lang="en-US" dirty="0"/>
              <a:t> and </a:t>
            </a:r>
            <a:r>
              <a:rPr lang="en-US" b="1" dirty="0"/>
              <a:t>methods</a:t>
            </a:r>
          </a:p>
          <a:p>
            <a:r>
              <a:rPr lang="en-US" b="1" dirty="0"/>
              <a:t>Properties: </a:t>
            </a:r>
            <a:r>
              <a:rPr lang="en-US" dirty="0"/>
              <a:t>Define objects</a:t>
            </a:r>
          </a:p>
          <a:p>
            <a:r>
              <a:rPr lang="en-US" b="1" dirty="0"/>
              <a:t>Methods: </a:t>
            </a:r>
            <a:r>
              <a:rPr lang="en-US" dirty="0"/>
              <a:t>Act upon objects</a:t>
            </a:r>
            <a:endParaRPr lang="en-US" b="1" dirty="0"/>
          </a:p>
          <a:p>
            <a:r>
              <a:rPr lang="en-US" dirty="0"/>
              <a:t>JavaScript is an </a:t>
            </a:r>
            <a:r>
              <a:rPr lang="en-US" b="1" dirty="0"/>
              <a:t>object-based language </a:t>
            </a:r>
            <a:r>
              <a:rPr lang="en-US" dirty="0"/>
              <a:t>that manipulates an object by changing one or more of its properties</a:t>
            </a:r>
          </a:p>
        </p:txBody>
      </p:sp>
      <p:sp>
        <p:nvSpPr>
          <p:cNvPr id="4" name="Slide Number Placeholder 3"/>
          <p:cNvSpPr>
            <a:spLocks noGrp="1"/>
          </p:cNvSpPr>
          <p:nvPr>
            <p:ph type="sldNum" sz="quarter" idx="11"/>
          </p:nvPr>
        </p:nvSpPr>
        <p:spPr/>
        <p:txBody>
          <a:bodyPr/>
          <a:lstStyle/>
          <a:p>
            <a:fld id="{D088EE75-1E5F-46E6-9335-A082CDF6502C}" type="slidenum">
              <a:rPr lang="en-US" smtClean="0"/>
              <a:pPr/>
              <a:t>24</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4214743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Objects (continued 1)</a:t>
            </a:r>
          </a:p>
        </p:txBody>
      </p:sp>
      <p:sp>
        <p:nvSpPr>
          <p:cNvPr id="9" name="Content Placeholder 8"/>
          <p:cNvSpPr>
            <a:spLocks noGrp="1"/>
          </p:cNvSpPr>
          <p:nvPr>
            <p:ph idx="1"/>
          </p:nvPr>
        </p:nvSpPr>
        <p:spPr/>
        <p:txBody>
          <a:bodyPr/>
          <a:lstStyle/>
          <a:p>
            <a:r>
              <a:rPr lang="en-US" dirty="0"/>
              <a:t>Types of JavaScript objects</a:t>
            </a:r>
          </a:p>
          <a:p>
            <a:pPr lvl="1"/>
            <a:r>
              <a:rPr lang="en-US" b="1" dirty="0"/>
              <a:t>Built-in objects</a:t>
            </a:r>
            <a:r>
              <a:rPr lang="en-US" dirty="0"/>
              <a:t> – intrinsic to JavaScript language</a:t>
            </a:r>
          </a:p>
          <a:p>
            <a:pPr lvl="1"/>
            <a:r>
              <a:rPr lang="en-US" b="1" dirty="0"/>
              <a:t>Browser objects</a:t>
            </a:r>
            <a:r>
              <a:rPr lang="en-US" dirty="0"/>
              <a:t> – part of browser</a:t>
            </a:r>
          </a:p>
          <a:p>
            <a:pPr lvl="1"/>
            <a:r>
              <a:rPr lang="en-US" b="1" dirty="0"/>
              <a:t>Document objects</a:t>
            </a:r>
            <a:r>
              <a:rPr lang="en-US" dirty="0"/>
              <a:t> – part of web document</a:t>
            </a:r>
          </a:p>
          <a:p>
            <a:pPr lvl="1"/>
            <a:r>
              <a:rPr lang="en-US" b="1" dirty="0"/>
              <a:t>Customized objects</a:t>
            </a:r>
            <a:r>
              <a:rPr lang="en-US" dirty="0"/>
              <a:t> – created by a programmer to use in an application</a:t>
            </a:r>
          </a:p>
          <a:p>
            <a:r>
              <a:rPr lang="en-US" b="1" dirty="0"/>
              <a:t>Browser object model (BOM) </a:t>
            </a:r>
            <a:r>
              <a:rPr lang="en-US" dirty="0"/>
              <a:t>and </a:t>
            </a:r>
            <a:r>
              <a:rPr lang="en-US" b="1" dirty="0"/>
              <a:t>document object model (DOM)</a:t>
            </a:r>
            <a:r>
              <a:rPr lang="en-US" dirty="0"/>
              <a:t> organize browser and document objects in hierarchical structures, respectively</a:t>
            </a:r>
          </a:p>
        </p:txBody>
      </p:sp>
      <p:sp>
        <p:nvSpPr>
          <p:cNvPr id="4" name="Slide Number Placeholder 3"/>
          <p:cNvSpPr>
            <a:spLocks noGrp="1"/>
          </p:cNvSpPr>
          <p:nvPr>
            <p:ph type="sldNum" sz="quarter" idx="11"/>
          </p:nvPr>
        </p:nvSpPr>
        <p:spPr/>
        <p:txBody>
          <a:bodyPr/>
          <a:lstStyle/>
          <a:p>
            <a:fld id="{D088EE75-1E5F-46E6-9335-A082CDF6502C}" type="slidenum">
              <a:rPr lang="en-US" smtClean="0"/>
              <a:pPr/>
              <a:t>25</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2310322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Objects (continued 2)</a:t>
            </a:r>
          </a:p>
        </p:txBody>
      </p:sp>
      <p:pic>
        <p:nvPicPr>
          <p:cNvPr id="3" name="Content Placeholder 2" descr="This figure shows the object hierarchy.&#10;The figure consists of a hierarchy tree with eighteen round-sided rectangular boxes.&#10;The first round-sided rectangular box labeled “window” is the root of the hierarchy tree. The second round-sided rectangular box labeled “document” is positioned at the left side below the first round-sided rectangular box. The third round-sided rectangular box labeled “history” is positioned at the right side of the second round-sided rectangular box. The fourth round-sided rectangular box labeled “screen” is positioned at the right side of the third round-sided rectangular box. The fifth round-sided rectangular box labeled “navigator” is positioned at the right side of the fourth round-sided rectangular box. The sixth round-sided rectangular box labeled “location” is positioned at the right side of the fifth round-sided rectangular box. The second round-sided rectangular box branches out connecting to ten round-sided rectangular boxes. The seventh round-sided rectangular box labeled “anchors” is positioned at the left side in the branch of the second round-sided rectangular box. The eighth round-sided rectangular box labeled “embeds” is positioned below the seventh round-sided rectangular box. The ninth round-sided rectangular box labeled “frames” is positioned below the eighth round-sided rectangular box. The tenth round-sided rectangular box labeled “links” is positioned below the ninth round-sided rectangular box. The eleventh round-sided rectangular box labeled “scripts” is positioned below the tenth round-sided rectangular box. The twelfth round-sided rectangular box labeled “applets” is positioned at the right side in the branch of the second round-sided rectangular box. The thirteenth round-sided rectangular box labeled “forms” is positioned below the twelfth round-sided rectangular box. The fourteenth round-sided rectangular box labeled “images” is positioned below the thirteenth round-sided rectangular box. The fifteenth round-sided rectangular box labeled “plugins” is positioned below the fourteenth round-sided rectangular box. The sixteenth round-sided rectangular box labeled “stylesheets” is positioned below the fifteenth round-sided rectangular box.&#10;The fifth round-sided rectangular box braches out connecting to two rectangular box. The seventeenth round-sided rectangular box labeled “plugins” is positioned at the left side in the branch of the fifth round-sided rectangular box. The eighteenth round-sided rectangular box labeled “mimeTypes” is positioned at the right side in the branch of the fifth round-sided rectangular box." title="Figure 9-12 Object hierarchy"/>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961" y="1219200"/>
            <a:ext cx="6186278" cy="4906963"/>
          </a:xfrm>
        </p:spPr>
      </p:pic>
      <p:sp>
        <p:nvSpPr>
          <p:cNvPr id="4" name="Slide Number Placeholder 3"/>
          <p:cNvSpPr>
            <a:spLocks noGrp="1"/>
          </p:cNvSpPr>
          <p:nvPr>
            <p:ph type="sldNum" sz="quarter" idx="11"/>
          </p:nvPr>
        </p:nvSpPr>
        <p:spPr/>
        <p:txBody>
          <a:bodyPr/>
          <a:lstStyle/>
          <a:p>
            <a:fld id="{D088EE75-1E5F-46E6-9335-A082CDF6502C}" type="slidenum">
              <a:rPr lang="en-US" smtClean="0"/>
              <a:pPr/>
              <a:t>26</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2074404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References</a:t>
            </a:r>
          </a:p>
        </p:txBody>
      </p:sp>
      <p:sp>
        <p:nvSpPr>
          <p:cNvPr id="3" name="Content Placeholder 2"/>
          <p:cNvSpPr>
            <a:spLocks noGrp="1"/>
          </p:cNvSpPr>
          <p:nvPr>
            <p:ph idx="1"/>
          </p:nvPr>
        </p:nvSpPr>
        <p:spPr/>
        <p:txBody>
          <a:bodyPr/>
          <a:lstStyle/>
          <a:p>
            <a:r>
              <a:rPr lang="en-US" dirty="0"/>
              <a:t>Objects within the object hierarchy are referenced by their object names such as </a:t>
            </a:r>
            <a:r>
              <a:rPr lang="en-US" sz="2600" dirty="0">
                <a:latin typeface="Courier New" panose="02070309020205020404" pitchFamily="49" charset="0"/>
                <a:cs typeface="Courier New" panose="02070309020205020404" pitchFamily="49" charset="0"/>
              </a:rPr>
              <a:t>window</a:t>
            </a:r>
            <a:r>
              <a:rPr lang="en-US" dirty="0"/>
              <a:t>, </a:t>
            </a:r>
            <a:r>
              <a:rPr lang="en-US" sz="2600" dirty="0">
                <a:latin typeface="Courier New" panose="02070309020205020404" pitchFamily="49" charset="0"/>
                <a:cs typeface="Courier New" panose="02070309020205020404" pitchFamily="49" charset="0"/>
              </a:rPr>
              <a:t>document</a:t>
            </a:r>
            <a:r>
              <a:rPr lang="en-US" dirty="0"/>
              <a:t>, or </a:t>
            </a:r>
            <a:r>
              <a:rPr lang="en-US" sz="2600" dirty="0">
                <a:latin typeface="Courier New" panose="02070309020205020404" pitchFamily="49" charset="0"/>
                <a:cs typeface="Courier New" panose="02070309020205020404" pitchFamily="49" charset="0"/>
              </a:rPr>
              <a:t>navigator</a:t>
            </a:r>
          </a:p>
          <a:p>
            <a:r>
              <a:rPr lang="en-US" dirty="0">
                <a:cs typeface="Courier New" panose="02070309020205020404" pitchFamily="49" charset="0"/>
              </a:rPr>
              <a:t>Objects can be r</a:t>
            </a:r>
            <a:r>
              <a:rPr lang="en-US" dirty="0"/>
              <a:t>eferenced using the notation</a:t>
            </a:r>
          </a:p>
          <a:p>
            <a:pPr marL="457200" lvl="1" indent="0">
              <a:buNone/>
            </a:pPr>
            <a:r>
              <a:rPr lang="en-US" i="1" dirty="0"/>
              <a:t>	</a:t>
            </a:r>
            <a:r>
              <a:rPr lang="en-US" sz="2600" i="1" dirty="0">
                <a:latin typeface="Courier New" panose="02070309020205020404" pitchFamily="49" charset="0"/>
                <a:cs typeface="Courier New" panose="02070309020205020404" pitchFamily="49" charset="0"/>
              </a:rPr>
              <a:t>object1.object2.object3</a:t>
            </a:r>
            <a:r>
              <a:rPr lang="en-US" sz="2400" i="1" dirty="0"/>
              <a:t> </a:t>
            </a:r>
            <a:r>
              <a:rPr lang="en-US" i="1" dirty="0"/>
              <a:t>...</a:t>
            </a:r>
          </a:p>
          <a:p>
            <a:pPr marL="342900" lvl="1" indent="0">
              <a:buNone/>
            </a:pPr>
            <a:r>
              <a:rPr lang="en-US" dirty="0">
                <a:cs typeface="Courier New" panose="02070309020205020404" pitchFamily="49" charset="0"/>
              </a:rPr>
              <a:t>where</a:t>
            </a:r>
            <a:r>
              <a:rPr lang="en-US" i="1" dirty="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object1</a:t>
            </a:r>
            <a:r>
              <a:rPr lang="en-US" i="1" dirty="0"/>
              <a:t> </a:t>
            </a:r>
            <a:r>
              <a:rPr lang="en-US" dirty="0"/>
              <a:t>is at the top of the hierarchy, </a:t>
            </a:r>
            <a:r>
              <a:rPr lang="en-US" sz="2600" i="1" dirty="0">
                <a:latin typeface="Courier New" panose="02070309020205020404" pitchFamily="49" charset="0"/>
                <a:cs typeface="Courier New" panose="02070309020205020404" pitchFamily="49" charset="0"/>
              </a:rPr>
              <a:t>object2</a:t>
            </a:r>
            <a:r>
              <a:rPr lang="en-US" i="1" dirty="0"/>
              <a:t> </a:t>
            </a:r>
            <a:r>
              <a:rPr lang="en-US" dirty="0"/>
              <a:t>is a child of </a:t>
            </a:r>
            <a:r>
              <a:rPr lang="en-US" sz="2600" i="1" dirty="0">
                <a:latin typeface="Courier New" panose="02070309020205020404" pitchFamily="49" charset="0"/>
                <a:cs typeface="Courier New" panose="02070309020205020404" pitchFamily="49" charset="0"/>
              </a:rPr>
              <a:t>object1</a:t>
            </a:r>
            <a:r>
              <a:rPr lang="en-US" sz="3200" dirty="0">
                <a:cs typeface="Courier New" panose="02070309020205020404" pitchFamily="49" charset="0"/>
              </a:rPr>
              <a:t>, and so on</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27</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738259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Object Collections</a:t>
            </a:r>
          </a:p>
        </p:txBody>
      </p:sp>
      <p:sp>
        <p:nvSpPr>
          <p:cNvPr id="3" name="Content Placeholder 2"/>
          <p:cNvSpPr>
            <a:spLocks noGrp="1"/>
          </p:cNvSpPr>
          <p:nvPr>
            <p:ph idx="1"/>
          </p:nvPr>
        </p:nvSpPr>
        <p:spPr/>
        <p:txBody>
          <a:bodyPr/>
          <a:lstStyle/>
          <a:p>
            <a:r>
              <a:rPr lang="en-US" b="1" dirty="0"/>
              <a:t>Object collections:</a:t>
            </a:r>
            <a:r>
              <a:rPr lang="en-US" dirty="0"/>
              <a:t> Objects organized into groups</a:t>
            </a:r>
          </a:p>
          <a:p>
            <a:r>
              <a:rPr lang="en-US" dirty="0"/>
              <a:t>To reference a specific member of an object collection, use</a:t>
            </a:r>
          </a:p>
          <a:p>
            <a:pPr marL="0" indent="0">
              <a:buNone/>
            </a:pPr>
            <a:r>
              <a:rPr lang="en-US" sz="2800" dirty="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collection</a:t>
            </a:r>
            <a:r>
              <a:rPr lang="en-US" sz="2600" dirty="0">
                <a:latin typeface="Courier New" panose="02070309020205020404" pitchFamily="49" charset="0"/>
                <a:cs typeface="Courier New" panose="02070309020205020404" pitchFamily="49" charset="0"/>
              </a:rPr>
              <a:t>[</a:t>
            </a:r>
            <a:r>
              <a:rPr lang="en-US" sz="2600" i="1" dirty="0" err="1">
                <a:latin typeface="Courier New" panose="02070309020205020404" pitchFamily="49" charset="0"/>
                <a:cs typeface="Courier New" panose="02070309020205020404" pitchFamily="49" charset="0"/>
              </a:rPr>
              <a:t>idref</a:t>
            </a:r>
            <a:r>
              <a:rPr lang="en-US" sz="2600" dirty="0">
                <a:latin typeface="Courier New" panose="02070309020205020404" pitchFamily="49" charset="0"/>
                <a:cs typeface="Courier New" panose="02070309020205020404" pitchFamily="49" charset="0"/>
              </a:rPr>
              <a:t>]</a:t>
            </a:r>
          </a:p>
          <a:p>
            <a:pPr>
              <a:buNone/>
            </a:pPr>
            <a:r>
              <a:rPr lang="en-US" dirty="0"/>
              <a:t>	or  </a:t>
            </a:r>
            <a:r>
              <a:rPr lang="en-US" sz="2600" i="1" dirty="0" err="1">
                <a:latin typeface="Courier New" panose="02070309020205020404" pitchFamily="49" charset="0"/>
                <a:cs typeface="Courier New" panose="02070309020205020404" pitchFamily="49" charset="0"/>
              </a:rPr>
              <a:t>collection.idref</a:t>
            </a:r>
            <a:endParaRPr lang="en-US" sz="2600" i="1" dirty="0">
              <a:latin typeface="Courier New" panose="02070309020205020404" pitchFamily="49" charset="0"/>
              <a:cs typeface="Courier New" panose="02070309020205020404" pitchFamily="49" charset="0"/>
            </a:endParaRPr>
          </a:p>
          <a:p>
            <a:pPr indent="0">
              <a:buNone/>
            </a:pPr>
            <a:r>
              <a:rPr lang="en-US" dirty="0"/>
              <a:t>where </a:t>
            </a:r>
            <a:r>
              <a:rPr lang="en-US" sz="2600" i="1" dirty="0">
                <a:latin typeface="Courier New" panose="02070309020205020404" pitchFamily="49" charset="0"/>
                <a:cs typeface="Courier New" panose="02070309020205020404" pitchFamily="49" charset="0"/>
              </a:rPr>
              <a:t>collection</a:t>
            </a:r>
            <a:r>
              <a:rPr lang="en-US" i="1" dirty="0"/>
              <a:t> </a:t>
            </a:r>
            <a:r>
              <a:rPr lang="en-US" dirty="0"/>
              <a:t>is a reference to the object collection and </a:t>
            </a:r>
            <a:r>
              <a:rPr lang="en-US" sz="2600" i="1" dirty="0" err="1">
                <a:latin typeface="Courier New" panose="02070309020205020404" pitchFamily="49" charset="0"/>
                <a:cs typeface="Courier New" panose="02070309020205020404" pitchFamily="49" charset="0"/>
              </a:rPr>
              <a:t>idref</a:t>
            </a:r>
            <a:r>
              <a:rPr lang="en-US" sz="2800" i="1" dirty="0"/>
              <a:t> </a:t>
            </a:r>
            <a:r>
              <a:rPr lang="en-US" dirty="0"/>
              <a:t>is either an index number or the value of </a:t>
            </a:r>
            <a:r>
              <a:rPr lang="en-US" sz="2600" dirty="0">
                <a:latin typeface="Courier New" panose="02070309020205020404" pitchFamily="49" charset="0"/>
                <a:cs typeface="Courier New" panose="02070309020205020404" pitchFamily="49" charset="0"/>
              </a:rPr>
              <a:t>id</a:t>
            </a:r>
            <a:r>
              <a:rPr lang="en-US" dirty="0"/>
              <a:t> attribute</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28</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788976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Referencing Object Collections (continued)</a:t>
            </a:r>
          </a:p>
        </p:txBody>
      </p:sp>
      <p:pic>
        <p:nvPicPr>
          <p:cNvPr id="6" name="Content Placeholder 5" descr="This table provides the data for document object collections. It has 2 columns and 11 rows. The header of column 1 reads “Object Collection” and the header of column 2 reads “References”.&#10;In row 2, column 1 reads “document.anchors” and column 2 reads “All elements marked with the &lt;a&gt; tag”.&#10;In row 3, column 1 reads “document.applets” and column 2 reads “All applet elements”.&#10;In row 4, column 1 reads “document.embeds” and column 2 reads “All embed elements”.&#10;In row 5, column 1 reads “document.forms” and column 2 reads “All web forms”.&#10;In row 6, column 1 reads “document.frames” and column 2 reads “All frame elements”.&#10;In row 7, column 1 reads “document.images” and column 2 reads “All inline images”.&#10;In row 8, column 1 reads “document.links” and column 2 reads “All hypertext links”.&#10;In row 9, column 1 reads “document.plugins” and column 2 reads “All plug-ins supported by the browser”.&#10;In row 10, column 1 reads “document.scripts” and column 2 reads “All script elements”.&#10;In row 11, column 1 reads “document.stylesheets” and column 2 reads “All stylesheet elements”." title="Figure 9-13 Document object collection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84159"/>
            <a:ext cx="8305800" cy="3977044"/>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29</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47775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(continued)</a:t>
            </a:r>
          </a:p>
        </p:txBody>
      </p:sp>
      <p:sp>
        <p:nvSpPr>
          <p:cNvPr id="3" name="Content Placeholder 2"/>
          <p:cNvSpPr>
            <a:spLocks noGrp="1"/>
          </p:cNvSpPr>
          <p:nvPr>
            <p:ph idx="1"/>
          </p:nvPr>
        </p:nvSpPr>
        <p:spPr/>
        <p:txBody>
          <a:bodyPr/>
          <a:lstStyle/>
          <a:p>
            <a:r>
              <a:rPr lang="en-US" dirty="0"/>
              <a:t>Write HTML code and text content into a page</a:t>
            </a:r>
          </a:p>
          <a:p>
            <a:r>
              <a:rPr lang="en-US" dirty="0"/>
              <a:t>Work with a Date object</a:t>
            </a:r>
          </a:p>
          <a:p>
            <a:r>
              <a:rPr lang="en-US" dirty="0"/>
              <a:t>Use JavaScript operators</a:t>
            </a:r>
          </a:p>
          <a:p>
            <a:r>
              <a:rPr lang="en-US" dirty="0"/>
              <a:t>Create a JavaScript function</a:t>
            </a:r>
          </a:p>
          <a:p>
            <a:r>
              <a:rPr lang="en-US" dirty="0"/>
              <a:t>Create timed commands</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725403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Referencing an Object by ID and Name</a:t>
            </a:r>
          </a:p>
        </p:txBody>
      </p:sp>
      <p:sp>
        <p:nvSpPr>
          <p:cNvPr id="3" name="Content Placeholder 2"/>
          <p:cNvSpPr>
            <a:spLocks noGrp="1"/>
          </p:cNvSpPr>
          <p:nvPr>
            <p:ph idx="1"/>
          </p:nvPr>
        </p:nvSpPr>
        <p:spPr/>
        <p:txBody>
          <a:bodyPr/>
          <a:lstStyle/>
          <a:p>
            <a:r>
              <a:rPr lang="en-US" sz="3200" dirty="0">
                <a:cs typeface="Courier New" panose="02070309020205020404" pitchFamily="49" charset="0"/>
              </a:rPr>
              <a:t>An efficient </a:t>
            </a:r>
            <a:r>
              <a:rPr lang="en-US" dirty="0"/>
              <a:t>approach to reference an element is to use its </a:t>
            </a:r>
            <a:r>
              <a:rPr lang="en-US" sz="2600" dirty="0">
                <a:latin typeface="Courier New" panose="02070309020205020404" pitchFamily="49" charset="0"/>
                <a:cs typeface="Courier New" panose="02070309020205020404" pitchFamily="49" charset="0"/>
              </a:rPr>
              <a:t>id</a:t>
            </a:r>
            <a:r>
              <a:rPr lang="en-US" dirty="0"/>
              <a:t> attribute using the expression</a:t>
            </a:r>
          </a:p>
          <a:p>
            <a:pPr marL="914400" lvl="2" indent="0">
              <a:buNone/>
            </a:pPr>
            <a:r>
              <a:rPr lang="en-US" sz="2600" dirty="0" err="1">
                <a:latin typeface="Courier New" panose="02070309020205020404" pitchFamily="49" charset="0"/>
                <a:cs typeface="Courier New" panose="02070309020205020404" pitchFamily="49" charset="0"/>
              </a:rPr>
              <a:t>document.getElementById</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id</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a:latin typeface="Courier New" panose="02070309020205020404" pitchFamily="49" charset="0"/>
                <a:cs typeface="Courier New" panose="02070309020205020404" pitchFamily="49" charset="0"/>
              </a:rPr>
              <a:t>id</a:t>
            </a:r>
            <a:r>
              <a:rPr lang="en-US" i="1" dirty="0">
                <a:cs typeface="Courier New" panose="02070309020205020404" pitchFamily="49" charset="0"/>
              </a:rPr>
              <a:t> </a:t>
            </a:r>
            <a:r>
              <a:rPr lang="en-US" dirty="0"/>
              <a:t>is the value of </a:t>
            </a:r>
            <a:r>
              <a:rPr lang="en-US" sz="2600" dirty="0">
                <a:latin typeface="Courier New" panose="02070309020205020404" pitchFamily="49" charset="0"/>
                <a:cs typeface="Courier New" panose="02070309020205020404" pitchFamily="49" charset="0"/>
              </a:rPr>
              <a:t>id</a:t>
            </a:r>
            <a:r>
              <a:rPr lang="en-US" sz="2800" dirty="0"/>
              <a:t> </a:t>
            </a:r>
            <a:r>
              <a:rPr lang="en-US" dirty="0"/>
              <a:t>attribute</a:t>
            </a:r>
            <a:endParaRPr lang="en-US" sz="80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30</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4172129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Changing Properties and Applying Methods</a:t>
            </a:r>
          </a:p>
        </p:txBody>
      </p:sp>
      <p:sp>
        <p:nvSpPr>
          <p:cNvPr id="9" name="Content Placeholder 8"/>
          <p:cNvSpPr>
            <a:spLocks noGrp="1"/>
          </p:cNvSpPr>
          <p:nvPr>
            <p:ph idx="1"/>
          </p:nvPr>
        </p:nvSpPr>
        <p:spPr/>
        <p:txBody>
          <a:bodyPr/>
          <a:lstStyle/>
          <a:p>
            <a:r>
              <a:rPr lang="en-US" dirty="0"/>
              <a:t>Object Properties</a:t>
            </a:r>
          </a:p>
          <a:p>
            <a:pPr lvl="1"/>
            <a:r>
              <a:rPr lang="en-US" dirty="0"/>
              <a:t>Object property is accessed using</a:t>
            </a:r>
          </a:p>
          <a:p>
            <a:pPr marL="914400" lvl="2" indent="0">
              <a:buNone/>
            </a:pPr>
            <a:r>
              <a:rPr lang="en-US" sz="2600" i="1" dirty="0" err="1">
                <a:latin typeface="Courier New" panose="02070309020205020404" pitchFamily="49" charset="0"/>
                <a:cs typeface="Courier New" panose="02070309020205020404" pitchFamily="49" charset="0"/>
              </a:rPr>
              <a:t>object.property</a:t>
            </a:r>
            <a:endParaRPr lang="en-US" sz="2600" i="1" dirty="0">
              <a:latin typeface="Courier New" panose="02070309020205020404" pitchFamily="49" charset="0"/>
              <a:cs typeface="Courier New" panose="02070309020205020404" pitchFamily="49" charset="0"/>
            </a:endParaRPr>
          </a:p>
          <a:p>
            <a:pPr marL="742950" indent="0">
              <a:buNone/>
            </a:pPr>
            <a:r>
              <a:rPr lang="en-US" sz="2800" dirty="0"/>
              <a:t>where </a:t>
            </a:r>
            <a:r>
              <a:rPr lang="en-US" sz="2600" i="1" dirty="0">
                <a:latin typeface="Courier New" panose="02070309020205020404" pitchFamily="49" charset="0"/>
                <a:cs typeface="Courier New" panose="02070309020205020404" pitchFamily="49" charset="0"/>
              </a:rPr>
              <a:t>object</a:t>
            </a:r>
            <a:r>
              <a:rPr lang="en-US" sz="2800" i="1" dirty="0"/>
              <a:t> </a:t>
            </a:r>
            <a:r>
              <a:rPr lang="en-US" sz="2800" dirty="0"/>
              <a:t>is a reference to an object and </a:t>
            </a:r>
            <a:r>
              <a:rPr lang="en-US" sz="2600" i="1" dirty="0">
                <a:latin typeface="Courier New" panose="02070309020205020404" pitchFamily="49" charset="0"/>
                <a:cs typeface="Courier New" panose="02070309020205020404" pitchFamily="49" charset="0"/>
              </a:rPr>
              <a:t>property</a:t>
            </a:r>
            <a:r>
              <a:rPr lang="en-US" sz="2800" i="1" dirty="0"/>
              <a:t> </a:t>
            </a:r>
            <a:r>
              <a:rPr lang="en-US" sz="2800" dirty="0"/>
              <a:t>is a property associated with that object</a:t>
            </a:r>
          </a:p>
          <a:p>
            <a:pPr marL="742950" indent="-285750">
              <a:buFont typeface="Arial" panose="020B0604020202020204" pitchFamily="34" charset="0"/>
              <a:buChar char="–"/>
            </a:pPr>
            <a:r>
              <a:rPr lang="en-US" sz="2800" b="1" dirty="0"/>
              <a:t>Read-only properties</a:t>
            </a:r>
            <a:r>
              <a:rPr lang="en-US" sz="2800" dirty="0"/>
              <a:t> cannot be modified</a:t>
            </a:r>
          </a:p>
          <a:p>
            <a:pPr marL="742950" indent="-285750">
              <a:buFont typeface="Arial" panose="020B0604020202020204" pitchFamily="34" charset="0"/>
              <a:buChar char="–"/>
            </a:pPr>
            <a:endParaRPr lang="en-US" sz="2800" dirty="0"/>
          </a:p>
          <a:p>
            <a:pPr marL="742950" indent="-285750">
              <a:buFont typeface="Calibri" panose="020F0502020204030204" pitchFamily="34" charset="0"/>
              <a:buChar char="–"/>
            </a:pPr>
            <a:endParaRPr lang="en-US" sz="2800" dirty="0"/>
          </a:p>
          <a:p>
            <a:pPr indent="0">
              <a:buNone/>
            </a:pPr>
            <a:endParaRPr lang="en-US" sz="28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D088EE75-1E5F-46E6-9335-A082CDF6502C}" type="slidenum">
              <a:rPr lang="en-US" smtClean="0"/>
              <a:pPr/>
              <a:t>31</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4162102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Changing Properties and Applying Methods (continued)</a:t>
            </a:r>
          </a:p>
        </p:txBody>
      </p:sp>
      <p:sp>
        <p:nvSpPr>
          <p:cNvPr id="9" name="Content Placeholder 8"/>
          <p:cNvSpPr>
            <a:spLocks noGrp="1"/>
          </p:cNvSpPr>
          <p:nvPr>
            <p:ph idx="1"/>
          </p:nvPr>
        </p:nvSpPr>
        <p:spPr/>
        <p:txBody>
          <a:bodyPr/>
          <a:lstStyle/>
          <a:p>
            <a:r>
              <a:rPr lang="en-US" dirty="0"/>
              <a:t>Applying a Method</a:t>
            </a:r>
          </a:p>
          <a:p>
            <a:pPr lvl="1"/>
            <a:r>
              <a:rPr lang="en-US" dirty="0"/>
              <a:t>Objects can be modified using methods</a:t>
            </a:r>
          </a:p>
          <a:p>
            <a:pPr lvl="1"/>
            <a:r>
              <a:rPr lang="en-US" dirty="0"/>
              <a:t>Methods are applied using the expression</a:t>
            </a:r>
          </a:p>
          <a:p>
            <a:pPr marL="914400" lvl="2" indent="0">
              <a:buNone/>
            </a:pPr>
            <a:r>
              <a:rPr lang="en-US" sz="2600" i="1" dirty="0" err="1">
                <a:latin typeface="Courier New" panose="02070309020205020404" pitchFamily="49" charset="0"/>
                <a:cs typeface="Courier New" panose="02070309020205020404" pitchFamily="49" charset="0"/>
              </a:rPr>
              <a:t>object</a:t>
            </a:r>
            <a:r>
              <a:rPr lang="en-US" sz="2600" dirty="0" err="1">
                <a:latin typeface="Courier New" panose="02070309020205020404" pitchFamily="49" charset="0"/>
                <a:cs typeface="Courier New" panose="02070309020205020404" pitchFamily="49" charset="0"/>
              </a:rPr>
              <a:t>.</a:t>
            </a:r>
            <a:r>
              <a:rPr lang="en-US" sz="2600" i="1" dirty="0" err="1">
                <a:latin typeface="Courier New" panose="02070309020205020404" pitchFamily="49" charset="0"/>
                <a:cs typeface="Courier New" panose="02070309020205020404" pitchFamily="49" charset="0"/>
              </a:rPr>
              <a:t>method</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values</a:t>
            </a:r>
            <a:r>
              <a:rPr lang="en-US" sz="2600" dirty="0">
                <a:latin typeface="Courier New" panose="02070309020205020404" pitchFamily="49" charset="0"/>
                <a:cs typeface="Courier New" panose="02070309020205020404" pitchFamily="49" charset="0"/>
              </a:rPr>
              <a:t>)</a:t>
            </a:r>
          </a:p>
          <a:p>
            <a:pPr lvl="1">
              <a:buNone/>
            </a:pPr>
            <a:r>
              <a:rPr lang="en-US" dirty="0"/>
              <a:t>	where </a:t>
            </a:r>
            <a:r>
              <a:rPr lang="en-US" sz="2600" i="1" dirty="0">
                <a:latin typeface="Courier New" panose="02070309020205020404" pitchFamily="49" charset="0"/>
                <a:cs typeface="Courier New" panose="02070309020205020404" pitchFamily="49" charset="0"/>
              </a:rPr>
              <a:t>object</a:t>
            </a:r>
            <a:r>
              <a:rPr lang="en-US" sz="2400" i="1" dirty="0"/>
              <a:t> </a:t>
            </a:r>
            <a:r>
              <a:rPr lang="en-US" dirty="0"/>
              <a:t>is a reference to an object, </a:t>
            </a:r>
            <a:r>
              <a:rPr lang="en-US" sz="2600" i="1" dirty="0">
                <a:latin typeface="Courier New" panose="02070309020205020404" pitchFamily="49" charset="0"/>
                <a:cs typeface="Courier New" panose="02070309020205020404" pitchFamily="49" charset="0"/>
              </a:rPr>
              <a:t>method</a:t>
            </a:r>
            <a:r>
              <a:rPr lang="en-US" i="1" dirty="0"/>
              <a:t> </a:t>
            </a:r>
            <a:r>
              <a:rPr lang="en-US" dirty="0"/>
              <a:t>is the name of the method applied to the object, and </a:t>
            </a:r>
            <a:r>
              <a:rPr lang="en-US" sz="2600" i="1" dirty="0">
                <a:latin typeface="Courier New" panose="02070309020205020404" pitchFamily="49" charset="0"/>
                <a:cs typeface="Courier New" panose="02070309020205020404" pitchFamily="49" charset="0"/>
              </a:rPr>
              <a:t>values</a:t>
            </a:r>
            <a:r>
              <a:rPr lang="en-US" sz="2800" i="1" dirty="0"/>
              <a:t> </a:t>
            </a:r>
            <a:r>
              <a:rPr lang="en-US" dirty="0"/>
              <a:t>is a comma-separated list of values associated with the method</a:t>
            </a:r>
          </a:p>
          <a:p>
            <a:pPr indent="0">
              <a:buNone/>
            </a:pPr>
            <a:endParaRPr lang="en-US" sz="28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D088EE75-1E5F-46E6-9335-A082CDF6502C}" type="slidenum">
              <a:rPr lang="en-US" smtClean="0"/>
              <a:pPr/>
              <a:t>32</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3294832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HTML Code</a:t>
            </a:r>
          </a:p>
        </p:txBody>
      </p:sp>
      <p:sp>
        <p:nvSpPr>
          <p:cNvPr id="9" name="Content Placeholder 8"/>
          <p:cNvSpPr>
            <a:spLocks noGrp="1"/>
          </p:cNvSpPr>
          <p:nvPr>
            <p:ph idx="1"/>
          </p:nvPr>
        </p:nvSpPr>
        <p:spPr/>
        <p:txBody>
          <a:bodyPr/>
          <a:lstStyle/>
          <a:p>
            <a:r>
              <a:rPr lang="en-US" dirty="0"/>
              <a:t>HTML code stored within a page element is referenced using</a:t>
            </a:r>
          </a:p>
          <a:p>
            <a:pPr marL="0" indent="0">
              <a:buNone/>
            </a:pPr>
            <a:r>
              <a:rPr lang="en-US" dirty="0"/>
              <a:t>	</a:t>
            </a:r>
            <a:r>
              <a:rPr lang="en-US" sz="2600" i="1" dirty="0" err="1">
                <a:latin typeface="Courier New" panose="02070309020205020404" pitchFamily="49" charset="0"/>
                <a:cs typeface="Courier New" panose="02070309020205020404" pitchFamily="49" charset="0"/>
              </a:rPr>
              <a:t>element</a:t>
            </a:r>
            <a:r>
              <a:rPr lang="en-US" sz="2600" dirty="0" err="1">
                <a:latin typeface="Courier New" panose="02070309020205020404" pitchFamily="49" charset="0"/>
                <a:cs typeface="Courier New" panose="02070309020205020404" pitchFamily="49" charset="0"/>
              </a:rPr>
              <a:t>.innerHTML</a:t>
            </a:r>
            <a:endParaRPr lang="en-US" sz="2600" dirty="0">
              <a:latin typeface="Courier New" panose="02070309020205020404" pitchFamily="49" charset="0"/>
              <a:cs typeface="Courier New" panose="02070309020205020404" pitchFamily="49" charset="0"/>
            </a:endParaRPr>
          </a:p>
          <a:p>
            <a:pPr indent="0">
              <a:buNone/>
            </a:pPr>
            <a:r>
              <a:rPr lang="en-US" dirty="0"/>
              <a:t>where </a:t>
            </a:r>
            <a:r>
              <a:rPr lang="en-US" sz="2600" i="1" dirty="0">
                <a:latin typeface="Courier New" panose="02070309020205020404" pitchFamily="49" charset="0"/>
                <a:cs typeface="Courier New" panose="02070309020205020404" pitchFamily="49" charset="0"/>
              </a:rPr>
              <a:t>element</a:t>
            </a:r>
            <a:r>
              <a:rPr lang="en-US" sz="2800" i="1" dirty="0"/>
              <a:t> </a:t>
            </a:r>
            <a:r>
              <a:rPr lang="en-US" dirty="0"/>
              <a:t>is an object reference to an element within a web document</a:t>
            </a:r>
          </a:p>
        </p:txBody>
      </p:sp>
      <p:sp>
        <p:nvSpPr>
          <p:cNvPr id="4" name="Slide Number Placeholder 3"/>
          <p:cNvSpPr>
            <a:spLocks noGrp="1"/>
          </p:cNvSpPr>
          <p:nvPr>
            <p:ph type="sldNum" sz="quarter" idx="11"/>
          </p:nvPr>
        </p:nvSpPr>
        <p:spPr/>
        <p:txBody>
          <a:bodyPr/>
          <a:lstStyle/>
          <a:p>
            <a:fld id="{D088EE75-1E5F-46E6-9335-A082CDF6502C}" type="slidenum">
              <a:rPr lang="en-US" smtClean="0"/>
              <a:pPr/>
              <a:t>33</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48521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HTML Code (continued 1)</a:t>
            </a:r>
          </a:p>
        </p:txBody>
      </p:sp>
      <p:sp>
        <p:nvSpPr>
          <p:cNvPr id="9" name="Content Placeholder 8"/>
          <p:cNvSpPr>
            <a:spLocks noGrp="1"/>
          </p:cNvSpPr>
          <p:nvPr>
            <p:ph idx="1"/>
          </p:nvPr>
        </p:nvSpPr>
        <p:spPr/>
        <p:txBody>
          <a:bodyPr/>
          <a:lstStyle/>
          <a:p>
            <a:r>
              <a:rPr lang="en-US" dirty="0"/>
              <a:t>HTML code stored within a page element is referenced using</a:t>
            </a:r>
          </a:p>
          <a:p>
            <a:pPr marL="0" indent="0">
              <a:buNone/>
            </a:pPr>
            <a:r>
              <a:rPr lang="en-US" dirty="0"/>
              <a:t>	</a:t>
            </a:r>
            <a:r>
              <a:rPr lang="en-US" sz="2600" i="1" dirty="0" err="1">
                <a:latin typeface="Courier New" panose="02070309020205020404" pitchFamily="49" charset="0"/>
                <a:cs typeface="Courier New" panose="02070309020205020404" pitchFamily="49" charset="0"/>
              </a:rPr>
              <a:t>element</a:t>
            </a:r>
            <a:r>
              <a:rPr lang="en-US" sz="2600" dirty="0" err="1">
                <a:latin typeface="Courier New" panose="02070309020205020404" pitchFamily="49" charset="0"/>
                <a:cs typeface="Courier New" panose="02070309020205020404" pitchFamily="49" charset="0"/>
              </a:rPr>
              <a:t>.innerHTML</a:t>
            </a:r>
            <a:endParaRPr lang="en-US" sz="2600" dirty="0">
              <a:latin typeface="Courier New" panose="02070309020205020404" pitchFamily="49" charset="0"/>
              <a:cs typeface="Courier New" panose="02070309020205020404" pitchFamily="49" charset="0"/>
            </a:endParaRPr>
          </a:p>
          <a:p>
            <a:pPr indent="0">
              <a:buNone/>
            </a:pPr>
            <a:r>
              <a:rPr lang="en-US" dirty="0"/>
              <a:t>where </a:t>
            </a:r>
            <a:r>
              <a:rPr lang="en-US" sz="2600" i="1" dirty="0">
                <a:latin typeface="Courier New" panose="02070309020205020404" pitchFamily="49" charset="0"/>
                <a:cs typeface="Courier New" panose="02070309020205020404" pitchFamily="49" charset="0"/>
              </a:rPr>
              <a:t>element</a:t>
            </a:r>
            <a:r>
              <a:rPr lang="en-US" sz="2800" i="1" dirty="0"/>
              <a:t> </a:t>
            </a:r>
            <a:r>
              <a:rPr lang="en-US" dirty="0"/>
              <a:t>is an object reference to an element within a web document</a:t>
            </a:r>
          </a:p>
          <a:p>
            <a:r>
              <a:rPr lang="en-US" dirty="0"/>
              <a:t>For example,</a:t>
            </a:r>
          </a:p>
          <a:p>
            <a:pPr indent="0">
              <a:buNone/>
            </a:pPr>
            <a:r>
              <a:rPr lang="en-US" sz="2600" dirty="0">
                <a:latin typeface="Courier New" panose="02070309020205020404" pitchFamily="49" charset="0"/>
                <a:cs typeface="Courier New" panose="02070309020205020404" pitchFamily="49" charset="0"/>
              </a:rPr>
              <a:t>/* Display the current date and time */</a:t>
            </a:r>
          </a:p>
          <a:p>
            <a:pPr indent="0">
              <a:buNone/>
            </a:pPr>
            <a:r>
              <a:rPr lang="en-US" sz="2600" dirty="0" err="1">
                <a:latin typeface="Courier New" panose="02070309020205020404" pitchFamily="49" charset="0"/>
                <a:cs typeface="Courier New" panose="02070309020205020404" pitchFamily="49" charset="0"/>
              </a:rPr>
              <a:t>document.getElementById</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dateNow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innerHTML</a:t>
            </a:r>
            <a:r>
              <a:rPr lang="en-US" sz="2600" dirty="0">
                <a:latin typeface="Courier New" panose="02070309020205020404" pitchFamily="49" charset="0"/>
                <a:cs typeface="Courier New" panose="02070309020205020404" pitchFamily="49" charset="0"/>
              </a:rPr>
              <a:t> = “m/d/y&lt;</a:t>
            </a:r>
            <a:r>
              <a:rPr lang="en-US" sz="2600" dirty="0" err="1">
                <a:latin typeface="Courier New" panose="02070309020205020404" pitchFamily="49" charset="0"/>
                <a:cs typeface="Courier New" panose="02070309020205020404" pitchFamily="49" charset="0"/>
              </a:rPr>
              <a:t>br</a:t>
            </a:r>
            <a:r>
              <a:rPr lang="en-US" sz="2600" dirty="0">
                <a:latin typeface="Courier New" panose="02070309020205020404" pitchFamily="49" charset="0"/>
                <a:cs typeface="Courier New" panose="02070309020205020404" pitchFamily="49" charset="0"/>
              </a:rPr>
              <a:t> /&gt;</a:t>
            </a:r>
            <a:r>
              <a:rPr lang="en-US" sz="2600" dirty="0" err="1">
                <a:latin typeface="Courier New" panose="02070309020205020404" pitchFamily="49" charset="0"/>
                <a:cs typeface="Courier New" panose="02070309020205020404" pitchFamily="49" charset="0"/>
              </a:rPr>
              <a:t>h:m:s</a:t>
            </a:r>
            <a:r>
              <a:rPr lang="en-US" sz="26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p:txBody>
          <a:bodyPr/>
          <a:lstStyle/>
          <a:p>
            <a:fld id="{D088EE75-1E5F-46E6-9335-A082CDF6502C}" type="slidenum">
              <a:rPr lang="en-US" smtClean="0"/>
              <a:pPr/>
              <a:t>34</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1546976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HTML Code (continued 2)</a:t>
            </a:r>
          </a:p>
        </p:txBody>
      </p:sp>
      <p:pic>
        <p:nvPicPr>
          <p:cNvPr id="3" name="Content Placeholder 2" descr="This figure shows the revised data and time content in a web page.&#10;The figure consists of an image on a web page and a rectangular box.&#10;Three lines of text are positioned at the top-left corner on the image in a web page. The first line of the text reads “Current Time”. The second line of the text reads “m/d/y”. The third line of the text reads “h:m:s”. A rectangular box labeled “content written with JavaScript” is positioned at the left side of the image. An arrow originating from the rectangular box points to the second and third line of the text." title="Figure 9-15 Revised date and time conten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43773"/>
            <a:ext cx="8305800" cy="3457816"/>
          </a:xfrm>
        </p:spPr>
      </p:pic>
      <p:sp>
        <p:nvSpPr>
          <p:cNvPr id="4" name="Slide Number Placeholder 3"/>
          <p:cNvSpPr>
            <a:spLocks noGrp="1"/>
          </p:cNvSpPr>
          <p:nvPr>
            <p:ph type="sldNum" sz="quarter" idx="11"/>
          </p:nvPr>
        </p:nvSpPr>
        <p:spPr/>
        <p:txBody>
          <a:bodyPr/>
          <a:lstStyle/>
          <a:p>
            <a:fld id="{D088EE75-1E5F-46E6-9335-A082CDF6502C}" type="slidenum">
              <a:rPr lang="en-US" smtClean="0"/>
              <a:pPr/>
              <a:t>35</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2188622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HTML Code (continued 3)</a:t>
            </a:r>
          </a:p>
        </p:txBody>
      </p:sp>
      <p:pic>
        <p:nvPicPr>
          <p:cNvPr id="7" name="Content Placeholder 6" descr="This table provides the data about the properties and methods to insert content into a web page. It has 2 columns and 5 rows. The header of column 1 reads “Property or Method” and the header of column 2 reads “Description”.&#10;In row 2, column 1 reads “element.innerHTML” and column 2 reads “Returns the HTML code within element”.&#10;In row 3, column 1 reads “element.outerHTML” and column 2 reads “Returns the HTML code within element as well as the HTML code of element itself”.&#10;In row 4, column 1 reads “element.textContent” and column 2 reads “Returns the text within element disregarding any HTML tags”.&#10;In row 5, column 1 reads “element.insertAdjacentHTML(position, text)” and column 2 reads “Inserts HTML code defined by text into element at position, where position is one of the following: 'beforeBegin' (before the element’s opening tag), 'afterBegin' (right after the element’s opening tag), 'beforeEnd' (just before the element’s closing tag), or 'afterEnd' (after the element’s closing tag)”." title="Figure 9-16 Properties and methods to insert conten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06135"/>
            <a:ext cx="8305800" cy="3133093"/>
          </a:xfrm>
        </p:spPr>
      </p:pic>
      <p:sp>
        <p:nvSpPr>
          <p:cNvPr id="4" name="Slide Number Placeholder 3"/>
          <p:cNvSpPr>
            <a:spLocks noGrp="1"/>
          </p:cNvSpPr>
          <p:nvPr>
            <p:ph type="sldNum" sz="quarter" idx="11"/>
          </p:nvPr>
        </p:nvSpPr>
        <p:spPr/>
        <p:txBody>
          <a:bodyPr/>
          <a:lstStyle/>
          <a:p>
            <a:fld id="{D088EE75-1E5F-46E6-9335-A082CDF6502C}" type="slidenum">
              <a:rPr lang="en-US" smtClean="0"/>
              <a:pPr/>
              <a:t>36</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3252307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Variables</a:t>
            </a:r>
          </a:p>
        </p:txBody>
      </p:sp>
      <p:sp>
        <p:nvSpPr>
          <p:cNvPr id="9" name="Content Placeholder 8"/>
          <p:cNvSpPr>
            <a:spLocks noGrp="1"/>
          </p:cNvSpPr>
          <p:nvPr>
            <p:ph idx="1"/>
          </p:nvPr>
        </p:nvSpPr>
        <p:spPr/>
        <p:txBody>
          <a:bodyPr/>
          <a:lstStyle/>
          <a:p>
            <a:r>
              <a:rPr lang="en-US" b="1" dirty="0"/>
              <a:t>Variable:</a:t>
            </a:r>
            <a:r>
              <a:rPr lang="en-US" dirty="0"/>
              <a:t> Named item in a program that stores a data value</a:t>
            </a:r>
          </a:p>
          <a:p>
            <a:r>
              <a:rPr lang="en-US" dirty="0"/>
              <a:t>Declaring a Variable</a:t>
            </a:r>
          </a:p>
          <a:p>
            <a:pPr lvl="1"/>
            <a:r>
              <a:rPr lang="en-US" dirty="0"/>
              <a:t>Introduced into a script by </a:t>
            </a:r>
            <a:r>
              <a:rPr lang="en-US" b="1" dirty="0"/>
              <a:t>declaring </a:t>
            </a:r>
            <a:r>
              <a:rPr lang="en-US" dirty="0"/>
              <a:t>the variable using the </a:t>
            </a:r>
            <a:r>
              <a:rPr lang="en-US" sz="2600" dirty="0" err="1">
                <a:latin typeface="Courier New" panose="02070309020205020404" pitchFamily="49" charset="0"/>
                <a:cs typeface="Courier New" panose="02070309020205020404" pitchFamily="49" charset="0"/>
              </a:rPr>
              <a:t>var</a:t>
            </a:r>
            <a:r>
              <a:rPr lang="en-US" sz="2800" dirty="0"/>
              <a:t> </a:t>
            </a:r>
            <a:r>
              <a:rPr lang="en-US" dirty="0"/>
              <a:t>keyword</a:t>
            </a:r>
          </a:p>
          <a:p>
            <a:pPr marL="457200" lvl="1" indent="0">
              <a:buNone/>
            </a:pPr>
            <a:r>
              <a:rPr lang="en-US" dirty="0"/>
              <a:t>	</a:t>
            </a:r>
            <a:r>
              <a:rPr lang="en-US" sz="2600" dirty="0" err="1">
                <a:latin typeface="Courier New" panose="02070309020205020404" pitchFamily="49" charset="0"/>
                <a:cs typeface="Courier New" panose="02070309020205020404" pitchFamily="49" charset="0"/>
              </a:rPr>
              <a:t>var</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variable </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value</a:t>
            </a:r>
            <a:r>
              <a:rPr lang="en-US" sz="2600" dirty="0">
                <a:latin typeface="Courier New" panose="02070309020205020404" pitchFamily="49" charset="0"/>
                <a:cs typeface="Courier New" panose="02070309020205020404" pitchFamily="49" charset="0"/>
              </a:rPr>
              <a:t>;</a:t>
            </a:r>
          </a:p>
          <a:p>
            <a:pPr lvl="1" indent="0">
              <a:buNone/>
            </a:pPr>
            <a:r>
              <a:rPr lang="en-US" dirty="0"/>
              <a:t>where </a:t>
            </a:r>
            <a:r>
              <a:rPr lang="en-US" sz="2600" i="1" dirty="0">
                <a:latin typeface="Courier New" panose="02070309020205020404" pitchFamily="49" charset="0"/>
                <a:cs typeface="Courier New" panose="02070309020205020404" pitchFamily="49" charset="0"/>
              </a:rPr>
              <a:t>variable</a:t>
            </a:r>
            <a:r>
              <a:rPr lang="en-US" sz="2400" i="1" dirty="0"/>
              <a:t> </a:t>
            </a:r>
            <a:r>
              <a:rPr lang="en-US" dirty="0"/>
              <a:t>is the name assigned to the variable and </a:t>
            </a:r>
            <a:r>
              <a:rPr lang="en-US" sz="2600" i="1" dirty="0">
                <a:latin typeface="Courier New" panose="02070309020205020404" pitchFamily="49" charset="0"/>
                <a:cs typeface="Courier New" panose="02070309020205020404" pitchFamily="49" charset="0"/>
              </a:rPr>
              <a:t>value</a:t>
            </a:r>
            <a:r>
              <a:rPr lang="en-US" sz="2400" i="1" dirty="0"/>
              <a:t> </a:t>
            </a:r>
            <a:r>
              <a:rPr lang="en-US" dirty="0"/>
              <a:t>is the variable’s initial value</a:t>
            </a:r>
            <a:endParaRPr lang="en-US"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D088EE75-1E5F-46E6-9335-A082CDF6502C}" type="slidenum">
              <a:rPr lang="en-US" smtClean="0"/>
              <a:pPr/>
              <a:t>37</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2308273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Working with Variables (continued)</a:t>
            </a:r>
          </a:p>
        </p:txBody>
      </p:sp>
      <p:sp>
        <p:nvSpPr>
          <p:cNvPr id="9" name="Content Placeholder 8"/>
          <p:cNvSpPr>
            <a:spLocks noGrp="1"/>
          </p:cNvSpPr>
          <p:nvPr>
            <p:ph idx="1"/>
          </p:nvPr>
        </p:nvSpPr>
        <p:spPr/>
        <p:txBody>
          <a:bodyPr/>
          <a:lstStyle/>
          <a:p>
            <a:r>
              <a:rPr lang="en-US" dirty="0"/>
              <a:t>Conditions to assign variable names in JavaScript</a:t>
            </a:r>
          </a:p>
          <a:p>
            <a:pPr lvl="1"/>
            <a:r>
              <a:rPr lang="en-US" dirty="0"/>
              <a:t>First character must be either a letter or an underscore character ( _ )</a:t>
            </a:r>
          </a:p>
          <a:p>
            <a:pPr lvl="1"/>
            <a:r>
              <a:rPr lang="en-US" dirty="0"/>
              <a:t>The characters after the first character can be letters, numbers, or underscore characters</a:t>
            </a:r>
          </a:p>
          <a:p>
            <a:pPr lvl="1"/>
            <a:r>
              <a:rPr lang="en-US" dirty="0">
                <a:cs typeface="Courier New" panose="02070309020205020404" pitchFamily="49" charset="0"/>
              </a:rPr>
              <a:t>No spaces</a:t>
            </a:r>
          </a:p>
          <a:p>
            <a:pPr lvl="1"/>
            <a:r>
              <a:rPr lang="en-US" dirty="0">
                <a:cs typeface="Courier New" panose="02070309020205020404" pitchFamily="49" charset="0"/>
              </a:rPr>
              <a:t>No using </a:t>
            </a:r>
            <a:r>
              <a:rPr lang="en-US" dirty="0"/>
              <a:t>names that are part of JavaScript language</a:t>
            </a:r>
            <a:endParaRPr lang="en-US"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D088EE75-1E5F-46E6-9335-A082CDF6502C}" type="slidenum">
              <a:rPr lang="en-US" smtClean="0"/>
              <a:pPr/>
              <a:t>38</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237271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and Data Types</a:t>
            </a:r>
          </a:p>
        </p:txBody>
      </p:sp>
      <p:sp>
        <p:nvSpPr>
          <p:cNvPr id="3" name="Content Placeholder 2"/>
          <p:cNvSpPr>
            <a:spLocks noGrp="1"/>
          </p:cNvSpPr>
          <p:nvPr>
            <p:ph idx="1"/>
          </p:nvPr>
        </p:nvSpPr>
        <p:spPr/>
        <p:txBody>
          <a:bodyPr/>
          <a:lstStyle/>
          <a:p>
            <a:r>
              <a:rPr lang="en-US" b="1" dirty="0"/>
              <a:t>Data type:</a:t>
            </a:r>
            <a:r>
              <a:rPr lang="en-US" dirty="0"/>
              <a:t> Type of information stored in a variable</a:t>
            </a:r>
          </a:p>
          <a:p>
            <a:r>
              <a:rPr lang="en-US" dirty="0"/>
              <a:t>Supported data types</a:t>
            </a:r>
          </a:p>
          <a:p>
            <a:pPr lvl="1"/>
            <a:r>
              <a:rPr lang="en-US" dirty="0"/>
              <a:t>Numeric value</a:t>
            </a:r>
          </a:p>
          <a:p>
            <a:pPr lvl="1"/>
            <a:r>
              <a:rPr lang="en-US" dirty="0"/>
              <a:t>Text string </a:t>
            </a:r>
          </a:p>
          <a:p>
            <a:pPr lvl="1"/>
            <a:r>
              <a:rPr lang="en-US" dirty="0"/>
              <a:t>Boolean value</a:t>
            </a:r>
          </a:p>
          <a:p>
            <a:pPr lvl="1"/>
            <a:r>
              <a:rPr lang="en-US" dirty="0"/>
              <a:t>Object </a:t>
            </a:r>
          </a:p>
          <a:p>
            <a:pPr lvl="1"/>
            <a:r>
              <a:rPr lang="en-US" dirty="0"/>
              <a:t>null value</a:t>
            </a:r>
            <a:endParaRPr lang="en-US"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39</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69375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Server-Side and Client-Side Programming</a:t>
            </a:r>
          </a:p>
        </p:txBody>
      </p:sp>
      <p:sp>
        <p:nvSpPr>
          <p:cNvPr id="3" name="Content Placeholder 2"/>
          <p:cNvSpPr>
            <a:spLocks noGrp="1"/>
          </p:cNvSpPr>
          <p:nvPr>
            <p:ph idx="1"/>
          </p:nvPr>
        </p:nvSpPr>
        <p:spPr/>
        <p:txBody>
          <a:bodyPr/>
          <a:lstStyle/>
          <a:p>
            <a:r>
              <a:rPr lang="en-US" b="1" dirty="0"/>
              <a:t>Server-side programming:</a:t>
            </a:r>
            <a:r>
              <a:rPr lang="en-US" dirty="0"/>
              <a:t> Program code runs from the server hosting the website</a:t>
            </a:r>
          </a:p>
          <a:p>
            <a:r>
              <a:rPr lang="en-US" dirty="0"/>
              <a:t>Advantage</a:t>
            </a:r>
          </a:p>
          <a:p>
            <a:pPr lvl="1"/>
            <a:r>
              <a:rPr lang="en-US" dirty="0"/>
              <a:t>Connects a server to an online database containing information not directly accessible to end users</a:t>
            </a:r>
          </a:p>
          <a:p>
            <a:pPr marL="342900" lvl="1" indent="-342900">
              <a:buFont typeface="Arial" panose="020B0604020202020204" pitchFamily="34" charset="0"/>
              <a:buChar char="•"/>
            </a:pPr>
            <a:r>
              <a:rPr lang="en-US" dirty="0"/>
              <a:t>Disadvantages</a:t>
            </a:r>
          </a:p>
          <a:p>
            <a:pPr marL="742950" lvl="2" indent="-342900">
              <a:buFont typeface="Arial" panose="020B0604020202020204" pitchFamily="34" charset="0"/>
              <a:buChar char="–"/>
            </a:pPr>
            <a:r>
              <a:rPr lang="en-US" sz="2800" dirty="0"/>
              <a:t>Use server resources and requires Internet access</a:t>
            </a:r>
          </a:p>
          <a:p>
            <a:pPr marL="742950" lvl="2" indent="-342900">
              <a:buFont typeface="Arial" panose="020B0604020202020204" pitchFamily="34" charset="0"/>
              <a:buChar char="–"/>
            </a:pPr>
            <a:r>
              <a:rPr lang="en-US" sz="2800" dirty="0"/>
              <a:t>Long delays in cases of system over-load</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850564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Variables and Data Types (continued)</a:t>
            </a:r>
          </a:p>
        </p:txBody>
      </p:sp>
      <p:sp>
        <p:nvSpPr>
          <p:cNvPr id="3" name="Content Placeholder 2"/>
          <p:cNvSpPr>
            <a:spLocks noGrp="1"/>
          </p:cNvSpPr>
          <p:nvPr>
            <p:ph idx="1"/>
          </p:nvPr>
        </p:nvSpPr>
        <p:spPr/>
        <p:txBody>
          <a:bodyPr/>
          <a:lstStyle/>
          <a:p>
            <a:pPr marL="457200" lvl="1" indent="-457200">
              <a:buFont typeface="Arial" panose="020B0604020202020204" pitchFamily="34" charset="0"/>
              <a:buChar char="•"/>
            </a:pPr>
            <a:r>
              <a:rPr lang="en-US" sz="3200" b="1" dirty="0"/>
              <a:t>Numeric value:</a:t>
            </a:r>
            <a:r>
              <a:rPr lang="en-US" sz="3200" dirty="0"/>
              <a:t> Any number</a:t>
            </a:r>
          </a:p>
          <a:p>
            <a:pPr marL="457200" lvl="1" indent="-457200">
              <a:buFont typeface="Arial" panose="020B0604020202020204" pitchFamily="34" charset="0"/>
              <a:buChar char="•"/>
            </a:pPr>
            <a:r>
              <a:rPr lang="en-US" sz="3200" b="1" dirty="0"/>
              <a:t>Text string:</a:t>
            </a:r>
            <a:r>
              <a:rPr lang="en-US" sz="3200" dirty="0"/>
              <a:t> Group of characters enclosed within either double or single quotation marks</a:t>
            </a:r>
          </a:p>
          <a:p>
            <a:pPr marL="457200" lvl="1" indent="-457200">
              <a:buFont typeface="Arial" panose="020B0604020202020204" pitchFamily="34" charset="0"/>
              <a:buChar char="•"/>
            </a:pPr>
            <a:r>
              <a:rPr lang="en-US" sz="3200" b="1" dirty="0"/>
              <a:t>Boolean value: </a:t>
            </a:r>
            <a:r>
              <a:rPr lang="en-US" sz="3200" dirty="0"/>
              <a:t>Indicates the truth or falsity of a statement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40</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659585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Variables and Data Types (continued 1)</a:t>
            </a:r>
          </a:p>
        </p:txBody>
      </p:sp>
      <p:sp>
        <p:nvSpPr>
          <p:cNvPr id="3" name="Content Placeholder 2"/>
          <p:cNvSpPr>
            <a:spLocks noGrp="1"/>
          </p:cNvSpPr>
          <p:nvPr>
            <p:ph idx="1"/>
          </p:nvPr>
        </p:nvSpPr>
        <p:spPr/>
        <p:txBody>
          <a:bodyPr/>
          <a:lstStyle/>
          <a:p>
            <a:pPr marL="457200" lvl="1" indent="-457200">
              <a:buFont typeface="Arial" panose="020B0604020202020204" pitchFamily="34" charset="0"/>
              <a:buChar char="•"/>
            </a:pPr>
            <a:r>
              <a:rPr lang="en-US" sz="3200" dirty="0"/>
              <a:t>Object – Simplifies code by removing the need to rewrite complicated object references</a:t>
            </a:r>
          </a:p>
          <a:p>
            <a:pPr marL="457200" lvl="1" indent="-457200">
              <a:buFont typeface="Arial" panose="020B0604020202020204" pitchFamily="34" charset="0"/>
              <a:buChar char="•"/>
            </a:pPr>
            <a:r>
              <a:rPr lang="en-US" sz="2600" dirty="0">
                <a:latin typeface="Courier New" panose="02070309020205020404" pitchFamily="49" charset="0"/>
                <a:cs typeface="Courier New" panose="02070309020205020404" pitchFamily="49" charset="0"/>
              </a:rPr>
              <a:t>null</a:t>
            </a:r>
            <a:r>
              <a:rPr lang="en-US" dirty="0"/>
              <a:t> </a:t>
            </a:r>
            <a:r>
              <a:rPr lang="en-US" sz="3200" dirty="0"/>
              <a:t>value – Indicates that no value has yet been assigned to a variable</a:t>
            </a:r>
            <a:endParaRPr lang="en-US" sz="32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41</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1785127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Date Objects</a:t>
            </a:r>
            <a:endParaRPr lang="en-US" dirty="0"/>
          </a:p>
        </p:txBody>
      </p:sp>
      <p:sp>
        <p:nvSpPr>
          <p:cNvPr id="9" name="Content Placeholder 8"/>
          <p:cNvSpPr>
            <a:spLocks noGrp="1"/>
          </p:cNvSpPr>
          <p:nvPr>
            <p:ph idx="1"/>
          </p:nvPr>
        </p:nvSpPr>
        <p:spPr/>
        <p:txBody>
          <a:bodyPr/>
          <a:lstStyle/>
          <a:p>
            <a:r>
              <a:rPr lang="en-US" b="1" dirty="0"/>
              <a:t>Date object:</a:t>
            </a:r>
            <a:r>
              <a:rPr lang="en-US" dirty="0"/>
              <a:t> Built-in JavaScript object used to store information about dates and times</a:t>
            </a:r>
          </a:p>
          <a:p>
            <a:endParaRPr lang="en-US" dirty="0"/>
          </a:p>
        </p:txBody>
      </p:sp>
      <p:sp>
        <p:nvSpPr>
          <p:cNvPr id="4" name="Slide Number Placeholder 3"/>
          <p:cNvSpPr>
            <a:spLocks noGrp="1"/>
          </p:cNvSpPr>
          <p:nvPr>
            <p:ph type="sldNum" sz="quarter" idx="11"/>
          </p:nvPr>
        </p:nvSpPr>
        <p:spPr/>
        <p:txBody>
          <a:bodyPr/>
          <a:lstStyle/>
          <a:p>
            <a:fld id="{D088EE75-1E5F-46E6-9335-A082CDF6502C}" type="slidenum">
              <a:rPr lang="en-US" smtClean="0"/>
              <a:pPr/>
              <a:t>42</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pic>
        <p:nvPicPr>
          <p:cNvPr id="10" name="Picture 9" descr="This figure explains the process of creating a Date object.&#10;The figure consists of a few lines of code and three rectangular boxes.&#10;The first line of the code reads “*/”. The second line of the code reads “/* Store the current date and time */”. The third line of the code reads “var currentDay = new Date(“May 23, 2018 14:35:05”);”. The first rectangular box labeled “declares the currentDay variable” is positioned below the code. An arrow originating from the rectangular box points to “currentDay” in the third line of the code. The second rectangular box labeled “creates a Date object” is positioned at the right side of the first rectangular box. An arrow originating from the second rectangular box points to new Date” in the third line of the code. The third rectangular box labeled “date and time stored in the Date object” is positioned at the right side of the second rectangular box. An arrow originating from the third rectangular box points to “(“May 23, 2018 14:35:05”)” in the third line of the code." title="Figure 9-19 Creating a Date obj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3048000"/>
            <a:ext cx="8077200" cy="2465230"/>
          </a:xfrm>
          <a:prstGeom prst="rect">
            <a:avLst/>
          </a:prstGeom>
        </p:spPr>
      </p:pic>
    </p:spTree>
    <p:extLst>
      <p:ext uri="{BB962C8B-B14F-4D97-AF65-F5344CB8AC3E}">
        <p14:creationId xmlns:p14="http://schemas.microsoft.com/office/powerpoint/2010/main" val="256921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Date Objects (continued 1)</a:t>
            </a:r>
          </a:p>
        </p:txBody>
      </p:sp>
      <p:pic>
        <p:nvPicPr>
          <p:cNvPr id="3" name="Content Placeholder 2" descr="This table provides the data about the different methods of the Date object. It has 4 columns and 10 rows. The header of column 1 reads “Date”, the header of column 2 reads “Method”, the header of column 3 reads “Description”, and the header of column 4 reads “Result”.&#10;In row 2, column 1 reads “var thisDay = new Date(“May 23, 2018 14:35:05”);”, column 2 reads “thisDay.getSeconds()”, column 3 reads “second”, and column 4 reads “5”.&#10;The column 1 in row 2 spans over all the rows under column 1.&#10;In row 3, column 2 reads “thisDay.getMinutes()”, column 3 reads “minutes”, and column 4 reads “35”.&#10;In row 4, column 2 reads “thisDay.getHours()”, column 3 reads “hours”, and column 4 reads “14”.&#10;In row 5, column 2 reads “thisDay.getDate()”, column 3 reads “day of the month”, and column 4 reads “23”.&#10;In row 6, column 2 reads “thisDay.getMonth()”, column 3 reads “month number, where January = 0, February = 1, etc.”, and column 4 reads “4”.&#10;In row 7, column 2 reads “thisDay.getFullYear()”, column 3 reads “year”, and column 4 reads “2018”.&#10;In row 8, column 2 reads “thisDay.getDay()”, column 3 reads “day of the week, where Sunday = 0, Monday = 1, etc.”, and column 4 reads “3”.&#10;In row 9, column 2 reads “thisDay.toLocaleDateString()”, column 3 reads “text of the date using local conventions”, and column 4 reads “”5/23/2018””.&#10;In row 10, column 2 reads “thisDay.toLocaleTimeString()”, column 3 reads “text of the time using local conventions”, and column 4 reads “”2:35:05 PM””." title="Figure 9-20 Methods of the Date objec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56818"/>
            <a:ext cx="8305800" cy="4231726"/>
          </a:xfrm>
        </p:spPr>
      </p:pic>
      <p:sp>
        <p:nvSpPr>
          <p:cNvPr id="4" name="Slide Number Placeholder 3"/>
          <p:cNvSpPr>
            <a:spLocks noGrp="1"/>
          </p:cNvSpPr>
          <p:nvPr>
            <p:ph type="sldNum" sz="quarter" idx="11"/>
          </p:nvPr>
        </p:nvSpPr>
        <p:spPr/>
        <p:txBody>
          <a:bodyPr/>
          <a:lstStyle/>
          <a:p>
            <a:fld id="{D088EE75-1E5F-46E6-9335-A082CDF6502C}" type="slidenum">
              <a:rPr lang="en-US" smtClean="0"/>
              <a:pPr/>
              <a:t>43</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2796749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Date Objects (continued 2)</a:t>
            </a:r>
          </a:p>
        </p:txBody>
      </p:sp>
      <p:pic>
        <p:nvPicPr>
          <p:cNvPr id="7" name="Content Placeholder 6" descr="This figure explains the process of displaying dates and times in a web pagepage using Date objects and methods.&#10;The figure consists of a few lines of code and seven rectangular boxes.&#10;The first line of the code reads “/* Store the current date and time */”. The second line of the code reads “var currentDay = new Date(“May 23, 2018 14:35:05”);”. The third line of the code reads “var dateStr = currentDay.toLocaleDateString();”. The fourth line of the code reads “var timeStr = currentDay.toLocaleTimeString();”. The fifth line of the code reads “/* Display the current date and time */”. The sixth line of the code reads “document.getElementById(“dateNow”).innerHTML = dateStr + “&lt;br /&gt;” + timeeStr;”.&#10;The first rectangular box labeled “the toLocaleDateString() method returns the text of the current date using local conventions” is positioned at the top of the code. An arrow originating from this rectangular box points to “toLocaleDateString()” in the third line of the code. The second rectangular box labeled “declares the dateStr variable containing the text string of the current date” is positioned at the left side of the code. An arrow originating from this rectangular box points to “var dateStr” in the third line of the code. The third rectangular box labeled “declares the timeStr variable containing the text string of the current time” is positioned below the second rectangular box. An arrow originating from the third rectangular box points to “var timeStr” in the fourth line of the code. The fourth rectangular box labeled “displays the value of the dateStr variable” is positioned below the third rectangular box. An arrow originating from the fourth rectangular box points to “dateStr” in the sixth line of the code. The fifth rectangular box labeled “the + symbol combines multiple text strings into a single text string” is positioned at the right side of the fourth rectangular box, below the code. Two arrows originating from the fifth rectangular box points to “+” that appears twice in the sixth line of the code. The sixth rectangular box labeled “displays the value of the timeStr variable” is positioned at the right side of the fifth rectangular box. An arrow originating from the sixth rectangular box points to “timeStr” in the sixth line of the code. The seventh rectangular box labeled “the toLocaleTimeString() method returns the text of the current time using local conventions” is positioned at the right side of the sixth rectangular box. An arrow originating from the seventh rectangular box points to “toLocaleTimeString()” in the fourth line of the code." title="Figure 9-21 Displaying dates and tim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9272"/>
            <a:ext cx="8305800" cy="4046818"/>
          </a:xfrm>
        </p:spPr>
      </p:pic>
      <p:sp>
        <p:nvSpPr>
          <p:cNvPr id="4" name="Slide Number Placeholder 3"/>
          <p:cNvSpPr>
            <a:spLocks noGrp="1"/>
          </p:cNvSpPr>
          <p:nvPr>
            <p:ph type="sldNum" sz="quarter" idx="11"/>
          </p:nvPr>
        </p:nvSpPr>
        <p:spPr/>
        <p:txBody>
          <a:bodyPr/>
          <a:lstStyle/>
          <a:p>
            <a:fld id="{D088EE75-1E5F-46E6-9335-A082CDF6502C}" type="slidenum">
              <a:rPr lang="en-US" smtClean="0"/>
              <a:pPr/>
              <a:t>44</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2305129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Date and Time Values</a:t>
            </a:r>
          </a:p>
        </p:txBody>
      </p:sp>
      <p:pic>
        <p:nvPicPr>
          <p:cNvPr id="6" name="Content Placeholder 5" descr="This table provides the data about the JavaScript methods to set values of the Date object. It has 2 columns and 9 rows. The header of column 1 reads “Date Method” and the header of column 2 reads “Description”.&#10;In row 2, column 1 reads “date.setDate(value)” and column 2 reads “Sets the day of the month of date, where value is an integer, ranging from 1 up to 31 (for some months)”.&#10;In row 3, column 1 reads “date.setFullYear(value)” and column 2 reads “Sets the four-digit year value of date, where value is an integer”.&#10;In row 4, column 1 reads “date.setHours(value)” and column 2 reads “Sets the 24-hour value of date, where value is an integer ranging from 0 to 23”.&#10;In row 5, column 1 reads “date.setMilliseconds(value)” and column 2 reads “Sets the millisecond value of date, where value is an integer between 9 and 999”.&#10;In row 6, column 1 reads “date.setMinutes(value)” and column 2 reads “Sets the minutes value of date, where value is an integer ranging from 0 to 59”.&#10;In row 7, column 1 reads “date.setMonth(value) and column 2 reads “Sets the month value of date, where value is an integer ranging from 0 (January) to 11 (December)”.&#10;In row 8, column 1 reads “date.setSeconds(value)” and column 2 reads “Sets the seconds value of date, where value is an integer ranging from 0 to 59”.&#10;In row 9, column 1 reads “data.setTime(value)” and column 2 reads “Sets the time value of date, where value is an integer representing the number of milliseconds since midnight on January 1, 1970”." title="Figure 9-23 JavaScript methods to set values of the Date objec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44176"/>
            <a:ext cx="8305800" cy="4257011"/>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45</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725530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Working with Operators and Operands</a:t>
            </a:r>
          </a:p>
        </p:txBody>
      </p:sp>
      <p:sp>
        <p:nvSpPr>
          <p:cNvPr id="9" name="Content Placeholder 8"/>
          <p:cNvSpPr>
            <a:spLocks noGrp="1"/>
          </p:cNvSpPr>
          <p:nvPr>
            <p:ph idx="1"/>
          </p:nvPr>
        </p:nvSpPr>
        <p:spPr/>
        <p:txBody>
          <a:bodyPr/>
          <a:lstStyle/>
          <a:p>
            <a:r>
              <a:rPr lang="en-US" b="1" dirty="0"/>
              <a:t>Operator:</a:t>
            </a:r>
            <a:r>
              <a:rPr lang="en-US" dirty="0"/>
              <a:t> Symbol used to act upon an item or a variable within an expression</a:t>
            </a:r>
          </a:p>
          <a:p>
            <a:r>
              <a:rPr lang="en-US" b="1" dirty="0"/>
              <a:t>Operands</a:t>
            </a:r>
            <a:r>
              <a:rPr lang="en-US" dirty="0"/>
              <a:t>:</a:t>
            </a:r>
            <a:r>
              <a:rPr lang="en-US" b="1" dirty="0"/>
              <a:t> </a:t>
            </a:r>
            <a:r>
              <a:rPr lang="en-US" dirty="0"/>
              <a:t>Variables or expressions that operators act upon</a:t>
            </a:r>
          </a:p>
          <a:p>
            <a:r>
              <a:rPr lang="en-US" dirty="0"/>
              <a:t>Types of operators</a:t>
            </a:r>
          </a:p>
          <a:p>
            <a:pPr lvl="1"/>
            <a:r>
              <a:rPr lang="en-US" b="1" dirty="0"/>
              <a:t>Binary operators</a:t>
            </a:r>
            <a:r>
              <a:rPr lang="en-US" dirty="0"/>
              <a:t> – require two operands in an expression</a:t>
            </a:r>
          </a:p>
        </p:txBody>
      </p:sp>
      <p:sp>
        <p:nvSpPr>
          <p:cNvPr id="4" name="Slide Number Placeholder 3"/>
          <p:cNvSpPr>
            <a:spLocks noGrp="1"/>
          </p:cNvSpPr>
          <p:nvPr>
            <p:ph type="sldNum" sz="quarter" idx="11"/>
          </p:nvPr>
        </p:nvSpPr>
        <p:spPr/>
        <p:txBody>
          <a:bodyPr/>
          <a:lstStyle/>
          <a:p>
            <a:fld id="{D088EE75-1E5F-46E6-9335-A082CDF6502C}" type="slidenum">
              <a:rPr lang="en-US" smtClean="0"/>
              <a:pPr/>
              <a:t>46</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2398823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Working with Operators and Operands (continued)</a:t>
            </a:r>
          </a:p>
        </p:txBody>
      </p:sp>
      <p:sp>
        <p:nvSpPr>
          <p:cNvPr id="9" name="Content Placeholder 8"/>
          <p:cNvSpPr>
            <a:spLocks noGrp="1"/>
          </p:cNvSpPr>
          <p:nvPr>
            <p:ph idx="1"/>
          </p:nvPr>
        </p:nvSpPr>
        <p:spPr/>
        <p:txBody>
          <a:bodyPr/>
          <a:lstStyle/>
          <a:p>
            <a:pPr lvl="1"/>
            <a:r>
              <a:rPr lang="en-US" b="1" dirty="0"/>
              <a:t>Unary operators</a:t>
            </a:r>
            <a:r>
              <a:rPr lang="en-US" dirty="0"/>
              <a:t> – require only one operand</a:t>
            </a:r>
          </a:p>
          <a:p>
            <a:pPr lvl="2">
              <a:buFont typeface="Courier New" panose="02070309020205020404" pitchFamily="49" charset="0"/>
              <a:buChar char="o"/>
            </a:pPr>
            <a:r>
              <a:rPr lang="en-US" b="1" dirty="0"/>
              <a:t>Increment operator (++) – </a:t>
            </a:r>
            <a:r>
              <a:rPr lang="en-US" dirty="0"/>
              <a:t>increases the value of an operand by 1</a:t>
            </a:r>
          </a:p>
          <a:p>
            <a:pPr lvl="2">
              <a:buFont typeface="Courier New" panose="02070309020205020404" pitchFamily="49" charset="0"/>
              <a:buChar char="o"/>
            </a:pPr>
            <a:r>
              <a:rPr lang="en-US" b="1" dirty="0"/>
              <a:t>Decrement operator (--) –</a:t>
            </a:r>
            <a:r>
              <a:rPr lang="en-US" dirty="0"/>
              <a:t> decreases the value of an operand by 1</a:t>
            </a:r>
            <a:endParaRPr lang="en-US" b="1" dirty="0"/>
          </a:p>
        </p:txBody>
      </p:sp>
      <p:sp>
        <p:nvSpPr>
          <p:cNvPr id="4" name="Slide Number Placeholder 3"/>
          <p:cNvSpPr>
            <a:spLocks noGrp="1"/>
          </p:cNvSpPr>
          <p:nvPr>
            <p:ph type="sldNum" sz="quarter" idx="11"/>
          </p:nvPr>
        </p:nvSpPr>
        <p:spPr/>
        <p:txBody>
          <a:bodyPr/>
          <a:lstStyle/>
          <a:p>
            <a:fld id="{D088EE75-1E5F-46E6-9335-A082CDF6502C}" type="slidenum">
              <a:rPr lang="en-US" smtClean="0"/>
              <a:pPr/>
              <a:t>47</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1169359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Assignment Operators</a:t>
            </a:r>
          </a:p>
        </p:txBody>
      </p:sp>
      <p:sp>
        <p:nvSpPr>
          <p:cNvPr id="3" name="Content Placeholder 2"/>
          <p:cNvSpPr>
            <a:spLocks noGrp="1"/>
          </p:cNvSpPr>
          <p:nvPr>
            <p:ph idx="1"/>
          </p:nvPr>
        </p:nvSpPr>
        <p:spPr/>
        <p:txBody>
          <a:bodyPr/>
          <a:lstStyle/>
          <a:p>
            <a:r>
              <a:rPr lang="en-US" b="1" dirty="0"/>
              <a:t>Assignment operator:</a:t>
            </a:r>
            <a:r>
              <a:rPr lang="en-US" dirty="0"/>
              <a:t> Assigns a value to an item</a:t>
            </a:r>
            <a:endParaRPr lang="en-US" sz="32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48</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pic>
        <p:nvPicPr>
          <p:cNvPr id="6" name="Picture 5" descr="This table provides the data about the JavaScript assignment operators. It has 3 columns and 7 rows. The header of column 1 reads “Operator”, the header of column 2 reads “Example”, and the header of column 3 reads “Equivalent To”.&#10;In row 2, column 1 reads “=”, column 2 reads “x = y”, and column 3 reads “x = y”.&#10;In row 3, column 1 reads “+=”, column 2 reads “x += y”, and column 3 reads “x = x + y”.&#10;In row 4, column 1 reads “–=”, column 2 reads “x –= y”, and column 3 reads “x = x – y”.&#10;In row 5, column 1 reads “*=”, column 2 reads “x *= y”, and column 3 reads “x = x * y”.&#10;In row 6, column 1 reads “/=”, column 2 reads “x /= y”, and column 3 reads “x = x / y”.&#10;In row 7, column 1 reads “%=”, column 2 reads “x %= y”, and column 3 reads “x = x % y”." title="Figure 9-25 JavaScript assignment operato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04" y="2743200"/>
            <a:ext cx="7930191" cy="2593047"/>
          </a:xfrm>
          <a:prstGeom prst="rect">
            <a:avLst/>
          </a:prstGeom>
        </p:spPr>
      </p:pic>
    </p:spTree>
    <p:extLst>
      <p:ext uri="{BB962C8B-B14F-4D97-AF65-F5344CB8AC3E}">
        <p14:creationId xmlns:p14="http://schemas.microsoft.com/office/powerpoint/2010/main" val="4184067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the Math Object</a:t>
            </a:r>
          </a:p>
        </p:txBody>
      </p:sp>
      <p:sp>
        <p:nvSpPr>
          <p:cNvPr id="9" name="Content Placeholder 8"/>
          <p:cNvSpPr>
            <a:spLocks noGrp="1"/>
          </p:cNvSpPr>
          <p:nvPr>
            <p:ph idx="1"/>
          </p:nvPr>
        </p:nvSpPr>
        <p:spPr/>
        <p:txBody>
          <a:bodyPr/>
          <a:lstStyle/>
          <a:p>
            <a:r>
              <a:rPr lang="en-US" b="1" dirty="0"/>
              <a:t>Math object: </a:t>
            </a:r>
            <a:r>
              <a:rPr lang="en-US" dirty="0"/>
              <a:t>Built-in object used to perform mathematical tasks and store mathematical values</a:t>
            </a:r>
          </a:p>
          <a:p>
            <a:r>
              <a:rPr lang="en-US" dirty="0"/>
              <a:t>Syntax to apply a Math method is</a:t>
            </a:r>
          </a:p>
          <a:p>
            <a:pPr marL="0" indent="0">
              <a:buNone/>
            </a:pPr>
            <a:r>
              <a:rPr lang="en-US" dirty="0"/>
              <a:t>	</a:t>
            </a:r>
            <a:r>
              <a:rPr lang="en-US" sz="2600" dirty="0" err="1">
                <a:latin typeface="Courier New" panose="02070309020205020404" pitchFamily="49" charset="0"/>
                <a:cs typeface="Courier New" panose="02070309020205020404" pitchFamily="49" charset="0"/>
              </a:rPr>
              <a:t>Math.</a:t>
            </a:r>
            <a:r>
              <a:rPr lang="en-US" sz="2600" i="1" dirty="0" err="1">
                <a:latin typeface="Courier New" panose="02070309020205020404" pitchFamily="49" charset="0"/>
                <a:cs typeface="Courier New" panose="02070309020205020404" pitchFamily="49" charset="0"/>
              </a:rPr>
              <a:t>method</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expression</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a:latin typeface="Courier New" panose="02070309020205020404" pitchFamily="49" charset="0"/>
                <a:cs typeface="Courier New" panose="02070309020205020404" pitchFamily="49" charset="0"/>
              </a:rPr>
              <a:t>method</a:t>
            </a:r>
            <a:r>
              <a:rPr lang="en-US" sz="2800" i="1" dirty="0"/>
              <a:t> </a:t>
            </a:r>
            <a:r>
              <a:rPr lang="en-US" dirty="0"/>
              <a:t>is the method applied to a mathematical expression</a:t>
            </a:r>
          </a:p>
        </p:txBody>
      </p:sp>
      <p:sp>
        <p:nvSpPr>
          <p:cNvPr id="4" name="Slide Number Placeholder 3"/>
          <p:cNvSpPr>
            <a:spLocks noGrp="1"/>
          </p:cNvSpPr>
          <p:nvPr>
            <p:ph type="sldNum" sz="quarter" idx="11"/>
          </p:nvPr>
        </p:nvSpPr>
        <p:spPr/>
        <p:txBody>
          <a:bodyPr/>
          <a:lstStyle/>
          <a:p>
            <a:fld id="{D088EE75-1E5F-46E6-9335-A082CDF6502C}" type="slidenum">
              <a:rPr lang="en-US" smtClean="0"/>
              <a:pPr/>
              <a:t>49</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141904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Server-Side and Client-Side Programming (continued 1)</a:t>
            </a:r>
          </a:p>
        </p:txBody>
      </p:sp>
      <p:pic>
        <p:nvPicPr>
          <p:cNvPr id="6" name="Content Placeholder 5" descr="This figure shows the server-side programming.&#10;The figure consists of two rectangular boxes, two curved arrows, an image and three steps that represent the process flow.&#10;The two rectangular boxes are vertically positioned to represent two CPUs. An image of a user operating a computer is positioned at the bottom-left side of the two rectangular boxes. The first curved arrow starting from the two rectangular boxes points to the image. The first step that reads “1) user retrieves web page from the server” is positioned at the left side of the first curved arrow. The second arrow originating from the image points to the two rectangular boxes. The second curved arrow is positioned parallel to the first curved arrow. The second step that reads “2) information is sent to a program running on the server” is positioned at the bottom-right side of the second curved arrow.&#10;The third step that reads “3) a server-side program processes the information and may send additional feedback to the user” is positioned at the top-left side of the two rectangular boxes." title="Figure 9-1 Server-side programm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204" y="1219200"/>
            <a:ext cx="6789792" cy="4906963"/>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993598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Working with the Math Object (continued 1)</a:t>
            </a:r>
          </a:p>
        </p:txBody>
      </p:sp>
      <p:pic>
        <p:nvPicPr>
          <p:cNvPr id="3" name="Content Placeholder 2" descr="This table provides the data about the methods of the Math object. It has 4 columns and 12 rows. The header of column 1 reads “Method”, the header of column 2 reads “Description”, the header of column 3 reads “Example”, and the header of column 4 reads “Returns”.&#10;In row 2, column 1 reads “Math.abs(x)”, column 2 reads “Returns the absolute value of x”, column 3 reads “Math.abs(–5), and column 4 reads “5”.&#10;In row 3, column 1 reads “Math.cell(x)”, column 2 reads “Rounds x up to the next highest integer”, column 3 reads “Math.cell(3.58)”, and column 4 reads “4”.&#10;In row 4, column 1 reads “Math.exp(x)”, column 2 reads “Raises e to the power of x”, column 3 reads “Math.exp(2)”, and column 4 reads “e2 (approximately 7.389)”.&#10;In row 5, column 1 reads “Math.floor(x)”, column 2 reads “Rounds x down to the next lowest integer”, column 3 reads “Math.floor(3.58)”, and column 4 reads “3”.&#10;In row 6, column 1 reads “Math.log(x)”, column 2 reads “Returns the natural logarithm of x”, column 3 reads “Math.log(2)”, and column 4 reads “0.693”.&#10;In row 7, column 1 reads “Math.max(x, y)”, column 2 reads “Returns the larger of x and y”, column 3 reads “Math.max(3, 5)”, and column 4 reads “5”.&#10;In row 8, column 1 reads “Math.min(x, y)”, column 2 reads “Returns the smaller of x and y”, column 3 reads “Math.min (3, 5)”, and column 4 reads “3”.&#10;In row 9, column 1 reads “Math.pow(x, y)”, column 2 reads “Returns x raised to the power of y”, column 3 reads “Math.pow(2, 3)”, and column 4 reads “23 (or 8)”.&#10;In row 10, column 1 reads “Math.rand()”, column 2 reads “Returns a random number between 0 and 1”, column 3 reads “Math.rand()”, and column 4 reads “Random number between 0 and 1”.&#10;In row 11, column 1 reads “Math.round(x)”, column 2 reads “Rounds x to the nearest integer”, column 3 reads “Math.round(3.58)”, column 4 reads “4”.&#10;In row 12, column 1 reads “Math.sqrt(x)”, column 2 reads “Returns the square root of x”, column 3 reads “Math.sqrt(2)”, and column 4 reads “approximately 1.414”." title="Figure 9-28 Methods of the Math objec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49551"/>
            <a:ext cx="8305800" cy="3646261"/>
          </a:xfrm>
        </p:spPr>
      </p:pic>
      <p:sp>
        <p:nvSpPr>
          <p:cNvPr id="4" name="Slide Number Placeholder 3"/>
          <p:cNvSpPr>
            <a:spLocks noGrp="1"/>
          </p:cNvSpPr>
          <p:nvPr>
            <p:ph type="sldNum" sz="quarter" idx="11"/>
          </p:nvPr>
        </p:nvSpPr>
        <p:spPr/>
        <p:txBody>
          <a:bodyPr/>
          <a:lstStyle/>
          <a:p>
            <a:fld id="{D088EE75-1E5F-46E6-9335-A082CDF6502C}" type="slidenum">
              <a:rPr lang="en-US" smtClean="0"/>
              <a:pPr/>
              <a:t>50</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388385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Working with the Math Object (continued 2)</a:t>
            </a:r>
          </a:p>
        </p:txBody>
      </p:sp>
      <p:pic>
        <p:nvPicPr>
          <p:cNvPr id="7" name="Content Placeholder 6" descr="This figure shows the number of days and hours left until January 1st.&#10;The figure consists of three rectangular boxes. The first rectangular box is a portion of a web page. A text that reads “222”, “10”, “MM”, and “55” is positioned inside the first rectangular box. A text that reads “DAYS”, “HOURS”, “MINUTES”, and “SECONDS” is positioned below the first line of the text, where each word is positioned below each number in the first line of the text.&#10;The second rectangular box labeled “number of hours left in the current day” is positioned at the left side of the first rectangular box. An arrow originating from the second rectangular box points to “10” in the first line of the text. The third rectangular box labeled “number of days left in the current year” is positioned below the second rectangular box. An arrow originating from the third rectangular box points to “222” in the first line of the text.&#10;The source is mentioned below the figure, which reads “www.1001fonts.com”." title="Figure 9-31 Days and hours left until January 1s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538888"/>
            <a:ext cx="8305800" cy="2267587"/>
          </a:xfrm>
        </p:spPr>
      </p:pic>
      <p:sp>
        <p:nvSpPr>
          <p:cNvPr id="4" name="Slide Number Placeholder 3"/>
          <p:cNvSpPr>
            <a:spLocks noGrp="1"/>
          </p:cNvSpPr>
          <p:nvPr>
            <p:ph type="sldNum" sz="quarter" idx="11"/>
          </p:nvPr>
        </p:nvSpPr>
        <p:spPr/>
        <p:txBody>
          <a:bodyPr/>
          <a:lstStyle/>
          <a:p>
            <a:fld id="{D088EE75-1E5F-46E6-9335-A082CDF6502C}" type="slidenum">
              <a:rPr lang="en-US" smtClean="0"/>
              <a:pPr/>
              <a:t>51</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pic>
        <p:nvPicPr>
          <p:cNvPr id="8" name="Picture 7" descr="This figure explains the process of calculating the number of hours left in the current day.&#10;The figure consists of a few lines of code and two rectangular boxes.&#10;The first line of the code reads “var daysLeft = (newYear – currentDay)/(1000*60*60*24);”. The second line of the code reads “/* Calculate the hours left in the current day */”. The third line of the code reads “var hrsLeft = (daysLeft – Math.floor(daysLeft)) *24;”. The fourth line of the code reads “/* Display the time until New Year’s Eve */”. The fifth line of the code reads “document.getElementById(“days”.textContent = Math.floor(daysLeft);”. The sixth line of the code reads “document.getElementById(“hrs”).textContent = “”Math.floor(hrsLeft);”. The seventh line of the code reads “document.getElementById(“mins”).textContent = “mm”;”. The eighth line of the code reads “document.getElementById(“secs”).textContent = “ss”;”.&#10;The first rectangular box labeled “calculates the fractional part of the current day in terms of hours” is positioned at the left side of the code. An arrow originating from the rectangular box points to “Mathh.floor(daysLeft)” in the third line of the code. The second rectangular box labeled “displays the integer part of hours left” is positioned at the bottom of the code. An arrow originating from the rectangular box points to “Math.floor(hrsLeft)” in the sixth line of the code." title="Figure 9-30 Calculating the hours left in the current d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1307542"/>
            <a:ext cx="7543800" cy="2988682"/>
          </a:xfrm>
          <a:prstGeom prst="rect">
            <a:avLst/>
          </a:prstGeom>
        </p:spPr>
      </p:pic>
    </p:spTree>
    <p:extLst>
      <p:ext uri="{BB962C8B-B14F-4D97-AF65-F5344CB8AC3E}">
        <p14:creationId xmlns:p14="http://schemas.microsoft.com/office/powerpoint/2010/main" val="2936416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Math Constants</a:t>
            </a:r>
          </a:p>
        </p:txBody>
      </p:sp>
      <p:sp>
        <p:nvSpPr>
          <p:cNvPr id="3" name="Content Placeholder 2"/>
          <p:cNvSpPr>
            <a:spLocks noGrp="1"/>
          </p:cNvSpPr>
          <p:nvPr>
            <p:ph idx="1"/>
          </p:nvPr>
        </p:nvSpPr>
        <p:spPr/>
        <p:txBody>
          <a:bodyPr/>
          <a:lstStyle/>
          <a:p>
            <a:r>
              <a:rPr lang="en-US" sz="3200" dirty="0">
                <a:cs typeface="Courier New" panose="02070309020205020404" pitchFamily="49" charset="0"/>
              </a:rPr>
              <a:t>Math functions refer to </a:t>
            </a:r>
            <a:r>
              <a:rPr lang="en-US" dirty="0"/>
              <a:t>built-in constants stored in JavaScript Math object</a:t>
            </a:r>
          </a:p>
          <a:p>
            <a:r>
              <a:rPr lang="en-US" dirty="0"/>
              <a:t>Syntax to access mathematical constants is</a:t>
            </a:r>
          </a:p>
          <a:p>
            <a:pPr marL="457200" lvl="1" indent="0">
              <a:buNone/>
            </a:pPr>
            <a:r>
              <a:rPr lang="en-US" dirty="0"/>
              <a:t>	</a:t>
            </a:r>
            <a:r>
              <a:rPr lang="en-US" sz="2600" dirty="0" err="1">
                <a:latin typeface="Courier New" panose="02070309020205020404" pitchFamily="49" charset="0"/>
                <a:cs typeface="Courier New" panose="02070309020205020404" pitchFamily="49" charset="0"/>
              </a:rPr>
              <a:t>Math.</a:t>
            </a:r>
            <a:r>
              <a:rPr lang="en-US" sz="2600" i="1" dirty="0" err="1">
                <a:latin typeface="Courier New" panose="02070309020205020404" pitchFamily="49" charset="0"/>
                <a:cs typeface="Courier New" panose="02070309020205020404" pitchFamily="49" charset="0"/>
              </a:rPr>
              <a:t>CONSTANT</a:t>
            </a:r>
            <a:endParaRPr lang="en-US" sz="2600" i="1" dirty="0">
              <a:latin typeface="Courier New" panose="02070309020205020404" pitchFamily="49" charset="0"/>
              <a:cs typeface="Courier New" panose="02070309020205020404" pitchFamily="49" charset="0"/>
            </a:endParaRPr>
          </a:p>
          <a:p>
            <a:pPr indent="0">
              <a:buNone/>
            </a:pPr>
            <a:r>
              <a:rPr lang="en-US" dirty="0"/>
              <a:t>where </a:t>
            </a:r>
            <a:r>
              <a:rPr lang="en-US" sz="2600" i="1" dirty="0">
                <a:latin typeface="Courier New" panose="02070309020205020404" pitchFamily="49" charset="0"/>
                <a:cs typeface="Courier New" panose="02070309020205020404" pitchFamily="49" charset="0"/>
              </a:rPr>
              <a:t>CONSTANT</a:t>
            </a:r>
            <a:r>
              <a:rPr lang="en-US" i="1" dirty="0"/>
              <a:t> </a:t>
            </a:r>
            <a:r>
              <a:rPr lang="en-US" dirty="0"/>
              <a:t>is the name of one of the mathematical constants supported by </a:t>
            </a:r>
            <a:r>
              <a:rPr lang="en-US" sz="2600" dirty="0">
                <a:latin typeface="Courier New" panose="02070309020205020404" pitchFamily="49" charset="0"/>
                <a:cs typeface="Courier New" panose="02070309020205020404" pitchFamily="49" charset="0"/>
              </a:rPr>
              <a:t>Math</a:t>
            </a:r>
            <a:r>
              <a:rPr lang="en-US" dirty="0"/>
              <a:t> object</a:t>
            </a:r>
            <a:endParaRPr lang="en-US" sz="32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52</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6770866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Math Constants (continued)</a:t>
            </a:r>
          </a:p>
        </p:txBody>
      </p:sp>
      <p:pic>
        <p:nvPicPr>
          <p:cNvPr id="6" name="Content Placeholder 5" descr="This table provides the data about the math constants. It has 2 columns and 9 rows. The header of column 1 reads “Constant” and the header of column 2 reads “Description”.&#10;In row 2, column 1 reads “Math.E” and column 2 reads “The base of the natural logarithms (2.71828…)”.&#10;In row 3, column 1 reads “Math.LN10” and column 2 reads “The natural logarithm of 10 (2.3026…)”.&#10;In row 4, column 1 reads “Math.LN2” and column 2 reads “The natural logarithm of 2 (0.6931…)”.&#10;In row 5, column 1 reads “Math.LOG10E” and column 2 reads “The base 10 logarithm of e (0.4343…)”.&#10;In row 6, column 1 reads “Math.LOG2E” and column 2 reads “The base 2 logarithm of e (1.4427…)”.&#10;In row 7, column 1 reads “Math.PI” and column 2 reads “The value of π (3.14159…)”.&#10;In row 8, column 1 reads “Math.SQRT1_2” and column 2 reads “The value of 1 divided by the square root of 2 (0.7071…)”.&#10;In row 9, column 1 reads “Math.SQRT2” and column 2 reads “The square root of 2 (1.4142 …)”." title="Figure 9-34 Math constant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34267"/>
            <a:ext cx="8305800" cy="3076828"/>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53</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7937070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JavaScript Functions</a:t>
            </a:r>
          </a:p>
        </p:txBody>
      </p:sp>
      <p:sp>
        <p:nvSpPr>
          <p:cNvPr id="9" name="Content Placeholder 8"/>
          <p:cNvSpPr>
            <a:spLocks noGrp="1"/>
          </p:cNvSpPr>
          <p:nvPr>
            <p:ph idx="1"/>
          </p:nvPr>
        </p:nvSpPr>
        <p:spPr/>
        <p:txBody>
          <a:bodyPr/>
          <a:lstStyle/>
          <a:p>
            <a:r>
              <a:rPr lang="en-US" b="1" dirty="0"/>
              <a:t>Function:</a:t>
            </a:r>
            <a:r>
              <a:rPr lang="en-US" dirty="0"/>
              <a:t> Collection of commands that performs an action or returns a value</a:t>
            </a:r>
          </a:p>
          <a:p>
            <a:r>
              <a:rPr lang="en-US" dirty="0"/>
              <a:t>A function name identifies a function and a set of commands that are run when the function is called</a:t>
            </a:r>
          </a:p>
          <a:p>
            <a:r>
              <a:rPr lang="en-US" b="1" dirty="0"/>
              <a:t>Parameters:</a:t>
            </a:r>
            <a:r>
              <a:rPr lang="en-US" dirty="0"/>
              <a:t> Variables associated with the function</a:t>
            </a:r>
          </a:p>
        </p:txBody>
      </p:sp>
      <p:sp>
        <p:nvSpPr>
          <p:cNvPr id="4" name="Slide Number Placeholder 3"/>
          <p:cNvSpPr>
            <a:spLocks noGrp="1"/>
          </p:cNvSpPr>
          <p:nvPr>
            <p:ph type="sldNum" sz="quarter" idx="11"/>
          </p:nvPr>
        </p:nvSpPr>
        <p:spPr/>
        <p:txBody>
          <a:bodyPr/>
          <a:lstStyle/>
          <a:p>
            <a:fld id="{D088EE75-1E5F-46E6-9335-A082CDF6502C}" type="slidenum">
              <a:rPr lang="en-US" smtClean="0"/>
              <a:pPr/>
              <a:t>54</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31523329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Working with JavaScript Functions (continued)</a:t>
            </a:r>
          </a:p>
        </p:txBody>
      </p:sp>
      <p:sp>
        <p:nvSpPr>
          <p:cNvPr id="9" name="Content Placeholder 8"/>
          <p:cNvSpPr>
            <a:spLocks noGrp="1"/>
          </p:cNvSpPr>
          <p:nvPr>
            <p:ph idx="1"/>
          </p:nvPr>
        </p:nvSpPr>
        <p:spPr/>
        <p:txBody>
          <a:bodyPr/>
          <a:lstStyle/>
          <a:p>
            <a:r>
              <a:rPr lang="en-US" dirty="0"/>
              <a:t>General syntax of a JavaScript function is</a:t>
            </a:r>
          </a:p>
          <a:p>
            <a:pPr marL="0" indent="0">
              <a:buNone/>
            </a:pPr>
            <a:r>
              <a:rPr lang="en-US" dirty="0"/>
              <a:t>	</a:t>
            </a:r>
            <a:r>
              <a:rPr lang="en-US" sz="2600" dirty="0">
                <a:latin typeface="Courier New" panose="02070309020205020404" pitchFamily="49" charset="0"/>
                <a:cs typeface="Courier New" panose="02070309020205020404" pitchFamily="49" charset="0"/>
              </a:rPr>
              <a:t>function </a:t>
            </a:r>
            <a:r>
              <a:rPr lang="en-US" sz="2600" i="1" dirty="0" err="1">
                <a:latin typeface="Courier New" panose="02070309020205020404" pitchFamily="49" charset="0"/>
                <a:cs typeface="Courier New" panose="02070309020205020404" pitchFamily="49" charset="0"/>
              </a:rPr>
              <a:t>function_name</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parameters</a:t>
            </a:r>
            <a:r>
              <a:rPr lang="en-US" sz="2600" dirty="0">
                <a:latin typeface="Courier New" panose="02070309020205020404" pitchFamily="49" charset="0"/>
                <a:cs typeface="Courier New" panose="02070309020205020404" pitchFamily="49" charset="0"/>
              </a:rPr>
              <a:t>){</a:t>
            </a:r>
          </a:p>
          <a:p>
            <a:pPr marL="914400" lvl="2" indent="0">
              <a:buNone/>
            </a:pPr>
            <a:r>
              <a:rPr lang="en-US" sz="2600" i="1" dirty="0">
                <a:latin typeface="Courier New" panose="02070309020205020404" pitchFamily="49" charset="0"/>
                <a:cs typeface="Courier New" panose="02070309020205020404" pitchFamily="49" charset="0"/>
              </a:rPr>
              <a:t>	commands</a:t>
            </a:r>
          </a:p>
          <a:p>
            <a:pPr marL="914400" lvl="2" indent="0">
              <a:buNone/>
            </a:pPr>
            <a:r>
              <a:rPr lang="en-US" sz="2600" dirty="0">
                <a:latin typeface="Courier New" panose="02070309020205020404" pitchFamily="49" charset="0"/>
                <a:cs typeface="Courier New" panose="02070309020205020404" pitchFamily="49" charset="0"/>
              </a:rPr>
              <a:t>}</a:t>
            </a:r>
          </a:p>
          <a:p>
            <a:pPr marL="342900" lvl="2" indent="0">
              <a:buNone/>
            </a:pPr>
            <a:r>
              <a:rPr lang="en-US" sz="3200" dirty="0">
                <a:cs typeface="Courier New" panose="02070309020205020404" pitchFamily="49" charset="0"/>
              </a:rPr>
              <a:t>where,</a:t>
            </a:r>
          </a:p>
          <a:p>
            <a:pPr marL="800100" lvl="2" indent="-457200">
              <a:buFont typeface="Courier New" panose="02070309020205020404" pitchFamily="49" charset="0"/>
              <a:buChar char="–"/>
            </a:pPr>
            <a:r>
              <a:rPr lang="en-US" sz="2600" i="1" dirty="0" err="1">
                <a:latin typeface="Courier New" panose="02070309020205020404" pitchFamily="49" charset="0"/>
                <a:cs typeface="Courier New" panose="02070309020205020404" pitchFamily="49" charset="0"/>
              </a:rPr>
              <a:t>function_name</a:t>
            </a:r>
            <a:r>
              <a:rPr lang="en-US" sz="3200" i="1" dirty="0"/>
              <a:t> </a:t>
            </a:r>
            <a:r>
              <a:rPr lang="en-US" sz="2800" dirty="0"/>
              <a:t>is the name of the function</a:t>
            </a:r>
            <a:endParaRPr lang="en-US" sz="3200" dirty="0"/>
          </a:p>
          <a:p>
            <a:pPr marL="800100" lvl="2" indent="-457200">
              <a:buFont typeface="Courier New" panose="02070309020205020404" pitchFamily="49" charset="0"/>
              <a:buChar char="–"/>
            </a:pPr>
            <a:r>
              <a:rPr lang="en-US" sz="2600" i="1" dirty="0">
                <a:latin typeface="Courier New" panose="02070309020205020404" pitchFamily="49" charset="0"/>
                <a:cs typeface="Courier New" panose="02070309020205020404" pitchFamily="49" charset="0"/>
              </a:rPr>
              <a:t>parameters</a:t>
            </a:r>
            <a:r>
              <a:rPr lang="en-US" sz="2400" i="1" dirty="0"/>
              <a:t> </a:t>
            </a:r>
            <a:r>
              <a:rPr lang="en-US" sz="2800" dirty="0"/>
              <a:t>is a comma-separated list of variables used in the function</a:t>
            </a:r>
          </a:p>
          <a:p>
            <a:pPr marL="800100" lvl="2" indent="-457200">
              <a:buFont typeface="Courier New" panose="02070309020205020404" pitchFamily="49" charset="0"/>
              <a:buChar char="–"/>
            </a:pPr>
            <a:r>
              <a:rPr lang="en-US" sz="2800" i="1" dirty="0">
                <a:latin typeface="Courier New" panose="02070309020205020404" pitchFamily="49" charset="0"/>
                <a:cs typeface="Courier New" panose="02070309020205020404" pitchFamily="49" charset="0"/>
              </a:rPr>
              <a:t>commands</a:t>
            </a:r>
            <a:r>
              <a:rPr lang="en-US" sz="2800" i="1" dirty="0"/>
              <a:t> </a:t>
            </a:r>
            <a:r>
              <a:rPr lang="en-US" sz="2800" dirty="0"/>
              <a:t>is the set of statements run by the function</a:t>
            </a:r>
            <a:endParaRPr lang="en-US" sz="307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D088EE75-1E5F-46E6-9335-A082CDF6502C}" type="slidenum">
              <a:rPr lang="en-US" smtClean="0"/>
              <a:pPr/>
              <a:t>55</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23423494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 Function</a:t>
            </a:r>
          </a:p>
        </p:txBody>
      </p:sp>
      <p:pic>
        <p:nvPicPr>
          <p:cNvPr id="6" name="Content Placeholder 5" descr="This figure explains the process of calling the runClock() function.&#10;The figure consists of a few lines of code and a rectangular box.&#10;The first line of the code reads “/* Execute the function to run and display the countdown clock */”. The second line of the code reads “runClock();”. The third line of the code reads “/* Function to create and run the countdown clock */”. The fourth line of the code reads “function runClock() {”. The fifth line of the code reads “”/* Store the current date and time */”. A rectangular box that reads “command to execute the runClock() function” is positioned at the left side of the code. An arrow originating from the rectangular box points to “runClock()” in the second line of the code." title="Figure 9-37 Calling the runClock() functio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66062"/>
            <a:ext cx="8305800" cy="1813238"/>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56</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3992982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Creating a Function to Return a Value</a:t>
            </a:r>
          </a:p>
        </p:txBody>
      </p:sp>
      <p:sp>
        <p:nvSpPr>
          <p:cNvPr id="3" name="Content Placeholder 2"/>
          <p:cNvSpPr>
            <a:spLocks noGrp="1"/>
          </p:cNvSpPr>
          <p:nvPr>
            <p:ph idx="1"/>
          </p:nvPr>
        </p:nvSpPr>
        <p:spPr/>
        <p:txBody>
          <a:bodyPr/>
          <a:lstStyle/>
          <a:p>
            <a:r>
              <a:rPr lang="en-US" dirty="0">
                <a:cs typeface="Courier New" panose="02070309020205020404" pitchFamily="49" charset="0"/>
              </a:rPr>
              <a:t>Functions return values using </a:t>
            </a:r>
            <a:r>
              <a:rPr lang="en-US" sz="2600" dirty="0">
                <a:latin typeface="Courier New" panose="02070309020205020404" pitchFamily="49" charset="0"/>
                <a:cs typeface="Courier New" panose="02070309020205020404" pitchFamily="49" charset="0"/>
              </a:rPr>
              <a:t>return</a:t>
            </a:r>
            <a:r>
              <a:rPr lang="en-US" dirty="0">
                <a:cs typeface="Courier New" panose="02070309020205020404" pitchFamily="49" charset="0"/>
              </a:rPr>
              <a:t> statement</a:t>
            </a:r>
          </a:p>
          <a:p>
            <a:pPr marL="0" indent="0">
              <a:buNone/>
            </a:pPr>
            <a:r>
              <a:rPr lang="en-US" sz="2800" dirty="0">
                <a:cs typeface="Courier New" panose="02070309020205020404" pitchFamily="49" charset="0"/>
              </a:rPr>
              <a:t>	</a:t>
            </a:r>
            <a:r>
              <a:rPr lang="en-US" sz="2600" dirty="0">
                <a:latin typeface="Courier New" panose="02070309020205020404" pitchFamily="49" charset="0"/>
                <a:cs typeface="Courier New" panose="02070309020205020404" pitchFamily="49" charset="0"/>
              </a:rPr>
              <a:t> function </a:t>
            </a:r>
            <a:r>
              <a:rPr lang="en-US" sz="2600" i="1" dirty="0" err="1">
                <a:latin typeface="Courier New" panose="02070309020205020404" pitchFamily="49" charset="0"/>
                <a:cs typeface="Courier New" panose="02070309020205020404" pitchFamily="49" charset="0"/>
              </a:rPr>
              <a:t>function_name</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parameters</a:t>
            </a:r>
            <a:r>
              <a:rPr lang="en-US" sz="2600" dirty="0">
                <a:latin typeface="Courier New" panose="02070309020205020404" pitchFamily="49" charset="0"/>
                <a:cs typeface="Courier New" panose="02070309020205020404" pitchFamily="49" charset="0"/>
              </a:rPr>
              <a:t>){</a:t>
            </a:r>
          </a:p>
          <a:p>
            <a:pPr marL="0" indent="0">
              <a:buNone/>
            </a:pPr>
            <a:r>
              <a:rPr lang="en-US" sz="2600" i="1" dirty="0">
                <a:latin typeface="Courier New" panose="02070309020205020404" pitchFamily="49" charset="0"/>
                <a:cs typeface="Courier New" panose="02070309020205020404" pitchFamily="49" charset="0"/>
              </a:rPr>
              <a:t>		commands</a:t>
            </a:r>
          </a:p>
          <a:p>
            <a:pPr marL="1828800" lvl="4" indent="0">
              <a:buNone/>
            </a:pPr>
            <a:r>
              <a:rPr lang="en-US" sz="2600" dirty="0">
                <a:latin typeface="Courier New" panose="02070309020205020404" pitchFamily="49" charset="0"/>
                <a:cs typeface="Courier New" panose="02070309020205020404" pitchFamily="49" charset="0"/>
              </a:rPr>
              <a:t>return </a:t>
            </a:r>
            <a:r>
              <a:rPr lang="en-US" sz="2600" i="1" dirty="0">
                <a:latin typeface="Courier New" panose="02070309020205020404" pitchFamily="49" charset="0"/>
                <a:cs typeface="Courier New" panose="02070309020205020404" pitchFamily="49" charset="0"/>
              </a:rPr>
              <a:t>value;</a:t>
            </a:r>
          </a:p>
          <a:p>
            <a:pPr lvl="2" indent="0">
              <a:buNone/>
            </a:pPr>
            <a:r>
              <a:rPr lang="en-US" sz="2600" dirty="0">
                <a:latin typeface="Courier New" panose="02070309020205020404" pitchFamily="49" charset="0"/>
                <a:cs typeface="Courier New" panose="02070309020205020404" pitchFamily="49" charset="0"/>
              </a:rPr>
              <a:t>}</a:t>
            </a:r>
          </a:p>
          <a:p>
            <a:pPr marL="342900" lvl="2" indent="0">
              <a:buNone/>
            </a:pPr>
            <a:r>
              <a:rPr lang="en-US" sz="32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value</a:t>
            </a:r>
            <a:r>
              <a:rPr lang="en-US" sz="3200" i="1" dirty="0"/>
              <a:t> </a:t>
            </a:r>
            <a:r>
              <a:rPr lang="en-US" sz="3200" dirty="0"/>
              <a:t>is the calculated value that is returned by the function</a:t>
            </a:r>
            <a:endParaRPr lang="en-US" sz="32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57</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3848955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Timed Commands</a:t>
            </a:r>
          </a:p>
        </p:txBody>
      </p:sp>
      <p:sp>
        <p:nvSpPr>
          <p:cNvPr id="9" name="Content Placeholder 8"/>
          <p:cNvSpPr>
            <a:spLocks noGrp="1"/>
          </p:cNvSpPr>
          <p:nvPr>
            <p:ph idx="1"/>
          </p:nvPr>
        </p:nvSpPr>
        <p:spPr/>
        <p:txBody>
          <a:bodyPr/>
          <a:lstStyle/>
          <a:p>
            <a:r>
              <a:rPr lang="en-US" dirty="0"/>
              <a:t>Methods to update the current and the remaining time constantly</a:t>
            </a:r>
          </a:p>
          <a:p>
            <a:pPr lvl="1"/>
            <a:r>
              <a:rPr lang="en-US" dirty="0"/>
              <a:t>Time-delayed commands</a:t>
            </a:r>
          </a:p>
          <a:p>
            <a:pPr lvl="1"/>
            <a:r>
              <a:rPr lang="en-US" dirty="0"/>
              <a:t>Timed-interval commands</a:t>
            </a:r>
          </a:p>
          <a:p>
            <a:pPr marL="342900" lvl="1" indent="-342900">
              <a:buFont typeface="Arial" panose="020B0604020202020204" pitchFamily="34" charset="0"/>
              <a:buChar char="•"/>
            </a:pPr>
            <a:r>
              <a:rPr lang="en-US" sz="3200" dirty="0"/>
              <a:t>Working with Time-Delayed Commands</a:t>
            </a:r>
          </a:p>
          <a:p>
            <a:pPr lvl="1"/>
            <a:r>
              <a:rPr lang="en-US" b="1" dirty="0"/>
              <a:t>Time-delayed commands:</a:t>
            </a:r>
            <a:r>
              <a:rPr lang="en-US" dirty="0"/>
              <a:t> JavaScript commands run after a specified amount of time has passed</a:t>
            </a:r>
          </a:p>
        </p:txBody>
      </p:sp>
      <p:sp>
        <p:nvSpPr>
          <p:cNvPr id="4" name="Slide Number Placeholder 3"/>
          <p:cNvSpPr>
            <a:spLocks noGrp="1"/>
          </p:cNvSpPr>
          <p:nvPr>
            <p:ph type="sldNum" sz="quarter" idx="11"/>
          </p:nvPr>
        </p:nvSpPr>
        <p:spPr/>
        <p:txBody>
          <a:bodyPr/>
          <a:lstStyle/>
          <a:p>
            <a:fld id="{D088EE75-1E5F-46E6-9335-A082CDF6502C}" type="slidenum">
              <a:rPr lang="en-US" smtClean="0"/>
              <a:pPr/>
              <a:t>58</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40097480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Running Timed Commands (continued 1)</a:t>
            </a:r>
          </a:p>
        </p:txBody>
      </p:sp>
      <p:sp>
        <p:nvSpPr>
          <p:cNvPr id="9" name="Content Placeholder 8"/>
          <p:cNvSpPr>
            <a:spLocks noGrp="1"/>
          </p:cNvSpPr>
          <p:nvPr>
            <p:ph idx="1"/>
          </p:nvPr>
        </p:nvSpPr>
        <p:spPr/>
        <p:txBody>
          <a:bodyPr/>
          <a:lstStyle/>
          <a:p>
            <a:pPr lvl="1"/>
            <a:r>
              <a:rPr lang="en-US" dirty="0"/>
              <a:t>Time delay is defined using</a:t>
            </a:r>
          </a:p>
          <a:p>
            <a:pPr marL="914400" lvl="2" indent="0">
              <a:buNone/>
            </a:pPr>
            <a:r>
              <a:rPr lang="en-US" sz="2600" dirty="0" err="1">
                <a:latin typeface="Courier New" panose="02070309020205020404" pitchFamily="49" charset="0"/>
                <a:cs typeface="Courier New" panose="02070309020205020404" pitchFamily="49" charset="0"/>
              </a:rPr>
              <a:t>setTimeout</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command</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delay</a:t>
            </a:r>
            <a:r>
              <a:rPr lang="en-US" sz="2600" dirty="0">
                <a:latin typeface="Courier New" panose="02070309020205020404" pitchFamily="49" charset="0"/>
                <a:cs typeface="Courier New" panose="02070309020205020404" pitchFamily="49" charset="0"/>
              </a:rPr>
              <a:t>);</a:t>
            </a:r>
          </a:p>
          <a:p>
            <a:pPr lvl="1" indent="0">
              <a:buNone/>
            </a:pPr>
            <a:r>
              <a:rPr lang="en-US"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command</a:t>
            </a:r>
            <a:r>
              <a:rPr lang="en-US" i="1" dirty="0"/>
              <a:t> </a:t>
            </a:r>
            <a:r>
              <a:rPr lang="en-US" dirty="0"/>
              <a:t>is a JavaScript command and </a:t>
            </a:r>
            <a:r>
              <a:rPr lang="en-US" sz="2600" i="1" dirty="0">
                <a:latin typeface="Courier New" panose="02070309020205020404" pitchFamily="49" charset="0"/>
                <a:cs typeface="Courier New" panose="02070309020205020404" pitchFamily="49" charset="0"/>
              </a:rPr>
              <a:t>delay</a:t>
            </a:r>
            <a:r>
              <a:rPr lang="en-US" i="1" dirty="0"/>
              <a:t> </a:t>
            </a:r>
            <a:r>
              <a:rPr lang="en-US" dirty="0"/>
              <a:t>is the delay time in milliseconds before a browser runs the command</a:t>
            </a:r>
            <a:endParaRPr lang="en-US" dirty="0">
              <a:cs typeface="Courier New" panose="02070309020205020404" pitchFamily="49" charset="0"/>
            </a:endParaRPr>
          </a:p>
          <a:p>
            <a:pPr marL="342900" lvl="2" indent="-342900">
              <a:buFont typeface="Arial" panose="020B0604020202020204" pitchFamily="34" charset="0"/>
              <a:buChar char="•"/>
            </a:pPr>
            <a:r>
              <a:rPr lang="en-US" sz="3200" dirty="0"/>
              <a:t>Running Commands at Specified Intervals</a:t>
            </a:r>
          </a:p>
          <a:p>
            <a:pPr lvl="1"/>
            <a:r>
              <a:rPr lang="en-US" dirty="0"/>
              <a:t>The timed-interval command instructs browsers to run a command repeatedly at a specified interval</a:t>
            </a:r>
            <a:endParaRPr lang="en-US" sz="8000" dirty="0"/>
          </a:p>
        </p:txBody>
      </p:sp>
      <p:sp>
        <p:nvSpPr>
          <p:cNvPr id="4" name="Slide Number Placeholder 3"/>
          <p:cNvSpPr>
            <a:spLocks noGrp="1"/>
          </p:cNvSpPr>
          <p:nvPr>
            <p:ph type="sldNum" sz="quarter" idx="11"/>
          </p:nvPr>
        </p:nvSpPr>
        <p:spPr/>
        <p:txBody>
          <a:bodyPr/>
          <a:lstStyle/>
          <a:p>
            <a:fld id="{D088EE75-1E5F-46E6-9335-A082CDF6502C}" type="slidenum">
              <a:rPr lang="en-US" smtClean="0"/>
              <a:pPr/>
              <a:t>59</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294903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Server-Side and Client-Side Programming (continued 2)</a:t>
            </a:r>
          </a:p>
        </p:txBody>
      </p:sp>
      <p:sp>
        <p:nvSpPr>
          <p:cNvPr id="3" name="Content Placeholder 2"/>
          <p:cNvSpPr>
            <a:spLocks noGrp="1"/>
          </p:cNvSpPr>
          <p:nvPr>
            <p:ph idx="1"/>
          </p:nvPr>
        </p:nvSpPr>
        <p:spPr/>
        <p:txBody>
          <a:bodyPr/>
          <a:lstStyle/>
          <a:p>
            <a:r>
              <a:rPr lang="en-US" b="1" dirty="0"/>
              <a:t>Client-side programming:</a:t>
            </a:r>
            <a:r>
              <a:rPr lang="en-US" dirty="0"/>
              <a:t> Programs run on the user’s computer using downloaded scripts with HTML and CSS files</a:t>
            </a:r>
          </a:p>
          <a:p>
            <a:r>
              <a:rPr lang="en-US" dirty="0"/>
              <a:t>Distributes load to avoid overloading of program-related requests</a:t>
            </a:r>
          </a:p>
          <a:p>
            <a:r>
              <a:rPr lang="en-US" dirty="0"/>
              <a:t>Client-side programs can never replace server-side programming</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4190849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Running Timed Commands (continued 2)</a:t>
            </a:r>
          </a:p>
        </p:txBody>
      </p:sp>
      <p:sp>
        <p:nvSpPr>
          <p:cNvPr id="9" name="Content Placeholder 8"/>
          <p:cNvSpPr>
            <a:spLocks noGrp="1"/>
          </p:cNvSpPr>
          <p:nvPr>
            <p:ph idx="1"/>
          </p:nvPr>
        </p:nvSpPr>
        <p:spPr/>
        <p:txBody>
          <a:bodyPr/>
          <a:lstStyle/>
          <a:p>
            <a:pPr lvl="1"/>
            <a:r>
              <a:rPr lang="en-US" dirty="0"/>
              <a:t>Timed-interval commands are applied using </a:t>
            </a:r>
            <a:r>
              <a:rPr lang="en-US" sz="2600" dirty="0" err="1">
                <a:latin typeface="Courier New" panose="02070309020205020404" pitchFamily="49" charset="0"/>
                <a:cs typeface="Courier New" panose="02070309020205020404" pitchFamily="49" charset="0"/>
              </a:rPr>
              <a:t>setInterval</a:t>
            </a:r>
            <a:r>
              <a:rPr lang="en-US" sz="2600" dirty="0">
                <a:latin typeface="Courier New" panose="02070309020205020404" pitchFamily="49" charset="0"/>
                <a:cs typeface="Courier New" panose="02070309020205020404" pitchFamily="49" charset="0"/>
              </a:rPr>
              <a:t>()</a:t>
            </a:r>
            <a:r>
              <a:rPr lang="en-US" sz="2400" dirty="0"/>
              <a:t> </a:t>
            </a:r>
            <a:r>
              <a:rPr lang="en-US" dirty="0"/>
              <a:t>method</a:t>
            </a:r>
          </a:p>
          <a:p>
            <a:pPr marL="914400" lvl="2" indent="0">
              <a:buNone/>
            </a:pPr>
            <a:r>
              <a:rPr lang="en-US" sz="2600" dirty="0" err="1">
                <a:latin typeface="Courier New" panose="02070309020205020404" pitchFamily="49" charset="0"/>
                <a:cs typeface="Courier New" panose="02070309020205020404" pitchFamily="49" charset="0"/>
              </a:rPr>
              <a:t>setInterval</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command</a:t>
            </a: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interval</a:t>
            </a:r>
            <a:r>
              <a:rPr lang="en-US" sz="2600" dirty="0">
                <a:latin typeface="Courier New" panose="02070309020205020404" pitchFamily="49" charset="0"/>
                <a:cs typeface="Courier New" panose="02070309020205020404" pitchFamily="49" charset="0"/>
              </a:rPr>
              <a:t>);</a:t>
            </a:r>
          </a:p>
          <a:p>
            <a:pPr lvl="1" indent="0">
              <a:buNone/>
            </a:pPr>
            <a:r>
              <a:rPr lang="en-US" dirty="0"/>
              <a:t>where </a:t>
            </a:r>
            <a:r>
              <a:rPr lang="en-US" sz="2600" i="1" dirty="0">
                <a:latin typeface="Courier New" panose="02070309020205020404" pitchFamily="49" charset="0"/>
                <a:cs typeface="Courier New" panose="02070309020205020404" pitchFamily="49" charset="0"/>
              </a:rPr>
              <a:t>interval</a:t>
            </a:r>
            <a:r>
              <a:rPr lang="en-US" sz="2400" i="1" dirty="0"/>
              <a:t> </a:t>
            </a:r>
            <a:r>
              <a:rPr lang="en-US" dirty="0"/>
              <a:t>is the interval in milliseconds before the command is run again</a:t>
            </a:r>
            <a:endParaRPr lang="en-US" sz="9200" dirty="0"/>
          </a:p>
        </p:txBody>
      </p:sp>
      <p:sp>
        <p:nvSpPr>
          <p:cNvPr id="4" name="Slide Number Placeholder 3"/>
          <p:cNvSpPr>
            <a:spLocks noGrp="1"/>
          </p:cNvSpPr>
          <p:nvPr>
            <p:ph type="sldNum" sz="quarter" idx="11"/>
          </p:nvPr>
        </p:nvSpPr>
        <p:spPr/>
        <p:txBody>
          <a:bodyPr/>
          <a:lstStyle/>
          <a:p>
            <a:fld id="{D088EE75-1E5F-46E6-9335-A082CDF6502C}" type="slidenum">
              <a:rPr lang="en-US" smtClean="0"/>
              <a:pPr/>
              <a:t>60</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5003852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Running Timed Commands (continued 3)</a:t>
            </a:r>
          </a:p>
        </p:txBody>
      </p:sp>
      <p:pic>
        <p:nvPicPr>
          <p:cNvPr id="3" name="Content Placeholder 2" descr="This figure explains the process of repeating the runClock() function.&#10;The figure consists of a few lines of code and a rectangular box.&#10;The first line of the code reads “/* Executing the function to run and display the countdown clock */”. The second line of the code reads “runClock();”. The third line of the code reads “setInterval(“runClock()”, 1000);”. A rectangular box labeled “repeats the runClock() function every second” is positioned below the code. An arrow originating from the rectangular box points to “runClock()” in the third line of the code." title="Figure 9-38 Repeating the runClock() functio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645364"/>
            <a:ext cx="8305800" cy="2054634"/>
          </a:xfrm>
        </p:spPr>
      </p:pic>
      <p:sp>
        <p:nvSpPr>
          <p:cNvPr id="4" name="Slide Number Placeholder 3"/>
          <p:cNvSpPr>
            <a:spLocks noGrp="1"/>
          </p:cNvSpPr>
          <p:nvPr>
            <p:ph type="sldNum" sz="quarter" idx="11"/>
          </p:nvPr>
        </p:nvSpPr>
        <p:spPr/>
        <p:txBody>
          <a:bodyPr/>
          <a:lstStyle/>
          <a:p>
            <a:fld id="{D088EE75-1E5F-46E6-9335-A082CDF6502C}" type="slidenum">
              <a:rPr lang="en-US" smtClean="0"/>
              <a:pPr/>
              <a:t>61</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2767937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Controlling How JavaScript Works with Numeric Values</a:t>
            </a:r>
          </a:p>
        </p:txBody>
      </p:sp>
      <p:sp>
        <p:nvSpPr>
          <p:cNvPr id="9" name="Content Placeholder 8"/>
          <p:cNvSpPr>
            <a:spLocks noGrp="1"/>
          </p:cNvSpPr>
          <p:nvPr>
            <p:ph idx="1"/>
          </p:nvPr>
        </p:nvSpPr>
        <p:spPr/>
        <p:txBody>
          <a:bodyPr/>
          <a:lstStyle/>
          <a:p>
            <a:r>
              <a:rPr lang="en-US" dirty="0"/>
              <a:t>Handling Illegal Operations</a:t>
            </a:r>
          </a:p>
          <a:p>
            <a:pPr lvl="1"/>
            <a:r>
              <a:rPr lang="en-US" dirty="0"/>
              <a:t>Mathematical operations can return results that are not numeric values</a:t>
            </a:r>
          </a:p>
          <a:p>
            <a:pPr lvl="1"/>
            <a:r>
              <a:rPr lang="en-US" dirty="0"/>
              <a:t>JavaScript returns </a:t>
            </a:r>
            <a:r>
              <a:rPr lang="en-US" sz="2600" dirty="0" err="1">
                <a:latin typeface="Courier New" panose="02070309020205020404" pitchFamily="49" charset="0"/>
                <a:cs typeface="Courier New" panose="02070309020205020404" pitchFamily="49" charset="0"/>
              </a:rPr>
              <a:t>NaN</a:t>
            </a:r>
            <a:r>
              <a:rPr lang="en-US" dirty="0"/>
              <a:t> if an operation does not involve only numeric values</a:t>
            </a:r>
          </a:p>
          <a:p>
            <a:pPr lvl="1"/>
            <a:endParaRPr lang="en-US" dirty="0"/>
          </a:p>
        </p:txBody>
      </p:sp>
      <p:sp>
        <p:nvSpPr>
          <p:cNvPr id="4" name="Slide Number Placeholder 3"/>
          <p:cNvSpPr>
            <a:spLocks noGrp="1"/>
          </p:cNvSpPr>
          <p:nvPr>
            <p:ph type="sldNum" sz="quarter" idx="11"/>
          </p:nvPr>
        </p:nvSpPr>
        <p:spPr/>
        <p:txBody>
          <a:bodyPr/>
          <a:lstStyle/>
          <a:p>
            <a:fld id="{D088EE75-1E5F-46E6-9335-A082CDF6502C}" type="slidenum">
              <a:rPr lang="en-US" smtClean="0"/>
              <a:pPr/>
              <a:t>62</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17282995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Controlling How JavaScript Works with Numeric Values (continued)</a:t>
            </a:r>
          </a:p>
        </p:txBody>
      </p:sp>
      <p:sp>
        <p:nvSpPr>
          <p:cNvPr id="9" name="Content Placeholder 8"/>
          <p:cNvSpPr>
            <a:spLocks noGrp="1"/>
          </p:cNvSpPr>
          <p:nvPr>
            <p:ph idx="1"/>
          </p:nvPr>
        </p:nvSpPr>
        <p:spPr/>
        <p:txBody>
          <a:bodyPr/>
          <a:lstStyle/>
          <a:p>
            <a:pPr lvl="1"/>
            <a:r>
              <a:rPr lang="en-US" sz="2600" dirty="0" err="1">
                <a:latin typeface="Courier New" panose="02070309020205020404" pitchFamily="49" charset="0"/>
                <a:cs typeface="Courier New" panose="02070309020205020404" pitchFamily="49" charset="0"/>
              </a:rPr>
              <a:t>isNaN</a:t>
            </a:r>
            <a:r>
              <a:rPr lang="en-US" sz="2600" dirty="0">
                <a:latin typeface="Courier New" panose="02070309020205020404" pitchFamily="49" charset="0"/>
                <a:cs typeface="Courier New" panose="02070309020205020404" pitchFamily="49" charset="0"/>
              </a:rPr>
              <a:t>()</a:t>
            </a:r>
            <a:r>
              <a:rPr lang="en-US" dirty="0"/>
              <a:t> function returns a Boolean value of </a:t>
            </a:r>
            <a:r>
              <a:rPr lang="en-US" sz="2600" dirty="0">
                <a:latin typeface="Courier New" panose="02070309020205020404" pitchFamily="49" charset="0"/>
                <a:cs typeface="Courier New" panose="02070309020205020404" pitchFamily="49" charset="0"/>
              </a:rPr>
              <a:t>true</a:t>
            </a:r>
            <a:r>
              <a:rPr lang="en-US" dirty="0"/>
              <a:t> if the value is not numeric and </a:t>
            </a:r>
            <a:r>
              <a:rPr lang="en-US" sz="2600" dirty="0">
                <a:latin typeface="Courier New" panose="02070309020205020404" pitchFamily="49" charset="0"/>
                <a:cs typeface="Courier New" panose="02070309020205020404" pitchFamily="49" charset="0"/>
              </a:rPr>
              <a:t>false</a:t>
            </a:r>
            <a:r>
              <a:rPr lang="en-US" dirty="0"/>
              <a:t> if otherwise</a:t>
            </a:r>
          </a:p>
          <a:p>
            <a:pPr lvl="1"/>
            <a:r>
              <a:rPr lang="en-US" sz="2400" dirty="0">
                <a:latin typeface="Courier New" panose="02070309020205020404" pitchFamily="49" charset="0"/>
                <a:cs typeface="Courier New" panose="02070309020205020404" pitchFamily="49" charset="0"/>
              </a:rPr>
              <a:t>Infinity</a:t>
            </a:r>
            <a:r>
              <a:rPr lang="en-US" sz="2400" dirty="0"/>
              <a:t> </a:t>
            </a:r>
            <a:r>
              <a:rPr lang="en-US" dirty="0"/>
              <a:t>value is generated for an operation whose result is less than the smallest numeric value and </a:t>
            </a:r>
            <a:r>
              <a:rPr lang="en-IN" dirty="0"/>
              <a:t>greater than the largest numeric value supported by JavaScript</a:t>
            </a:r>
            <a:endParaRPr lang="en-US" dirty="0"/>
          </a:p>
          <a:p>
            <a:pPr marL="457200" lvl="1" indent="0">
              <a:buNone/>
            </a:pPr>
            <a:endParaRPr lang="en-US" dirty="0"/>
          </a:p>
        </p:txBody>
      </p:sp>
      <p:sp>
        <p:nvSpPr>
          <p:cNvPr id="4" name="Slide Number Placeholder 3"/>
          <p:cNvSpPr>
            <a:spLocks noGrp="1"/>
          </p:cNvSpPr>
          <p:nvPr>
            <p:ph type="sldNum" sz="quarter" idx="11"/>
          </p:nvPr>
        </p:nvSpPr>
        <p:spPr/>
        <p:txBody>
          <a:bodyPr/>
          <a:lstStyle/>
          <a:p>
            <a:fld id="{D088EE75-1E5F-46E6-9335-A082CDF6502C}" type="slidenum">
              <a:rPr lang="en-US" smtClean="0"/>
              <a:pPr/>
              <a:t>63</a:t>
            </a:fld>
            <a:endParaRPr lang="en-US" dirty="0"/>
          </a:p>
        </p:txBody>
      </p:sp>
      <p:sp>
        <p:nvSpPr>
          <p:cNvPr id="5" name="Footer Placeholder 4"/>
          <p:cNvSpPr>
            <a:spLocks noGrp="1"/>
          </p:cNvSpPr>
          <p:nvPr>
            <p:ph type="ftr" sz="quarter" idx="3"/>
          </p:nvPr>
        </p:nvSpPr>
        <p:spPr/>
        <p:txBody>
          <a:bodyPr/>
          <a:lstStyle/>
          <a:p>
            <a:r>
              <a:rPr lang="en-US" dirty="0"/>
              <a:t>         New Perspectives on HTML5, CSS3, and JavaScript, 6th Edition</a:t>
            </a:r>
          </a:p>
        </p:txBody>
      </p:sp>
    </p:spTree>
    <p:extLst>
      <p:ext uri="{BB962C8B-B14F-4D97-AF65-F5344CB8AC3E}">
        <p14:creationId xmlns:p14="http://schemas.microsoft.com/office/powerpoint/2010/main" val="17047366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Number Format</a:t>
            </a:r>
          </a:p>
        </p:txBody>
      </p:sp>
      <p:sp>
        <p:nvSpPr>
          <p:cNvPr id="3" name="Content Placeholder 2"/>
          <p:cNvSpPr>
            <a:spLocks noGrp="1"/>
          </p:cNvSpPr>
          <p:nvPr>
            <p:ph idx="1"/>
          </p:nvPr>
        </p:nvSpPr>
        <p:spPr/>
        <p:txBody>
          <a:bodyPr/>
          <a:lstStyle/>
          <a:p>
            <a:r>
              <a:rPr lang="en-US" sz="3200" dirty="0">
                <a:cs typeface="Courier New" panose="02070309020205020404" pitchFamily="49" charset="0"/>
              </a:rPr>
              <a:t>JavaScript stores a numeric </a:t>
            </a:r>
            <a:r>
              <a:rPr lang="en-US" dirty="0"/>
              <a:t>value to 16 decimal places of accuracy</a:t>
            </a:r>
          </a:p>
          <a:p>
            <a:r>
              <a:rPr lang="en-US" dirty="0"/>
              <a:t>The number of digits displayed by browsers is controlled using </a:t>
            </a:r>
            <a:r>
              <a:rPr lang="en-US" sz="2600" dirty="0" err="1">
                <a:latin typeface="Courier New" panose="02070309020205020404" pitchFamily="49" charset="0"/>
                <a:cs typeface="Courier New" panose="02070309020205020404" pitchFamily="49" charset="0"/>
              </a:rPr>
              <a:t>toFixed</a:t>
            </a:r>
            <a:r>
              <a:rPr lang="en-US" sz="2600" dirty="0">
                <a:latin typeface="Courier New" panose="02070309020205020404" pitchFamily="49" charset="0"/>
                <a:cs typeface="Courier New" panose="02070309020205020404" pitchFamily="49" charset="0"/>
              </a:rPr>
              <a:t>()</a:t>
            </a:r>
            <a:r>
              <a:rPr lang="en-US" dirty="0"/>
              <a:t> method</a:t>
            </a:r>
          </a:p>
          <a:p>
            <a:pPr marL="0" indent="0">
              <a:buNone/>
            </a:pPr>
            <a:r>
              <a:rPr lang="en-US" sz="2800" dirty="0">
                <a:cs typeface="Courier New" panose="02070309020205020404" pitchFamily="49" charset="0"/>
              </a:rPr>
              <a:t>	</a:t>
            </a:r>
            <a:r>
              <a:rPr lang="en-US" i="1" dirty="0"/>
              <a:t> </a:t>
            </a:r>
            <a:r>
              <a:rPr lang="en-US" sz="2600" i="1" dirty="0" err="1">
                <a:latin typeface="Courier New" panose="02070309020205020404" pitchFamily="49" charset="0"/>
                <a:cs typeface="Courier New" panose="02070309020205020404" pitchFamily="49" charset="0"/>
              </a:rPr>
              <a:t>value</a:t>
            </a:r>
            <a:r>
              <a:rPr lang="en-US" sz="2600" dirty="0" err="1">
                <a:latin typeface="Courier New" panose="02070309020205020404" pitchFamily="49" charset="0"/>
                <a:cs typeface="Courier New" panose="02070309020205020404" pitchFamily="49" charset="0"/>
              </a:rPr>
              <a:t>.toFixed</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n</a:t>
            </a:r>
            <a:r>
              <a:rPr lang="en-US" sz="2600" dirty="0">
                <a:latin typeface="Courier New" panose="02070309020205020404" pitchFamily="49" charset="0"/>
                <a:cs typeface="Courier New" panose="02070309020205020404" pitchFamily="49" charset="0"/>
              </a:rPr>
              <a:t>)</a:t>
            </a:r>
          </a:p>
          <a:p>
            <a:pPr indent="0">
              <a:buNone/>
            </a:pPr>
            <a:r>
              <a:rPr lang="en-US" dirty="0"/>
              <a:t>where </a:t>
            </a:r>
            <a:r>
              <a:rPr lang="en-US" sz="2600" i="1" dirty="0">
                <a:latin typeface="Courier New" panose="02070309020205020404" pitchFamily="49" charset="0"/>
                <a:cs typeface="Courier New" panose="02070309020205020404" pitchFamily="49" charset="0"/>
              </a:rPr>
              <a:t>value</a:t>
            </a:r>
            <a:r>
              <a:rPr lang="en-US" sz="2800" i="1" dirty="0"/>
              <a:t> </a:t>
            </a:r>
            <a:r>
              <a:rPr lang="en-US" dirty="0"/>
              <a:t>is the value or variable and </a:t>
            </a:r>
            <a:r>
              <a:rPr lang="en-US" sz="2600" i="1" dirty="0">
                <a:latin typeface="Courier New" panose="02070309020205020404" pitchFamily="49" charset="0"/>
                <a:cs typeface="Courier New" panose="02070309020205020404" pitchFamily="49" charset="0"/>
              </a:rPr>
              <a:t>n</a:t>
            </a:r>
            <a:r>
              <a:rPr lang="en-US" sz="2800" i="1" dirty="0"/>
              <a:t> </a:t>
            </a:r>
            <a:r>
              <a:rPr lang="en-US" dirty="0"/>
              <a:t>is the number of decimal places displayed in the output</a:t>
            </a:r>
            <a:endParaRPr lang="en-US" sz="80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64</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611506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Defining a Number Format (continued)</a:t>
            </a:r>
          </a:p>
        </p:txBody>
      </p:sp>
      <p:sp>
        <p:nvSpPr>
          <p:cNvPr id="3" name="Content Placeholder 2"/>
          <p:cNvSpPr>
            <a:spLocks noGrp="1"/>
          </p:cNvSpPr>
          <p:nvPr>
            <p:ph idx="1"/>
          </p:nvPr>
        </p:nvSpPr>
        <p:spPr/>
        <p:txBody>
          <a:bodyPr/>
          <a:lstStyle/>
          <a:p>
            <a:r>
              <a:rPr lang="en-US" sz="2600" dirty="0" err="1">
                <a:latin typeface="Courier New" panose="02070309020205020404" pitchFamily="49" charset="0"/>
                <a:cs typeface="Courier New" panose="02070309020205020404" pitchFamily="49" charset="0"/>
              </a:rPr>
              <a:t>toFixed</a:t>
            </a:r>
            <a:r>
              <a:rPr lang="en-US" sz="2600" dirty="0">
                <a:latin typeface="Courier New" panose="02070309020205020404" pitchFamily="49" charset="0"/>
                <a:cs typeface="Courier New" panose="02070309020205020404" pitchFamily="49" charset="0"/>
              </a:rPr>
              <a:t>()</a:t>
            </a:r>
            <a:r>
              <a:rPr lang="en-US" dirty="0"/>
              <a:t> limits the number of decimals displayed by a value and converts the value into a text string</a:t>
            </a:r>
          </a:p>
          <a:p>
            <a:r>
              <a:rPr lang="en-US" sz="2600" dirty="0" err="1">
                <a:latin typeface="Courier New" panose="02070309020205020404" pitchFamily="49" charset="0"/>
                <a:cs typeface="Courier New" panose="02070309020205020404" pitchFamily="49" charset="0"/>
              </a:rPr>
              <a:t>toFixed</a:t>
            </a:r>
            <a:r>
              <a:rPr lang="en-US" sz="2600" dirty="0">
                <a:latin typeface="Courier New" panose="02070309020205020404" pitchFamily="49" charset="0"/>
                <a:cs typeface="Courier New" panose="02070309020205020404" pitchFamily="49" charset="0"/>
              </a:rPr>
              <a:t>()</a:t>
            </a:r>
            <a:r>
              <a:rPr lang="en-US" dirty="0"/>
              <a:t> rounds the last digit in an expression rather than truncating it</a:t>
            </a:r>
            <a:endParaRPr lang="en-US"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65</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9666187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Converting Between Numbers and Text</a:t>
            </a:r>
          </a:p>
        </p:txBody>
      </p:sp>
      <p:sp>
        <p:nvSpPr>
          <p:cNvPr id="3" name="Content Placeholder 2"/>
          <p:cNvSpPr>
            <a:spLocks noGrp="1"/>
          </p:cNvSpPr>
          <p:nvPr>
            <p:ph idx="1"/>
          </p:nvPr>
        </p:nvSpPr>
        <p:spPr/>
        <p:txBody>
          <a:bodyPr/>
          <a:lstStyle/>
          <a:p>
            <a:r>
              <a:rPr lang="en-US" dirty="0"/>
              <a:t>+ operator adds a text string to a number</a:t>
            </a:r>
          </a:p>
          <a:p>
            <a:r>
              <a:rPr lang="en-US" dirty="0"/>
              <a:t>For example,</a:t>
            </a:r>
          </a:p>
          <a:p>
            <a:pPr marL="457200" lvl="1" indent="0">
              <a:buNone/>
            </a:pPr>
            <a:r>
              <a:rPr lang="en-US" sz="2600" dirty="0" err="1">
                <a:latin typeface="Courier New" panose="02070309020205020404" pitchFamily="49" charset="0"/>
                <a:cs typeface="Courier New" panose="02070309020205020404" pitchFamily="49" charset="0"/>
              </a:rPr>
              <a:t>testNumber</a:t>
            </a:r>
            <a:r>
              <a:rPr lang="en-US" sz="2600" dirty="0">
                <a:latin typeface="Courier New" panose="02070309020205020404" pitchFamily="49" charset="0"/>
                <a:cs typeface="Courier New" panose="02070309020205020404" pitchFamily="49" charset="0"/>
              </a:rPr>
              <a:t> = 123; // numeric value</a:t>
            </a:r>
          </a:p>
          <a:p>
            <a:pPr marL="457200" lvl="1" indent="0">
              <a:buNone/>
            </a:pPr>
            <a:r>
              <a:rPr lang="en-US" sz="2600" dirty="0" err="1">
                <a:latin typeface="Courier New" panose="02070309020205020404" pitchFamily="49" charset="0"/>
                <a:cs typeface="Courier New" panose="02070309020205020404" pitchFamily="49" charset="0"/>
              </a:rPr>
              <a:t>testString</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testNumber</a:t>
            </a:r>
            <a:r>
              <a:rPr lang="en-US" sz="2600" dirty="0">
                <a:latin typeface="Courier New" panose="02070309020205020404" pitchFamily="49" charset="0"/>
                <a:cs typeface="Courier New" panose="02070309020205020404" pitchFamily="49" charset="0"/>
              </a:rPr>
              <a:t> + “”; // text string</a:t>
            </a:r>
          </a:p>
          <a:p>
            <a:pPr indent="0">
              <a:buNone/>
            </a:pPr>
            <a:r>
              <a:rPr lang="en-US" sz="3200" dirty="0">
                <a:cs typeface="Courier New" panose="02070309020205020404" pitchFamily="49" charset="0"/>
              </a:rPr>
              <a:t>where </a:t>
            </a:r>
            <a:r>
              <a:rPr lang="en-US" sz="2800" dirty="0"/>
              <a:t>+ </a:t>
            </a:r>
            <a:r>
              <a:rPr lang="en-US" dirty="0"/>
              <a:t>operator concatenates a numeric value with an empty text string resulting in a text string</a:t>
            </a:r>
            <a:endParaRPr lang="en-US" sz="8800" dirty="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66</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6366181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Converting Between Numbers and Text (continued 1)</a:t>
            </a:r>
          </a:p>
        </p:txBody>
      </p:sp>
      <p:sp>
        <p:nvSpPr>
          <p:cNvPr id="3" name="Content Placeholder 2"/>
          <p:cNvSpPr>
            <a:spLocks noGrp="1"/>
          </p:cNvSpPr>
          <p:nvPr>
            <p:ph idx="1"/>
          </p:nvPr>
        </p:nvSpPr>
        <p:spPr/>
        <p:txBody>
          <a:bodyPr/>
          <a:lstStyle/>
          <a:p>
            <a:r>
              <a:rPr lang="en-US" sz="2600" dirty="0" err="1">
                <a:latin typeface="Courier New" panose="02070309020205020404" pitchFamily="49" charset="0"/>
                <a:cs typeface="Courier New" panose="02070309020205020404" pitchFamily="49" charset="0"/>
              </a:rPr>
              <a:t>parseInt</a:t>
            </a:r>
            <a:r>
              <a:rPr lang="en-US" sz="2600" dirty="0">
                <a:latin typeface="Courier New" panose="02070309020205020404" pitchFamily="49" charset="0"/>
                <a:cs typeface="Courier New" panose="02070309020205020404" pitchFamily="49" charset="0"/>
              </a:rPr>
              <a:t>()</a:t>
            </a:r>
            <a:r>
              <a:rPr lang="en-US" dirty="0"/>
              <a:t> function </a:t>
            </a:r>
            <a:r>
              <a:rPr lang="en-IN" dirty="0"/>
              <a:t>extracts the leading integer value from a text string </a:t>
            </a:r>
          </a:p>
          <a:p>
            <a:r>
              <a:rPr lang="en-IN" dirty="0"/>
              <a:t>It returns the integer value from the text string by discarding any non-integer characters</a:t>
            </a:r>
          </a:p>
          <a:p>
            <a:r>
              <a:rPr lang="en-US" dirty="0">
                <a:cs typeface="Courier New" panose="02070309020205020404" pitchFamily="49" charset="0"/>
              </a:rPr>
              <a:t>Example,</a:t>
            </a:r>
          </a:p>
          <a:p>
            <a:pPr marL="457200" lvl="1" indent="0">
              <a:buNone/>
            </a:pPr>
            <a:r>
              <a:rPr lang="en-US" sz="2600" dirty="0" err="1">
                <a:latin typeface="Courier New" panose="02070309020205020404" pitchFamily="49" charset="0"/>
                <a:cs typeface="Courier New" panose="02070309020205020404" pitchFamily="49" charset="0"/>
              </a:rPr>
              <a:t>parseInt</a:t>
            </a:r>
            <a:r>
              <a:rPr lang="en-US" sz="2600" dirty="0">
                <a:latin typeface="Courier New" panose="02070309020205020404" pitchFamily="49" charset="0"/>
                <a:cs typeface="Courier New" panose="02070309020205020404" pitchFamily="49" charset="0"/>
              </a:rPr>
              <a:t>(“120.88 </a:t>
            </a:r>
            <a:r>
              <a:rPr lang="en-US" sz="2600" dirty="0" err="1">
                <a:latin typeface="Courier New" panose="02070309020205020404" pitchFamily="49" charset="0"/>
                <a:cs typeface="Courier New" panose="02070309020205020404" pitchFamily="49" charset="0"/>
              </a:rPr>
              <a:t>lbs</a:t>
            </a:r>
            <a:r>
              <a:rPr lang="en-US" sz="2600" dirty="0">
                <a:latin typeface="Courier New" panose="02070309020205020404" pitchFamily="49" charset="0"/>
                <a:cs typeface="Courier New" panose="02070309020205020404" pitchFamily="49" charset="0"/>
              </a:rPr>
              <a:t>”); // returns 120</a:t>
            </a:r>
          </a:p>
          <a:p>
            <a:pPr marL="457200" lvl="1" indent="0">
              <a:buNone/>
            </a:pPr>
            <a:r>
              <a:rPr lang="en-US" sz="2600" dirty="0" err="1">
                <a:latin typeface="Courier New" panose="02070309020205020404" pitchFamily="49" charset="0"/>
                <a:cs typeface="Courier New" panose="02070309020205020404" pitchFamily="49" charset="0"/>
              </a:rPr>
              <a:t>parseInt</a:t>
            </a:r>
            <a:r>
              <a:rPr lang="en-US" sz="2600" dirty="0">
                <a:latin typeface="Courier New" panose="02070309020205020404" pitchFamily="49" charset="0"/>
                <a:cs typeface="Courier New" panose="02070309020205020404" pitchFamily="49" charset="0"/>
              </a:rPr>
              <a:t>(“weight equals 120 </a:t>
            </a:r>
            <a:r>
              <a:rPr lang="en-US" sz="2600" dirty="0" err="1">
                <a:latin typeface="Courier New" panose="02070309020205020404" pitchFamily="49" charset="0"/>
                <a:cs typeface="Courier New" panose="02070309020205020404" pitchFamily="49" charset="0"/>
              </a:rPr>
              <a:t>lbs</a:t>
            </a:r>
            <a:r>
              <a:rPr lang="en-US" sz="2600" dirty="0">
                <a:latin typeface="Courier New" panose="02070309020205020404" pitchFamily="49" charset="0"/>
                <a:cs typeface="Courier New" panose="02070309020205020404" pitchFamily="49" charset="0"/>
              </a:rPr>
              <a:t>”); // returns </a:t>
            </a:r>
            <a:r>
              <a:rPr lang="en-US" sz="2600" dirty="0" err="1">
                <a:latin typeface="Courier New" panose="02070309020205020404" pitchFamily="49" charset="0"/>
                <a:cs typeface="Courier New" panose="02070309020205020404" pitchFamily="49" charset="0"/>
              </a:rPr>
              <a:t>NaN</a:t>
            </a:r>
            <a:endParaRPr lang="en-US" sz="2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67</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4227813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Converting Between Numbers and Text (continued 2)</a:t>
            </a:r>
          </a:p>
        </p:txBody>
      </p:sp>
      <p:pic>
        <p:nvPicPr>
          <p:cNvPr id="6" name="Content Placeholder 5" descr="The table provides the data about the numerical functions and methods. It has 2 header rows, 2 columns, and 9 rows. The header of column 1 reads “Numerical Function” and the header of column 2 reads “Description”.&#10;In row 2, column 1 reads “isFinite(value)” and column 2 reads “Indicates whether value is finite and a real number”.&#10;In row 3, column 1 reads “isNan(value)” and column 2 reads “Indicates whether value is a number”.&#10;In row 4, column 1 reads “parseFloat(string)” and column 2 reads “Extracts the first numeric value from the text string”.&#10;In row 5, column 1 reads “parseInt(string)” and column 2 reads “Extracts the first integer value from the text string”.&#10;In row 6, the header of column 1 reads “Numeric Method” and the header of column 2 reads “Description”.&#10;In row 7, column 1 reads “value.toExxponential(n)” and column 2 reads “Returns a text string displaying value in exponential notation with n digits to the right of the decimal point”.&#10;In row 8, column 1 reads “value.toFixed(n)” and column 2 reads “Returns a text string displaying value to n decimal places”.&#10;In row 9, column 1 reads “value.toPrecision(n)” and column 2 reads “Returns a text string displaying value to n significant digits either to the left or to the right of the decimal point”." title="Figure 9-39 Numerical functions and method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38933"/>
            <a:ext cx="8305800" cy="3667496"/>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68</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61864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Server-Side and Client-Side Programming (continued 3)</a:t>
            </a:r>
          </a:p>
        </p:txBody>
      </p:sp>
      <p:pic>
        <p:nvPicPr>
          <p:cNvPr id="6" name="Content Placeholder 5" descr="This figure shows the client-side programming.&#10;The figure consists of two rectangular boxes, a curved arrow, an image and two steps that represent the process flow. The two rectangular boxes are vertically positioned to represent two CPUs. An image of a user operating a computer is positioned at the bottom-left side of the two rectangular boxes. A curved arrow starting from the two rectangular boxes points to the image. The first step that reads “1) user retrieves web page from the server” is positioned at the left side of the curved arrow. The second step that reads “2) user runs the program locally, receiving instant feedback” is positioned at the right side of the image." title="Figure 9-2 Client-side programm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0020" y="1219200"/>
            <a:ext cx="6780160" cy="4906963"/>
          </a:xfrm>
        </p:spPr>
      </p:pic>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7</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03365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Development of JavaScript</a:t>
            </a:r>
          </a:p>
        </p:txBody>
      </p:sp>
      <p:sp>
        <p:nvSpPr>
          <p:cNvPr id="3" name="Content Placeholder 2"/>
          <p:cNvSpPr>
            <a:spLocks noGrp="1"/>
          </p:cNvSpPr>
          <p:nvPr>
            <p:ph idx="1"/>
          </p:nvPr>
        </p:nvSpPr>
        <p:spPr/>
        <p:txBody>
          <a:bodyPr/>
          <a:lstStyle/>
          <a:p>
            <a:r>
              <a:rPr lang="en-US" b="1" dirty="0"/>
              <a:t>JavaScript</a:t>
            </a:r>
            <a:r>
              <a:rPr lang="en-US" dirty="0"/>
              <a:t> is a programming language for client-side programs</a:t>
            </a:r>
          </a:p>
          <a:p>
            <a:r>
              <a:rPr lang="en-US" dirty="0"/>
              <a:t>It is an </a:t>
            </a:r>
            <a:r>
              <a:rPr lang="en-US" b="1" dirty="0"/>
              <a:t>interpreted language</a:t>
            </a:r>
            <a:r>
              <a:rPr lang="en-US" dirty="0"/>
              <a:t> that executes a program code without using an application</a:t>
            </a:r>
          </a:p>
          <a:p>
            <a:r>
              <a:rPr lang="en-US" b="1" dirty="0"/>
              <a:t>Compiler</a:t>
            </a:r>
            <a:r>
              <a:rPr lang="en-US" dirty="0"/>
              <a:t> is an application that translates a program code into machine language</a:t>
            </a:r>
          </a:p>
          <a:p>
            <a:r>
              <a:rPr lang="en-US" dirty="0"/>
              <a:t>JavaScript code can be directly inserted into or linked to an HTML file</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8</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38769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a:t>Working with the </a:t>
            </a:r>
            <a:r>
              <a:rPr lang="en-US" sz="4200" dirty="0">
                <a:latin typeface="Courier New" panose="02070309020205020404" pitchFamily="49" charset="0"/>
                <a:cs typeface="Courier New" panose="02070309020205020404" pitchFamily="49" charset="0"/>
              </a:rPr>
              <a:t>script</a:t>
            </a:r>
            <a:r>
              <a:rPr lang="en-US" sz="4200" dirty="0"/>
              <a:t> Element</a:t>
            </a:r>
          </a:p>
        </p:txBody>
      </p:sp>
      <p:sp>
        <p:nvSpPr>
          <p:cNvPr id="3" name="Content Placeholder 2"/>
          <p:cNvSpPr>
            <a:spLocks noGrp="1"/>
          </p:cNvSpPr>
          <p:nvPr>
            <p:ph idx="1"/>
          </p:nvPr>
        </p:nvSpPr>
        <p:spPr/>
        <p:txBody>
          <a:bodyPr/>
          <a:lstStyle/>
          <a:p>
            <a:r>
              <a:rPr lang="en-US" dirty="0"/>
              <a:t>JavaScript code is attached to an HTML file using the </a:t>
            </a:r>
            <a:r>
              <a:rPr lang="en-US" sz="2600" dirty="0">
                <a:latin typeface="Courier New" panose="02070309020205020404" pitchFamily="49" charset="0"/>
                <a:cs typeface="Courier New" panose="02070309020205020404" pitchFamily="49" charset="0"/>
              </a:rPr>
              <a:t>script</a:t>
            </a:r>
            <a:r>
              <a:rPr lang="en-US" dirty="0"/>
              <a:t> element</a:t>
            </a:r>
          </a:p>
          <a:p>
            <a:pPr marL="457200" lvl="1" indent="0">
              <a:buNone/>
            </a:pPr>
            <a:r>
              <a:rPr lang="en-US" dirty="0"/>
              <a:t>	</a:t>
            </a:r>
            <a:r>
              <a:rPr lang="en-US" sz="2600" dirty="0">
                <a:latin typeface="Courier New" panose="02070309020205020404" pitchFamily="49" charset="0"/>
                <a:cs typeface="Courier New" panose="02070309020205020404" pitchFamily="49" charset="0"/>
              </a:rPr>
              <a:t>&lt;script </a:t>
            </a:r>
            <a:r>
              <a:rPr lang="en-US" sz="2600" dirty="0" err="1">
                <a:latin typeface="Courier New" panose="02070309020205020404" pitchFamily="49" charset="0"/>
                <a:cs typeface="Courier New" panose="02070309020205020404" pitchFamily="49" charset="0"/>
              </a:rPr>
              <a:t>src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url</a:t>
            </a:r>
            <a:r>
              <a:rPr lang="en-US" sz="2600" dirty="0">
                <a:latin typeface="Courier New" panose="02070309020205020404" pitchFamily="49" charset="0"/>
                <a:cs typeface="Courier New" panose="02070309020205020404" pitchFamily="49" charset="0"/>
              </a:rPr>
              <a:t>”&gt;&lt;/script&gt;</a:t>
            </a:r>
          </a:p>
          <a:p>
            <a:pPr marL="342900" lvl="1" indent="0">
              <a:buNone/>
            </a:pPr>
            <a:r>
              <a:rPr lang="en-US" sz="3200" dirty="0"/>
              <a:t>where </a:t>
            </a:r>
            <a:r>
              <a:rPr lang="en-US" sz="2600" i="1" dirty="0" err="1">
                <a:latin typeface="Courier New" panose="02070309020205020404" pitchFamily="49" charset="0"/>
                <a:cs typeface="Courier New" panose="02070309020205020404" pitchFamily="49" charset="0"/>
              </a:rPr>
              <a:t>url</a:t>
            </a:r>
            <a:r>
              <a:rPr lang="en-US" sz="2400" i="1" dirty="0"/>
              <a:t> </a:t>
            </a:r>
            <a:r>
              <a:rPr lang="en-US" sz="3200" dirty="0"/>
              <a:t>is the URL of the external file containing the JavaScript code</a:t>
            </a:r>
          </a:p>
          <a:p>
            <a:pPr marL="342900" lvl="1" indent="-342900">
              <a:buFont typeface="Arial" panose="020B0604020202020204" pitchFamily="34" charset="0"/>
              <a:buChar char="•"/>
            </a:pPr>
            <a:r>
              <a:rPr lang="en-US" sz="3200" dirty="0">
                <a:cs typeface="Courier New" panose="02070309020205020404" pitchFamily="49" charset="0"/>
              </a:rPr>
              <a:t>An </a:t>
            </a:r>
            <a:r>
              <a:rPr lang="en-US" sz="3200" b="1" dirty="0"/>
              <a:t>embedded script</a:t>
            </a:r>
            <a:r>
              <a:rPr lang="en-US" sz="3200" dirty="0"/>
              <a:t> can be used instead of an external file</a:t>
            </a:r>
            <a:r>
              <a:rPr lang="en-US" sz="3200" dirty="0">
                <a:cs typeface="Courier New" panose="02070309020205020404" pitchFamily="49" charset="0"/>
              </a:rPr>
              <a:t> by omitting the </a:t>
            </a:r>
            <a:r>
              <a:rPr lang="en-US" sz="2600" dirty="0" err="1">
                <a:latin typeface="Courier New" panose="02070309020205020404" pitchFamily="49" charset="0"/>
                <a:cs typeface="Courier New" panose="02070309020205020404" pitchFamily="49" charset="0"/>
              </a:rPr>
              <a:t>src</a:t>
            </a:r>
            <a:r>
              <a:rPr lang="en-US" dirty="0">
                <a:cs typeface="Courier New" panose="02070309020205020404" pitchFamily="49" charset="0"/>
              </a:rPr>
              <a:t> </a:t>
            </a:r>
            <a:r>
              <a:rPr lang="en-US" sz="3200" dirty="0">
                <a:cs typeface="Courier New" panose="02070309020205020404" pitchFamily="49" charset="0"/>
              </a:rPr>
              <a:t>attribute</a:t>
            </a:r>
          </a:p>
          <a:p>
            <a:pPr marL="400050" lvl="2" indent="0">
              <a:buNone/>
            </a:pPr>
            <a:r>
              <a:rPr lang="en-US" sz="2600" dirty="0">
                <a:latin typeface="Courier New" panose="02070309020205020404" pitchFamily="49" charset="0"/>
                <a:cs typeface="Courier New" panose="02070309020205020404" pitchFamily="49" charset="0"/>
              </a:rPr>
              <a:t>	&lt;script&gt;</a:t>
            </a:r>
          </a:p>
          <a:p>
            <a:pPr marL="400050" lvl="2" indent="0">
              <a:buNone/>
            </a:pPr>
            <a:r>
              <a:rPr lang="en-US" sz="2600" i="1" dirty="0">
                <a:latin typeface="Courier New" panose="02070309020205020404" pitchFamily="49" charset="0"/>
                <a:cs typeface="Courier New" panose="02070309020205020404" pitchFamily="49" charset="0"/>
              </a:rPr>
              <a:t>		code</a:t>
            </a:r>
          </a:p>
          <a:p>
            <a:pPr marL="400050" lvl="2" indent="0">
              <a:buNone/>
            </a:pPr>
            <a:r>
              <a:rPr lang="en-US" sz="2600" i="1"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&lt;/script&gt;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9</a:t>
            </a:fld>
            <a:endParaRPr lang="en-US" dirty="0"/>
          </a:p>
        </p:txBody>
      </p:sp>
      <p:sp>
        <p:nvSpPr>
          <p:cNvPr id="5" name="Footer Placeholder 4"/>
          <p:cNvSpPr>
            <a:spLocks noGrp="1"/>
          </p:cNvSpPr>
          <p:nvPr>
            <p:ph type="ftr" sz="quarter" idx="3"/>
          </p:nvPr>
        </p:nvSpPr>
        <p:spPr/>
        <p:txBody>
          <a:bodyPr/>
          <a:lstStyle/>
          <a:p>
            <a:pPr>
              <a:defRPr/>
            </a:pPr>
            <a:r>
              <a:rPr lang="en-US" dirty="0"/>
              <a:t>         New Perspectives on HTML5, CSS3, and JavaScript, 6th Edition</a:t>
            </a:r>
          </a:p>
        </p:txBody>
      </p:sp>
    </p:spTree>
    <p:extLst>
      <p:ext uri="{BB962C8B-B14F-4D97-AF65-F5344CB8AC3E}">
        <p14:creationId xmlns:p14="http://schemas.microsoft.com/office/powerpoint/2010/main" val="2783687391"/>
      </p:ext>
    </p:extLst>
  </p:cSld>
  <p:clrMapOvr>
    <a:masterClrMapping/>
  </p:clrMapOvr>
</p:sld>
</file>

<file path=ppt/theme/theme1.xml><?xml version="1.0" encoding="utf-8"?>
<a:theme xmlns:a="http://schemas.openxmlformats.org/drawingml/2006/main" name="3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BD9E0DAEFC3E40A59C31973342194A" ma:contentTypeVersion="" ma:contentTypeDescription="Create a new document." ma:contentTypeScope="" ma:versionID="e3c64ba551016adc573befab8c0cca30">
  <xsd:schema xmlns:xsd="http://www.w3.org/2001/XMLSchema" xmlns:xs="http://www.w3.org/2001/XMLSchema" xmlns:p="http://schemas.microsoft.com/office/2006/metadata/properties" xmlns:ns2="5b47f0fb-e24d-44b9-89a4-ff46b5ce035f" xmlns:ns3="dbac95d4-689a-4a2b-9845-ea50641fb23b" targetNamespace="http://schemas.microsoft.com/office/2006/metadata/properties" ma:root="true" ma:fieldsID="cb1c1897da468322b82511c31e0288ea" ns2:_="" ns3:_="">
    <xsd:import namespace="5b47f0fb-e24d-44b9-89a4-ff46b5ce035f"/>
    <xsd:import namespace="dbac95d4-689a-4a2b-9845-ea50641fb23b"/>
    <xsd:element name="properties">
      <xsd:complexType>
        <xsd:sequence>
          <xsd:element name="documentManagement">
            <xsd:complexType>
              <xsd:all>
                <xsd:element ref="ns2:SharedWithUsers" minOccurs="0"/>
                <xsd:element ref="ns2:SharedWithDetails" minOccurs="0"/>
                <xsd:element ref="ns3:Team_x0020_Members" minOccurs="0"/>
                <xsd:element ref="ns3:test1"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7f0fb-e24d-44b9-89a4-ff46b5ce03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bac95d4-689a-4a2b-9845-ea50641fb23b" elementFormDefault="qualified">
    <xsd:import namespace="http://schemas.microsoft.com/office/2006/documentManagement/types"/>
    <xsd:import namespace="http://schemas.microsoft.com/office/infopath/2007/PartnerControls"/>
    <xsd:element name="Team_x0020_Members" ma:index="10" nillable="true" ma:displayName="Team Members" ma:SearchPeopleOnly="false" ma:SharePointGroup="0" ma:internalName="Team_x0020_Members">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st1" ma:index="11" nillable="true" ma:displayName="test1" ma:internalName="test1">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est1 xmlns="dbac95d4-689a-4a2b-9845-ea50641fb23b" xsi:nil="true"/>
    <Team_x0020_Members xmlns="dbac95d4-689a-4a2b-9845-ea50641fb23b">
      <UserInfo>
        <DisplayName/>
        <AccountId xsi:nil="true"/>
        <AccountType/>
      </UserInfo>
    </Team_x0020_Members>
  </documentManagement>
</p:properties>
</file>

<file path=customXml/itemProps1.xml><?xml version="1.0" encoding="utf-8"?>
<ds:datastoreItem xmlns:ds="http://schemas.openxmlformats.org/officeDocument/2006/customXml" ds:itemID="{5264E017-E1F5-403F-B4EA-FB6A04ED3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7f0fb-e24d-44b9-89a4-ff46b5ce035f"/>
    <ds:schemaRef ds:uri="dbac95d4-689a-4a2b-9845-ea50641fb2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0FF77E-083E-41F2-AA6A-B1F45E46299D}">
  <ds:schemaRefs>
    <ds:schemaRef ds:uri="http://schemas.microsoft.com/sharepoint/v3/contenttype/forms"/>
  </ds:schemaRefs>
</ds:datastoreItem>
</file>

<file path=customXml/itemProps3.xml><?xml version="1.0" encoding="utf-8"?>
<ds:datastoreItem xmlns:ds="http://schemas.openxmlformats.org/officeDocument/2006/customXml" ds:itemID="{AB9C7D11-30F5-47C5-918B-0311A4878DEC}">
  <ds:schemaRefs>
    <ds:schemaRef ds:uri="dbac95d4-689a-4a2b-9845-ea50641fb23b"/>
    <ds:schemaRef ds:uri="5b47f0fb-e24d-44b9-89a4-ff46b5ce035f"/>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10545</TotalTime>
  <Words>2755</Words>
  <Application>Microsoft Office PowerPoint</Application>
  <PresentationFormat>On-screen Show (4:3)</PresentationFormat>
  <Paragraphs>402</Paragraphs>
  <Slides>68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BatangChe</vt:lpstr>
      <vt:lpstr>Calibri</vt:lpstr>
      <vt:lpstr>Cambria</vt:lpstr>
      <vt:lpstr>Courier New</vt:lpstr>
      <vt:lpstr>Times New Roman</vt:lpstr>
      <vt:lpstr>3_Office Theme</vt:lpstr>
      <vt:lpstr>PowerPoint Presentation</vt:lpstr>
      <vt:lpstr>Objectives</vt:lpstr>
      <vt:lpstr>Objectives (continued)</vt:lpstr>
      <vt:lpstr>Server-Side and Client-Side Programming</vt:lpstr>
      <vt:lpstr>Server-Side and Client-Side Programming (continued 1)</vt:lpstr>
      <vt:lpstr>Server-Side and Client-Side Programming (continued 2)</vt:lpstr>
      <vt:lpstr>Server-Side and Client-Side Programming (continued 3)</vt:lpstr>
      <vt:lpstr>The Development of JavaScript</vt:lpstr>
      <vt:lpstr>Working with the script Element</vt:lpstr>
      <vt:lpstr>Loading the script Element</vt:lpstr>
      <vt:lpstr>Loading the script Element (continued)</vt:lpstr>
      <vt:lpstr>Inserting the script Element</vt:lpstr>
      <vt:lpstr>Creating a JavaScript Program</vt:lpstr>
      <vt:lpstr>Creating a JavaScript Program (continued 1)</vt:lpstr>
      <vt:lpstr>Creating a JavaScript Program (continued 2)</vt:lpstr>
      <vt:lpstr>Creating a JavaScript Program (continued 3)</vt:lpstr>
      <vt:lpstr>Creating a JavaScript Program (continued 4)</vt:lpstr>
      <vt:lpstr>Creating a JavaScript Program (continued 5)</vt:lpstr>
      <vt:lpstr>Debugging your Code</vt:lpstr>
      <vt:lpstr>Opening a Debugger</vt:lpstr>
      <vt:lpstr>Inserting a Breakpoint</vt:lpstr>
      <vt:lpstr>Inserting a Breakpoint (continued)</vt:lpstr>
      <vt:lpstr>Applying Strict Usage of JavaScript</vt:lpstr>
      <vt:lpstr>Introducing Objects</vt:lpstr>
      <vt:lpstr>Introducing Objects (continued 1)</vt:lpstr>
      <vt:lpstr>Introducing Objects (continued 2)</vt:lpstr>
      <vt:lpstr>Object References</vt:lpstr>
      <vt:lpstr>Referencing Object Collections</vt:lpstr>
      <vt:lpstr>Referencing Object Collections (continued)</vt:lpstr>
      <vt:lpstr>Referencing an Object by ID and Name</vt:lpstr>
      <vt:lpstr>Changing Properties and Applying Methods</vt:lpstr>
      <vt:lpstr>Changing Properties and Applying Methods (continued)</vt:lpstr>
      <vt:lpstr>Writing HTML Code</vt:lpstr>
      <vt:lpstr>Writing HTML Code (continued 1)</vt:lpstr>
      <vt:lpstr>Writing HTML Code (continued 2)</vt:lpstr>
      <vt:lpstr>Writing HTML Code (continued 3)</vt:lpstr>
      <vt:lpstr>Working with Variables</vt:lpstr>
      <vt:lpstr>Working with Variables (continued)</vt:lpstr>
      <vt:lpstr>Variables and Data Types</vt:lpstr>
      <vt:lpstr>Variables and Data Types (continued)</vt:lpstr>
      <vt:lpstr>Variables and Data Types (continued 1)</vt:lpstr>
      <vt:lpstr>Working with Date Objects</vt:lpstr>
      <vt:lpstr>Working with Date Objects (continued 1)</vt:lpstr>
      <vt:lpstr>Working with Date Objects (continued 2)</vt:lpstr>
      <vt:lpstr>Setting Date and Time Values</vt:lpstr>
      <vt:lpstr>Working with Operators and Operands</vt:lpstr>
      <vt:lpstr>Working with Operators and Operands (continued)</vt:lpstr>
      <vt:lpstr>Using Assignment Operators</vt:lpstr>
      <vt:lpstr>Working with the Math Object</vt:lpstr>
      <vt:lpstr>Working with the Math Object (continued 1)</vt:lpstr>
      <vt:lpstr>Working with the Math Object (continued 2)</vt:lpstr>
      <vt:lpstr>Using Math Constants</vt:lpstr>
      <vt:lpstr>Using Math Constants (continued)</vt:lpstr>
      <vt:lpstr>Working with JavaScript Functions</vt:lpstr>
      <vt:lpstr>Working with JavaScript Functions (continued)</vt:lpstr>
      <vt:lpstr>Calling a Function</vt:lpstr>
      <vt:lpstr>Creating a Function to Return a Value</vt:lpstr>
      <vt:lpstr>Running Timed Commands</vt:lpstr>
      <vt:lpstr>Running Timed Commands (continued 1)</vt:lpstr>
      <vt:lpstr>Running Timed Commands (continued 2)</vt:lpstr>
      <vt:lpstr>Running Timed Commands (continued 3)</vt:lpstr>
      <vt:lpstr>Controlling How JavaScript Works with Numeric Values</vt:lpstr>
      <vt:lpstr>Controlling How JavaScript Works with Numeric Values (continued)</vt:lpstr>
      <vt:lpstr>Defining a Number Format</vt:lpstr>
      <vt:lpstr>Defining a Number Format (continued)</vt:lpstr>
      <vt:lpstr>Converting Between Numbers and Text</vt:lpstr>
      <vt:lpstr>Converting Between Numbers and Text (continued 1)</vt:lpstr>
      <vt:lpstr>Converting Between Numbers and Text (continued 2)</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Garguilo, Maria</cp:lastModifiedBy>
  <cp:revision>1564</cp:revision>
  <dcterms:created xsi:type="dcterms:W3CDTF">2001-08-29T21:35:42Z</dcterms:created>
  <dcterms:modified xsi:type="dcterms:W3CDTF">2017-06-23T19:53:54Z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0x010100DCBD9E0DAEFC3E40A59C31973342194A</vt:lpwstr>
  </property>
</Properties>
</file>