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6" r:id="rId6"/>
    <p:sldId id="260" r:id="rId7"/>
    <p:sldId id="261" r:id="rId8"/>
    <p:sldId id="271" r:id="rId9"/>
    <p:sldId id="262" r:id="rId10"/>
    <p:sldId id="263" r:id="rId11"/>
    <p:sldId id="265" r:id="rId12"/>
    <p:sldId id="264" r:id="rId13"/>
    <p:sldId id="267" r:id="rId14"/>
    <p:sldId id="272" r:id="rId15"/>
    <p:sldId id="273"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1A712C-FD08-46AD-AF88-B573DCECC59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128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A712C-FD08-46AD-AF88-B573DCECC59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311494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A712C-FD08-46AD-AF88-B573DCECC59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419915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A712C-FD08-46AD-AF88-B573DCECC59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318245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1A712C-FD08-46AD-AF88-B573DCECC59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26257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1A712C-FD08-46AD-AF88-B573DCECC593}"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141220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1A712C-FD08-46AD-AF88-B573DCECC593}"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159486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1A712C-FD08-46AD-AF88-B573DCECC593}"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32460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A712C-FD08-46AD-AF88-B573DCECC593}"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104582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1A712C-FD08-46AD-AF88-B573DCECC593}"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251061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1A712C-FD08-46AD-AF88-B573DCECC593}"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E21D8-64AF-45A8-8BA7-F8AAE7D6D14E}" type="slidenum">
              <a:rPr lang="en-US" smtClean="0"/>
              <a:t>‹#›</a:t>
            </a:fld>
            <a:endParaRPr lang="en-US"/>
          </a:p>
        </p:txBody>
      </p:sp>
    </p:spTree>
    <p:extLst>
      <p:ext uri="{BB962C8B-B14F-4D97-AF65-F5344CB8AC3E}">
        <p14:creationId xmlns:p14="http://schemas.microsoft.com/office/powerpoint/2010/main" val="26327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A712C-FD08-46AD-AF88-B573DCECC593}" type="datetimeFigureOut">
              <a:rPr lang="en-US" smtClean="0"/>
              <a:t>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E21D8-64AF-45A8-8BA7-F8AAE7D6D14E}" type="slidenum">
              <a:rPr lang="en-US" smtClean="0"/>
              <a:t>‹#›</a:t>
            </a:fld>
            <a:endParaRPr lang="en-US"/>
          </a:p>
        </p:txBody>
      </p:sp>
    </p:spTree>
    <p:extLst>
      <p:ext uri="{BB962C8B-B14F-4D97-AF65-F5344CB8AC3E}">
        <p14:creationId xmlns:p14="http://schemas.microsoft.com/office/powerpoint/2010/main" val="158505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9806" y="191588"/>
            <a:ext cx="5416730" cy="1019312"/>
          </a:xfrm>
        </p:spPr>
        <p:txBody>
          <a:bodyPr>
            <a:normAutofit/>
          </a:bodyPr>
          <a:lstStyle/>
          <a:p>
            <a:r>
              <a:rPr lang="en-US" b="1" dirty="0" smtClean="0">
                <a:latin typeface="+mn-lt"/>
              </a:rPr>
              <a:t>CHAPTER THREE</a:t>
            </a:r>
            <a:endParaRPr lang="en-US" b="1" dirty="0">
              <a:latin typeface="+mn-lt"/>
            </a:endParaRPr>
          </a:p>
        </p:txBody>
      </p:sp>
      <p:sp>
        <p:nvSpPr>
          <p:cNvPr id="3" name="Subtitle 2"/>
          <p:cNvSpPr>
            <a:spLocks noGrp="1"/>
          </p:cNvSpPr>
          <p:nvPr>
            <p:ph type="subTitle" idx="1"/>
          </p:nvPr>
        </p:nvSpPr>
        <p:spPr>
          <a:xfrm>
            <a:off x="7019108" y="2569026"/>
            <a:ext cx="4885507" cy="3709854"/>
          </a:xfrm>
        </p:spPr>
        <p:txBody>
          <a:bodyPr>
            <a:normAutofit/>
          </a:bodyPr>
          <a:lstStyle/>
          <a:p>
            <a:r>
              <a:rPr lang="en-US" b="1" dirty="0" smtClean="0"/>
              <a:t>Areas to be covered:</a:t>
            </a:r>
          </a:p>
          <a:p>
            <a:endParaRPr lang="en-US" b="1" dirty="0" smtClean="0"/>
          </a:p>
          <a:p>
            <a:pPr marL="342900" indent="-342900">
              <a:buFont typeface="Wingdings" panose="05000000000000000000" pitchFamily="2" charset="2"/>
              <a:buChar char="ü"/>
            </a:pPr>
            <a:r>
              <a:rPr lang="en-US" dirty="0" smtClean="0"/>
              <a:t>Meaning of Research Design</a:t>
            </a:r>
          </a:p>
          <a:p>
            <a:pPr marL="342900" indent="-342900">
              <a:buFont typeface="Wingdings" panose="05000000000000000000" pitchFamily="2" charset="2"/>
              <a:buChar char="ü"/>
            </a:pPr>
            <a:r>
              <a:rPr lang="en-US" dirty="0" smtClean="0"/>
              <a:t>Components of Research Design/Proposal</a:t>
            </a:r>
          </a:p>
          <a:p>
            <a:pPr marL="342900" indent="-342900">
              <a:buFont typeface="Wingdings" panose="05000000000000000000" pitchFamily="2" charset="2"/>
              <a:buChar char="ü"/>
            </a:pPr>
            <a:r>
              <a:rPr lang="en-US" dirty="0" smtClean="0"/>
              <a:t>Importance of Research Design</a:t>
            </a:r>
          </a:p>
          <a:p>
            <a:endParaRPr lang="en-US" dirty="0" smtClean="0"/>
          </a:p>
          <a:p>
            <a:pPr marL="342900" indent="-342900">
              <a:buFont typeface="Wingdings" panose="05000000000000000000" pitchFamily="2" charset="2"/>
              <a:buChar char="ü"/>
            </a:pPr>
            <a:r>
              <a:rPr lang="en-US" dirty="0" smtClean="0"/>
              <a:t>Draft Research Proposal (Groups)</a:t>
            </a:r>
            <a:endParaRPr lang="en-US" dirty="0"/>
          </a:p>
        </p:txBody>
      </p:sp>
      <p:sp>
        <p:nvSpPr>
          <p:cNvPr id="4" name="Title 1"/>
          <p:cNvSpPr txBox="1">
            <a:spLocks/>
          </p:cNvSpPr>
          <p:nvPr/>
        </p:nvSpPr>
        <p:spPr>
          <a:xfrm>
            <a:off x="6609806" y="1197542"/>
            <a:ext cx="5416730" cy="805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smtClean="0">
                <a:latin typeface="+mn-lt"/>
              </a:rPr>
              <a:t>RESEARCH DESIGN</a:t>
            </a:r>
            <a:endParaRPr lang="en-US" sz="4000" b="1" dirty="0">
              <a:latin typeface="+mn-lt"/>
            </a:endParaRPr>
          </a:p>
        </p:txBody>
      </p:sp>
      <p:pic>
        <p:nvPicPr>
          <p:cNvPr id="1034" name="Picture 10" descr="Image result for notebook and pen animation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2" y="766355"/>
            <a:ext cx="5164181" cy="523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17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85851" y="273517"/>
            <a:ext cx="6365966" cy="549274"/>
          </a:xfrm>
        </p:spPr>
        <p:txBody>
          <a:bodyPr>
            <a:normAutofit fontScale="90000"/>
          </a:bodyPr>
          <a:lstStyle/>
          <a:p>
            <a:r>
              <a:rPr lang="en-US" b="1" dirty="0" smtClean="0">
                <a:latin typeface="+mn-lt"/>
              </a:rPr>
              <a:t>v… </a:t>
            </a:r>
            <a:r>
              <a:rPr lang="en-US" b="1" i="1" dirty="0" smtClean="0">
                <a:latin typeface="+mn-lt"/>
              </a:rPr>
              <a:t>Research Hypothesis….</a:t>
            </a:r>
            <a:endParaRPr lang="en-US" b="1" dirty="0">
              <a:latin typeface="+mn-lt"/>
            </a:endParaRPr>
          </a:p>
        </p:txBody>
      </p:sp>
      <p:sp>
        <p:nvSpPr>
          <p:cNvPr id="8" name="Content Placeholder 2"/>
          <p:cNvSpPr>
            <a:spLocks noGrp="1"/>
          </p:cNvSpPr>
          <p:nvPr>
            <p:ph idx="1"/>
          </p:nvPr>
        </p:nvSpPr>
        <p:spPr>
          <a:xfrm>
            <a:off x="130627" y="966652"/>
            <a:ext cx="11800115" cy="5721532"/>
          </a:xfrm>
        </p:spPr>
        <p:txBody>
          <a:bodyPr>
            <a:noAutofit/>
          </a:bodyPr>
          <a:lstStyle/>
          <a:p>
            <a:r>
              <a:rPr lang="en-US" sz="1800" dirty="0"/>
              <a:t>A hypothesis states your </a:t>
            </a:r>
            <a:r>
              <a:rPr lang="en-US" sz="1800" b="1" i="1" dirty="0"/>
              <a:t>predictions</a:t>
            </a:r>
            <a:r>
              <a:rPr lang="en-US" sz="1800" dirty="0"/>
              <a:t> about what your research will </a:t>
            </a:r>
            <a:r>
              <a:rPr lang="en-US" sz="1800" dirty="0" smtClean="0"/>
              <a:t>find.</a:t>
            </a:r>
          </a:p>
          <a:p>
            <a:r>
              <a:rPr lang="en-US" sz="1800" dirty="0" smtClean="0"/>
              <a:t>It </a:t>
            </a:r>
            <a:r>
              <a:rPr lang="en-US" sz="1800" dirty="0"/>
              <a:t>is a </a:t>
            </a:r>
            <a:r>
              <a:rPr lang="en-US" sz="1800" b="1" i="1" dirty="0"/>
              <a:t>tentative answer to your research question that has not yet been </a:t>
            </a:r>
            <a:r>
              <a:rPr lang="en-US" sz="1800" b="1" i="1" dirty="0" smtClean="0"/>
              <a:t>tested</a:t>
            </a:r>
            <a:r>
              <a:rPr lang="en-US" sz="1800" dirty="0" smtClean="0"/>
              <a:t>.</a:t>
            </a:r>
          </a:p>
          <a:p>
            <a:r>
              <a:rPr lang="en-US" sz="1800" dirty="0" smtClean="0"/>
              <a:t>A hypothesis is not just a guess — it should be based on existing theories and knowledge. It also has to be testable, which means you can support or refute it by building and testing the modules and the functional requirements in the course of your project.</a:t>
            </a:r>
          </a:p>
          <a:p>
            <a:endParaRPr lang="en-US" sz="1800" dirty="0" smtClean="0"/>
          </a:p>
          <a:p>
            <a:endParaRPr lang="en-US" sz="1800" dirty="0" smtClean="0"/>
          </a:p>
          <a:p>
            <a:r>
              <a:rPr lang="en-US" sz="1800" b="1" dirty="0"/>
              <a:t>Developing a </a:t>
            </a:r>
            <a:r>
              <a:rPr lang="en-US" sz="1800" b="1" dirty="0" smtClean="0"/>
              <a:t>hypothesis:</a:t>
            </a:r>
            <a:endParaRPr lang="en-US" sz="1800" b="1" dirty="0"/>
          </a:p>
          <a:p>
            <a:pPr marL="0" indent="0">
              <a:buNone/>
            </a:pPr>
            <a:r>
              <a:rPr lang="en-US" sz="1800" b="1" dirty="0" smtClean="0"/>
              <a:t>	1</a:t>
            </a:r>
            <a:r>
              <a:rPr lang="en-US" sz="1800" b="1" dirty="0"/>
              <a:t>. </a:t>
            </a:r>
            <a:r>
              <a:rPr lang="en-US" sz="1800" b="1" dirty="0" smtClean="0"/>
              <a:t>Start from the research question</a:t>
            </a:r>
            <a:br>
              <a:rPr lang="en-US" sz="1800" b="1" dirty="0" smtClean="0"/>
            </a:br>
            <a:r>
              <a:rPr lang="en-US" sz="1800" b="1" dirty="0" smtClean="0"/>
              <a:t/>
            </a:r>
            <a:br>
              <a:rPr lang="en-US" sz="1800" b="1" dirty="0" smtClean="0"/>
            </a:br>
            <a:r>
              <a:rPr lang="en-US" sz="1800" b="1" dirty="0" smtClean="0"/>
              <a:t>	</a:t>
            </a:r>
            <a:r>
              <a:rPr lang="en-US" sz="1800" dirty="0" smtClean="0"/>
              <a:t>Writing a hypothesis begins with a research question that you want to answer.</a:t>
            </a:r>
            <a:br>
              <a:rPr lang="en-US" sz="1800" dirty="0" smtClean="0"/>
            </a:br>
            <a:r>
              <a:rPr lang="en-US" sz="1800" dirty="0" smtClean="0"/>
              <a:t>	</a:t>
            </a:r>
            <a:br>
              <a:rPr lang="en-US" sz="1800" dirty="0" smtClean="0"/>
            </a:br>
            <a:r>
              <a:rPr lang="en-US" sz="1800" dirty="0" smtClean="0"/>
              <a:t>	Example: </a:t>
            </a:r>
            <a:r>
              <a:rPr lang="en-US" sz="1800" i="1" dirty="0" smtClean="0"/>
              <a:t>How will a user be able to privately/securely access their personal library account?</a:t>
            </a:r>
          </a:p>
          <a:p>
            <a:pPr marL="0" indent="0">
              <a:buNone/>
            </a:pPr>
            <a:r>
              <a:rPr lang="en-US" sz="1800" b="1" dirty="0" smtClean="0"/>
              <a:t/>
            </a:r>
            <a:br>
              <a:rPr lang="en-US" sz="1800" b="1" dirty="0" smtClean="0"/>
            </a:br>
            <a:r>
              <a:rPr lang="en-US" sz="1800" b="1" dirty="0" smtClean="0"/>
              <a:t>	2</a:t>
            </a:r>
            <a:r>
              <a:rPr lang="en-US" sz="1800" b="1" dirty="0"/>
              <a:t>. Do some preliminary research</a:t>
            </a:r>
          </a:p>
          <a:p>
            <a:pPr marL="0" indent="0">
              <a:buNone/>
            </a:pPr>
            <a:r>
              <a:rPr lang="en-US" sz="1800" dirty="0" smtClean="0"/>
              <a:t>	Your </a:t>
            </a:r>
            <a:r>
              <a:rPr lang="en-US" sz="1800" dirty="0"/>
              <a:t>initial answer to the question should be based on what is already known about the topic. Look for theories </a:t>
            </a:r>
            <a:r>
              <a:rPr lang="en-US" sz="1800" dirty="0" smtClean="0"/>
              <a:t>	and </a:t>
            </a:r>
            <a:r>
              <a:rPr lang="en-US" sz="1800" dirty="0"/>
              <a:t>previous studies to help you form educated assumptions about what your research will find</a:t>
            </a:r>
            <a:r>
              <a:rPr lang="en-US" sz="1800" dirty="0" smtClean="0"/>
              <a:t>.</a:t>
            </a:r>
          </a:p>
        </p:txBody>
      </p:sp>
    </p:spTree>
    <p:extLst>
      <p:ext uri="{BB962C8B-B14F-4D97-AF65-F5344CB8AC3E}">
        <p14:creationId xmlns:p14="http://schemas.microsoft.com/office/powerpoint/2010/main" val="429122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89463" y="273517"/>
            <a:ext cx="8133806" cy="549274"/>
          </a:xfrm>
        </p:spPr>
        <p:txBody>
          <a:bodyPr>
            <a:normAutofit fontScale="90000"/>
          </a:bodyPr>
          <a:lstStyle/>
          <a:p>
            <a:r>
              <a:rPr lang="en-US" b="1" dirty="0" smtClean="0">
                <a:latin typeface="+mn-lt"/>
              </a:rPr>
              <a:t>v… </a:t>
            </a:r>
            <a:r>
              <a:rPr lang="en-US" b="1" i="1" dirty="0" smtClean="0">
                <a:latin typeface="+mn-lt"/>
              </a:rPr>
              <a:t>Research Hypothesis….Continued</a:t>
            </a:r>
            <a:endParaRPr lang="en-US" b="1" dirty="0">
              <a:latin typeface="+mn-lt"/>
            </a:endParaRPr>
          </a:p>
        </p:txBody>
      </p:sp>
      <p:sp>
        <p:nvSpPr>
          <p:cNvPr id="5" name="Rectangle 4"/>
          <p:cNvSpPr/>
          <p:nvPr/>
        </p:nvSpPr>
        <p:spPr>
          <a:xfrm>
            <a:off x="278674" y="979552"/>
            <a:ext cx="11800114" cy="3139321"/>
          </a:xfrm>
          <a:prstGeom prst="rect">
            <a:avLst/>
          </a:prstGeom>
        </p:spPr>
        <p:txBody>
          <a:bodyPr wrap="square">
            <a:spAutoFit/>
          </a:bodyPr>
          <a:lstStyle/>
          <a:p>
            <a:r>
              <a:rPr lang="en-US" b="1" dirty="0" smtClean="0"/>
              <a:t>	3</a:t>
            </a:r>
            <a:r>
              <a:rPr lang="en-US" b="1" dirty="0"/>
              <a:t>. Formulate your </a:t>
            </a:r>
            <a:r>
              <a:rPr lang="en-US" b="1" dirty="0" smtClean="0"/>
              <a:t>hypothesis</a:t>
            </a:r>
            <a:br>
              <a:rPr lang="en-US" b="1" dirty="0" smtClean="0"/>
            </a:br>
            <a:endParaRPr lang="en-US" b="1" dirty="0"/>
          </a:p>
          <a:p>
            <a:r>
              <a:rPr lang="en-US" dirty="0" smtClean="0"/>
              <a:t>	Now </a:t>
            </a:r>
            <a:r>
              <a:rPr lang="en-US" dirty="0"/>
              <a:t>you should have some idea of what you expect to </a:t>
            </a:r>
            <a:r>
              <a:rPr lang="en-US" dirty="0" smtClean="0"/>
              <a:t>find.</a:t>
            </a:r>
          </a:p>
          <a:p>
            <a:r>
              <a:rPr lang="en-US" dirty="0"/>
              <a:t>	</a:t>
            </a:r>
            <a:r>
              <a:rPr lang="en-US" dirty="0" smtClean="0"/>
              <a:t>Write </a:t>
            </a:r>
            <a:r>
              <a:rPr lang="en-US" dirty="0"/>
              <a:t>your initial answer to the question in a clear, concise sentence.</a:t>
            </a:r>
          </a:p>
          <a:p>
            <a:r>
              <a:rPr lang="en-US" dirty="0"/>
              <a:t>	</a:t>
            </a:r>
            <a:r>
              <a:rPr lang="en-US" dirty="0" smtClean="0"/>
              <a:t>Example: </a:t>
            </a:r>
            <a:r>
              <a:rPr lang="en-US" i="1" dirty="0" smtClean="0">
                <a:solidFill>
                  <a:srgbClr val="FF0000"/>
                </a:solidFill>
              </a:rPr>
              <a:t>Private access to personal profile can be done by implementing a sign up/sign in feature</a:t>
            </a:r>
          </a:p>
          <a:p>
            <a:endParaRPr lang="en-US" i="1" dirty="0"/>
          </a:p>
          <a:p>
            <a:r>
              <a:rPr lang="en-US" i="1" dirty="0" smtClean="0"/>
              <a:t>----------------------------------------------------------------------------------------------------------------------------------------------------------------------</a:t>
            </a:r>
          </a:p>
          <a:p>
            <a:r>
              <a:rPr lang="en-US" dirty="0" smtClean="0"/>
              <a:t>This way, a research hypothesis serves as a </a:t>
            </a:r>
            <a:r>
              <a:rPr lang="en-US" b="1" i="1" dirty="0" smtClean="0"/>
              <a:t>tentative/provisional answer</a:t>
            </a:r>
            <a:r>
              <a:rPr lang="en-US" dirty="0" smtClean="0"/>
              <a:t> for a research proposal, but this is going to be tested when doing the actual project, which means that the research hypothesis might slightly change during actual development of the system</a:t>
            </a:r>
          </a:p>
          <a:p>
            <a:r>
              <a:rPr lang="en-US" dirty="0" smtClean="0"/>
              <a:t>----------------------------------------------------------------------------------------------------------------------------------------------------------------------</a:t>
            </a:r>
            <a:endParaRPr lang="en-US" dirty="0"/>
          </a:p>
        </p:txBody>
      </p:sp>
    </p:spTree>
    <p:extLst>
      <p:ext uri="{BB962C8B-B14F-4D97-AF65-F5344CB8AC3E}">
        <p14:creationId xmlns:p14="http://schemas.microsoft.com/office/powerpoint/2010/main" val="62159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20685" y="146924"/>
            <a:ext cx="6365966" cy="549274"/>
          </a:xfrm>
        </p:spPr>
        <p:txBody>
          <a:bodyPr>
            <a:normAutofit fontScale="90000"/>
          </a:bodyPr>
          <a:lstStyle/>
          <a:p>
            <a:r>
              <a:rPr lang="en-US" b="1" dirty="0" smtClean="0">
                <a:latin typeface="+mn-lt"/>
              </a:rPr>
              <a:t>vi… </a:t>
            </a:r>
            <a:r>
              <a:rPr lang="en-US" b="1" i="1" dirty="0" smtClean="0">
                <a:latin typeface="+mn-lt"/>
              </a:rPr>
              <a:t>Research Justification….</a:t>
            </a:r>
            <a:endParaRPr lang="en-US" b="1" dirty="0">
              <a:latin typeface="+mn-lt"/>
            </a:endParaRPr>
          </a:p>
        </p:txBody>
      </p:sp>
      <p:sp>
        <p:nvSpPr>
          <p:cNvPr id="8" name="Content Placeholder 2"/>
          <p:cNvSpPr>
            <a:spLocks noGrp="1"/>
          </p:cNvSpPr>
          <p:nvPr>
            <p:ph idx="1"/>
          </p:nvPr>
        </p:nvSpPr>
        <p:spPr>
          <a:xfrm>
            <a:off x="174170" y="923104"/>
            <a:ext cx="11800115" cy="5773783"/>
          </a:xfrm>
        </p:spPr>
        <p:txBody>
          <a:bodyPr>
            <a:noAutofit/>
          </a:bodyPr>
          <a:lstStyle/>
          <a:p>
            <a:r>
              <a:rPr lang="en-US" sz="1800" dirty="0" smtClean="0"/>
              <a:t>This is meant to explain why the system being proposed will be beneficial to the environment it shall be</a:t>
            </a:r>
          </a:p>
          <a:p>
            <a:pPr marL="0" indent="0">
              <a:buNone/>
            </a:pPr>
            <a:r>
              <a:rPr lang="en-US" sz="1800" dirty="0" smtClean="0"/>
              <a:t>    applied</a:t>
            </a:r>
          </a:p>
          <a:p>
            <a:r>
              <a:rPr lang="en-US" sz="1800" dirty="0" smtClean="0"/>
              <a:t>It should be written in </a:t>
            </a:r>
            <a:r>
              <a:rPr lang="en-US" sz="1800" b="1" i="1" dirty="0" smtClean="0"/>
              <a:t>prose/paragraph</a:t>
            </a:r>
          </a:p>
          <a:p>
            <a:r>
              <a:rPr lang="en-US" sz="1800" dirty="0" smtClean="0"/>
              <a:t>The language of justification should be persuasive</a:t>
            </a:r>
          </a:p>
          <a:p>
            <a:endParaRPr lang="en-US" sz="1800" b="1" i="1" dirty="0"/>
          </a:p>
          <a:p>
            <a:pPr marL="0" indent="0">
              <a:buNone/>
            </a:pPr>
            <a:r>
              <a:rPr lang="en-US" sz="1800" b="1" dirty="0" smtClean="0"/>
              <a:t>Example:</a:t>
            </a:r>
          </a:p>
          <a:p>
            <a:pPr marL="0" indent="0">
              <a:buNone/>
            </a:pPr>
            <a:r>
              <a:rPr lang="en-US" sz="1800" dirty="0" smtClean="0">
                <a:solidFill>
                  <a:srgbClr val="FF0000"/>
                </a:solidFill>
              </a:rPr>
              <a:t>The proposed system shall eliminate the need for human librarians hence can allow for small institutions that are working on a tight budget to be able to run a highly efficient and dynamic library without actually needing to pay a redundant library  staff. This will allow  the organization to channel their revenues to other operations that are profit-making/revenue-generating. The proposed system will also </a:t>
            </a:r>
            <a:r>
              <a:rPr lang="en-US" sz="1800" dirty="0" smtClean="0">
                <a:solidFill>
                  <a:srgbClr val="FF0000"/>
                </a:solidFill>
              </a:rPr>
              <a:t>fast-pace </a:t>
            </a:r>
            <a:r>
              <a:rPr lang="en-US" sz="1800" dirty="0" smtClean="0">
                <a:solidFill>
                  <a:srgbClr val="FF0000"/>
                </a:solidFill>
              </a:rPr>
              <a:t> the process of borrowing and/or returning a book since there are no long stops at the librarian’s counter. The system is also safe because it can’t allow students to borrow more than once before the  initially borrowed book has been returned.</a:t>
            </a:r>
          </a:p>
        </p:txBody>
      </p:sp>
    </p:spTree>
    <p:extLst>
      <p:ext uri="{BB962C8B-B14F-4D97-AF65-F5344CB8AC3E}">
        <p14:creationId xmlns:p14="http://schemas.microsoft.com/office/powerpoint/2010/main" val="398521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85851" y="273517"/>
            <a:ext cx="6365966" cy="549274"/>
          </a:xfrm>
        </p:spPr>
        <p:txBody>
          <a:bodyPr>
            <a:normAutofit fontScale="90000"/>
          </a:bodyPr>
          <a:lstStyle/>
          <a:p>
            <a:r>
              <a:rPr lang="en-US" b="1" dirty="0" smtClean="0">
                <a:latin typeface="+mn-lt"/>
              </a:rPr>
              <a:t>vii… </a:t>
            </a:r>
            <a:r>
              <a:rPr lang="en-US" b="1" i="1" dirty="0" smtClean="0">
                <a:latin typeface="+mn-lt"/>
              </a:rPr>
              <a:t>Order of Activities….</a:t>
            </a:r>
            <a:endParaRPr lang="en-US" b="1" dirty="0">
              <a:latin typeface="+mn-lt"/>
            </a:endParaRPr>
          </a:p>
        </p:txBody>
      </p:sp>
      <p:sp>
        <p:nvSpPr>
          <p:cNvPr id="8" name="Content Placeholder 2"/>
          <p:cNvSpPr>
            <a:spLocks noGrp="1"/>
          </p:cNvSpPr>
          <p:nvPr>
            <p:ph idx="1"/>
          </p:nvPr>
        </p:nvSpPr>
        <p:spPr>
          <a:xfrm>
            <a:off x="174170" y="1062447"/>
            <a:ext cx="11800115" cy="5721530"/>
          </a:xfrm>
        </p:spPr>
        <p:txBody>
          <a:bodyPr>
            <a:noAutofit/>
          </a:bodyPr>
          <a:lstStyle/>
          <a:p>
            <a:r>
              <a:rPr lang="en-US" sz="1800" dirty="0" smtClean="0"/>
              <a:t>Explain what activities are going to be conducted during the proposed research project and give a minute</a:t>
            </a:r>
          </a:p>
          <a:p>
            <a:pPr marL="0" indent="0">
              <a:buNone/>
            </a:pPr>
            <a:r>
              <a:rPr lang="en-US" sz="1800" b="1" i="1" dirty="0" smtClean="0"/>
              <a:t>    </a:t>
            </a:r>
            <a:r>
              <a:rPr lang="en-US" sz="1800" dirty="0" smtClean="0"/>
              <a:t>detail of what you expect each activity to entail, from start to end of the project</a:t>
            </a:r>
          </a:p>
          <a:p>
            <a:pPr marL="0" indent="0">
              <a:buNone/>
            </a:pPr>
            <a:endParaRPr lang="en-US" sz="1800" b="1" i="1" dirty="0" smtClean="0"/>
          </a:p>
          <a:p>
            <a:pPr marL="0" indent="0">
              <a:buNone/>
            </a:pPr>
            <a:r>
              <a:rPr lang="en-US" sz="1800" b="1" dirty="0" smtClean="0"/>
              <a:t>First, list down the activities</a:t>
            </a:r>
          </a:p>
          <a:p>
            <a:pPr marL="400050" indent="-400050">
              <a:buFont typeface="+mj-lt"/>
              <a:buAutoNum type="romanLcPeriod"/>
            </a:pPr>
            <a:r>
              <a:rPr lang="en-US" sz="1800" dirty="0" smtClean="0">
                <a:solidFill>
                  <a:srgbClr val="FF0000"/>
                </a:solidFill>
              </a:rPr>
              <a:t>Literature review</a:t>
            </a:r>
          </a:p>
          <a:p>
            <a:pPr marL="400050" indent="-400050">
              <a:buFont typeface="+mj-lt"/>
              <a:buAutoNum type="romanLcPeriod"/>
            </a:pPr>
            <a:r>
              <a:rPr lang="en-US" sz="1800" dirty="0" smtClean="0">
                <a:solidFill>
                  <a:srgbClr val="FF0000"/>
                </a:solidFill>
              </a:rPr>
              <a:t>System design and development</a:t>
            </a:r>
          </a:p>
          <a:p>
            <a:pPr marL="400050" indent="-400050">
              <a:buFont typeface="+mj-lt"/>
              <a:buAutoNum type="romanLcPeriod"/>
            </a:pPr>
            <a:r>
              <a:rPr lang="en-US" sz="1800" dirty="0" smtClean="0">
                <a:solidFill>
                  <a:srgbClr val="FF0000"/>
                </a:solidFill>
              </a:rPr>
              <a:t>Data collection</a:t>
            </a:r>
          </a:p>
          <a:p>
            <a:pPr marL="400050" indent="-400050">
              <a:buFont typeface="+mj-lt"/>
              <a:buAutoNum type="romanLcPeriod"/>
            </a:pPr>
            <a:r>
              <a:rPr lang="en-US" sz="1800" dirty="0" smtClean="0">
                <a:solidFill>
                  <a:srgbClr val="FF0000"/>
                </a:solidFill>
              </a:rPr>
              <a:t>Data analysis</a:t>
            </a:r>
          </a:p>
          <a:p>
            <a:pPr marL="400050" indent="-400050">
              <a:buFont typeface="+mj-lt"/>
              <a:buAutoNum type="romanLcPeriod"/>
            </a:pPr>
            <a:r>
              <a:rPr lang="en-US" sz="1800" dirty="0" smtClean="0">
                <a:solidFill>
                  <a:srgbClr val="FF0000"/>
                </a:solidFill>
              </a:rPr>
              <a:t>Presentation of Findings and Conclusions</a:t>
            </a:r>
          </a:p>
          <a:p>
            <a:pPr marL="400050" indent="-400050">
              <a:buFont typeface="+mj-lt"/>
              <a:buAutoNum type="romanLcPeriod"/>
            </a:pPr>
            <a:r>
              <a:rPr lang="en-US" sz="1800" dirty="0" smtClean="0">
                <a:solidFill>
                  <a:srgbClr val="FF0000"/>
                </a:solidFill>
              </a:rPr>
              <a:t>Preparation of final documentation/report</a:t>
            </a:r>
          </a:p>
          <a:p>
            <a:pPr marL="0" indent="0">
              <a:buNone/>
            </a:pPr>
            <a:endParaRPr lang="en-US" sz="1800" b="1" dirty="0" smtClean="0"/>
          </a:p>
          <a:p>
            <a:pPr marL="0" indent="0">
              <a:buNone/>
            </a:pPr>
            <a:endParaRPr lang="en-US" sz="1800" dirty="0"/>
          </a:p>
        </p:txBody>
      </p:sp>
    </p:spTree>
    <p:extLst>
      <p:ext uri="{BB962C8B-B14F-4D97-AF65-F5344CB8AC3E}">
        <p14:creationId xmlns:p14="http://schemas.microsoft.com/office/powerpoint/2010/main" val="120079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85850" y="273517"/>
            <a:ext cx="8020595" cy="549274"/>
          </a:xfrm>
        </p:spPr>
        <p:txBody>
          <a:bodyPr>
            <a:normAutofit fontScale="90000"/>
          </a:bodyPr>
          <a:lstStyle/>
          <a:p>
            <a:r>
              <a:rPr lang="en-US" b="1" dirty="0" smtClean="0">
                <a:latin typeface="+mn-lt"/>
              </a:rPr>
              <a:t>vii… </a:t>
            </a:r>
            <a:r>
              <a:rPr lang="en-US" b="1" i="1" dirty="0" smtClean="0">
                <a:latin typeface="+mn-lt"/>
              </a:rPr>
              <a:t>Order of Activities….Continued</a:t>
            </a:r>
            <a:endParaRPr lang="en-US" b="1" dirty="0">
              <a:latin typeface="+mn-lt"/>
            </a:endParaRPr>
          </a:p>
        </p:txBody>
      </p:sp>
      <p:sp>
        <p:nvSpPr>
          <p:cNvPr id="8" name="Content Placeholder 2"/>
          <p:cNvSpPr>
            <a:spLocks noGrp="1"/>
          </p:cNvSpPr>
          <p:nvPr>
            <p:ph idx="1"/>
          </p:nvPr>
        </p:nvSpPr>
        <p:spPr>
          <a:xfrm>
            <a:off x="174170" y="949234"/>
            <a:ext cx="11800115" cy="5834743"/>
          </a:xfrm>
        </p:spPr>
        <p:txBody>
          <a:bodyPr>
            <a:noAutofit/>
          </a:bodyPr>
          <a:lstStyle/>
          <a:p>
            <a:pPr marL="0" indent="0">
              <a:buNone/>
            </a:pPr>
            <a:r>
              <a:rPr lang="en-US" sz="1800" b="1" dirty="0" smtClean="0"/>
              <a:t>Secondly, explain in detail, yet briefly, what each activity entails</a:t>
            </a:r>
            <a:br>
              <a:rPr lang="en-US" sz="1800" b="1" dirty="0" smtClean="0"/>
            </a:br>
            <a:endParaRPr lang="en-US" sz="1800" dirty="0" smtClean="0">
              <a:solidFill>
                <a:srgbClr val="FF0000"/>
              </a:solidFill>
            </a:endParaRPr>
          </a:p>
          <a:p>
            <a:pPr marL="400050" indent="-400050">
              <a:buFont typeface="+mj-lt"/>
              <a:buAutoNum type="romanLcPeriod"/>
            </a:pPr>
            <a:r>
              <a:rPr lang="en-US" sz="1800" dirty="0" smtClean="0">
                <a:solidFill>
                  <a:srgbClr val="FF0000"/>
                </a:solidFill>
              </a:rPr>
              <a:t>Literature review</a:t>
            </a:r>
          </a:p>
          <a:p>
            <a:pPr marL="0" indent="0">
              <a:buNone/>
            </a:pPr>
            <a:r>
              <a:rPr lang="en-US" sz="1800" dirty="0" smtClean="0">
                <a:solidFill>
                  <a:srgbClr val="FF0000"/>
                </a:solidFill>
              </a:rPr>
              <a:t>This part will entail a detailed study of similar and related systems that are already deployed in the real world, and a comprehensive analogy of how they work, their merits and their demerits. I intend to read books and articles online that are about and/or related to automated library management systems or key features of any other automated systems.</a:t>
            </a:r>
            <a:br>
              <a:rPr lang="en-US" sz="1800" dirty="0" smtClean="0">
                <a:solidFill>
                  <a:srgbClr val="FF0000"/>
                </a:solidFill>
              </a:rPr>
            </a:br>
            <a:endParaRPr lang="en-US" sz="1800" dirty="0" smtClean="0">
              <a:solidFill>
                <a:srgbClr val="FF0000"/>
              </a:solidFill>
            </a:endParaRPr>
          </a:p>
          <a:p>
            <a:pPr marL="400050" indent="-400050">
              <a:buAutoNum type="romanLcPeriod" startAt="2"/>
            </a:pPr>
            <a:r>
              <a:rPr lang="en-US" sz="1800" dirty="0" smtClean="0">
                <a:solidFill>
                  <a:srgbClr val="FF0000"/>
                </a:solidFill>
              </a:rPr>
              <a:t>System design and development</a:t>
            </a:r>
          </a:p>
          <a:p>
            <a:pPr marL="0" indent="0">
              <a:buNone/>
            </a:pPr>
            <a:r>
              <a:rPr lang="en-US" sz="1800" dirty="0" smtClean="0">
                <a:solidFill>
                  <a:srgbClr val="FF0000"/>
                </a:solidFill>
              </a:rPr>
              <a:t>I intend to build a graphical design of how each important element of the system works, and translate that to code, in an actual programming language. This part  will be a continuous practice throughout the research project.</a:t>
            </a:r>
          </a:p>
          <a:p>
            <a:pPr marL="0" indent="0">
              <a:buNone/>
            </a:pPr>
            <a:endParaRPr lang="en-US" sz="1800" dirty="0" smtClean="0">
              <a:solidFill>
                <a:srgbClr val="FF0000"/>
              </a:solidFill>
            </a:endParaRPr>
          </a:p>
          <a:p>
            <a:pPr marL="400050" indent="-400050">
              <a:buAutoNum type="romanLcPeriod" startAt="3"/>
            </a:pPr>
            <a:r>
              <a:rPr lang="en-US" sz="1800" dirty="0" smtClean="0">
                <a:solidFill>
                  <a:srgbClr val="FF0000"/>
                </a:solidFill>
              </a:rPr>
              <a:t>Data collection</a:t>
            </a:r>
          </a:p>
          <a:p>
            <a:pPr marL="0" indent="0">
              <a:buNone/>
            </a:pPr>
            <a:r>
              <a:rPr lang="en-US" sz="1800" dirty="0" smtClean="0">
                <a:solidFill>
                  <a:srgbClr val="FF0000"/>
                </a:solidFill>
              </a:rPr>
              <a:t>I intend to gather quantitative data through use of questionnaires and interviews. I am also going to use observation as I allow users of the system to interact with parts of the system as I watch, and draw feedback from their experience with the system</a:t>
            </a:r>
            <a:endParaRPr lang="en-US" sz="1800" b="1" dirty="0" smtClean="0"/>
          </a:p>
          <a:p>
            <a:pPr marL="0" indent="0">
              <a:buNone/>
            </a:pPr>
            <a:endParaRPr lang="en-US" sz="1800" dirty="0"/>
          </a:p>
        </p:txBody>
      </p:sp>
    </p:spTree>
    <p:extLst>
      <p:ext uri="{BB962C8B-B14F-4D97-AF65-F5344CB8AC3E}">
        <p14:creationId xmlns:p14="http://schemas.microsoft.com/office/powerpoint/2010/main" val="41072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85850" y="273517"/>
            <a:ext cx="8020595" cy="549274"/>
          </a:xfrm>
        </p:spPr>
        <p:txBody>
          <a:bodyPr>
            <a:normAutofit fontScale="90000"/>
          </a:bodyPr>
          <a:lstStyle/>
          <a:p>
            <a:r>
              <a:rPr lang="en-US" b="1" dirty="0" smtClean="0">
                <a:latin typeface="+mn-lt"/>
              </a:rPr>
              <a:t>vii… </a:t>
            </a:r>
            <a:r>
              <a:rPr lang="en-US" b="1" i="1" dirty="0" smtClean="0">
                <a:latin typeface="+mn-lt"/>
              </a:rPr>
              <a:t>Order of Activities….End</a:t>
            </a:r>
            <a:endParaRPr lang="en-US" b="1" dirty="0">
              <a:latin typeface="+mn-lt"/>
            </a:endParaRPr>
          </a:p>
        </p:txBody>
      </p:sp>
      <p:sp>
        <p:nvSpPr>
          <p:cNvPr id="8" name="Content Placeholder 2"/>
          <p:cNvSpPr>
            <a:spLocks noGrp="1"/>
          </p:cNvSpPr>
          <p:nvPr>
            <p:ph idx="1"/>
          </p:nvPr>
        </p:nvSpPr>
        <p:spPr>
          <a:xfrm>
            <a:off x="174170" y="949234"/>
            <a:ext cx="11800115" cy="5834743"/>
          </a:xfrm>
        </p:spPr>
        <p:txBody>
          <a:bodyPr>
            <a:noAutofit/>
          </a:bodyPr>
          <a:lstStyle/>
          <a:p>
            <a:pPr marL="400050" indent="-400050">
              <a:buAutoNum type="romanLcPeriod" startAt="4"/>
            </a:pPr>
            <a:r>
              <a:rPr lang="en-US" sz="1800" dirty="0" smtClean="0">
                <a:solidFill>
                  <a:srgbClr val="FF0000"/>
                </a:solidFill>
              </a:rPr>
              <a:t>Data analysis</a:t>
            </a:r>
          </a:p>
          <a:p>
            <a:pPr marL="0" indent="0">
              <a:buNone/>
            </a:pPr>
            <a:r>
              <a:rPr lang="en-US" sz="1800" dirty="0" smtClean="0">
                <a:solidFill>
                  <a:srgbClr val="FF0000"/>
                </a:solidFill>
              </a:rPr>
              <a:t>After I have gathered data and user feedback, I am going to analyze the data using MS Word tables and MS Excel charts.</a:t>
            </a:r>
          </a:p>
          <a:p>
            <a:pPr marL="0" indent="0">
              <a:buNone/>
            </a:pPr>
            <a:endParaRPr lang="en-US" sz="1800" dirty="0" smtClean="0">
              <a:solidFill>
                <a:srgbClr val="FF0000"/>
              </a:solidFill>
            </a:endParaRPr>
          </a:p>
          <a:p>
            <a:pPr marL="400050" indent="-400050">
              <a:buAutoNum type="romanLcPeriod" startAt="5"/>
            </a:pPr>
            <a:r>
              <a:rPr lang="en-US" sz="1800" dirty="0" smtClean="0">
                <a:solidFill>
                  <a:srgbClr val="FF0000"/>
                </a:solidFill>
              </a:rPr>
              <a:t>Presentation of Findings and Conclusions</a:t>
            </a:r>
          </a:p>
          <a:p>
            <a:pPr marL="0" indent="0">
              <a:buNone/>
            </a:pPr>
            <a:r>
              <a:rPr lang="en-US" sz="1800" dirty="0" smtClean="0">
                <a:solidFill>
                  <a:srgbClr val="FF0000"/>
                </a:solidFill>
              </a:rPr>
              <a:t>I am finally going to communicate my findings on what I have been able to design and develop, and also the user experience feedback data that I received.</a:t>
            </a:r>
          </a:p>
          <a:p>
            <a:pPr marL="0" indent="0">
              <a:buNone/>
            </a:pPr>
            <a:endParaRPr lang="en-US" sz="1800" dirty="0" smtClean="0">
              <a:solidFill>
                <a:srgbClr val="FF0000"/>
              </a:solidFill>
            </a:endParaRPr>
          </a:p>
          <a:p>
            <a:pPr marL="400050" indent="-400050">
              <a:buAutoNum type="romanLcPeriod" startAt="6"/>
            </a:pPr>
            <a:r>
              <a:rPr lang="en-US" sz="1800" dirty="0" smtClean="0">
                <a:solidFill>
                  <a:srgbClr val="FF0000"/>
                </a:solidFill>
              </a:rPr>
              <a:t>Preparation of final documentation/report</a:t>
            </a:r>
            <a:endParaRPr lang="en-US" sz="1800" dirty="0">
              <a:solidFill>
                <a:srgbClr val="FF0000"/>
              </a:solidFill>
            </a:endParaRPr>
          </a:p>
          <a:p>
            <a:pPr marL="0" indent="0">
              <a:buNone/>
            </a:pPr>
            <a:r>
              <a:rPr lang="en-US" sz="1800" dirty="0" smtClean="0">
                <a:solidFill>
                  <a:srgbClr val="FF0000"/>
                </a:solidFill>
              </a:rPr>
              <a:t>This will be an ongoing practice throughout the system development as I’ll be updating it every time I complete the initial stages above. I will publish it at the end and present to my supervisor and the panel.</a:t>
            </a:r>
          </a:p>
        </p:txBody>
      </p:sp>
    </p:spTree>
    <p:extLst>
      <p:ext uri="{BB962C8B-B14F-4D97-AF65-F5344CB8AC3E}">
        <p14:creationId xmlns:p14="http://schemas.microsoft.com/office/powerpoint/2010/main" val="325411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85851" y="273517"/>
            <a:ext cx="6365966" cy="549274"/>
          </a:xfrm>
        </p:spPr>
        <p:txBody>
          <a:bodyPr>
            <a:normAutofit fontScale="90000"/>
          </a:bodyPr>
          <a:lstStyle/>
          <a:p>
            <a:r>
              <a:rPr lang="en-US" b="1" dirty="0" smtClean="0">
                <a:latin typeface="+mn-lt"/>
              </a:rPr>
              <a:t>viii… </a:t>
            </a:r>
            <a:r>
              <a:rPr lang="en-US" b="1" i="1" dirty="0" smtClean="0">
                <a:latin typeface="+mn-lt"/>
              </a:rPr>
              <a:t>Research Time Period….</a:t>
            </a:r>
            <a:endParaRPr lang="en-US" b="1" dirty="0">
              <a:latin typeface="+mn-lt"/>
            </a:endParaRPr>
          </a:p>
        </p:txBody>
      </p:sp>
      <p:sp>
        <p:nvSpPr>
          <p:cNvPr id="8" name="Content Placeholder 2"/>
          <p:cNvSpPr>
            <a:spLocks noGrp="1"/>
          </p:cNvSpPr>
          <p:nvPr>
            <p:ph idx="1"/>
          </p:nvPr>
        </p:nvSpPr>
        <p:spPr>
          <a:xfrm>
            <a:off x="174170" y="1010194"/>
            <a:ext cx="11800115" cy="426720"/>
          </a:xfrm>
        </p:spPr>
        <p:txBody>
          <a:bodyPr>
            <a:noAutofit/>
          </a:bodyPr>
          <a:lstStyle/>
          <a:p>
            <a:r>
              <a:rPr lang="en-US" sz="1800" dirty="0" smtClean="0"/>
              <a:t>Use a </a:t>
            </a:r>
            <a:r>
              <a:rPr lang="en-US" sz="1800" b="1" dirty="0" smtClean="0"/>
              <a:t>Gantt Chart </a:t>
            </a:r>
            <a:r>
              <a:rPr lang="en-US" sz="1800" dirty="0" smtClean="0"/>
              <a:t>to break down your schedule.</a:t>
            </a:r>
            <a:endParaRPr lang="en-US" sz="1800" b="1" i="1" dirty="0" smtClean="0"/>
          </a:p>
          <a:p>
            <a:pPr marL="0" indent="0">
              <a:buNone/>
            </a:pPr>
            <a:endParaRPr lang="en-US" sz="1800" b="1" dirty="0" smtClean="0"/>
          </a:p>
          <a:p>
            <a:pPr marL="0" indent="0">
              <a:buNone/>
            </a:pPr>
            <a:endParaRPr lang="en-US" sz="1800" dirty="0"/>
          </a:p>
        </p:txBody>
      </p:sp>
    </p:spTree>
    <p:extLst>
      <p:ext uri="{BB962C8B-B14F-4D97-AF65-F5344CB8AC3E}">
        <p14:creationId xmlns:p14="http://schemas.microsoft.com/office/powerpoint/2010/main" val="54912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94262" y="273517"/>
            <a:ext cx="7672252" cy="549274"/>
          </a:xfrm>
        </p:spPr>
        <p:txBody>
          <a:bodyPr>
            <a:normAutofit fontScale="90000"/>
          </a:bodyPr>
          <a:lstStyle/>
          <a:p>
            <a:r>
              <a:rPr lang="en-US" b="1" dirty="0" smtClean="0">
                <a:latin typeface="+mn-lt"/>
              </a:rPr>
              <a:t>Importance of Research Design</a:t>
            </a:r>
            <a:r>
              <a:rPr lang="en-US" b="1" i="1" dirty="0" smtClean="0">
                <a:latin typeface="+mn-lt"/>
              </a:rPr>
              <a:t>….</a:t>
            </a:r>
            <a:endParaRPr lang="en-US" b="1" dirty="0">
              <a:latin typeface="+mn-lt"/>
            </a:endParaRPr>
          </a:p>
        </p:txBody>
      </p:sp>
      <p:sp>
        <p:nvSpPr>
          <p:cNvPr id="8" name="Content Placeholder 2"/>
          <p:cNvSpPr>
            <a:spLocks noGrp="1"/>
          </p:cNvSpPr>
          <p:nvPr>
            <p:ph idx="1"/>
          </p:nvPr>
        </p:nvSpPr>
        <p:spPr>
          <a:xfrm>
            <a:off x="174170" y="1062447"/>
            <a:ext cx="11800115" cy="5721530"/>
          </a:xfrm>
        </p:spPr>
        <p:txBody>
          <a:bodyPr>
            <a:noAutofit/>
          </a:bodyPr>
          <a:lstStyle/>
          <a:p>
            <a:r>
              <a:rPr lang="en-US" sz="1800" dirty="0" smtClean="0"/>
              <a:t>Prevents wastage of time</a:t>
            </a:r>
          </a:p>
          <a:p>
            <a:r>
              <a:rPr lang="en-US" sz="1800" dirty="0" smtClean="0"/>
              <a:t>Outlines a concise plan of the whole research hence the researcher is thoroughly guided</a:t>
            </a:r>
          </a:p>
          <a:p>
            <a:r>
              <a:rPr lang="en-US" sz="1800" dirty="0" smtClean="0"/>
              <a:t>Helps researcher manage and distribute revenue well</a:t>
            </a:r>
          </a:p>
          <a:p>
            <a:r>
              <a:rPr lang="en-US" sz="1800" dirty="0" smtClean="0"/>
              <a:t>Helps researcher meet objectives</a:t>
            </a:r>
          </a:p>
          <a:p>
            <a:pPr marL="0" indent="0">
              <a:buNone/>
            </a:pPr>
            <a:endParaRPr lang="en-US" sz="1800" b="1" dirty="0" smtClean="0"/>
          </a:p>
          <a:p>
            <a:pPr marL="0" indent="0">
              <a:buNone/>
            </a:pPr>
            <a:endParaRPr lang="en-US" sz="1800" dirty="0"/>
          </a:p>
        </p:txBody>
      </p:sp>
    </p:spTree>
    <p:extLst>
      <p:ext uri="{BB962C8B-B14F-4D97-AF65-F5344CB8AC3E}">
        <p14:creationId xmlns:p14="http://schemas.microsoft.com/office/powerpoint/2010/main" val="2538177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568491" y="2899954"/>
            <a:ext cx="11068594" cy="2821577"/>
          </a:xfrm>
        </p:spPr>
        <p:txBody>
          <a:bodyPr>
            <a:noAutofit/>
          </a:bodyPr>
          <a:lstStyle/>
          <a:p>
            <a:pPr marL="0" indent="0" algn="ctr">
              <a:buNone/>
            </a:pPr>
            <a:r>
              <a:rPr lang="en-US" sz="2000" b="1" dirty="0" smtClean="0"/>
              <a:t>Instructions:</a:t>
            </a:r>
          </a:p>
          <a:p>
            <a:pPr marL="342900" indent="-342900">
              <a:buFont typeface="+mj-lt"/>
              <a:buAutoNum type="arabicPeriod"/>
            </a:pPr>
            <a:r>
              <a:rPr lang="en-US" sz="2000" dirty="0" smtClean="0"/>
              <a:t>You will be divided into groups of 5, and the list of groups shared in the eLearning portal</a:t>
            </a:r>
          </a:p>
          <a:p>
            <a:pPr marL="342900" indent="-342900">
              <a:buFont typeface="+mj-lt"/>
              <a:buAutoNum type="arabicPeriod"/>
            </a:pPr>
            <a:r>
              <a:rPr lang="en-US" sz="2000" dirty="0" smtClean="0"/>
              <a:t>Each of these groups must work together to come up with </a:t>
            </a:r>
            <a:r>
              <a:rPr lang="en-US" sz="2000" b="1" dirty="0" smtClean="0"/>
              <a:t>at least 2</a:t>
            </a:r>
            <a:r>
              <a:rPr lang="en-US" sz="2000" dirty="0" smtClean="0"/>
              <a:t> research problems of solution-oriented systems you think you can build, come next </a:t>
            </a:r>
            <a:r>
              <a:rPr lang="en-US" sz="2000" dirty="0" err="1" smtClean="0"/>
              <a:t>sem</a:t>
            </a:r>
            <a:r>
              <a:rPr lang="en-US" sz="2000" dirty="0" smtClean="0"/>
              <a:t> (or this </a:t>
            </a:r>
            <a:r>
              <a:rPr lang="en-US" sz="2000" dirty="0" err="1" smtClean="0"/>
              <a:t>sem</a:t>
            </a:r>
            <a:r>
              <a:rPr lang="en-US" sz="2000" dirty="0" smtClean="0"/>
              <a:t> for those doing their project this </a:t>
            </a:r>
            <a:r>
              <a:rPr lang="en-US" sz="2000" dirty="0" err="1" smtClean="0"/>
              <a:t>sem</a:t>
            </a:r>
            <a:r>
              <a:rPr lang="en-US" sz="2000" dirty="0" smtClean="0"/>
              <a:t>)</a:t>
            </a:r>
          </a:p>
          <a:p>
            <a:pPr marL="342900" indent="-342900">
              <a:buFont typeface="+mj-lt"/>
              <a:buAutoNum type="arabicPeriod"/>
            </a:pPr>
            <a:r>
              <a:rPr lang="en-US" sz="2000" dirty="0" smtClean="0"/>
              <a:t>You shall submit a draft proposal document containing the </a:t>
            </a:r>
            <a:r>
              <a:rPr lang="en-US" sz="2000" b="1" dirty="0" smtClean="0"/>
              <a:t>title of the research </a:t>
            </a:r>
            <a:r>
              <a:rPr lang="en-US" sz="2000" dirty="0" smtClean="0"/>
              <a:t>and the </a:t>
            </a:r>
            <a:r>
              <a:rPr lang="en-US" sz="2000" b="1" dirty="0" smtClean="0"/>
              <a:t>research problem statement</a:t>
            </a:r>
            <a:r>
              <a:rPr lang="en-US" sz="2000" dirty="0" smtClean="0"/>
              <a:t>.</a:t>
            </a:r>
          </a:p>
          <a:p>
            <a:pPr marL="342900" indent="-342900">
              <a:buFont typeface="+mj-lt"/>
              <a:buAutoNum type="arabicPeriod"/>
            </a:pPr>
            <a:r>
              <a:rPr lang="en-US" sz="2000" dirty="0" smtClean="0"/>
              <a:t>Any needed clarification shall be communicated where necessary</a:t>
            </a:r>
            <a:endParaRPr lang="en-US" sz="2000" dirty="0" smtClean="0"/>
          </a:p>
        </p:txBody>
      </p:sp>
      <p:sp>
        <p:nvSpPr>
          <p:cNvPr id="9" name="Title 1"/>
          <p:cNvSpPr>
            <a:spLocks noGrp="1"/>
          </p:cNvSpPr>
          <p:nvPr>
            <p:ph type="title"/>
          </p:nvPr>
        </p:nvSpPr>
        <p:spPr>
          <a:xfrm>
            <a:off x="3224606" y="442976"/>
            <a:ext cx="5756365" cy="1904139"/>
          </a:xfrm>
        </p:spPr>
        <p:txBody>
          <a:bodyPr>
            <a:normAutofit/>
          </a:bodyPr>
          <a:lstStyle/>
          <a:p>
            <a:pPr algn="ctr"/>
            <a:r>
              <a:rPr lang="en-US" b="1" dirty="0" smtClean="0"/>
              <a:t>End of Chapter </a:t>
            </a:r>
            <a:r>
              <a:rPr lang="en-US" b="1" dirty="0" smtClean="0"/>
              <a:t>3</a:t>
            </a:r>
            <a:r>
              <a:rPr lang="en-US" sz="4000" b="1" dirty="0" smtClean="0"/>
              <a:t/>
            </a:r>
            <a:br>
              <a:rPr lang="en-US" sz="4000" b="1" dirty="0" smtClean="0"/>
            </a:br>
            <a:r>
              <a:rPr lang="en-US" sz="4000" b="1" dirty="0" smtClean="0"/>
              <a:t>-----------------------------------</a:t>
            </a:r>
            <a:r>
              <a:rPr lang="en-US" sz="4000" b="1" dirty="0"/>
              <a:t/>
            </a:r>
            <a:br>
              <a:rPr lang="en-US" sz="4000" b="1" dirty="0"/>
            </a:br>
            <a:r>
              <a:rPr lang="en-US" sz="4000" b="1" dirty="0" smtClean="0"/>
              <a:t>Assignment </a:t>
            </a:r>
            <a:r>
              <a:rPr lang="en-US" sz="4000" b="1" dirty="0" smtClean="0"/>
              <a:t>3 </a:t>
            </a:r>
            <a:r>
              <a:rPr lang="en-US" sz="4000" b="1" dirty="0" smtClean="0"/>
              <a:t>(/10)</a:t>
            </a:r>
            <a:endParaRPr lang="en-US" sz="4000" b="1" dirty="0"/>
          </a:p>
        </p:txBody>
      </p:sp>
    </p:spTree>
    <p:extLst>
      <p:ext uri="{BB962C8B-B14F-4D97-AF65-F5344CB8AC3E}">
        <p14:creationId xmlns:p14="http://schemas.microsoft.com/office/powerpoint/2010/main" val="324273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06583" y="146924"/>
            <a:ext cx="8386353" cy="549274"/>
          </a:xfrm>
        </p:spPr>
        <p:txBody>
          <a:bodyPr>
            <a:normAutofit fontScale="90000"/>
          </a:bodyPr>
          <a:lstStyle/>
          <a:p>
            <a:r>
              <a:rPr lang="en-US" b="1" dirty="0" smtClean="0">
                <a:latin typeface="+mn-lt"/>
              </a:rPr>
              <a:t>Meaning of Research Design/Proposal</a:t>
            </a:r>
            <a:endParaRPr lang="en-US" b="1" dirty="0">
              <a:latin typeface="+mn-lt"/>
            </a:endParaRPr>
          </a:p>
        </p:txBody>
      </p:sp>
      <p:sp>
        <p:nvSpPr>
          <p:cNvPr id="3" name="Content Placeholder 2"/>
          <p:cNvSpPr>
            <a:spLocks noGrp="1"/>
          </p:cNvSpPr>
          <p:nvPr>
            <p:ph idx="1"/>
          </p:nvPr>
        </p:nvSpPr>
        <p:spPr>
          <a:xfrm>
            <a:off x="174171" y="975360"/>
            <a:ext cx="11747863" cy="5747657"/>
          </a:xfrm>
        </p:spPr>
        <p:txBody>
          <a:bodyPr>
            <a:noAutofit/>
          </a:bodyPr>
          <a:lstStyle/>
          <a:p>
            <a:r>
              <a:rPr lang="en-US" sz="1800" dirty="0" smtClean="0"/>
              <a:t>A research design is a concise plan laid out before the research.</a:t>
            </a:r>
          </a:p>
          <a:p>
            <a:r>
              <a:rPr lang="en-US" sz="1800" dirty="0" smtClean="0"/>
              <a:t>It details out </a:t>
            </a:r>
            <a:r>
              <a:rPr lang="en-US" sz="1800" i="1" dirty="0" smtClean="0"/>
              <a:t>how </a:t>
            </a:r>
            <a:r>
              <a:rPr lang="en-US" sz="1800" dirty="0" smtClean="0"/>
              <a:t>the research shall be conducted, from start to end.</a:t>
            </a:r>
          </a:p>
          <a:p>
            <a:r>
              <a:rPr lang="en-US" sz="1800" dirty="0" smtClean="0"/>
              <a:t>After the research problem has been identified and a preliminary investigation of feasibility conducted, a research design has to be written down.</a:t>
            </a:r>
            <a:br>
              <a:rPr lang="en-US" sz="1800" dirty="0" smtClean="0"/>
            </a:br>
            <a:endParaRPr lang="en-US" sz="1800" dirty="0" smtClean="0"/>
          </a:p>
          <a:p>
            <a:pPr marL="0" indent="0" algn="ctr">
              <a:buNone/>
            </a:pPr>
            <a:r>
              <a:rPr lang="en-US" sz="2400" b="1" dirty="0" smtClean="0"/>
              <a:t>Details/Components of a Research Design/Proposal</a:t>
            </a:r>
            <a:endParaRPr lang="en-US" sz="1800" b="1" dirty="0"/>
          </a:p>
          <a:p>
            <a:pPr marL="400050" indent="-400050">
              <a:buFont typeface="+mj-lt"/>
              <a:buAutoNum type="romanLcPeriod"/>
            </a:pPr>
            <a:r>
              <a:rPr lang="en-US" sz="1800" dirty="0" smtClean="0"/>
              <a:t>Research Title/Purpose</a:t>
            </a:r>
          </a:p>
          <a:p>
            <a:pPr marL="400050" indent="-400050">
              <a:buFont typeface="+mj-lt"/>
              <a:buAutoNum type="romanLcPeriod"/>
            </a:pPr>
            <a:r>
              <a:rPr lang="en-US" sz="1800" dirty="0" smtClean="0"/>
              <a:t>Research Problem Statement</a:t>
            </a:r>
          </a:p>
          <a:p>
            <a:pPr marL="400050" indent="-400050">
              <a:buFont typeface="+mj-lt"/>
              <a:buAutoNum type="romanLcPeriod"/>
            </a:pPr>
            <a:r>
              <a:rPr lang="en-US" sz="1800" dirty="0" smtClean="0"/>
              <a:t>Research Objectives</a:t>
            </a:r>
          </a:p>
          <a:p>
            <a:pPr marL="400050" indent="-400050">
              <a:buFont typeface="+mj-lt"/>
              <a:buAutoNum type="romanLcPeriod"/>
            </a:pPr>
            <a:r>
              <a:rPr lang="en-US" sz="1800" dirty="0" smtClean="0"/>
              <a:t>Research Questions</a:t>
            </a:r>
          </a:p>
          <a:p>
            <a:pPr marL="400050" indent="-400050">
              <a:buFont typeface="+mj-lt"/>
              <a:buAutoNum type="romanLcPeriod"/>
            </a:pPr>
            <a:r>
              <a:rPr lang="en-US" sz="1800" dirty="0" smtClean="0"/>
              <a:t>Research Hypothesis</a:t>
            </a:r>
          </a:p>
          <a:p>
            <a:pPr marL="400050" indent="-400050">
              <a:buFont typeface="+mj-lt"/>
              <a:buAutoNum type="romanLcPeriod"/>
            </a:pPr>
            <a:r>
              <a:rPr lang="en-US" sz="1800" dirty="0" smtClean="0"/>
              <a:t>Research study justification – What solution is</a:t>
            </a:r>
          </a:p>
          <a:p>
            <a:pPr marL="0" indent="0">
              <a:buNone/>
            </a:pPr>
            <a:r>
              <a:rPr lang="en-US" sz="1800" dirty="0"/>
              <a:t> </a:t>
            </a:r>
            <a:r>
              <a:rPr lang="en-US" sz="1800" dirty="0" smtClean="0"/>
              <a:t>       being brought about.</a:t>
            </a:r>
          </a:p>
          <a:p>
            <a:pPr marL="400050" indent="-400050">
              <a:buAutoNum type="romanLcPeriod" startAt="7"/>
            </a:pPr>
            <a:r>
              <a:rPr lang="en-US" sz="1800" dirty="0" smtClean="0"/>
              <a:t>Order of activities</a:t>
            </a:r>
          </a:p>
          <a:p>
            <a:pPr marL="400050" indent="-400050">
              <a:buAutoNum type="romanLcPeriod" startAt="7"/>
            </a:pPr>
            <a:r>
              <a:rPr lang="en-US" sz="1800" dirty="0" smtClean="0"/>
              <a:t>Research time period</a:t>
            </a:r>
          </a:p>
          <a:p>
            <a:pPr marL="0" indent="0">
              <a:buNone/>
            </a:pPr>
            <a:endParaRPr lang="en-US" sz="1800" dirty="0" smtClean="0"/>
          </a:p>
        </p:txBody>
      </p:sp>
    </p:spTree>
    <p:extLst>
      <p:ext uri="{BB962C8B-B14F-4D97-AF65-F5344CB8AC3E}">
        <p14:creationId xmlns:p14="http://schemas.microsoft.com/office/powerpoint/2010/main" val="141078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75360" y="421561"/>
            <a:ext cx="9204960" cy="549274"/>
          </a:xfrm>
        </p:spPr>
        <p:txBody>
          <a:bodyPr>
            <a:normAutofit fontScale="90000"/>
          </a:bodyPr>
          <a:lstStyle/>
          <a:p>
            <a:r>
              <a:rPr lang="en-US" b="1" dirty="0" smtClean="0">
                <a:latin typeface="+mn-lt"/>
              </a:rPr>
              <a:t>The Research Design will Prepare you for…</a:t>
            </a:r>
            <a:endParaRPr lang="en-US" b="1" dirty="0">
              <a:latin typeface="+mn-lt"/>
            </a:endParaRPr>
          </a:p>
        </p:txBody>
      </p:sp>
      <p:sp>
        <p:nvSpPr>
          <p:cNvPr id="3" name="Content Placeholder 2"/>
          <p:cNvSpPr>
            <a:spLocks noGrp="1"/>
          </p:cNvSpPr>
          <p:nvPr>
            <p:ph idx="1"/>
          </p:nvPr>
        </p:nvSpPr>
        <p:spPr>
          <a:xfrm>
            <a:off x="165463" y="1837508"/>
            <a:ext cx="11747863" cy="3065417"/>
          </a:xfrm>
        </p:spPr>
        <p:txBody>
          <a:bodyPr>
            <a:noAutofit/>
          </a:bodyPr>
          <a:lstStyle/>
          <a:p>
            <a:pPr marL="400050" indent="-400050">
              <a:buFont typeface="+mj-lt"/>
              <a:buAutoNum type="romanLcPeriod"/>
            </a:pPr>
            <a:r>
              <a:rPr lang="en-US" sz="1800" dirty="0" smtClean="0"/>
              <a:t>…Writing a draft research proposal</a:t>
            </a:r>
          </a:p>
          <a:p>
            <a:pPr marL="400050" indent="-400050">
              <a:buFont typeface="+mj-lt"/>
              <a:buAutoNum type="romanLcPeriod"/>
            </a:pPr>
            <a:r>
              <a:rPr lang="en-US" sz="1800" dirty="0" smtClean="0"/>
              <a:t>…Writing the final research proposal</a:t>
            </a:r>
          </a:p>
          <a:p>
            <a:pPr marL="400050" indent="-400050">
              <a:buFont typeface="+mj-lt"/>
              <a:buAutoNum type="romanLcPeriod"/>
            </a:pPr>
            <a:r>
              <a:rPr lang="en-US" sz="1800" dirty="0" smtClean="0"/>
              <a:t>…Developing the main system</a:t>
            </a:r>
          </a:p>
          <a:p>
            <a:pPr marL="400050" indent="-400050">
              <a:buFont typeface="+mj-lt"/>
              <a:buAutoNum type="romanLcPeriod"/>
            </a:pPr>
            <a:r>
              <a:rPr lang="en-US" sz="1800" dirty="0" smtClean="0"/>
              <a:t>…Writing the final project documentation/report</a:t>
            </a:r>
          </a:p>
          <a:p>
            <a:pPr marL="0" indent="0">
              <a:buNone/>
            </a:pPr>
            <a:endParaRPr lang="en-US" sz="1800" dirty="0"/>
          </a:p>
          <a:p>
            <a:pPr marL="0" indent="0">
              <a:buNone/>
            </a:pPr>
            <a:endParaRPr lang="en-US" sz="1800" dirty="0" smtClean="0"/>
          </a:p>
          <a:p>
            <a:pPr marL="0" indent="0">
              <a:buNone/>
            </a:pPr>
            <a:r>
              <a:rPr lang="en-US" sz="1800" dirty="0" smtClean="0">
                <a:solidFill>
                  <a:srgbClr val="FF0000"/>
                </a:solidFill>
              </a:rPr>
              <a:t>We shall be writing down both the draft and final proposal this semester in preparation for your final project next semester</a:t>
            </a:r>
          </a:p>
        </p:txBody>
      </p:sp>
    </p:spTree>
    <p:extLst>
      <p:ext uri="{BB962C8B-B14F-4D97-AF65-F5344CB8AC3E}">
        <p14:creationId xmlns:p14="http://schemas.microsoft.com/office/powerpoint/2010/main" val="247013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962401" y="229973"/>
            <a:ext cx="4249782" cy="549274"/>
          </a:xfrm>
        </p:spPr>
        <p:txBody>
          <a:bodyPr>
            <a:normAutofit fontScale="90000"/>
          </a:bodyPr>
          <a:lstStyle/>
          <a:p>
            <a:r>
              <a:rPr lang="en-US" b="1" dirty="0" err="1" smtClean="0">
                <a:latin typeface="+mn-lt"/>
              </a:rPr>
              <a:t>i</a:t>
            </a:r>
            <a:r>
              <a:rPr lang="en-US" b="1" dirty="0" smtClean="0">
                <a:latin typeface="+mn-lt"/>
              </a:rPr>
              <a:t>. …</a:t>
            </a:r>
            <a:r>
              <a:rPr lang="en-US" b="1" i="1" dirty="0" smtClean="0">
                <a:latin typeface="+mn-lt"/>
              </a:rPr>
              <a:t>Research Title</a:t>
            </a:r>
            <a:endParaRPr lang="en-US" b="1" dirty="0">
              <a:latin typeface="+mn-lt"/>
            </a:endParaRPr>
          </a:p>
        </p:txBody>
      </p:sp>
      <p:sp>
        <p:nvSpPr>
          <p:cNvPr id="3" name="Content Placeholder 2"/>
          <p:cNvSpPr>
            <a:spLocks noGrp="1"/>
          </p:cNvSpPr>
          <p:nvPr>
            <p:ph idx="1"/>
          </p:nvPr>
        </p:nvSpPr>
        <p:spPr>
          <a:xfrm>
            <a:off x="174171" y="879566"/>
            <a:ext cx="11747863" cy="5808617"/>
          </a:xfrm>
        </p:spPr>
        <p:txBody>
          <a:bodyPr>
            <a:noAutofit/>
          </a:bodyPr>
          <a:lstStyle/>
          <a:p>
            <a:r>
              <a:rPr lang="en-US" sz="1800" dirty="0" smtClean="0"/>
              <a:t>This is informed from the research problem.</a:t>
            </a:r>
          </a:p>
          <a:p>
            <a:r>
              <a:rPr lang="en-US" sz="1800" dirty="0" smtClean="0"/>
              <a:t>Characteristics of a research title:</a:t>
            </a:r>
            <a:endParaRPr lang="en-US" sz="1800" dirty="0"/>
          </a:p>
          <a:p>
            <a:pPr lvl="1">
              <a:buFont typeface="Wingdings" panose="05000000000000000000" pitchFamily="2" charset="2"/>
              <a:buChar char="ü"/>
            </a:pPr>
            <a:r>
              <a:rPr lang="en-US" sz="1800" dirty="0" smtClean="0"/>
              <a:t>Short and summative – Not more than two lines</a:t>
            </a:r>
          </a:p>
          <a:p>
            <a:pPr lvl="1">
              <a:buFont typeface="Wingdings" panose="05000000000000000000" pitchFamily="2" charset="2"/>
              <a:buChar char="ü"/>
            </a:pPr>
            <a:r>
              <a:rPr lang="en-US" sz="1800" dirty="0" smtClean="0"/>
              <a:t>Should clearly state the purpose of the research in clear and not vague words</a:t>
            </a:r>
          </a:p>
          <a:p>
            <a:pPr lvl="1">
              <a:buFont typeface="Wingdings" panose="05000000000000000000" pitchFamily="2" charset="2"/>
              <a:buChar char="ü"/>
            </a:pPr>
            <a:r>
              <a:rPr lang="en-US" sz="1800" dirty="0" smtClean="0"/>
              <a:t>Should  be CAPITALIZED</a:t>
            </a:r>
          </a:p>
          <a:p>
            <a:r>
              <a:rPr lang="en-US" sz="1800" dirty="0" smtClean="0"/>
              <a:t>In both the draft and final research proposal, the title should begin with the phrase: </a:t>
            </a:r>
            <a:r>
              <a:rPr lang="en-US" sz="1800" i="1" dirty="0" smtClean="0"/>
              <a:t>‘A RESEARCH PROPOSAL TOWARDS THE DEVELOPMENT OF…’</a:t>
            </a:r>
          </a:p>
          <a:p>
            <a:pPr marL="0" indent="0">
              <a:buNone/>
            </a:pPr>
            <a:r>
              <a:rPr lang="en-US" sz="1800" i="1" dirty="0"/>
              <a:t>	</a:t>
            </a:r>
            <a:r>
              <a:rPr lang="en-US" sz="1800" dirty="0" smtClean="0"/>
              <a:t>e.g. </a:t>
            </a:r>
            <a:r>
              <a:rPr lang="en-US" sz="1800" dirty="0" smtClean="0">
                <a:solidFill>
                  <a:srgbClr val="FF0000"/>
                </a:solidFill>
              </a:rPr>
              <a:t>A RESEARCH PROPOSAL TOWARDS THE DEVELOPMENT OF AN AUTOMATED LIBRARY MANAGEMENT SYSTEM 	       TO ELIMINATE THE NEED FOR HUMAN LIBRARIANS HENCE REDUCE ORGANIZATIONAL STAFF REDUNDANCY</a:t>
            </a:r>
          </a:p>
        </p:txBody>
      </p:sp>
    </p:spTree>
    <p:extLst>
      <p:ext uri="{BB962C8B-B14F-4D97-AF65-F5344CB8AC3E}">
        <p14:creationId xmlns:p14="http://schemas.microsoft.com/office/powerpoint/2010/main" val="341199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94708" y="229973"/>
            <a:ext cx="7506788" cy="549274"/>
          </a:xfrm>
        </p:spPr>
        <p:txBody>
          <a:bodyPr>
            <a:normAutofit fontScale="90000"/>
          </a:bodyPr>
          <a:lstStyle/>
          <a:p>
            <a:r>
              <a:rPr lang="en-US" b="1" dirty="0" smtClean="0">
                <a:latin typeface="+mn-lt"/>
              </a:rPr>
              <a:t>ii. …</a:t>
            </a:r>
            <a:r>
              <a:rPr lang="en-US" b="1" i="1" dirty="0" smtClean="0">
                <a:latin typeface="+mn-lt"/>
              </a:rPr>
              <a:t>Research Problem Statement</a:t>
            </a:r>
            <a:endParaRPr lang="en-US" b="1" dirty="0">
              <a:latin typeface="+mn-lt"/>
            </a:endParaRPr>
          </a:p>
        </p:txBody>
      </p:sp>
      <p:sp>
        <p:nvSpPr>
          <p:cNvPr id="3" name="Content Placeholder 2"/>
          <p:cNvSpPr>
            <a:spLocks noGrp="1"/>
          </p:cNvSpPr>
          <p:nvPr>
            <p:ph idx="1"/>
          </p:nvPr>
        </p:nvSpPr>
        <p:spPr>
          <a:xfrm>
            <a:off x="174171" y="975360"/>
            <a:ext cx="11747863" cy="5712823"/>
          </a:xfrm>
        </p:spPr>
        <p:txBody>
          <a:bodyPr>
            <a:noAutofit/>
          </a:bodyPr>
          <a:lstStyle/>
          <a:p>
            <a:r>
              <a:rPr lang="en-US" sz="1800" dirty="0" smtClean="0"/>
              <a:t>These are statements written in </a:t>
            </a:r>
            <a:r>
              <a:rPr lang="en-US" sz="1800" b="1" i="1" dirty="0" smtClean="0"/>
              <a:t>prose/paragraph </a:t>
            </a:r>
            <a:r>
              <a:rPr lang="en-US" sz="1800" dirty="0" smtClean="0"/>
              <a:t>form to explain in detail what challenges exist in the current</a:t>
            </a:r>
            <a:endParaRPr lang="en-US" sz="1800" dirty="0">
              <a:solidFill>
                <a:srgbClr val="FF0000"/>
              </a:solidFill>
            </a:endParaRPr>
          </a:p>
          <a:p>
            <a:pPr marL="0" indent="0">
              <a:buNone/>
            </a:pPr>
            <a:r>
              <a:rPr lang="en-US" sz="1800" dirty="0" smtClean="0"/>
              <a:t>    environment and how it affects operations in that environment</a:t>
            </a:r>
          </a:p>
          <a:p>
            <a:r>
              <a:rPr lang="en-US" sz="1800" dirty="0" smtClean="0"/>
              <a:t>It helps the researcher explain why they thought to identify that area as needing a solution in the first place.</a:t>
            </a:r>
          </a:p>
          <a:p>
            <a:endParaRPr lang="en-US" sz="1800" dirty="0"/>
          </a:p>
          <a:p>
            <a:pPr marL="0" indent="0">
              <a:buNone/>
            </a:pPr>
            <a:r>
              <a:rPr lang="en-US" sz="1800" b="1" dirty="0" smtClean="0"/>
              <a:t>Example:</a:t>
            </a:r>
            <a:endParaRPr lang="en-US" sz="1800" dirty="0"/>
          </a:p>
          <a:p>
            <a:pPr marL="0" indent="0">
              <a:buNone/>
            </a:pPr>
            <a:r>
              <a:rPr lang="en-US" sz="1800" dirty="0" smtClean="0">
                <a:solidFill>
                  <a:srgbClr val="FF0000"/>
                </a:solidFill>
              </a:rPr>
              <a:t>There is high redundancy of work and operations by librarians whose work normally surround facilitating borrowing of books, return of books and keeping track of books on the shelves and books already borrowed. The librarian(s) also have to communicate to those students whose books are long overdue, among other operations.</a:t>
            </a:r>
            <a:r>
              <a:rPr lang="en-US" sz="1800" dirty="0">
                <a:solidFill>
                  <a:srgbClr val="FF0000"/>
                </a:solidFill>
              </a:rPr>
              <a:t> </a:t>
            </a:r>
            <a:r>
              <a:rPr lang="en-US" sz="1800" dirty="0" smtClean="0">
                <a:solidFill>
                  <a:srgbClr val="FF0000"/>
                </a:solidFill>
              </a:rPr>
              <a:t>Most of the operations can easily be automated, hence eliminating the need for a human librarian who can be replaced by just a casual worker whose work will just be shelving/stocking of goods, at a cheaper labor salary. The lack of automation of the conventional library system means that librarian(s) will hardly be having any involving duties to commit to, hence are redundant.</a:t>
            </a:r>
          </a:p>
        </p:txBody>
      </p:sp>
    </p:spTree>
    <p:extLst>
      <p:ext uri="{BB962C8B-B14F-4D97-AF65-F5344CB8AC3E}">
        <p14:creationId xmlns:p14="http://schemas.microsoft.com/office/powerpoint/2010/main" val="415641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126377" y="282224"/>
            <a:ext cx="5538652" cy="549274"/>
          </a:xfrm>
        </p:spPr>
        <p:txBody>
          <a:bodyPr>
            <a:normAutofit fontScale="90000"/>
          </a:bodyPr>
          <a:lstStyle/>
          <a:p>
            <a:r>
              <a:rPr lang="en-US" b="1" dirty="0" smtClean="0">
                <a:latin typeface="+mn-lt"/>
              </a:rPr>
              <a:t>iii… </a:t>
            </a:r>
            <a:r>
              <a:rPr lang="en-US" b="1" i="1" dirty="0" smtClean="0">
                <a:latin typeface="+mn-lt"/>
              </a:rPr>
              <a:t>Research Objectives</a:t>
            </a:r>
            <a:endParaRPr lang="en-US" b="1" dirty="0">
              <a:latin typeface="+mn-lt"/>
            </a:endParaRPr>
          </a:p>
        </p:txBody>
      </p:sp>
      <p:sp>
        <p:nvSpPr>
          <p:cNvPr id="3" name="Content Placeholder 2"/>
          <p:cNvSpPr>
            <a:spLocks noGrp="1"/>
          </p:cNvSpPr>
          <p:nvPr>
            <p:ph idx="1"/>
          </p:nvPr>
        </p:nvSpPr>
        <p:spPr>
          <a:xfrm>
            <a:off x="174171" y="1288868"/>
            <a:ext cx="11747863" cy="3387635"/>
          </a:xfrm>
        </p:spPr>
        <p:txBody>
          <a:bodyPr>
            <a:noAutofit/>
          </a:bodyPr>
          <a:lstStyle/>
          <a:p>
            <a:r>
              <a:rPr lang="en-US" sz="1800" dirty="0" smtClean="0"/>
              <a:t>Objectives are statements that tell what you intend to do towards the development of the proposed system.</a:t>
            </a:r>
          </a:p>
          <a:p>
            <a:r>
              <a:rPr lang="en-US" sz="1800" dirty="0" smtClean="0"/>
              <a:t>It is divided into two:</a:t>
            </a:r>
          </a:p>
          <a:p>
            <a:pPr marL="857250" lvl="1" indent="-400050">
              <a:buFont typeface="+mj-lt"/>
              <a:buAutoNum type="romanLcPeriod"/>
            </a:pPr>
            <a:r>
              <a:rPr lang="en-US" sz="1800" dirty="0" smtClean="0"/>
              <a:t>General objective</a:t>
            </a:r>
          </a:p>
          <a:p>
            <a:pPr marL="857250" lvl="1" indent="-400050">
              <a:buFont typeface="+mj-lt"/>
              <a:buAutoNum type="romanLcPeriod"/>
            </a:pPr>
            <a:r>
              <a:rPr lang="en-US" sz="1800" dirty="0" smtClean="0"/>
              <a:t>Specific objectives</a:t>
            </a:r>
            <a:endParaRPr lang="en-US" sz="1800" dirty="0" smtClean="0"/>
          </a:p>
          <a:p>
            <a:r>
              <a:rPr lang="en-US" sz="1800" dirty="0" smtClean="0"/>
              <a:t>General objective is a rehash/repetition of the title</a:t>
            </a:r>
          </a:p>
          <a:p>
            <a:r>
              <a:rPr lang="en-US" sz="1800" dirty="0" smtClean="0"/>
              <a:t>Specific objectives are the specific modules you intend to build as independent functional parts of the system, that will be synchronized together to work as a whole.</a:t>
            </a:r>
          </a:p>
          <a:p>
            <a:r>
              <a:rPr lang="en-US" sz="1800" dirty="0" smtClean="0"/>
              <a:t>Both general and specific objectives should start with </a:t>
            </a:r>
            <a:r>
              <a:rPr lang="en-US" sz="1800" b="1" dirty="0" smtClean="0"/>
              <a:t>quantifiable </a:t>
            </a:r>
            <a:r>
              <a:rPr lang="en-US" sz="1800" dirty="0" smtClean="0"/>
              <a:t>statements such as “To design and develop…”, “To build…”, “To integrate…”, etc.</a:t>
            </a:r>
            <a:r>
              <a:rPr lang="en-US" sz="1800" dirty="0"/>
              <a:t/>
            </a:r>
            <a:br>
              <a:rPr lang="en-US" sz="1800" dirty="0"/>
            </a:br>
            <a:endParaRPr lang="en-US" sz="1800" dirty="0"/>
          </a:p>
        </p:txBody>
      </p:sp>
    </p:spTree>
    <p:extLst>
      <p:ext uri="{BB962C8B-B14F-4D97-AF65-F5344CB8AC3E}">
        <p14:creationId xmlns:p14="http://schemas.microsoft.com/office/powerpoint/2010/main" val="236758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71451" y="264807"/>
            <a:ext cx="8064137" cy="549274"/>
          </a:xfrm>
        </p:spPr>
        <p:txBody>
          <a:bodyPr>
            <a:normAutofit fontScale="90000"/>
          </a:bodyPr>
          <a:lstStyle/>
          <a:p>
            <a:r>
              <a:rPr lang="en-US" b="1" dirty="0" smtClean="0">
                <a:latin typeface="+mn-lt"/>
              </a:rPr>
              <a:t>iii… </a:t>
            </a:r>
            <a:r>
              <a:rPr lang="en-US" b="1" i="1" dirty="0" smtClean="0">
                <a:latin typeface="+mn-lt"/>
              </a:rPr>
              <a:t>Research Objectives….Continued</a:t>
            </a:r>
            <a:endParaRPr lang="en-US" b="1" dirty="0">
              <a:latin typeface="+mn-lt"/>
            </a:endParaRPr>
          </a:p>
        </p:txBody>
      </p:sp>
      <p:sp>
        <p:nvSpPr>
          <p:cNvPr id="6" name="Rectangle 5"/>
          <p:cNvSpPr/>
          <p:nvPr/>
        </p:nvSpPr>
        <p:spPr>
          <a:xfrm>
            <a:off x="243839" y="1266825"/>
            <a:ext cx="11634652" cy="2308324"/>
          </a:xfrm>
          <a:prstGeom prst="rect">
            <a:avLst/>
          </a:prstGeom>
        </p:spPr>
        <p:txBody>
          <a:bodyPr wrap="square">
            <a:spAutoFit/>
          </a:bodyPr>
          <a:lstStyle/>
          <a:p>
            <a:r>
              <a:rPr lang="en-US" b="1" dirty="0"/>
              <a:t>Example (from the proposed </a:t>
            </a:r>
            <a:r>
              <a:rPr lang="en-US" b="1" dirty="0" smtClean="0"/>
              <a:t>automated library </a:t>
            </a:r>
            <a:r>
              <a:rPr lang="en-US" b="1" dirty="0"/>
              <a:t>management system)</a:t>
            </a:r>
          </a:p>
          <a:p>
            <a:r>
              <a:rPr lang="en-US" dirty="0"/>
              <a:t/>
            </a:r>
            <a:br>
              <a:rPr lang="en-US" dirty="0"/>
            </a:br>
            <a:r>
              <a:rPr lang="en-US" dirty="0"/>
              <a:t>	</a:t>
            </a:r>
            <a:r>
              <a:rPr lang="en-US" b="1" i="1" dirty="0">
                <a:solidFill>
                  <a:srgbClr val="FF0000"/>
                </a:solidFill>
              </a:rPr>
              <a:t>General Objective</a:t>
            </a:r>
            <a:r>
              <a:rPr lang="en-US" b="1" i="1" dirty="0" smtClean="0">
                <a:solidFill>
                  <a:srgbClr val="FF0000"/>
                </a:solidFill>
              </a:rPr>
              <a:t>:</a:t>
            </a:r>
            <a:br>
              <a:rPr lang="en-US" b="1" i="1" dirty="0" smtClean="0">
                <a:solidFill>
                  <a:srgbClr val="FF0000"/>
                </a:solidFill>
              </a:rPr>
            </a:br>
            <a:endParaRPr lang="en-US" b="1" i="1" dirty="0">
              <a:solidFill>
                <a:srgbClr val="FF0000"/>
              </a:solidFill>
            </a:endParaRPr>
          </a:p>
          <a:p>
            <a:pPr marL="857250" lvl="1" indent="-400050">
              <a:buFont typeface="+mj-lt"/>
              <a:buAutoNum type="romanLcPeriod"/>
            </a:pPr>
            <a:r>
              <a:rPr lang="en-US" dirty="0" smtClean="0">
                <a:solidFill>
                  <a:srgbClr val="FF0000"/>
                </a:solidFill>
              </a:rPr>
              <a:t>To design and develop an automated library management system to eliminate the need for human librarians hence reduce organizational staff redundancy</a:t>
            </a:r>
          </a:p>
          <a:p>
            <a:pPr lvl="1"/>
            <a:r>
              <a:rPr lang="en-US" dirty="0">
                <a:solidFill>
                  <a:srgbClr val="FF0000"/>
                </a:solidFill>
              </a:rPr>
              <a:t/>
            </a:r>
            <a:br>
              <a:rPr lang="en-US" dirty="0">
                <a:solidFill>
                  <a:srgbClr val="FF0000"/>
                </a:solidFill>
              </a:rPr>
            </a:br>
            <a:r>
              <a:rPr lang="en-US" dirty="0" smtClean="0">
                <a:solidFill>
                  <a:srgbClr val="FF0000"/>
                </a:solidFill>
              </a:rPr>
              <a:t>	</a:t>
            </a:r>
            <a:r>
              <a:rPr lang="en-US" b="1" i="1" dirty="0" smtClean="0">
                <a:solidFill>
                  <a:srgbClr val="FF0000"/>
                </a:solidFill>
              </a:rPr>
              <a:t>Specific Objectives:</a:t>
            </a:r>
            <a:endParaRPr lang="en-US" dirty="0">
              <a:solidFill>
                <a:srgbClr val="FF0000"/>
              </a:solidFill>
            </a:endParaRPr>
          </a:p>
        </p:txBody>
      </p:sp>
      <p:sp>
        <p:nvSpPr>
          <p:cNvPr id="7" name="Rectangle 6"/>
          <p:cNvSpPr/>
          <p:nvPr/>
        </p:nvSpPr>
        <p:spPr>
          <a:xfrm>
            <a:off x="243839" y="3731900"/>
            <a:ext cx="11634652" cy="2585323"/>
          </a:xfrm>
          <a:prstGeom prst="rect">
            <a:avLst/>
          </a:prstGeom>
        </p:spPr>
        <p:txBody>
          <a:bodyPr wrap="square">
            <a:spAutoFit/>
          </a:bodyPr>
          <a:lstStyle/>
          <a:p>
            <a:pPr marL="857250" lvl="1" indent="-400050">
              <a:buFont typeface="+mj-lt"/>
              <a:buAutoNum type="romanLcPeriod"/>
            </a:pPr>
            <a:r>
              <a:rPr lang="en-US" dirty="0" smtClean="0">
                <a:solidFill>
                  <a:srgbClr val="FF0000"/>
                </a:solidFill>
              </a:rPr>
              <a:t>To design and develop a Check-out-book module which will record a book has been taken out of the library</a:t>
            </a:r>
          </a:p>
          <a:p>
            <a:pPr marL="857250" lvl="1" indent="-400050">
              <a:buFont typeface="+mj-lt"/>
              <a:buAutoNum type="romanLcPeriod"/>
            </a:pPr>
            <a:r>
              <a:rPr lang="en-US" dirty="0" smtClean="0">
                <a:solidFill>
                  <a:srgbClr val="FF0000"/>
                </a:solidFill>
              </a:rPr>
              <a:t>To design and develop a Check-in-book module which will record a book has been returned</a:t>
            </a:r>
          </a:p>
          <a:p>
            <a:pPr marL="857250" lvl="1" indent="-400050">
              <a:buFont typeface="+mj-lt"/>
              <a:buAutoNum type="romanLcPeriod"/>
            </a:pPr>
            <a:r>
              <a:rPr lang="en-US" dirty="0" smtClean="0">
                <a:solidFill>
                  <a:srgbClr val="FF0000"/>
                </a:solidFill>
              </a:rPr>
              <a:t>To connect the library system to an integrated OBR Scanner to read bar codes containing Serial Number of books</a:t>
            </a:r>
          </a:p>
          <a:p>
            <a:pPr marL="857250" lvl="1" indent="-400050">
              <a:buFont typeface="+mj-lt"/>
              <a:buAutoNum type="romanLcPeriod"/>
            </a:pPr>
            <a:r>
              <a:rPr lang="en-US" dirty="0" smtClean="0">
                <a:solidFill>
                  <a:srgbClr val="FF0000"/>
                </a:solidFill>
              </a:rPr>
              <a:t>To design and develop an admin module for key library management operations, e.g. tracking, keeping a record of books on demand, books off demand, charging defaulters and communicating them to the respective departments</a:t>
            </a:r>
          </a:p>
          <a:p>
            <a:pPr marL="857250" lvl="1" indent="-400050">
              <a:buFont typeface="+mj-lt"/>
              <a:buAutoNum type="romanLcPeriod"/>
            </a:pPr>
            <a:r>
              <a:rPr lang="en-US" dirty="0" smtClean="0">
                <a:solidFill>
                  <a:srgbClr val="FF0000"/>
                </a:solidFill>
              </a:rPr>
              <a:t>To develop a database for storing and managing library records</a:t>
            </a:r>
          </a:p>
          <a:p>
            <a:pPr marL="857250" lvl="1" indent="-400050">
              <a:buFont typeface="+mj-lt"/>
              <a:buAutoNum type="romanLcPeriod"/>
            </a:pPr>
            <a:r>
              <a:rPr lang="en-US" dirty="0" smtClean="0">
                <a:solidFill>
                  <a:srgbClr val="FF0000"/>
                </a:solidFill>
              </a:rPr>
              <a:t>To synchronize the modules with the database</a:t>
            </a:r>
          </a:p>
          <a:p>
            <a:pPr marL="857250" lvl="1" indent="-400050">
              <a:buFont typeface="+mj-lt"/>
              <a:buAutoNum type="romanLcPeriod"/>
            </a:pPr>
            <a:r>
              <a:rPr lang="en-US" dirty="0" smtClean="0">
                <a:solidFill>
                  <a:srgbClr val="FF0000"/>
                </a:solidFill>
              </a:rPr>
              <a:t>To build a General Interface that student and staff can use when they come to the library</a:t>
            </a:r>
            <a:endParaRPr lang="en-US" dirty="0">
              <a:solidFill>
                <a:srgbClr val="FF0000"/>
              </a:solidFill>
            </a:endParaRPr>
          </a:p>
        </p:txBody>
      </p:sp>
    </p:spTree>
    <p:extLst>
      <p:ext uri="{BB962C8B-B14F-4D97-AF65-F5344CB8AC3E}">
        <p14:creationId xmlns:p14="http://schemas.microsoft.com/office/powerpoint/2010/main" val="38473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71451" y="264807"/>
            <a:ext cx="8064137" cy="549274"/>
          </a:xfrm>
        </p:spPr>
        <p:txBody>
          <a:bodyPr>
            <a:normAutofit fontScale="90000"/>
          </a:bodyPr>
          <a:lstStyle/>
          <a:p>
            <a:r>
              <a:rPr lang="en-US" b="1" dirty="0" smtClean="0">
                <a:latin typeface="+mn-lt"/>
              </a:rPr>
              <a:t>iii… </a:t>
            </a:r>
            <a:r>
              <a:rPr lang="en-US" b="1" i="1" dirty="0" smtClean="0">
                <a:latin typeface="+mn-lt"/>
              </a:rPr>
              <a:t>Research Objectives….Continued</a:t>
            </a:r>
            <a:endParaRPr lang="en-US" b="1" dirty="0">
              <a:latin typeface="+mn-lt"/>
            </a:endParaRPr>
          </a:p>
        </p:txBody>
      </p:sp>
      <p:sp>
        <p:nvSpPr>
          <p:cNvPr id="3" name="Rectangle 2"/>
          <p:cNvSpPr/>
          <p:nvPr/>
        </p:nvSpPr>
        <p:spPr>
          <a:xfrm>
            <a:off x="1672047" y="1358537"/>
            <a:ext cx="8038011" cy="485067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41363" y="1867818"/>
            <a:ext cx="216843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OUT BOOK</a:t>
            </a:r>
            <a:endParaRPr lang="en-US" dirty="0"/>
          </a:p>
        </p:txBody>
      </p:sp>
      <p:sp>
        <p:nvSpPr>
          <p:cNvPr id="8" name="Rectangle 7"/>
          <p:cNvSpPr/>
          <p:nvPr/>
        </p:nvSpPr>
        <p:spPr>
          <a:xfrm>
            <a:off x="4441365" y="3291499"/>
            <a:ext cx="216843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IN BOOK</a:t>
            </a:r>
            <a:endParaRPr lang="en-US" dirty="0"/>
          </a:p>
        </p:txBody>
      </p:sp>
      <p:sp>
        <p:nvSpPr>
          <p:cNvPr id="9" name="Rectangle 8"/>
          <p:cNvSpPr/>
          <p:nvPr/>
        </p:nvSpPr>
        <p:spPr>
          <a:xfrm>
            <a:off x="4441362" y="4715180"/>
            <a:ext cx="216843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REPORTS</a:t>
            </a:r>
            <a:endParaRPr lang="en-US" dirty="0"/>
          </a:p>
        </p:txBody>
      </p:sp>
    </p:spTree>
    <p:extLst>
      <p:ext uri="{BB962C8B-B14F-4D97-AF65-F5344CB8AC3E}">
        <p14:creationId xmlns:p14="http://schemas.microsoft.com/office/powerpoint/2010/main" val="39856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mage result for notebook and pen animation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920" y="33860"/>
            <a:ext cx="1402080" cy="13246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463040" y="264807"/>
            <a:ext cx="7872548" cy="549274"/>
          </a:xfrm>
        </p:spPr>
        <p:txBody>
          <a:bodyPr>
            <a:normAutofit fontScale="90000"/>
          </a:bodyPr>
          <a:lstStyle/>
          <a:p>
            <a:r>
              <a:rPr lang="en-US" b="1" dirty="0" smtClean="0">
                <a:latin typeface="+mn-lt"/>
              </a:rPr>
              <a:t>iv… </a:t>
            </a:r>
            <a:r>
              <a:rPr lang="en-US" b="1" i="1" dirty="0" smtClean="0">
                <a:latin typeface="+mn-lt"/>
              </a:rPr>
              <a:t>Research Questions….</a:t>
            </a:r>
            <a:endParaRPr lang="en-US" b="1" dirty="0">
              <a:latin typeface="+mn-lt"/>
            </a:endParaRPr>
          </a:p>
        </p:txBody>
      </p:sp>
      <p:sp>
        <p:nvSpPr>
          <p:cNvPr id="8" name="Content Placeholder 2"/>
          <p:cNvSpPr>
            <a:spLocks noGrp="1"/>
          </p:cNvSpPr>
          <p:nvPr>
            <p:ph idx="1"/>
          </p:nvPr>
        </p:nvSpPr>
        <p:spPr>
          <a:xfrm>
            <a:off x="174171" y="992777"/>
            <a:ext cx="10615749" cy="644434"/>
          </a:xfrm>
        </p:spPr>
        <p:txBody>
          <a:bodyPr>
            <a:noAutofit/>
          </a:bodyPr>
          <a:lstStyle/>
          <a:p>
            <a:r>
              <a:rPr lang="en-US" sz="1800" dirty="0" smtClean="0"/>
              <a:t>These are questions inspired from the specific objectives, that help the researcher stay focused once he/she starts to build the system.</a:t>
            </a:r>
          </a:p>
        </p:txBody>
      </p:sp>
      <p:sp>
        <p:nvSpPr>
          <p:cNvPr id="3" name="Rectangle 2"/>
          <p:cNvSpPr/>
          <p:nvPr/>
        </p:nvSpPr>
        <p:spPr>
          <a:xfrm>
            <a:off x="174171" y="1637211"/>
            <a:ext cx="11634651" cy="4524315"/>
          </a:xfrm>
          <a:prstGeom prst="rect">
            <a:avLst/>
          </a:prstGeom>
        </p:spPr>
        <p:txBody>
          <a:bodyPr wrap="square">
            <a:spAutoFit/>
          </a:bodyPr>
          <a:lstStyle/>
          <a:p>
            <a:pPr marL="285750" indent="-285750">
              <a:buFont typeface="Arial" panose="020B0604020202020204" pitchFamily="34" charset="0"/>
              <a:buChar char="•"/>
            </a:pPr>
            <a:r>
              <a:rPr lang="en-US" dirty="0"/>
              <a:t>The questions are not answered straight away but are answered as the main project progresses and as the researcher hits the different marks as he accomplishes the objectives one by one</a:t>
            </a:r>
            <a:r>
              <a:rPr lang="en-US" dirty="0" smtClean="0"/>
              <a:t>.</a:t>
            </a:r>
          </a:p>
          <a:p>
            <a:pPr marL="285750" indent="-285750">
              <a:buFont typeface="Arial" panose="020B0604020202020204" pitchFamily="34" charset="0"/>
              <a:buChar char="•"/>
            </a:pPr>
            <a:r>
              <a:rPr lang="en-US" dirty="0" smtClean="0"/>
              <a:t>These questions help the researcher to imagine </a:t>
            </a:r>
            <a:r>
              <a:rPr lang="en-US" b="1" i="1" dirty="0" smtClean="0"/>
              <a:t>user’s experience/needs </a:t>
            </a:r>
            <a:r>
              <a:rPr lang="en-US" dirty="0" smtClean="0"/>
              <a:t> and these will inform how the overall system will work</a:t>
            </a:r>
          </a:p>
          <a:p>
            <a:pPr marL="285750" indent="-285750">
              <a:buFont typeface="Arial" panose="020B0604020202020204" pitchFamily="34" charset="0"/>
              <a:buChar char="•"/>
            </a:pPr>
            <a:r>
              <a:rPr lang="en-US" dirty="0" smtClean="0"/>
              <a:t>Basically, these questions come from the </a:t>
            </a:r>
            <a:r>
              <a:rPr lang="en-US" b="1" i="1" dirty="0" smtClean="0"/>
              <a:t>functional requirements </a:t>
            </a:r>
            <a:r>
              <a:rPr lang="en-US" dirty="0" smtClean="0"/>
              <a:t>of each module – the specific functions related to each of the proposed modules. What can a user do or services provided to a user when he/she clicks a module</a:t>
            </a:r>
          </a:p>
          <a:p>
            <a:pPr marL="285750" indent="-285750">
              <a:buFont typeface="Arial" panose="020B0604020202020204" pitchFamily="34" charset="0"/>
              <a:buChar char="•"/>
            </a:pPr>
            <a:r>
              <a:rPr lang="en-US" dirty="0"/>
              <a:t>The question should be focused, specific, and </a:t>
            </a:r>
            <a:r>
              <a:rPr lang="en-US" dirty="0" smtClean="0"/>
              <a:t>researchable/implementable </a:t>
            </a:r>
            <a:r>
              <a:rPr lang="en-US" dirty="0"/>
              <a:t>within the constraints of your project</a:t>
            </a:r>
            <a:r>
              <a:rPr lang="en-US" dirty="0" smtClean="0"/>
              <a:t>.</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Examples of Research Questions:</a:t>
            </a:r>
            <a:br>
              <a:rPr lang="en-US" b="1" dirty="0" smtClean="0"/>
            </a:br>
            <a:endParaRPr lang="en-US" b="1" dirty="0" smtClean="0"/>
          </a:p>
          <a:p>
            <a:pPr marL="857250" lvl="1" indent="-400050">
              <a:buFont typeface="+mj-lt"/>
              <a:buAutoNum type="romanLcPeriod"/>
            </a:pPr>
            <a:r>
              <a:rPr lang="en-US" dirty="0" smtClean="0">
                <a:solidFill>
                  <a:srgbClr val="FF0000"/>
                </a:solidFill>
              </a:rPr>
              <a:t>How will a user be able to privately/securely access their personal library account?</a:t>
            </a:r>
          </a:p>
          <a:p>
            <a:pPr marL="857250" lvl="1" indent="-400050">
              <a:buFont typeface="+mj-lt"/>
              <a:buAutoNum type="romanLcPeriod"/>
            </a:pPr>
            <a:r>
              <a:rPr lang="en-US" dirty="0" smtClean="0">
                <a:solidFill>
                  <a:srgbClr val="FF0000"/>
                </a:solidFill>
              </a:rPr>
              <a:t>How will the user get notifications of books they have which are due or overdue?</a:t>
            </a:r>
          </a:p>
          <a:p>
            <a:pPr marL="857250" lvl="1" indent="-400050">
              <a:buFont typeface="+mj-lt"/>
              <a:buAutoNum type="romanLcPeriod"/>
            </a:pPr>
            <a:r>
              <a:rPr lang="en-US" dirty="0" smtClean="0">
                <a:solidFill>
                  <a:srgbClr val="FF0000"/>
                </a:solidFill>
              </a:rPr>
              <a:t>How will the system know what books are available on shelf and which ones have been borrowed?</a:t>
            </a:r>
          </a:p>
          <a:p>
            <a:pPr marL="857250" lvl="1" indent="-400050">
              <a:buFont typeface="+mj-lt"/>
              <a:buAutoNum type="romanLcPeriod"/>
            </a:pPr>
            <a:r>
              <a:rPr lang="en-US" dirty="0" smtClean="0">
                <a:solidFill>
                  <a:srgbClr val="FF0000"/>
                </a:solidFill>
              </a:rPr>
              <a:t>What will be the charge when someone defaults return of book?</a:t>
            </a:r>
          </a:p>
          <a:p>
            <a:pPr marL="857250" lvl="1" indent="-400050">
              <a:buFont typeface="+mj-lt"/>
              <a:buAutoNum type="romanLcPeriod"/>
            </a:pPr>
            <a:r>
              <a:rPr lang="en-US" dirty="0" smtClean="0">
                <a:solidFill>
                  <a:srgbClr val="FF0000"/>
                </a:solidFill>
              </a:rPr>
              <a:t>Can different users have restrictions to the number of books they can borrow</a:t>
            </a:r>
          </a:p>
          <a:p>
            <a:pPr marL="857250" lvl="1" indent="-400050">
              <a:buFont typeface="+mj-lt"/>
              <a:buAutoNum type="romanLcPeriod"/>
            </a:pPr>
            <a:r>
              <a:rPr lang="en-US" dirty="0" smtClean="0">
                <a:solidFill>
                  <a:srgbClr val="FF0000"/>
                </a:solidFill>
              </a:rPr>
              <a:t>How long can different users borrow a book?</a:t>
            </a:r>
          </a:p>
        </p:txBody>
      </p:sp>
    </p:spTree>
    <p:extLst>
      <p:ext uri="{BB962C8B-B14F-4D97-AF65-F5344CB8AC3E}">
        <p14:creationId xmlns:p14="http://schemas.microsoft.com/office/powerpoint/2010/main" val="2850414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1299</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CHAPTER THREE</vt:lpstr>
      <vt:lpstr>Meaning of Research Design/Proposal</vt:lpstr>
      <vt:lpstr>The Research Design will Prepare you for…</vt:lpstr>
      <vt:lpstr>i. …Research Title</vt:lpstr>
      <vt:lpstr>ii. …Research Problem Statement</vt:lpstr>
      <vt:lpstr>iii… Research Objectives</vt:lpstr>
      <vt:lpstr>iii… Research Objectives….Continued</vt:lpstr>
      <vt:lpstr>iii… Research Objectives….Continued</vt:lpstr>
      <vt:lpstr>iv… Research Questions….</vt:lpstr>
      <vt:lpstr>v… Research Hypothesis….</vt:lpstr>
      <vt:lpstr>v… Research Hypothesis….Continued</vt:lpstr>
      <vt:lpstr>vi… Research Justification….</vt:lpstr>
      <vt:lpstr>vii… Order of Activities….</vt:lpstr>
      <vt:lpstr>vii… Order of Activities….Continued</vt:lpstr>
      <vt:lpstr>vii… Order of Activities….End</vt:lpstr>
      <vt:lpstr>viii… Research Time Period….</vt:lpstr>
      <vt:lpstr>Importance of Research Design….</vt:lpstr>
      <vt:lpstr>End of Chapter 3 ----------------------------------- Assignment 3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Admin</dc:creator>
  <cp:lastModifiedBy>Admin</cp:lastModifiedBy>
  <cp:revision>234</cp:revision>
  <dcterms:created xsi:type="dcterms:W3CDTF">2021-02-08T08:13:18Z</dcterms:created>
  <dcterms:modified xsi:type="dcterms:W3CDTF">2021-02-08T14:31:41Z</dcterms:modified>
</cp:coreProperties>
</file>