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5" r:id="rId2"/>
    <p:sldId id="276" r:id="rId3"/>
    <p:sldId id="259" r:id="rId4"/>
    <p:sldId id="258" r:id="rId5"/>
    <p:sldId id="260" r:id="rId6"/>
    <p:sldId id="261" r:id="rId7"/>
    <p:sldId id="263" r:id="rId8"/>
    <p:sldId id="266" r:id="rId9"/>
    <p:sldId id="267" r:id="rId10"/>
    <p:sldId id="262" r:id="rId11"/>
    <p:sldId id="265" r:id="rId12"/>
    <p:sldId id="268" r:id="rId13"/>
    <p:sldId id="270" r:id="rId14"/>
    <p:sldId id="271" r:id="rId15"/>
    <p:sldId id="269" r:id="rId16"/>
    <p:sldId id="264"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varScale="1">
        <p:scale>
          <a:sx n="58" d="100"/>
          <a:sy n="58" d="100"/>
        </p:scale>
        <p:origin x="1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376585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247139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First I will start off with some background about random matrix theory and the methods used in this paper: what it is, why it is useful in an ecological context, what is maximum likelihood and how all of these come together to achieve my goal</a:t>
            </a:r>
          </a:p>
          <a:p>
            <a:pPr marL="171450" indent="-171450">
              <a:buFont typeface="Arial" panose="020B0604020202020204" pitchFamily="34" charset="0"/>
              <a:buChar char="•"/>
            </a:pPr>
            <a:r>
              <a:rPr lang="en-US" dirty="0"/>
              <a:t>Then I will get into the methods where we will see how RMT played a large role in my idea: Some relevant results from random matrix theory that apply to my project, I will get a little bit into the calculations for maximum likelihood/ P(x|,</a:t>
            </a:r>
            <a:r>
              <a:rPr lang="en-US" dirty="0" err="1"/>
              <a:t>mu,sigma,d</a:t>
            </a:r>
            <a:r>
              <a:rPr lang="en-US" dirty="0"/>
              <a:t>) to solve for mu, sigma, d given my data set, the simulation of data to see how my likelihood equation behaves on a data set with no noise, the work done to extract parameter values from an arbitrary time series data set</a:t>
            </a:r>
          </a:p>
          <a:p>
            <a:pPr marL="171450" indent="-171450">
              <a:buFont typeface="Arial" panose="020B0604020202020204" pitchFamily="34" charset="0"/>
              <a:buChar char="•"/>
            </a:pPr>
            <a:r>
              <a:rPr lang="en-US" dirty="0"/>
              <a:t>And then get into my results: the values I obtained for my parameters as compared to their actual values and the behavior of my simulation output, more specifically the maximum likelihood given different parameter values</a:t>
            </a:r>
          </a:p>
          <a:p>
            <a:pPr marL="171450" indent="-171450">
              <a:buFont typeface="Arial" panose="020B0604020202020204" pitchFamily="34" charset="0"/>
              <a:buChar char="•"/>
            </a:pPr>
            <a:r>
              <a:rPr lang="en-US" dirty="0"/>
              <a:t>In the discussion I will address where I still want to go with this project</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1786026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690933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Random Matrix Theory is a combination of statistics and traditional matrix theory. In this field, many tools from statistics are used to describe matrices with random elements instead of relying on those individual elements. It allows us to generalize about certain characteristics of matrices with similar statistical properties. Many problems in physical systems modeling and biological systems modeling involve matrices with random entries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2279025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Traditionally in one-dimensional models of population growth, specifically </a:t>
            </a:r>
            <a:r>
              <a:rPr lang="en-US" dirty="0" err="1">
                <a:effectLst/>
              </a:rPr>
              <a:t>lotka</a:t>
            </a:r>
            <a:r>
              <a:rPr lang="en-US" dirty="0">
                <a:effectLst/>
              </a:rPr>
              <a:t> </a:t>
            </a:r>
            <a:r>
              <a:rPr lang="en-US" dirty="0" err="1">
                <a:effectLst/>
              </a:rPr>
              <a:t>volterra</a:t>
            </a:r>
            <a:r>
              <a:rPr lang="en-US" dirty="0">
                <a:effectLst/>
              </a:rPr>
              <a:t> there are birth rates $</a:t>
            </a:r>
            <a:r>
              <a:rPr lang="en-US" dirty="0" err="1">
                <a:effectLst/>
              </a:rPr>
              <a:t>r_b</a:t>
            </a:r>
            <a:r>
              <a:rPr lang="en-US" dirty="0">
                <a:effectLst/>
              </a:rPr>
              <a:t>$, death rates $</a:t>
            </a:r>
            <a:r>
              <a:rPr lang="en-US" dirty="0" err="1">
                <a:effectLst/>
              </a:rPr>
              <a:t>r_d</a:t>
            </a:r>
            <a:r>
              <a:rPr lang="en-US" dirty="0">
                <a:effectLst/>
              </a:rPr>
              <a:t>$, and a carrying capacity, K. *Model*. Although, if we want to include the effects of other species on a single species, in ecological models of population growth across species we often include something called an interaction matrix. It describes the way that different species interact with each other and effect each others survival whether it be positively, negatively or with no effect at all. The simplest (Stochastic) model of populations size of the </a:t>
            </a:r>
            <a:r>
              <a:rPr lang="en-US" dirty="0" err="1">
                <a:effectLst/>
              </a:rPr>
              <a:t>ith</a:t>
            </a:r>
            <a:r>
              <a:rPr lang="en-US" dirty="0">
                <a:effectLst/>
              </a:rPr>
              <a:t> species in an ecosystem is given by</a:t>
            </a:r>
          </a:p>
          <a:p>
            <a:endParaRPr lang="en-US" dirty="0">
              <a:effectLst/>
            </a:endParaRPr>
          </a:p>
          <a:p>
            <a:r>
              <a:rPr lang="en-US" dirty="0">
                <a:effectLst/>
              </a:rPr>
              <a:t>$</a:t>
            </a:r>
            <a:r>
              <a:rPr lang="en-US" dirty="0" err="1">
                <a:effectLst/>
              </a:rPr>
              <a:t>y_i</a:t>
            </a:r>
            <a:r>
              <a:rPr lang="en-US" dirty="0">
                <a:effectLst/>
              </a:rPr>
              <a:t>(t+1)=y(t) + \Delta t(</a:t>
            </a:r>
            <a:r>
              <a:rPr lang="en-US" dirty="0" err="1">
                <a:effectLst/>
              </a:rPr>
              <a:t>A_ij</a:t>
            </a:r>
            <a:r>
              <a:rPr lang="en-US" dirty="0">
                <a:effectLst/>
              </a:rPr>
              <a:t> * </a:t>
            </a:r>
            <a:r>
              <a:rPr lang="en-US" dirty="0" err="1">
                <a:effectLst/>
              </a:rPr>
              <a:t>y_i</a:t>
            </a:r>
            <a:r>
              <a:rPr lang="en-US" dirty="0">
                <a:effectLst/>
              </a:rPr>
              <a:t> +\</a:t>
            </a:r>
            <a:r>
              <a:rPr lang="en-US" dirty="0" err="1">
                <a:effectLst/>
              </a:rPr>
              <a:t>xi_i</a:t>
            </a:r>
            <a:r>
              <a:rPr lang="en-US" dirty="0">
                <a:effectLst/>
              </a:rPr>
              <a:t>)$</a:t>
            </a:r>
          </a:p>
          <a:p>
            <a:r>
              <a:rPr lang="en-US" dirty="0">
                <a:effectLst/>
              </a:rPr>
              <a:t>where $</a:t>
            </a:r>
            <a:r>
              <a:rPr lang="en-US" dirty="0" err="1">
                <a:effectLst/>
              </a:rPr>
              <a:t>y_i</a:t>
            </a:r>
            <a:r>
              <a:rPr lang="en-US" dirty="0">
                <a:effectLst/>
              </a:rPr>
              <a:t>(t)$ is the population of species </a:t>
            </a:r>
            <a:r>
              <a:rPr lang="en-US" dirty="0" err="1">
                <a:effectLst/>
              </a:rPr>
              <a:t>i</a:t>
            </a:r>
            <a:r>
              <a:rPr lang="en-US" dirty="0">
                <a:effectLst/>
              </a:rPr>
              <a:t> at time t, $\</a:t>
            </a:r>
            <a:r>
              <a:rPr lang="en-US" dirty="0" err="1">
                <a:effectLst/>
              </a:rPr>
              <a:t>xi_i</a:t>
            </a:r>
            <a:r>
              <a:rPr lang="en-US" dirty="0">
                <a:effectLst/>
              </a:rPr>
              <a:t>$ is random noise that might affect a species growth, and $</a:t>
            </a:r>
            <a:r>
              <a:rPr lang="en-US" dirty="0" err="1">
                <a:effectLst/>
              </a:rPr>
              <a:t>A_ij</a:t>
            </a:r>
            <a:r>
              <a:rPr lang="en-US" dirty="0">
                <a:effectLst/>
              </a:rPr>
              <a:t>$ is the matrix that describes the interactions between the species.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543960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1294619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2481088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1035181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4154595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55EDF9-3D79-45DA-8367-2F63551C4C7D}"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72893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59517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36946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08130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0362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55EDF9-3D79-45DA-8367-2F63551C4C7D}" type="datetimeFigureOut">
              <a:rPr lang="en-US" smtClean="0"/>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0109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55EDF9-3D79-45DA-8367-2F63551C4C7D}" type="datetimeFigureOut">
              <a:rPr lang="en-US" smtClean="0"/>
              <a:t>8/3/2018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672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55EDF9-3D79-45DA-8367-2F63551C4C7D}" type="datetimeFigureOut">
              <a:rPr lang="en-US" smtClean="0"/>
              <a:t>8/3/2018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57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8/3/2018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4630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975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1287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5EDF9-3D79-45DA-8367-2F63551C4C7D}" type="datetimeFigureOut">
              <a:rPr lang="en-US" smtClean="0"/>
              <a:t>8/3/2018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1243834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FF1BD-8852-4255-9FC7-ED083E302F38}"/>
              </a:ext>
            </a:extLst>
          </p:cNvPr>
          <p:cNvSpPr>
            <a:spLocks noGrp="1"/>
          </p:cNvSpPr>
          <p:nvPr>
            <p:ph type="ctrTitle"/>
          </p:nvPr>
        </p:nvSpPr>
        <p:spPr/>
        <p:txBody>
          <a:bodyPr>
            <a:normAutofit fontScale="90000"/>
          </a:bodyPr>
          <a:lstStyle/>
          <a:p>
            <a:r>
              <a:rPr lang="en-US" dirty="0"/>
              <a:t>A General method of inferring species interactions using random matrix theory</a:t>
            </a:r>
          </a:p>
        </p:txBody>
      </p:sp>
      <p:sp>
        <p:nvSpPr>
          <p:cNvPr id="3" name="Subtitle 2">
            <a:extLst>
              <a:ext uri="{FF2B5EF4-FFF2-40B4-BE49-F238E27FC236}">
                <a16:creationId xmlns:a16="http://schemas.microsoft.com/office/drawing/2014/main" id="{C2F775FC-155F-4E43-B384-35A83060285D}"/>
              </a:ext>
            </a:extLst>
          </p:cNvPr>
          <p:cNvSpPr>
            <a:spLocks noGrp="1"/>
          </p:cNvSpPr>
          <p:nvPr>
            <p:ph type="subTitle" idx="1"/>
          </p:nvPr>
        </p:nvSpPr>
        <p:spPr>
          <a:xfrm>
            <a:off x="1369764" y="4483387"/>
            <a:ext cx="9144000" cy="1655762"/>
          </a:xfrm>
        </p:spPr>
        <p:txBody>
          <a:bodyPr/>
          <a:lstStyle/>
          <a:p>
            <a:r>
              <a:rPr lang="en-US" dirty="0"/>
              <a:t>Naika Dorilas</a:t>
            </a:r>
          </a:p>
        </p:txBody>
      </p:sp>
    </p:spTree>
    <p:extLst>
      <p:ext uri="{BB962C8B-B14F-4D97-AF65-F5344CB8AC3E}">
        <p14:creationId xmlns:p14="http://schemas.microsoft.com/office/powerpoint/2010/main" val="2153067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726432" y="1741337"/>
            <a:ext cx="6739136" cy="2387918"/>
          </a:xfrm>
        </p:spPr>
        <p:txBody>
          <a:bodyPr vert="horz" lIns="91440" tIns="45720" rIns="91440" bIns="45720" rtlCol="0" anchor="b">
            <a:normAutofit/>
          </a:bodyPr>
          <a:lstStyle/>
          <a:p>
            <a:pPr algn="ctr"/>
            <a:r>
              <a:rPr lang="en-US" sz="6600" kern="1200" dirty="0">
                <a:solidFill>
                  <a:srgbClr val="FFFFFF"/>
                </a:solidFill>
                <a:latin typeface="+mj-lt"/>
                <a:ea typeface="+mj-ea"/>
                <a:cs typeface="+mj-cs"/>
              </a:rPr>
              <a:t>Methods</a:t>
            </a:r>
          </a:p>
        </p:txBody>
      </p:sp>
    </p:spTree>
    <p:extLst>
      <p:ext uri="{BB962C8B-B14F-4D97-AF65-F5344CB8AC3E}">
        <p14:creationId xmlns:p14="http://schemas.microsoft.com/office/powerpoint/2010/main" val="3831522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What Results From RMT Are Relevant to My Project?</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endParaRPr sz="2400"/>
          </a:p>
        </p:txBody>
      </p:sp>
    </p:spTree>
    <p:extLst>
      <p:ext uri="{BB962C8B-B14F-4D97-AF65-F5344CB8AC3E}">
        <p14:creationId xmlns:p14="http://schemas.microsoft.com/office/powerpoint/2010/main" val="1508958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How Did I Derive The Maximum Likelihood Equation?</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endParaRPr sz="2400"/>
          </a:p>
        </p:txBody>
      </p:sp>
    </p:spTree>
    <p:extLst>
      <p:ext uri="{BB962C8B-B14F-4D97-AF65-F5344CB8AC3E}">
        <p14:creationId xmlns:p14="http://schemas.microsoft.com/office/powerpoint/2010/main" val="2795742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Why Simulate Time Series Data?</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endParaRPr sz="2400"/>
          </a:p>
        </p:txBody>
      </p:sp>
    </p:spTree>
    <p:extLst>
      <p:ext uri="{BB962C8B-B14F-4D97-AF65-F5344CB8AC3E}">
        <p14:creationId xmlns:p14="http://schemas.microsoft.com/office/powerpoint/2010/main" val="2113901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726432" y="1741337"/>
            <a:ext cx="6739136" cy="2387918"/>
          </a:xfrm>
        </p:spPr>
        <p:txBody>
          <a:bodyPr vert="horz" lIns="91440" tIns="45720" rIns="91440" bIns="45720" rtlCol="0" anchor="b">
            <a:normAutofit/>
          </a:bodyPr>
          <a:lstStyle/>
          <a:p>
            <a:pPr algn="ctr"/>
            <a:r>
              <a:rPr lang="en-US" sz="6600" kern="1200" dirty="0">
                <a:solidFill>
                  <a:srgbClr val="FFFFFF"/>
                </a:solidFill>
                <a:latin typeface="+mj-lt"/>
                <a:ea typeface="+mj-ea"/>
                <a:cs typeface="+mj-cs"/>
              </a:rPr>
              <a:t>Results</a:t>
            </a:r>
          </a:p>
        </p:txBody>
      </p:sp>
    </p:spTree>
    <p:extLst>
      <p:ext uri="{BB962C8B-B14F-4D97-AF65-F5344CB8AC3E}">
        <p14:creationId xmlns:p14="http://schemas.microsoft.com/office/powerpoint/2010/main" val="1587725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What Did My Maximum Likelihood Equations Predict?</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endParaRPr sz="2400"/>
          </a:p>
        </p:txBody>
      </p:sp>
    </p:spTree>
    <p:extLst>
      <p:ext uri="{BB962C8B-B14F-4D97-AF65-F5344CB8AC3E}">
        <p14:creationId xmlns:p14="http://schemas.microsoft.com/office/powerpoint/2010/main" val="185518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Graphs</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76031" y="963877"/>
            <a:ext cx="6377769" cy="4930246"/>
          </a:xfrm>
        </p:spPr>
        <p:txBody>
          <a:bodyPr anchor="ctr">
            <a:normAutofit/>
          </a:bodyPr>
          <a:lstStyle/>
          <a:p>
            <a:endParaRPr sz="2400"/>
          </a:p>
        </p:txBody>
      </p:sp>
    </p:spTree>
    <p:extLst>
      <p:ext uri="{BB962C8B-B14F-4D97-AF65-F5344CB8AC3E}">
        <p14:creationId xmlns:p14="http://schemas.microsoft.com/office/powerpoint/2010/main" val="3794861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2726432" y="1741337"/>
            <a:ext cx="6739136" cy="2387918"/>
          </a:xfrm>
        </p:spPr>
        <p:txBody>
          <a:bodyPr anchor="b">
            <a:normAutofit/>
          </a:bodyPr>
          <a:lstStyle/>
          <a:p>
            <a:r>
              <a:rPr lang="en-US" sz="6600" dirty="0">
                <a:solidFill>
                  <a:srgbClr val="FFFFFF"/>
                </a:solidFill>
              </a:rPr>
              <a:t>Discussion</a:t>
            </a:r>
          </a:p>
        </p:txBody>
      </p:sp>
    </p:spTree>
    <p:extLst>
      <p:ext uri="{BB962C8B-B14F-4D97-AF65-F5344CB8AC3E}">
        <p14:creationId xmlns:p14="http://schemas.microsoft.com/office/powerpoint/2010/main" val="2402001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Summary</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76031" y="963877"/>
            <a:ext cx="6377769" cy="4930246"/>
          </a:xfrm>
        </p:spPr>
        <p:txBody>
          <a:bodyPr anchor="ctr">
            <a:normAutofit/>
          </a:bodyPr>
          <a:lstStyle/>
          <a:p>
            <a:endParaRPr sz="2400" dirty="0"/>
          </a:p>
        </p:txBody>
      </p:sp>
    </p:spTree>
    <p:extLst>
      <p:ext uri="{BB962C8B-B14F-4D97-AF65-F5344CB8AC3E}">
        <p14:creationId xmlns:p14="http://schemas.microsoft.com/office/powerpoint/2010/main" val="1286476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Future Directions</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76031" y="963877"/>
            <a:ext cx="6377769" cy="4930246"/>
          </a:xfrm>
        </p:spPr>
        <p:txBody>
          <a:bodyPr anchor="ctr">
            <a:normAutofit/>
          </a:bodyPr>
          <a:lstStyle/>
          <a:p>
            <a:r>
              <a:rPr lang="en-US" sz="2400" dirty="0"/>
              <a:t>Using real data</a:t>
            </a:r>
          </a:p>
          <a:p>
            <a:r>
              <a:rPr lang="en-US" sz="2400" dirty="0"/>
              <a:t>Multiple data sets</a:t>
            </a:r>
          </a:p>
          <a:p>
            <a:r>
              <a:rPr lang="en-US" sz="2400" dirty="0"/>
              <a:t>Sensitivity Analysis</a:t>
            </a:r>
            <a:endParaRPr sz="2400" dirty="0"/>
          </a:p>
        </p:txBody>
      </p:sp>
    </p:spTree>
    <p:extLst>
      <p:ext uri="{BB962C8B-B14F-4D97-AF65-F5344CB8AC3E}">
        <p14:creationId xmlns:p14="http://schemas.microsoft.com/office/powerpoint/2010/main" val="1714031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2BE7D1-730B-4260-8C0C-14936B7D1BDD}"/>
              </a:ext>
            </a:extLst>
          </p:cNvPr>
          <p:cNvSpPr txBox="1"/>
          <p:nvPr/>
        </p:nvSpPr>
        <p:spPr>
          <a:xfrm>
            <a:off x="958467" y="903383"/>
            <a:ext cx="9849080" cy="1200329"/>
          </a:xfrm>
          <a:prstGeom prst="rect">
            <a:avLst/>
          </a:prstGeom>
          <a:noFill/>
        </p:spPr>
        <p:txBody>
          <a:bodyPr wrap="square" rtlCol="0">
            <a:spAutoFit/>
          </a:bodyPr>
          <a:lstStyle/>
          <a:p>
            <a:r>
              <a:rPr lang="en-US" sz="7200" b="1" dirty="0"/>
              <a:t>Goal:</a:t>
            </a:r>
          </a:p>
        </p:txBody>
      </p:sp>
      <p:sp>
        <p:nvSpPr>
          <p:cNvPr id="3" name="TextBox 2">
            <a:extLst>
              <a:ext uri="{FF2B5EF4-FFF2-40B4-BE49-F238E27FC236}">
                <a16:creationId xmlns:a16="http://schemas.microsoft.com/office/drawing/2014/main" id="{472E3D15-2167-4BA0-9BB3-3CA95BC81FC1}"/>
              </a:ext>
            </a:extLst>
          </p:cNvPr>
          <p:cNvSpPr txBox="1"/>
          <p:nvPr/>
        </p:nvSpPr>
        <p:spPr>
          <a:xfrm>
            <a:off x="1983036" y="3040655"/>
            <a:ext cx="8824511" cy="2677656"/>
          </a:xfrm>
          <a:prstGeom prst="rect">
            <a:avLst/>
          </a:prstGeom>
          <a:noFill/>
        </p:spPr>
        <p:txBody>
          <a:bodyPr wrap="square" rtlCol="0">
            <a:spAutoFit/>
          </a:bodyPr>
          <a:lstStyle/>
          <a:p>
            <a:r>
              <a:rPr lang="en-US" sz="2800" dirty="0"/>
              <a:t>The goal of my work this summer was to </a:t>
            </a:r>
            <a:r>
              <a:rPr lang="en-US" sz="2800" dirty="0">
                <a:highlight>
                  <a:srgbClr val="FFFF00"/>
                </a:highlight>
              </a:rPr>
              <a:t>infer parameters </a:t>
            </a:r>
            <a:r>
              <a:rPr lang="en-US" sz="2800" dirty="0"/>
              <a:t>of an </a:t>
            </a:r>
            <a:r>
              <a:rPr lang="en-US" sz="2800" dirty="0">
                <a:highlight>
                  <a:srgbClr val="FFFF00"/>
                </a:highlight>
              </a:rPr>
              <a:t>interaction matrix </a:t>
            </a:r>
            <a:r>
              <a:rPr lang="en-US" sz="2800" dirty="0"/>
              <a:t>between different species, given a set of data and a model of population growth using </a:t>
            </a:r>
            <a:r>
              <a:rPr lang="en-US" sz="2800" dirty="0">
                <a:highlight>
                  <a:srgbClr val="FFFF00"/>
                </a:highlight>
              </a:rPr>
              <a:t>maximum likelihood</a:t>
            </a:r>
            <a:r>
              <a:rPr lang="en-US" sz="2800" dirty="0"/>
              <a:t>. This means that we were trying to </a:t>
            </a:r>
            <a:r>
              <a:rPr lang="en-US" sz="2800" dirty="0">
                <a:highlight>
                  <a:srgbClr val="FFFF00"/>
                </a:highlight>
              </a:rPr>
              <a:t>predict how species interact with one another</a:t>
            </a:r>
            <a:r>
              <a:rPr lang="en-US" sz="2800" dirty="0"/>
              <a:t> and coexist in a specified ecosystem.</a:t>
            </a:r>
          </a:p>
        </p:txBody>
      </p:sp>
    </p:spTree>
    <p:extLst>
      <p:ext uri="{BB962C8B-B14F-4D97-AF65-F5344CB8AC3E}">
        <p14:creationId xmlns:p14="http://schemas.microsoft.com/office/powerpoint/2010/main" val="1560179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Contents</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76031" y="963877"/>
            <a:ext cx="6377769" cy="4930246"/>
          </a:xfrm>
        </p:spPr>
        <p:txBody>
          <a:bodyPr anchor="ctr">
            <a:normAutofit/>
          </a:bodyPr>
          <a:lstStyle/>
          <a:p>
            <a:r>
              <a:rPr lang="en-US" sz="2400" dirty="0"/>
              <a:t>Background</a:t>
            </a:r>
          </a:p>
          <a:p>
            <a:r>
              <a:rPr lang="en-US" sz="2400" dirty="0"/>
              <a:t>Methods</a:t>
            </a:r>
          </a:p>
          <a:p>
            <a:r>
              <a:rPr lang="en-US" sz="2400" dirty="0"/>
              <a:t>Results</a:t>
            </a:r>
          </a:p>
          <a:p>
            <a:r>
              <a:rPr lang="en-US" sz="2400" dirty="0"/>
              <a:t>Discussion</a:t>
            </a:r>
          </a:p>
        </p:txBody>
      </p:sp>
    </p:spTree>
    <p:extLst>
      <p:ext uri="{BB962C8B-B14F-4D97-AF65-F5344CB8AC3E}">
        <p14:creationId xmlns:p14="http://schemas.microsoft.com/office/powerpoint/2010/main" val="60528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2726432" y="1741337"/>
            <a:ext cx="6739136" cy="2387918"/>
          </a:xfrm>
        </p:spPr>
        <p:txBody>
          <a:bodyPr anchor="b">
            <a:normAutofit/>
          </a:bodyPr>
          <a:lstStyle/>
          <a:p>
            <a:r>
              <a:rPr lang="en-US" sz="6600" dirty="0">
                <a:solidFill>
                  <a:srgbClr val="FFFFFF"/>
                </a:solidFill>
              </a:rPr>
              <a:t>Background</a:t>
            </a:r>
          </a:p>
        </p:txBody>
      </p:sp>
    </p:spTree>
    <p:extLst>
      <p:ext uri="{BB962C8B-B14F-4D97-AF65-F5344CB8AC3E}">
        <p14:creationId xmlns:p14="http://schemas.microsoft.com/office/powerpoint/2010/main" val="3661812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What IS Random Matrix Theory?</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dirty="0"/>
              <a:t>Statistics + Matrix Theory</a:t>
            </a:r>
          </a:p>
          <a:p>
            <a:r>
              <a:rPr lang="en-US" sz="2400" dirty="0"/>
              <a:t>Allows us to generalize</a:t>
            </a:r>
          </a:p>
          <a:p>
            <a:r>
              <a:rPr lang="en-US" sz="2400" dirty="0"/>
              <a:t>Applications</a:t>
            </a:r>
            <a:endParaRPr sz="2400" dirty="0"/>
          </a:p>
        </p:txBody>
      </p:sp>
    </p:spTree>
    <p:extLst>
      <p:ext uri="{BB962C8B-B14F-4D97-AF65-F5344CB8AC3E}">
        <p14:creationId xmlns:p14="http://schemas.microsoft.com/office/powerpoint/2010/main" val="1279554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Why Is It Useful In An Ecological Context?</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dirty="0"/>
              <a:t>One dimensional </a:t>
            </a:r>
            <a:r>
              <a:rPr lang="en-US" sz="2400" dirty="0" err="1"/>
              <a:t>Lotka</a:t>
            </a:r>
            <a:r>
              <a:rPr lang="en-US" sz="2400" dirty="0"/>
              <a:t>-Volterra</a:t>
            </a:r>
          </a:p>
          <a:p>
            <a:r>
              <a:rPr lang="en-US" sz="2400" dirty="0"/>
              <a:t>Interacting Species</a:t>
            </a:r>
          </a:p>
          <a:p>
            <a:pPr marL="0" indent="0">
              <a:buNone/>
            </a:pPr>
            <a:endParaRPr lang="en-US" sz="2400" dirty="0"/>
          </a:p>
        </p:txBody>
      </p:sp>
    </p:spTree>
    <p:extLst>
      <p:ext uri="{BB962C8B-B14F-4D97-AF65-F5344CB8AC3E}">
        <p14:creationId xmlns:p14="http://schemas.microsoft.com/office/powerpoint/2010/main" val="20353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Examples</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endParaRPr sz="2400"/>
          </a:p>
        </p:txBody>
      </p:sp>
    </p:spTree>
    <p:extLst>
      <p:ext uri="{BB962C8B-B14F-4D97-AF65-F5344CB8AC3E}">
        <p14:creationId xmlns:p14="http://schemas.microsoft.com/office/powerpoint/2010/main" val="2291337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What Is Maximum Likelihood?</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endParaRPr sz="2400"/>
          </a:p>
        </p:txBody>
      </p:sp>
    </p:spTree>
    <p:extLst>
      <p:ext uri="{BB962C8B-B14F-4D97-AF65-F5344CB8AC3E}">
        <p14:creationId xmlns:p14="http://schemas.microsoft.com/office/powerpoint/2010/main" val="150308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How Does All of This Tie In With My Goal?</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endParaRPr sz="2400"/>
          </a:p>
        </p:txBody>
      </p:sp>
    </p:spTree>
    <p:extLst>
      <p:ext uri="{BB962C8B-B14F-4D97-AF65-F5344CB8AC3E}">
        <p14:creationId xmlns:p14="http://schemas.microsoft.com/office/powerpoint/2010/main" val="1437427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Web6C1A</Template>
  <TotalTime>339</TotalTime>
  <Words>648</Words>
  <Application>Microsoft Office PowerPoint</Application>
  <PresentationFormat>Widescreen</PresentationFormat>
  <Paragraphs>51</Paragraphs>
  <Slides>19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A General method of inferring species interactions using random matrix theory</vt:lpstr>
      <vt:lpstr>PowerPoint Presentation</vt:lpstr>
      <vt:lpstr>Contents</vt:lpstr>
      <vt:lpstr>Background</vt:lpstr>
      <vt:lpstr>What IS Random Matrix Theory?</vt:lpstr>
      <vt:lpstr>Why Is It Useful In An Ecological Context?</vt:lpstr>
      <vt:lpstr>Examples</vt:lpstr>
      <vt:lpstr>What Is Maximum Likelihood?</vt:lpstr>
      <vt:lpstr>How Does All of This Tie In With My Goal?</vt:lpstr>
      <vt:lpstr>Methods</vt:lpstr>
      <vt:lpstr>What Results From RMT Are Relevant to My Project?</vt:lpstr>
      <vt:lpstr>How Did I Derive The Maximum Likelihood Equation?</vt:lpstr>
      <vt:lpstr>Why Simulate Time Series Data?</vt:lpstr>
      <vt:lpstr>Results</vt:lpstr>
      <vt:lpstr>What Did My Maximum Likelihood Equations Predict?</vt:lpstr>
      <vt:lpstr>Graphs</vt:lpstr>
      <vt:lpstr>Discussion</vt:lpstr>
      <vt:lpstr>Summary</vt:lpstr>
      <vt:lpstr>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ndorilas2014</dc:creator>
  <cp:lastModifiedBy>ndorilas2014</cp:lastModifiedBy>
  <cp:revision>17</cp:revision>
  <dcterms:created xsi:type="dcterms:W3CDTF">2018-08-01T22:56:31Z</dcterms:created>
  <dcterms:modified xsi:type="dcterms:W3CDTF">2018-08-03T22:49:03Z</dcterms:modified>
</cp:coreProperties>
</file>