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ppt/tags/tag3.xml" ContentType="application/vnd.openxmlformats-officedocument.presentationml.tags+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5" r:id="rId2"/>
    <p:sldId id="276" r:id="rId3"/>
    <p:sldId id="290" r:id="rId4"/>
    <p:sldId id="259" r:id="rId5"/>
    <p:sldId id="258" r:id="rId6"/>
    <p:sldId id="260" r:id="rId7"/>
    <p:sldId id="261" r:id="rId8"/>
    <p:sldId id="277" r:id="rId9"/>
    <p:sldId id="263" r:id="rId10"/>
    <p:sldId id="278" r:id="rId11"/>
    <p:sldId id="279" r:id="rId12"/>
    <p:sldId id="280" r:id="rId13"/>
    <p:sldId id="282" r:id="rId14"/>
    <p:sldId id="266" r:id="rId15"/>
    <p:sldId id="267" r:id="rId16"/>
    <p:sldId id="262" r:id="rId17"/>
    <p:sldId id="270" r:id="rId18"/>
    <p:sldId id="291" r:id="rId19"/>
    <p:sldId id="268" r:id="rId20"/>
    <p:sldId id="284" r:id="rId21"/>
    <p:sldId id="285" r:id="rId22"/>
    <p:sldId id="265" r:id="rId23"/>
    <p:sldId id="283" r:id="rId24"/>
    <p:sldId id="292" r:id="rId25"/>
    <p:sldId id="286" r:id="rId26"/>
    <p:sldId id="287" r:id="rId27"/>
    <p:sldId id="271" r:id="rId28"/>
    <p:sldId id="288" r:id="rId29"/>
    <p:sldId id="264" r:id="rId30"/>
    <p:sldId id="297" r:id="rId31"/>
    <p:sldId id="293" r:id="rId32"/>
    <p:sldId id="294" r:id="rId33"/>
    <p:sldId id="295" r:id="rId34"/>
    <p:sldId id="269" r:id="rId35"/>
    <p:sldId id="272" r:id="rId36"/>
    <p:sldId id="273" r:id="rId37"/>
    <p:sldId id="274"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85563" autoAdjust="0"/>
  </p:normalViewPr>
  <p:slideViewPr>
    <p:cSldViewPr snapToGrid="0">
      <p:cViewPr varScale="1">
        <p:scale>
          <a:sx n="58" d="100"/>
          <a:sy n="58" d="100"/>
        </p:scale>
        <p:origin x="988" y="48"/>
      </p:cViewPr>
      <p:guideLst/>
    </p:cSldViewPr>
  </p:slideViewPr>
  <p:notesTextViewPr>
    <p:cViewPr>
      <p:scale>
        <a:sx n="1" d="1"/>
        <a:sy n="1" d="1"/>
      </p:scale>
      <p:origin x="0" y="0"/>
    </p:cViewPr>
  </p:notesTextViewPr>
  <p:sorterViewPr>
    <p:cViewPr>
      <p:scale>
        <a:sx n="100" d="100"/>
        <a:sy n="100" d="100"/>
      </p:scale>
      <p:origin x="0" y="-54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F1A6F-088E-4155-A28C-63641CD87F80}" type="doc">
      <dgm:prSet loTypeId="urn:microsoft.com/office/officeart/2005/8/layout/default" loCatId="list" qsTypeId="urn:microsoft.com/office/officeart/2005/8/quickstyle/simple3" qsCatId="simple" csTypeId="urn:microsoft.com/office/officeart/2005/8/colors/accent6_2" csCatId="accent6" phldr="1"/>
      <dgm:spPr/>
      <dgm:t>
        <a:bodyPr/>
        <a:lstStyle/>
        <a:p>
          <a:endParaRPr lang="en-US"/>
        </a:p>
      </dgm:t>
    </dgm:pt>
    <dgm:pt modelId="{C1C45E60-458A-4515-83B1-F979D833614D}">
      <dgm:prSet/>
      <dgm:spPr/>
      <dgm:t>
        <a:bodyPr/>
        <a:lstStyle/>
        <a:p>
          <a:r>
            <a:rPr lang="en-US" dirty="0"/>
            <a:t>One dimensional population model</a:t>
          </a:r>
        </a:p>
      </dgm:t>
    </dgm:pt>
    <dgm:pt modelId="{6AD46BCA-241B-40D9-8757-5133BF523E80}" type="parTrans" cxnId="{1F6BE989-D1C2-40B1-92EF-F5AADB5BBCBA}">
      <dgm:prSet/>
      <dgm:spPr/>
      <dgm:t>
        <a:bodyPr/>
        <a:lstStyle/>
        <a:p>
          <a:endParaRPr lang="en-US"/>
        </a:p>
      </dgm:t>
    </dgm:pt>
    <dgm:pt modelId="{C47D633C-6ED0-45A7-A7B8-229066B88C7F}" type="sibTrans" cxnId="{1F6BE989-D1C2-40B1-92EF-F5AADB5BBCBA}">
      <dgm:prSet/>
      <dgm:spPr/>
      <dgm:t>
        <a:bodyPr/>
        <a:lstStyle/>
        <a:p>
          <a:endParaRPr lang="en-US"/>
        </a:p>
      </dgm:t>
    </dgm:pt>
    <dgm:pt modelId="{C75DDD83-B2A1-47ED-9268-A0778A0BAF15}">
      <dgm:prSet/>
      <dgm:spPr/>
      <dgm:t>
        <a:bodyPr/>
        <a:lstStyle/>
        <a:p>
          <a:r>
            <a:rPr lang="en-US" dirty="0"/>
            <a:t>Interacting Species</a:t>
          </a:r>
        </a:p>
      </dgm:t>
    </dgm:pt>
    <dgm:pt modelId="{688058B2-D2F6-4400-99CC-98C38B92A4A5}" type="parTrans" cxnId="{807389DB-6BC0-4F79-A440-15EE2FF20A8F}">
      <dgm:prSet/>
      <dgm:spPr/>
      <dgm:t>
        <a:bodyPr/>
        <a:lstStyle/>
        <a:p>
          <a:endParaRPr lang="en-US"/>
        </a:p>
      </dgm:t>
    </dgm:pt>
    <dgm:pt modelId="{F26D1138-A5EF-43E6-B998-2FBE3A8B70F8}" type="sibTrans" cxnId="{807389DB-6BC0-4F79-A440-15EE2FF20A8F}">
      <dgm:prSet/>
      <dgm:spPr/>
      <dgm:t>
        <a:bodyPr/>
        <a:lstStyle/>
        <a:p>
          <a:endParaRPr lang="en-US"/>
        </a:p>
      </dgm:t>
    </dgm:pt>
    <dgm:pt modelId="{9067CE82-6CC1-4A79-9019-D6A4DE0720E0}" type="pres">
      <dgm:prSet presAssocID="{7F8F1A6F-088E-4155-A28C-63641CD87F80}" presName="diagram" presStyleCnt="0">
        <dgm:presLayoutVars>
          <dgm:dir/>
          <dgm:resizeHandles val="exact"/>
        </dgm:presLayoutVars>
      </dgm:prSet>
      <dgm:spPr/>
    </dgm:pt>
    <dgm:pt modelId="{871C5DD2-D4F0-4BCE-ADCB-403CE6A5FC05}" type="pres">
      <dgm:prSet presAssocID="{C1C45E60-458A-4515-83B1-F979D833614D}" presName="node" presStyleLbl="node1" presStyleIdx="0" presStyleCnt="2" custScaleX="36985" custScaleY="18579" custLinFactNeighborX="22494" custLinFactNeighborY="-53235">
        <dgm:presLayoutVars>
          <dgm:bulletEnabled val="1"/>
        </dgm:presLayoutVars>
      </dgm:prSet>
      <dgm:spPr/>
    </dgm:pt>
    <dgm:pt modelId="{5502171D-72C7-4F63-9D93-AF6274EB8D9B}" type="pres">
      <dgm:prSet presAssocID="{C47D633C-6ED0-45A7-A7B8-229066B88C7F}" presName="sibTrans" presStyleCnt="0"/>
      <dgm:spPr/>
    </dgm:pt>
    <dgm:pt modelId="{82A4CC29-5581-4D22-A032-7C4F72D2A6FE}" type="pres">
      <dgm:prSet presAssocID="{C75DDD83-B2A1-47ED-9268-A0778A0BAF15}" presName="node" presStyleLbl="node1" presStyleIdx="1" presStyleCnt="2" custScaleX="30838" custScaleY="14370" custLinFactNeighborX="-21138" custLinFactNeighborY="15219">
        <dgm:presLayoutVars>
          <dgm:bulletEnabled val="1"/>
        </dgm:presLayoutVars>
      </dgm:prSet>
      <dgm:spPr/>
    </dgm:pt>
  </dgm:ptLst>
  <dgm:cxnLst>
    <dgm:cxn modelId="{2DDE0A30-2F6B-4C82-886F-B0AFDAAF8F2C}" type="presOf" srcId="{C1C45E60-458A-4515-83B1-F979D833614D}" destId="{871C5DD2-D4F0-4BCE-ADCB-403CE6A5FC05}" srcOrd="0" destOrd="0" presId="urn:microsoft.com/office/officeart/2005/8/layout/default"/>
    <dgm:cxn modelId="{1F6BE989-D1C2-40B1-92EF-F5AADB5BBCBA}" srcId="{7F8F1A6F-088E-4155-A28C-63641CD87F80}" destId="{C1C45E60-458A-4515-83B1-F979D833614D}" srcOrd="0" destOrd="0" parTransId="{6AD46BCA-241B-40D9-8757-5133BF523E80}" sibTransId="{C47D633C-6ED0-45A7-A7B8-229066B88C7F}"/>
    <dgm:cxn modelId="{9C399497-D7EA-4770-B2BB-056789847821}" type="presOf" srcId="{7F8F1A6F-088E-4155-A28C-63641CD87F80}" destId="{9067CE82-6CC1-4A79-9019-D6A4DE0720E0}" srcOrd="0" destOrd="0" presId="urn:microsoft.com/office/officeart/2005/8/layout/default"/>
    <dgm:cxn modelId="{1840B9AE-6565-4B4B-9B57-1B37BAEA3156}" type="presOf" srcId="{C75DDD83-B2A1-47ED-9268-A0778A0BAF15}" destId="{82A4CC29-5581-4D22-A032-7C4F72D2A6FE}" srcOrd="0" destOrd="0" presId="urn:microsoft.com/office/officeart/2005/8/layout/default"/>
    <dgm:cxn modelId="{807389DB-6BC0-4F79-A440-15EE2FF20A8F}" srcId="{7F8F1A6F-088E-4155-A28C-63641CD87F80}" destId="{C75DDD83-B2A1-47ED-9268-A0778A0BAF15}" srcOrd="1" destOrd="0" parTransId="{688058B2-D2F6-4400-99CC-98C38B92A4A5}" sibTransId="{F26D1138-A5EF-43E6-B998-2FBE3A8B70F8}"/>
    <dgm:cxn modelId="{824B82CB-E5A6-4131-867B-86AD406835E8}" type="presParOf" srcId="{9067CE82-6CC1-4A79-9019-D6A4DE0720E0}" destId="{871C5DD2-D4F0-4BCE-ADCB-403CE6A5FC05}" srcOrd="0" destOrd="0" presId="urn:microsoft.com/office/officeart/2005/8/layout/default"/>
    <dgm:cxn modelId="{A38C7347-819C-4A47-8199-A7727D01A79B}" type="presParOf" srcId="{9067CE82-6CC1-4A79-9019-D6A4DE0720E0}" destId="{5502171D-72C7-4F63-9D93-AF6274EB8D9B}" srcOrd="1" destOrd="0" presId="urn:microsoft.com/office/officeart/2005/8/layout/default"/>
    <dgm:cxn modelId="{AD15A4B4-587F-416C-A120-4CB9A46EDD95}" type="presParOf" srcId="{9067CE82-6CC1-4A79-9019-D6A4DE0720E0}" destId="{82A4CC29-5581-4D22-A032-7C4F72D2A6F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C5DD2-D4F0-4BCE-ADCB-403CE6A5FC05}">
      <dsp:nvSpPr>
        <dsp:cNvPr id="0" name=""/>
        <dsp:cNvSpPr/>
      </dsp:nvSpPr>
      <dsp:spPr>
        <a:xfrm>
          <a:off x="2356733" y="713687"/>
          <a:ext cx="2595512" cy="782295"/>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One dimensional population model</a:t>
          </a:r>
        </a:p>
      </dsp:txBody>
      <dsp:txXfrm>
        <a:off x="2356733" y="713687"/>
        <a:ext cx="2595512" cy="782295"/>
      </dsp:txXfrm>
    </dsp:sp>
    <dsp:sp modelId="{82A4CC29-5581-4D22-A032-7C4F72D2A6FE}">
      <dsp:nvSpPr>
        <dsp:cNvPr id="0" name=""/>
        <dsp:cNvSpPr/>
      </dsp:nvSpPr>
      <dsp:spPr>
        <a:xfrm>
          <a:off x="2592038" y="3684656"/>
          <a:ext cx="2164131" cy="60506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Interacting Species</a:t>
          </a:r>
        </a:p>
      </dsp:txBody>
      <dsp:txXfrm>
        <a:off x="2592038" y="3684656"/>
        <a:ext cx="2164131" cy="605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In both cases the species are only affecting themselves, and positively (the y2 term gets dropped from the first equation the y1 term get dropped form the2nd) so we would say that the species are not interacting</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99413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commensalism between the two species. Species 1 is not being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046123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for interaction matrix like the one on the left, the model expands to the equations on the right.</a:t>
            </a:r>
          </a:p>
          <a:p>
            <a:r>
              <a:rPr lang="en-US" dirty="0"/>
              <a:t>This is modeling parasitism between the two species. Species 1 is being negatively affected by the actions of species 2 but species 2 is positively benefiting from the actions of species 1</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13524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biological systems many aspects of the environment and growth process are random, large and can vary over space and time. On top of that, the stability of a biological system is very pertinent, in an ecological context it determines the survival of species. Generally we look at the "community matrix", which for a population of S species is influenced by S equations for population growth. The community matrix looks at equilibrium solutions for these equations in small perturbations around the equilibria. We say a system is stable if when starting close to an equilibrium we stay close to that equilibria. Local stability can be determined by the eigenvalues of M. For higher dimensions, we can look directly at A and the exact entries of the matrix matter less than certain aspects about the distribution of their entries such as the mean, variance and diagonal elements. Different results from RMT allow us to say something about the distribution of eigenvalues given </a:t>
            </a:r>
            <a:r>
              <a:rPr lang="en-US" dirty="0" err="1">
                <a:effectLst/>
              </a:rPr>
              <a:t>mu,sigma,d</a:t>
            </a:r>
            <a:r>
              <a:rPr lang="en-US" dirty="0">
                <a:effectLst/>
              </a:rPr>
              <a:t> and therefore stability of an ecosystem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69705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Model-f(x)</a:t>
            </a:r>
          </a:p>
          <a:p>
            <a:r>
              <a:rPr lang="en-US" dirty="0"/>
              <a:t>Parameters-p</a:t>
            </a:r>
          </a:p>
          <a:p>
            <a:r>
              <a:rPr lang="en-US" dirty="0"/>
              <a:t>Get likelihood of observing the model input x given the parameters p1:pn and maximize this likelihood. This gives us back the parameter values that make the data the most probable</a:t>
            </a:r>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187505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 stable symmetric matrix A which allows us to do a lot in terms of our computations, then generate time series data and I find the maximum likelihood of x given mu, sigma, 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again, instead of going from time series data to a specific matrix I’m going from time series data to matrix’s statistical properties, meaning any matrix that follows these properties can be used to infer species interaction for that data set.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58782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X from a multivariate normal distribution. We did this because our assumption of X in our calculations is that it comes from P(</a:t>
            </a:r>
            <a:r>
              <a:rPr lang="en-US" dirty="0" err="1"/>
              <a:t>x|A</a:t>
            </a:r>
            <a:r>
              <a:rPr lang="en-US" dirty="0"/>
              <a:t>) and to make sure this method for inferring parameters is valid, we want to make sure it works when our data perfectly fits our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69534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Data from discrete time steps. </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2250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maximize **, Since </a:t>
            </a:r>
            <a:r>
              <a:rPr lang="en-US" dirty="0" err="1"/>
              <a:t>x^a</a:t>
            </a:r>
            <a:r>
              <a:rPr lang="en-US" dirty="0"/>
              <a:t> are independent, the average probability of observing them given, </a:t>
            </a:r>
            <a:r>
              <a:rPr lang="en-US" dirty="0" err="1"/>
              <a:t>mu,sigma</a:t>
            </a:r>
            <a:r>
              <a:rPr lang="en-US" dirty="0"/>
              <a:t>, d is given here</a:t>
            </a:r>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275142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The objective was to infer parameters of a matrix that describes how species interact, given a set of data. So based on a specified ecosystem I’m trying to find a method of inferring the statistical properties of the interaction of different species based on a simple model of population fluctuation.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7088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simplify our calculations we assume A is an </a:t>
            </a:r>
            <a:r>
              <a:rPr lang="en-US" dirty="0" err="1"/>
              <a:t>SxS</a:t>
            </a:r>
            <a:r>
              <a:rPr lang="en-US" dirty="0"/>
              <a:t> symmetric matrix and so that the variables, mu, sigma, d appear in the likelihood so that we can maximize likelihood with respect to them 1) </a:t>
            </a:r>
            <a:r>
              <a:rPr lang="en-US" dirty="0" err="1"/>
              <a:t>Aij</a:t>
            </a:r>
            <a:r>
              <a:rPr lang="en-US" dirty="0"/>
              <a:t>=M/S +</a:t>
            </a:r>
            <a:r>
              <a:rPr lang="en-US" dirty="0" err="1"/>
              <a:t>Bij</a:t>
            </a:r>
            <a:r>
              <a:rPr lang="en-US" dirty="0"/>
              <a:t> where </a:t>
            </a:r>
            <a:r>
              <a:rPr lang="en-US" dirty="0" err="1"/>
              <a:t>Bij~N</a:t>
            </a:r>
            <a:r>
              <a:rPr lang="en-US" dirty="0"/>
              <a:t>(0, </a:t>
            </a:r>
            <a:r>
              <a:rPr lang="en-US" dirty="0" err="1"/>
              <a:t>sigma^s</a:t>
            </a:r>
            <a:r>
              <a:rPr lang="en-US" dirty="0"/>
              <a:t>/S) which is equivalent to saying </a:t>
            </a:r>
            <a:r>
              <a:rPr lang="en-US" dirty="0" err="1"/>
              <a:t>Aij~N</a:t>
            </a:r>
            <a:r>
              <a:rPr lang="en-US" dirty="0"/>
              <a:t>(m/S,sigma^2/S). 2) The diagonals </a:t>
            </a:r>
            <a:r>
              <a:rPr lang="en-US" dirty="0" err="1"/>
              <a:t>Aii</a:t>
            </a:r>
            <a:r>
              <a:rPr lang="en-US" dirty="0"/>
              <a:t>=-</a:t>
            </a:r>
            <a:r>
              <a:rPr lang="en-US" dirty="0" err="1"/>
              <a:t>d+mu</a:t>
            </a:r>
            <a:r>
              <a:rPr lang="en-US" dirty="0"/>
              <a:t>/S, and 3) . that the </a:t>
            </a:r>
            <a:r>
              <a:rPr lang="en-US" dirty="0" err="1"/>
              <a:t>detA</a:t>
            </a:r>
            <a:r>
              <a:rPr lang="en-US" dirty="0"/>
              <a:t> for large A are very close to each other. The determinant of a matrix A is given by the multiplication of its eigenvalues so we use the semicircular law from RMT to compute the average log determinant, log for simplicity reasons.</a:t>
            </a:r>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62522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clarify, N is the number of data point taken for each species and S is the number of </a:t>
            </a:r>
            <a:r>
              <a:rPr lang="en-US"/>
              <a:t>species. The </a:t>
            </a:r>
            <a:r>
              <a:rPr lang="en-US" dirty="0"/>
              <a:t>first part of the integral simplifies to this:, we only need to integrate over the top half of A because A is symmetric and we can separate the term for the </a:t>
            </a:r>
            <a:r>
              <a:rPr lang="en-US" dirty="0" err="1"/>
              <a:t>detA</a:t>
            </a:r>
            <a:r>
              <a:rPr lang="en-US" dirty="0"/>
              <a:t> if we make an assumption.</a:t>
            </a:r>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4063675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assumption is based on a law from RMT. Physicist Eugene Wigner theorized that the distribution of eigenvalues for a symmetric matrix A whose entries were generated randomly and independently by a given distribution with mean: mu, variance :sigma and average diagonal elements d lie on a semicircular centered at d with diameter 2sigma</a:t>
            </a:r>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7246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a:t>
            </a:r>
            <a:r>
              <a:rPr lang="en-US" dirty="0" err="1"/>
              <a:t>eiqenvalues</a:t>
            </a:r>
            <a:r>
              <a:rPr lang="en-US" dirty="0"/>
              <a:t> is given by the equation sqrt(4sigma^2-(</a:t>
            </a:r>
            <a:r>
              <a:rPr lang="en-US" dirty="0" err="1"/>
              <a:t>lambda+d</a:t>
            </a:r>
            <a:r>
              <a:rPr lang="en-US" dirty="0"/>
              <a:t>)^2)/2pi sigma, and if we plot the eigen values of a symmetric matrix with entries from a standard normal distribution, we get this figure on </a:t>
            </a:r>
            <a:r>
              <a:rPr lang="en-US"/>
              <a:t>the right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747916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me to our third assumption which is that the average determinants for large matrices are very similar, so in our equation we replace the </a:t>
            </a:r>
            <a:r>
              <a:rPr lang="en-US" dirty="0" err="1"/>
              <a:t>detA</a:t>
            </a:r>
            <a:r>
              <a:rPr lang="en-US" dirty="0"/>
              <a:t> with the formula for the average log Determinant of A given by the semicircular law</a:t>
            </a:r>
          </a:p>
        </p:txBody>
      </p:sp>
      <p:sp>
        <p:nvSpPr>
          <p:cNvPr id="4" name="Slide Number Placeholder 3"/>
          <p:cNvSpPr>
            <a:spLocks noGrp="1"/>
          </p:cNvSpPr>
          <p:nvPr>
            <p:ph type="sldNum" sz="quarter" idx="10"/>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12889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taking the average determinant of A we replace that term with D. The P(</a:t>
            </a:r>
            <a:r>
              <a:rPr lang="en-US" dirty="0" err="1"/>
              <a:t>x|mu,sigma,d</a:t>
            </a:r>
            <a:r>
              <a:rPr lang="en-US" dirty="0"/>
              <a:t>) becomes this equation and when we take log and multiply by 2/N we get the equation below which is a more or less simplified version of the log likelihood. </a:t>
            </a:r>
          </a:p>
        </p:txBody>
      </p:sp>
      <p:sp>
        <p:nvSpPr>
          <p:cNvPr id="4" name="Slide Number Placeholder 3"/>
          <p:cNvSpPr>
            <a:spLocks noGrp="1"/>
          </p:cNvSpPr>
          <p:nvPr>
            <p:ph type="sldNum" sz="quarter" idx="10"/>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59570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then we take the partial derivate of log P </a:t>
            </a:r>
            <a:r>
              <a:rPr lang="en-US" dirty="0" err="1"/>
              <a:t>wrt</a:t>
            </a:r>
            <a:r>
              <a:rPr lang="en-US" dirty="0"/>
              <a:t> </a:t>
            </a:r>
            <a:r>
              <a:rPr lang="en-US" dirty="0" err="1"/>
              <a:t>mu,sigma</a:t>
            </a:r>
            <a:r>
              <a:rPr lang="en-US" dirty="0"/>
              <a:t> and d, set them equal to 0 and solve them for mu sigma and d</a:t>
            </a:r>
          </a:p>
          <a:p>
            <a:r>
              <a:rPr lang="en-US" dirty="0"/>
              <a:t>Those partial derivatives become the equations on the right. The partial of the log determinant </a:t>
            </a:r>
            <a:r>
              <a:rPr lang="en-US" dirty="0" err="1"/>
              <a:t>wrt</a:t>
            </a:r>
            <a:r>
              <a:rPr lang="en-US" dirty="0"/>
              <a:t> d, sigma, mu set equal these sums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780777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graphed the simulated log determinants vs the analytical log determinants , the </a:t>
            </a:r>
            <a:r>
              <a:rPr lang="en-US" dirty="0" err="1"/>
              <a:t>Rhs</a:t>
            </a:r>
            <a:r>
              <a:rPr lang="en-US" dirty="0"/>
              <a:t> vs </a:t>
            </a:r>
            <a:r>
              <a:rPr lang="en-US" dirty="0" err="1"/>
              <a:t>Lhs</a:t>
            </a:r>
            <a:r>
              <a:rPr lang="en-US" dirty="0"/>
              <a:t> of the maximization equations, the output our optimization function for different </a:t>
            </a:r>
            <a:r>
              <a:rPr lang="en-US" dirty="0" err="1"/>
              <a:t>mu,sigma,d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4214704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partial derivatives of the log likelihood </a:t>
            </a:r>
            <a:r>
              <a:rPr lang="en-US" dirty="0" err="1"/>
              <a:t>wrt</a:t>
            </a:r>
            <a:r>
              <a:rPr lang="en-US" dirty="0"/>
              <a:t> </a:t>
            </a:r>
            <a:r>
              <a:rPr lang="en-US" dirty="0" err="1"/>
              <a:t>mu,sigma</a:t>
            </a:r>
            <a:r>
              <a:rPr lang="en-US" dirty="0"/>
              <a:t>, d and plotted them against </a:t>
            </a:r>
            <a:r>
              <a:rPr lang="en-US" dirty="0" err="1"/>
              <a:t>mu,sigma</a:t>
            </a:r>
            <a:r>
              <a:rPr lang="en-US" dirty="0"/>
              <a:t> and d respectively. What we are looking for is where this is equal to 0. As you can see, the horizontal line at y=0 shows for what values it is equal to 0 and just by looking at the graphs, intuitively, we should be able to find the roots for these equations.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7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many people try to infer the exact matrix A that describes how a given set of species interact, but what I’m doing is inferring 3 statistical properties about a randomly created symmetric and stable interaction matrix from a set of data. So not trying to find the exact entries of the matrix, but the parameters that can generate a random interaction matrix that fits the species data.</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903142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computed the average log determinants computed by generating matrices with different </a:t>
            </a:r>
            <a:r>
              <a:rPr lang="en-US" dirty="0" err="1"/>
              <a:t>mu,sigma</a:t>
            </a:r>
            <a:r>
              <a:rPr lang="en-US" dirty="0"/>
              <a:t> and d and then computing their determinants vs. the value of the log determinant of A based on Wigner’s formula using the same mu, sigma and d. We computed them separately for mu-&gt;-3:3, sigma-&gt;):1.5, d-&gt;4:10 then plotted them against </a:t>
            </a:r>
            <a:r>
              <a:rPr lang="en-US" dirty="0" err="1"/>
              <a:t>eachother</a:t>
            </a:r>
            <a:r>
              <a:rPr lang="en-US" dirty="0"/>
              <a:t> to make sure the values correspond</a:t>
            </a:r>
          </a:p>
        </p:txBody>
      </p:sp>
      <p:sp>
        <p:nvSpPr>
          <p:cNvPr id="4" name="Slide Number Placeholder 3"/>
          <p:cNvSpPr>
            <a:spLocks noGrp="1"/>
          </p:cNvSpPr>
          <p:nvPr>
            <p:ph type="sldNum" sz="quarter" idx="10"/>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412058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997943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39999278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1992192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this method is actually valid, and now actually solving for mu, </a:t>
            </a:r>
            <a:r>
              <a:rPr lang="en-US" dirty="0" err="1"/>
              <a:t>sigma,d</a:t>
            </a:r>
            <a:r>
              <a:rPr lang="en-US" dirty="0"/>
              <a:t> we ran into technical issues with different </a:t>
            </a:r>
            <a:r>
              <a:rPr lang="en-US" dirty="0" err="1"/>
              <a:t>rootsolvers</a:t>
            </a:r>
            <a:r>
              <a:rPr lang="en-US" dirty="0"/>
              <a:t> in R for mu and sigma, but for d, we got a more or less accurate solution. In this graph we are varying mu sigma and d, but only plotting d, against the predicted values of d, these values are pretty close to the actual values of d.</a:t>
            </a:r>
          </a:p>
        </p:txBody>
      </p:sp>
      <p:sp>
        <p:nvSpPr>
          <p:cNvPr id="4" name="Slide Number Placeholder 3"/>
          <p:cNvSpPr>
            <a:spLocks noGrp="1"/>
          </p:cNvSpPr>
          <p:nvPr>
            <p:ph type="sldNum" sz="quarter" idx="10"/>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72778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doing this method successfully is that hopefully we will be able to determine the key aspects of interaction given a specific data set and not have to infer an exact matrix. So we would be able to say that any random interaction matrix with those parameters mu, sigma and d would be able to describe how the species in that given data set interact.</a:t>
            </a:r>
          </a:p>
        </p:txBody>
      </p:sp>
      <p:sp>
        <p:nvSpPr>
          <p:cNvPr id="4" name="Slide Number Placeholder 3"/>
          <p:cNvSpPr>
            <a:spLocks noGrp="1"/>
          </p:cNvSpPr>
          <p:nvPr>
            <p:ph type="sldNum" sz="quarter" idx="10"/>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094381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future I would like to use real world data sets of different species, and maybe even try multiple data sets and see how different types of data fare under this method. It would also be cool to do some sensitivity analysis to see how much error exists for different data sets, we can also see what happens if we include another parameter, which is the correlation rho. </a:t>
            </a:r>
          </a:p>
        </p:txBody>
      </p:sp>
      <p:sp>
        <p:nvSpPr>
          <p:cNvPr id="4" name="Slide Number Placeholder 3"/>
          <p:cNvSpPr>
            <a:spLocks noGrp="1"/>
          </p:cNvSpPr>
          <p:nvPr>
            <p:ph type="sldNum" sz="quarter" idx="10"/>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415459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population at the next time step depends on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“linearized”(Stochastic)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p>
          <a:p>
            <a:endParaRPr lang="en-US" dirty="0">
              <a:effectLst/>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rearrange the terms and allow dt to go to 0 then we get this differential equation model which I will use to explain how to interpret an interaction matrix in terms of a simple model</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878938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two species interaction case with interaction matrix on the left, the model can b expanded to the equations on the right</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69399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6.sv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9.jpeg"/><Relationship Id="rId5" Type="http://schemas.openxmlformats.org/officeDocument/2006/relationships/image" Target="../media/image48.jpe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7.png"/><Relationship Id="rId4" Type="http://schemas.openxmlformats.org/officeDocument/2006/relationships/image" Target="../media/image51.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2.jpe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3.jpe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4.jpe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a:p>
            <a:endParaRPr lang="en-US" dirty="0"/>
          </a:p>
          <a:p>
            <a:r>
              <a:rPr lang="en-US" dirty="0"/>
              <a:t>Mentors: Jacopo Grilli &amp; Andy Rominger </a:t>
            </a:r>
          </a:p>
        </p:txBody>
      </p:sp>
    </p:spTree>
    <p:extLst>
      <p:ext uri="{BB962C8B-B14F-4D97-AF65-F5344CB8AC3E}">
        <p14:creationId xmlns:p14="http://schemas.microsoft.com/office/powerpoint/2010/main" val="21530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1:</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9EDBBEF6-DEF2-4AFA-946F-11DF859EF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9240" y="4697064"/>
            <a:ext cx="2904079" cy="117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8FFA378B-7874-4B81-ADF9-4252C597C7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466" y="2621867"/>
            <a:ext cx="2859143" cy="155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51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2:</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E69DE563-EEFF-4977-8C07-4ABF77479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41" y="2936683"/>
            <a:ext cx="3006231" cy="121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33BFB524-78C1-4358-AFA0-988229A50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636" y="2784282"/>
            <a:ext cx="2671554" cy="145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EC7A5E5A-8849-4571-A2F1-95B10A6DF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41" y="4830415"/>
            <a:ext cx="4622840" cy="110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101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Example 3:</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3">
            <a:extLst>
              <a:ext uri="{FF2B5EF4-FFF2-40B4-BE49-F238E27FC236}">
                <a16:creationId xmlns:a16="http://schemas.microsoft.com/office/drawing/2014/main" id="{EDA6C24C-B64F-4D15-A174-9087E356E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9239" y="3162299"/>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9D00951F-400D-4433-B050-73D2B9B3F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49" y="2818698"/>
            <a:ext cx="2644640" cy="12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FF14941A-1A88-42FE-9515-1BF0B4260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9238" y="4869094"/>
            <a:ext cx="4476279" cy="106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53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FE1151-0D14-4504-950C-EAFF3F3B9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29F4DAE-D0C6-4D03-A1ED-A5F5C826A7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4F6D14CB-71F7-47ED-B06E-5FA262A1C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FF3E8156-726C-4AB4-9521-33E6A4C43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FCA7C0D9-C629-4C86-8B54-07006FC1B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56B7AFD9-E249-432F-85FD-DC2F4E768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57C24C62-E9E6-4E0A-8855-A47F435BF2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CFF628F9-597E-4120-9EEF-017B857A05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0577406C-45C4-4C96-98FC-DBFA28B44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26A26F9-274A-48EF-BB7D-E0C8EA2547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06A55F0F-DF8C-41D3-A6F7-936F4889E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F52952BD-E81C-4422-9FC3-38921BEE0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547F221-63E0-44E1-AF13-8C8776FA72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EA309391-0E7C-4A18-B861-19D1C76C4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1B4CD058-5549-4D4C-B804-E2C0D48E4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4030C2E4-7A11-43C9-B699-68BFE37FE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7B5FED9E-3C99-4661-9D1D-4314A83E2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E6A1647D-EF37-4A87-B92F-BE8AAD59D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B6131042-DFB6-4FEE-915B-06C44E4026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76E51552-16F9-47F1-BDD1-E4DB3D95B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36B8D369-7D22-49ED-AD82-0B7A460F4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178DEAEF-5CE8-4AA3-9ACA-7C28589CB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5D27EAFD-D0DE-43D4-9D1B-9AEFBF14D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A24D3ABC-09C0-48E7-AA0A-0907A545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7" name="Rectangle 96">
              <a:extLst>
                <a:ext uri="{FF2B5EF4-FFF2-40B4-BE49-F238E27FC236}">
                  <a16:creationId xmlns:a16="http://schemas.microsoft.com/office/drawing/2014/main" id="{EE9ED457-A0AC-4B64-9428-D7AA91A69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22">
              <a:extLst>
                <a:ext uri="{FF2B5EF4-FFF2-40B4-BE49-F238E27FC236}">
                  <a16:creationId xmlns:a16="http://schemas.microsoft.com/office/drawing/2014/main" id="{3CCDDEAD-1A32-443F-ADEA-61F1AA0CC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12DAEA5-8744-49F1-9CF4-2110071F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888631" y="2358391"/>
            <a:ext cx="3498979" cy="2453676"/>
          </a:xfrm>
        </p:spPr>
        <p:txBody>
          <a:bodyPr>
            <a:normAutofit/>
          </a:bodyPr>
          <a:lstStyle/>
          <a:p>
            <a:pPr algn="ctr"/>
            <a:r>
              <a:rPr lang="en-US" sz="3600">
                <a:solidFill>
                  <a:srgbClr val="FFFFFF"/>
                </a:solidFill>
              </a:rPr>
              <a:t>Imagine If We Had Larger Matrices</a:t>
            </a:r>
          </a:p>
        </p:txBody>
      </p:sp>
      <p:sp useBgFill="1">
        <p:nvSpPr>
          <p:cNvPr id="101" name="Rectangle 100">
            <a:extLst>
              <a:ext uri="{FF2B5EF4-FFF2-40B4-BE49-F238E27FC236}">
                <a16:creationId xmlns:a16="http://schemas.microsoft.com/office/drawing/2014/main" id="{66970A32-FB32-4881-8378-298B88BED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18447" y="4267830"/>
            <a:ext cx="6281873" cy="1783977"/>
          </a:xfrm>
        </p:spPr>
        <p:txBody>
          <a:bodyPr>
            <a:normAutofit/>
          </a:bodyPr>
          <a:lstStyle/>
          <a:p>
            <a:r>
              <a:rPr lang="en-US"/>
              <a:t>Random processes</a:t>
            </a:r>
          </a:p>
          <a:p>
            <a:r>
              <a:rPr lang="en-US"/>
              <a:t>Stability</a:t>
            </a:r>
          </a:p>
          <a:p>
            <a:r>
              <a:rPr lang="en-US"/>
              <a:t>RMT</a:t>
            </a:r>
          </a:p>
        </p:txBody>
      </p:sp>
      <p:pic>
        <p:nvPicPr>
          <p:cNvPr id="1026" name="Picture 2">
            <a:extLst>
              <a:ext uri="{FF2B5EF4-FFF2-40B4-BE49-F238E27FC236}">
                <a16:creationId xmlns:a16="http://schemas.microsoft.com/office/drawing/2014/main" id="{8C472EB4-8219-41D6-BDB2-48C050B95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62" y="941847"/>
            <a:ext cx="6662017"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54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 Estimation?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Parameter Estimation</a:t>
            </a:r>
          </a:p>
          <a:p>
            <a:pPr marL="0" indent="0">
              <a:buNone/>
            </a:pPr>
            <a:endParaRPr sz="2400" dirty="0"/>
          </a:p>
        </p:txBody>
      </p:sp>
      <p:pic>
        <p:nvPicPr>
          <p:cNvPr id="1026" name="Picture 2">
            <a:extLst>
              <a:ext uri="{FF2B5EF4-FFF2-40B4-BE49-F238E27FC236}">
                <a16:creationId xmlns:a16="http://schemas.microsoft.com/office/drawing/2014/main" id="{510CB326-3C00-495D-A1EC-93D6D097C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996" y="3806498"/>
            <a:ext cx="1016000" cy="5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8FA517A1-6261-455C-A2AE-5650D9DD9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7529" y="5014779"/>
            <a:ext cx="1858178" cy="59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6E57F5CA-5655-4A41-A701-00588F525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617" y="3910988"/>
            <a:ext cx="4796663" cy="45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08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rPr>
              <a:t>How Does All of This Tie In With My Goal?</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Stable, symmetric matrix A </a:t>
            </a:r>
          </a:p>
          <a:p>
            <a:r>
              <a:rPr lang="en-US" sz="2400" dirty="0">
                <a:solidFill>
                  <a:srgbClr val="000000"/>
                </a:solidFill>
              </a:rPr>
              <a:t>Generate time series data</a:t>
            </a:r>
          </a:p>
          <a:p>
            <a:r>
              <a:rPr lang="en-US" sz="2400" dirty="0">
                <a:solidFill>
                  <a:srgbClr val="000000"/>
                </a:solidFill>
              </a:rPr>
              <a:t>Find maximum P(</a:t>
            </a:r>
            <a:r>
              <a:rPr lang="en-US" sz="2400" dirty="0" err="1">
                <a:solidFill>
                  <a:srgbClr val="000000"/>
                </a:solidFill>
              </a:rPr>
              <a:t>x|mu</a:t>
            </a:r>
            <a:r>
              <a:rPr lang="en-US" sz="2400" dirty="0">
                <a:solidFill>
                  <a:srgbClr val="000000"/>
                </a:solidFill>
              </a:rPr>
              <a:t>, </a:t>
            </a:r>
            <a:r>
              <a:rPr lang="en-US" sz="2400" dirty="0" err="1">
                <a:solidFill>
                  <a:srgbClr val="000000"/>
                </a:solidFill>
              </a:rPr>
              <a:t>sigma,d</a:t>
            </a:r>
            <a:r>
              <a:rPr lang="en-US" sz="2400" dirty="0">
                <a:solidFill>
                  <a:srgbClr val="000000"/>
                </a:solidFill>
              </a:rPr>
              <a:t>)</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143742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we generate the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“Snapshots” of time series data</a:t>
            </a:r>
          </a:p>
          <a:p>
            <a:endParaRPr lang="en-US" sz="2400" dirty="0"/>
          </a:p>
          <a:p>
            <a:endParaRPr sz="2400" dirty="0"/>
          </a:p>
        </p:txBody>
      </p:sp>
      <p:pic>
        <p:nvPicPr>
          <p:cNvPr id="2050" name="Picture 2">
            <a:extLst>
              <a:ext uri="{FF2B5EF4-FFF2-40B4-BE49-F238E27FC236}">
                <a16:creationId xmlns:a16="http://schemas.microsoft.com/office/drawing/2014/main" id="{9A1458E2-C17C-495B-BC93-7F7F5DDFE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833870"/>
            <a:ext cx="5970979" cy="96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9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generated with high confidence">
            <a:extLst>
              <a:ext uri="{FF2B5EF4-FFF2-40B4-BE49-F238E27FC236}">
                <a16:creationId xmlns:a16="http://schemas.microsoft.com/office/drawing/2014/main" id="{70B44A0A-26E1-4657-8EF7-DBAB37907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76" y="0"/>
            <a:ext cx="10934069" cy="6660810"/>
          </a:xfrm>
          <a:prstGeom prst="rect">
            <a:avLst/>
          </a:prstGeom>
        </p:spPr>
      </p:pic>
      <p:sp>
        <p:nvSpPr>
          <p:cNvPr id="2" name="Rectangle 1">
            <a:extLst>
              <a:ext uri="{FF2B5EF4-FFF2-40B4-BE49-F238E27FC236}">
                <a16:creationId xmlns:a16="http://schemas.microsoft.com/office/drawing/2014/main" id="{6E091D21-9835-47C5-B743-3BE55C907D6D}"/>
              </a:ext>
            </a:extLst>
          </p:cNvPr>
          <p:cNvSpPr/>
          <p:nvPr/>
        </p:nvSpPr>
        <p:spPr>
          <a:xfrm>
            <a:off x="2622014" y="3602515"/>
            <a:ext cx="165436" cy="1288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DBD3B2-8FA6-433E-B10A-A32C323B3285}"/>
              </a:ext>
            </a:extLst>
          </p:cNvPr>
          <p:cNvSpPr/>
          <p:nvPr/>
        </p:nvSpPr>
        <p:spPr>
          <a:xfrm flipH="1">
            <a:off x="3413391" y="4098275"/>
            <a:ext cx="165437" cy="945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35E8BA-D7D6-48A7-99B8-B9AB15F4351A}"/>
              </a:ext>
            </a:extLst>
          </p:cNvPr>
          <p:cNvSpPr/>
          <p:nvPr/>
        </p:nvSpPr>
        <p:spPr>
          <a:xfrm flipH="1">
            <a:off x="4228780" y="4163915"/>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72A1E4-9DE0-455A-867A-626360C3B99D}"/>
              </a:ext>
            </a:extLst>
          </p:cNvPr>
          <p:cNvSpPr/>
          <p:nvPr/>
        </p:nvSpPr>
        <p:spPr>
          <a:xfrm flipH="1">
            <a:off x="5008180" y="4134538"/>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082ED2-B1D7-4F24-98B2-E59C126A1DC9}"/>
              </a:ext>
            </a:extLst>
          </p:cNvPr>
          <p:cNvSpPr/>
          <p:nvPr/>
        </p:nvSpPr>
        <p:spPr>
          <a:xfrm flipH="1">
            <a:off x="5769367" y="4150604"/>
            <a:ext cx="123388" cy="761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9ECD26-AC70-4030-AE59-470F0F7D54B0}"/>
              </a:ext>
            </a:extLst>
          </p:cNvPr>
          <p:cNvSpPr/>
          <p:nvPr/>
        </p:nvSpPr>
        <p:spPr>
          <a:xfrm flipH="1">
            <a:off x="6554861" y="4160703"/>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DB4AE5-92DF-41B9-B4DA-ED8967C121DE}"/>
              </a:ext>
            </a:extLst>
          </p:cNvPr>
          <p:cNvSpPr/>
          <p:nvPr/>
        </p:nvSpPr>
        <p:spPr>
          <a:xfrm flipH="1">
            <a:off x="7599074" y="4160704"/>
            <a:ext cx="123388" cy="793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309FBD-1886-4706-916B-35F79A1B868A}"/>
              </a:ext>
            </a:extLst>
          </p:cNvPr>
          <p:cNvSpPr/>
          <p:nvPr/>
        </p:nvSpPr>
        <p:spPr>
          <a:xfrm flipH="1">
            <a:off x="8513840" y="4008304"/>
            <a:ext cx="165436" cy="945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31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5224"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03539" y="2484204"/>
            <a:ext cx="6504602" cy="644586"/>
          </a:xfrm>
        </p:spPr>
        <p:txBody>
          <a:bodyPr anchor="ctr">
            <a:normAutofit/>
          </a:bodyPr>
          <a:lstStyle/>
          <a:p>
            <a:r>
              <a:rPr lang="en-US" sz="2400" dirty="0"/>
              <a:t>Goal: maximize </a:t>
            </a:r>
            <a:endParaRPr sz="2400" dirty="0"/>
          </a:p>
        </p:txBody>
      </p:sp>
      <p:pic>
        <p:nvPicPr>
          <p:cNvPr id="1029" name="Picture 5">
            <a:extLst>
              <a:ext uri="{FF2B5EF4-FFF2-40B4-BE49-F238E27FC236}">
                <a16:creationId xmlns:a16="http://schemas.microsoft.com/office/drawing/2014/main" id="{229281C7-C27E-4440-A3DE-BC5C54E25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373" y="2645438"/>
            <a:ext cx="1546166" cy="32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AC8BB6DD-AB11-4BD6-82C7-4CC490C62B52}"/>
              </a:ext>
            </a:extLst>
          </p:cNvPr>
          <p:cNvSpPr txBox="1"/>
          <p:nvPr/>
        </p:nvSpPr>
        <p:spPr>
          <a:xfrm>
            <a:off x="5737442" y="3626662"/>
            <a:ext cx="3272005" cy="461665"/>
          </a:xfrm>
          <a:prstGeom prst="rect">
            <a:avLst/>
          </a:prstGeom>
          <a:noFill/>
        </p:spPr>
        <p:txBody>
          <a:bodyPr wrap="square" rtlCol="0">
            <a:spAutoFit/>
          </a:bodyPr>
          <a:lstStyle/>
          <a:p>
            <a:r>
              <a:rPr lang="en-US" sz="2400" dirty="0"/>
              <a:t>independent</a:t>
            </a:r>
          </a:p>
        </p:txBody>
      </p:sp>
      <p:pic>
        <p:nvPicPr>
          <p:cNvPr id="1026" name="Picture 2">
            <a:extLst>
              <a:ext uri="{FF2B5EF4-FFF2-40B4-BE49-F238E27FC236}">
                <a16:creationId xmlns:a16="http://schemas.microsoft.com/office/drawing/2014/main" id="{B0C302B1-16EB-4DCC-8E3D-B92441BDD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007" y="3626662"/>
            <a:ext cx="473725" cy="37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426F29A0-7290-42A2-BB9F-2A09242C9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296" y="4861108"/>
            <a:ext cx="6238090" cy="90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42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246769"/>
          </a:xfrm>
          <a:prstGeom prst="rect">
            <a:avLst/>
          </a:prstGeom>
          <a:noFill/>
        </p:spPr>
        <p:txBody>
          <a:bodyPr wrap="square" rtlCol="0">
            <a:spAutoFit/>
          </a:bodyPr>
          <a:lstStyle/>
          <a:p>
            <a:r>
              <a:rPr lang="en-US" sz="2800" dirty="0"/>
              <a:t>My goal was </a:t>
            </a:r>
            <a:r>
              <a:rPr lang="en-US" sz="2800" dirty="0">
                <a:highlight>
                  <a:srgbClr val="FFFF00"/>
                </a:highlight>
              </a:rPr>
              <a:t>to infer parameters </a:t>
            </a:r>
            <a:r>
              <a:rPr lang="en-US" sz="2800" dirty="0"/>
              <a:t>of a matrix that describes how </a:t>
            </a:r>
            <a:r>
              <a:rPr lang="en-US" sz="2800" dirty="0">
                <a:highlight>
                  <a:srgbClr val="FFFF00"/>
                </a:highlight>
              </a:rPr>
              <a:t>species interact</a:t>
            </a:r>
            <a:r>
              <a:rPr lang="en-US" sz="2800" dirty="0"/>
              <a:t>, given a set of data. So based on a specified ecosystem I’m trying to find a method of inferring the statistical properties of the interaction of different species based on a simple model of population fluctuation.</a:t>
            </a:r>
          </a:p>
        </p:txBody>
      </p:sp>
    </p:spTree>
    <p:extLst>
      <p:ext uri="{BB962C8B-B14F-4D97-AF65-F5344CB8AC3E}">
        <p14:creationId xmlns:p14="http://schemas.microsoft.com/office/powerpoint/2010/main" val="1560179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a:extLst>
              <a:ext uri="{FF2B5EF4-FFF2-40B4-BE49-F238E27FC236}">
                <a16:creationId xmlns:a16="http://schemas.microsoft.com/office/drawing/2014/main" id="{7A4FDF97-B517-4202-AAC0-E9717C223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873" y="817417"/>
            <a:ext cx="6589996" cy="91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a:extLst>
              <a:ext uri="{FF2B5EF4-FFF2-40B4-BE49-F238E27FC236}">
                <a16:creationId xmlns:a16="http://schemas.microsoft.com/office/drawing/2014/main" id="{560D6FF7-E242-4525-B737-83113BE8865D}"/>
              </a:ext>
            </a:extLst>
          </p:cNvPr>
          <p:cNvCxnSpPr>
            <a:cxnSpLocks/>
          </p:cNvCxnSpPr>
          <p:nvPr/>
        </p:nvCxnSpPr>
        <p:spPr>
          <a:xfrm flipH="1">
            <a:off x="4704202" y="1972019"/>
            <a:ext cx="826265" cy="1079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Left Brace 4">
            <a:extLst>
              <a:ext uri="{FF2B5EF4-FFF2-40B4-BE49-F238E27FC236}">
                <a16:creationId xmlns:a16="http://schemas.microsoft.com/office/drawing/2014/main" id="{F3255874-DAE4-4192-9DD7-5A97D3E76CCF}"/>
              </a:ext>
            </a:extLst>
          </p:cNvPr>
          <p:cNvSpPr/>
          <p:nvPr/>
        </p:nvSpPr>
        <p:spPr>
          <a:xfrm rot="5400000">
            <a:off x="4260108" y="538347"/>
            <a:ext cx="766499" cy="6291132"/>
          </a:xfrm>
          <a:prstGeom prst="lef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026" name="Picture 2">
            <a:extLst>
              <a:ext uri="{FF2B5EF4-FFF2-40B4-BE49-F238E27FC236}">
                <a16:creationId xmlns:a16="http://schemas.microsoft.com/office/drawing/2014/main" id="{8AA8B03B-E23A-43CB-A515-9A689381D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248" y="4186410"/>
            <a:ext cx="9242540" cy="106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47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Relevant Results from RMT?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Semicircular law-Wigner (1955)</a:t>
            </a:r>
            <a:endParaRPr sz="2400" dirty="0"/>
          </a:p>
        </p:txBody>
      </p:sp>
      <p:pic>
        <p:nvPicPr>
          <p:cNvPr id="1026" name="Picture 2">
            <a:extLst>
              <a:ext uri="{FF2B5EF4-FFF2-40B4-BE49-F238E27FC236}">
                <a16:creationId xmlns:a16="http://schemas.microsoft.com/office/drawing/2014/main" id="{87C46252-14D4-4670-BA68-0DC3FC86C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030" y="3933020"/>
            <a:ext cx="5423891" cy="23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5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micircleLaw">
            <a:extLst>
              <a:ext uri="{FF2B5EF4-FFF2-40B4-BE49-F238E27FC236}">
                <a16:creationId xmlns:a16="http://schemas.microsoft.com/office/drawing/2014/main" id="{5DE8C4ED-C05C-4DBD-AEA4-CBA1A88E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828" y="1878948"/>
            <a:ext cx="6235529" cy="385035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2CFDBB6-F57F-4449-9703-EDCE0B6E7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88" y="3382730"/>
            <a:ext cx="3438220" cy="106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89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52A45-67D8-4D3C-BD61-74383AAFFB67}"/>
              </a:ext>
            </a:extLst>
          </p:cNvPr>
          <p:cNvSpPr txBox="1"/>
          <p:nvPr/>
        </p:nvSpPr>
        <p:spPr>
          <a:xfrm>
            <a:off x="451692" y="275422"/>
            <a:ext cx="3712684" cy="707886"/>
          </a:xfrm>
          <a:prstGeom prst="rect">
            <a:avLst/>
          </a:prstGeom>
          <a:noFill/>
        </p:spPr>
        <p:txBody>
          <a:bodyPr wrap="square" rtlCol="0">
            <a:spAutoFit/>
          </a:bodyPr>
          <a:lstStyle/>
          <a:p>
            <a:r>
              <a:rPr lang="en-US" sz="4000" dirty="0"/>
              <a:t>Assumptions:</a:t>
            </a:r>
          </a:p>
        </p:txBody>
      </p:sp>
      <p:pic>
        <p:nvPicPr>
          <p:cNvPr id="1028" name="Picture 4">
            <a:extLst>
              <a:ext uri="{FF2B5EF4-FFF2-40B4-BE49-F238E27FC236}">
                <a16:creationId xmlns:a16="http://schemas.microsoft.com/office/drawing/2014/main" id="{7AE2F3FC-99CA-45F2-9426-A6B9374C4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3" y="1740664"/>
            <a:ext cx="7143203" cy="707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168982B0-55BC-40F1-815F-BE4FCB241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93" y="2964605"/>
            <a:ext cx="2633032"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1E5DBD3B-1F5E-4863-B93A-8E81E4251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92" y="4201651"/>
            <a:ext cx="8060010" cy="694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0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35875AC-A655-43BF-B312-AD46D64E4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1351844"/>
            <a:ext cx="10905066" cy="98145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35D417C4-D18A-4482-AFEC-429E2B4E3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66" y="3558447"/>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3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1E9F01-0F78-448F-B415-408D816054E2}"/>
              </a:ext>
            </a:extLst>
          </p:cNvPr>
          <p:cNvSpPr txBox="1"/>
          <p:nvPr/>
        </p:nvSpPr>
        <p:spPr>
          <a:xfrm>
            <a:off x="517793" y="0"/>
            <a:ext cx="3789802" cy="707886"/>
          </a:xfrm>
          <a:prstGeom prst="rect">
            <a:avLst/>
          </a:prstGeom>
          <a:noFill/>
        </p:spPr>
        <p:txBody>
          <a:bodyPr wrap="square" rtlCol="0">
            <a:spAutoFit/>
          </a:bodyPr>
          <a:lstStyle/>
          <a:p>
            <a:r>
              <a:rPr lang="en-US" sz="4000" dirty="0"/>
              <a:t>Maximization:</a:t>
            </a:r>
          </a:p>
        </p:txBody>
      </p:sp>
      <p:pic>
        <p:nvPicPr>
          <p:cNvPr id="1026" name="Picture 2">
            <a:extLst>
              <a:ext uri="{FF2B5EF4-FFF2-40B4-BE49-F238E27FC236}">
                <a16:creationId xmlns:a16="http://schemas.microsoft.com/office/drawing/2014/main" id="{2DE4AC2E-044F-4739-B3A7-423B03436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501" y="2667039"/>
            <a:ext cx="2071172" cy="94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BF6E1C2E-F46A-409C-BF88-CB50780EF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501" y="4140474"/>
            <a:ext cx="2071172" cy="94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4E513246-7E99-4122-8D8A-208D61DF9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501" y="5422897"/>
            <a:ext cx="2071172" cy="103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rrow: Right 2">
            <a:extLst>
              <a:ext uri="{FF2B5EF4-FFF2-40B4-BE49-F238E27FC236}">
                <a16:creationId xmlns:a16="http://schemas.microsoft.com/office/drawing/2014/main" id="{56F23112-FE71-4155-BF16-315786BA8E51}"/>
              </a:ext>
            </a:extLst>
          </p:cNvPr>
          <p:cNvSpPr/>
          <p:nvPr/>
        </p:nvSpPr>
        <p:spPr>
          <a:xfrm>
            <a:off x="3883444" y="3092933"/>
            <a:ext cx="1861851" cy="2533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74CE567D-49B2-4C0D-AF77-50CB305A6BB7}"/>
              </a:ext>
            </a:extLst>
          </p:cNvPr>
          <p:cNvSpPr/>
          <p:nvPr/>
        </p:nvSpPr>
        <p:spPr>
          <a:xfrm>
            <a:off x="3833869" y="4487950"/>
            <a:ext cx="1961002" cy="2505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0D7F689-2E73-46C0-A340-D5B8584DA2DE}"/>
              </a:ext>
            </a:extLst>
          </p:cNvPr>
          <p:cNvSpPr/>
          <p:nvPr/>
        </p:nvSpPr>
        <p:spPr>
          <a:xfrm>
            <a:off x="3833869" y="5760359"/>
            <a:ext cx="2071172" cy="2505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E3156C90-4895-4FDE-8891-AE5BA68ABA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4355" y="2907205"/>
            <a:ext cx="3580482" cy="87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1FB98D9A-313C-49C2-84FE-73D66F1B02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9440" y="4365870"/>
            <a:ext cx="3784733" cy="71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362075B7-1483-43F1-B4B3-5F36A8FB39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4355" y="5485829"/>
            <a:ext cx="3690652" cy="79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a:extLst>
              <a:ext uri="{FF2B5EF4-FFF2-40B4-BE49-F238E27FC236}">
                <a16:creationId xmlns:a16="http://schemas.microsoft.com/office/drawing/2014/main" id="{E2BE8051-1C13-4037-BEFB-3B678769A4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793" y="1090753"/>
            <a:ext cx="10596597" cy="96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42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351ECF-E501-4086-BB33-F4E43574ADA0}"/>
              </a:ext>
            </a:extLst>
          </p:cNvPr>
          <p:cNvSpPr>
            <a:spLocks noGrp="1"/>
          </p:cNvSpPr>
          <p:nvPr>
            <p:ph type="title"/>
          </p:nvPr>
        </p:nvSpPr>
        <p:spPr>
          <a:xfrm>
            <a:off x="6094105" y="802955"/>
            <a:ext cx="4977976" cy="1454051"/>
          </a:xfrm>
        </p:spPr>
        <p:txBody>
          <a:bodyPr>
            <a:normAutofit/>
          </a:bodyPr>
          <a:lstStyle/>
          <a:p>
            <a:r>
              <a:rPr lang="en-US" sz="4100">
                <a:solidFill>
                  <a:srgbClr val="000000"/>
                </a:solidFill>
              </a:rPr>
              <a:t>How did we know this method was valid?</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heckmark">
            <a:extLst>
              <a:ext uri="{FF2B5EF4-FFF2-40B4-BE49-F238E27FC236}">
                <a16:creationId xmlns:a16="http://schemas.microsoft.com/office/drawing/2014/main" id="{47E1D61B-D8EB-4B8A-BEDA-BEA63BB5E2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5283CD92-2603-4564-9154-3877FF1535F5}"/>
              </a:ext>
            </a:extLst>
          </p:cNvPr>
          <p:cNvSpPr>
            <a:spLocks noGrp="1"/>
          </p:cNvSpPr>
          <p:nvPr>
            <p:ph idx="1"/>
          </p:nvPr>
        </p:nvSpPr>
        <p:spPr>
          <a:xfrm>
            <a:off x="6090574" y="2421682"/>
            <a:ext cx="4977578" cy="3639289"/>
          </a:xfrm>
        </p:spPr>
        <p:txBody>
          <a:bodyPr anchor="ctr">
            <a:normAutofit/>
          </a:bodyPr>
          <a:lstStyle/>
          <a:p>
            <a:endParaRPr lang="en-US" sz="2000" dirty="0">
              <a:solidFill>
                <a:srgbClr val="000000"/>
              </a:solidFill>
            </a:endParaRPr>
          </a:p>
          <a:p>
            <a:r>
              <a:rPr lang="en-US" sz="2400" dirty="0">
                <a:solidFill>
                  <a:srgbClr val="000000"/>
                </a:solidFill>
              </a:rPr>
              <a:t>simulated vs analytical log determinant</a:t>
            </a:r>
          </a:p>
          <a:p>
            <a:r>
              <a:rPr lang="en-US" sz="2400" dirty="0" err="1">
                <a:solidFill>
                  <a:srgbClr val="000000"/>
                </a:solidFill>
              </a:rPr>
              <a:t>Rhs</a:t>
            </a:r>
            <a:r>
              <a:rPr lang="en-US" sz="2400" dirty="0">
                <a:solidFill>
                  <a:srgbClr val="000000"/>
                </a:solidFill>
              </a:rPr>
              <a:t> vs </a:t>
            </a:r>
            <a:r>
              <a:rPr lang="en-US" sz="2400" dirty="0" err="1">
                <a:solidFill>
                  <a:srgbClr val="000000"/>
                </a:solidFill>
              </a:rPr>
              <a:t>Lhs</a:t>
            </a:r>
            <a:r>
              <a:rPr lang="en-US" sz="2400" dirty="0">
                <a:solidFill>
                  <a:srgbClr val="000000"/>
                </a:solidFill>
              </a:rPr>
              <a:t> of maximization equations</a:t>
            </a:r>
          </a:p>
          <a:p>
            <a:r>
              <a:rPr lang="en-US" sz="2400" dirty="0">
                <a:solidFill>
                  <a:srgbClr val="000000"/>
                </a:solidFill>
              </a:rPr>
              <a:t>Optimization functions vs parameters</a:t>
            </a:r>
          </a:p>
        </p:txBody>
      </p:sp>
    </p:spTree>
    <p:extLst>
      <p:ext uri="{BB962C8B-B14F-4D97-AF65-F5344CB8AC3E}">
        <p14:creationId xmlns:p14="http://schemas.microsoft.com/office/powerpoint/2010/main" val="414945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There should be at least one root </a:t>
            </a:r>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1F1FB7B2-9EA2-4949-980A-D54215A48C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0396" y="765948"/>
            <a:ext cx="6848475" cy="417195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1D431B37-8215-4105-A033-6DC0D9036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2514" y="611688"/>
            <a:ext cx="6848475" cy="4171950"/>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D77F9B8-E375-46AE-8390-A10902844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1610" y="677205"/>
            <a:ext cx="6848475" cy="4171950"/>
          </a:xfrm>
          <a:prstGeom prst="rect">
            <a:avLst/>
          </a:prstGeom>
        </p:spPr>
      </p:pic>
    </p:spTree>
    <p:custDataLst>
      <p:tags r:id="rId1"/>
    </p:custDataLst>
    <p:extLst>
      <p:ext uri="{BB962C8B-B14F-4D97-AF65-F5344CB8AC3E}">
        <p14:creationId xmlns:p14="http://schemas.microsoft.com/office/powerpoint/2010/main" val="379486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ap&#10;&#10;Description generated with high confidence">
            <a:extLst>
              <a:ext uri="{FF2B5EF4-FFF2-40B4-BE49-F238E27FC236}">
                <a16:creationId xmlns:a16="http://schemas.microsoft.com/office/drawing/2014/main" id="{676ED843-F545-4CA1-A8C8-EBDE0A8BE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2" y="0"/>
            <a:ext cx="5469703" cy="3332030"/>
          </a:xfrm>
          <a:prstGeom prst="rect">
            <a:avLst/>
          </a:prstGeom>
        </p:spPr>
      </p:pic>
      <p:sp>
        <p:nvSpPr>
          <p:cNvPr id="6" name="Arrow: Right 5">
            <a:extLst>
              <a:ext uri="{FF2B5EF4-FFF2-40B4-BE49-F238E27FC236}">
                <a16:creationId xmlns:a16="http://schemas.microsoft.com/office/drawing/2014/main" id="{A94B3AB1-9B40-443F-94C9-39AA3F257135}"/>
              </a:ext>
            </a:extLst>
          </p:cNvPr>
          <p:cNvSpPr/>
          <p:nvPr/>
        </p:nvSpPr>
        <p:spPr>
          <a:xfrm>
            <a:off x="5574535" y="1784733"/>
            <a:ext cx="1553378" cy="2644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70BC41D1-8FC9-421A-B8A5-98576608F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6048" y="541156"/>
            <a:ext cx="4975952" cy="248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Multiplication Sign 7">
            <a:extLst>
              <a:ext uri="{FF2B5EF4-FFF2-40B4-BE49-F238E27FC236}">
                <a16:creationId xmlns:a16="http://schemas.microsoft.com/office/drawing/2014/main" id="{5E2308A0-E942-4F1F-AB33-E1C48A4573B6}"/>
              </a:ext>
            </a:extLst>
          </p:cNvPr>
          <p:cNvSpPr/>
          <p:nvPr/>
        </p:nvSpPr>
        <p:spPr>
          <a:xfrm>
            <a:off x="2313541" y="-517129"/>
            <a:ext cx="6521986" cy="460372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map&#10;&#10;Description generated with high confidence">
            <a:extLst>
              <a:ext uri="{FF2B5EF4-FFF2-40B4-BE49-F238E27FC236}">
                <a16:creationId xmlns:a16="http://schemas.microsoft.com/office/drawing/2014/main" id="{F23B8530-50A9-47CA-B9D1-8C3BD7ECA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31" y="3395949"/>
            <a:ext cx="5469703" cy="3332030"/>
          </a:xfrm>
          <a:prstGeom prst="rect">
            <a:avLst/>
          </a:prstGeom>
        </p:spPr>
      </p:pic>
      <p:sp>
        <p:nvSpPr>
          <p:cNvPr id="10" name="Arrow: Right 9">
            <a:extLst>
              <a:ext uri="{FF2B5EF4-FFF2-40B4-BE49-F238E27FC236}">
                <a16:creationId xmlns:a16="http://schemas.microsoft.com/office/drawing/2014/main" id="{D6063E44-BA72-4179-BCB3-2A2CD0C8B8A3}"/>
              </a:ext>
            </a:extLst>
          </p:cNvPr>
          <p:cNvSpPr/>
          <p:nvPr/>
        </p:nvSpPr>
        <p:spPr>
          <a:xfrm>
            <a:off x="5319311" y="4940066"/>
            <a:ext cx="1553378" cy="2644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009175C-686F-416E-A7A3-A61C6CDBD1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3841" y="4435832"/>
            <a:ext cx="2622014" cy="100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5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average log determinant estimation is accurate</a:t>
            </a:r>
          </a:p>
        </p:txBody>
      </p:sp>
      <p:pic>
        <p:nvPicPr>
          <p:cNvPr id="5" name="Picture 4" descr="A screenshot of a cell phone&#10;&#10;Description generated with very high confidence">
            <a:extLst>
              <a:ext uri="{FF2B5EF4-FFF2-40B4-BE49-F238E27FC236}">
                <a16:creationId xmlns:a16="http://schemas.microsoft.com/office/drawing/2014/main" id="{E6E61150-9548-4F35-9DB5-C684024B8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89150"/>
            <a:ext cx="8729524" cy="5325009"/>
          </a:xfrm>
          <a:prstGeom prst="rect">
            <a:avLst/>
          </a:prstGeom>
        </p:spPr>
      </p:pic>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508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The maximization equations are also valid</a:t>
            </a:r>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A5249FED-3FE2-4052-86C3-3287881B37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3112" y="479598"/>
            <a:ext cx="8411206" cy="5123934"/>
          </a:xfrm>
          <a:prstGeom prst="rect">
            <a:avLst/>
          </a:prstGeom>
        </p:spPr>
      </p:pic>
    </p:spTree>
    <p:custDataLst>
      <p:tags r:id="rId1"/>
    </p:custDataLst>
    <p:extLst>
      <p:ext uri="{BB962C8B-B14F-4D97-AF65-F5344CB8AC3E}">
        <p14:creationId xmlns:p14="http://schemas.microsoft.com/office/powerpoint/2010/main" val="23555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 screenshot of a cell phone&#10;&#10;Description generated with very high confidence">
            <a:extLst>
              <a:ext uri="{FF2B5EF4-FFF2-40B4-BE49-F238E27FC236}">
                <a16:creationId xmlns:a16="http://schemas.microsoft.com/office/drawing/2014/main" id="{B0015A8D-D546-4347-8FB1-50618A133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0737" y="548017"/>
            <a:ext cx="8157923" cy="4969639"/>
          </a:xfrm>
          <a:prstGeom prst="rect">
            <a:avLst/>
          </a:prstGeom>
        </p:spPr>
      </p:pic>
    </p:spTree>
    <p:custDataLst>
      <p:tags r:id="rId1"/>
    </p:custDataLst>
    <p:extLst>
      <p:ext uri="{BB962C8B-B14F-4D97-AF65-F5344CB8AC3E}">
        <p14:creationId xmlns:p14="http://schemas.microsoft.com/office/powerpoint/2010/main" val="35988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C4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D8D5F97-B592-46A3-9387-B3016EE1F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0396" y="5893757"/>
            <a:ext cx="7172742" cy="4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A screenshot of a cell phone&#10;&#10;Description generated with very high confidence">
            <a:extLst>
              <a:ext uri="{FF2B5EF4-FFF2-40B4-BE49-F238E27FC236}">
                <a16:creationId xmlns:a16="http://schemas.microsoft.com/office/drawing/2014/main" id="{C98129B6-E3EE-47BC-AAA8-72AA904E4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128" y="230321"/>
            <a:ext cx="8067500" cy="4914555"/>
          </a:xfrm>
          <a:prstGeom prst="rect">
            <a:avLst/>
          </a:prstGeom>
        </p:spPr>
      </p:pic>
    </p:spTree>
    <p:custDataLst>
      <p:tags r:id="rId1"/>
    </p:custDataLst>
    <p:extLst>
      <p:ext uri="{BB962C8B-B14F-4D97-AF65-F5344CB8AC3E}">
        <p14:creationId xmlns:p14="http://schemas.microsoft.com/office/powerpoint/2010/main" val="154893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D9B8257-578E-45E1-90FD-806AB6AB1869}"/>
              </a:ext>
            </a:extLst>
          </p:cNvPr>
          <p:cNvPicPr>
            <a:picLocks noChangeAspect="1"/>
          </p:cNvPicPr>
          <p:nvPr/>
        </p:nvPicPr>
        <p:blipFill>
          <a:blip r:embed="rId3"/>
          <a:stretch>
            <a:fillRect/>
          </a:stretch>
        </p:blipFill>
        <p:spPr>
          <a:xfrm>
            <a:off x="4654296" y="1537109"/>
            <a:ext cx="7152268" cy="4357014"/>
          </a:xfrm>
          <a:prstGeom prst="rect">
            <a:avLst/>
          </a:prstGeom>
        </p:spPr>
      </p:pic>
    </p:spTree>
    <p:extLst>
      <p:ext uri="{BB962C8B-B14F-4D97-AF65-F5344CB8AC3E}">
        <p14:creationId xmlns:p14="http://schemas.microsoft.com/office/powerpoint/2010/main" val="18551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Impact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Key aspects of A</a:t>
            </a:r>
            <a:endParaRPr sz="2400" dirty="0"/>
          </a:p>
        </p:txBody>
      </p:sp>
    </p:spTree>
    <p:extLst>
      <p:ext uri="{BB962C8B-B14F-4D97-AF65-F5344CB8AC3E}">
        <p14:creationId xmlns:p14="http://schemas.microsoft.com/office/powerpoint/2010/main" val="1286476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p>
          <a:p>
            <a:r>
              <a:rPr lang="en-US" sz="2400" dirty="0"/>
              <a:t>Change other parameters </a:t>
            </a:r>
            <a:endParaRPr sz="2400" dirty="0"/>
          </a:p>
        </p:txBody>
      </p:sp>
    </p:spTree>
    <p:extLst>
      <p:ext uri="{BB962C8B-B14F-4D97-AF65-F5344CB8AC3E}">
        <p14:creationId xmlns:p14="http://schemas.microsoft.com/office/powerpoint/2010/main" val="1714031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0B6D8-BDA4-4887-9997-F320F5750E95}"/>
              </a:ext>
            </a:extLst>
          </p:cNvPr>
          <p:cNvSpPr txBox="1"/>
          <p:nvPr/>
        </p:nvSpPr>
        <p:spPr>
          <a:xfrm>
            <a:off x="3194892" y="2644170"/>
            <a:ext cx="5266063" cy="1569660"/>
          </a:xfrm>
          <a:prstGeom prst="rect">
            <a:avLst/>
          </a:prstGeom>
          <a:noFill/>
        </p:spPr>
        <p:txBody>
          <a:bodyPr wrap="square" rtlCol="0">
            <a:spAutoFit/>
          </a:bodyPr>
          <a:lstStyle/>
          <a:p>
            <a:r>
              <a:rPr lang="en-US" sz="9600" dirty="0">
                <a:latin typeface="AR DECODE" panose="02000000000000000000" pitchFamily="2" charset="0"/>
                <a:cs typeface="Angsana New" panose="020B0502040204020203" pitchFamily="18" charset="-34"/>
              </a:rPr>
              <a:t>Thank You!</a:t>
            </a:r>
          </a:p>
        </p:txBody>
      </p:sp>
    </p:spTree>
    <p:extLst>
      <p:ext uri="{BB962C8B-B14F-4D97-AF65-F5344CB8AC3E}">
        <p14:creationId xmlns:p14="http://schemas.microsoft.com/office/powerpoint/2010/main" val="234593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277" y="712269"/>
            <a:ext cx="3370998" cy="5502264"/>
          </a:xfrm>
        </p:spPr>
        <p:txBody>
          <a:bodyPr>
            <a:normAutofit/>
          </a:bodyPr>
          <a:lstStyle/>
          <a:p>
            <a:r>
              <a:rPr lang="en-US" dirty="0">
                <a:solidFill>
                  <a:srgbClr val="FFFFFF"/>
                </a:solidFill>
              </a:rPr>
              <a:t>Why Is It Useful In An Ecological Context?</a:t>
            </a:r>
          </a:p>
        </p:txBody>
      </p:sp>
      <p:cxnSp>
        <p:nvCxnSpPr>
          <p:cNvPr id="75" name="Straight Connector 74">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028" name="Content Placeholder 2">
            <a:extLst>
              <a:ext uri="{FF2B5EF4-FFF2-40B4-BE49-F238E27FC236}">
                <a16:creationId xmlns:a16="http://schemas.microsoft.com/office/drawing/2014/main" id="{B8E037F3-E128-497A-9DD0-F820A3C62043}"/>
              </a:ext>
            </a:extLst>
          </p:cNvPr>
          <p:cNvGraphicFramePr>
            <a:graphicFrameLocks noGrp="1"/>
          </p:cNvGraphicFramePr>
          <p:nvPr>
            <p:ph idx="1"/>
            <p:extLst>
              <p:ext uri="{D42A27DB-BD31-4B8C-83A1-F6EECF244321}">
                <p14:modId xmlns:p14="http://schemas.microsoft.com/office/powerpoint/2010/main" val="3107212061"/>
              </p:ext>
            </p:extLst>
          </p:nvPr>
        </p:nvGraphicFramePr>
        <p:xfrm>
          <a:off x="4889208" y="117028"/>
          <a:ext cx="7017743" cy="6692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685FCF75-63FD-485D-97EC-FA407BA713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207" y="2170510"/>
            <a:ext cx="7284449" cy="80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6839AC37-B9DA-47F1-9948-2991F9CC1B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9207" y="5096447"/>
            <a:ext cx="7229388" cy="48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DD91D0B2-7E02-4B58-8620-5E5D935E2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4858439"/>
            <a:ext cx="5098185" cy="1305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extLst>
              <a:ext uri="{FF2B5EF4-FFF2-40B4-BE49-F238E27FC236}">
                <a16:creationId xmlns:a16="http://schemas.microsoft.com/office/drawing/2014/main" id="{A616243D-879F-488F-9AEB-495B2D934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178" y="5376231"/>
            <a:ext cx="2159304" cy="53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a:extLst>
              <a:ext uri="{FF2B5EF4-FFF2-40B4-BE49-F238E27FC236}">
                <a16:creationId xmlns:a16="http://schemas.microsoft.com/office/drawing/2014/main" id="{9CC650D5-6093-4225-BE80-5A7FBF8C69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700" y="1134606"/>
            <a:ext cx="7000474" cy="1054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rrow: Down 3">
            <a:extLst>
              <a:ext uri="{FF2B5EF4-FFF2-40B4-BE49-F238E27FC236}">
                <a16:creationId xmlns:a16="http://schemas.microsoft.com/office/drawing/2014/main" id="{4A589A25-3BC4-43E3-BC7F-D39355CA4D6D}"/>
              </a:ext>
            </a:extLst>
          </p:cNvPr>
          <p:cNvSpPr/>
          <p:nvPr/>
        </p:nvSpPr>
        <p:spPr>
          <a:xfrm>
            <a:off x="5332164" y="3161841"/>
            <a:ext cx="451692" cy="10548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336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a:normAutofit/>
          </a:bodyPr>
          <a:lstStyle/>
          <a:p>
            <a:r>
              <a:rPr lang="en-US" dirty="0">
                <a:solidFill>
                  <a:srgbClr val="000000"/>
                </a:solidFill>
              </a:rPr>
              <a:t>Two-Dimensional Interaction Case</a:t>
            </a:r>
          </a:p>
        </p:txBody>
      </p:sp>
      <p:sp>
        <p:nvSpPr>
          <p:cNvPr id="2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B289BD8-8D96-4138-A5F8-FC596C48F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66" y="2936684"/>
            <a:ext cx="2806760" cy="153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0A49A533-261A-4715-97D8-F217A476B8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104" y="3059960"/>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a:extLst>
              <a:ext uri="{FF2B5EF4-FFF2-40B4-BE49-F238E27FC236}">
                <a16:creationId xmlns:a16="http://schemas.microsoft.com/office/drawing/2014/main" id="{644D58FA-012B-4D26-A3F8-86991CE799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103" y="4467644"/>
            <a:ext cx="4443359" cy="106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37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3"/>
</p:tagLst>
</file>

<file path=ppt/tags/tag2.xml><?xml version="1.0" encoding="utf-8"?>
<p:tagLst xmlns:a="http://schemas.openxmlformats.org/drawingml/2006/main" xmlns:r="http://schemas.openxmlformats.org/officeDocument/2006/relationships" xmlns:p="http://schemas.openxmlformats.org/presentationml/2006/main">
  <p:tag name="TIMING" val="|7|33"/>
</p:tagLst>
</file>

<file path=ppt/tags/tag3.xml><?xml version="1.0" encoding="utf-8"?>
<p:tagLst xmlns:a="http://schemas.openxmlformats.org/drawingml/2006/main" xmlns:r="http://schemas.openxmlformats.org/officeDocument/2006/relationships" xmlns:p="http://schemas.openxmlformats.org/presentationml/2006/main">
  <p:tag name="TIMING" val="|7|33"/>
</p:tagLst>
</file>

<file path=ppt/tags/tag4.xml><?xml version="1.0" encoding="utf-8"?>
<p:tagLst xmlns:a="http://schemas.openxmlformats.org/drawingml/2006/main" xmlns:r="http://schemas.openxmlformats.org/officeDocument/2006/relationships" xmlns:p="http://schemas.openxmlformats.org/presentationml/2006/main">
  <p:tag name="TIMING" val="|7|33"/>
</p:tagLst>
</file>

<file path=ppt/tags/tag5.xml><?xml version="1.0" encoding="utf-8"?>
<p:tagLst xmlns:a="http://schemas.openxmlformats.org/drawingml/2006/main" xmlns:r="http://schemas.openxmlformats.org/officeDocument/2006/relationships" xmlns:p="http://schemas.openxmlformats.org/presentationml/2006/main">
  <p:tag name="TIMING" val="|7|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1366</TotalTime>
  <Words>2456</Words>
  <Application>Microsoft Office PowerPoint</Application>
  <PresentationFormat>Widescreen</PresentationFormat>
  <Paragraphs>143</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Angsana New</vt:lpstr>
      <vt:lpstr>AR DECODE</vt:lpstr>
      <vt:lpstr>Arial</vt:lpstr>
      <vt:lpstr>Calibri</vt:lpstr>
      <vt:lpstr>Calibri Light</vt:lpstr>
      <vt:lpstr>Office Theme</vt:lpstr>
      <vt:lpstr>A General method of inferring species interactions using random matrix theory</vt:lpstr>
      <vt:lpstr>PowerPoint Presentation</vt:lpstr>
      <vt:lpstr>PowerPoint Presentation</vt:lpstr>
      <vt:lpstr>Contents</vt:lpstr>
      <vt:lpstr>Background</vt:lpstr>
      <vt:lpstr>What IS Random Matrix Theory?</vt:lpstr>
      <vt:lpstr>Why Is It Useful In An Ecological Context?</vt:lpstr>
      <vt:lpstr>PowerPoint Presentation</vt:lpstr>
      <vt:lpstr>Two-Dimensional Interaction Case</vt:lpstr>
      <vt:lpstr>Example 1:</vt:lpstr>
      <vt:lpstr>Example 2:</vt:lpstr>
      <vt:lpstr>Example 3:</vt:lpstr>
      <vt:lpstr>Imagine If We Had Larger Matrices</vt:lpstr>
      <vt:lpstr>What Is Maximum Likelihood Estimation?</vt:lpstr>
      <vt:lpstr>How Does All of This Tie In With My Goal?</vt:lpstr>
      <vt:lpstr>Methods</vt:lpstr>
      <vt:lpstr>How did we generate the data?</vt:lpstr>
      <vt:lpstr>PowerPoint Presentation</vt:lpstr>
      <vt:lpstr>How Did I Derive The Maximum Likelihood Equation?</vt:lpstr>
      <vt:lpstr>PowerPoint Presentation</vt:lpstr>
      <vt:lpstr>PowerPoint Presentation</vt:lpstr>
      <vt:lpstr>Relevant Results from RMT?</vt:lpstr>
      <vt:lpstr>PowerPoint Presentation</vt:lpstr>
      <vt:lpstr>PowerPoint Presentation</vt:lpstr>
      <vt:lpstr>PowerPoint Presentation</vt:lpstr>
      <vt:lpstr>PowerPoint Presentation</vt:lpstr>
      <vt:lpstr>Results</vt:lpstr>
      <vt:lpstr>How did we know this method was valid?</vt:lpstr>
      <vt:lpstr>There should be at least one root </vt:lpstr>
      <vt:lpstr>The average log determinant estimation is accurate</vt:lpstr>
      <vt:lpstr>The maximization equations are also valid</vt:lpstr>
      <vt:lpstr>PowerPoint Presentation</vt:lpstr>
      <vt:lpstr>PowerPoint Presentation</vt:lpstr>
      <vt:lpstr>What Did My Maximum Likelihood Equations Predict?</vt:lpstr>
      <vt:lpstr>Discussion</vt:lpstr>
      <vt:lpstr>Impact</vt:lpstr>
      <vt:lpstr>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General method of inferring species interactions using random matrix theory</dc:title>
  <dc:creator>ndorilas2014</dc:creator>
  <cp:lastModifiedBy>ndorilas2014</cp:lastModifiedBy>
  <cp:revision>70</cp:revision>
  <dcterms:created xsi:type="dcterms:W3CDTF">2018-08-07T00:43:39Z</dcterms:created>
  <dcterms:modified xsi:type="dcterms:W3CDTF">2018-08-09T08:54:33Z</dcterms:modified>
</cp:coreProperties>
</file>