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5" r:id="rId2"/>
    <p:sldId id="276" r:id="rId3"/>
    <p:sldId id="259" r:id="rId4"/>
    <p:sldId id="258" r:id="rId5"/>
    <p:sldId id="260" r:id="rId6"/>
    <p:sldId id="261" r:id="rId7"/>
    <p:sldId id="277" r:id="rId8"/>
    <p:sldId id="263" r:id="rId9"/>
    <p:sldId id="278" r:id="rId10"/>
    <p:sldId id="279" r:id="rId11"/>
    <p:sldId id="280" r:id="rId12"/>
    <p:sldId id="282" r:id="rId13"/>
    <p:sldId id="266" r:id="rId14"/>
    <p:sldId id="267" r:id="rId15"/>
    <p:sldId id="262" r:id="rId16"/>
    <p:sldId id="270" r:id="rId17"/>
    <p:sldId id="265" r:id="rId18"/>
    <p:sldId id="283" r:id="rId19"/>
    <p:sldId id="268" r:id="rId20"/>
    <p:sldId id="284" r:id="rId21"/>
    <p:sldId id="285" r:id="rId22"/>
    <p:sldId id="286" r:id="rId23"/>
    <p:sldId id="287" r:id="rId24"/>
    <p:sldId id="271" r:id="rId25"/>
    <p:sldId id="269" r:id="rId26"/>
    <p:sldId id="288" r:id="rId27"/>
    <p:sldId id="264" r:id="rId28"/>
    <p:sldId id="272" r:id="rId29"/>
    <p:sldId id="27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5563" autoAdjust="0"/>
  </p:normalViewPr>
  <p:slideViewPr>
    <p:cSldViewPr snapToGrid="0">
      <p:cViewPr varScale="1">
        <p:scale>
          <a:sx n="58" d="100"/>
          <a:sy n="58" d="100"/>
        </p:scale>
        <p:origin x="988" y="48"/>
      </p:cViewPr>
      <p:guideLst/>
    </p:cSldViewPr>
  </p:slideViewPr>
  <p:notesTextViewPr>
    <p:cViewPr>
      <p:scale>
        <a:sx n="1" d="1"/>
        <a:sy n="1" d="1"/>
      </p:scale>
      <p:origin x="0" y="0"/>
    </p:cViewPr>
  </p:notesTextViewPr>
  <p:sorterViewPr>
    <p:cViewPr>
      <p:scale>
        <a:sx n="100" d="100"/>
        <a:sy n="100" d="100"/>
      </p:scale>
      <p:origin x="0" y="-5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F1A6F-088E-4155-A28C-63641CD87F80}" type="doc">
      <dgm:prSet loTypeId="urn:microsoft.com/office/officeart/2005/8/layout/default" loCatId="list" qsTypeId="urn:microsoft.com/office/officeart/2005/8/quickstyle/simple3" qsCatId="simple" csTypeId="urn:microsoft.com/office/officeart/2005/8/colors/accent6_2" csCatId="accent6" phldr="1"/>
      <dgm:spPr/>
      <dgm:t>
        <a:bodyPr/>
        <a:lstStyle/>
        <a:p>
          <a:endParaRPr lang="en-US"/>
        </a:p>
      </dgm:t>
    </dgm:pt>
    <dgm:pt modelId="{C1C45E60-458A-4515-83B1-F979D833614D}">
      <dgm:prSet/>
      <dgm:spPr/>
      <dgm:t>
        <a:bodyPr/>
        <a:lstStyle/>
        <a:p>
          <a:r>
            <a:rPr lang="en-US" dirty="0"/>
            <a:t>One dimensional population model</a:t>
          </a:r>
        </a:p>
      </dgm:t>
    </dgm:pt>
    <dgm:pt modelId="{6AD46BCA-241B-40D9-8757-5133BF523E80}" type="parTrans" cxnId="{1F6BE989-D1C2-40B1-92EF-F5AADB5BBCBA}">
      <dgm:prSet/>
      <dgm:spPr/>
      <dgm:t>
        <a:bodyPr/>
        <a:lstStyle/>
        <a:p>
          <a:endParaRPr lang="en-US"/>
        </a:p>
      </dgm:t>
    </dgm:pt>
    <dgm:pt modelId="{C47D633C-6ED0-45A7-A7B8-229066B88C7F}" type="sibTrans" cxnId="{1F6BE989-D1C2-40B1-92EF-F5AADB5BBCBA}">
      <dgm:prSet/>
      <dgm:spPr/>
      <dgm:t>
        <a:bodyPr/>
        <a:lstStyle/>
        <a:p>
          <a:endParaRPr lang="en-US"/>
        </a:p>
      </dgm:t>
    </dgm:pt>
    <dgm:pt modelId="{C75DDD83-B2A1-47ED-9268-A0778A0BAF15}">
      <dgm:prSet/>
      <dgm:spPr/>
      <dgm:t>
        <a:bodyPr/>
        <a:lstStyle/>
        <a:p>
          <a:r>
            <a:rPr lang="en-US" dirty="0"/>
            <a:t>Interacting Species</a:t>
          </a:r>
        </a:p>
      </dgm:t>
    </dgm:pt>
    <dgm:pt modelId="{688058B2-D2F6-4400-99CC-98C38B92A4A5}" type="parTrans" cxnId="{807389DB-6BC0-4F79-A440-15EE2FF20A8F}">
      <dgm:prSet/>
      <dgm:spPr/>
      <dgm:t>
        <a:bodyPr/>
        <a:lstStyle/>
        <a:p>
          <a:endParaRPr lang="en-US"/>
        </a:p>
      </dgm:t>
    </dgm:pt>
    <dgm:pt modelId="{F26D1138-A5EF-43E6-B998-2FBE3A8B70F8}" type="sibTrans" cxnId="{807389DB-6BC0-4F79-A440-15EE2FF20A8F}">
      <dgm:prSet/>
      <dgm:spPr/>
      <dgm:t>
        <a:bodyPr/>
        <a:lstStyle/>
        <a:p>
          <a:endParaRPr lang="en-US"/>
        </a:p>
      </dgm:t>
    </dgm:pt>
    <dgm:pt modelId="{9067CE82-6CC1-4A79-9019-D6A4DE0720E0}" type="pres">
      <dgm:prSet presAssocID="{7F8F1A6F-088E-4155-A28C-63641CD87F80}" presName="diagram" presStyleCnt="0">
        <dgm:presLayoutVars>
          <dgm:dir/>
          <dgm:resizeHandles val="exact"/>
        </dgm:presLayoutVars>
      </dgm:prSet>
      <dgm:spPr/>
    </dgm:pt>
    <dgm:pt modelId="{871C5DD2-D4F0-4BCE-ADCB-403CE6A5FC05}" type="pres">
      <dgm:prSet presAssocID="{C1C45E60-458A-4515-83B1-F979D833614D}" presName="node" presStyleLbl="node1" presStyleIdx="0" presStyleCnt="2" custScaleX="36985" custScaleY="18579" custLinFactNeighborX="22494" custLinFactNeighborY="-53235">
        <dgm:presLayoutVars>
          <dgm:bulletEnabled val="1"/>
        </dgm:presLayoutVars>
      </dgm:prSet>
      <dgm:spPr/>
    </dgm:pt>
    <dgm:pt modelId="{5502171D-72C7-4F63-9D93-AF6274EB8D9B}" type="pres">
      <dgm:prSet presAssocID="{C47D633C-6ED0-45A7-A7B8-229066B88C7F}" presName="sibTrans" presStyleCnt="0"/>
      <dgm:spPr/>
    </dgm:pt>
    <dgm:pt modelId="{82A4CC29-5581-4D22-A032-7C4F72D2A6FE}" type="pres">
      <dgm:prSet presAssocID="{C75DDD83-B2A1-47ED-9268-A0778A0BAF15}" presName="node" presStyleLbl="node1" presStyleIdx="1" presStyleCnt="2" custScaleX="30838" custScaleY="14370" custLinFactNeighborX="-21138" custLinFactNeighborY="15219">
        <dgm:presLayoutVars>
          <dgm:bulletEnabled val="1"/>
        </dgm:presLayoutVars>
      </dgm:prSet>
      <dgm:spPr/>
    </dgm:pt>
  </dgm:ptLst>
  <dgm:cxnLst>
    <dgm:cxn modelId="{2DDE0A30-2F6B-4C82-886F-B0AFDAAF8F2C}" type="presOf" srcId="{C1C45E60-458A-4515-83B1-F979D833614D}" destId="{871C5DD2-D4F0-4BCE-ADCB-403CE6A5FC05}" srcOrd="0" destOrd="0" presId="urn:microsoft.com/office/officeart/2005/8/layout/default"/>
    <dgm:cxn modelId="{1F6BE989-D1C2-40B1-92EF-F5AADB5BBCBA}" srcId="{7F8F1A6F-088E-4155-A28C-63641CD87F80}" destId="{C1C45E60-458A-4515-83B1-F979D833614D}" srcOrd="0" destOrd="0" parTransId="{6AD46BCA-241B-40D9-8757-5133BF523E80}" sibTransId="{C47D633C-6ED0-45A7-A7B8-229066B88C7F}"/>
    <dgm:cxn modelId="{9C399497-D7EA-4770-B2BB-056789847821}" type="presOf" srcId="{7F8F1A6F-088E-4155-A28C-63641CD87F80}" destId="{9067CE82-6CC1-4A79-9019-D6A4DE0720E0}" srcOrd="0" destOrd="0" presId="urn:microsoft.com/office/officeart/2005/8/layout/default"/>
    <dgm:cxn modelId="{1840B9AE-6565-4B4B-9B57-1B37BAEA3156}" type="presOf" srcId="{C75DDD83-B2A1-47ED-9268-A0778A0BAF15}" destId="{82A4CC29-5581-4D22-A032-7C4F72D2A6FE}" srcOrd="0" destOrd="0" presId="urn:microsoft.com/office/officeart/2005/8/layout/default"/>
    <dgm:cxn modelId="{807389DB-6BC0-4F79-A440-15EE2FF20A8F}" srcId="{7F8F1A6F-088E-4155-A28C-63641CD87F80}" destId="{C75DDD83-B2A1-47ED-9268-A0778A0BAF15}" srcOrd="1" destOrd="0" parTransId="{688058B2-D2F6-4400-99CC-98C38B92A4A5}" sibTransId="{F26D1138-A5EF-43E6-B998-2FBE3A8B70F8}"/>
    <dgm:cxn modelId="{824B82CB-E5A6-4131-867B-86AD406835E8}" type="presParOf" srcId="{9067CE82-6CC1-4A79-9019-D6A4DE0720E0}" destId="{871C5DD2-D4F0-4BCE-ADCB-403CE6A5FC05}" srcOrd="0" destOrd="0" presId="urn:microsoft.com/office/officeart/2005/8/layout/default"/>
    <dgm:cxn modelId="{A38C7347-819C-4A47-8199-A7727D01A79B}" type="presParOf" srcId="{9067CE82-6CC1-4A79-9019-D6A4DE0720E0}" destId="{5502171D-72C7-4F63-9D93-AF6274EB8D9B}" srcOrd="1" destOrd="0" presId="urn:microsoft.com/office/officeart/2005/8/layout/default"/>
    <dgm:cxn modelId="{AD15A4B4-587F-416C-A120-4CB9A46EDD95}" type="presParOf" srcId="{9067CE82-6CC1-4A79-9019-D6A4DE0720E0}" destId="{82A4CC29-5581-4D22-A032-7C4F72D2A6F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C5DD2-D4F0-4BCE-ADCB-403CE6A5FC05}">
      <dsp:nvSpPr>
        <dsp:cNvPr id="0" name=""/>
        <dsp:cNvSpPr/>
      </dsp:nvSpPr>
      <dsp:spPr>
        <a:xfrm>
          <a:off x="2356733" y="713687"/>
          <a:ext cx="2595512" cy="782295"/>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One dimensional population model</a:t>
          </a:r>
        </a:p>
      </dsp:txBody>
      <dsp:txXfrm>
        <a:off x="2356733" y="713687"/>
        <a:ext cx="2595512" cy="782295"/>
      </dsp:txXfrm>
    </dsp:sp>
    <dsp:sp modelId="{82A4CC29-5581-4D22-A032-7C4F72D2A6FE}">
      <dsp:nvSpPr>
        <dsp:cNvPr id="0" name=""/>
        <dsp:cNvSpPr/>
      </dsp:nvSpPr>
      <dsp:spPr>
        <a:xfrm>
          <a:off x="2592038" y="3684656"/>
          <a:ext cx="2164131" cy="60506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Interacting Species</a:t>
          </a:r>
        </a:p>
      </dsp:txBody>
      <dsp:txXfrm>
        <a:off x="2592038" y="3684656"/>
        <a:ext cx="2164131" cy="605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biological systems many aspects of the environment and growth process are random, large and can vary over space and time. On top of that, the stability of a biological system is very pertinent, in an ecological context it determines the survival of species. Generally we look at the "community matrix", which for a population of S species is influenced by S equations for population growth. The community matrix looks at equilibrium solutions for these equations in small perturbations around the equilibria. We say a system is stable if when starting close to an equilibrium we stay close to that equilibria. Local stability can be determined by the eigenvalues of M. For higher dimensions, the exact entries of the matrix matter less than certain aspects about the distribution of their entries such as the mean, variance and diagonal elements. Different results from RMT allow us to say something about the distribution of eigenvalues given </a:t>
            </a:r>
            <a:r>
              <a:rPr lang="en-US" dirty="0" err="1">
                <a:effectLst/>
              </a:rPr>
              <a:t>mu,sigma,d</a:t>
            </a:r>
            <a:r>
              <a:rPr lang="en-US" dirty="0">
                <a:effectLst/>
              </a:rPr>
              <a:t> and therefore stability of an ecosystem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69705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Model-f(x)</a:t>
            </a:r>
          </a:p>
          <a:p>
            <a:r>
              <a:rPr lang="en-US" dirty="0"/>
              <a:t>Parameters-p</a:t>
            </a:r>
          </a:p>
          <a:p>
            <a:r>
              <a:rPr lang="en-US" dirty="0"/>
              <a:t>Get likelihood of observing the model input x given the parameters p1:pn and maximize this likelihood. This gives us back the parameter values that make the data the most probable</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418750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stable symmetric matrix A which allows us to do a lot in terms of our computations, then generate time series data and I find the maximum likelihood of x given mu, sigma, d</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587828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Data from discrete time steps. Generated X from a multivariate normal distribution of means mu* and covariance matrix C. We did this because our assumption of X in our calculations is that it comes from P(</a:t>
            </a:r>
            <a:r>
              <a:rPr lang="en-US" dirty="0" err="1"/>
              <a:t>x|A</a:t>
            </a:r>
            <a:r>
              <a:rPr lang="en-US" dirty="0"/>
              <a:t>) and to make sure this method for inferring parameters is valid, we want to make sure it works when our data perfectly fits our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695347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Wigner theorized that the distribution of eigenvalues for a symmetric matrix A whose entries were randomly generated </a:t>
            </a:r>
            <a:r>
              <a:rPr lang="en-US" dirty="0" err="1"/>
              <a:t>independentely</a:t>
            </a:r>
            <a:r>
              <a:rPr lang="en-US" dirty="0"/>
              <a:t> by a given distribution with mean: mu, variance :sigma and average diagonal elements d lie on a semicircular centered at d with diameter 2sigma</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72463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a:t>
            </a:r>
            <a:r>
              <a:rPr lang="en-US" dirty="0" err="1"/>
              <a:t>eiqenvalues</a:t>
            </a:r>
            <a:r>
              <a:rPr lang="en-US" dirty="0"/>
              <a:t> is given by the equation sqrt(4sigma^2-(</a:t>
            </a:r>
            <a:r>
              <a:rPr lang="en-US" dirty="0" err="1"/>
              <a:t>lambda+d</a:t>
            </a:r>
            <a:r>
              <a:rPr lang="en-US" dirty="0"/>
              <a:t>)^2)/2pi sigma, and if we plot the eigen values of a symmetric matrix with entries from a standard normal distribution, we get this figure on </a:t>
            </a:r>
            <a:r>
              <a:rPr lang="en-US"/>
              <a:t>the right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747916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maximize **, Since </a:t>
            </a:r>
            <a:r>
              <a:rPr lang="en-US" dirty="0" err="1"/>
              <a:t>x_i^a</a:t>
            </a:r>
            <a:r>
              <a:rPr lang="en-US" dirty="0"/>
              <a:t> are independent, the average probability of observing them given, </a:t>
            </a:r>
            <a:r>
              <a:rPr lang="en-US" dirty="0" err="1"/>
              <a:t>mu,sigma</a:t>
            </a:r>
            <a:r>
              <a:rPr lang="en-US" dirty="0"/>
              <a:t>, d is given here</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751421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simplify our calculations we assume A is an </a:t>
            </a:r>
            <a:r>
              <a:rPr lang="en-US" dirty="0" err="1"/>
              <a:t>SxS</a:t>
            </a:r>
            <a:r>
              <a:rPr lang="en-US" dirty="0"/>
              <a:t> symmetric matrix and so that the variables, mu, sigma, d appear in the likelihood so that we can maximize likelihood with respect to them 1) </a:t>
            </a:r>
            <a:r>
              <a:rPr lang="en-US" dirty="0" err="1"/>
              <a:t>Aij</a:t>
            </a:r>
            <a:r>
              <a:rPr lang="en-US" dirty="0"/>
              <a:t>=M/S +</a:t>
            </a:r>
            <a:r>
              <a:rPr lang="en-US" dirty="0" err="1"/>
              <a:t>Bij</a:t>
            </a:r>
            <a:r>
              <a:rPr lang="en-US" dirty="0"/>
              <a:t> where </a:t>
            </a:r>
            <a:r>
              <a:rPr lang="en-US" dirty="0" err="1"/>
              <a:t>Bij~N</a:t>
            </a:r>
            <a:r>
              <a:rPr lang="en-US" dirty="0"/>
              <a:t>(0, </a:t>
            </a:r>
            <a:r>
              <a:rPr lang="en-US" dirty="0" err="1"/>
              <a:t>sigma^s</a:t>
            </a:r>
            <a:r>
              <a:rPr lang="en-US" dirty="0"/>
              <a:t>/S) which is equivalent to saying </a:t>
            </a:r>
            <a:r>
              <a:rPr lang="en-US" dirty="0" err="1"/>
              <a:t>Aij~N</a:t>
            </a:r>
            <a:r>
              <a:rPr lang="en-US" dirty="0"/>
              <a:t>(m/S,sigma^2/S). 2) The diagonals </a:t>
            </a:r>
            <a:r>
              <a:rPr lang="en-US" dirty="0" err="1"/>
              <a:t>Aii</a:t>
            </a:r>
            <a:r>
              <a:rPr lang="en-US" dirty="0"/>
              <a:t>=-</a:t>
            </a:r>
            <a:r>
              <a:rPr lang="en-US" dirty="0" err="1"/>
              <a:t>d+mu</a:t>
            </a:r>
            <a:r>
              <a:rPr lang="en-US" dirty="0"/>
              <a:t>/S, and 3) . that the </a:t>
            </a:r>
            <a:r>
              <a:rPr lang="en-US" dirty="0" err="1"/>
              <a:t>detA</a:t>
            </a:r>
            <a:r>
              <a:rPr lang="en-US" dirty="0"/>
              <a:t> for large A are very close to each other. The determinant of a matrix A is given by the multiplication of its eigenvalues so we use the semicircular law from RMT to compute the average log determinant, log for simplicity reasons.</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625226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406367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taking the average determinant of A we replace that term with D. The P(</a:t>
            </a:r>
            <a:r>
              <a:rPr lang="en-US" dirty="0" err="1"/>
              <a:t>x|mu,sigma,d</a:t>
            </a:r>
            <a:r>
              <a:rPr lang="en-US" dirty="0"/>
              <a:t>) becomes the equation above and when we take log and multiply by 2/N we get the equation below which is a more or less simplified version of the log likelihood.</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5957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we take the partial derivate of log P </a:t>
            </a:r>
            <a:r>
              <a:rPr lang="en-US" dirty="0" err="1"/>
              <a:t>wrt</a:t>
            </a:r>
            <a:r>
              <a:rPr lang="en-US" dirty="0"/>
              <a:t> </a:t>
            </a:r>
            <a:r>
              <a:rPr lang="en-US" dirty="0" err="1"/>
              <a:t>mu,sigma</a:t>
            </a:r>
            <a:r>
              <a:rPr lang="en-US" dirty="0"/>
              <a:t> and d, set them equal to 0 and solve them for mu sigma and d</a:t>
            </a: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780777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simulation predicted that the optimal </a:t>
            </a:r>
            <a:r>
              <a:rPr lang="en-US" dirty="0" err="1"/>
              <a:t>mu,sigma</a:t>
            </a:r>
            <a:r>
              <a:rPr lang="en-US" dirty="0"/>
              <a:t> and d, given my assumptions would be as follows</a:t>
            </a:r>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72778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graphed the expected value of mu vs the actual value and the simulated log determinants vs the actual log determinants</a:t>
            </a:r>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4214704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average log determinants computed by generating matrices with different </a:t>
            </a:r>
            <a:r>
              <a:rPr lang="en-US" dirty="0" err="1"/>
              <a:t>mu,sigma</a:t>
            </a:r>
            <a:r>
              <a:rPr lang="en-US" dirty="0"/>
              <a:t> and d and then computing their determinants vs. the value of the log determinant of A based on Wigner’s formula using the same mu, sigma and d. We computed them separately for mu-&gt;-3:3, sigma-&gt;):1.5, d-&gt;4:10 then plotted them against </a:t>
            </a:r>
            <a:r>
              <a:rPr lang="en-US" dirty="0" err="1"/>
              <a:t>eachother</a:t>
            </a:r>
            <a:r>
              <a:rPr lang="en-US" dirty="0"/>
              <a:t> to make sure the values correspond</a:t>
            </a:r>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195977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I would like to use real world data sets of different species, and maybe even try multiple data sets and see how different types of data fare under this method. It would also be cool to do some sensitivity analysis to see how much error exists for different data sets</a:t>
            </a:r>
          </a:p>
        </p:txBody>
      </p:sp>
      <p:sp>
        <p:nvSpPr>
          <p:cNvPr id="4" name="Slide Number Placeholder 3"/>
          <p:cNvSpPr>
            <a:spLocks noGrp="1"/>
          </p:cNvSpPr>
          <p:nvPr>
            <p:ph type="sldNum" sz="quarter" idx="10"/>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415459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there are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p>
          <a:p>
            <a:endParaRPr lang="en-US" dirty="0">
              <a:effectLst/>
            </a:endParaRPr>
          </a:p>
          <a:p>
            <a:r>
              <a:rPr lang="en-US" dirty="0">
                <a:effectLst/>
              </a:rPr>
              <a:t>For my project I used this version of the equation and used small dt, which is similar to using the deterministic model</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two species interaction case with interaction matrix on the left, the model can b expanded to the equations on the right</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9399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In both cases the species are only affecting themselves, and positively (the y2 term gets dropped from the first equation the y1 term get dropped form the2nd) so we would say that the species are not interacting</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99413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commensalism between the two species. Species 1 is not being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04612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parasitism between the two species. Species 1 is being negatively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1352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3.png"/><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p:txBody>
      </p:sp>
    </p:spTree>
    <p:extLst>
      <p:ext uri="{BB962C8B-B14F-4D97-AF65-F5344CB8AC3E}">
        <p14:creationId xmlns:p14="http://schemas.microsoft.com/office/powerpoint/2010/main" val="2153067502"/>
      </p:ext>
    </p:extLst>
  </p:cSld>
  <p:clrMapOvr>
    <a:masterClrMapping/>
  </p:clrMapOvr>
  <mc:AlternateContent xmlns:mc="http://schemas.openxmlformats.org/markup-compatibility/2006" xmlns:p14="http://schemas.microsoft.com/office/powerpoint/2010/main">
    <mc:Choice Requires="p14">
      <p:transition spd="slow" p14:dur="2000" advTm="5897"/>
    </mc:Choice>
    <mc:Fallback xmlns="">
      <p:transition spd="slow" advTm="58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2:</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3BFB524-78C1-4358-AFA0-988229A50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636" y="2784282"/>
            <a:ext cx="2671554" cy="145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EC7A5E5A-8849-4571-A2F1-95B10A6DF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41" y="4830415"/>
            <a:ext cx="4622840" cy="110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101081"/>
      </p:ext>
    </p:extLst>
  </p:cSld>
  <p:clrMapOvr>
    <a:masterClrMapping/>
  </p:clrMapOvr>
  <mc:AlternateContent xmlns:mc="http://schemas.openxmlformats.org/markup-compatibility/2006" xmlns:p14="http://schemas.microsoft.com/office/powerpoint/2010/main">
    <mc:Choice Requires="p14">
      <p:transition spd="slow" p14:dur="2000" advTm="58577"/>
    </mc:Choice>
    <mc:Fallback xmlns="">
      <p:transition spd="slow" advTm="585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3:</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3">
            <a:extLst>
              <a:ext uri="{FF2B5EF4-FFF2-40B4-BE49-F238E27FC236}">
                <a16:creationId xmlns:a16="http://schemas.microsoft.com/office/drawing/2014/main" id="{EDA6C24C-B64F-4D15-A174-9087E356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39" y="3162299"/>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D00951F-400D-4433-B050-73D2B9B3F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49" y="2818698"/>
            <a:ext cx="2644640" cy="12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F14941A-1A88-42FE-9515-1BF0B4260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38" y="4869094"/>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32672"/>
      </p:ext>
    </p:extLst>
  </p:cSld>
  <p:clrMapOvr>
    <a:masterClrMapping/>
  </p:clrMapOvr>
  <mc:AlternateContent xmlns:mc="http://schemas.openxmlformats.org/markup-compatibility/2006" xmlns:p14="http://schemas.microsoft.com/office/powerpoint/2010/main">
    <mc:Choice Requires="p14">
      <p:transition spd="slow" p14:dur="2000" advTm="51234"/>
    </mc:Choice>
    <mc:Fallback xmlns="">
      <p:transition spd="slow" advTm="5123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7" name="Rectangle 96">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88631" y="2358391"/>
            <a:ext cx="3498979" cy="2453676"/>
          </a:xfrm>
        </p:spPr>
        <p:txBody>
          <a:bodyPr>
            <a:normAutofit/>
          </a:bodyPr>
          <a:lstStyle/>
          <a:p>
            <a:pPr algn="ctr"/>
            <a:r>
              <a:rPr lang="en-US" sz="3600">
                <a:solidFill>
                  <a:srgbClr val="FFFFFF"/>
                </a:solidFill>
              </a:rPr>
              <a:t>Imagine If We Had Larger Matrices</a:t>
            </a:r>
          </a:p>
        </p:txBody>
      </p:sp>
      <p:sp useBgFill="1">
        <p:nvSpPr>
          <p:cNvPr id="101" name="Rectangle 100">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18447" y="4267830"/>
            <a:ext cx="6281873" cy="1783977"/>
          </a:xfrm>
        </p:spPr>
        <p:txBody>
          <a:bodyPr>
            <a:normAutofit/>
          </a:bodyPr>
          <a:lstStyle/>
          <a:p>
            <a:r>
              <a:rPr lang="en-US"/>
              <a:t>Random processes</a:t>
            </a:r>
          </a:p>
          <a:p>
            <a:r>
              <a:rPr lang="en-US"/>
              <a:t>Stability</a:t>
            </a:r>
          </a:p>
          <a:p>
            <a:r>
              <a:rPr lang="en-US"/>
              <a:t>RMT</a:t>
            </a:r>
          </a:p>
        </p:txBody>
      </p:sp>
      <p:pic>
        <p:nvPicPr>
          <p:cNvPr id="1026" name="Picture 2">
            <a:extLst>
              <a:ext uri="{FF2B5EF4-FFF2-40B4-BE49-F238E27FC236}">
                <a16:creationId xmlns:a16="http://schemas.microsoft.com/office/drawing/2014/main" id="{8C472EB4-8219-41D6-BDB2-48C050B95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941847"/>
            <a:ext cx="6662017"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46866"/>
      </p:ext>
    </p:extLst>
  </p:cSld>
  <p:clrMapOvr>
    <a:masterClrMapping/>
  </p:clrMapOvr>
  <mc:AlternateContent xmlns:mc="http://schemas.openxmlformats.org/markup-compatibility/2006" xmlns:p14="http://schemas.microsoft.com/office/powerpoint/2010/main">
    <mc:Choice Requires="p14">
      <p:transition spd="slow" p14:dur="2000" advTm="102771"/>
    </mc:Choice>
    <mc:Fallback xmlns="">
      <p:transition spd="slow" advTm="1027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 Estimation?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Parameter Estimation</a:t>
            </a:r>
          </a:p>
          <a:p>
            <a:pPr marL="0" indent="0">
              <a:buNone/>
            </a:pPr>
            <a:endParaRPr sz="2400" dirty="0"/>
          </a:p>
        </p:txBody>
      </p:sp>
      <p:pic>
        <p:nvPicPr>
          <p:cNvPr id="1026" name="Picture 2">
            <a:extLst>
              <a:ext uri="{FF2B5EF4-FFF2-40B4-BE49-F238E27FC236}">
                <a16:creationId xmlns:a16="http://schemas.microsoft.com/office/drawing/2014/main" id="{510CB326-3C00-495D-A1EC-93D6D097C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996" y="3806498"/>
            <a:ext cx="1016000" cy="5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8FA517A1-6261-455C-A2AE-5650D9DD9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29" y="5014779"/>
            <a:ext cx="1858178" cy="5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E57F5CA-5655-4A41-A701-00588F525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617" y="3910988"/>
            <a:ext cx="4796663" cy="45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084549"/>
      </p:ext>
    </p:extLst>
  </p:cSld>
  <p:clrMapOvr>
    <a:masterClrMapping/>
  </p:clrMapOvr>
  <mc:AlternateContent xmlns:mc="http://schemas.openxmlformats.org/markup-compatibility/2006" xmlns:p14="http://schemas.microsoft.com/office/powerpoint/2010/main">
    <mc:Choice Requires="p14">
      <p:transition spd="slow" p14:dur="2000" advTm="46773"/>
    </mc:Choice>
    <mc:Fallback xmlns="">
      <p:transition spd="slow" advTm="4677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How Does All of This Tie In With My Goal?</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Stable, symmetric matrix A </a:t>
            </a:r>
          </a:p>
          <a:p>
            <a:r>
              <a:rPr lang="en-US" sz="2400" dirty="0">
                <a:solidFill>
                  <a:srgbClr val="000000"/>
                </a:solidFill>
              </a:rPr>
              <a:t>Generate time series data</a:t>
            </a:r>
          </a:p>
          <a:p>
            <a:r>
              <a:rPr lang="en-US" sz="2400" dirty="0">
                <a:solidFill>
                  <a:srgbClr val="000000"/>
                </a:solidFill>
              </a:rPr>
              <a:t>Find maximum P(</a:t>
            </a:r>
            <a:r>
              <a:rPr lang="en-US" sz="2400" dirty="0" err="1">
                <a:solidFill>
                  <a:srgbClr val="000000"/>
                </a:solidFill>
              </a:rPr>
              <a:t>x|mu</a:t>
            </a:r>
            <a:r>
              <a:rPr lang="en-US" sz="2400" dirty="0">
                <a:solidFill>
                  <a:srgbClr val="000000"/>
                </a:solidFill>
              </a:rPr>
              <a:t>, </a:t>
            </a:r>
            <a:r>
              <a:rPr lang="en-US" sz="2400" dirty="0" err="1">
                <a:solidFill>
                  <a:srgbClr val="000000"/>
                </a:solidFill>
              </a:rPr>
              <a:t>sigma,d</a:t>
            </a:r>
            <a:r>
              <a:rPr lang="en-US" sz="2400" dirty="0">
                <a:solidFill>
                  <a:srgbClr val="000000"/>
                </a:solidFill>
              </a:rPr>
              <a:t>)</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437427273"/>
      </p:ext>
    </p:extLst>
  </p:cSld>
  <p:clrMapOvr>
    <a:masterClrMapping/>
  </p:clrMapOvr>
  <mc:AlternateContent xmlns:mc="http://schemas.openxmlformats.org/markup-compatibility/2006" xmlns:p14="http://schemas.microsoft.com/office/powerpoint/2010/main">
    <mc:Choice Requires="p14">
      <p:transition spd="slow" p14:dur="2000" advTm="73737"/>
    </mc:Choice>
    <mc:Fallback xmlns="">
      <p:transition spd="slow" advTm="737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mc:AlternateContent xmlns:mc="http://schemas.openxmlformats.org/markup-compatibility/2006" xmlns:p14="http://schemas.microsoft.com/office/powerpoint/2010/main">
    <mc:Choice Requires="p14">
      <p:transition spd="slow" p14:dur="2000" advTm="7794"/>
    </mc:Choice>
    <mc:Fallback xmlns="">
      <p:transition spd="slow" advTm="779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we generate the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“Snapshots” of time series data</a:t>
            </a:r>
          </a:p>
          <a:p>
            <a:endParaRPr lang="en-US" sz="2400" dirty="0"/>
          </a:p>
          <a:p>
            <a:endParaRPr sz="2400" dirty="0"/>
          </a:p>
        </p:txBody>
      </p:sp>
      <p:pic>
        <p:nvPicPr>
          <p:cNvPr id="2052" name="Picture 4">
            <a:extLst>
              <a:ext uri="{FF2B5EF4-FFF2-40B4-BE49-F238E27FC236}">
                <a16:creationId xmlns:a16="http://schemas.microsoft.com/office/drawing/2014/main" id="{9A81C3B0-F90D-4074-B501-C78BEAF47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944038"/>
            <a:ext cx="5581469" cy="85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01939"/>
      </p:ext>
    </p:extLst>
  </p:cSld>
  <p:clrMapOvr>
    <a:masterClrMapping/>
  </p:clrMapOvr>
  <mc:AlternateContent xmlns:mc="http://schemas.openxmlformats.org/markup-compatibility/2006" xmlns:p14="http://schemas.microsoft.com/office/powerpoint/2010/main">
    <mc:Choice Requires="p14">
      <p:transition spd="slow" p14:dur="2000" advTm="81526"/>
    </mc:Choice>
    <mc:Fallback xmlns="">
      <p:transition spd="slow" advTm="815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Results From RMT Are Relevant to My Project?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Semicircular law-Wigner (1955)</a:t>
            </a:r>
            <a:endParaRPr sz="2400" dirty="0"/>
          </a:p>
        </p:txBody>
      </p:sp>
      <p:pic>
        <p:nvPicPr>
          <p:cNvPr id="1026" name="Picture 2">
            <a:extLst>
              <a:ext uri="{FF2B5EF4-FFF2-40B4-BE49-F238E27FC236}">
                <a16:creationId xmlns:a16="http://schemas.microsoft.com/office/drawing/2014/main" id="{87C46252-14D4-4670-BA68-0DC3FC86C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933020"/>
            <a:ext cx="5423891" cy="23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58912"/>
      </p:ext>
    </p:extLst>
  </p:cSld>
  <p:clrMapOvr>
    <a:masterClrMapping/>
  </p:clrMapOvr>
  <mc:AlternateContent xmlns:mc="http://schemas.openxmlformats.org/markup-compatibility/2006" xmlns:p14="http://schemas.microsoft.com/office/powerpoint/2010/main">
    <mc:Choice Requires="p14">
      <p:transition spd="slow" p14:dur="2000" advTm="68343"/>
    </mc:Choice>
    <mc:Fallback xmlns="">
      <p:transition spd="slow" advTm="6834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micircleLaw">
            <a:extLst>
              <a:ext uri="{FF2B5EF4-FFF2-40B4-BE49-F238E27FC236}">
                <a16:creationId xmlns:a16="http://schemas.microsoft.com/office/drawing/2014/main" id="{5DE8C4ED-C05C-4DBD-AEA4-CBA1A88E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828" y="1878948"/>
            <a:ext cx="6235529" cy="38503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2CFDBB6-F57F-4449-9703-EDCE0B6E7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88" y="3382730"/>
            <a:ext cx="3438220" cy="106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95940"/>
      </p:ext>
    </p:extLst>
  </p:cSld>
  <p:clrMapOvr>
    <a:masterClrMapping/>
  </p:clrMapOvr>
  <mc:AlternateContent xmlns:mc="http://schemas.openxmlformats.org/markup-compatibility/2006" xmlns:p14="http://schemas.microsoft.com/office/powerpoint/2010/main">
    <mc:Choice Requires="p14">
      <p:transition spd="slow" p14:dur="2000" advTm="30291"/>
    </mc:Choice>
    <mc:Fallback xmlns="">
      <p:transition spd="slow" advTm="3029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5224"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03539" y="2484204"/>
            <a:ext cx="6504602" cy="644586"/>
          </a:xfrm>
        </p:spPr>
        <p:txBody>
          <a:bodyPr anchor="ctr">
            <a:normAutofit/>
          </a:bodyPr>
          <a:lstStyle/>
          <a:p>
            <a:r>
              <a:rPr lang="en-US" sz="2400" dirty="0"/>
              <a:t>Goal: maximize </a:t>
            </a:r>
            <a:endParaRPr sz="2400" dirty="0"/>
          </a:p>
        </p:txBody>
      </p:sp>
      <p:pic>
        <p:nvPicPr>
          <p:cNvPr id="1027" name="Picture 3">
            <a:extLst>
              <a:ext uri="{FF2B5EF4-FFF2-40B4-BE49-F238E27FC236}">
                <a16:creationId xmlns:a16="http://schemas.microsoft.com/office/drawing/2014/main" id="{2EE85E85-193B-46CA-BE7C-C6F767780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825" y="3585320"/>
            <a:ext cx="473725" cy="47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229281C7-C27E-4440-A3DE-BC5C54E25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373" y="2645438"/>
            <a:ext cx="1546166" cy="32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C8BB6DD-AB11-4BD6-82C7-4CC490C62B52}"/>
              </a:ext>
            </a:extLst>
          </p:cNvPr>
          <p:cNvSpPr txBox="1"/>
          <p:nvPr/>
        </p:nvSpPr>
        <p:spPr>
          <a:xfrm>
            <a:off x="5723370" y="3585320"/>
            <a:ext cx="3272005" cy="461665"/>
          </a:xfrm>
          <a:prstGeom prst="rect">
            <a:avLst/>
          </a:prstGeom>
          <a:noFill/>
        </p:spPr>
        <p:txBody>
          <a:bodyPr wrap="square" rtlCol="0">
            <a:spAutoFit/>
          </a:bodyPr>
          <a:lstStyle/>
          <a:p>
            <a:r>
              <a:rPr lang="en-US" sz="2400" dirty="0"/>
              <a:t>independent</a:t>
            </a:r>
          </a:p>
        </p:txBody>
      </p:sp>
      <p:pic>
        <p:nvPicPr>
          <p:cNvPr id="6" name="Picture 3">
            <a:extLst>
              <a:ext uri="{FF2B5EF4-FFF2-40B4-BE49-F238E27FC236}">
                <a16:creationId xmlns:a16="http://schemas.microsoft.com/office/drawing/2014/main" id="{ADDD567B-6AB5-4F78-8B3F-45C3FAB38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539" y="4701618"/>
            <a:ext cx="6857834" cy="95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42493"/>
      </p:ext>
    </p:extLst>
  </p:cSld>
  <p:clrMapOvr>
    <a:masterClrMapping/>
  </p:clrMapOvr>
  <mc:AlternateContent xmlns:mc="http://schemas.openxmlformats.org/markup-compatibility/2006" xmlns:p14="http://schemas.microsoft.com/office/powerpoint/2010/main">
    <mc:Choice Requires="p14">
      <p:transition spd="slow" p14:dur="2000" advTm="67820"/>
    </mc:Choice>
    <mc:Fallback xmlns="">
      <p:transition spd="slow" advTm="678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677656"/>
          </a:xfrm>
          <a:prstGeom prst="rect">
            <a:avLst/>
          </a:prstGeom>
          <a:noFill/>
        </p:spPr>
        <p:txBody>
          <a:bodyPr wrap="square" rtlCol="0">
            <a:spAutoFit/>
          </a:bodyPr>
          <a:lstStyle/>
          <a:p>
            <a:r>
              <a:rPr lang="en-US" sz="2800" dirty="0"/>
              <a:t>The goal of my work this summer was to </a:t>
            </a:r>
            <a:r>
              <a:rPr lang="en-US" sz="2800" dirty="0">
                <a:highlight>
                  <a:srgbClr val="FFFF00"/>
                </a:highlight>
              </a:rPr>
              <a:t>infer parameters </a:t>
            </a:r>
            <a:r>
              <a:rPr lang="en-US" sz="2800" dirty="0"/>
              <a:t>of an </a:t>
            </a:r>
            <a:r>
              <a:rPr lang="en-US" sz="2800" dirty="0">
                <a:highlight>
                  <a:srgbClr val="FFFF00"/>
                </a:highlight>
              </a:rPr>
              <a:t>interaction matrix </a:t>
            </a:r>
            <a:r>
              <a:rPr lang="en-US" sz="2800" dirty="0"/>
              <a:t>between different species, given a set of data and a model of population growth using </a:t>
            </a:r>
            <a:r>
              <a:rPr lang="en-US" sz="2800" dirty="0">
                <a:highlight>
                  <a:srgbClr val="FFFF00"/>
                </a:highlight>
              </a:rPr>
              <a:t>maximum likelihood</a:t>
            </a:r>
            <a:r>
              <a:rPr lang="en-US" sz="2800" dirty="0"/>
              <a:t>. This means that we were trying to </a:t>
            </a:r>
            <a:r>
              <a:rPr lang="en-US" sz="2800" dirty="0">
                <a:highlight>
                  <a:srgbClr val="FFFF00"/>
                </a:highlight>
              </a:rPr>
              <a:t>predict how species interact with one another</a:t>
            </a:r>
            <a:r>
              <a:rPr lang="en-US" sz="2800" dirty="0"/>
              <a:t> and coexist in a specified ecosystem.</a:t>
            </a:r>
          </a:p>
        </p:txBody>
      </p:sp>
    </p:spTree>
    <p:extLst>
      <p:ext uri="{BB962C8B-B14F-4D97-AF65-F5344CB8AC3E}">
        <p14:creationId xmlns:p14="http://schemas.microsoft.com/office/powerpoint/2010/main" val="1560179686"/>
      </p:ext>
    </p:extLst>
  </p:cSld>
  <p:clrMapOvr>
    <a:masterClrMapping/>
  </p:clrMapOvr>
  <mc:AlternateContent xmlns:mc="http://schemas.openxmlformats.org/markup-compatibility/2006" xmlns:p14="http://schemas.microsoft.com/office/powerpoint/2010/main">
    <mc:Choice Requires="p14">
      <p:transition spd="slow" p14:dur="2000" advTm="19343"/>
    </mc:Choice>
    <mc:Fallback xmlns="">
      <p:transition spd="slow" advTm="193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1E5DBD3B-1F5E-4863-B93A-8E81E4251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92" y="4201651"/>
            <a:ext cx="8060010"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6710"/>
      </p:ext>
    </p:extLst>
  </p:cSld>
  <p:clrMapOvr>
    <a:masterClrMapping/>
  </p:clrMapOvr>
  <mc:AlternateContent xmlns:mc="http://schemas.openxmlformats.org/markup-compatibility/2006" xmlns:p14="http://schemas.microsoft.com/office/powerpoint/2010/main">
    <mc:Choice Requires="p14">
      <p:transition spd="slow" p14:dur="2000" advTm="123232"/>
    </mc:Choice>
    <mc:Fallback xmlns="">
      <p:transition spd="slow" advTm="12323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9E021F3C-9B09-4A3B-B4F8-BE4B907DA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218" y="1652038"/>
            <a:ext cx="2514244" cy="42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5457E8B-5EDD-4AC2-8A07-8C424E1D7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843758"/>
            <a:ext cx="11132898" cy="96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475799"/>
      </p:ext>
    </p:extLst>
  </p:cSld>
  <p:clrMapOvr>
    <a:masterClrMapping/>
  </p:clrMapOvr>
  <mc:AlternateContent xmlns:mc="http://schemas.openxmlformats.org/markup-compatibility/2006" xmlns:p14="http://schemas.microsoft.com/office/powerpoint/2010/main">
    <mc:Choice Requires="p14">
      <p:transition spd="slow" p14:dur="2000" advTm="65137"/>
    </mc:Choice>
    <mc:Fallback xmlns="">
      <p:transition spd="slow" advTm="6513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35875AC-A655-43BF-B312-AD46D64E4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1351844"/>
            <a:ext cx="10905066" cy="9814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35D417C4-D18A-4482-AFEC-429E2B4E3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66" y="3558447"/>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16923"/>
      </p:ext>
    </p:extLst>
  </p:cSld>
  <p:clrMapOvr>
    <a:masterClrMapping/>
  </p:clrMapOvr>
  <mc:AlternateContent xmlns:mc="http://schemas.openxmlformats.org/markup-compatibility/2006" xmlns:p14="http://schemas.microsoft.com/office/powerpoint/2010/main">
    <mc:Choice Requires="p14">
      <p:transition spd="slow" p14:dur="2000" advTm="46204"/>
    </mc:Choice>
    <mc:Fallback xmlns="">
      <p:transition spd="slow" advTm="4620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E9F01-0F78-448F-B415-408D816054E2}"/>
              </a:ext>
            </a:extLst>
          </p:cNvPr>
          <p:cNvSpPr txBox="1"/>
          <p:nvPr/>
        </p:nvSpPr>
        <p:spPr>
          <a:xfrm>
            <a:off x="672029" y="308472"/>
            <a:ext cx="3789802" cy="707886"/>
          </a:xfrm>
          <a:prstGeom prst="rect">
            <a:avLst/>
          </a:prstGeom>
          <a:noFill/>
        </p:spPr>
        <p:txBody>
          <a:bodyPr wrap="square" rtlCol="0">
            <a:spAutoFit/>
          </a:bodyPr>
          <a:lstStyle/>
          <a:p>
            <a:r>
              <a:rPr lang="en-US" sz="4000" dirty="0"/>
              <a:t>Maximization:</a:t>
            </a:r>
          </a:p>
        </p:txBody>
      </p:sp>
      <p:pic>
        <p:nvPicPr>
          <p:cNvPr id="1026" name="Picture 2">
            <a:extLst>
              <a:ext uri="{FF2B5EF4-FFF2-40B4-BE49-F238E27FC236}">
                <a16:creationId xmlns:a16="http://schemas.microsoft.com/office/drawing/2014/main" id="{2DE4AC2E-044F-4739-B3A7-423B03436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510" y="1841014"/>
            <a:ext cx="2071172" cy="94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BF6E1C2E-F46A-409C-BF88-CB50780EF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510" y="3162299"/>
            <a:ext cx="2071172" cy="94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4E513246-7E99-4122-8D8A-208D61DF9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510" y="4483583"/>
            <a:ext cx="2071172" cy="103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427393"/>
      </p:ext>
    </p:extLst>
  </p:cSld>
  <p:clrMapOvr>
    <a:masterClrMapping/>
  </p:clrMapOvr>
  <mc:AlternateContent xmlns:mc="http://schemas.openxmlformats.org/markup-compatibility/2006" xmlns:p14="http://schemas.microsoft.com/office/powerpoint/2010/main">
    <mc:Choice Requires="p14">
      <p:transition spd="slow" p14:dur="2000" advTm="32439"/>
    </mc:Choice>
    <mc:Fallback xmlns="">
      <p:transition spd="slow" advTm="3243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mc:AlternateContent xmlns:mc="http://schemas.openxmlformats.org/markup-compatibility/2006" xmlns:p14="http://schemas.microsoft.com/office/powerpoint/2010/main">
    <mc:Choice Requires="p14">
      <p:transition spd="slow" p14:dur="2000" advTm="3462"/>
    </mc:Choice>
    <mc:Fallback xmlns="">
      <p:transition spd="slow" advTm="346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85518489"/>
      </p:ext>
    </p:extLst>
  </p:cSld>
  <p:clrMapOvr>
    <a:masterClrMapping/>
  </p:clrMapOvr>
  <mc:AlternateContent xmlns:mc="http://schemas.openxmlformats.org/markup-compatibility/2006" xmlns:p14="http://schemas.microsoft.com/office/powerpoint/2010/main">
    <mc:Choice Requires="p14">
      <p:transition spd="slow" p14:dur="2000" advTm="14978"/>
    </mc:Choice>
    <mc:Fallback xmlns="">
      <p:transition spd="slow" advTm="149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351ECF-E501-4086-BB33-F4E43574ADA0}"/>
              </a:ext>
            </a:extLst>
          </p:cNvPr>
          <p:cNvSpPr>
            <a:spLocks noGrp="1"/>
          </p:cNvSpPr>
          <p:nvPr>
            <p:ph type="title"/>
          </p:nvPr>
        </p:nvSpPr>
        <p:spPr>
          <a:xfrm>
            <a:off x="6094105" y="802955"/>
            <a:ext cx="4977976" cy="1454051"/>
          </a:xfrm>
        </p:spPr>
        <p:txBody>
          <a:bodyPr>
            <a:normAutofit/>
          </a:bodyPr>
          <a:lstStyle/>
          <a:p>
            <a:r>
              <a:rPr lang="en-US" sz="4100">
                <a:solidFill>
                  <a:srgbClr val="000000"/>
                </a:solidFill>
              </a:rPr>
              <a:t>How did we know this method was valid?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47E1D61B-D8EB-4B8A-BEDA-BEA63BB5E2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283CD92-2603-4564-9154-3877FF1535F5}"/>
              </a:ext>
            </a:extLst>
          </p:cNvPr>
          <p:cNvSpPr>
            <a:spLocks noGrp="1"/>
          </p:cNvSpPr>
          <p:nvPr>
            <p:ph idx="1"/>
          </p:nvPr>
        </p:nvSpPr>
        <p:spPr>
          <a:xfrm>
            <a:off x="6090574" y="2421682"/>
            <a:ext cx="4977578" cy="3639289"/>
          </a:xfrm>
        </p:spPr>
        <p:txBody>
          <a:bodyPr anchor="ctr">
            <a:normAutofit/>
          </a:bodyPr>
          <a:lstStyle/>
          <a:p>
            <a:endParaRPr lang="en-US" sz="2000" dirty="0">
              <a:solidFill>
                <a:srgbClr val="000000"/>
              </a:solidFill>
            </a:endParaRPr>
          </a:p>
          <a:p>
            <a:r>
              <a:rPr lang="en-US" sz="2400" dirty="0">
                <a:solidFill>
                  <a:srgbClr val="000000"/>
                </a:solidFill>
              </a:rPr>
              <a:t>expected value of mu, sigma, d vs. actual value</a:t>
            </a:r>
          </a:p>
          <a:p>
            <a:r>
              <a:rPr lang="en-US" sz="2400" dirty="0">
                <a:solidFill>
                  <a:srgbClr val="000000"/>
                </a:solidFill>
              </a:rPr>
              <a:t>simulated vs analytical log determinant</a:t>
            </a:r>
          </a:p>
          <a:p>
            <a:endParaRPr lang="en-US" sz="2000" dirty="0">
              <a:solidFill>
                <a:srgbClr val="000000"/>
              </a:solidFill>
            </a:endParaRPr>
          </a:p>
        </p:txBody>
      </p:sp>
    </p:spTree>
    <p:extLst>
      <p:ext uri="{BB962C8B-B14F-4D97-AF65-F5344CB8AC3E}">
        <p14:creationId xmlns:p14="http://schemas.microsoft.com/office/powerpoint/2010/main" val="4149454220"/>
      </p:ext>
    </p:extLst>
  </p:cSld>
  <p:clrMapOvr>
    <a:masterClrMapping/>
  </p:clrMapOvr>
  <mc:AlternateContent xmlns:mc="http://schemas.openxmlformats.org/markup-compatibility/2006" xmlns:p14="http://schemas.microsoft.com/office/powerpoint/2010/main">
    <mc:Choice Requires="p14">
      <p:transition spd="slow" p14:dur="2000" advTm="46303"/>
    </mc:Choice>
    <mc:Fallback xmlns="">
      <p:transition spd="slow" advTm="4630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average log determinant estimation is accurate</a:t>
            </a:r>
          </a:p>
        </p:txBody>
      </p:sp>
      <p:pic>
        <p:nvPicPr>
          <p:cNvPr id="5" name="Picture 4" descr="A screenshot of a cell phone&#10;&#10;Description generated with very high confidence">
            <a:extLst>
              <a:ext uri="{FF2B5EF4-FFF2-40B4-BE49-F238E27FC236}">
                <a16:creationId xmlns:a16="http://schemas.microsoft.com/office/drawing/2014/main" id="{E6E61150-9548-4F35-9DB5-C684024B8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89150"/>
            <a:ext cx="8729524" cy="5325009"/>
          </a:xfrm>
          <a:prstGeom prst="rect">
            <a:avLst/>
          </a:prstGeom>
        </p:spPr>
      </p:pic>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94861781"/>
      </p:ext>
    </p:extLst>
  </p:cSld>
  <p:clrMapOvr>
    <a:masterClrMapping/>
  </p:clrMapOvr>
  <mc:AlternateContent xmlns:mc="http://schemas.openxmlformats.org/markup-compatibility/2006" xmlns:p14="http://schemas.microsoft.com/office/powerpoint/2010/main">
    <mc:Choice Requires="p14">
      <p:transition spd="slow" p14:dur="2000" advTm="58459"/>
    </mc:Choice>
    <mc:Fallback xmlns="">
      <p:transition spd="slow" advTm="58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mc:AlternateContent xmlns:mc="http://schemas.openxmlformats.org/markup-compatibility/2006" xmlns:p14="http://schemas.microsoft.com/office/powerpoint/2010/main">
    <mc:Choice Requires="p14">
      <p:transition spd="slow" p14:dur="2000" advTm="1890"/>
    </mc:Choice>
    <mc:Fallback xmlns="">
      <p:transition spd="slow" advTm="189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286476036"/>
      </p:ext>
    </p:extLst>
  </p:cSld>
  <p:clrMapOvr>
    <a:masterClrMapping/>
  </p:clrMapOvr>
  <mc:AlternateContent xmlns:mc="http://schemas.openxmlformats.org/markup-compatibility/2006" xmlns:p14="http://schemas.microsoft.com/office/powerpoint/2010/main">
    <mc:Choice Requires="p14">
      <p:transition spd="slow" p14:dur="2000" advTm="4525"/>
    </mc:Choice>
    <mc:Fallback xmlns="">
      <p:transition spd="slow" advTm="45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mc:AlternateContent xmlns:mc="http://schemas.openxmlformats.org/markup-compatibility/2006" xmlns:p14="http://schemas.microsoft.com/office/powerpoint/2010/main">
    <mc:Choice Requires="p14">
      <p:transition spd="slow" p14:dur="2000" advTm="87056"/>
    </mc:Choice>
    <mc:Fallback xmlns="">
      <p:transition spd="slow" advTm="8705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endParaRPr sz="2400" dirty="0"/>
          </a:p>
        </p:txBody>
      </p:sp>
    </p:spTree>
    <p:extLst>
      <p:ext uri="{BB962C8B-B14F-4D97-AF65-F5344CB8AC3E}">
        <p14:creationId xmlns:p14="http://schemas.microsoft.com/office/powerpoint/2010/main" val="1714031866"/>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mc:AlternateContent xmlns:mc="http://schemas.openxmlformats.org/markup-compatibility/2006" xmlns:p14="http://schemas.microsoft.com/office/powerpoint/2010/main">
    <mc:Choice Requires="p14">
      <p:transition spd="slow" p14:dur="2000" advTm="2137"/>
    </mc:Choice>
    <mc:Fallback xmlns="">
      <p:transition spd="slow" advTm="21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mc:AlternateContent xmlns:mc="http://schemas.openxmlformats.org/markup-compatibility/2006" xmlns:p14="http://schemas.microsoft.com/office/powerpoint/2010/main">
    <mc:Choice Requires="p14">
      <p:transition spd="slow" p14:dur="2000" advTm="32183"/>
    </mc:Choice>
    <mc:Fallback xmlns="">
      <p:transition spd="slow" advTm="321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Why Is It Useful In An Ecological Context?</a:t>
            </a:r>
          </a:p>
        </p:txBody>
      </p:sp>
      <p:cxnSp>
        <p:nvCxnSpPr>
          <p:cNvPr id="75" name="Straight Connector 7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028" name="Content Placeholder 2">
            <a:extLst>
              <a:ext uri="{FF2B5EF4-FFF2-40B4-BE49-F238E27FC236}">
                <a16:creationId xmlns:a16="http://schemas.microsoft.com/office/drawing/2014/main" id="{B8E037F3-E128-497A-9DD0-F820A3C62043}"/>
              </a:ext>
            </a:extLst>
          </p:cNvPr>
          <p:cNvGraphicFramePr>
            <a:graphicFrameLocks noGrp="1"/>
          </p:cNvGraphicFramePr>
          <p:nvPr>
            <p:ph idx="1"/>
            <p:extLst>
              <p:ext uri="{D42A27DB-BD31-4B8C-83A1-F6EECF244321}">
                <p14:modId xmlns:p14="http://schemas.microsoft.com/office/powerpoint/2010/main" val="3107212061"/>
              </p:ext>
            </p:extLst>
          </p:nvPr>
        </p:nvGraphicFramePr>
        <p:xfrm>
          <a:off x="4889208" y="117028"/>
          <a:ext cx="7017743" cy="669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685FCF75-63FD-485D-97EC-FA407BA713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207" y="2170510"/>
            <a:ext cx="7284449" cy="80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6839AC37-B9DA-47F1-9948-2991F9CC1B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207" y="5096447"/>
            <a:ext cx="7229388" cy="48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431"/>
      </p:ext>
    </p:extLst>
  </p:cSld>
  <p:clrMapOvr>
    <a:masterClrMapping/>
  </p:clrMapOvr>
  <mc:AlternateContent xmlns:mc="http://schemas.openxmlformats.org/markup-compatibility/2006" xmlns:p14="http://schemas.microsoft.com/office/powerpoint/2010/main">
    <mc:Choice Requires="p14">
      <p:transition spd="slow" p14:dur="2000" advTm="74389"/>
    </mc:Choice>
    <mc:Fallback xmlns="">
      <p:transition spd="slow" advTm="7438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DD91D0B2-7E02-4B58-8620-5E5D935E2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4858439"/>
            <a:ext cx="5098185" cy="130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A616243D-879F-488F-9AEB-495B2D934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178" y="5376231"/>
            <a:ext cx="2159304" cy="53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9CC650D5-6093-4225-BE80-5A7FBF8C6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1700" y="1134606"/>
            <a:ext cx="7000474" cy="105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row: Down 3">
            <a:extLst>
              <a:ext uri="{FF2B5EF4-FFF2-40B4-BE49-F238E27FC236}">
                <a16:creationId xmlns:a16="http://schemas.microsoft.com/office/drawing/2014/main" id="{4A589A25-3BC4-43E3-BC7F-D39355CA4D6D}"/>
              </a:ext>
            </a:extLst>
          </p:cNvPr>
          <p:cNvSpPr/>
          <p:nvPr/>
        </p:nvSpPr>
        <p:spPr>
          <a:xfrm>
            <a:off x="5332164" y="3161841"/>
            <a:ext cx="451692" cy="10548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369365"/>
      </p:ext>
    </p:extLst>
  </p:cSld>
  <p:clrMapOvr>
    <a:masterClrMapping/>
  </p:clrMapOvr>
  <mc:AlternateContent xmlns:mc="http://schemas.openxmlformats.org/markup-compatibility/2006" xmlns:p14="http://schemas.microsoft.com/office/powerpoint/2010/main">
    <mc:Choice Requires="p14">
      <p:transition spd="slow" p14:dur="2000" advTm="46504"/>
    </mc:Choice>
    <mc:Fallback xmlns="">
      <p:transition spd="slow" advTm="465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Two-Dimensional Interaction Case</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B289BD8-8D96-4138-A5F8-FC596C48F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66" y="2936684"/>
            <a:ext cx="2806760" cy="153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0A49A533-261A-4715-97D8-F217A476B8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104" y="3059960"/>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644D58FA-012B-4D26-A3F8-86991CE79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103" y="4467644"/>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37746"/>
      </p:ext>
    </p:extLst>
  </p:cSld>
  <p:clrMapOvr>
    <a:masterClrMapping/>
  </p:clrMapOvr>
  <mc:AlternateContent xmlns:mc="http://schemas.openxmlformats.org/markup-compatibility/2006" xmlns:p14="http://schemas.microsoft.com/office/powerpoint/2010/main">
    <mc:Choice Requires="p14">
      <p:transition spd="slow" p14:dur="2000" advTm="55429"/>
    </mc:Choice>
    <mc:Fallback xmlns="">
      <p:transition spd="slow" advTm="554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1:</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9EDBBEF6-DEF2-4AFA-946F-11DF859EF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240" y="4697064"/>
            <a:ext cx="2904079" cy="117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8FFA378B-7874-4B81-ADF9-4252C597C7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466" y="2621867"/>
            <a:ext cx="2859143" cy="155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13339"/>
      </p:ext>
    </p:extLst>
  </p:cSld>
  <p:clrMapOvr>
    <a:masterClrMapping/>
  </p:clrMapOvr>
  <mc:AlternateContent xmlns:mc="http://schemas.openxmlformats.org/markup-compatibility/2006" xmlns:p14="http://schemas.microsoft.com/office/powerpoint/2010/main">
    <mc:Choice Requires="p14">
      <p:transition spd="slow" p14:dur="2000" advTm="71830"/>
    </mc:Choice>
    <mc:Fallback xmlns="">
      <p:transition spd="slow" advTm="7183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1840</Words>
  <Application>Microsoft Office PowerPoint</Application>
  <PresentationFormat>Widescreen</PresentationFormat>
  <Paragraphs>115</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A General method of inferring species interactions using random matrix theory</vt:lpstr>
      <vt:lpstr>PowerPoint Presentation</vt:lpstr>
      <vt:lpstr>Contents</vt:lpstr>
      <vt:lpstr>Background</vt:lpstr>
      <vt:lpstr>What IS Random Matrix Theory?</vt:lpstr>
      <vt:lpstr>Why Is It Useful In An Ecological Context?</vt:lpstr>
      <vt:lpstr>PowerPoint Presentation</vt:lpstr>
      <vt:lpstr>Two-Dimensional Interaction Case</vt:lpstr>
      <vt:lpstr>Example 1:</vt:lpstr>
      <vt:lpstr>Example 2:</vt:lpstr>
      <vt:lpstr>Example 3:</vt:lpstr>
      <vt:lpstr>Imagine If We Had Larger Matrices</vt:lpstr>
      <vt:lpstr>What Is Maximum Likelihood Estimation?</vt:lpstr>
      <vt:lpstr>How Does All of This Tie In With My Goal?</vt:lpstr>
      <vt:lpstr>Methods</vt:lpstr>
      <vt:lpstr>How did we generate the data?</vt:lpstr>
      <vt:lpstr>What Results From RMT Are Relevant to My Project?</vt:lpstr>
      <vt:lpstr>PowerPoint Presentation</vt:lpstr>
      <vt:lpstr>How Did I Derive The Maximum Likelihood Equation?</vt:lpstr>
      <vt:lpstr>PowerPoint Presentation</vt:lpstr>
      <vt:lpstr>PowerPoint Presentation</vt:lpstr>
      <vt:lpstr>PowerPoint Presentation</vt:lpstr>
      <vt:lpstr>PowerPoint Presentation</vt:lpstr>
      <vt:lpstr>Results</vt:lpstr>
      <vt:lpstr>What Did My Maximum Likelihood Equations Predict?</vt:lpstr>
      <vt:lpstr>How did we know this method was valid?</vt:lpstr>
      <vt:lpstr>The average log determinant estimation is accurate</vt:lpstr>
      <vt:lpstr>Discussion</vt:lpstr>
      <vt:lpstr>Summary</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General method of inferring species interactions using random matrix theory</dc:title>
  <dc:creator>ndorilas2014</dc:creator>
  <cp:lastModifiedBy>ndorilas2014</cp:lastModifiedBy>
  <cp:revision>9</cp:revision>
  <dcterms:created xsi:type="dcterms:W3CDTF">2018-08-06T04:51:25Z</dcterms:created>
  <dcterms:modified xsi:type="dcterms:W3CDTF">2018-08-06T16:35:18Z</dcterms:modified>
</cp:coreProperties>
</file>