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72" r:id="rId2"/>
    <p:sldId id="475" r:id="rId3"/>
    <p:sldId id="516" r:id="rId4"/>
    <p:sldId id="539" r:id="rId5"/>
    <p:sldId id="536" r:id="rId6"/>
    <p:sldId id="511" r:id="rId7"/>
    <p:sldId id="518" r:id="rId8"/>
    <p:sldId id="534" r:id="rId9"/>
    <p:sldId id="537" r:id="rId10"/>
    <p:sldId id="533" r:id="rId11"/>
    <p:sldId id="513" r:id="rId12"/>
    <p:sldId id="514" r:id="rId13"/>
    <p:sldId id="532" r:id="rId14"/>
    <p:sldId id="538" r:id="rId15"/>
    <p:sldId id="531" r:id="rId16"/>
    <p:sldId id="523" r:id="rId17"/>
    <p:sldId id="530" r:id="rId18"/>
    <p:sldId id="525" r:id="rId19"/>
    <p:sldId id="529" r:id="rId20"/>
    <p:sldId id="527" r:id="rId21"/>
    <p:sldId id="528" r:id="rId22"/>
    <p:sldId id="4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epiker" initials="F" lastIdx="1" clrIdx="0">
    <p:extLst>
      <p:ext uri="{19B8F6BF-5375-455C-9EA6-DF929625EA0E}">
        <p15:presenceInfo xmlns:p15="http://schemas.microsoft.com/office/powerpoint/2012/main" userId="Freepik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B0A"/>
    <a:srgbClr val="E64D10"/>
    <a:srgbClr val="FFFFFF"/>
    <a:srgbClr val="E6E6E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6437"/>
  </p:normalViewPr>
  <p:slideViewPr>
    <p:cSldViewPr snapToGrid="0" snapToObjects="1">
      <p:cViewPr varScale="1">
        <p:scale>
          <a:sx n="84" d="100"/>
          <a:sy n="84" d="100"/>
        </p:scale>
        <p:origin x="91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9" d="100"/>
          <a:sy n="59" d="100"/>
        </p:scale>
        <p:origin x="19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F1CD92-DA11-42CA-9E28-F57FD4F371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37265-C715-4164-8B30-E32A9AE553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2FC6-64DD-41BE-A95D-2E3785E1B9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45297-E8C3-4A56-9516-E18309FF273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28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10FA5-98E6-FB4E-97B6-D4EB979E896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2E1E8-19DD-9846-964E-7494B0E7F51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https://unsplash.com/photos/FlPc9_VocJ4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7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https://unsplash.com/photos/GkEt4m4btLM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25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0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4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4B056E3-389E-4E72-AB6E-4BA3AEC756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70376" y="0"/>
            <a:ext cx="7921625" cy="6858000"/>
          </a:xfrm>
          <a:custGeom>
            <a:avLst/>
            <a:gdLst>
              <a:gd name="connsiteX0" fmla="*/ 0 w 7921625"/>
              <a:gd name="connsiteY0" fmla="*/ 0 h 6858000"/>
              <a:gd name="connsiteX1" fmla="*/ 7921625 w 7921625"/>
              <a:gd name="connsiteY1" fmla="*/ 0 h 6858000"/>
              <a:gd name="connsiteX2" fmla="*/ 7921625 w 7921625"/>
              <a:gd name="connsiteY2" fmla="*/ 6858000 h 6858000"/>
              <a:gd name="connsiteX3" fmla="*/ 3597275 w 7921625"/>
              <a:gd name="connsiteY3" fmla="*/ 6858000 h 6858000"/>
              <a:gd name="connsiteX4" fmla="*/ 0 w 792162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1625" h="6858000">
                <a:moveTo>
                  <a:pt x="0" y="0"/>
                </a:moveTo>
                <a:cubicBezTo>
                  <a:pt x="0" y="0"/>
                  <a:pt x="0" y="0"/>
                  <a:pt x="7921625" y="0"/>
                </a:cubicBezTo>
                <a:lnTo>
                  <a:pt x="7921625" y="6858000"/>
                </a:lnTo>
                <a:cubicBezTo>
                  <a:pt x="7921625" y="6858000"/>
                  <a:pt x="7921625" y="6858000"/>
                  <a:pt x="3597275" y="6858000"/>
                </a:cubicBezTo>
                <a:cubicBezTo>
                  <a:pt x="2962275" y="4108450"/>
                  <a:pt x="1704975" y="173355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4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A1EFCB-1FE3-4DBF-8E13-C3BB9B9FCC2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9411C8-471C-41DA-8760-511BE7EA3D6A}"/>
              </a:ext>
            </a:extLst>
          </p:cNvPr>
          <p:cNvSpPr/>
          <p:nvPr userDrawn="1"/>
        </p:nvSpPr>
        <p:spPr>
          <a:xfrm>
            <a:off x="11243069" y="6200916"/>
            <a:ext cx="397620" cy="323137"/>
          </a:xfrm>
          <a:prstGeom prst="roundRect">
            <a:avLst>
              <a:gd name="adj" fmla="val 10519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0" name="Slide Number Placeholder 2">
            <a:extLst>
              <a:ext uri="{FF2B5EF4-FFF2-40B4-BE49-F238E27FC236}">
                <a16:creationId xmlns:a16="http://schemas.microsoft.com/office/drawing/2014/main" id="{F2676BEE-DD25-4C1D-9F53-688D8C90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8541" y="6226257"/>
            <a:ext cx="406677" cy="265069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23BCD9-CB11-40F5-A6C7-AABCF0972FBA}"/>
              </a:ext>
            </a:extLst>
          </p:cNvPr>
          <p:cNvGrpSpPr/>
          <p:nvPr userDrawn="1"/>
        </p:nvGrpSpPr>
        <p:grpSpPr>
          <a:xfrm>
            <a:off x="701684" y="6124104"/>
            <a:ext cx="4860916" cy="479082"/>
            <a:chOff x="625484" y="6162204"/>
            <a:chExt cx="4860916" cy="47908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5203F5-B770-409C-8107-F9236D1164CA}"/>
                </a:ext>
              </a:extLst>
            </p:cNvPr>
            <p:cNvSpPr/>
            <p:nvPr userDrawn="1"/>
          </p:nvSpPr>
          <p:spPr>
            <a:xfrm>
              <a:off x="4124753" y="6284324"/>
              <a:ext cx="136164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Presentation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D58019B-4D74-4031-944E-4C1B55C991E6}"/>
                </a:ext>
              </a:extLst>
            </p:cNvPr>
            <p:cNvGrpSpPr/>
            <p:nvPr userDrawn="1"/>
          </p:nvGrpSpPr>
          <p:grpSpPr>
            <a:xfrm>
              <a:off x="625484" y="6162204"/>
              <a:ext cx="479083" cy="479082"/>
              <a:chOff x="949281" y="1182857"/>
              <a:chExt cx="1895520" cy="1895518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9B5070B-B44D-4763-A80C-942915C2D16B}"/>
                  </a:ext>
                </a:extLst>
              </p:cNvPr>
              <p:cNvSpPr/>
              <p:nvPr/>
            </p:nvSpPr>
            <p:spPr>
              <a:xfrm>
                <a:off x="949281" y="1182857"/>
                <a:ext cx="1895520" cy="1895518"/>
              </a:xfrm>
              <a:prstGeom prst="ellipse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8CBE8F8-D009-4D7B-B6B1-A11B76D72ED2}"/>
                  </a:ext>
                </a:extLst>
              </p:cNvPr>
              <p:cNvGrpSpPr/>
              <p:nvPr/>
            </p:nvGrpSpPr>
            <p:grpSpPr>
              <a:xfrm>
                <a:off x="1262221" y="1628255"/>
                <a:ext cx="1277873" cy="993172"/>
                <a:chOff x="3933825" y="1511300"/>
                <a:chExt cx="1546226" cy="1201738"/>
              </a:xfrm>
            </p:grpSpPr>
            <p:sp>
              <p:nvSpPr>
                <p:cNvPr id="37" name="Freeform 30">
                  <a:extLst>
                    <a:ext uri="{FF2B5EF4-FFF2-40B4-BE49-F238E27FC236}">
                      <a16:creationId xmlns:a16="http://schemas.microsoft.com/office/drawing/2014/main" id="{66C4DA03-BD72-427C-9D8F-8510F9948F0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33825" y="1739900"/>
                  <a:ext cx="1420813" cy="973138"/>
                </a:xfrm>
                <a:custGeom>
                  <a:avLst/>
                  <a:gdLst>
                    <a:gd name="T0" fmla="*/ 340 w 375"/>
                    <a:gd name="T1" fmla="*/ 180 h 257"/>
                    <a:gd name="T2" fmla="*/ 340 w 375"/>
                    <a:gd name="T3" fmla="*/ 127 h 257"/>
                    <a:gd name="T4" fmla="*/ 321 w 375"/>
                    <a:gd name="T5" fmla="*/ 127 h 257"/>
                    <a:gd name="T6" fmla="*/ 321 w 375"/>
                    <a:gd name="T7" fmla="*/ 170 h 257"/>
                    <a:gd name="T8" fmla="*/ 309 w 375"/>
                    <a:gd name="T9" fmla="*/ 182 h 257"/>
                    <a:gd name="T10" fmla="*/ 66 w 375"/>
                    <a:gd name="T11" fmla="*/ 182 h 257"/>
                    <a:gd name="T12" fmla="*/ 54 w 375"/>
                    <a:gd name="T13" fmla="*/ 170 h 257"/>
                    <a:gd name="T14" fmla="*/ 54 w 375"/>
                    <a:gd name="T15" fmla="*/ 24 h 257"/>
                    <a:gd name="T16" fmla="*/ 66 w 375"/>
                    <a:gd name="T17" fmla="*/ 12 h 257"/>
                    <a:gd name="T18" fmla="*/ 205 w 375"/>
                    <a:gd name="T19" fmla="*/ 12 h 257"/>
                    <a:gd name="T20" fmla="*/ 205 w 375"/>
                    <a:gd name="T21" fmla="*/ 0 h 257"/>
                    <a:gd name="T22" fmla="*/ 49 w 375"/>
                    <a:gd name="T23" fmla="*/ 0 h 257"/>
                    <a:gd name="T24" fmla="*/ 35 w 375"/>
                    <a:gd name="T25" fmla="*/ 14 h 257"/>
                    <a:gd name="T26" fmla="*/ 35 w 375"/>
                    <a:gd name="T27" fmla="*/ 194 h 257"/>
                    <a:gd name="T28" fmla="*/ 0 w 375"/>
                    <a:gd name="T29" fmla="*/ 236 h 257"/>
                    <a:gd name="T30" fmla="*/ 21 w 375"/>
                    <a:gd name="T31" fmla="*/ 257 h 257"/>
                    <a:gd name="T32" fmla="*/ 354 w 375"/>
                    <a:gd name="T33" fmla="*/ 257 h 257"/>
                    <a:gd name="T34" fmla="*/ 375 w 375"/>
                    <a:gd name="T35" fmla="*/ 236 h 257"/>
                    <a:gd name="T36" fmla="*/ 340 w 375"/>
                    <a:gd name="T37" fmla="*/ 194 h 257"/>
                    <a:gd name="T38" fmla="*/ 340 w 375"/>
                    <a:gd name="T39" fmla="*/ 180 h 257"/>
                    <a:gd name="T40" fmla="*/ 215 w 375"/>
                    <a:gd name="T41" fmla="*/ 250 h 257"/>
                    <a:gd name="T42" fmla="*/ 160 w 375"/>
                    <a:gd name="T43" fmla="*/ 250 h 257"/>
                    <a:gd name="T44" fmla="*/ 156 w 375"/>
                    <a:gd name="T45" fmla="*/ 246 h 257"/>
                    <a:gd name="T46" fmla="*/ 160 w 375"/>
                    <a:gd name="T47" fmla="*/ 243 h 257"/>
                    <a:gd name="T48" fmla="*/ 215 w 375"/>
                    <a:gd name="T49" fmla="*/ 243 h 257"/>
                    <a:gd name="T50" fmla="*/ 219 w 375"/>
                    <a:gd name="T51" fmla="*/ 246 h 257"/>
                    <a:gd name="T52" fmla="*/ 215 w 375"/>
                    <a:gd name="T53" fmla="*/ 250 h 257"/>
                    <a:gd name="T54" fmla="*/ 130 w 375"/>
                    <a:gd name="T55" fmla="*/ 236 h 257"/>
                    <a:gd name="T56" fmla="*/ 141 w 375"/>
                    <a:gd name="T57" fmla="*/ 223 h 257"/>
                    <a:gd name="T58" fmla="*/ 234 w 375"/>
                    <a:gd name="T59" fmla="*/ 223 h 257"/>
                    <a:gd name="T60" fmla="*/ 245 w 375"/>
                    <a:gd name="T61" fmla="*/ 236 h 257"/>
                    <a:gd name="T62" fmla="*/ 130 w 375"/>
                    <a:gd name="T63" fmla="*/ 236 h 257"/>
                    <a:gd name="T64" fmla="*/ 130 w 375"/>
                    <a:gd name="T65" fmla="*/ 236 h 257"/>
                    <a:gd name="T66" fmla="*/ 130 w 375"/>
                    <a:gd name="T67" fmla="*/ 236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5" h="257">
                      <a:moveTo>
                        <a:pt x="340" y="180"/>
                      </a:moveTo>
                      <a:cubicBezTo>
                        <a:pt x="340" y="127"/>
                        <a:pt x="340" y="127"/>
                        <a:pt x="340" y="127"/>
                      </a:cubicBezTo>
                      <a:cubicBezTo>
                        <a:pt x="321" y="127"/>
                        <a:pt x="321" y="127"/>
                        <a:pt x="321" y="127"/>
                      </a:cubicBezTo>
                      <a:cubicBezTo>
                        <a:pt x="321" y="170"/>
                        <a:pt x="321" y="170"/>
                        <a:pt x="321" y="170"/>
                      </a:cubicBezTo>
                      <a:cubicBezTo>
                        <a:pt x="321" y="176"/>
                        <a:pt x="315" y="182"/>
                        <a:pt x="309" y="182"/>
                      </a:cubicBezTo>
                      <a:cubicBezTo>
                        <a:pt x="66" y="182"/>
                        <a:pt x="66" y="182"/>
                        <a:pt x="66" y="182"/>
                      </a:cubicBezTo>
                      <a:cubicBezTo>
                        <a:pt x="60" y="182"/>
                        <a:pt x="54" y="176"/>
                        <a:pt x="54" y="170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18"/>
                        <a:pt x="60" y="12"/>
                        <a:pt x="66" y="12"/>
                      </a:cubicBezTo>
                      <a:cubicBezTo>
                        <a:pt x="205" y="12"/>
                        <a:pt x="205" y="12"/>
                        <a:pt x="205" y="12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1" y="0"/>
                        <a:pt x="35" y="6"/>
                        <a:pt x="35" y="14"/>
                      </a:cubicBezTo>
                      <a:cubicBezTo>
                        <a:pt x="35" y="194"/>
                        <a:pt x="35" y="194"/>
                        <a:pt x="35" y="194"/>
                      </a:cubicBezTo>
                      <a:cubicBezTo>
                        <a:pt x="0" y="236"/>
                        <a:pt x="0" y="236"/>
                        <a:pt x="0" y="236"/>
                      </a:cubicBezTo>
                      <a:cubicBezTo>
                        <a:pt x="0" y="247"/>
                        <a:pt x="9" y="257"/>
                        <a:pt x="21" y="257"/>
                      </a:cubicBezTo>
                      <a:cubicBezTo>
                        <a:pt x="354" y="257"/>
                        <a:pt x="354" y="257"/>
                        <a:pt x="354" y="257"/>
                      </a:cubicBezTo>
                      <a:cubicBezTo>
                        <a:pt x="366" y="257"/>
                        <a:pt x="375" y="247"/>
                        <a:pt x="375" y="236"/>
                      </a:cubicBezTo>
                      <a:cubicBezTo>
                        <a:pt x="340" y="194"/>
                        <a:pt x="340" y="194"/>
                        <a:pt x="340" y="194"/>
                      </a:cubicBezTo>
                      <a:cubicBezTo>
                        <a:pt x="340" y="180"/>
                        <a:pt x="340" y="180"/>
                        <a:pt x="340" y="180"/>
                      </a:cubicBezTo>
                      <a:close/>
                      <a:moveTo>
                        <a:pt x="215" y="250"/>
                      </a:moveTo>
                      <a:cubicBezTo>
                        <a:pt x="160" y="250"/>
                        <a:pt x="160" y="250"/>
                        <a:pt x="160" y="250"/>
                      </a:cubicBezTo>
                      <a:cubicBezTo>
                        <a:pt x="158" y="250"/>
                        <a:pt x="156" y="248"/>
                        <a:pt x="156" y="246"/>
                      </a:cubicBezTo>
                      <a:cubicBezTo>
                        <a:pt x="156" y="244"/>
                        <a:pt x="158" y="243"/>
                        <a:pt x="160" y="243"/>
                      </a:cubicBezTo>
                      <a:cubicBezTo>
                        <a:pt x="215" y="243"/>
                        <a:pt x="215" y="243"/>
                        <a:pt x="215" y="243"/>
                      </a:cubicBezTo>
                      <a:cubicBezTo>
                        <a:pt x="217" y="243"/>
                        <a:pt x="219" y="244"/>
                        <a:pt x="219" y="246"/>
                      </a:cubicBezTo>
                      <a:cubicBezTo>
                        <a:pt x="219" y="248"/>
                        <a:pt x="217" y="250"/>
                        <a:pt x="215" y="250"/>
                      </a:cubicBezTo>
                      <a:close/>
                      <a:moveTo>
                        <a:pt x="130" y="236"/>
                      </a:moveTo>
                      <a:cubicBezTo>
                        <a:pt x="141" y="223"/>
                        <a:pt x="141" y="223"/>
                        <a:pt x="141" y="223"/>
                      </a:cubicBezTo>
                      <a:cubicBezTo>
                        <a:pt x="234" y="223"/>
                        <a:pt x="234" y="223"/>
                        <a:pt x="234" y="223"/>
                      </a:cubicBezTo>
                      <a:cubicBezTo>
                        <a:pt x="245" y="236"/>
                        <a:pt x="245" y="236"/>
                        <a:pt x="245" y="236"/>
                      </a:cubicBezTo>
                      <a:cubicBezTo>
                        <a:pt x="130" y="236"/>
                        <a:pt x="130" y="236"/>
                        <a:pt x="130" y="236"/>
                      </a:cubicBezTo>
                      <a:close/>
                      <a:moveTo>
                        <a:pt x="130" y="236"/>
                      </a:moveTo>
                      <a:cubicBezTo>
                        <a:pt x="130" y="236"/>
                        <a:pt x="130" y="236"/>
                        <a:pt x="130" y="23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31">
                  <a:extLst>
                    <a:ext uri="{FF2B5EF4-FFF2-40B4-BE49-F238E27FC236}">
                      <a16:creationId xmlns:a16="http://schemas.microsoft.com/office/drawing/2014/main" id="{A8CAEA1C-5D6B-4AC1-8578-FE75E1BAFF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9300" y="2125663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Rectangle 32">
                  <a:extLst>
                    <a:ext uri="{FF2B5EF4-FFF2-40B4-BE49-F238E27FC236}">
                      <a16:creationId xmlns:a16="http://schemas.microsoft.com/office/drawing/2014/main" id="{364E1A6B-0B43-4D6B-8169-2814DC846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7563" y="1974850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Rectangle 33">
                  <a:extLst>
                    <a:ext uri="{FF2B5EF4-FFF2-40B4-BE49-F238E27FC236}">
                      <a16:creationId xmlns:a16="http://schemas.microsoft.com/office/drawing/2014/main" id="{9D955645-DC35-4959-9689-A00B7454B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3925" y="2114550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" name="Rectangle 34">
                  <a:extLst>
                    <a:ext uri="{FF2B5EF4-FFF2-40B4-BE49-F238E27FC236}">
                      <a16:creationId xmlns:a16="http://schemas.microsoft.com/office/drawing/2014/main" id="{11A1EBE0-B710-41AA-BADD-492620A1C2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1238" y="1931988"/>
                  <a:ext cx="131763" cy="1301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Rectangle 35">
                  <a:extLst>
                    <a:ext uri="{FF2B5EF4-FFF2-40B4-BE49-F238E27FC236}">
                      <a16:creationId xmlns:a16="http://schemas.microsoft.com/office/drawing/2014/main" id="{D02DD015-5C2F-4496-9BCA-421CF00EDD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6975" y="1530350"/>
                  <a:ext cx="128588" cy="1301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Rectangle 36">
                  <a:extLst>
                    <a:ext uri="{FF2B5EF4-FFF2-40B4-BE49-F238E27FC236}">
                      <a16:creationId xmlns:a16="http://schemas.microsoft.com/office/drawing/2014/main" id="{8948D6E2-C68D-4052-B0C0-5F093EC3FE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2025" y="1765300"/>
                  <a:ext cx="128588" cy="1333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Rectangle 37">
                  <a:extLst>
                    <a:ext uri="{FF2B5EF4-FFF2-40B4-BE49-F238E27FC236}">
                      <a16:creationId xmlns:a16="http://schemas.microsoft.com/office/drawing/2014/main" id="{0E756C8C-A8F6-4862-9503-ED0AE42C9C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1712913"/>
                  <a:ext cx="185738" cy="1857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Rectangle 38">
                  <a:extLst>
                    <a:ext uri="{FF2B5EF4-FFF2-40B4-BE49-F238E27FC236}">
                      <a16:creationId xmlns:a16="http://schemas.microsoft.com/office/drawing/2014/main" id="{F859FF50-DB33-4752-9B19-1D020F5469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1750" y="1936750"/>
                  <a:ext cx="228600" cy="223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Rectangle 39">
                  <a:extLst>
                    <a:ext uri="{FF2B5EF4-FFF2-40B4-BE49-F238E27FC236}">
                      <a16:creationId xmlns:a16="http://schemas.microsoft.com/office/drawing/2014/main" id="{F85295BC-6AEC-431A-B0B6-CF0AA31D0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9063" y="1511300"/>
                  <a:ext cx="280988" cy="2809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Rectangle 40">
                  <a:extLst>
                    <a:ext uri="{FF2B5EF4-FFF2-40B4-BE49-F238E27FC236}">
                      <a16:creationId xmlns:a16="http://schemas.microsoft.com/office/drawing/2014/main" id="{40A8245F-6B85-4A92-9FC0-D6B28B380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1888" y="2076450"/>
                  <a:ext cx="128588" cy="1285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E31AF3-38BB-4871-8B85-8256BCE5C18D}"/>
                </a:ext>
              </a:extLst>
            </p:cNvPr>
            <p:cNvGrpSpPr/>
            <p:nvPr userDrawn="1"/>
          </p:nvGrpSpPr>
          <p:grpSpPr>
            <a:xfrm>
              <a:off x="1160556" y="6250639"/>
              <a:ext cx="1535019" cy="369332"/>
              <a:chOff x="1160556" y="6247480"/>
              <a:chExt cx="1535019" cy="369332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4EBC0B9-37F7-4534-AC1E-9FC17543152E}"/>
                  </a:ext>
                </a:extLst>
              </p:cNvPr>
              <p:cNvSpPr/>
              <p:nvPr userDrawn="1"/>
            </p:nvSpPr>
            <p:spPr>
              <a:xfrm>
                <a:off x="2142072" y="6314742"/>
                <a:ext cx="487078" cy="253850"/>
              </a:xfrm>
              <a:prstGeom prst="roundRect">
                <a:avLst>
                  <a:gd name="adj" fmla="val 1240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792317-74FF-4C8B-BC4B-7828882E34D4}"/>
                  </a:ext>
                </a:extLst>
              </p:cNvPr>
              <p:cNvSpPr txBox="1"/>
              <p:nvPr userDrawn="1"/>
            </p:nvSpPr>
            <p:spPr>
              <a:xfrm>
                <a:off x="1160556" y="6247480"/>
                <a:ext cx="1535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spc="0" baseline="0" dirty="0">
                    <a:solidFill>
                      <a:schemeClr val="bg1"/>
                    </a:solidFill>
                  </a:rPr>
                  <a:t>Finance and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01FB25-5490-4D4E-8649-9BDF171047CF}"/>
                </a:ext>
              </a:extLst>
            </p:cNvPr>
            <p:cNvSpPr txBox="1"/>
            <p:nvPr userDrawn="1"/>
          </p:nvSpPr>
          <p:spPr>
            <a:xfrm>
              <a:off x="2608789" y="6284387"/>
              <a:ext cx="1475484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50" b="1" cap="all" spc="0" baseline="0" dirty="0">
                  <a:solidFill>
                    <a:schemeClr val="bg1"/>
                  </a:solidFill>
                  <a:latin typeface="+mn-lt"/>
                </a:rPr>
                <a:t>Investment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70242D-F354-469E-8252-EBAC88C7B8B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96178" y="6324389"/>
              <a:ext cx="0" cy="213657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538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00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9411C8-471C-41DA-8760-511BE7EA3D6A}"/>
              </a:ext>
            </a:extLst>
          </p:cNvPr>
          <p:cNvSpPr/>
          <p:nvPr userDrawn="1"/>
        </p:nvSpPr>
        <p:spPr>
          <a:xfrm>
            <a:off x="11243069" y="6200916"/>
            <a:ext cx="397620" cy="323137"/>
          </a:xfrm>
          <a:prstGeom prst="roundRect">
            <a:avLst>
              <a:gd name="adj" fmla="val 10519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0" name="Slide Number Placeholder 2">
            <a:extLst>
              <a:ext uri="{FF2B5EF4-FFF2-40B4-BE49-F238E27FC236}">
                <a16:creationId xmlns:a16="http://schemas.microsoft.com/office/drawing/2014/main" id="{F2676BEE-DD25-4C1D-9F53-688D8C90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8541" y="6226257"/>
            <a:ext cx="406677" cy="265069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DA9233-C536-499D-81A9-D95B54BF1B6D}"/>
              </a:ext>
            </a:extLst>
          </p:cNvPr>
          <p:cNvGrpSpPr/>
          <p:nvPr userDrawn="1"/>
        </p:nvGrpSpPr>
        <p:grpSpPr>
          <a:xfrm>
            <a:off x="701684" y="6124104"/>
            <a:ext cx="4860916" cy="479082"/>
            <a:chOff x="625484" y="6162204"/>
            <a:chExt cx="4860916" cy="47908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861A15-12E5-4709-8588-0B29252BC108}"/>
                </a:ext>
              </a:extLst>
            </p:cNvPr>
            <p:cNvSpPr/>
            <p:nvPr userDrawn="1"/>
          </p:nvSpPr>
          <p:spPr>
            <a:xfrm>
              <a:off x="4124753" y="6284324"/>
              <a:ext cx="1361647" cy="293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Presentation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936F08C-CED4-42B9-A355-F3DEAE22B609}"/>
                </a:ext>
              </a:extLst>
            </p:cNvPr>
            <p:cNvGrpSpPr/>
            <p:nvPr userDrawn="1"/>
          </p:nvGrpSpPr>
          <p:grpSpPr>
            <a:xfrm>
              <a:off x="625484" y="6162204"/>
              <a:ext cx="479083" cy="479082"/>
              <a:chOff x="949281" y="1182857"/>
              <a:chExt cx="1895520" cy="1895518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5A0F57-8AF1-4773-BDF4-96F4D782ACD1}"/>
                  </a:ext>
                </a:extLst>
              </p:cNvPr>
              <p:cNvSpPr/>
              <p:nvPr/>
            </p:nvSpPr>
            <p:spPr>
              <a:xfrm>
                <a:off x="949281" y="1182857"/>
                <a:ext cx="1895520" cy="1895518"/>
              </a:xfrm>
              <a:prstGeom prst="ellipse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E24516B-669D-4888-AA0B-1B0262CDF562}"/>
                  </a:ext>
                </a:extLst>
              </p:cNvPr>
              <p:cNvGrpSpPr/>
              <p:nvPr/>
            </p:nvGrpSpPr>
            <p:grpSpPr>
              <a:xfrm>
                <a:off x="1262221" y="1628255"/>
                <a:ext cx="1277873" cy="993172"/>
                <a:chOff x="3933825" y="1511300"/>
                <a:chExt cx="1546226" cy="1201738"/>
              </a:xfrm>
            </p:grpSpPr>
            <p:sp>
              <p:nvSpPr>
                <p:cNvPr id="37" name="Freeform 30">
                  <a:extLst>
                    <a:ext uri="{FF2B5EF4-FFF2-40B4-BE49-F238E27FC236}">
                      <a16:creationId xmlns:a16="http://schemas.microsoft.com/office/drawing/2014/main" id="{C5C3728F-1749-40A7-A655-2AA92E23482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33825" y="1739900"/>
                  <a:ext cx="1420813" cy="973138"/>
                </a:xfrm>
                <a:custGeom>
                  <a:avLst/>
                  <a:gdLst>
                    <a:gd name="T0" fmla="*/ 340 w 375"/>
                    <a:gd name="T1" fmla="*/ 180 h 257"/>
                    <a:gd name="T2" fmla="*/ 340 w 375"/>
                    <a:gd name="T3" fmla="*/ 127 h 257"/>
                    <a:gd name="T4" fmla="*/ 321 w 375"/>
                    <a:gd name="T5" fmla="*/ 127 h 257"/>
                    <a:gd name="T6" fmla="*/ 321 w 375"/>
                    <a:gd name="T7" fmla="*/ 170 h 257"/>
                    <a:gd name="T8" fmla="*/ 309 w 375"/>
                    <a:gd name="T9" fmla="*/ 182 h 257"/>
                    <a:gd name="T10" fmla="*/ 66 w 375"/>
                    <a:gd name="T11" fmla="*/ 182 h 257"/>
                    <a:gd name="T12" fmla="*/ 54 w 375"/>
                    <a:gd name="T13" fmla="*/ 170 h 257"/>
                    <a:gd name="T14" fmla="*/ 54 w 375"/>
                    <a:gd name="T15" fmla="*/ 24 h 257"/>
                    <a:gd name="T16" fmla="*/ 66 w 375"/>
                    <a:gd name="T17" fmla="*/ 12 h 257"/>
                    <a:gd name="T18" fmla="*/ 205 w 375"/>
                    <a:gd name="T19" fmla="*/ 12 h 257"/>
                    <a:gd name="T20" fmla="*/ 205 w 375"/>
                    <a:gd name="T21" fmla="*/ 0 h 257"/>
                    <a:gd name="T22" fmla="*/ 49 w 375"/>
                    <a:gd name="T23" fmla="*/ 0 h 257"/>
                    <a:gd name="T24" fmla="*/ 35 w 375"/>
                    <a:gd name="T25" fmla="*/ 14 h 257"/>
                    <a:gd name="T26" fmla="*/ 35 w 375"/>
                    <a:gd name="T27" fmla="*/ 194 h 257"/>
                    <a:gd name="T28" fmla="*/ 0 w 375"/>
                    <a:gd name="T29" fmla="*/ 236 h 257"/>
                    <a:gd name="T30" fmla="*/ 21 w 375"/>
                    <a:gd name="T31" fmla="*/ 257 h 257"/>
                    <a:gd name="T32" fmla="*/ 354 w 375"/>
                    <a:gd name="T33" fmla="*/ 257 h 257"/>
                    <a:gd name="T34" fmla="*/ 375 w 375"/>
                    <a:gd name="T35" fmla="*/ 236 h 257"/>
                    <a:gd name="T36" fmla="*/ 340 w 375"/>
                    <a:gd name="T37" fmla="*/ 194 h 257"/>
                    <a:gd name="T38" fmla="*/ 340 w 375"/>
                    <a:gd name="T39" fmla="*/ 180 h 257"/>
                    <a:gd name="T40" fmla="*/ 215 w 375"/>
                    <a:gd name="T41" fmla="*/ 250 h 257"/>
                    <a:gd name="T42" fmla="*/ 160 w 375"/>
                    <a:gd name="T43" fmla="*/ 250 h 257"/>
                    <a:gd name="T44" fmla="*/ 156 w 375"/>
                    <a:gd name="T45" fmla="*/ 246 h 257"/>
                    <a:gd name="T46" fmla="*/ 160 w 375"/>
                    <a:gd name="T47" fmla="*/ 243 h 257"/>
                    <a:gd name="T48" fmla="*/ 215 w 375"/>
                    <a:gd name="T49" fmla="*/ 243 h 257"/>
                    <a:gd name="T50" fmla="*/ 219 w 375"/>
                    <a:gd name="T51" fmla="*/ 246 h 257"/>
                    <a:gd name="T52" fmla="*/ 215 w 375"/>
                    <a:gd name="T53" fmla="*/ 250 h 257"/>
                    <a:gd name="T54" fmla="*/ 130 w 375"/>
                    <a:gd name="T55" fmla="*/ 236 h 257"/>
                    <a:gd name="T56" fmla="*/ 141 w 375"/>
                    <a:gd name="T57" fmla="*/ 223 h 257"/>
                    <a:gd name="T58" fmla="*/ 234 w 375"/>
                    <a:gd name="T59" fmla="*/ 223 h 257"/>
                    <a:gd name="T60" fmla="*/ 245 w 375"/>
                    <a:gd name="T61" fmla="*/ 236 h 257"/>
                    <a:gd name="T62" fmla="*/ 130 w 375"/>
                    <a:gd name="T63" fmla="*/ 236 h 257"/>
                    <a:gd name="T64" fmla="*/ 130 w 375"/>
                    <a:gd name="T65" fmla="*/ 236 h 257"/>
                    <a:gd name="T66" fmla="*/ 130 w 375"/>
                    <a:gd name="T67" fmla="*/ 236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5" h="257">
                      <a:moveTo>
                        <a:pt x="340" y="180"/>
                      </a:moveTo>
                      <a:cubicBezTo>
                        <a:pt x="340" y="127"/>
                        <a:pt x="340" y="127"/>
                        <a:pt x="340" y="127"/>
                      </a:cubicBezTo>
                      <a:cubicBezTo>
                        <a:pt x="321" y="127"/>
                        <a:pt x="321" y="127"/>
                        <a:pt x="321" y="127"/>
                      </a:cubicBezTo>
                      <a:cubicBezTo>
                        <a:pt x="321" y="170"/>
                        <a:pt x="321" y="170"/>
                        <a:pt x="321" y="170"/>
                      </a:cubicBezTo>
                      <a:cubicBezTo>
                        <a:pt x="321" y="176"/>
                        <a:pt x="315" y="182"/>
                        <a:pt x="309" y="182"/>
                      </a:cubicBezTo>
                      <a:cubicBezTo>
                        <a:pt x="66" y="182"/>
                        <a:pt x="66" y="182"/>
                        <a:pt x="66" y="182"/>
                      </a:cubicBezTo>
                      <a:cubicBezTo>
                        <a:pt x="60" y="182"/>
                        <a:pt x="54" y="176"/>
                        <a:pt x="54" y="170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18"/>
                        <a:pt x="60" y="12"/>
                        <a:pt x="66" y="12"/>
                      </a:cubicBezTo>
                      <a:cubicBezTo>
                        <a:pt x="205" y="12"/>
                        <a:pt x="205" y="12"/>
                        <a:pt x="205" y="12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1" y="0"/>
                        <a:pt x="35" y="6"/>
                        <a:pt x="35" y="14"/>
                      </a:cubicBezTo>
                      <a:cubicBezTo>
                        <a:pt x="35" y="194"/>
                        <a:pt x="35" y="194"/>
                        <a:pt x="35" y="194"/>
                      </a:cubicBezTo>
                      <a:cubicBezTo>
                        <a:pt x="0" y="236"/>
                        <a:pt x="0" y="236"/>
                        <a:pt x="0" y="236"/>
                      </a:cubicBezTo>
                      <a:cubicBezTo>
                        <a:pt x="0" y="247"/>
                        <a:pt x="9" y="257"/>
                        <a:pt x="21" y="257"/>
                      </a:cubicBezTo>
                      <a:cubicBezTo>
                        <a:pt x="354" y="257"/>
                        <a:pt x="354" y="257"/>
                        <a:pt x="354" y="257"/>
                      </a:cubicBezTo>
                      <a:cubicBezTo>
                        <a:pt x="366" y="257"/>
                        <a:pt x="375" y="247"/>
                        <a:pt x="375" y="236"/>
                      </a:cubicBezTo>
                      <a:cubicBezTo>
                        <a:pt x="340" y="194"/>
                        <a:pt x="340" y="194"/>
                        <a:pt x="340" y="194"/>
                      </a:cubicBezTo>
                      <a:cubicBezTo>
                        <a:pt x="340" y="180"/>
                        <a:pt x="340" y="180"/>
                        <a:pt x="340" y="180"/>
                      </a:cubicBezTo>
                      <a:close/>
                      <a:moveTo>
                        <a:pt x="215" y="250"/>
                      </a:moveTo>
                      <a:cubicBezTo>
                        <a:pt x="160" y="250"/>
                        <a:pt x="160" y="250"/>
                        <a:pt x="160" y="250"/>
                      </a:cubicBezTo>
                      <a:cubicBezTo>
                        <a:pt x="158" y="250"/>
                        <a:pt x="156" y="248"/>
                        <a:pt x="156" y="246"/>
                      </a:cubicBezTo>
                      <a:cubicBezTo>
                        <a:pt x="156" y="244"/>
                        <a:pt x="158" y="243"/>
                        <a:pt x="160" y="243"/>
                      </a:cubicBezTo>
                      <a:cubicBezTo>
                        <a:pt x="215" y="243"/>
                        <a:pt x="215" y="243"/>
                        <a:pt x="215" y="243"/>
                      </a:cubicBezTo>
                      <a:cubicBezTo>
                        <a:pt x="217" y="243"/>
                        <a:pt x="219" y="244"/>
                        <a:pt x="219" y="246"/>
                      </a:cubicBezTo>
                      <a:cubicBezTo>
                        <a:pt x="219" y="248"/>
                        <a:pt x="217" y="250"/>
                        <a:pt x="215" y="250"/>
                      </a:cubicBezTo>
                      <a:close/>
                      <a:moveTo>
                        <a:pt x="130" y="236"/>
                      </a:moveTo>
                      <a:cubicBezTo>
                        <a:pt x="141" y="223"/>
                        <a:pt x="141" y="223"/>
                        <a:pt x="141" y="223"/>
                      </a:cubicBezTo>
                      <a:cubicBezTo>
                        <a:pt x="234" y="223"/>
                        <a:pt x="234" y="223"/>
                        <a:pt x="234" y="223"/>
                      </a:cubicBezTo>
                      <a:cubicBezTo>
                        <a:pt x="245" y="236"/>
                        <a:pt x="245" y="236"/>
                        <a:pt x="245" y="236"/>
                      </a:cubicBezTo>
                      <a:cubicBezTo>
                        <a:pt x="130" y="236"/>
                        <a:pt x="130" y="236"/>
                        <a:pt x="130" y="236"/>
                      </a:cubicBezTo>
                      <a:close/>
                      <a:moveTo>
                        <a:pt x="130" y="236"/>
                      </a:moveTo>
                      <a:cubicBezTo>
                        <a:pt x="130" y="236"/>
                        <a:pt x="130" y="236"/>
                        <a:pt x="130" y="23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31">
                  <a:extLst>
                    <a:ext uri="{FF2B5EF4-FFF2-40B4-BE49-F238E27FC236}">
                      <a16:creationId xmlns:a16="http://schemas.microsoft.com/office/drawing/2014/main" id="{541CA5B3-59BA-4CD2-8D3B-C48870CA7D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9300" y="2125663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Rectangle 32">
                  <a:extLst>
                    <a:ext uri="{FF2B5EF4-FFF2-40B4-BE49-F238E27FC236}">
                      <a16:creationId xmlns:a16="http://schemas.microsoft.com/office/drawing/2014/main" id="{EA7B92BB-CE93-451F-98A1-27ED547709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7563" y="1974850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Rectangle 33">
                  <a:extLst>
                    <a:ext uri="{FF2B5EF4-FFF2-40B4-BE49-F238E27FC236}">
                      <a16:creationId xmlns:a16="http://schemas.microsoft.com/office/drawing/2014/main" id="{9E33EC9F-C8E6-4DD3-BBC8-8A348ACCFC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3925" y="2114550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" name="Rectangle 34">
                  <a:extLst>
                    <a:ext uri="{FF2B5EF4-FFF2-40B4-BE49-F238E27FC236}">
                      <a16:creationId xmlns:a16="http://schemas.microsoft.com/office/drawing/2014/main" id="{78B200C6-B3B5-4D6D-8093-235985F63D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1238" y="1931988"/>
                  <a:ext cx="131763" cy="1301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Rectangle 35">
                  <a:extLst>
                    <a:ext uri="{FF2B5EF4-FFF2-40B4-BE49-F238E27FC236}">
                      <a16:creationId xmlns:a16="http://schemas.microsoft.com/office/drawing/2014/main" id="{3C390C38-D24F-49FA-AB49-241294F99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6975" y="1530350"/>
                  <a:ext cx="128588" cy="1301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Rectangle 36">
                  <a:extLst>
                    <a:ext uri="{FF2B5EF4-FFF2-40B4-BE49-F238E27FC236}">
                      <a16:creationId xmlns:a16="http://schemas.microsoft.com/office/drawing/2014/main" id="{F01E4EEA-14E9-4EEE-A08C-534A03E361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2025" y="1765300"/>
                  <a:ext cx="128588" cy="1333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Rectangle 37">
                  <a:extLst>
                    <a:ext uri="{FF2B5EF4-FFF2-40B4-BE49-F238E27FC236}">
                      <a16:creationId xmlns:a16="http://schemas.microsoft.com/office/drawing/2014/main" id="{85976CE8-9E49-446A-94CF-3F8D234282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1712913"/>
                  <a:ext cx="185738" cy="1857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Rectangle 38">
                  <a:extLst>
                    <a:ext uri="{FF2B5EF4-FFF2-40B4-BE49-F238E27FC236}">
                      <a16:creationId xmlns:a16="http://schemas.microsoft.com/office/drawing/2014/main" id="{64931CDC-94DA-425F-91C0-5503628CF1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1750" y="1936750"/>
                  <a:ext cx="228600" cy="223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Rectangle 39">
                  <a:extLst>
                    <a:ext uri="{FF2B5EF4-FFF2-40B4-BE49-F238E27FC236}">
                      <a16:creationId xmlns:a16="http://schemas.microsoft.com/office/drawing/2014/main" id="{A2CFD61C-C850-48C3-A1FB-35AFA82F57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9063" y="1511300"/>
                  <a:ext cx="280988" cy="2809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Rectangle 40">
                  <a:extLst>
                    <a:ext uri="{FF2B5EF4-FFF2-40B4-BE49-F238E27FC236}">
                      <a16:creationId xmlns:a16="http://schemas.microsoft.com/office/drawing/2014/main" id="{7A398348-4789-4F2B-A024-2C7D7BE9F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1888" y="2076450"/>
                  <a:ext cx="128588" cy="1285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CA2171-4A09-4321-B3B4-C0C3A57F4242}"/>
                </a:ext>
              </a:extLst>
            </p:cNvPr>
            <p:cNvGrpSpPr/>
            <p:nvPr userDrawn="1"/>
          </p:nvGrpSpPr>
          <p:grpSpPr>
            <a:xfrm>
              <a:off x="1160556" y="6250639"/>
              <a:ext cx="1535019" cy="335756"/>
              <a:chOff x="1160556" y="6247480"/>
              <a:chExt cx="1535019" cy="335756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BE80CC6D-5AF2-48BF-BAA0-3470A0B53B0D}"/>
                  </a:ext>
                </a:extLst>
              </p:cNvPr>
              <p:cNvSpPr/>
              <p:nvPr userDrawn="1"/>
            </p:nvSpPr>
            <p:spPr>
              <a:xfrm>
                <a:off x="2142072" y="6314742"/>
                <a:ext cx="487078" cy="253850"/>
              </a:xfrm>
              <a:prstGeom prst="roundRect">
                <a:avLst>
                  <a:gd name="adj" fmla="val 1240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265D60-73AF-4E99-8FCE-4D593078C4C7}"/>
                  </a:ext>
                </a:extLst>
              </p:cNvPr>
              <p:cNvSpPr txBox="1"/>
              <p:nvPr userDrawn="1"/>
            </p:nvSpPr>
            <p:spPr>
              <a:xfrm>
                <a:off x="1160556" y="6247480"/>
                <a:ext cx="1535019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spc="0" baseline="0" dirty="0">
                    <a:solidFill>
                      <a:schemeClr val="tx1"/>
                    </a:solidFill>
                  </a:rPr>
                  <a:t>Finance </a:t>
                </a:r>
                <a:r>
                  <a:rPr lang="en-US" sz="1800" b="1" spc="0" baseline="0" dirty="0">
                    <a:solidFill>
                      <a:schemeClr val="bg1"/>
                    </a:solidFill>
                  </a:rPr>
                  <a:t>and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760002-54BA-4DFD-829B-8591183B8F16}"/>
                </a:ext>
              </a:extLst>
            </p:cNvPr>
            <p:cNvSpPr txBox="1"/>
            <p:nvPr userDrawn="1"/>
          </p:nvSpPr>
          <p:spPr>
            <a:xfrm>
              <a:off x="2608789" y="6284387"/>
              <a:ext cx="1475484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50" b="1" cap="all" spc="0" baseline="0" dirty="0">
                  <a:solidFill>
                    <a:schemeClr val="tx1"/>
                  </a:solidFill>
                  <a:latin typeface="+mn-lt"/>
                </a:rPr>
                <a:t>Investment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30299EE-B006-421B-BD9B-37AF350821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96178" y="6324389"/>
              <a:ext cx="0" cy="213657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6819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5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CB384-DD43-45C5-8684-005983F360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2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A4D76F7-501A-4854-AFB3-88DA005ED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4873" y="2031999"/>
            <a:ext cx="3164116" cy="3164116"/>
          </a:xfrm>
          <a:custGeom>
            <a:avLst/>
            <a:gdLst>
              <a:gd name="connsiteX0" fmla="*/ 1582059 w 3164116"/>
              <a:gd name="connsiteY0" fmla="*/ 0 h 3164116"/>
              <a:gd name="connsiteX1" fmla="*/ 3164116 w 3164116"/>
              <a:gd name="connsiteY1" fmla="*/ 0 h 3164116"/>
              <a:gd name="connsiteX2" fmla="*/ 3164116 w 3164116"/>
              <a:gd name="connsiteY2" fmla="*/ 1582058 h 3164116"/>
              <a:gd name="connsiteX3" fmla="*/ 1582058 w 3164116"/>
              <a:gd name="connsiteY3" fmla="*/ 3164116 h 3164116"/>
              <a:gd name="connsiteX4" fmla="*/ 0 w 3164116"/>
              <a:gd name="connsiteY4" fmla="*/ 1582058 h 3164116"/>
              <a:gd name="connsiteX5" fmla="*/ 1 w 3164116"/>
              <a:gd name="connsiteY5" fmla="*/ 1582058 h 3164116"/>
              <a:gd name="connsiteX6" fmla="*/ 1582059 w 3164116"/>
              <a:gd name="connsiteY6" fmla="*/ 0 h 316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4116" h="3164116">
                <a:moveTo>
                  <a:pt x="1582059" y="0"/>
                </a:moveTo>
                <a:lnTo>
                  <a:pt x="3164116" y="0"/>
                </a:lnTo>
                <a:lnTo>
                  <a:pt x="3164116" y="1582058"/>
                </a:lnTo>
                <a:cubicBezTo>
                  <a:pt x="3164116" y="2455805"/>
                  <a:pt x="2455805" y="3164116"/>
                  <a:pt x="1582058" y="3164116"/>
                </a:cubicBezTo>
                <a:cubicBezTo>
                  <a:pt x="708311" y="3164116"/>
                  <a:pt x="0" y="2455805"/>
                  <a:pt x="0" y="1582058"/>
                </a:cubicBezTo>
                <a:lnTo>
                  <a:pt x="1" y="1582058"/>
                </a:lnTo>
                <a:cubicBezTo>
                  <a:pt x="1" y="708311"/>
                  <a:pt x="708312" y="0"/>
                  <a:pt x="15820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9411C8-471C-41DA-8760-511BE7EA3D6A}"/>
              </a:ext>
            </a:extLst>
          </p:cNvPr>
          <p:cNvSpPr/>
          <p:nvPr userDrawn="1"/>
        </p:nvSpPr>
        <p:spPr>
          <a:xfrm>
            <a:off x="11243069" y="6200916"/>
            <a:ext cx="397620" cy="323137"/>
          </a:xfrm>
          <a:prstGeom prst="roundRect">
            <a:avLst>
              <a:gd name="adj" fmla="val 10519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0" name="Slide Number Placeholder 2">
            <a:extLst>
              <a:ext uri="{FF2B5EF4-FFF2-40B4-BE49-F238E27FC236}">
                <a16:creationId xmlns:a16="http://schemas.microsoft.com/office/drawing/2014/main" id="{F2676BEE-DD25-4C1D-9F53-688D8C90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8541" y="6226257"/>
            <a:ext cx="406677" cy="265069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4CDBEC-747D-4A88-BCE4-2D8CBA53C373}"/>
              </a:ext>
            </a:extLst>
          </p:cNvPr>
          <p:cNvGrpSpPr/>
          <p:nvPr userDrawn="1"/>
        </p:nvGrpSpPr>
        <p:grpSpPr>
          <a:xfrm>
            <a:off x="701684" y="6124104"/>
            <a:ext cx="4860916" cy="479082"/>
            <a:chOff x="625484" y="6162204"/>
            <a:chExt cx="4860916" cy="479082"/>
          </a:xfrm>
        </p:grpSpPr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5591BAC2-1D54-40A2-BAAE-305826DFA12B}"/>
                </a:ext>
              </a:extLst>
            </p:cNvPr>
            <p:cNvSpPr/>
            <p:nvPr userDrawn="1"/>
          </p:nvSpPr>
          <p:spPr>
            <a:xfrm>
              <a:off x="4124753" y="6284324"/>
              <a:ext cx="1361647" cy="293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Presentation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9040BF-EC26-40C2-9BFC-E8BDF50041D3}"/>
                </a:ext>
              </a:extLst>
            </p:cNvPr>
            <p:cNvGrpSpPr/>
            <p:nvPr userDrawn="1"/>
          </p:nvGrpSpPr>
          <p:grpSpPr>
            <a:xfrm>
              <a:off x="625484" y="6162204"/>
              <a:ext cx="479083" cy="479082"/>
              <a:chOff x="949281" y="1182857"/>
              <a:chExt cx="1895520" cy="189551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E65EFA8-F8C8-44D6-A11A-A390E1B11834}"/>
                  </a:ext>
                </a:extLst>
              </p:cNvPr>
              <p:cNvSpPr/>
              <p:nvPr/>
            </p:nvSpPr>
            <p:spPr>
              <a:xfrm>
                <a:off x="949281" y="1182857"/>
                <a:ext cx="1895520" cy="1895518"/>
              </a:xfrm>
              <a:prstGeom prst="ellipse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8FE2931-AA58-4F91-9ABB-8408CEE2F5B7}"/>
                  </a:ext>
                </a:extLst>
              </p:cNvPr>
              <p:cNvGrpSpPr/>
              <p:nvPr/>
            </p:nvGrpSpPr>
            <p:grpSpPr>
              <a:xfrm>
                <a:off x="1262221" y="1628255"/>
                <a:ext cx="1277873" cy="993172"/>
                <a:chOff x="3933825" y="1511300"/>
                <a:chExt cx="1546226" cy="1201738"/>
              </a:xfrm>
            </p:grpSpPr>
            <p:sp>
              <p:nvSpPr>
                <p:cNvPr id="14" name="Freeform 30">
                  <a:extLst>
                    <a:ext uri="{FF2B5EF4-FFF2-40B4-BE49-F238E27FC236}">
                      <a16:creationId xmlns:a16="http://schemas.microsoft.com/office/drawing/2014/main" id="{B33A8EAC-2AF9-46BB-9071-451F6725C2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33825" y="1739900"/>
                  <a:ext cx="1420813" cy="973138"/>
                </a:xfrm>
                <a:custGeom>
                  <a:avLst/>
                  <a:gdLst>
                    <a:gd name="T0" fmla="*/ 340 w 375"/>
                    <a:gd name="T1" fmla="*/ 180 h 257"/>
                    <a:gd name="T2" fmla="*/ 340 w 375"/>
                    <a:gd name="T3" fmla="*/ 127 h 257"/>
                    <a:gd name="T4" fmla="*/ 321 w 375"/>
                    <a:gd name="T5" fmla="*/ 127 h 257"/>
                    <a:gd name="T6" fmla="*/ 321 w 375"/>
                    <a:gd name="T7" fmla="*/ 170 h 257"/>
                    <a:gd name="T8" fmla="*/ 309 w 375"/>
                    <a:gd name="T9" fmla="*/ 182 h 257"/>
                    <a:gd name="T10" fmla="*/ 66 w 375"/>
                    <a:gd name="T11" fmla="*/ 182 h 257"/>
                    <a:gd name="T12" fmla="*/ 54 w 375"/>
                    <a:gd name="T13" fmla="*/ 170 h 257"/>
                    <a:gd name="T14" fmla="*/ 54 w 375"/>
                    <a:gd name="T15" fmla="*/ 24 h 257"/>
                    <a:gd name="T16" fmla="*/ 66 w 375"/>
                    <a:gd name="T17" fmla="*/ 12 h 257"/>
                    <a:gd name="T18" fmla="*/ 205 w 375"/>
                    <a:gd name="T19" fmla="*/ 12 h 257"/>
                    <a:gd name="T20" fmla="*/ 205 w 375"/>
                    <a:gd name="T21" fmla="*/ 0 h 257"/>
                    <a:gd name="T22" fmla="*/ 49 w 375"/>
                    <a:gd name="T23" fmla="*/ 0 h 257"/>
                    <a:gd name="T24" fmla="*/ 35 w 375"/>
                    <a:gd name="T25" fmla="*/ 14 h 257"/>
                    <a:gd name="T26" fmla="*/ 35 w 375"/>
                    <a:gd name="T27" fmla="*/ 194 h 257"/>
                    <a:gd name="T28" fmla="*/ 0 w 375"/>
                    <a:gd name="T29" fmla="*/ 236 h 257"/>
                    <a:gd name="T30" fmla="*/ 21 w 375"/>
                    <a:gd name="T31" fmla="*/ 257 h 257"/>
                    <a:gd name="T32" fmla="*/ 354 w 375"/>
                    <a:gd name="T33" fmla="*/ 257 h 257"/>
                    <a:gd name="T34" fmla="*/ 375 w 375"/>
                    <a:gd name="T35" fmla="*/ 236 h 257"/>
                    <a:gd name="T36" fmla="*/ 340 w 375"/>
                    <a:gd name="T37" fmla="*/ 194 h 257"/>
                    <a:gd name="T38" fmla="*/ 340 w 375"/>
                    <a:gd name="T39" fmla="*/ 180 h 257"/>
                    <a:gd name="T40" fmla="*/ 215 w 375"/>
                    <a:gd name="T41" fmla="*/ 250 h 257"/>
                    <a:gd name="T42" fmla="*/ 160 w 375"/>
                    <a:gd name="T43" fmla="*/ 250 h 257"/>
                    <a:gd name="T44" fmla="*/ 156 w 375"/>
                    <a:gd name="T45" fmla="*/ 246 h 257"/>
                    <a:gd name="T46" fmla="*/ 160 w 375"/>
                    <a:gd name="T47" fmla="*/ 243 h 257"/>
                    <a:gd name="T48" fmla="*/ 215 w 375"/>
                    <a:gd name="T49" fmla="*/ 243 h 257"/>
                    <a:gd name="T50" fmla="*/ 219 w 375"/>
                    <a:gd name="T51" fmla="*/ 246 h 257"/>
                    <a:gd name="T52" fmla="*/ 215 w 375"/>
                    <a:gd name="T53" fmla="*/ 250 h 257"/>
                    <a:gd name="T54" fmla="*/ 130 w 375"/>
                    <a:gd name="T55" fmla="*/ 236 h 257"/>
                    <a:gd name="T56" fmla="*/ 141 w 375"/>
                    <a:gd name="T57" fmla="*/ 223 h 257"/>
                    <a:gd name="T58" fmla="*/ 234 w 375"/>
                    <a:gd name="T59" fmla="*/ 223 h 257"/>
                    <a:gd name="T60" fmla="*/ 245 w 375"/>
                    <a:gd name="T61" fmla="*/ 236 h 257"/>
                    <a:gd name="T62" fmla="*/ 130 w 375"/>
                    <a:gd name="T63" fmla="*/ 236 h 257"/>
                    <a:gd name="T64" fmla="*/ 130 w 375"/>
                    <a:gd name="T65" fmla="*/ 236 h 257"/>
                    <a:gd name="T66" fmla="*/ 130 w 375"/>
                    <a:gd name="T67" fmla="*/ 236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5" h="257">
                      <a:moveTo>
                        <a:pt x="340" y="180"/>
                      </a:moveTo>
                      <a:cubicBezTo>
                        <a:pt x="340" y="127"/>
                        <a:pt x="340" y="127"/>
                        <a:pt x="340" y="127"/>
                      </a:cubicBezTo>
                      <a:cubicBezTo>
                        <a:pt x="321" y="127"/>
                        <a:pt x="321" y="127"/>
                        <a:pt x="321" y="127"/>
                      </a:cubicBezTo>
                      <a:cubicBezTo>
                        <a:pt x="321" y="170"/>
                        <a:pt x="321" y="170"/>
                        <a:pt x="321" y="170"/>
                      </a:cubicBezTo>
                      <a:cubicBezTo>
                        <a:pt x="321" y="176"/>
                        <a:pt x="315" y="182"/>
                        <a:pt x="309" y="182"/>
                      </a:cubicBezTo>
                      <a:cubicBezTo>
                        <a:pt x="66" y="182"/>
                        <a:pt x="66" y="182"/>
                        <a:pt x="66" y="182"/>
                      </a:cubicBezTo>
                      <a:cubicBezTo>
                        <a:pt x="60" y="182"/>
                        <a:pt x="54" y="176"/>
                        <a:pt x="54" y="170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18"/>
                        <a:pt x="60" y="12"/>
                        <a:pt x="66" y="12"/>
                      </a:cubicBezTo>
                      <a:cubicBezTo>
                        <a:pt x="205" y="12"/>
                        <a:pt x="205" y="12"/>
                        <a:pt x="205" y="12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1" y="0"/>
                        <a:pt x="35" y="6"/>
                        <a:pt x="35" y="14"/>
                      </a:cubicBezTo>
                      <a:cubicBezTo>
                        <a:pt x="35" y="194"/>
                        <a:pt x="35" y="194"/>
                        <a:pt x="35" y="194"/>
                      </a:cubicBezTo>
                      <a:cubicBezTo>
                        <a:pt x="0" y="236"/>
                        <a:pt x="0" y="236"/>
                        <a:pt x="0" y="236"/>
                      </a:cubicBezTo>
                      <a:cubicBezTo>
                        <a:pt x="0" y="247"/>
                        <a:pt x="9" y="257"/>
                        <a:pt x="21" y="257"/>
                      </a:cubicBezTo>
                      <a:cubicBezTo>
                        <a:pt x="354" y="257"/>
                        <a:pt x="354" y="257"/>
                        <a:pt x="354" y="257"/>
                      </a:cubicBezTo>
                      <a:cubicBezTo>
                        <a:pt x="366" y="257"/>
                        <a:pt x="375" y="247"/>
                        <a:pt x="375" y="236"/>
                      </a:cubicBezTo>
                      <a:cubicBezTo>
                        <a:pt x="340" y="194"/>
                        <a:pt x="340" y="194"/>
                        <a:pt x="340" y="194"/>
                      </a:cubicBezTo>
                      <a:cubicBezTo>
                        <a:pt x="340" y="180"/>
                        <a:pt x="340" y="180"/>
                        <a:pt x="340" y="180"/>
                      </a:cubicBezTo>
                      <a:close/>
                      <a:moveTo>
                        <a:pt x="215" y="250"/>
                      </a:moveTo>
                      <a:cubicBezTo>
                        <a:pt x="160" y="250"/>
                        <a:pt x="160" y="250"/>
                        <a:pt x="160" y="250"/>
                      </a:cubicBezTo>
                      <a:cubicBezTo>
                        <a:pt x="158" y="250"/>
                        <a:pt x="156" y="248"/>
                        <a:pt x="156" y="246"/>
                      </a:cubicBezTo>
                      <a:cubicBezTo>
                        <a:pt x="156" y="244"/>
                        <a:pt x="158" y="243"/>
                        <a:pt x="160" y="243"/>
                      </a:cubicBezTo>
                      <a:cubicBezTo>
                        <a:pt x="215" y="243"/>
                        <a:pt x="215" y="243"/>
                        <a:pt x="215" y="243"/>
                      </a:cubicBezTo>
                      <a:cubicBezTo>
                        <a:pt x="217" y="243"/>
                        <a:pt x="219" y="244"/>
                        <a:pt x="219" y="246"/>
                      </a:cubicBezTo>
                      <a:cubicBezTo>
                        <a:pt x="219" y="248"/>
                        <a:pt x="217" y="250"/>
                        <a:pt x="215" y="250"/>
                      </a:cubicBezTo>
                      <a:close/>
                      <a:moveTo>
                        <a:pt x="130" y="236"/>
                      </a:moveTo>
                      <a:cubicBezTo>
                        <a:pt x="141" y="223"/>
                        <a:pt x="141" y="223"/>
                        <a:pt x="141" y="223"/>
                      </a:cubicBezTo>
                      <a:cubicBezTo>
                        <a:pt x="234" y="223"/>
                        <a:pt x="234" y="223"/>
                        <a:pt x="234" y="223"/>
                      </a:cubicBezTo>
                      <a:cubicBezTo>
                        <a:pt x="245" y="236"/>
                        <a:pt x="245" y="236"/>
                        <a:pt x="245" y="236"/>
                      </a:cubicBezTo>
                      <a:cubicBezTo>
                        <a:pt x="130" y="236"/>
                        <a:pt x="130" y="236"/>
                        <a:pt x="130" y="236"/>
                      </a:cubicBezTo>
                      <a:close/>
                      <a:moveTo>
                        <a:pt x="130" y="236"/>
                      </a:moveTo>
                      <a:cubicBezTo>
                        <a:pt x="130" y="236"/>
                        <a:pt x="130" y="236"/>
                        <a:pt x="130" y="23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Rectangle 31">
                  <a:extLst>
                    <a:ext uri="{FF2B5EF4-FFF2-40B4-BE49-F238E27FC236}">
                      <a16:creationId xmlns:a16="http://schemas.microsoft.com/office/drawing/2014/main" id="{1E9293B8-D65D-4B40-9557-16B383E4C9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9300" y="2125663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Rectangle 32">
                  <a:extLst>
                    <a:ext uri="{FF2B5EF4-FFF2-40B4-BE49-F238E27FC236}">
                      <a16:creationId xmlns:a16="http://schemas.microsoft.com/office/drawing/2014/main" id="{CD25D364-3C22-49DD-A392-2A48407AB8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7563" y="1974850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Rectangle 33">
                  <a:extLst>
                    <a:ext uri="{FF2B5EF4-FFF2-40B4-BE49-F238E27FC236}">
                      <a16:creationId xmlns:a16="http://schemas.microsoft.com/office/drawing/2014/main" id="{866F8D45-C608-4B9B-9FD5-03CE967844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3925" y="2114550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Rectangle 34">
                  <a:extLst>
                    <a:ext uri="{FF2B5EF4-FFF2-40B4-BE49-F238E27FC236}">
                      <a16:creationId xmlns:a16="http://schemas.microsoft.com/office/drawing/2014/main" id="{7C783D5A-2BE2-48E6-9BB1-1C38F88FC2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1238" y="1931988"/>
                  <a:ext cx="131763" cy="1301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Rectangle 35">
                  <a:extLst>
                    <a:ext uri="{FF2B5EF4-FFF2-40B4-BE49-F238E27FC236}">
                      <a16:creationId xmlns:a16="http://schemas.microsoft.com/office/drawing/2014/main" id="{ACC1D95B-5AE0-430A-9B89-FBEA4EEA0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6975" y="1530350"/>
                  <a:ext cx="128588" cy="1301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Rectangle 36">
                  <a:extLst>
                    <a:ext uri="{FF2B5EF4-FFF2-40B4-BE49-F238E27FC236}">
                      <a16:creationId xmlns:a16="http://schemas.microsoft.com/office/drawing/2014/main" id="{551EFAA3-9E4A-4390-A9A8-975585C09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2025" y="1765300"/>
                  <a:ext cx="128588" cy="1333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" name="Rectangle 37">
                  <a:extLst>
                    <a:ext uri="{FF2B5EF4-FFF2-40B4-BE49-F238E27FC236}">
                      <a16:creationId xmlns:a16="http://schemas.microsoft.com/office/drawing/2014/main" id="{AC7A0D89-8A42-4D3A-993F-01689290F7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1712913"/>
                  <a:ext cx="185738" cy="1857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" name="Rectangle 38">
                  <a:extLst>
                    <a:ext uri="{FF2B5EF4-FFF2-40B4-BE49-F238E27FC236}">
                      <a16:creationId xmlns:a16="http://schemas.microsoft.com/office/drawing/2014/main" id="{5FB3CD43-A7DC-453A-ABE5-3DFCED23B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1750" y="1936750"/>
                  <a:ext cx="228600" cy="223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Rectangle 39">
                  <a:extLst>
                    <a:ext uri="{FF2B5EF4-FFF2-40B4-BE49-F238E27FC236}">
                      <a16:creationId xmlns:a16="http://schemas.microsoft.com/office/drawing/2014/main" id="{1A844649-1F67-4872-BC0D-BC2773AD7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9063" y="1511300"/>
                  <a:ext cx="280988" cy="2809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" name="Rectangle 40">
                  <a:extLst>
                    <a:ext uri="{FF2B5EF4-FFF2-40B4-BE49-F238E27FC236}">
                      <a16:creationId xmlns:a16="http://schemas.microsoft.com/office/drawing/2014/main" id="{EC076729-476A-4533-B066-48D838D94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1888" y="2076450"/>
                  <a:ext cx="128588" cy="1285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CC1BCD6-B176-4C79-954B-1618DF2AC016}"/>
                </a:ext>
              </a:extLst>
            </p:cNvPr>
            <p:cNvGrpSpPr/>
            <p:nvPr userDrawn="1"/>
          </p:nvGrpSpPr>
          <p:grpSpPr>
            <a:xfrm>
              <a:off x="1160556" y="6250639"/>
              <a:ext cx="1535019" cy="335756"/>
              <a:chOff x="1160556" y="6247480"/>
              <a:chExt cx="1535019" cy="335756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9C2ED21-89AD-462D-BF79-F04A8F68B820}"/>
                  </a:ext>
                </a:extLst>
              </p:cNvPr>
              <p:cNvSpPr/>
              <p:nvPr userDrawn="1"/>
            </p:nvSpPr>
            <p:spPr>
              <a:xfrm>
                <a:off x="2142072" y="6314742"/>
                <a:ext cx="487078" cy="253850"/>
              </a:xfrm>
              <a:prstGeom prst="roundRect">
                <a:avLst>
                  <a:gd name="adj" fmla="val 1240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A91CEA-0361-4827-A55D-5A98A20D3D65}"/>
                  </a:ext>
                </a:extLst>
              </p:cNvPr>
              <p:cNvSpPr txBox="1"/>
              <p:nvPr userDrawn="1"/>
            </p:nvSpPr>
            <p:spPr>
              <a:xfrm>
                <a:off x="1160556" y="6247480"/>
                <a:ext cx="1535019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spc="0" baseline="0" dirty="0">
                    <a:solidFill>
                      <a:schemeClr val="tx1"/>
                    </a:solidFill>
                  </a:rPr>
                  <a:t>Finance </a:t>
                </a:r>
                <a:r>
                  <a:rPr lang="en-US" sz="1800" b="1" spc="0" baseline="0" dirty="0">
                    <a:solidFill>
                      <a:schemeClr val="bg1"/>
                    </a:solidFill>
                  </a:rPr>
                  <a:t>and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4ABB35-E50F-4F09-97BF-25FED330328A}"/>
                </a:ext>
              </a:extLst>
            </p:cNvPr>
            <p:cNvSpPr txBox="1"/>
            <p:nvPr userDrawn="1"/>
          </p:nvSpPr>
          <p:spPr>
            <a:xfrm>
              <a:off x="2608789" y="6284387"/>
              <a:ext cx="1475484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50" b="1" cap="all" spc="0" baseline="0" dirty="0">
                  <a:solidFill>
                    <a:schemeClr val="tx1"/>
                  </a:solidFill>
                  <a:latin typeface="+mn-lt"/>
                </a:rPr>
                <a:t>Investment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767FCCA-1306-4879-9F5A-12E184232B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96178" y="6324389"/>
              <a:ext cx="0" cy="213657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A1EFCB-1FE3-4DBF-8E13-C3BB9B9FCC2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2C9E0A4B-4181-4BCB-BBC0-46D3B463F2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473" y="1591433"/>
            <a:ext cx="2651851" cy="2119151"/>
          </a:xfrm>
          <a:custGeom>
            <a:avLst/>
            <a:gdLst>
              <a:gd name="connsiteX0" fmla="*/ 0 w 2651851"/>
              <a:gd name="connsiteY0" fmla="*/ 0 h 2119151"/>
              <a:gd name="connsiteX1" fmla="*/ 2651851 w 2651851"/>
              <a:gd name="connsiteY1" fmla="*/ 0 h 2119151"/>
              <a:gd name="connsiteX2" fmla="*/ 2651851 w 2651851"/>
              <a:gd name="connsiteY2" fmla="*/ 2119151 h 2119151"/>
              <a:gd name="connsiteX3" fmla="*/ 0 w 2651851"/>
              <a:gd name="connsiteY3" fmla="*/ 2119151 h 211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1851" h="2119151">
                <a:moveTo>
                  <a:pt x="0" y="0"/>
                </a:moveTo>
                <a:lnTo>
                  <a:pt x="2651851" y="0"/>
                </a:lnTo>
                <a:lnTo>
                  <a:pt x="2651851" y="2119151"/>
                </a:lnTo>
                <a:lnTo>
                  <a:pt x="0" y="21191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77997EE-F95E-46E8-9AE1-E5ADEF90E8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48324" y="3710583"/>
            <a:ext cx="2648513" cy="2124150"/>
          </a:xfrm>
          <a:custGeom>
            <a:avLst/>
            <a:gdLst>
              <a:gd name="connsiteX0" fmla="*/ 0 w 2648513"/>
              <a:gd name="connsiteY0" fmla="*/ 0 h 2124150"/>
              <a:gd name="connsiteX1" fmla="*/ 2648513 w 2648513"/>
              <a:gd name="connsiteY1" fmla="*/ 0 h 2124150"/>
              <a:gd name="connsiteX2" fmla="*/ 2648513 w 2648513"/>
              <a:gd name="connsiteY2" fmla="*/ 2124150 h 2124150"/>
              <a:gd name="connsiteX3" fmla="*/ 0 w 2648513"/>
              <a:gd name="connsiteY3" fmla="*/ 2124150 h 21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8513" h="2124150">
                <a:moveTo>
                  <a:pt x="0" y="0"/>
                </a:moveTo>
                <a:lnTo>
                  <a:pt x="2648513" y="0"/>
                </a:lnTo>
                <a:lnTo>
                  <a:pt x="2648513" y="2124150"/>
                </a:lnTo>
                <a:lnTo>
                  <a:pt x="0" y="2124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BB9FB071-0F91-4785-8DDD-D40EC483E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836" y="1591433"/>
            <a:ext cx="2650181" cy="2119151"/>
          </a:xfrm>
          <a:custGeom>
            <a:avLst/>
            <a:gdLst>
              <a:gd name="connsiteX0" fmla="*/ 0 w 2650181"/>
              <a:gd name="connsiteY0" fmla="*/ 0 h 2119151"/>
              <a:gd name="connsiteX1" fmla="*/ 2650181 w 2650181"/>
              <a:gd name="connsiteY1" fmla="*/ 0 h 2119151"/>
              <a:gd name="connsiteX2" fmla="*/ 2650181 w 2650181"/>
              <a:gd name="connsiteY2" fmla="*/ 2119151 h 2119151"/>
              <a:gd name="connsiteX3" fmla="*/ 0 w 2650181"/>
              <a:gd name="connsiteY3" fmla="*/ 2119151 h 211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181" h="2119151">
                <a:moveTo>
                  <a:pt x="0" y="0"/>
                </a:moveTo>
                <a:lnTo>
                  <a:pt x="2650181" y="0"/>
                </a:lnTo>
                <a:lnTo>
                  <a:pt x="2650181" y="2119151"/>
                </a:lnTo>
                <a:lnTo>
                  <a:pt x="0" y="21191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D777A13-16D6-4695-9EF3-3480F85257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47017" y="3710583"/>
            <a:ext cx="2648513" cy="2124150"/>
          </a:xfrm>
          <a:custGeom>
            <a:avLst/>
            <a:gdLst>
              <a:gd name="connsiteX0" fmla="*/ 0 w 2648513"/>
              <a:gd name="connsiteY0" fmla="*/ 0 h 2124150"/>
              <a:gd name="connsiteX1" fmla="*/ 2648513 w 2648513"/>
              <a:gd name="connsiteY1" fmla="*/ 0 h 2124150"/>
              <a:gd name="connsiteX2" fmla="*/ 2648513 w 2648513"/>
              <a:gd name="connsiteY2" fmla="*/ 2124150 h 2124150"/>
              <a:gd name="connsiteX3" fmla="*/ 0 w 2648513"/>
              <a:gd name="connsiteY3" fmla="*/ 2124150 h 21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8513" h="2124150">
                <a:moveTo>
                  <a:pt x="0" y="0"/>
                </a:moveTo>
                <a:lnTo>
                  <a:pt x="2648513" y="0"/>
                </a:lnTo>
                <a:lnTo>
                  <a:pt x="2648513" y="2124150"/>
                </a:lnTo>
                <a:lnTo>
                  <a:pt x="0" y="2124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9411C8-471C-41DA-8760-511BE7EA3D6A}"/>
              </a:ext>
            </a:extLst>
          </p:cNvPr>
          <p:cNvSpPr/>
          <p:nvPr userDrawn="1"/>
        </p:nvSpPr>
        <p:spPr>
          <a:xfrm>
            <a:off x="11243069" y="6200916"/>
            <a:ext cx="397620" cy="323137"/>
          </a:xfrm>
          <a:prstGeom prst="roundRect">
            <a:avLst>
              <a:gd name="adj" fmla="val 10519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0" name="Slide Number Placeholder 2">
            <a:extLst>
              <a:ext uri="{FF2B5EF4-FFF2-40B4-BE49-F238E27FC236}">
                <a16:creationId xmlns:a16="http://schemas.microsoft.com/office/drawing/2014/main" id="{F2676BEE-DD25-4C1D-9F53-688D8C90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8541" y="6226257"/>
            <a:ext cx="406677" cy="265069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5CDE84-E137-4253-96AA-461C0D807B71}"/>
              </a:ext>
            </a:extLst>
          </p:cNvPr>
          <p:cNvGrpSpPr/>
          <p:nvPr userDrawn="1"/>
        </p:nvGrpSpPr>
        <p:grpSpPr>
          <a:xfrm>
            <a:off x="701684" y="6124104"/>
            <a:ext cx="4860916" cy="479082"/>
            <a:chOff x="625484" y="6162204"/>
            <a:chExt cx="4860916" cy="47908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EF0B43F-D95C-4D2E-9DD6-D62542027050}"/>
                </a:ext>
              </a:extLst>
            </p:cNvPr>
            <p:cNvSpPr/>
            <p:nvPr userDrawn="1"/>
          </p:nvSpPr>
          <p:spPr>
            <a:xfrm>
              <a:off x="4124753" y="6284324"/>
              <a:ext cx="136164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Presentation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F603E11-84E2-4505-B1EF-B5CC842753AB}"/>
                </a:ext>
              </a:extLst>
            </p:cNvPr>
            <p:cNvGrpSpPr/>
            <p:nvPr userDrawn="1"/>
          </p:nvGrpSpPr>
          <p:grpSpPr>
            <a:xfrm>
              <a:off x="625484" y="6162204"/>
              <a:ext cx="479083" cy="479082"/>
              <a:chOff x="949281" y="1182857"/>
              <a:chExt cx="1895520" cy="189551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0D8F68-2CAA-4BD2-912C-E93994E312EE}"/>
                  </a:ext>
                </a:extLst>
              </p:cNvPr>
              <p:cNvSpPr/>
              <p:nvPr/>
            </p:nvSpPr>
            <p:spPr>
              <a:xfrm>
                <a:off x="949281" y="1182857"/>
                <a:ext cx="1895520" cy="1895518"/>
              </a:xfrm>
              <a:prstGeom prst="ellipse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5EB47C2-C630-488B-8042-DCC9BDFD76E8}"/>
                  </a:ext>
                </a:extLst>
              </p:cNvPr>
              <p:cNvGrpSpPr/>
              <p:nvPr/>
            </p:nvGrpSpPr>
            <p:grpSpPr>
              <a:xfrm>
                <a:off x="1262221" y="1628255"/>
                <a:ext cx="1277873" cy="993172"/>
                <a:chOff x="3933825" y="1511300"/>
                <a:chExt cx="1546226" cy="1201738"/>
              </a:xfrm>
            </p:grpSpPr>
            <p:sp>
              <p:nvSpPr>
                <p:cNvPr id="44" name="Freeform 30">
                  <a:extLst>
                    <a:ext uri="{FF2B5EF4-FFF2-40B4-BE49-F238E27FC236}">
                      <a16:creationId xmlns:a16="http://schemas.microsoft.com/office/drawing/2014/main" id="{06BFB680-1473-4C34-93DF-84206E990D4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33825" y="1739900"/>
                  <a:ext cx="1420813" cy="973138"/>
                </a:xfrm>
                <a:custGeom>
                  <a:avLst/>
                  <a:gdLst>
                    <a:gd name="T0" fmla="*/ 340 w 375"/>
                    <a:gd name="T1" fmla="*/ 180 h 257"/>
                    <a:gd name="T2" fmla="*/ 340 w 375"/>
                    <a:gd name="T3" fmla="*/ 127 h 257"/>
                    <a:gd name="T4" fmla="*/ 321 w 375"/>
                    <a:gd name="T5" fmla="*/ 127 h 257"/>
                    <a:gd name="T6" fmla="*/ 321 w 375"/>
                    <a:gd name="T7" fmla="*/ 170 h 257"/>
                    <a:gd name="T8" fmla="*/ 309 w 375"/>
                    <a:gd name="T9" fmla="*/ 182 h 257"/>
                    <a:gd name="T10" fmla="*/ 66 w 375"/>
                    <a:gd name="T11" fmla="*/ 182 h 257"/>
                    <a:gd name="T12" fmla="*/ 54 w 375"/>
                    <a:gd name="T13" fmla="*/ 170 h 257"/>
                    <a:gd name="T14" fmla="*/ 54 w 375"/>
                    <a:gd name="T15" fmla="*/ 24 h 257"/>
                    <a:gd name="T16" fmla="*/ 66 w 375"/>
                    <a:gd name="T17" fmla="*/ 12 h 257"/>
                    <a:gd name="T18" fmla="*/ 205 w 375"/>
                    <a:gd name="T19" fmla="*/ 12 h 257"/>
                    <a:gd name="T20" fmla="*/ 205 w 375"/>
                    <a:gd name="T21" fmla="*/ 0 h 257"/>
                    <a:gd name="T22" fmla="*/ 49 w 375"/>
                    <a:gd name="T23" fmla="*/ 0 h 257"/>
                    <a:gd name="T24" fmla="*/ 35 w 375"/>
                    <a:gd name="T25" fmla="*/ 14 h 257"/>
                    <a:gd name="T26" fmla="*/ 35 w 375"/>
                    <a:gd name="T27" fmla="*/ 194 h 257"/>
                    <a:gd name="T28" fmla="*/ 0 w 375"/>
                    <a:gd name="T29" fmla="*/ 236 h 257"/>
                    <a:gd name="T30" fmla="*/ 21 w 375"/>
                    <a:gd name="T31" fmla="*/ 257 h 257"/>
                    <a:gd name="T32" fmla="*/ 354 w 375"/>
                    <a:gd name="T33" fmla="*/ 257 h 257"/>
                    <a:gd name="T34" fmla="*/ 375 w 375"/>
                    <a:gd name="T35" fmla="*/ 236 h 257"/>
                    <a:gd name="T36" fmla="*/ 340 w 375"/>
                    <a:gd name="T37" fmla="*/ 194 h 257"/>
                    <a:gd name="T38" fmla="*/ 340 w 375"/>
                    <a:gd name="T39" fmla="*/ 180 h 257"/>
                    <a:gd name="T40" fmla="*/ 215 w 375"/>
                    <a:gd name="T41" fmla="*/ 250 h 257"/>
                    <a:gd name="T42" fmla="*/ 160 w 375"/>
                    <a:gd name="T43" fmla="*/ 250 h 257"/>
                    <a:gd name="T44" fmla="*/ 156 w 375"/>
                    <a:gd name="T45" fmla="*/ 246 h 257"/>
                    <a:gd name="T46" fmla="*/ 160 w 375"/>
                    <a:gd name="T47" fmla="*/ 243 h 257"/>
                    <a:gd name="T48" fmla="*/ 215 w 375"/>
                    <a:gd name="T49" fmla="*/ 243 h 257"/>
                    <a:gd name="T50" fmla="*/ 219 w 375"/>
                    <a:gd name="T51" fmla="*/ 246 h 257"/>
                    <a:gd name="T52" fmla="*/ 215 w 375"/>
                    <a:gd name="T53" fmla="*/ 250 h 257"/>
                    <a:gd name="T54" fmla="*/ 130 w 375"/>
                    <a:gd name="T55" fmla="*/ 236 h 257"/>
                    <a:gd name="T56" fmla="*/ 141 w 375"/>
                    <a:gd name="T57" fmla="*/ 223 h 257"/>
                    <a:gd name="T58" fmla="*/ 234 w 375"/>
                    <a:gd name="T59" fmla="*/ 223 h 257"/>
                    <a:gd name="T60" fmla="*/ 245 w 375"/>
                    <a:gd name="T61" fmla="*/ 236 h 257"/>
                    <a:gd name="T62" fmla="*/ 130 w 375"/>
                    <a:gd name="T63" fmla="*/ 236 h 257"/>
                    <a:gd name="T64" fmla="*/ 130 w 375"/>
                    <a:gd name="T65" fmla="*/ 236 h 257"/>
                    <a:gd name="T66" fmla="*/ 130 w 375"/>
                    <a:gd name="T67" fmla="*/ 236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5" h="257">
                      <a:moveTo>
                        <a:pt x="340" y="180"/>
                      </a:moveTo>
                      <a:cubicBezTo>
                        <a:pt x="340" y="127"/>
                        <a:pt x="340" y="127"/>
                        <a:pt x="340" y="127"/>
                      </a:cubicBezTo>
                      <a:cubicBezTo>
                        <a:pt x="321" y="127"/>
                        <a:pt x="321" y="127"/>
                        <a:pt x="321" y="127"/>
                      </a:cubicBezTo>
                      <a:cubicBezTo>
                        <a:pt x="321" y="170"/>
                        <a:pt x="321" y="170"/>
                        <a:pt x="321" y="170"/>
                      </a:cubicBezTo>
                      <a:cubicBezTo>
                        <a:pt x="321" y="176"/>
                        <a:pt x="315" y="182"/>
                        <a:pt x="309" y="182"/>
                      </a:cubicBezTo>
                      <a:cubicBezTo>
                        <a:pt x="66" y="182"/>
                        <a:pt x="66" y="182"/>
                        <a:pt x="66" y="182"/>
                      </a:cubicBezTo>
                      <a:cubicBezTo>
                        <a:pt x="60" y="182"/>
                        <a:pt x="54" y="176"/>
                        <a:pt x="54" y="170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18"/>
                        <a:pt x="60" y="12"/>
                        <a:pt x="66" y="12"/>
                      </a:cubicBezTo>
                      <a:cubicBezTo>
                        <a:pt x="205" y="12"/>
                        <a:pt x="205" y="12"/>
                        <a:pt x="205" y="12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1" y="0"/>
                        <a:pt x="35" y="6"/>
                        <a:pt x="35" y="14"/>
                      </a:cubicBezTo>
                      <a:cubicBezTo>
                        <a:pt x="35" y="194"/>
                        <a:pt x="35" y="194"/>
                        <a:pt x="35" y="194"/>
                      </a:cubicBezTo>
                      <a:cubicBezTo>
                        <a:pt x="0" y="236"/>
                        <a:pt x="0" y="236"/>
                        <a:pt x="0" y="236"/>
                      </a:cubicBezTo>
                      <a:cubicBezTo>
                        <a:pt x="0" y="247"/>
                        <a:pt x="9" y="257"/>
                        <a:pt x="21" y="257"/>
                      </a:cubicBezTo>
                      <a:cubicBezTo>
                        <a:pt x="354" y="257"/>
                        <a:pt x="354" y="257"/>
                        <a:pt x="354" y="257"/>
                      </a:cubicBezTo>
                      <a:cubicBezTo>
                        <a:pt x="366" y="257"/>
                        <a:pt x="375" y="247"/>
                        <a:pt x="375" y="236"/>
                      </a:cubicBezTo>
                      <a:cubicBezTo>
                        <a:pt x="340" y="194"/>
                        <a:pt x="340" y="194"/>
                        <a:pt x="340" y="194"/>
                      </a:cubicBezTo>
                      <a:cubicBezTo>
                        <a:pt x="340" y="180"/>
                        <a:pt x="340" y="180"/>
                        <a:pt x="340" y="180"/>
                      </a:cubicBezTo>
                      <a:close/>
                      <a:moveTo>
                        <a:pt x="215" y="250"/>
                      </a:moveTo>
                      <a:cubicBezTo>
                        <a:pt x="160" y="250"/>
                        <a:pt x="160" y="250"/>
                        <a:pt x="160" y="250"/>
                      </a:cubicBezTo>
                      <a:cubicBezTo>
                        <a:pt x="158" y="250"/>
                        <a:pt x="156" y="248"/>
                        <a:pt x="156" y="246"/>
                      </a:cubicBezTo>
                      <a:cubicBezTo>
                        <a:pt x="156" y="244"/>
                        <a:pt x="158" y="243"/>
                        <a:pt x="160" y="243"/>
                      </a:cubicBezTo>
                      <a:cubicBezTo>
                        <a:pt x="215" y="243"/>
                        <a:pt x="215" y="243"/>
                        <a:pt x="215" y="243"/>
                      </a:cubicBezTo>
                      <a:cubicBezTo>
                        <a:pt x="217" y="243"/>
                        <a:pt x="219" y="244"/>
                        <a:pt x="219" y="246"/>
                      </a:cubicBezTo>
                      <a:cubicBezTo>
                        <a:pt x="219" y="248"/>
                        <a:pt x="217" y="250"/>
                        <a:pt x="215" y="250"/>
                      </a:cubicBezTo>
                      <a:close/>
                      <a:moveTo>
                        <a:pt x="130" y="236"/>
                      </a:moveTo>
                      <a:cubicBezTo>
                        <a:pt x="141" y="223"/>
                        <a:pt x="141" y="223"/>
                        <a:pt x="141" y="223"/>
                      </a:cubicBezTo>
                      <a:cubicBezTo>
                        <a:pt x="234" y="223"/>
                        <a:pt x="234" y="223"/>
                        <a:pt x="234" y="223"/>
                      </a:cubicBezTo>
                      <a:cubicBezTo>
                        <a:pt x="245" y="236"/>
                        <a:pt x="245" y="236"/>
                        <a:pt x="245" y="236"/>
                      </a:cubicBezTo>
                      <a:cubicBezTo>
                        <a:pt x="130" y="236"/>
                        <a:pt x="130" y="236"/>
                        <a:pt x="130" y="236"/>
                      </a:cubicBezTo>
                      <a:close/>
                      <a:moveTo>
                        <a:pt x="130" y="236"/>
                      </a:moveTo>
                      <a:cubicBezTo>
                        <a:pt x="130" y="236"/>
                        <a:pt x="130" y="236"/>
                        <a:pt x="130" y="23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Rectangle 31">
                  <a:extLst>
                    <a:ext uri="{FF2B5EF4-FFF2-40B4-BE49-F238E27FC236}">
                      <a16:creationId xmlns:a16="http://schemas.microsoft.com/office/drawing/2014/main" id="{9252D5EB-8AE7-4853-A4A5-12C70B36E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9300" y="2125663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Rectangle 32">
                  <a:extLst>
                    <a:ext uri="{FF2B5EF4-FFF2-40B4-BE49-F238E27FC236}">
                      <a16:creationId xmlns:a16="http://schemas.microsoft.com/office/drawing/2014/main" id="{C057AEDC-267E-4F59-97E2-78B2B8DCDA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7563" y="1974850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Rectangle 33">
                  <a:extLst>
                    <a:ext uri="{FF2B5EF4-FFF2-40B4-BE49-F238E27FC236}">
                      <a16:creationId xmlns:a16="http://schemas.microsoft.com/office/drawing/2014/main" id="{2A829C73-E740-43ED-A0E5-A2F294FD51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3925" y="2114550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Rectangle 34">
                  <a:extLst>
                    <a:ext uri="{FF2B5EF4-FFF2-40B4-BE49-F238E27FC236}">
                      <a16:creationId xmlns:a16="http://schemas.microsoft.com/office/drawing/2014/main" id="{B488A15E-A5FE-4A37-AD8F-31CC4AA48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1238" y="1931988"/>
                  <a:ext cx="131763" cy="1301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Rectangle 35">
                  <a:extLst>
                    <a:ext uri="{FF2B5EF4-FFF2-40B4-BE49-F238E27FC236}">
                      <a16:creationId xmlns:a16="http://schemas.microsoft.com/office/drawing/2014/main" id="{7978BE63-7927-41FE-A049-01C61904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6975" y="1530350"/>
                  <a:ext cx="128588" cy="1301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Rectangle 36">
                  <a:extLst>
                    <a:ext uri="{FF2B5EF4-FFF2-40B4-BE49-F238E27FC236}">
                      <a16:creationId xmlns:a16="http://schemas.microsoft.com/office/drawing/2014/main" id="{9C9B7C79-6EF3-4005-984D-89E070BCA0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2025" y="1765300"/>
                  <a:ext cx="128588" cy="1333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Rectangle 37">
                  <a:extLst>
                    <a:ext uri="{FF2B5EF4-FFF2-40B4-BE49-F238E27FC236}">
                      <a16:creationId xmlns:a16="http://schemas.microsoft.com/office/drawing/2014/main" id="{C52AF027-AF52-4FA8-AE53-E7F159039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1712913"/>
                  <a:ext cx="185738" cy="1857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Rectangle 38">
                  <a:extLst>
                    <a:ext uri="{FF2B5EF4-FFF2-40B4-BE49-F238E27FC236}">
                      <a16:creationId xmlns:a16="http://schemas.microsoft.com/office/drawing/2014/main" id="{9E247F3D-2313-45A1-AE9E-8253D806B8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1750" y="1936750"/>
                  <a:ext cx="228600" cy="223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Rectangle 39">
                  <a:extLst>
                    <a:ext uri="{FF2B5EF4-FFF2-40B4-BE49-F238E27FC236}">
                      <a16:creationId xmlns:a16="http://schemas.microsoft.com/office/drawing/2014/main" id="{D8D5C15B-CA43-42D4-A3CC-04C9AF117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9063" y="1511300"/>
                  <a:ext cx="280988" cy="2809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Rectangle 40">
                  <a:extLst>
                    <a:ext uri="{FF2B5EF4-FFF2-40B4-BE49-F238E27FC236}">
                      <a16:creationId xmlns:a16="http://schemas.microsoft.com/office/drawing/2014/main" id="{59D010EB-BD7C-484A-954E-E143BD2534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1888" y="2076450"/>
                  <a:ext cx="128588" cy="1285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5C3D814-062E-4810-A900-4A9D690A8078}"/>
                </a:ext>
              </a:extLst>
            </p:cNvPr>
            <p:cNvGrpSpPr/>
            <p:nvPr userDrawn="1"/>
          </p:nvGrpSpPr>
          <p:grpSpPr>
            <a:xfrm>
              <a:off x="1160556" y="6250639"/>
              <a:ext cx="1535019" cy="369332"/>
              <a:chOff x="1160556" y="6247480"/>
              <a:chExt cx="1535019" cy="369332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05A14A0-77CC-40CC-A613-AC6F38C24367}"/>
                  </a:ext>
                </a:extLst>
              </p:cNvPr>
              <p:cNvSpPr/>
              <p:nvPr userDrawn="1"/>
            </p:nvSpPr>
            <p:spPr>
              <a:xfrm>
                <a:off x="2142072" y="6314742"/>
                <a:ext cx="487078" cy="253850"/>
              </a:xfrm>
              <a:prstGeom prst="roundRect">
                <a:avLst>
                  <a:gd name="adj" fmla="val 1240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D2B19A-AC0F-49FA-9ED5-F6BA40A80E4D}"/>
                  </a:ext>
                </a:extLst>
              </p:cNvPr>
              <p:cNvSpPr txBox="1"/>
              <p:nvPr userDrawn="1"/>
            </p:nvSpPr>
            <p:spPr>
              <a:xfrm>
                <a:off x="1160556" y="6247480"/>
                <a:ext cx="1535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spc="0" baseline="0" dirty="0">
                    <a:solidFill>
                      <a:schemeClr val="bg1"/>
                    </a:solidFill>
                  </a:rPr>
                  <a:t>Finance and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498AE5-1BF3-44C4-B334-7E2B33A579A2}"/>
                </a:ext>
              </a:extLst>
            </p:cNvPr>
            <p:cNvSpPr txBox="1"/>
            <p:nvPr userDrawn="1"/>
          </p:nvSpPr>
          <p:spPr>
            <a:xfrm>
              <a:off x="2608789" y="6284387"/>
              <a:ext cx="1475484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50" b="1" cap="all" spc="0" baseline="0" dirty="0">
                  <a:solidFill>
                    <a:schemeClr val="bg1"/>
                  </a:solidFill>
                  <a:latin typeface="+mn-lt"/>
                </a:rPr>
                <a:t>Investment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76E01C-7688-470E-A8F3-DEEF59233B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96178" y="6324389"/>
              <a:ext cx="0" cy="213657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346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9D554A-6EE4-4BCF-ADED-64AF4A77CF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9806" y="1596575"/>
            <a:ext cx="5170074" cy="4234226"/>
          </a:xfrm>
          <a:custGeom>
            <a:avLst/>
            <a:gdLst>
              <a:gd name="connsiteX0" fmla="*/ 0 w 4752794"/>
              <a:gd name="connsiteY0" fmla="*/ 0 h 4438983"/>
              <a:gd name="connsiteX1" fmla="*/ 4165339 w 4752794"/>
              <a:gd name="connsiteY1" fmla="*/ 0 h 4438983"/>
              <a:gd name="connsiteX2" fmla="*/ 4752794 w 4752794"/>
              <a:gd name="connsiteY2" fmla="*/ 587455 h 4438983"/>
              <a:gd name="connsiteX3" fmla="*/ 4752794 w 4752794"/>
              <a:gd name="connsiteY3" fmla="*/ 4438983 h 4438983"/>
              <a:gd name="connsiteX4" fmla="*/ 0 w 4752794"/>
              <a:gd name="connsiteY4" fmla="*/ 4438983 h 443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2794" h="4438983">
                <a:moveTo>
                  <a:pt x="0" y="0"/>
                </a:moveTo>
                <a:lnTo>
                  <a:pt x="4165339" y="0"/>
                </a:lnTo>
                <a:cubicBezTo>
                  <a:pt x="4489781" y="0"/>
                  <a:pt x="4752794" y="263013"/>
                  <a:pt x="4752794" y="587455"/>
                </a:cubicBezTo>
                <a:lnTo>
                  <a:pt x="4752794" y="4438983"/>
                </a:lnTo>
                <a:lnTo>
                  <a:pt x="0" y="44389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9411C8-471C-41DA-8760-511BE7EA3D6A}"/>
              </a:ext>
            </a:extLst>
          </p:cNvPr>
          <p:cNvSpPr/>
          <p:nvPr userDrawn="1"/>
        </p:nvSpPr>
        <p:spPr>
          <a:xfrm>
            <a:off x="11243069" y="6200916"/>
            <a:ext cx="397620" cy="323137"/>
          </a:xfrm>
          <a:prstGeom prst="roundRect">
            <a:avLst>
              <a:gd name="adj" fmla="val 10519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0" name="Slide Number Placeholder 2">
            <a:extLst>
              <a:ext uri="{FF2B5EF4-FFF2-40B4-BE49-F238E27FC236}">
                <a16:creationId xmlns:a16="http://schemas.microsoft.com/office/drawing/2014/main" id="{F2676BEE-DD25-4C1D-9F53-688D8C90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8541" y="6226257"/>
            <a:ext cx="406677" cy="265069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719C7B-4E03-4184-83E1-76486404F0F1}"/>
              </a:ext>
            </a:extLst>
          </p:cNvPr>
          <p:cNvGrpSpPr/>
          <p:nvPr userDrawn="1"/>
        </p:nvGrpSpPr>
        <p:grpSpPr>
          <a:xfrm>
            <a:off x="701684" y="6124104"/>
            <a:ext cx="4860916" cy="479082"/>
            <a:chOff x="625484" y="6162204"/>
            <a:chExt cx="4860916" cy="47908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BCFC5B-DBB2-4383-A12C-D7C86FA743F0}"/>
                </a:ext>
              </a:extLst>
            </p:cNvPr>
            <p:cNvSpPr/>
            <p:nvPr userDrawn="1"/>
          </p:nvSpPr>
          <p:spPr>
            <a:xfrm>
              <a:off x="4124753" y="6284324"/>
              <a:ext cx="1361647" cy="293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Presentation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B75F737-F815-4DDA-9EBB-9870586C710C}"/>
                </a:ext>
              </a:extLst>
            </p:cNvPr>
            <p:cNvGrpSpPr/>
            <p:nvPr userDrawn="1"/>
          </p:nvGrpSpPr>
          <p:grpSpPr>
            <a:xfrm>
              <a:off x="625484" y="6162204"/>
              <a:ext cx="479083" cy="479082"/>
              <a:chOff x="949281" y="1182857"/>
              <a:chExt cx="1895520" cy="189551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57D18E9-E947-440B-A2DC-BE864764E399}"/>
                  </a:ext>
                </a:extLst>
              </p:cNvPr>
              <p:cNvSpPr/>
              <p:nvPr/>
            </p:nvSpPr>
            <p:spPr>
              <a:xfrm>
                <a:off x="949281" y="1182857"/>
                <a:ext cx="1895520" cy="1895518"/>
              </a:xfrm>
              <a:prstGeom prst="ellipse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33011A9-64BF-42C5-AC28-4354D7B12FFC}"/>
                  </a:ext>
                </a:extLst>
              </p:cNvPr>
              <p:cNvGrpSpPr/>
              <p:nvPr/>
            </p:nvGrpSpPr>
            <p:grpSpPr>
              <a:xfrm>
                <a:off x="1262221" y="1628255"/>
                <a:ext cx="1277873" cy="993172"/>
                <a:chOff x="3933825" y="1511300"/>
                <a:chExt cx="1546226" cy="1201738"/>
              </a:xfrm>
            </p:grpSpPr>
            <p:sp>
              <p:nvSpPr>
                <p:cNvPr id="38" name="Freeform 30">
                  <a:extLst>
                    <a:ext uri="{FF2B5EF4-FFF2-40B4-BE49-F238E27FC236}">
                      <a16:creationId xmlns:a16="http://schemas.microsoft.com/office/drawing/2014/main" id="{1089EB10-EDE3-49B3-A853-DEB1A24ABE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33825" y="1739900"/>
                  <a:ext cx="1420813" cy="973138"/>
                </a:xfrm>
                <a:custGeom>
                  <a:avLst/>
                  <a:gdLst>
                    <a:gd name="T0" fmla="*/ 340 w 375"/>
                    <a:gd name="T1" fmla="*/ 180 h 257"/>
                    <a:gd name="T2" fmla="*/ 340 w 375"/>
                    <a:gd name="T3" fmla="*/ 127 h 257"/>
                    <a:gd name="T4" fmla="*/ 321 w 375"/>
                    <a:gd name="T5" fmla="*/ 127 h 257"/>
                    <a:gd name="T6" fmla="*/ 321 w 375"/>
                    <a:gd name="T7" fmla="*/ 170 h 257"/>
                    <a:gd name="T8" fmla="*/ 309 w 375"/>
                    <a:gd name="T9" fmla="*/ 182 h 257"/>
                    <a:gd name="T10" fmla="*/ 66 w 375"/>
                    <a:gd name="T11" fmla="*/ 182 h 257"/>
                    <a:gd name="T12" fmla="*/ 54 w 375"/>
                    <a:gd name="T13" fmla="*/ 170 h 257"/>
                    <a:gd name="T14" fmla="*/ 54 w 375"/>
                    <a:gd name="T15" fmla="*/ 24 h 257"/>
                    <a:gd name="T16" fmla="*/ 66 w 375"/>
                    <a:gd name="T17" fmla="*/ 12 h 257"/>
                    <a:gd name="T18" fmla="*/ 205 w 375"/>
                    <a:gd name="T19" fmla="*/ 12 h 257"/>
                    <a:gd name="T20" fmla="*/ 205 w 375"/>
                    <a:gd name="T21" fmla="*/ 0 h 257"/>
                    <a:gd name="T22" fmla="*/ 49 w 375"/>
                    <a:gd name="T23" fmla="*/ 0 h 257"/>
                    <a:gd name="T24" fmla="*/ 35 w 375"/>
                    <a:gd name="T25" fmla="*/ 14 h 257"/>
                    <a:gd name="T26" fmla="*/ 35 w 375"/>
                    <a:gd name="T27" fmla="*/ 194 h 257"/>
                    <a:gd name="T28" fmla="*/ 0 w 375"/>
                    <a:gd name="T29" fmla="*/ 236 h 257"/>
                    <a:gd name="T30" fmla="*/ 21 w 375"/>
                    <a:gd name="T31" fmla="*/ 257 h 257"/>
                    <a:gd name="T32" fmla="*/ 354 w 375"/>
                    <a:gd name="T33" fmla="*/ 257 h 257"/>
                    <a:gd name="T34" fmla="*/ 375 w 375"/>
                    <a:gd name="T35" fmla="*/ 236 h 257"/>
                    <a:gd name="T36" fmla="*/ 340 w 375"/>
                    <a:gd name="T37" fmla="*/ 194 h 257"/>
                    <a:gd name="T38" fmla="*/ 340 w 375"/>
                    <a:gd name="T39" fmla="*/ 180 h 257"/>
                    <a:gd name="T40" fmla="*/ 215 w 375"/>
                    <a:gd name="T41" fmla="*/ 250 h 257"/>
                    <a:gd name="T42" fmla="*/ 160 w 375"/>
                    <a:gd name="T43" fmla="*/ 250 h 257"/>
                    <a:gd name="T44" fmla="*/ 156 w 375"/>
                    <a:gd name="T45" fmla="*/ 246 h 257"/>
                    <a:gd name="T46" fmla="*/ 160 w 375"/>
                    <a:gd name="T47" fmla="*/ 243 h 257"/>
                    <a:gd name="T48" fmla="*/ 215 w 375"/>
                    <a:gd name="T49" fmla="*/ 243 h 257"/>
                    <a:gd name="T50" fmla="*/ 219 w 375"/>
                    <a:gd name="T51" fmla="*/ 246 h 257"/>
                    <a:gd name="T52" fmla="*/ 215 w 375"/>
                    <a:gd name="T53" fmla="*/ 250 h 257"/>
                    <a:gd name="T54" fmla="*/ 130 w 375"/>
                    <a:gd name="T55" fmla="*/ 236 h 257"/>
                    <a:gd name="T56" fmla="*/ 141 w 375"/>
                    <a:gd name="T57" fmla="*/ 223 h 257"/>
                    <a:gd name="T58" fmla="*/ 234 w 375"/>
                    <a:gd name="T59" fmla="*/ 223 h 257"/>
                    <a:gd name="T60" fmla="*/ 245 w 375"/>
                    <a:gd name="T61" fmla="*/ 236 h 257"/>
                    <a:gd name="T62" fmla="*/ 130 w 375"/>
                    <a:gd name="T63" fmla="*/ 236 h 257"/>
                    <a:gd name="T64" fmla="*/ 130 w 375"/>
                    <a:gd name="T65" fmla="*/ 236 h 257"/>
                    <a:gd name="T66" fmla="*/ 130 w 375"/>
                    <a:gd name="T67" fmla="*/ 236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5" h="257">
                      <a:moveTo>
                        <a:pt x="340" y="180"/>
                      </a:moveTo>
                      <a:cubicBezTo>
                        <a:pt x="340" y="127"/>
                        <a:pt x="340" y="127"/>
                        <a:pt x="340" y="127"/>
                      </a:cubicBezTo>
                      <a:cubicBezTo>
                        <a:pt x="321" y="127"/>
                        <a:pt x="321" y="127"/>
                        <a:pt x="321" y="127"/>
                      </a:cubicBezTo>
                      <a:cubicBezTo>
                        <a:pt x="321" y="170"/>
                        <a:pt x="321" y="170"/>
                        <a:pt x="321" y="170"/>
                      </a:cubicBezTo>
                      <a:cubicBezTo>
                        <a:pt x="321" y="176"/>
                        <a:pt x="315" y="182"/>
                        <a:pt x="309" y="182"/>
                      </a:cubicBezTo>
                      <a:cubicBezTo>
                        <a:pt x="66" y="182"/>
                        <a:pt x="66" y="182"/>
                        <a:pt x="66" y="182"/>
                      </a:cubicBezTo>
                      <a:cubicBezTo>
                        <a:pt x="60" y="182"/>
                        <a:pt x="54" y="176"/>
                        <a:pt x="54" y="170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18"/>
                        <a:pt x="60" y="12"/>
                        <a:pt x="66" y="12"/>
                      </a:cubicBezTo>
                      <a:cubicBezTo>
                        <a:pt x="205" y="12"/>
                        <a:pt x="205" y="12"/>
                        <a:pt x="205" y="12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1" y="0"/>
                        <a:pt x="35" y="6"/>
                        <a:pt x="35" y="14"/>
                      </a:cubicBezTo>
                      <a:cubicBezTo>
                        <a:pt x="35" y="194"/>
                        <a:pt x="35" y="194"/>
                        <a:pt x="35" y="194"/>
                      </a:cubicBezTo>
                      <a:cubicBezTo>
                        <a:pt x="0" y="236"/>
                        <a:pt x="0" y="236"/>
                        <a:pt x="0" y="236"/>
                      </a:cubicBezTo>
                      <a:cubicBezTo>
                        <a:pt x="0" y="247"/>
                        <a:pt x="9" y="257"/>
                        <a:pt x="21" y="257"/>
                      </a:cubicBezTo>
                      <a:cubicBezTo>
                        <a:pt x="354" y="257"/>
                        <a:pt x="354" y="257"/>
                        <a:pt x="354" y="257"/>
                      </a:cubicBezTo>
                      <a:cubicBezTo>
                        <a:pt x="366" y="257"/>
                        <a:pt x="375" y="247"/>
                        <a:pt x="375" y="236"/>
                      </a:cubicBezTo>
                      <a:cubicBezTo>
                        <a:pt x="340" y="194"/>
                        <a:pt x="340" y="194"/>
                        <a:pt x="340" y="194"/>
                      </a:cubicBezTo>
                      <a:cubicBezTo>
                        <a:pt x="340" y="180"/>
                        <a:pt x="340" y="180"/>
                        <a:pt x="340" y="180"/>
                      </a:cubicBezTo>
                      <a:close/>
                      <a:moveTo>
                        <a:pt x="215" y="250"/>
                      </a:moveTo>
                      <a:cubicBezTo>
                        <a:pt x="160" y="250"/>
                        <a:pt x="160" y="250"/>
                        <a:pt x="160" y="250"/>
                      </a:cubicBezTo>
                      <a:cubicBezTo>
                        <a:pt x="158" y="250"/>
                        <a:pt x="156" y="248"/>
                        <a:pt x="156" y="246"/>
                      </a:cubicBezTo>
                      <a:cubicBezTo>
                        <a:pt x="156" y="244"/>
                        <a:pt x="158" y="243"/>
                        <a:pt x="160" y="243"/>
                      </a:cubicBezTo>
                      <a:cubicBezTo>
                        <a:pt x="215" y="243"/>
                        <a:pt x="215" y="243"/>
                        <a:pt x="215" y="243"/>
                      </a:cubicBezTo>
                      <a:cubicBezTo>
                        <a:pt x="217" y="243"/>
                        <a:pt x="219" y="244"/>
                        <a:pt x="219" y="246"/>
                      </a:cubicBezTo>
                      <a:cubicBezTo>
                        <a:pt x="219" y="248"/>
                        <a:pt x="217" y="250"/>
                        <a:pt x="215" y="250"/>
                      </a:cubicBezTo>
                      <a:close/>
                      <a:moveTo>
                        <a:pt x="130" y="236"/>
                      </a:moveTo>
                      <a:cubicBezTo>
                        <a:pt x="141" y="223"/>
                        <a:pt x="141" y="223"/>
                        <a:pt x="141" y="223"/>
                      </a:cubicBezTo>
                      <a:cubicBezTo>
                        <a:pt x="234" y="223"/>
                        <a:pt x="234" y="223"/>
                        <a:pt x="234" y="223"/>
                      </a:cubicBezTo>
                      <a:cubicBezTo>
                        <a:pt x="245" y="236"/>
                        <a:pt x="245" y="236"/>
                        <a:pt x="245" y="236"/>
                      </a:cubicBezTo>
                      <a:cubicBezTo>
                        <a:pt x="130" y="236"/>
                        <a:pt x="130" y="236"/>
                        <a:pt x="130" y="236"/>
                      </a:cubicBezTo>
                      <a:close/>
                      <a:moveTo>
                        <a:pt x="130" y="236"/>
                      </a:moveTo>
                      <a:cubicBezTo>
                        <a:pt x="130" y="236"/>
                        <a:pt x="130" y="236"/>
                        <a:pt x="130" y="23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Rectangle 31">
                  <a:extLst>
                    <a:ext uri="{FF2B5EF4-FFF2-40B4-BE49-F238E27FC236}">
                      <a16:creationId xmlns:a16="http://schemas.microsoft.com/office/drawing/2014/main" id="{6DB904CA-4A33-45C3-BCEC-473E886173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9300" y="2125663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Rectangle 32">
                  <a:extLst>
                    <a:ext uri="{FF2B5EF4-FFF2-40B4-BE49-F238E27FC236}">
                      <a16:creationId xmlns:a16="http://schemas.microsoft.com/office/drawing/2014/main" id="{B1290747-81BE-48E7-84C5-6DB0C35683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7563" y="1974850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" name="Rectangle 33">
                  <a:extLst>
                    <a:ext uri="{FF2B5EF4-FFF2-40B4-BE49-F238E27FC236}">
                      <a16:creationId xmlns:a16="http://schemas.microsoft.com/office/drawing/2014/main" id="{E0A98B36-A659-429F-B94B-25C1828AC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3925" y="2114550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Rectangle 34">
                  <a:extLst>
                    <a:ext uri="{FF2B5EF4-FFF2-40B4-BE49-F238E27FC236}">
                      <a16:creationId xmlns:a16="http://schemas.microsoft.com/office/drawing/2014/main" id="{9BE73CE5-1EAB-4805-810C-BAB506995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1238" y="1931988"/>
                  <a:ext cx="131763" cy="1301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Rectangle 35">
                  <a:extLst>
                    <a:ext uri="{FF2B5EF4-FFF2-40B4-BE49-F238E27FC236}">
                      <a16:creationId xmlns:a16="http://schemas.microsoft.com/office/drawing/2014/main" id="{8969CB99-4972-4532-A19C-5E5285FBFF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6975" y="1530350"/>
                  <a:ext cx="128588" cy="1301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Rectangle 36">
                  <a:extLst>
                    <a:ext uri="{FF2B5EF4-FFF2-40B4-BE49-F238E27FC236}">
                      <a16:creationId xmlns:a16="http://schemas.microsoft.com/office/drawing/2014/main" id="{D5C0D7E8-DAFA-43D4-A279-9845C4FA88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2025" y="1765300"/>
                  <a:ext cx="128588" cy="1333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Rectangle 37">
                  <a:extLst>
                    <a:ext uri="{FF2B5EF4-FFF2-40B4-BE49-F238E27FC236}">
                      <a16:creationId xmlns:a16="http://schemas.microsoft.com/office/drawing/2014/main" id="{A66F5D00-CDD9-4400-B681-CA1159212A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1712913"/>
                  <a:ext cx="185738" cy="1857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Rectangle 38">
                  <a:extLst>
                    <a:ext uri="{FF2B5EF4-FFF2-40B4-BE49-F238E27FC236}">
                      <a16:creationId xmlns:a16="http://schemas.microsoft.com/office/drawing/2014/main" id="{5EDFFB1B-CB6F-42C9-ADFE-5DE0019932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1750" y="1936750"/>
                  <a:ext cx="228600" cy="223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Rectangle 39">
                  <a:extLst>
                    <a:ext uri="{FF2B5EF4-FFF2-40B4-BE49-F238E27FC236}">
                      <a16:creationId xmlns:a16="http://schemas.microsoft.com/office/drawing/2014/main" id="{506780D5-E619-4269-9492-167FC41656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9063" y="1511300"/>
                  <a:ext cx="280988" cy="2809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Rectangle 40">
                  <a:extLst>
                    <a:ext uri="{FF2B5EF4-FFF2-40B4-BE49-F238E27FC236}">
                      <a16:creationId xmlns:a16="http://schemas.microsoft.com/office/drawing/2014/main" id="{162EC0F1-C85D-4BAD-8671-6E327F46A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1888" y="2076450"/>
                  <a:ext cx="128588" cy="1285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404C610-2998-4EFF-BFFC-14CF7F35F096}"/>
                </a:ext>
              </a:extLst>
            </p:cNvPr>
            <p:cNvGrpSpPr/>
            <p:nvPr userDrawn="1"/>
          </p:nvGrpSpPr>
          <p:grpSpPr>
            <a:xfrm>
              <a:off x="1160556" y="6250639"/>
              <a:ext cx="1535019" cy="335756"/>
              <a:chOff x="1160556" y="6247480"/>
              <a:chExt cx="1535019" cy="335756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F2624794-AA43-439A-8FA6-9E9DE08642D6}"/>
                  </a:ext>
                </a:extLst>
              </p:cNvPr>
              <p:cNvSpPr/>
              <p:nvPr userDrawn="1"/>
            </p:nvSpPr>
            <p:spPr>
              <a:xfrm>
                <a:off x="2142072" y="6314742"/>
                <a:ext cx="487078" cy="253850"/>
              </a:xfrm>
              <a:prstGeom prst="roundRect">
                <a:avLst>
                  <a:gd name="adj" fmla="val 1240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B88FF-7DDF-4224-9D14-58A9CEC5C6E0}"/>
                  </a:ext>
                </a:extLst>
              </p:cNvPr>
              <p:cNvSpPr txBox="1"/>
              <p:nvPr userDrawn="1"/>
            </p:nvSpPr>
            <p:spPr>
              <a:xfrm>
                <a:off x="1160556" y="6247480"/>
                <a:ext cx="1535019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spc="0" baseline="0" dirty="0">
                    <a:solidFill>
                      <a:schemeClr val="tx1"/>
                    </a:solidFill>
                  </a:rPr>
                  <a:t>Finance </a:t>
                </a:r>
                <a:r>
                  <a:rPr lang="en-US" sz="1800" b="1" spc="0" baseline="0" dirty="0">
                    <a:solidFill>
                      <a:schemeClr val="bg1"/>
                    </a:solidFill>
                  </a:rPr>
                  <a:t>and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0FD4E0-57E0-4075-86A8-1E6256B4F6E0}"/>
                </a:ext>
              </a:extLst>
            </p:cNvPr>
            <p:cNvSpPr txBox="1"/>
            <p:nvPr userDrawn="1"/>
          </p:nvSpPr>
          <p:spPr>
            <a:xfrm>
              <a:off x="2608789" y="6284387"/>
              <a:ext cx="1475484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50" b="1" cap="all" spc="0" baseline="0" dirty="0">
                  <a:solidFill>
                    <a:schemeClr val="tx1"/>
                  </a:solidFill>
                  <a:latin typeface="+mn-lt"/>
                </a:rPr>
                <a:t>Investment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304E990-C013-4E94-8B2A-E5589D93EF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96178" y="6324389"/>
              <a:ext cx="0" cy="213657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53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948E425F-C023-4C00-A5AF-1B85CE03FB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4625" y="1723822"/>
            <a:ext cx="1728520" cy="1728520"/>
          </a:xfrm>
          <a:custGeom>
            <a:avLst/>
            <a:gdLst>
              <a:gd name="connsiteX0" fmla="*/ 864261 w 1728520"/>
              <a:gd name="connsiteY0" fmla="*/ 0 h 1728520"/>
              <a:gd name="connsiteX1" fmla="*/ 1728520 w 1728520"/>
              <a:gd name="connsiteY1" fmla="*/ 0 h 1728520"/>
              <a:gd name="connsiteX2" fmla="*/ 1728520 w 1728520"/>
              <a:gd name="connsiteY2" fmla="*/ 864260 h 1728520"/>
              <a:gd name="connsiteX3" fmla="*/ 864260 w 1728520"/>
              <a:gd name="connsiteY3" fmla="*/ 1728520 h 1728520"/>
              <a:gd name="connsiteX4" fmla="*/ 0 w 1728520"/>
              <a:gd name="connsiteY4" fmla="*/ 864260 h 1728520"/>
              <a:gd name="connsiteX5" fmla="*/ 1 w 1728520"/>
              <a:gd name="connsiteY5" fmla="*/ 864260 h 1728520"/>
              <a:gd name="connsiteX6" fmla="*/ 864261 w 1728520"/>
              <a:gd name="connsiteY6" fmla="*/ 0 h 172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8520" h="1728520">
                <a:moveTo>
                  <a:pt x="864261" y="0"/>
                </a:moveTo>
                <a:lnTo>
                  <a:pt x="1728520" y="0"/>
                </a:lnTo>
                <a:lnTo>
                  <a:pt x="1728520" y="864260"/>
                </a:lnTo>
                <a:cubicBezTo>
                  <a:pt x="1728520" y="1341578"/>
                  <a:pt x="1341578" y="1728520"/>
                  <a:pt x="864260" y="1728520"/>
                </a:cubicBezTo>
                <a:cubicBezTo>
                  <a:pt x="386942" y="1728520"/>
                  <a:pt x="0" y="1341578"/>
                  <a:pt x="0" y="864260"/>
                </a:cubicBezTo>
                <a:lnTo>
                  <a:pt x="1" y="864260"/>
                </a:lnTo>
                <a:cubicBezTo>
                  <a:pt x="1" y="386942"/>
                  <a:pt x="386943" y="0"/>
                  <a:pt x="86426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5F241702-A46F-4C0B-AAB1-EFC88E8733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4625" y="3956033"/>
            <a:ext cx="1728520" cy="1728520"/>
          </a:xfrm>
          <a:custGeom>
            <a:avLst/>
            <a:gdLst>
              <a:gd name="connsiteX0" fmla="*/ 864261 w 1728520"/>
              <a:gd name="connsiteY0" fmla="*/ 0 h 1728520"/>
              <a:gd name="connsiteX1" fmla="*/ 1728520 w 1728520"/>
              <a:gd name="connsiteY1" fmla="*/ 0 h 1728520"/>
              <a:gd name="connsiteX2" fmla="*/ 1728520 w 1728520"/>
              <a:gd name="connsiteY2" fmla="*/ 864260 h 1728520"/>
              <a:gd name="connsiteX3" fmla="*/ 864260 w 1728520"/>
              <a:gd name="connsiteY3" fmla="*/ 1728520 h 1728520"/>
              <a:gd name="connsiteX4" fmla="*/ 0 w 1728520"/>
              <a:gd name="connsiteY4" fmla="*/ 864260 h 1728520"/>
              <a:gd name="connsiteX5" fmla="*/ 1 w 1728520"/>
              <a:gd name="connsiteY5" fmla="*/ 864260 h 1728520"/>
              <a:gd name="connsiteX6" fmla="*/ 864261 w 1728520"/>
              <a:gd name="connsiteY6" fmla="*/ 0 h 172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8520" h="1728520">
                <a:moveTo>
                  <a:pt x="864261" y="0"/>
                </a:moveTo>
                <a:lnTo>
                  <a:pt x="1728520" y="0"/>
                </a:lnTo>
                <a:lnTo>
                  <a:pt x="1728520" y="864260"/>
                </a:lnTo>
                <a:cubicBezTo>
                  <a:pt x="1728520" y="1341578"/>
                  <a:pt x="1341578" y="1728520"/>
                  <a:pt x="864260" y="1728520"/>
                </a:cubicBezTo>
                <a:cubicBezTo>
                  <a:pt x="386942" y="1728520"/>
                  <a:pt x="0" y="1341578"/>
                  <a:pt x="0" y="864260"/>
                </a:cubicBezTo>
                <a:lnTo>
                  <a:pt x="1" y="864260"/>
                </a:lnTo>
                <a:cubicBezTo>
                  <a:pt x="1" y="386942"/>
                  <a:pt x="386943" y="0"/>
                  <a:pt x="86426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82596DF6-2B52-41EA-B12D-5F8E540FF3B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18485" y="3956033"/>
            <a:ext cx="1728520" cy="1728520"/>
          </a:xfrm>
          <a:custGeom>
            <a:avLst/>
            <a:gdLst>
              <a:gd name="connsiteX0" fmla="*/ 864261 w 1728520"/>
              <a:gd name="connsiteY0" fmla="*/ 0 h 1728520"/>
              <a:gd name="connsiteX1" fmla="*/ 1728520 w 1728520"/>
              <a:gd name="connsiteY1" fmla="*/ 0 h 1728520"/>
              <a:gd name="connsiteX2" fmla="*/ 1728520 w 1728520"/>
              <a:gd name="connsiteY2" fmla="*/ 864260 h 1728520"/>
              <a:gd name="connsiteX3" fmla="*/ 864260 w 1728520"/>
              <a:gd name="connsiteY3" fmla="*/ 1728520 h 1728520"/>
              <a:gd name="connsiteX4" fmla="*/ 0 w 1728520"/>
              <a:gd name="connsiteY4" fmla="*/ 864260 h 1728520"/>
              <a:gd name="connsiteX5" fmla="*/ 1 w 1728520"/>
              <a:gd name="connsiteY5" fmla="*/ 864260 h 1728520"/>
              <a:gd name="connsiteX6" fmla="*/ 864261 w 1728520"/>
              <a:gd name="connsiteY6" fmla="*/ 0 h 172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8520" h="1728520">
                <a:moveTo>
                  <a:pt x="864261" y="0"/>
                </a:moveTo>
                <a:lnTo>
                  <a:pt x="1728520" y="0"/>
                </a:lnTo>
                <a:lnTo>
                  <a:pt x="1728520" y="864260"/>
                </a:lnTo>
                <a:cubicBezTo>
                  <a:pt x="1728520" y="1341578"/>
                  <a:pt x="1341578" y="1728520"/>
                  <a:pt x="864260" y="1728520"/>
                </a:cubicBezTo>
                <a:cubicBezTo>
                  <a:pt x="386942" y="1728520"/>
                  <a:pt x="0" y="1341578"/>
                  <a:pt x="0" y="864260"/>
                </a:cubicBezTo>
                <a:lnTo>
                  <a:pt x="1" y="864260"/>
                </a:lnTo>
                <a:cubicBezTo>
                  <a:pt x="1" y="386942"/>
                  <a:pt x="386943" y="0"/>
                  <a:pt x="86426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87409B57-FF99-4192-A26B-1709409D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18485" y="1723822"/>
            <a:ext cx="1728520" cy="1728520"/>
          </a:xfrm>
          <a:custGeom>
            <a:avLst/>
            <a:gdLst>
              <a:gd name="connsiteX0" fmla="*/ 864261 w 1728520"/>
              <a:gd name="connsiteY0" fmla="*/ 0 h 1728520"/>
              <a:gd name="connsiteX1" fmla="*/ 1728520 w 1728520"/>
              <a:gd name="connsiteY1" fmla="*/ 0 h 1728520"/>
              <a:gd name="connsiteX2" fmla="*/ 1728520 w 1728520"/>
              <a:gd name="connsiteY2" fmla="*/ 864260 h 1728520"/>
              <a:gd name="connsiteX3" fmla="*/ 864260 w 1728520"/>
              <a:gd name="connsiteY3" fmla="*/ 1728520 h 1728520"/>
              <a:gd name="connsiteX4" fmla="*/ 0 w 1728520"/>
              <a:gd name="connsiteY4" fmla="*/ 864260 h 1728520"/>
              <a:gd name="connsiteX5" fmla="*/ 1 w 1728520"/>
              <a:gd name="connsiteY5" fmla="*/ 864260 h 1728520"/>
              <a:gd name="connsiteX6" fmla="*/ 864261 w 1728520"/>
              <a:gd name="connsiteY6" fmla="*/ 0 h 172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8520" h="1728520">
                <a:moveTo>
                  <a:pt x="864261" y="0"/>
                </a:moveTo>
                <a:lnTo>
                  <a:pt x="1728520" y="0"/>
                </a:lnTo>
                <a:lnTo>
                  <a:pt x="1728520" y="864260"/>
                </a:lnTo>
                <a:cubicBezTo>
                  <a:pt x="1728520" y="1341578"/>
                  <a:pt x="1341578" y="1728520"/>
                  <a:pt x="864260" y="1728520"/>
                </a:cubicBezTo>
                <a:cubicBezTo>
                  <a:pt x="386942" y="1728520"/>
                  <a:pt x="0" y="1341578"/>
                  <a:pt x="0" y="864260"/>
                </a:cubicBezTo>
                <a:lnTo>
                  <a:pt x="1" y="864260"/>
                </a:lnTo>
                <a:cubicBezTo>
                  <a:pt x="1" y="386942"/>
                  <a:pt x="386943" y="0"/>
                  <a:pt x="86426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9411C8-471C-41DA-8760-511BE7EA3D6A}"/>
              </a:ext>
            </a:extLst>
          </p:cNvPr>
          <p:cNvSpPr/>
          <p:nvPr userDrawn="1"/>
        </p:nvSpPr>
        <p:spPr>
          <a:xfrm>
            <a:off x="11243069" y="6200916"/>
            <a:ext cx="397620" cy="323137"/>
          </a:xfrm>
          <a:prstGeom prst="roundRect">
            <a:avLst>
              <a:gd name="adj" fmla="val 10519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0" name="Slide Number Placeholder 2">
            <a:extLst>
              <a:ext uri="{FF2B5EF4-FFF2-40B4-BE49-F238E27FC236}">
                <a16:creationId xmlns:a16="http://schemas.microsoft.com/office/drawing/2014/main" id="{F2676BEE-DD25-4C1D-9F53-688D8C90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8541" y="6226257"/>
            <a:ext cx="406677" cy="265069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33BB3E-E8A5-48C1-97B2-4854A6ADF821}"/>
              </a:ext>
            </a:extLst>
          </p:cNvPr>
          <p:cNvGrpSpPr/>
          <p:nvPr userDrawn="1"/>
        </p:nvGrpSpPr>
        <p:grpSpPr>
          <a:xfrm>
            <a:off x="701684" y="6124104"/>
            <a:ext cx="4860916" cy="479082"/>
            <a:chOff x="625484" y="6162204"/>
            <a:chExt cx="4860916" cy="47908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DD659E-C70F-41CC-97C4-0F6C3AC70144}"/>
                </a:ext>
              </a:extLst>
            </p:cNvPr>
            <p:cNvSpPr/>
            <p:nvPr userDrawn="1"/>
          </p:nvSpPr>
          <p:spPr>
            <a:xfrm>
              <a:off x="4124753" y="6284324"/>
              <a:ext cx="1361647" cy="293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Presentation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988136-C59A-48E8-8853-D7561C64AC4B}"/>
                </a:ext>
              </a:extLst>
            </p:cNvPr>
            <p:cNvGrpSpPr/>
            <p:nvPr userDrawn="1"/>
          </p:nvGrpSpPr>
          <p:grpSpPr>
            <a:xfrm>
              <a:off x="625484" y="6162204"/>
              <a:ext cx="479083" cy="479082"/>
              <a:chOff x="949281" y="1182857"/>
              <a:chExt cx="1895520" cy="1895518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49A8847-C975-4B33-8210-53837C03B13C}"/>
                  </a:ext>
                </a:extLst>
              </p:cNvPr>
              <p:cNvSpPr/>
              <p:nvPr/>
            </p:nvSpPr>
            <p:spPr>
              <a:xfrm>
                <a:off x="949281" y="1182857"/>
                <a:ext cx="1895520" cy="1895518"/>
              </a:xfrm>
              <a:prstGeom prst="ellipse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7705D61-3BCC-4092-85E0-6BC005714301}"/>
                  </a:ext>
                </a:extLst>
              </p:cNvPr>
              <p:cNvGrpSpPr/>
              <p:nvPr/>
            </p:nvGrpSpPr>
            <p:grpSpPr>
              <a:xfrm>
                <a:off x="1262221" y="1628255"/>
                <a:ext cx="1277873" cy="993172"/>
                <a:chOff x="3933825" y="1511300"/>
                <a:chExt cx="1546226" cy="1201738"/>
              </a:xfrm>
            </p:grpSpPr>
            <p:sp>
              <p:nvSpPr>
                <p:cNvPr id="43" name="Freeform 30">
                  <a:extLst>
                    <a:ext uri="{FF2B5EF4-FFF2-40B4-BE49-F238E27FC236}">
                      <a16:creationId xmlns:a16="http://schemas.microsoft.com/office/drawing/2014/main" id="{CD20CF77-EE4F-4FBE-B8D1-60FCFC3EE01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33825" y="1739900"/>
                  <a:ext cx="1420813" cy="973138"/>
                </a:xfrm>
                <a:custGeom>
                  <a:avLst/>
                  <a:gdLst>
                    <a:gd name="T0" fmla="*/ 340 w 375"/>
                    <a:gd name="T1" fmla="*/ 180 h 257"/>
                    <a:gd name="T2" fmla="*/ 340 w 375"/>
                    <a:gd name="T3" fmla="*/ 127 h 257"/>
                    <a:gd name="T4" fmla="*/ 321 w 375"/>
                    <a:gd name="T5" fmla="*/ 127 h 257"/>
                    <a:gd name="T6" fmla="*/ 321 w 375"/>
                    <a:gd name="T7" fmla="*/ 170 h 257"/>
                    <a:gd name="T8" fmla="*/ 309 w 375"/>
                    <a:gd name="T9" fmla="*/ 182 h 257"/>
                    <a:gd name="T10" fmla="*/ 66 w 375"/>
                    <a:gd name="T11" fmla="*/ 182 h 257"/>
                    <a:gd name="T12" fmla="*/ 54 w 375"/>
                    <a:gd name="T13" fmla="*/ 170 h 257"/>
                    <a:gd name="T14" fmla="*/ 54 w 375"/>
                    <a:gd name="T15" fmla="*/ 24 h 257"/>
                    <a:gd name="T16" fmla="*/ 66 w 375"/>
                    <a:gd name="T17" fmla="*/ 12 h 257"/>
                    <a:gd name="T18" fmla="*/ 205 w 375"/>
                    <a:gd name="T19" fmla="*/ 12 h 257"/>
                    <a:gd name="T20" fmla="*/ 205 w 375"/>
                    <a:gd name="T21" fmla="*/ 0 h 257"/>
                    <a:gd name="T22" fmla="*/ 49 w 375"/>
                    <a:gd name="T23" fmla="*/ 0 h 257"/>
                    <a:gd name="T24" fmla="*/ 35 w 375"/>
                    <a:gd name="T25" fmla="*/ 14 h 257"/>
                    <a:gd name="T26" fmla="*/ 35 w 375"/>
                    <a:gd name="T27" fmla="*/ 194 h 257"/>
                    <a:gd name="T28" fmla="*/ 0 w 375"/>
                    <a:gd name="T29" fmla="*/ 236 h 257"/>
                    <a:gd name="T30" fmla="*/ 21 w 375"/>
                    <a:gd name="T31" fmla="*/ 257 h 257"/>
                    <a:gd name="T32" fmla="*/ 354 w 375"/>
                    <a:gd name="T33" fmla="*/ 257 h 257"/>
                    <a:gd name="T34" fmla="*/ 375 w 375"/>
                    <a:gd name="T35" fmla="*/ 236 h 257"/>
                    <a:gd name="T36" fmla="*/ 340 w 375"/>
                    <a:gd name="T37" fmla="*/ 194 h 257"/>
                    <a:gd name="T38" fmla="*/ 340 w 375"/>
                    <a:gd name="T39" fmla="*/ 180 h 257"/>
                    <a:gd name="T40" fmla="*/ 215 w 375"/>
                    <a:gd name="T41" fmla="*/ 250 h 257"/>
                    <a:gd name="T42" fmla="*/ 160 w 375"/>
                    <a:gd name="T43" fmla="*/ 250 h 257"/>
                    <a:gd name="T44" fmla="*/ 156 w 375"/>
                    <a:gd name="T45" fmla="*/ 246 h 257"/>
                    <a:gd name="T46" fmla="*/ 160 w 375"/>
                    <a:gd name="T47" fmla="*/ 243 h 257"/>
                    <a:gd name="T48" fmla="*/ 215 w 375"/>
                    <a:gd name="T49" fmla="*/ 243 h 257"/>
                    <a:gd name="T50" fmla="*/ 219 w 375"/>
                    <a:gd name="T51" fmla="*/ 246 h 257"/>
                    <a:gd name="T52" fmla="*/ 215 w 375"/>
                    <a:gd name="T53" fmla="*/ 250 h 257"/>
                    <a:gd name="T54" fmla="*/ 130 w 375"/>
                    <a:gd name="T55" fmla="*/ 236 h 257"/>
                    <a:gd name="T56" fmla="*/ 141 w 375"/>
                    <a:gd name="T57" fmla="*/ 223 h 257"/>
                    <a:gd name="T58" fmla="*/ 234 w 375"/>
                    <a:gd name="T59" fmla="*/ 223 h 257"/>
                    <a:gd name="T60" fmla="*/ 245 w 375"/>
                    <a:gd name="T61" fmla="*/ 236 h 257"/>
                    <a:gd name="T62" fmla="*/ 130 w 375"/>
                    <a:gd name="T63" fmla="*/ 236 h 257"/>
                    <a:gd name="T64" fmla="*/ 130 w 375"/>
                    <a:gd name="T65" fmla="*/ 236 h 257"/>
                    <a:gd name="T66" fmla="*/ 130 w 375"/>
                    <a:gd name="T67" fmla="*/ 236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5" h="257">
                      <a:moveTo>
                        <a:pt x="340" y="180"/>
                      </a:moveTo>
                      <a:cubicBezTo>
                        <a:pt x="340" y="127"/>
                        <a:pt x="340" y="127"/>
                        <a:pt x="340" y="127"/>
                      </a:cubicBezTo>
                      <a:cubicBezTo>
                        <a:pt x="321" y="127"/>
                        <a:pt x="321" y="127"/>
                        <a:pt x="321" y="127"/>
                      </a:cubicBezTo>
                      <a:cubicBezTo>
                        <a:pt x="321" y="170"/>
                        <a:pt x="321" y="170"/>
                        <a:pt x="321" y="170"/>
                      </a:cubicBezTo>
                      <a:cubicBezTo>
                        <a:pt x="321" y="176"/>
                        <a:pt x="315" y="182"/>
                        <a:pt x="309" y="182"/>
                      </a:cubicBezTo>
                      <a:cubicBezTo>
                        <a:pt x="66" y="182"/>
                        <a:pt x="66" y="182"/>
                        <a:pt x="66" y="182"/>
                      </a:cubicBezTo>
                      <a:cubicBezTo>
                        <a:pt x="60" y="182"/>
                        <a:pt x="54" y="176"/>
                        <a:pt x="54" y="170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18"/>
                        <a:pt x="60" y="12"/>
                        <a:pt x="66" y="12"/>
                      </a:cubicBezTo>
                      <a:cubicBezTo>
                        <a:pt x="205" y="12"/>
                        <a:pt x="205" y="12"/>
                        <a:pt x="205" y="12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1" y="0"/>
                        <a:pt x="35" y="6"/>
                        <a:pt x="35" y="14"/>
                      </a:cubicBezTo>
                      <a:cubicBezTo>
                        <a:pt x="35" y="194"/>
                        <a:pt x="35" y="194"/>
                        <a:pt x="35" y="194"/>
                      </a:cubicBezTo>
                      <a:cubicBezTo>
                        <a:pt x="0" y="236"/>
                        <a:pt x="0" y="236"/>
                        <a:pt x="0" y="236"/>
                      </a:cubicBezTo>
                      <a:cubicBezTo>
                        <a:pt x="0" y="247"/>
                        <a:pt x="9" y="257"/>
                        <a:pt x="21" y="257"/>
                      </a:cubicBezTo>
                      <a:cubicBezTo>
                        <a:pt x="354" y="257"/>
                        <a:pt x="354" y="257"/>
                        <a:pt x="354" y="257"/>
                      </a:cubicBezTo>
                      <a:cubicBezTo>
                        <a:pt x="366" y="257"/>
                        <a:pt x="375" y="247"/>
                        <a:pt x="375" y="236"/>
                      </a:cubicBezTo>
                      <a:cubicBezTo>
                        <a:pt x="340" y="194"/>
                        <a:pt x="340" y="194"/>
                        <a:pt x="340" y="194"/>
                      </a:cubicBezTo>
                      <a:cubicBezTo>
                        <a:pt x="340" y="180"/>
                        <a:pt x="340" y="180"/>
                        <a:pt x="340" y="180"/>
                      </a:cubicBezTo>
                      <a:close/>
                      <a:moveTo>
                        <a:pt x="215" y="250"/>
                      </a:moveTo>
                      <a:cubicBezTo>
                        <a:pt x="160" y="250"/>
                        <a:pt x="160" y="250"/>
                        <a:pt x="160" y="250"/>
                      </a:cubicBezTo>
                      <a:cubicBezTo>
                        <a:pt x="158" y="250"/>
                        <a:pt x="156" y="248"/>
                        <a:pt x="156" y="246"/>
                      </a:cubicBezTo>
                      <a:cubicBezTo>
                        <a:pt x="156" y="244"/>
                        <a:pt x="158" y="243"/>
                        <a:pt x="160" y="243"/>
                      </a:cubicBezTo>
                      <a:cubicBezTo>
                        <a:pt x="215" y="243"/>
                        <a:pt x="215" y="243"/>
                        <a:pt x="215" y="243"/>
                      </a:cubicBezTo>
                      <a:cubicBezTo>
                        <a:pt x="217" y="243"/>
                        <a:pt x="219" y="244"/>
                        <a:pt x="219" y="246"/>
                      </a:cubicBezTo>
                      <a:cubicBezTo>
                        <a:pt x="219" y="248"/>
                        <a:pt x="217" y="250"/>
                        <a:pt x="215" y="250"/>
                      </a:cubicBezTo>
                      <a:close/>
                      <a:moveTo>
                        <a:pt x="130" y="236"/>
                      </a:moveTo>
                      <a:cubicBezTo>
                        <a:pt x="141" y="223"/>
                        <a:pt x="141" y="223"/>
                        <a:pt x="141" y="223"/>
                      </a:cubicBezTo>
                      <a:cubicBezTo>
                        <a:pt x="234" y="223"/>
                        <a:pt x="234" y="223"/>
                        <a:pt x="234" y="223"/>
                      </a:cubicBezTo>
                      <a:cubicBezTo>
                        <a:pt x="245" y="236"/>
                        <a:pt x="245" y="236"/>
                        <a:pt x="245" y="236"/>
                      </a:cubicBezTo>
                      <a:cubicBezTo>
                        <a:pt x="130" y="236"/>
                        <a:pt x="130" y="236"/>
                        <a:pt x="130" y="236"/>
                      </a:cubicBezTo>
                      <a:close/>
                      <a:moveTo>
                        <a:pt x="130" y="236"/>
                      </a:moveTo>
                      <a:cubicBezTo>
                        <a:pt x="130" y="236"/>
                        <a:pt x="130" y="236"/>
                        <a:pt x="130" y="23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Rectangle 31">
                  <a:extLst>
                    <a:ext uri="{FF2B5EF4-FFF2-40B4-BE49-F238E27FC236}">
                      <a16:creationId xmlns:a16="http://schemas.microsoft.com/office/drawing/2014/main" id="{381B66AF-0F16-4000-9D7C-CA9158F89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9300" y="2125663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Rectangle 32">
                  <a:extLst>
                    <a:ext uri="{FF2B5EF4-FFF2-40B4-BE49-F238E27FC236}">
                      <a16:creationId xmlns:a16="http://schemas.microsoft.com/office/drawing/2014/main" id="{84676F73-FEFD-49F3-A43B-685048D434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7563" y="1974850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Rectangle 33">
                  <a:extLst>
                    <a:ext uri="{FF2B5EF4-FFF2-40B4-BE49-F238E27FC236}">
                      <a16:creationId xmlns:a16="http://schemas.microsoft.com/office/drawing/2014/main" id="{17C858DC-2F00-4BDA-81AD-EFC1C89606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3925" y="2114550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Rectangle 34">
                  <a:extLst>
                    <a:ext uri="{FF2B5EF4-FFF2-40B4-BE49-F238E27FC236}">
                      <a16:creationId xmlns:a16="http://schemas.microsoft.com/office/drawing/2014/main" id="{F0BE9975-4D91-47EC-BE6F-E691D46C2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1238" y="1931988"/>
                  <a:ext cx="131763" cy="1301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Rectangle 35">
                  <a:extLst>
                    <a:ext uri="{FF2B5EF4-FFF2-40B4-BE49-F238E27FC236}">
                      <a16:creationId xmlns:a16="http://schemas.microsoft.com/office/drawing/2014/main" id="{63153C21-E144-436B-8181-29F56B6721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6975" y="1530350"/>
                  <a:ext cx="128588" cy="1301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Rectangle 36">
                  <a:extLst>
                    <a:ext uri="{FF2B5EF4-FFF2-40B4-BE49-F238E27FC236}">
                      <a16:creationId xmlns:a16="http://schemas.microsoft.com/office/drawing/2014/main" id="{FCA1C965-643E-46F8-A4AE-4EB33BD93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2025" y="1765300"/>
                  <a:ext cx="128588" cy="1333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Rectangle 37">
                  <a:extLst>
                    <a:ext uri="{FF2B5EF4-FFF2-40B4-BE49-F238E27FC236}">
                      <a16:creationId xmlns:a16="http://schemas.microsoft.com/office/drawing/2014/main" id="{7C90ADCB-2E3E-4E44-9AE2-1ADED8BB1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1712913"/>
                  <a:ext cx="185738" cy="1857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Rectangle 38">
                  <a:extLst>
                    <a:ext uri="{FF2B5EF4-FFF2-40B4-BE49-F238E27FC236}">
                      <a16:creationId xmlns:a16="http://schemas.microsoft.com/office/drawing/2014/main" id="{E04682FA-065F-4BD0-B3AF-3A355EBED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1750" y="1936750"/>
                  <a:ext cx="228600" cy="223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Rectangle 39">
                  <a:extLst>
                    <a:ext uri="{FF2B5EF4-FFF2-40B4-BE49-F238E27FC236}">
                      <a16:creationId xmlns:a16="http://schemas.microsoft.com/office/drawing/2014/main" id="{866B6833-19E9-43EE-A350-B86AD4D404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9063" y="1511300"/>
                  <a:ext cx="280988" cy="2809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Rectangle 40">
                  <a:extLst>
                    <a:ext uri="{FF2B5EF4-FFF2-40B4-BE49-F238E27FC236}">
                      <a16:creationId xmlns:a16="http://schemas.microsoft.com/office/drawing/2014/main" id="{C284203B-C16E-479B-99CB-A49EEEA50B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1888" y="2076450"/>
                  <a:ext cx="128588" cy="1285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E30DB1F-A331-4F98-8F2B-049797E33732}"/>
                </a:ext>
              </a:extLst>
            </p:cNvPr>
            <p:cNvGrpSpPr/>
            <p:nvPr userDrawn="1"/>
          </p:nvGrpSpPr>
          <p:grpSpPr>
            <a:xfrm>
              <a:off x="1160556" y="6250639"/>
              <a:ext cx="1535019" cy="335756"/>
              <a:chOff x="1160556" y="6247480"/>
              <a:chExt cx="1535019" cy="335756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A89D0FD7-3527-4E27-92B8-A49CC8BE65E0}"/>
                  </a:ext>
                </a:extLst>
              </p:cNvPr>
              <p:cNvSpPr/>
              <p:nvPr userDrawn="1"/>
            </p:nvSpPr>
            <p:spPr>
              <a:xfrm>
                <a:off x="2142072" y="6314742"/>
                <a:ext cx="487078" cy="253850"/>
              </a:xfrm>
              <a:prstGeom prst="roundRect">
                <a:avLst>
                  <a:gd name="adj" fmla="val 1240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97A5A16-0D45-4F01-9669-3A9A092454A9}"/>
                  </a:ext>
                </a:extLst>
              </p:cNvPr>
              <p:cNvSpPr txBox="1"/>
              <p:nvPr userDrawn="1"/>
            </p:nvSpPr>
            <p:spPr>
              <a:xfrm>
                <a:off x="1160556" y="6247480"/>
                <a:ext cx="1535019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spc="0" baseline="0" dirty="0">
                    <a:solidFill>
                      <a:schemeClr val="tx1"/>
                    </a:solidFill>
                  </a:rPr>
                  <a:t>Finance </a:t>
                </a:r>
                <a:r>
                  <a:rPr lang="en-US" sz="1800" b="1" spc="0" baseline="0" dirty="0">
                    <a:solidFill>
                      <a:schemeClr val="bg1"/>
                    </a:solidFill>
                  </a:rPr>
                  <a:t>and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9792C2-E324-4965-A855-E3FF6A79A08D}"/>
                </a:ext>
              </a:extLst>
            </p:cNvPr>
            <p:cNvSpPr txBox="1"/>
            <p:nvPr userDrawn="1"/>
          </p:nvSpPr>
          <p:spPr>
            <a:xfrm>
              <a:off x="2608789" y="6284387"/>
              <a:ext cx="1475484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50" b="1" cap="all" spc="0" baseline="0" dirty="0">
                  <a:solidFill>
                    <a:schemeClr val="tx1"/>
                  </a:solidFill>
                  <a:latin typeface="+mn-lt"/>
                </a:rPr>
                <a:t>Investment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520B50-6EA1-4049-AD46-544CA8619F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96178" y="6324389"/>
              <a:ext cx="0" cy="213657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57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A1EFCB-1FE3-4DBF-8E13-C3BB9B9FCC2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9411C8-471C-41DA-8760-511BE7EA3D6A}"/>
              </a:ext>
            </a:extLst>
          </p:cNvPr>
          <p:cNvSpPr/>
          <p:nvPr userDrawn="1"/>
        </p:nvSpPr>
        <p:spPr>
          <a:xfrm>
            <a:off x="11243069" y="6200916"/>
            <a:ext cx="397620" cy="323137"/>
          </a:xfrm>
          <a:prstGeom prst="roundRect">
            <a:avLst>
              <a:gd name="adj" fmla="val 10519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0" name="Slide Number Placeholder 2">
            <a:extLst>
              <a:ext uri="{FF2B5EF4-FFF2-40B4-BE49-F238E27FC236}">
                <a16:creationId xmlns:a16="http://schemas.microsoft.com/office/drawing/2014/main" id="{F2676BEE-DD25-4C1D-9F53-688D8C90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8541" y="6226257"/>
            <a:ext cx="406677" cy="265069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5C4BD54-2517-41B1-B4FE-502CA3C57D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871" y="1722010"/>
            <a:ext cx="4739663" cy="4061868"/>
          </a:xfrm>
          <a:custGeom>
            <a:avLst/>
            <a:gdLst>
              <a:gd name="connsiteX0" fmla="*/ 3206096 w 4739663"/>
              <a:gd name="connsiteY0" fmla="*/ 884525 h 4061868"/>
              <a:gd name="connsiteX1" fmla="*/ 3938138 w 4739663"/>
              <a:gd name="connsiteY1" fmla="*/ 884525 h 4061868"/>
              <a:gd name="connsiteX2" fmla="*/ 3938138 w 4739663"/>
              <a:gd name="connsiteY2" fmla="*/ 3177343 h 4061868"/>
              <a:gd name="connsiteX3" fmla="*/ 3206096 w 4739663"/>
              <a:gd name="connsiteY3" fmla="*/ 3177343 h 4061868"/>
              <a:gd name="connsiteX4" fmla="*/ 1603047 w 4739663"/>
              <a:gd name="connsiteY4" fmla="*/ 643779 h 4061868"/>
              <a:gd name="connsiteX5" fmla="*/ 2335089 w 4739663"/>
              <a:gd name="connsiteY5" fmla="*/ 643779 h 4061868"/>
              <a:gd name="connsiteX6" fmla="*/ 2335089 w 4739663"/>
              <a:gd name="connsiteY6" fmla="*/ 3418089 h 4061868"/>
              <a:gd name="connsiteX7" fmla="*/ 1603047 w 4739663"/>
              <a:gd name="connsiteY7" fmla="*/ 3418089 h 4061868"/>
              <a:gd name="connsiteX8" fmla="*/ 2404572 w 4739663"/>
              <a:gd name="connsiteY8" fmla="*/ 352477 h 4061868"/>
              <a:gd name="connsiteX9" fmla="*/ 3136614 w 4739663"/>
              <a:gd name="connsiteY9" fmla="*/ 352477 h 4061868"/>
              <a:gd name="connsiteX10" fmla="*/ 3136614 w 4739663"/>
              <a:gd name="connsiteY10" fmla="*/ 3709392 h 4061868"/>
              <a:gd name="connsiteX11" fmla="*/ 2404572 w 4739663"/>
              <a:gd name="connsiteY11" fmla="*/ 3709392 h 4061868"/>
              <a:gd name="connsiteX12" fmla="*/ 0 w 4739663"/>
              <a:gd name="connsiteY12" fmla="*/ 352477 h 4061868"/>
              <a:gd name="connsiteX13" fmla="*/ 732042 w 4739663"/>
              <a:gd name="connsiteY13" fmla="*/ 352477 h 4061868"/>
              <a:gd name="connsiteX14" fmla="*/ 732042 w 4739663"/>
              <a:gd name="connsiteY14" fmla="*/ 3709392 h 4061868"/>
              <a:gd name="connsiteX15" fmla="*/ 0 w 4739663"/>
              <a:gd name="connsiteY15" fmla="*/ 3709392 h 4061868"/>
              <a:gd name="connsiteX16" fmla="*/ 4007621 w 4739663"/>
              <a:gd name="connsiteY16" fmla="*/ 0 h 4061868"/>
              <a:gd name="connsiteX17" fmla="*/ 4739663 w 4739663"/>
              <a:gd name="connsiteY17" fmla="*/ 0 h 4061868"/>
              <a:gd name="connsiteX18" fmla="*/ 4739663 w 4739663"/>
              <a:gd name="connsiteY18" fmla="*/ 4061868 h 4061868"/>
              <a:gd name="connsiteX19" fmla="*/ 4007621 w 4739663"/>
              <a:gd name="connsiteY19" fmla="*/ 4061868 h 4061868"/>
              <a:gd name="connsiteX20" fmla="*/ 801524 w 4739663"/>
              <a:gd name="connsiteY20" fmla="*/ 0 h 4061868"/>
              <a:gd name="connsiteX21" fmla="*/ 1533566 w 4739663"/>
              <a:gd name="connsiteY21" fmla="*/ 0 h 4061868"/>
              <a:gd name="connsiteX22" fmla="*/ 1533566 w 4739663"/>
              <a:gd name="connsiteY22" fmla="*/ 4061868 h 4061868"/>
              <a:gd name="connsiteX23" fmla="*/ 801524 w 4739663"/>
              <a:gd name="connsiteY23" fmla="*/ 4061868 h 406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39663" h="4061868">
                <a:moveTo>
                  <a:pt x="3206096" y="884525"/>
                </a:moveTo>
                <a:lnTo>
                  <a:pt x="3938138" y="884525"/>
                </a:lnTo>
                <a:lnTo>
                  <a:pt x="3938138" y="3177343"/>
                </a:lnTo>
                <a:lnTo>
                  <a:pt x="3206096" y="3177343"/>
                </a:lnTo>
                <a:close/>
                <a:moveTo>
                  <a:pt x="1603047" y="643779"/>
                </a:moveTo>
                <a:lnTo>
                  <a:pt x="2335089" y="643779"/>
                </a:lnTo>
                <a:lnTo>
                  <a:pt x="2335089" y="3418089"/>
                </a:lnTo>
                <a:lnTo>
                  <a:pt x="1603047" y="3418089"/>
                </a:lnTo>
                <a:close/>
                <a:moveTo>
                  <a:pt x="2404572" y="352477"/>
                </a:moveTo>
                <a:lnTo>
                  <a:pt x="3136614" y="352477"/>
                </a:lnTo>
                <a:lnTo>
                  <a:pt x="3136614" y="3709392"/>
                </a:lnTo>
                <a:lnTo>
                  <a:pt x="2404572" y="3709392"/>
                </a:lnTo>
                <a:close/>
                <a:moveTo>
                  <a:pt x="0" y="352477"/>
                </a:moveTo>
                <a:lnTo>
                  <a:pt x="732042" y="352477"/>
                </a:lnTo>
                <a:lnTo>
                  <a:pt x="732042" y="3709392"/>
                </a:lnTo>
                <a:lnTo>
                  <a:pt x="0" y="3709392"/>
                </a:lnTo>
                <a:close/>
                <a:moveTo>
                  <a:pt x="4007621" y="0"/>
                </a:moveTo>
                <a:lnTo>
                  <a:pt x="4739663" y="0"/>
                </a:lnTo>
                <a:lnTo>
                  <a:pt x="4739663" y="4061868"/>
                </a:lnTo>
                <a:lnTo>
                  <a:pt x="4007621" y="4061868"/>
                </a:lnTo>
                <a:close/>
                <a:moveTo>
                  <a:pt x="801524" y="0"/>
                </a:moveTo>
                <a:lnTo>
                  <a:pt x="1533566" y="0"/>
                </a:lnTo>
                <a:lnTo>
                  <a:pt x="1533566" y="4061868"/>
                </a:lnTo>
                <a:lnTo>
                  <a:pt x="801524" y="4061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999C3D-7AEA-4247-B1C1-B8222C8B5CD5}"/>
              </a:ext>
            </a:extLst>
          </p:cNvPr>
          <p:cNvGrpSpPr/>
          <p:nvPr userDrawn="1"/>
        </p:nvGrpSpPr>
        <p:grpSpPr>
          <a:xfrm>
            <a:off x="701684" y="6124104"/>
            <a:ext cx="4860916" cy="479082"/>
            <a:chOff x="625484" y="6162204"/>
            <a:chExt cx="4860916" cy="47908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CF5E4C-7501-4DD9-B10A-3829E7132A83}"/>
                </a:ext>
              </a:extLst>
            </p:cNvPr>
            <p:cNvSpPr/>
            <p:nvPr userDrawn="1"/>
          </p:nvSpPr>
          <p:spPr>
            <a:xfrm>
              <a:off x="4124753" y="6284324"/>
              <a:ext cx="136164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Presentation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3CCD624-2F4B-4D59-BC06-E721E0584C47}"/>
                </a:ext>
              </a:extLst>
            </p:cNvPr>
            <p:cNvGrpSpPr/>
            <p:nvPr userDrawn="1"/>
          </p:nvGrpSpPr>
          <p:grpSpPr>
            <a:xfrm>
              <a:off x="625484" y="6162204"/>
              <a:ext cx="479083" cy="479082"/>
              <a:chOff x="949281" y="1182857"/>
              <a:chExt cx="1895520" cy="189551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AEF4BA9-405F-49F6-ADBF-DCFC5BFD5A43}"/>
                  </a:ext>
                </a:extLst>
              </p:cNvPr>
              <p:cNvSpPr/>
              <p:nvPr/>
            </p:nvSpPr>
            <p:spPr>
              <a:xfrm>
                <a:off x="949281" y="1182857"/>
                <a:ext cx="1895520" cy="1895518"/>
              </a:xfrm>
              <a:prstGeom prst="ellipse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FB0E76F-553B-4778-9ED5-A195DA2D3DB0}"/>
                  </a:ext>
                </a:extLst>
              </p:cNvPr>
              <p:cNvGrpSpPr/>
              <p:nvPr/>
            </p:nvGrpSpPr>
            <p:grpSpPr>
              <a:xfrm>
                <a:off x="1262221" y="1628255"/>
                <a:ext cx="1277873" cy="993172"/>
                <a:chOff x="3933825" y="1511300"/>
                <a:chExt cx="1546226" cy="1201738"/>
              </a:xfrm>
            </p:grpSpPr>
            <p:sp>
              <p:nvSpPr>
                <p:cNvPr id="38" name="Freeform 30">
                  <a:extLst>
                    <a:ext uri="{FF2B5EF4-FFF2-40B4-BE49-F238E27FC236}">
                      <a16:creationId xmlns:a16="http://schemas.microsoft.com/office/drawing/2014/main" id="{59AA5AD8-F16F-4E78-A5E2-CE7E2A02B7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33825" y="1739900"/>
                  <a:ext cx="1420813" cy="973138"/>
                </a:xfrm>
                <a:custGeom>
                  <a:avLst/>
                  <a:gdLst>
                    <a:gd name="T0" fmla="*/ 340 w 375"/>
                    <a:gd name="T1" fmla="*/ 180 h 257"/>
                    <a:gd name="T2" fmla="*/ 340 w 375"/>
                    <a:gd name="T3" fmla="*/ 127 h 257"/>
                    <a:gd name="T4" fmla="*/ 321 w 375"/>
                    <a:gd name="T5" fmla="*/ 127 h 257"/>
                    <a:gd name="T6" fmla="*/ 321 w 375"/>
                    <a:gd name="T7" fmla="*/ 170 h 257"/>
                    <a:gd name="T8" fmla="*/ 309 w 375"/>
                    <a:gd name="T9" fmla="*/ 182 h 257"/>
                    <a:gd name="T10" fmla="*/ 66 w 375"/>
                    <a:gd name="T11" fmla="*/ 182 h 257"/>
                    <a:gd name="T12" fmla="*/ 54 w 375"/>
                    <a:gd name="T13" fmla="*/ 170 h 257"/>
                    <a:gd name="T14" fmla="*/ 54 w 375"/>
                    <a:gd name="T15" fmla="*/ 24 h 257"/>
                    <a:gd name="T16" fmla="*/ 66 w 375"/>
                    <a:gd name="T17" fmla="*/ 12 h 257"/>
                    <a:gd name="T18" fmla="*/ 205 w 375"/>
                    <a:gd name="T19" fmla="*/ 12 h 257"/>
                    <a:gd name="T20" fmla="*/ 205 w 375"/>
                    <a:gd name="T21" fmla="*/ 0 h 257"/>
                    <a:gd name="T22" fmla="*/ 49 w 375"/>
                    <a:gd name="T23" fmla="*/ 0 h 257"/>
                    <a:gd name="T24" fmla="*/ 35 w 375"/>
                    <a:gd name="T25" fmla="*/ 14 h 257"/>
                    <a:gd name="T26" fmla="*/ 35 w 375"/>
                    <a:gd name="T27" fmla="*/ 194 h 257"/>
                    <a:gd name="T28" fmla="*/ 0 w 375"/>
                    <a:gd name="T29" fmla="*/ 236 h 257"/>
                    <a:gd name="T30" fmla="*/ 21 w 375"/>
                    <a:gd name="T31" fmla="*/ 257 h 257"/>
                    <a:gd name="T32" fmla="*/ 354 w 375"/>
                    <a:gd name="T33" fmla="*/ 257 h 257"/>
                    <a:gd name="T34" fmla="*/ 375 w 375"/>
                    <a:gd name="T35" fmla="*/ 236 h 257"/>
                    <a:gd name="T36" fmla="*/ 340 w 375"/>
                    <a:gd name="T37" fmla="*/ 194 h 257"/>
                    <a:gd name="T38" fmla="*/ 340 w 375"/>
                    <a:gd name="T39" fmla="*/ 180 h 257"/>
                    <a:gd name="T40" fmla="*/ 215 w 375"/>
                    <a:gd name="T41" fmla="*/ 250 h 257"/>
                    <a:gd name="T42" fmla="*/ 160 w 375"/>
                    <a:gd name="T43" fmla="*/ 250 h 257"/>
                    <a:gd name="T44" fmla="*/ 156 w 375"/>
                    <a:gd name="T45" fmla="*/ 246 h 257"/>
                    <a:gd name="T46" fmla="*/ 160 w 375"/>
                    <a:gd name="T47" fmla="*/ 243 h 257"/>
                    <a:gd name="T48" fmla="*/ 215 w 375"/>
                    <a:gd name="T49" fmla="*/ 243 h 257"/>
                    <a:gd name="T50" fmla="*/ 219 w 375"/>
                    <a:gd name="T51" fmla="*/ 246 h 257"/>
                    <a:gd name="T52" fmla="*/ 215 w 375"/>
                    <a:gd name="T53" fmla="*/ 250 h 257"/>
                    <a:gd name="T54" fmla="*/ 130 w 375"/>
                    <a:gd name="T55" fmla="*/ 236 h 257"/>
                    <a:gd name="T56" fmla="*/ 141 w 375"/>
                    <a:gd name="T57" fmla="*/ 223 h 257"/>
                    <a:gd name="T58" fmla="*/ 234 w 375"/>
                    <a:gd name="T59" fmla="*/ 223 h 257"/>
                    <a:gd name="T60" fmla="*/ 245 w 375"/>
                    <a:gd name="T61" fmla="*/ 236 h 257"/>
                    <a:gd name="T62" fmla="*/ 130 w 375"/>
                    <a:gd name="T63" fmla="*/ 236 h 257"/>
                    <a:gd name="T64" fmla="*/ 130 w 375"/>
                    <a:gd name="T65" fmla="*/ 236 h 257"/>
                    <a:gd name="T66" fmla="*/ 130 w 375"/>
                    <a:gd name="T67" fmla="*/ 236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5" h="257">
                      <a:moveTo>
                        <a:pt x="340" y="180"/>
                      </a:moveTo>
                      <a:cubicBezTo>
                        <a:pt x="340" y="127"/>
                        <a:pt x="340" y="127"/>
                        <a:pt x="340" y="127"/>
                      </a:cubicBezTo>
                      <a:cubicBezTo>
                        <a:pt x="321" y="127"/>
                        <a:pt x="321" y="127"/>
                        <a:pt x="321" y="127"/>
                      </a:cubicBezTo>
                      <a:cubicBezTo>
                        <a:pt x="321" y="170"/>
                        <a:pt x="321" y="170"/>
                        <a:pt x="321" y="170"/>
                      </a:cubicBezTo>
                      <a:cubicBezTo>
                        <a:pt x="321" y="176"/>
                        <a:pt x="315" y="182"/>
                        <a:pt x="309" y="182"/>
                      </a:cubicBezTo>
                      <a:cubicBezTo>
                        <a:pt x="66" y="182"/>
                        <a:pt x="66" y="182"/>
                        <a:pt x="66" y="182"/>
                      </a:cubicBezTo>
                      <a:cubicBezTo>
                        <a:pt x="60" y="182"/>
                        <a:pt x="54" y="176"/>
                        <a:pt x="54" y="170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18"/>
                        <a:pt x="60" y="12"/>
                        <a:pt x="66" y="12"/>
                      </a:cubicBezTo>
                      <a:cubicBezTo>
                        <a:pt x="205" y="12"/>
                        <a:pt x="205" y="12"/>
                        <a:pt x="205" y="12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1" y="0"/>
                        <a:pt x="35" y="6"/>
                        <a:pt x="35" y="14"/>
                      </a:cubicBezTo>
                      <a:cubicBezTo>
                        <a:pt x="35" y="194"/>
                        <a:pt x="35" y="194"/>
                        <a:pt x="35" y="194"/>
                      </a:cubicBezTo>
                      <a:cubicBezTo>
                        <a:pt x="0" y="236"/>
                        <a:pt x="0" y="236"/>
                        <a:pt x="0" y="236"/>
                      </a:cubicBezTo>
                      <a:cubicBezTo>
                        <a:pt x="0" y="247"/>
                        <a:pt x="9" y="257"/>
                        <a:pt x="21" y="257"/>
                      </a:cubicBezTo>
                      <a:cubicBezTo>
                        <a:pt x="354" y="257"/>
                        <a:pt x="354" y="257"/>
                        <a:pt x="354" y="257"/>
                      </a:cubicBezTo>
                      <a:cubicBezTo>
                        <a:pt x="366" y="257"/>
                        <a:pt x="375" y="247"/>
                        <a:pt x="375" y="236"/>
                      </a:cubicBezTo>
                      <a:cubicBezTo>
                        <a:pt x="340" y="194"/>
                        <a:pt x="340" y="194"/>
                        <a:pt x="340" y="194"/>
                      </a:cubicBezTo>
                      <a:cubicBezTo>
                        <a:pt x="340" y="180"/>
                        <a:pt x="340" y="180"/>
                        <a:pt x="340" y="180"/>
                      </a:cubicBezTo>
                      <a:close/>
                      <a:moveTo>
                        <a:pt x="215" y="250"/>
                      </a:moveTo>
                      <a:cubicBezTo>
                        <a:pt x="160" y="250"/>
                        <a:pt x="160" y="250"/>
                        <a:pt x="160" y="250"/>
                      </a:cubicBezTo>
                      <a:cubicBezTo>
                        <a:pt x="158" y="250"/>
                        <a:pt x="156" y="248"/>
                        <a:pt x="156" y="246"/>
                      </a:cubicBezTo>
                      <a:cubicBezTo>
                        <a:pt x="156" y="244"/>
                        <a:pt x="158" y="243"/>
                        <a:pt x="160" y="243"/>
                      </a:cubicBezTo>
                      <a:cubicBezTo>
                        <a:pt x="215" y="243"/>
                        <a:pt x="215" y="243"/>
                        <a:pt x="215" y="243"/>
                      </a:cubicBezTo>
                      <a:cubicBezTo>
                        <a:pt x="217" y="243"/>
                        <a:pt x="219" y="244"/>
                        <a:pt x="219" y="246"/>
                      </a:cubicBezTo>
                      <a:cubicBezTo>
                        <a:pt x="219" y="248"/>
                        <a:pt x="217" y="250"/>
                        <a:pt x="215" y="250"/>
                      </a:cubicBezTo>
                      <a:close/>
                      <a:moveTo>
                        <a:pt x="130" y="236"/>
                      </a:moveTo>
                      <a:cubicBezTo>
                        <a:pt x="141" y="223"/>
                        <a:pt x="141" y="223"/>
                        <a:pt x="141" y="223"/>
                      </a:cubicBezTo>
                      <a:cubicBezTo>
                        <a:pt x="234" y="223"/>
                        <a:pt x="234" y="223"/>
                        <a:pt x="234" y="223"/>
                      </a:cubicBezTo>
                      <a:cubicBezTo>
                        <a:pt x="245" y="236"/>
                        <a:pt x="245" y="236"/>
                        <a:pt x="245" y="236"/>
                      </a:cubicBezTo>
                      <a:cubicBezTo>
                        <a:pt x="130" y="236"/>
                        <a:pt x="130" y="236"/>
                        <a:pt x="130" y="236"/>
                      </a:cubicBezTo>
                      <a:close/>
                      <a:moveTo>
                        <a:pt x="130" y="236"/>
                      </a:moveTo>
                      <a:cubicBezTo>
                        <a:pt x="130" y="236"/>
                        <a:pt x="130" y="236"/>
                        <a:pt x="130" y="23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Rectangle 31">
                  <a:extLst>
                    <a:ext uri="{FF2B5EF4-FFF2-40B4-BE49-F238E27FC236}">
                      <a16:creationId xmlns:a16="http://schemas.microsoft.com/office/drawing/2014/main" id="{C9824E96-F6EB-428B-921F-7FB5F635E6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9300" y="2125663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Rectangle 32">
                  <a:extLst>
                    <a:ext uri="{FF2B5EF4-FFF2-40B4-BE49-F238E27FC236}">
                      <a16:creationId xmlns:a16="http://schemas.microsoft.com/office/drawing/2014/main" id="{2772F6DB-30C1-4CD6-ABB7-603C437ED4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7563" y="1974850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" name="Rectangle 33">
                  <a:extLst>
                    <a:ext uri="{FF2B5EF4-FFF2-40B4-BE49-F238E27FC236}">
                      <a16:creationId xmlns:a16="http://schemas.microsoft.com/office/drawing/2014/main" id="{30319E2A-B051-43B9-BD87-C61C7B4070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3925" y="2114550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Rectangle 34">
                  <a:extLst>
                    <a:ext uri="{FF2B5EF4-FFF2-40B4-BE49-F238E27FC236}">
                      <a16:creationId xmlns:a16="http://schemas.microsoft.com/office/drawing/2014/main" id="{8E64CB77-E7FD-4B37-90CC-3E53BFA87D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1238" y="1931988"/>
                  <a:ext cx="131763" cy="1301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Rectangle 35">
                  <a:extLst>
                    <a:ext uri="{FF2B5EF4-FFF2-40B4-BE49-F238E27FC236}">
                      <a16:creationId xmlns:a16="http://schemas.microsoft.com/office/drawing/2014/main" id="{033B3A13-0B58-49AC-B718-AE87075DB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6975" y="1530350"/>
                  <a:ext cx="128588" cy="1301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Rectangle 36">
                  <a:extLst>
                    <a:ext uri="{FF2B5EF4-FFF2-40B4-BE49-F238E27FC236}">
                      <a16:creationId xmlns:a16="http://schemas.microsoft.com/office/drawing/2014/main" id="{65C9F0CB-CE7D-4F13-B05F-13D4ABEE26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2025" y="1765300"/>
                  <a:ext cx="128588" cy="1333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Rectangle 37">
                  <a:extLst>
                    <a:ext uri="{FF2B5EF4-FFF2-40B4-BE49-F238E27FC236}">
                      <a16:creationId xmlns:a16="http://schemas.microsoft.com/office/drawing/2014/main" id="{2D5AB024-A75A-44BB-B1B3-02321275FA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1712913"/>
                  <a:ext cx="185738" cy="1857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Rectangle 38">
                  <a:extLst>
                    <a:ext uri="{FF2B5EF4-FFF2-40B4-BE49-F238E27FC236}">
                      <a16:creationId xmlns:a16="http://schemas.microsoft.com/office/drawing/2014/main" id="{8A807831-52DC-45C1-9B00-827C74963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1750" y="1936750"/>
                  <a:ext cx="228600" cy="223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Rectangle 39">
                  <a:extLst>
                    <a:ext uri="{FF2B5EF4-FFF2-40B4-BE49-F238E27FC236}">
                      <a16:creationId xmlns:a16="http://schemas.microsoft.com/office/drawing/2014/main" id="{542FD9C9-5A8B-4B97-A219-BC59BC110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9063" y="1511300"/>
                  <a:ext cx="280988" cy="2809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Rectangle 40">
                  <a:extLst>
                    <a:ext uri="{FF2B5EF4-FFF2-40B4-BE49-F238E27FC236}">
                      <a16:creationId xmlns:a16="http://schemas.microsoft.com/office/drawing/2014/main" id="{A893DA73-3239-48DD-8D21-108EC364F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1888" y="2076450"/>
                  <a:ext cx="128588" cy="1285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80C03D-2145-44E8-A2EC-BD6DFE26554C}"/>
                </a:ext>
              </a:extLst>
            </p:cNvPr>
            <p:cNvGrpSpPr/>
            <p:nvPr userDrawn="1"/>
          </p:nvGrpSpPr>
          <p:grpSpPr>
            <a:xfrm>
              <a:off x="1160556" y="6250639"/>
              <a:ext cx="1535019" cy="369332"/>
              <a:chOff x="1160556" y="6247480"/>
              <a:chExt cx="1535019" cy="369332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74CD8E05-E0F3-4B6D-90F7-D52279E2F91D}"/>
                  </a:ext>
                </a:extLst>
              </p:cNvPr>
              <p:cNvSpPr/>
              <p:nvPr userDrawn="1"/>
            </p:nvSpPr>
            <p:spPr>
              <a:xfrm>
                <a:off x="2142072" y="6314742"/>
                <a:ext cx="487078" cy="253850"/>
              </a:xfrm>
              <a:prstGeom prst="roundRect">
                <a:avLst>
                  <a:gd name="adj" fmla="val 1240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F682B6-0FA5-456C-BA04-E3134C6E086C}"/>
                  </a:ext>
                </a:extLst>
              </p:cNvPr>
              <p:cNvSpPr txBox="1"/>
              <p:nvPr userDrawn="1"/>
            </p:nvSpPr>
            <p:spPr>
              <a:xfrm>
                <a:off x="1160556" y="6247480"/>
                <a:ext cx="1535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spc="0" baseline="0" dirty="0">
                    <a:solidFill>
                      <a:schemeClr val="bg1"/>
                    </a:solidFill>
                  </a:rPr>
                  <a:t>Finance and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9A891D-DABC-432B-81E8-7CB83BE410C8}"/>
                </a:ext>
              </a:extLst>
            </p:cNvPr>
            <p:cNvSpPr txBox="1"/>
            <p:nvPr userDrawn="1"/>
          </p:nvSpPr>
          <p:spPr>
            <a:xfrm>
              <a:off x="2608789" y="6284387"/>
              <a:ext cx="1475484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50" b="1" cap="all" spc="0" baseline="0" dirty="0">
                  <a:solidFill>
                    <a:schemeClr val="bg1"/>
                  </a:solidFill>
                  <a:latin typeface="+mn-lt"/>
                </a:rPr>
                <a:t>Investment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D7B6E5-FDBD-4AF8-821C-93A1A08CC6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96178" y="6324389"/>
              <a:ext cx="0" cy="213657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77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icture Placeholder 66">
            <a:extLst>
              <a:ext uri="{FF2B5EF4-FFF2-40B4-BE49-F238E27FC236}">
                <a16:creationId xmlns:a16="http://schemas.microsoft.com/office/drawing/2014/main" id="{E5B6C3D1-45ED-421B-9EB4-F0E827F470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4309" y="1932429"/>
            <a:ext cx="1792992" cy="1792992"/>
          </a:xfrm>
          <a:custGeom>
            <a:avLst/>
            <a:gdLst>
              <a:gd name="connsiteX0" fmla="*/ 896496 w 1792992"/>
              <a:gd name="connsiteY0" fmla="*/ 0 h 1792992"/>
              <a:gd name="connsiteX1" fmla="*/ 1792992 w 1792992"/>
              <a:gd name="connsiteY1" fmla="*/ 896496 h 1792992"/>
              <a:gd name="connsiteX2" fmla="*/ 896496 w 1792992"/>
              <a:gd name="connsiteY2" fmla="*/ 1792992 h 1792992"/>
              <a:gd name="connsiteX3" fmla="*/ 0 w 1792992"/>
              <a:gd name="connsiteY3" fmla="*/ 896496 h 1792992"/>
              <a:gd name="connsiteX4" fmla="*/ 896496 w 1792992"/>
              <a:gd name="connsiteY4" fmla="*/ 0 h 179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2992" h="1792992">
                <a:moveTo>
                  <a:pt x="896496" y="0"/>
                </a:moveTo>
                <a:cubicBezTo>
                  <a:pt x="1391617" y="0"/>
                  <a:pt x="1792992" y="401375"/>
                  <a:pt x="1792992" y="896496"/>
                </a:cubicBezTo>
                <a:cubicBezTo>
                  <a:pt x="1792992" y="1391617"/>
                  <a:pt x="1391617" y="1792992"/>
                  <a:pt x="896496" y="1792992"/>
                </a:cubicBezTo>
                <a:cubicBezTo>
                  <a:pt x="401375" y="1792992"/>
                  <a:pt x="0" y="1391617"/>
                  <a:pt x="0" y="896496"/>
                </a:cubicBezTo>
                <a:cubicBezTo>
                  <a:pt x="0" y="401375"/>
                  <a:pt x="401375" y="0"/>
                  <a:pt x="89649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742AD5DF-CA3E-4C1B-82C0-117489619D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27772" y="1932429"/>
            <a:ext cx="1792992" cy="1792992"/>
          </a:xfrm>
          <a:custGeom>
            <a:avLst/>
            <a:gdLst>
              <a:gd name="connsiteX0" fmla="*/ 896496 w 1792992"/>
              <a:gd name="connsiteY0" fmla="*/ 0 h 1792992"/>
              <a:gd name="connsiteX1" fmla="*/ 1792992 w 1792992"/>
              <a:gd name="connsiteY1" fmla="*/ 896496 h 1792992"/>
              <a:gd name="connsiteX2" fmla="*/ 896496 w 1792992"/>
              <a:gd name="connsiteY2" fmla="*/ 1792992 h 1792992"/>
              <a:gd name="connsiteX3" fmla="*/ 0 w 1792992"/>
              <a:gd name="connsiteY3" fmla="*/ 896496 h 1792992"/>
              <a:gd name="connsiteX4" fmla="*/ 896496 w 1792992"/>
              <a:gd name="connsiteY4" fmla="*/ 0 h 179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2992" h="1792992">
                <a:moveTo>
                  <a:pt x="896496" y="0"/>
                </a:moveTo>
                <a:cubicBezTo>
                  <a:pt x="1391617" y="0"/>
                  <a:pt x="1792992" y="401375"/>
                  <a:pt x="1792992" y="896496"/>
                </a:cubicBezTo>
                <a:cubicBezTo>
                  <a:pt x="1792992" y="1391617"/>
                  <a:pt x="1391617" y="1792992"/>
                  <a:pt x="896496" y="1792992"/>
                </a:cubicBezTo>
                <a:cubicBezTo>
                  <a:pt x="401375" y="1792992"/>
                  <a:pt x="0" y="1391617"/>
                  <a:pt x="0" y="896496"/>
                </a:cubicBezTo>
                <a:cubicBezTo>
                  <a:pt x="0" y="401375"/>
                  <a:pt x="401375" y="0"/>
                  <a:pt x="89649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9" name="Picture Placeholder 68">
            <a:extLst>
              <a:ext uri="{FF2B5EF4-FFF2-40B4-BE49-F238E27FC236}">
                <a16:creationId xmlns:a16="http://schemas.microsoft.com/office/drawing/2014/main" id="{0DA0CC7F-34B2-4DA3-8ED4-17DD04D945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235" y="1932429"/>
            <a:ext cx="1792992" cy="1792992"/>
          </a:xfrm>
          <a:custGeom>
            <a:avLst/>
            <a:gdLst>
              <a:gd name="connsiteX0" fmla="*/ 896496 w 1792992"/>
              <a:gd name="connsiteY0" fmla="*/ 0 h 1792992"/>
              <a:gd name="connsiteX1" fmla="*/ 1792992 w 1792992"/>
              <a:gd name="connsiteY1" fmla="*/ 896496 h 1792992"/>
              <a:gd name="connsiteX2" fmla="*/ 896496 w 1792992"/>
              <a:gd name="connsiteY2" fmla="*/ 1792992 h 1792992"/>
              <a:gd name="connsiteX3" fmla="*/ 0 w 1792992"/>
              <a:gd name="connsiteY3" fmla="*/ 896496 h 1792992"/>
              <a:gd name="connsiteX4" fmla="*/ 896496 w 1792992"/>
              <a:gd name="connsiteY4" fmla="*/ 0 h 179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2992" h="1792992">
                <a:moveTo>
                  <a:pt x="896496" y="0"/>
                </a:moveTo>
                <a:cubicBezTo>
                  <a:pt x="1391617" y="0"/>
                  <a:pt x="1792992" y="401375"/>
                  <a:pt x="1792992" y="896496"/>
                </a:cubicBezTo>
                <a:cubicBezTo>
                  <a:pt x="1792992" y="1391617"/>
                  <a:pt x="1391617" y="1792992"/>
                  <a:pt x="896496" y="1792992"/>
                </a:cubicBezTo>
                <a:cubicBezTo>
                  <a:pt x="401375" y="1792992"/>
                  <a:pt x="0" y="1391617"/>
                  <a:pt x="0" y="896496"/>
                </a:cubicBezTo>
                <a:cubicBezTo>
                  <a:pt x="0" y="401375"/>
                  <a:pt x="401375" y="0"/>
                  <a:pt x="89649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08E077D6-EAD0-4C0C-9E91-005381F617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14699" y="1932429"/>
            <a:ext cx="1792992" cy="1792992"/>
          </a:xfrm>
          <a:custGeom>
            <a:avLst/>
            <a:gdLst>
              <a:gd name="connsiteX0" fmla="*/ 896496 w 1792992"/>
              <a:gd name="connsiteY0" fmla="*/ 0 h 1792992"/>
              <a:gd name="connsiteX1" fmla="*/ 1792992 w 1792992"/>
              <a:gd name="connsiteY1" fmla="*/ 896496 h 1792992"/>
              <a:gd name="connsiteX2" fmla="*/ 896496 w 1792992"/>
              <a:gd name="connsiteY2" fmla="*/ 1792992 h 1792992"/>
              <a:gd name="connsiteX3" fmla="*/ 0 w 1792992"/>
              <a:gd name="connsiteY3" fmla="*/ 896496 h 1792992"/>
              <a:gd name="connsiteX4" fmla="*/ 896496 w 1792992"/>
              <a:gd name="connsiteY4" fmla="*/ 0 h 179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2992" h="1792992">
                <a:moveTo>
                  <a:pt x="896496" y="0"/>
                </a:moveTo>
                <a:cubicBezTo>
                  <a:pt x="1391617" y="0"/>
                  <a:pt x="1792992" y="401375"/>
                  <a:pt x="1792992" y="896496"/>
                </a:cubicBezTo>
                <a:cubicBezTo>
                  <a:pt x="1792992" y="1391617"/>
                  <a:pt x="1391617" y="1792992"/>
                  <a:pt x="896496" y="1792992"/>
                </a:cubicBezTo>
                <a:cubicBezTo>
                  <a:pt x="401375" y="1792992"/>
                  <a:pt x="0" y="1391617"/>
                  <a:pt x="0" y="896496"/>
                </a:cubicBezTo>
                <a:cubicBezTo>
                  <a:pt x="0" y="401375"/>
                  <a:pt x="401375" y="0"/>
                  <a:pt x="89649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9411C8-471C-41DA-8760-511BE7EA3D6A}"/>
              </a:ext>
            </a:extLst>
          </p:cNvPr>
          <p:cNvSpPr/>
          <p:nvPr userDrawn="1"/>
        </p:nvSpPr>
        <p:spPr>
          <a:xfrm>
            <a:off x="11243069" y="6200916"/>
            <a:ext cx="397620" cy="323137"/>
          </a:xfrm>
          <a:prstGeom prst="roundRect">
            <a:avLst>
              <a:gd name="adj" fmla="val 10519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0" name="Slide Number Placeholder 2">
            <a:extLst>
              <a:ext uri="{FF2B5EF4-FFF2-40B4-BE49-F238E27FC236}">
                <a16:creationId xmlns:a16="http://schemas.microsoft.com/office/drawing/2014/main" id="{F2676BEE-DD25-4C1D-9F53-688D8C90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8541" y="6226257"/>
            <a:ext cx="406677" cy="265069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33BB3E-E8A5-48C1-97B2-4854A6ADF821}"/>
              </a:ext>
            </a:extLst>
          </p:cNvPr>
          <p:cNvGrpSpPr/>
          <p:nvPr userDrawn="1"/>
        </p:nvGrpSpPr>
        <p:grpSpPr>
          <a:xfrm>
            <a:off x="701684" y="6124104"/>
            <a:ext cx="4860916" cy="479082"/>
            <a:chOff x="625484" y="6162204"/>
            <a:chExt cx="4860916" cy="47908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DD659E-C70F-41CC-97C4-0F6C3AC70144}"/>
                </a:ext>
              </a:extLst>
            </p:cNvPr>
            <p:cNvSpPr/>
            <p:nvPr userDrawn="1"/>
          </p:nvSpPr>
          <p:spPr>
            <a:xfrm>
              <a:off x="4124753" y="6284324"/>
              <a:ext cx="1361647" cy="293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Presentation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988136-C59A-48E8-8853-D7561C64AC4B}"/>
                </a:ext>
              </a:extLst>
            </p:cNvPr>
            <p:cNvGrpSpPr/>
            <p:nvPr userDrawn="1"/>
          </p:nvGrpSpPr>
          <p:grpSpPr>
            <a:xfrm>
              <a:off x="625484" y="6162204"/>
              <a:ext cx="479083" cy="479082"/>
              <a:chOff x="949281" y="1182857"/>
              <a:chExt cx="1895520" cy="1895518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49A8847-C975-4B33-8210-53837C03B13C}"/>
                  </a:ext>
                </a:extLst>
              </p:cNvPr>
              <p:cNvSpPr/>
              <p:nvPr/>
            </p:nvSpPr>
            <p:spPr>
              <a:xfrm>
                <a:off x="949281" y="1182857"/>
                <a:ext cx="1895520" cy="1895518"/>
              </a:xfrm>
              <a:prstGeom prst="ellipse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7705D61-3BCC-4092-85E0-6BC005714301}"/>
                  </a:ext>
                </a:extLst>
              </p:cNvPr>
              <p:cNvGrpSpPr/>
              <p:nvPr/>
            </p:nvGrpSpPr>
            <p:grpSpPr>
              <a:xfrm>
                <a:off x="1262221" y="1628255"/>
                <a:ext cx="1277873" cy="993172"/>
                <a:chOff x="3933825" y="1511300"/>
                <a:chExt cx="1546226" cy="1201738"/>
              </a:xfrm>
            </p:grpSpPr>
            <p:sp>
              <p:nvSpPr>
                <p:cNvPr id="43" name="Freeform 30">
                  <a:extLst>
                    <a:ext uri="{FF2B5EF4-FFF2-40B4-BE49-F238E27FC236}">
                      <a16:creationId xmlns:a16="http://schemas.microsoft.com/office/drawing/2014/main" id="{CD20CF77-EE4F-4FBE-B8D1-60FCFC3EE01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33825" y="1739900"/>
                  <a:ext cx="1420813" cy="973138"/>
                </a:xfrm>
                <a:custGeom>
                  <a:avLst/>
                  <a:gdLst>
                    <a:gd name="T0" fmla="*/ 340 w 375"/>
                    <a:gd name="T1" fmla="*/ 180 h 257"/>
                    <a:gd name="T2" fmla="*/ 340 w 375"/>
                    <a:gd name="T3" fmla="*/ 127 h 257"/>
                    <a:gd name="T4" fmla="*/ 321 w 375"/>
                    <a:gd name="T5" fmla="*/ 127 h 257"/>
                    <a:gd name="T6" fmla="*/ 321 w 375"/>
                    <a:gd name="T7" fmla="*/ 170 h 257"/>
                    <a:gd name="T8" fmla="*/ 309 w 375"/>
                    <a:gd name="T9" fmla="*/ 182 h 257"/>
                    <a:gd name="T10" fmla="*/ 66 w 375"/>
                    <a:gd name="T11" fmla="*/ 182 h 257"/>
                    <a:gd name="T12" fmla="*/ 54 w 375"/>
                    <a:gd name="T13" fmla="*/ 170 h 257"/>
                    <a:gd name="T14" fmla="*/ 54 w 375"/>
                    <a:gd name="T15" fmla="*/ 24 h 257"/>
                    <a:gd name="T16" fmla="*/ 66 w 375"/>
                    <a:gd name="T17" fmla="*/ 12 h 257"/>
                    <a:gd name="T18" fmla="*/ 205 w 375"/>
                    <a:gd name="T19" fmla="*/ 12 h 257"/>
                    <a:gd name="T20" fmla="*/ 205 w 375"/>
                    <a:gd name="T21" fmla="*/ 0 h 257"/>
                    <a:gd name="T22" fmla="*/ 49 w 375"/>
                    <a:gd name="T23" fmla="*/ 0 h 257"/>
                    <a:gd name="T24" fmla="*/ 35 w 375"/>
                    <a:gd name="T25" fmla="*/ 14 h 257"/>
                    <a:gd name="T26" fmla="*/ 35 w 375"/>
                    <a:gd name="T27" fmla="*/ 194 h 257"/>
                    <a:gd name="T28" fmla="*/ 0 w 375"/>
                    <a:gd name="T29" fmla="*/ 236 h 257"/>
                    <a:gd name="T30" fmla="*/ 21 w 375"/>
                    <a:gd name="T31" fmla="*/ 257 h 257"/>
                    <a:gd name="T32" fmla="*/ 354 w 375"/>
                    <a:gd name="T33" fmla="*/ 257 h 257"/>
                    <a:gd name="T34" fmla="*/ 375 w 375"/>
                    <a:gd name="T35" fmla="*/ 236 h 257"/>
                    <a:gd name="T36" fmla="*/ 340 w 375"/>
                    <a:gd name="T37" fmla="*/ 194 h 257"/>
                    <a:gd name="T38" fmla="*/ 340 w 375"/>
                    <a:gd name="T39" fmla="*/ 180 h 257"/>
                    <a:gd name="T40" fmla="*/ 215 w 375"/>
                    <a:gd name="T41" fmla="*/ 250 h 257"/>
                    <a:gd name="T42" fmla="*/ 160 w 375"/>
                    <a:gd name="T43" fmla="*/ 250 h 257"/>
                    <a:gd name="T44" fmla="*/ 156 w 375"/>
                    <a:gd name="T45" fmla="*/ 246 h 257"/>
                    <a:gd name="T46" fmla="*/ 160 w 375"/>
                    <a:gd name="T47" fmla="*/ 243 h 257"/>
                    <a:gd name="T48" fmla="*/ 215 w 375"/>
                    <a:gd name="T49" fmla="*/ 243 h 257"/>
                    <a:gd name="T50" fmla="*/ 219 w 375"/>
                    <a:gd name="T51" fmla="*/ 246 h 257"/>
                    <a:gd name="T52" fmla="*/ 215 w 375"/>
                    <a:gd name="T53" fmla="*/ 250 h 257"/>
                    <a:gd name="T54" fmla="*/ 130 w 375"/>
                    <a:gd name="T55" fmla="*/ 236 h 257"/>
                    <a:gd name="T56" fmla="*/ 141 w 375"/>
                    <a:gd name="T57" fmla="*/ 223 h 257"/>
                    <a:gd name="T58" fmla="*/ 234 w 375"/>
                    <a:gd name="T59" fmla="*/ 223 h 257"/>
                    <a:gd name="T60" fmla="*/ 245 w 375"/>
                    <a:gd name="T61" fmla="*/ 236 h 257"/>
                    <a:gd name="T62" fmla="*/ 130 w 375"/>
                    <a:gd name="T63" fmla="*/ 236 h 257"/>
                    <a:gd name="T64" fmla="*/ 130 w 375"/>
                    <a:gd name="T65" fmla="*/ 236 h 257"/>
                    <a:gd name="T66" fmla="*/ 130 w 375"/>
                    <a:gd name="T67" fmla="*/ 236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5" h="257">
                      <a:moveTo>
                        <a:pt x="340" y="180"/>
                      </a:moveTo>
                      <a:cubicBezTo>
                        <a:pt x="340" y="127"/>
                        <a:pt x="340" y="127"/>
                        <a:pt x="340" y="127"/>
                      </a:cubicBezTo>
                      <a:cubicBezTo>
                        <a:pt x="321" y="127"/>
                        <a:pt x="321" y="127"/>
                        <a:pt x="321" y="127"/>
                      </a:cubicBezTo>
                      <a:cubicBezTo>
                        <a:pt x="321" y="170"/>
                        <a:pt x="321" y="170"/>
                        <a:pt x="321" y="170"/>
                      </a:cubicBezTo>
                      <a:cubicBezTo>
                        <a:pt x="321" y="176"/>
                        <a:pt x="315" y="182"/>
                        <a:pt x="309" y="182"/>
                      </a:cubicBezTo>
                      <a:cubicBezTo>
                        <a:pt x="66" y="182"/>
                        <a:pt x="66" y="182"/>
                        <a:pt x="66" y="182"/>
                      </a:cubicBezTo>
                      <a:cubicBezTo>
                        <a:pt x="60" y="182"/>
                        <a:pt x="54" y="176"/>
                        <a:pt x="54" y="170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18"/>
                        <a:pt x="60" y="12"/>
                        <a:pt x="66" y="12"/>
                      </a:cubicBezTo>
                      <a:cubicBezTo>
                        <a:pt x="205" y="12"/>
                        <a:pt x="205" y="12"/>
                        <a:pt x="205" y="12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1" y="0"/>
                        <a:pt x="35" y="6"/>
                        <a:pt x="35" y="14"/>
                      </a:cubicBezTo>
                      <a:cubicBezTo>
                        <a:pt x="35" y="194"/>
                        <a:pt x="35" y="194"/>
                        <a:pt x="35" y="194"/>
                      </a:cubicBezTo>
                      <a:cubicBezTo>
                        <a:pt x="0" y="236"/>
                        <a:pt x="0" y="236"/>
                        <a:pt x="0" y="236"/>
                      </a:cubicBezTo>
                      <a:cubicBezTo>
                        <a:pt x="0" y="247"/>
                        <a:pt x="9" y="257"/>
                        <a:pt x="21" y="257"/>
                      </a:cubicBezTo>
                      <a:cubicBezTo>
                        <a:pt x="354" y="257"/>
                        <a:pt x="354" y="257"/>
                        <a:pt x="354" y="257"/>
                      </a:cubicBezTo>
                      <a:cubicBezTo>
                        <a:pt x="366" y="257"/>
                        <a:pt x="375" y="247"/>
                        <a:pt x="375" y="236"/>
                      </a:cubicBezTo>
                      <a:cubicBezTo>
                        <a:pt x="340" y="194"/>
                        <a:pt x="340" y="194"/>
                        <a:pt x="340" y="194"/>
                      </a:cubicBezTo>
                      <a:cubicBezTo>
                        <a:pt x="340" y="180"/>
                        <a:pt x="340" y="180"/>
                        <a:pt x="340" y="180"/>
                      </a:cubicBezTo>
                      <a:close/>
                      <a:moveTo>
                        <a:pt x="215" y="250"/>
                      </a:moveTo>
                      <a:cubicBezTo>
                        <a:pt x="160" y="250"/>
                        <a:pt x="160" y="250"/>
                        <a:pt x="160" y="250"/>
                      </a:cubicBezTo>
                      <a:cubicBezTo>
                        <a:pt x="158" y="250"/>
                        <a:pt x="156" y="248"/>
                        <a:pt x="156" y="246"/>
                      </a:cubicBezTo>
                      <a:cubicBezTo>
                        <a:pt x="156" y="244"/>
                        <a:pt x="158" y="243"/>
                        <a:pt x="160" y="243"/>
                      </a:cubicBezTo>
                      <a:cubicBezTo>
                        <a:pt x="215" y="243"/>
                        <a:pt x="215" y="243"/>
                        <a:pt x="215" y="243"/>
                      </a:cubicBezTo>
                      <a:cubicBezTo>
                        <a:pt x="217" y="243"/>
                        <a:pt x="219" y="244"/>
                        <a:pt x="219" y="246"/>
                      </a:cubicBezTo>
                      <a:cubicBezTo>
                        <a:pt x="219" y="248"/>
                        <a:pt x="217" y="250"/>
                        <a:pt x="215" y="250"/>
                      </a:cubicBezTo>
                      <a:close/>
                      <a:moveTo>
                        <a:pt x="130" y="236"/>
                      </a:moveTo>
                      <a:cubicBezTo>
                        <a:pt x="141" y="223"/>
                        <a:pt x="141" y="223"/>
                        <a:pt x="141" y="223"/>
                      </a:cubicBezTo>
                      <a:cubicBezTo>
                        <a:pt x="234" y="223"/>
                        <a:pt x="234" y="223"/>
                        <a:pt x="234" y="223"/>
                      </a:cubicBezTo>
                      <a:cubicBezTo>
                        <a:pt x="245" y="236"/>
                        <a:pt x="245" y="236"/>
                        <a:pt x="245" y="236"/>
                      </a:cubicBezTo>
                      <a:cubicBezTo>
                        <a:pt x="130" y="236"/>
                        <a:pt x="130" y="236"/>
                        <a:pt x="130" y="236"/>
                      </a:cubicBezTo>
                      <a:close/>
                      <a:moveTo>
                        <a:pt x="130" y="236"/>
                      </a:moveTo>
                      <a:cubicBezTo>
                        <a:pt x="130" y="236"/>
                        <a:pt x="130" y="236"/>
                        <a:pt x="130" y="23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Rectangle 31">
                  <a:extLst>
                    <a:ext uri="{FF2B5EF4-FFF2-40B4-BE49-F238E27FC236}">
                      <a16:creationId xmlns:a16="http://schemas.microsoft.com/office/drawing/2014/main" id="{381B66AF-0F16-4000-9D7C-CA9158F89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9300" y="2125663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Rectangle 32">
                  <a:extLst>
                    <a:ext uri="{FF2B5EF4-FFF2-40B4-BE49-F238E27FC236}">
                      <a16:creationId xmlns:a16="http://schemas.microsoft.com/office/drawing/2014/main" id="{84676F73-FEFD-49F3-A43B-685048D434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7563" y="1974850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Rectangle 33">
                  <a:extLst>
                    <a:ext uri="{FF2B5EF4-FFF2-40B4-BE49-F238E27FC236}">
                      <a16:creationId xmlns:a16="http://schemas.microsoft.com/office/drawing/2014/main" id="{17C858DC-2F00-4BDA-81AD-EFC1C89606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3925" y="2114550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Rectangle 34">
                  <a:extLst>
                    <a:ext uri="{FF2B5EF4-FFF2-40B4-BE49-F238E27FC236}">
                      <a16:creationId xmlns:a16="http://schemas.microsoft.com/office/drawing/2014/main" id="{F0BE9975-4D91-47EC-BE6F-E691D46C2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1238" y="1931988"/>
                  <a:ext cx="131763" cy="1301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Rectangle 35">
                  <a:extLst>
                    <a:ext uri="{FF2B5EF4-FFF2-40B4-BE49-F238E27FC236}">
                      <a16:creationId xmlns:a16="http://schemas.microsoft.com/office/drawing/2014/main" id="{63153C21-E144-436B-8181-29F56B6721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6975" y="1530350"/>
                  <a:ext cx="128588" cy="1301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Rectangle 36">
                  <a:extLst>
                    <a:ext uri="{FF2B5EF4-FFF2-40B4-BE49-F238E27FC236}">
                      <a16:creationId xmlns:a16="http://schemas.microsoft.com/office/drawing/2014/main" id="{FCA1C965-643E-46F8-A4AE-4EB33BD93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2025" y="1765300"/>
                  <a:ext cx="128588" cy="1333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Rectangle 37">
                  <a:extLst>
                    <a:ext uri="{FF2B5EF4-FFF2-40B4-BE49-F238E27FC236}">
                      <a16:creationId xmlns:a16="http://schemas.microsoft.com/office/drawing/2014/main" id="{7C90ADCB-2E3E-4E44-9AE2-1ADED8BB1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1712913"/>
                  <a:ext cx="185738" cy="1857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Rectangle 38">
                  <a:extLst>
                    <a:ext uri="{FF2B5EF4-FFF2-40B4-BE49-F238E27FC236}">
                      <a16:creationId xmlns:a16="http://schemas.microsoft.com/office/drawing/2014/main" id="{E04682FA-065F-4BD0-B3AF-3A355EBED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1750" y="1936750"/>
                  <a:ext cx="228600" cy="223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Rectangle 39">
                  <a:extLst>
                    <a:ext uri="{FF2B5EF4-FFF2-40B4-BE49-F238E27FC236}">
                      <a16:creationId xmlns:a16="http://schemas.microsoft.com/office/drawing/2014/main" id="{866B6833-19E9-43EE-A350-B86AD4D404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9063" y="1511300"/>
                  <a:ext cx="280988" cy="2809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Rectangle 40">
                  <a:extLst>
                    <a:ext uri="{FF2B5EF4-FFF2-40B4-BE49-F238E27FC236}">
                      <a16:creationId xmlns:a16="http://schemas.microsoft.com/office/drawing/2014/main" id="{C284203B-C16E-479B-99CB-A49EEEA50B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1888" y="2076450"/>
                  <a:ext cx="128588" cy="1285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E30DB1F-A331-4F98-8F2B-049797E33732}"/>
                </a:ext>
              </a:extLst>
            </p:cNvPr>
            <p:cNvGrpSpPr/>
            <p:nvPr userDrawn="1"/>
          </p:nvGrpSpPr>
          <p:grpSpPr>
            <a:xfrm>
              <a:off x="1160556" y="6250639"/>
              <a:ext cx="1535019" cy="335756"/>
              <a:chOff x="1160556" y="6247480"/>
              <a:chExt cx="1535019" cy="335756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A89D0FD7-3527-4E27-92B8-A49CC8BE65E0}"/>
                  </a:ext>
                </a:extLst>
              </p:cNvPr>
              <p:cNvSpPr/>
              <p:nvPr userDrawn="1"/>
            </p:nvSpPr>
            <p:spPr>
              <a:xfrm>
                <a:off x="2142072" y="6314742"/>
                <a:ext cx="487078" cy="253850"/>
              </a:xfrm>
              <a:prstGeom prst="roundRect">
                <a:avLst>
                  <a:gd name="adj" fmla="val 1240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97A5A16-0D45-4F01-9669-3A9A092454A9}"/>
                  </a:ext>
                </a:extLst>
              </p:cNvPr>
              <p:cNvSpPr txBox="1"/>
              <p:nvPr userDrawn="1"/>
            </p:nvSpPr>
            <p:spPr>
              <a:xfrm>
                <a:off x="1160556" y="6247480"/>
                <a:ext cx="1535019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spc="0" baseline="0" dirty="0">
                    <a:solidFill>
                      <a:schemeClr val="tx1"/>
                    </a:solidFill>
                  </a:rPr>
                  <a:t>Finance </a:t>
                </a:r>
                <a:r>
                  <a:rPr lang="en-US" sz="1800" b="1" spc="0" baseline="0" dirty="0">
                    <a:solidFill>
                      <a:schemeClr val="bg1"/>
                    </a:solidFill>
                  </a:rPr>
                  <a:t>and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9792C2-E324-4965-A855-E3FF6A79A08D}"/>
                </a:ext>
              </a:extLst>
            </p:cNvPr>
            <p:cNvSpPr txBox="1"/>
            <p:nvPr userDrawn="1"/>
          </p:nvSpPr>
          <p:spPr>
            <a:xfrm>
              <a:off x="2608789" y="6284387"/>
              <a:ext cx="1475484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50" b="1" cap="all" spc="0" baseline="0" dirty="0">
                  <a:solidFill>
                    <a:schemeClr val="tx1"/>
                  </a:solidFill>
                  <a:latin typeface="+mn-lt"/>
                </a:rPr>
                <a:t>Investment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520B50-6EA1-4049-AD46-544CA8619F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96178" y="6324389"/>
              <a:ext cx="0" cy="213657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487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EADEA3E-77AC-4511-B892-6EF3ADD23D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4" y="1598052"/>
            <a:ext cx="2611357" cy="1700322"/>
          </a:xfrm>
          <a:custGeom>
            <a:avLst/>
            <a:gdLst>
              <a:gd name="connsiteX0" fmla="*/ 0 w 2611357"/>
              <a:gd name="connsiteY0" fmla="*/ 0 h 1700322"/>
              <a:gd name="connsiteX1" fmla="*/ 2611357 w 2611357"/>
              <a:gd name="connsiteY1" fmla="*/ 0 h 1700322"/>
              <a:gd name="connsiteX2" fmla="*/ 2611357 w 2611357"/>
              <a:gd name="connsiteY2" fmla="*/ 1700322 h 1700322"/>
              <a:gd name="connsiteX3" fmla="*/ 0 w 2611357"/>
              <a:gd name="connsiteY3" fmla="*/ 1700322 h 170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1357" h="1700322">
                <a:moveTo>
                  <a:pt x="0" y="0"/>
                </a:moveTo>
                <a:lnTo>
                  <a:pt x="2611357" y="0"/>
                </a:lnTo>
                <a:lnTo>
                  <a:pt x="2611357" y="1700322"/>
                </a:lnTo>
                <a:lnTo>
                  <a:pt x="0" y="17003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098A1F31-F80B-4CA1-8220-F04A809712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9922" y="1598052"/>
            <a:ext cx="2611357" cy="1700322"/>
          </a:xfrm>
          <a:custGeom>
            <a:avLst/>
            <a:gdLst>
              <a:gd name="connsiteX0" fmla="*/ 0 w 2611357"/>
              <a:gd name="connsiteY0" fmla="*/ 0 h 1700322"/>
              <a:gd name="connsiteX1" fmla="*/ 2611357 w 2611357"/>
              <a:gd name="connsiteY1" fmla="*/ 0 h 1700322"/>
              <a:gd name="connsiteX2" fmla="*/ 2611357 w 2611357"/>
              <a:gd name="connsiteY2" fmla="*/ 1700322 h 1700322"/>
              <a:gd name="connsiteX3" fmla="*/ 0 w 2611357"/>
              <a:gd name="connsiteY3" fmla="*/ 1700322 h 170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1357" h="1700322">
                <a:moveTo>
                  <a:pt x="0" y="0"/>
                </a:moveTo>
                <a:lnTo>
                  <a:pt x="2611357" y="0"/>
                </a:lnTo>
                <a:lnTo>
                  <a:pt x="2611357" y="1700322"/>
                </a:lnTo>
                <a:lnTo>
                  <a:pt x="0" y="17003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4A6B249A-289B-48DB-9C51-7D7F890DDB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0720" y="1598052"/>
            <a:ext cx="2611357" cy="1700322"/>
          </a:xfrm>
          <a:custGeom>
            <a:avLst/>
            <a:gdLst>
              <a:gd name="connsiteX0" fmla="*/ 0 w 2611357"/>
              <a:gd name="connsiteY0" fmla="*/ 0 h 1700322"/>
              <a:gd name="connsiteX1" fmla="*/ 2611357 w 2611357"/>
              <a:gd name="connsiteY1" fmla="*/ 0 h 1700322"/>
              <a:gd name="connsiteX2" fmla="*/ 2611357 w 2611357"/>
              <a:gd name="connsiteY2" fmla="*/ 1700322 h 1700322"/>
              <a:gd name="connsiteX3" fmla="*/ 0 w 2611357"/>
              <a:gd name="connsiteY3" fmla="*/ 1700322 h 170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1357" h="1700322">
                <a:moveTo>
                  <a:pt x="0" y="0"/>
                </a:moveTo>
                <a:lnTo>
                  <a:pt x="2611357" y="0"/>
                </a:lnTo>
                <a:lnTo>
                  <a:pt x="2611357" y="1700322"/>
                </a:lnTo>
                <a:lnTo>
                  <a:pt x="0" y="17003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5EF712EF-D2B8-473F-BE69-DE2612FF5B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518" y="1598052"/>
            <a:ext cx="2611357" cy="1700322"/>
          </a:xfrm>
          <a:custGeom>
            <a:avLst/>
            <a:gdLst>
              <a:gd name="connsiteX0" fmla="*/ 0 w 2611357"/>
              <a:gd name="connsiteY0" fmla="*/ 0 h 1700322"/>
              <a:gd name="connsiteX1" fmla="*/ 2611357 w 2611357"/>
              <a:gd name="connsiteY1" fmla="*/ 0 h 1700322"/>
              <a:gd name="connsiteX2" fmla="*/ 2611357 w 2611357"/>
              <a:gd name="connsiteY2" fmla="*/ 1700322 h 1700322"/>
              <a:gd name="connsiteX3" fmla="*/ 0 w 2611357"/>
              <a:gd name="connsiteY3" fmla="*/ 1700322 h 170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1357" h="1700322">
                <a:moveTo>
                  <a:pt x="0" y="0"/>
                </a:moveTo>
                <a:lnTo>
                  <a:pt x="2611357" y="0"/>
                </a:lnTo>
                <a:lnTo>
                  <a:pt x="2611357" y="1700322"/>
                </a:lnTo>
                <a:lnTo>
                  <a:pt x="0" y="17003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9411C8-471C-41DA-8760-511BE7EA3D6A}"/>
              </a:ext>
            </a:extLst>
          </p:cNvPr>
          <p:cNvSpPr/>
          <p:nvPr userDrawn="1"/>
        </p:nvSpPr>
        <p:spPr>
          <a:xfrm>
            <a:off x="11243069" y="6200916"/>
            <a:ext cx="397620" cy="323137"/>
          </a:xfrm>
          <a:prstGeom prst="roundRect">
            <a:avLst>
              <a:gd name="adj" fmla="val 10519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0" name="Slide Number Placeholder 2">
            <a:extLst>
              <a:ext uri="{FF2B5EF4-FFF2-40B4-BE49-F238E27FC236}">
                <a16:creationId xmlns:a16="http://schemas.microsoft.com/office/drawing/2014/main" id="{F2676BEE-DD25-4C1D-9F53-688D8C90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8541" y="6226257"/>
            <a:ext cx="406677" cy="265069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EB1DFD9-FF29-4974-85D2-225CD3BA516F}"/>
              </a:ext>
            </a:extLst>
          </p:cNvPr>
          <p:cNvGrpSpPr/>
          <p:nvPr userDrawn="1"/>
        </p:nvGrpSpPr>
        <p:grpSpPr>
          <a:xfrm>
            <a:off x="701684" y="6124104"/>
            <a:ext cx="4860916" cy="479082"/>
            <a:chOff x="625484" y="6162204"/>
            <a:chExt cx="4860916" cy="47908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E8CD58F-5180-443B-8D92-90B258B4475C}"/>
                </a:ext>
              </a:extLst>
            </p:cNvPr>
            <p:cNvSpPr/>
            <p:nvPr userDrawn="1"/>
          </p:nvSpPr>
          <p:spPr>
            <a:xfrm>
              <a:off x="4124753" y="6284324"/>
              <a:ext cx="1361647" cy="293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Presentation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CD41C00-2AB8-4548-BE30-479091F8DDEA}"/>
                </a:ext>
              </a:extLst>
            </p:cNvPr>
            <p:cNvGrpSpPr/>
            <p:nvPr userDrawn="1"/>
          </p:nvGrpSpPr>
          <p:grpSpPr>
            <a:xfrm>
              <a:off x="625484" y="6162204"/>
              <a:ext cx="479083" cy="479082"/>
              <a:chOff x="949281" y="1182857"/>
              <a:chExt cx="1895520" cy="1895518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8F808E7-FBB3-47CD-A45B-102FAAEFAD96}"/>
                  </a:ext>
                </a:extLst>
              </p:cNvPr>
              <p:cNvSpPr/>
              <p:nvPr/>
            </p:nvSpPr>
            <p:spPr>
              <a:xfrm>
                <a:off x="949281" y="1182857"/>
                <a:ext cx="1895520" cy="1895518"/>
              </a:xfrm>
              <a:prstGeom prst="ellipse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DC34120-E651-4CE0-86F6-13E693782F0C}"/>
                  </a:ext>
                </a:extLst>
              </p:cNvPr>
              <p:cNvGrpSpPr/>
              <p:nvPr/>
            </p:nvGrpSpPr>
            <p:grpSpPr>
              <a:xfrm>
                <a:off x="1262221" y="1628255"/>
                <a:ext cx="1277873" cy="993172"/>
                <a:chOff x="3933825" y="1511300"/>
                <a:chExt cx="1546226" cy="1201738"/>
              </a:xfrm>
            </p:grpSpPr>
            <p:sp>
              <p:nvSpPr>
                <p:cNvPr id="64" name="Freeform 30">
                  <a:extLst>
                    <a:ext uri="{FF2B5EF4-FFF2-40B4-BE49-F238E27FC236}">
                      <a16:creationId xmlns:a16="http://schemas.microsoft.com/office/drawing/2014/main" id="{3AAAE50F-4F8C-4BB5-8395-753F65FEC03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33825" y="1739900"/>
                  <a:ext cx="1420813" cy="973138"/>
                </a:xfrm>
                <a:custGeom>
                  <a:avLst/>
                  <a:gdLst>
                    <a:gd name="T0" fmla="*/ 340 w 375"/>
                    <a:gd name="T1" fmla="*/ 180 h 257"/>
                    <a:gd name="T2" fmla="*/ 340 w 375"/>
                    <a:gd name="T3" fmla="*/ 127 h 257"/>
                    <a:gd name="T4" fmla="*/ 321 w 375"/>
                    <a:gd name="T5" fmla="*/ 127 h 257"/>
                    <a:gd name="T6" fmla="*/ 321 w 375"/>
                    <a:gd name="T7" fmla="*/ 170 h 257"/>
                    <a:gd name="T8" fmla="*/ 309 w 375"/>
                    <a:gd name="T9" fmla="*/ 182 h 257"/>
                    <a:gd name="T10" fmla="*/ 66 w 375"/>
                    <a:gd name="T11" fmla="*/ 182 h 257"/>
                    <a:gd name="T12" fmla="*/ 54 w 375"/>
                    <a:gd name="T13" fmla="*/ 170 h 257"/>
                    <a:gd name="T14" fmla="*/ 54 w 375"/>
                    <a:gd name="T15" fmla="*/ 24 h 257"/>
                    <a:gd name="T16" fmla="*/ 66 w 375"/>
                    <a:gd name="T17" fmla="*/ 12 h 257"/>
                    <a:gd name="T18" fmla="*/ 205 w 375"/>
                    <a:gd name="T19" fmla="*/ 12 h 257"/>
                    <a:gd name="T20" fmla="*/ 205 w 375"/>
                    <a:gd name="T21" fmla="*/ 0 h 257"/>
                    <a:gd name="T22" fmla="*/ 49 w 375"/>
                    <a:gd name="T23" fmla="*/ 0 h 257"/>
                    <a:gd name="T24" fmla="*/ 35 w 375"/>
                    <a:gd name="T25" fmla="*/ 14 h 257"/>
                    <a:gd name="T26" fmla="*/ 35 w 375"/>
                    <a:gd name="T27" fmla="*/ 194 h 257"/>
                    <a:gd name="T28" fmla="*/ 0 w 375"/>
                    <a:gd name="T29" fmla="*/ 236 h 257"/>
                    <a:gd name="T30" fmla="*/ 21 w 375"/>
                    <a:gd name="T31" fmla="*/ 257 h 257"/>
                    <a:gd name="T32" fmla="*/ 354 w 375"/>
                    <a:gd name="T33" fmla="*/ 257 h 257"/>
                    <a:gd name="T34" fmla="*/ 375 w 375"/>
                    <a:gd name="T35" fmla="*/ 236 h 257"/>
                    <a:gd name="T36" fmla="*/ 340 w 375"/>
                    <a:gd name="T37" fmla="*/ 194 h 257"/>
                    <a:gd name="T38" fmla="*/ 340 w 375"/>
                    <a:gd name="T39" fmla="*/ 180 h 257"/>
                    <a:gd name="T40" fmla="*/ 215 w 375"/>
                    <a:gd name="T41" fmla="*/ 250 h 257"/>
                    <a:gd name="T42" fmla="*/ 160 w 375"/>
                    <a:gd name="T43" fmla="*/ 250 h 257"/>
                    <a:gd name="T44" fmla="*/ 156 w 375"/>
                    <a:gd name="T45" fmla="*/ 246 h 257"/>
                    <a:gd name="T46" fmla="*/ 160 w 375"/>
                    <a:gd name="T47" fmla="*/ 243 h 257"/>
                    <a:gd name="T48" fmla="*/ 215 w 375"/>
                    <a:gd name="T49" fmla="*/ 243 h 257"/>
                    <a:gd name="T50" fmla="*/ 219 w 375"/>
                    <a:gd name="T51" fmla="*/ 246 h 257"/>
                    <a:gd name="T52" fmla="*/ 215 w 375"/>
                    <a:gd name="T53" fmla="*/ 250 h 257"/>
                    <a:gd name="T54" fmla="*/ 130 w 375"/>
                    <a:gd name="T55" fmla="*/ 236 h 257"/>
                    <a:gd name="T56" fmla="*/ 141 w 375"/>
                    <a:gd name="T57" fmla="*/ 223 h 257"/>
                    <a:gd name="T58" fmla="*/ 234 w 375"/>
                    <a:gd name="T59" fmla="*/ 223 h 257"/>
                    <a:gd name="T60" fmla="*/ 245 w 375"/>
                    <a:gd name="T61" fmla="*/ 236 h 257"/>
                    <a:gd name="T62" fmla="*/ 130 w 375"/>
                    <a:gd name="T63" fmla="*/ 236 h 257"/>
                    <a:gd name="T64" fmla="*/ 130 w 375"/>
                    <a:gd name="T65" fmla="*/ 236 h 257"/>
                    <a:gd name="T66" fmla="*/ 130 w 375"/>
                    <a:gd name="T67" fmla="*/ 236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5" h="257">
                      <a:moveTo>
                        <a:pt x="340" y="180"/>
                      </a:moveTo>
                      <a:cubicBezTo>
                        <a:pt x="340" y="127"/>
                        <a:pt x="340" y="127"/>
                        <a:pt x="340" y="127"/>
                      </a:cubicBezTo>
                      <a:cubicBezTo>
                        <a:pt x="321" y="127"/>
                        <a:pt x="321" y="127"/>
                        <a:pt x="321" y="127"/>
                      </a:cubicBezTo>
                      <a:cubicBezTo>
                        <a:pt x="321" y="170"/>
                        <a:pt x="321" y="170"/>
                        <a:pt x="321" y="170"/>
                      </a:cubicBezTo>
                      <a:cubicBezTo>
                        <a:pt x="321" y="176"/>
                        <a:pt x="315" y="182"/>
                        <a:pt x="309" y="182"/>
                      </a:cubicBezTo>
                      <a:cubicBezTo>
                        <a:pt x="66" y="182"/>
                        <a:pt x="66" y="182"/>
                        <a:pt x="66" y="182"/>
                      </a:cubicBezTo>
                      <a:cubicBezTo>
                        <a:pt x="60" y="182"/>
                        <a:pt x="54" y="176"/>
                        <a:pt x="54" y="170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18"/>
                        <a:pt x="60" y="12"/>
                        <a:pt x="66" y="12"/>
                      </a:cubicBezTo>
                      <a:cubicBezTo>
                        <a:pt x="205" y="12"/>
                        <a:pt x="205" y="12"/>
                        <a:pt x="205" y="12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1" y="0"/>
                        <a:pt x="35" y="6"/>
                        <a:pt x="35" y="14"/>
                      </a:cubicBezTo>
                      <a:cubicBezTo>
                        <a:pt x="35" y="194"/>
                        <a:pt x="35" y="194"/>
                        <a:pt x="35" y="194"/>
                      </a:cubicBezTo>
                      <a:cubicBezTo>
                        <a:pt x="0" y="236"/>
                        <a:pt x="0" y="236"/>
                        <a:pt x="0" y="236"/>
                      </a:cubicBezTo>
                      <a:cubicBezTo>
                        <a:pt x="0" y="247"/>
                        <a:pt x="9" y="257"/>
                        <a:pt x="21" y="257"/>
                      </a:cubicBezTo>
                      <a:cubicBezTo>
                        <a:pt x="354" y="257"/>
                        <a:pt x="354" y="257"/>
                        <a:pt x="354" y="257"/>
                      </a:cubicBezTo>
                      <a:cubicBezTo>
                        <a:pt x="366" y="257"/>
                        <a:pt x="375" y="247"/>
                        <a:pt x="375" y="236"/>
                      </a:cubicBezTo>
                      <a:cubicBezTo>
                        <a:pt x="340" y="194"/>
                        <a:pt x="340" y="194"/>
                        <a:pt x="340" y="194"/>
                      </a:cubicBezTo>
                      <a:cubicBezTo>
                        <a:pt x="340" y="180"/>
                        <a:pt x="340" y="180"/>
                        <a:pt x="340" y="180"/>
                      </a:cubicBezTo>
                      <a:close/>
                      <a:moveTo>
                        <a:pt x="215" y="250"/>
                      </a:moveTo>
                      <a:cubicBezTo>
                        <a:pt x="160" y="250"/>
                        <a:pt x="160" y="250"/>
                        <a:pt x="160" y="250"/>
                      </a:cubicBezTo>
                      <a:cubicBezTo>
                        <a:pt x="158" y="250"/>
                        <a:pt x="156" y="248"/>
                        <a:pt x="156" y="246"/>
                      </a:cubicBezTo>
                      <a:cubicBezTo>
                        <a:pt x="156" y="244"/>
                        <a:pt x="158" y="243"/>
                        <a:pt x="160" y="243"/>
                      </a:cubicBezTo>
                      <a:cubicBezTo>
                        <a:pt x="215" y="243"/>
                        <a:pt x="215" y="243"/>
                        <a:pt x="215" y="243"/>
                      </a:cubicBezTo>
                      <a:cubicBezTo>
                        <a:pt x="217" y="243"/>
                        <a:pt x="219" y="244"/>
                        <a:pt x="219" y="246"/>
                      </a:cubicBezTo>
                      <a:cubicBezTo>
                        <a:pt x="219" y="248"/>
                        <a:pt x="217" y="250"/>
                        <a:pt x="215" y="250"/>
                      </a:cubicBezTo>
                      <a:close/>
                      <a:moveTo>
                        <a:pt x="130" y="236"/>
                      </a:moveTo>
                      <a:cubicBezTo>
                        <a:pt x="141" y="223"/>
                        <a:pt x="141" y="223"/>
                        <a:pt x="141" y="223"/>
                      </a:cubicBezTo>
                      <a:cubicBezTo>
                        <a:pt x="234" y="223"/>
                        <a:pt x="234" y="223"/>
                        <a:pt x="234" y="223"/>
                      </a:cubicBezTo>
                      <a:cubicBezTo>
                        <a:pt x="245" y="236"/>
                        <a:pt x="245" y="236"/>
                        <a:pt x="245" y="236"/>
                      </a:cubicBezTo>
                      <a:cubicBezTo>
                        <a:pt x="130" y="236"/>
                        <a:pt x="130" y="236"/>
                        <a:pt x="130" y="236"/>
                      </a:cubicBezTo>
                      <a:close/>
                      <a:moveTo>
                        <a:pt x="130" y="236"/>
                      </a:moveTo>
                      <a:cubicBezTo>
                        <a:pt x="130" y="236"/>
                        <a:pt x="130" y="236"/>
                        <a:pt x="130" y="23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Rectangle 31">
                  <a:extLst>
                    <a:ext uri="{FF2B5EF4-FFF2-40B4-BE49-F238E27FC236}">
                      <a16:creationId xmlns:a16="http://schemas.microsoft.com/office/drawing/2014/main" id="{6CC6F283-C9DA-48F1-A5DE-8B43D5DD72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9300" y="2125663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Rectangle 32">
                  <a:extLst>
                    <a:ext uri="{FF2B5EF4-FFF2-40B4-BE49-F238E27FC236}">
                      <a16:creationId xmlns:a16="http://schemas.microsoft.com/office/drawing/2014/main" id="{A83F203B-6316-4D41-A3B2-C8341035B6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7563" y="1974850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Rectangle 33">
                  <a:extLst>
                    <a:ext uri="{FF2B5EF4-FFF2-40B4-BE49-F238E27FC236}">
                      <a16:creationId xmlns:a16="http://schemas.microsoft.com/office/drawing/2014/main" id="{8BECAC65-7286-4FD0-8F0E-F44B3BEBD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3925" y="2114550"/>
                  <a:ext cx="109538" cy="1095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Rectangle 34">
                  <a:extLst>
                    <a:ext uri="{FF2B5EF4-FFF2-40B4-BE49-F238E27FC236}">
                      <a16:creationId xmlns:a16="http://schemas.microsoft.com/office/drawing/2014/main" id="{DBA297E7-201B-4B2F-99DE-EF8A4CB174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1238" y="1931988"/>
                  <a:ext cx="131763" cy="1301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Rectangle 35">
                  <a:extLst>
                    <a:ext uri="{FF2B5EF4-FFF2-40B4-BE49-F238E27FC236}">
                      <a16:creationId xmlns:a16="http://schemas.microsoft.com/office/drawing/2014/main" id="{399F16E7-1E64-40B5-876F-F617D9082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6975" y="1530350"/>
                  <a:ext cx="128588" cy="1301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Rectangle 36">
                  <a:extLst>
                    <a:ext uri="{FF2B5EF4-FFF2-40B4-BE49-F238E27FC236}">
                      <a16:creationId xmlns:a16="http://schemas.microsoft.com/office/drawing/2014/main" id="{C58CF74A-1856-43FD-B0C4-9EB1095A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2025" y="1765300"/>
                  <a:ext cx="128588" cy="1333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Rectangle 37">
                  <a:extLst>
                    <a:ext uri="{FF2B5EF4-FFF2-40B4-BE49-F238E27FC236}">
                      <a16:creationId xmlns:a16="http://schemas.microsoft.com/office/drawing/2014/main" id="{26FEE501-BE71-4CC2-BA51-061C9B844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1712913"/>
                  <a:ext cx="185738" cy="1857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Rectangle 38">
                  <a:extLst>
                    <a:ext uri="{FF2B5EF4-FFF2-40B4-BE49-F238E27FC236}">
                      <a16:creationId xmlns:a16="http://schemas.microsoft.com/office/drawing/2014/main" id="{9163F565-4F2B-4F38-9F17-932532ED9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1750" y="1936750"/>
                  <a:ext cx="228600" cy="223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Rectangle 39">
                  <a:extLst>
                    <a:ext uri="{FF2B5EF4-FFF2-40B4-BE49-F238E27FC236}">
                      <a16:creationId xmlns:a16="http://schemas.microsoft.com/office/drawing/2014/main" id="{4028F6ED-707F-4795-A9E7-F6E626B382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9063" y="1511300"/>
                  <a:ext cx="280988" cy="2809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Rectangle 40">
                  <a:extLst>
                    <a:ext uri="{FF2B5EF4-FFF2-40B4-BE49-F238E27FC236}">
                      <a16:creationId xmlns:a16="http://schemas.microsoft.com/office/drawing/2014/main" id="{3F265D30-A41F-48E3-857D-1E2F848FC1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1888" y="2076450"/>
                  <a:ext cx="128588" cy="1285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F82DCA5-EA9C-4237-A792-B82DC9B72026}"/>
                </a:ext>
              </a:extLst>
            </p:cNvPr>
            <p:cNvGrpSpPr/>
            <p:nvPr userDrawn="1"/>
          </p:nvGrpSpPr>
          <p:grpSpPr>
            <a:xfrm>
              <a:off x="1160556" y="6250639"/>
              <a:ext cx="1535019" cy="335756"/>
              <a:chOff x="1160556" y="6247480"/>
              <a:chExt cx="1535019" cy="335756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8EF6A1DF-DD7A-436F-B49E-3E9FF650781B}"/>
                  </a:ext>
                </a:extLst>
              </p:cNvPr>
              <p:cNvSpPr/>
              <p:nvPr userDrawn="1"/>
            </p:nvSpPr>
            <p:spPr>
              <a:xfrm>
                <a:off x="2142072" y="6314742"/>
                <a:ext cx="487078" cy="253850"/>
              </a:xfrm>
              <a:prstGeom prst="roundRect">
                <a:avLst>
                  <a:gd name="adj" fmla="val 1240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D99A55-209B-4F18-B7A0-763A99CCE31D}"/>
                  </a:ext>
                </a:extLst>
              </p:cNvPr>
              <p:cNvSpPr txBox="1"/>
              <p:nvPr userDrawn="1"/>
            </p:nvSpPr>
            <p:spPr>
              <a:xfrm>
                <a:off x="1160556" y="6247480"/>
                <a:ext cx="1535019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spc="0" baseline="0" dirty="0">
                    <a:solidFill>
                      <a:schemeClr val="tx1"/>
                    </a:solidFill>
                  </a:rPr>
                  <a:t>Finance </a:t>
                </a:r>
                <a:r>
                  <a:rPr lang="en-US" sz="1800" b="1" spc="0" baseline="0" dirty="0">
                    <a:solidFill>
                      <a:schemeClr val="bg1"/>
                    </a:solidFill>
                  </a:rPr>
                  <a:t>and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3D82F5-4E59-4690-9C73-AB321A8AE1B3}"/>
                </a:ext>
              </a:extLst>
            </p:cNvPr>
            <p:cNvSpPr txBox="1"/>
            <p:nvPr userDrawn="1"/>
          </p:nvSpPr>
          <p:spPr>
            <a:xfrm>
              <a:off x="2608789" y="6284387"/>
              <a:ext cx="1475484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50" b="1" cap="all" spc="0" baseline="0" dirty="0">
                  <a:solidFill>
                    <a:schemeClr val="tx1"/>
                  </a:solidFill>
                  <a:latin typeface="+mn-lt"/>
                </a:rPr>
                <a:t>Investment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DF27E7-9A01-480C-8E97-92D4BC7AF1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96178" y="6324389"/>
              <a:ext cx="0" cy="213657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30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2" r:id="rId2"/>
    <p:sldLayoutId id="2147483711" r:id="rId3"/>
    <p:sldLayoutId id="2147483714" r:id="rId4"/>
    <p:sldLayoutId id="2147483715" r:id="rId5"/>
    <p:sldLayoutId id="2147483716" r:id="rId6"/>
    <p:sldLayoutId id="2147483720" r:id="rId7"/>
    <p:sldLayoutId id="2147483722" r:id="rId8"/>
    <p:sldLayoutId id="2147483717" r:id="rId9"/>
    <p:sldLayoutId id="2147483718" r:id="rId10"/>
    <p:sldLayoutId id="2147483721" r:id="rId11"/>
    <p:sldLayoutId id="2147483713" r:id="rId12"/>
    <p:sldLayoutId id="2147483723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E9CDC6-ED68-42F2-9F13-922F6FDEC5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2082F0F-5BD3-42C8-8F70-2A6ABA748799}"/>
              </a:ext>
            </a:extLst>
          </p:cNvPr>
          <p:cNvSpPr txBox="1"/>
          <p:nvPr/>
        </p:nvSpPr>
        <p:spPr>
          <a:xfrm>
            <a:off x="-51574" y="4106501"/>
            <a:ext cx="729776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100" cap="all" spc="-200" dirty="0" smtClean="0">
                <a:solidFill>
                  <a:schemeClr val="bg1"/>
                </a:solidFill>
                <a:latin typeface="+mj-lt"/>
              </a:rPr>
              <a:t>PROCESS DU GESTION DES DOCUMENTS RH</a:t>
            </a:r>
            <a:endParaRPr lang="en-US" sz="3100" cap="all" spc="-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C09022E-7936-40B6-A03C-D5F46320BD3A}"/>
              </a:ext>
            </a:extLst>
          </p:cNvPr>
          <p:cNvSpPr/>
          <p:nvPr/>
        </p:nvSpPr>
        <p:spPr>
          <a:xfrm>
            <a:off x="2686503" y="2521525"/>
            <a:ext cx="1503568" cy="1503565"/>
          </a:xfrm>
          <a:prstGeom prst="ellipse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D260870F-8614-47CA-BA2A-19BA0875CC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24" r="20370"/>
          <a:stretch/>
        </p:blipFill>
        <p:spPr>
          <a:xfrm>
            <a:off x="4767922" y="-10011"/>
            <a:ext cx="7421593" cy="6873018"/>
          </a:xfr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5901B91-738C-4743-AED2-0FCEBC36788A}"/>
              </a:ext>
            </a:extLst>
          </p:cNvPr>
          <p:cNvGrpSpPr/>
          <p:nvPr/>
        </p:nvGrpSpPr>
        <p:grpSpPr>
          <a:xfrm>
            <a:off x="4217818" y="-5006"/>
            <a:ext cx="4868105" cy="6868012"/>
            <a:chOff x="5372267" y="-13187"/>
            <a:chExt cx="4868105" cy="6868012"/>
          </a:xfrm>
        </p:grpSpPr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6DFC3170-889D-4E31-B724-D478A35AB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0434" y="-3175"/>
              <a:ext cx="2039938" cy="4886325"/>
            </a:xfrm>
            <a:custGeom>
              <a:avLst/>
              <a:gdLst>
                <a:gd name="T0" fmla="*/ 600 w 642"/>
                <a:gd name="T1" fmla="*/ 1539 h 1539"/>
                <a:gd name="T2" fmla="*/ 0 w 642"/>
                <a:gd name="T3" fmla="*/ 0 h 1539"/>
                <a:gd name="T4" fmla="*/ 88 w 642"/>
                <a:gd name="T5" fmla="*/ 0 h 1539"/>
                <a:gd name="T6" fmla="*/ 642 w 642"/>
                <a:gd name="T7" fmla="*/ 1476 h 1539"/>
                <a:gd name="T8" fmla="*/ 600 w 642"/>
                <a:gd name="T9" fmla="*/ 1539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1539">
                  <a:moveTo>
                    <a:pt x="600" y="1539"/>
                  </a:moveTo>
                  <a:cubicBezTo>
                    <a:pt x="472" y="973"/>
                    <a:pt x="267" y="454"/>
                    <a:pt x="0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333" y="440"/>
                    <a:pt x="522" y="937"/>
                    <a:pt x="642" y="1476"/>
                  </a:cubicBezTo>
                  <a:cubicBezTo>
                    <a:pt x="628" y="1497"/>
                    <a:pt x="614" y="1518"/>
                    <a:pt x="600" y="153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B5298283-92B4-4D42-A434-19910510B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1971" y="-3175"/>
              <a:ext cx="3130550" cy="6858000"/>
            </a:xfrm>
            <a:custGeom>
              <a:avLst/>
              <a:gdLst>
                <a:gd name="T0" fmla="*/ 985 w 985"/>
                <a:gd name="T1" fmla="*/ 2160 h 2160"/>
                <a:gd name="T2" fmla="*/ 956 w 985"/>
                <a:gd name="T3" fmla="*/ 2160 h 2160"/>
                <a:gd name="T4" fmla="*/ 0 w 985"/>
                <a:gd name="T5" fmla="*/ 0 h 2160"/>
                <a:gd name="T6" fmla="*/ 59 w 985"/>
                <a:gd name="T7" fmla="*/ 0 h 2160"/>
                <a:gd name="T8" fmla="*/ 985 w 985"/>
                <a:gd name="T9" fmla="*/ 216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5" h="2160">
                  <a:moveTo>
                    <a:pt x="985" y="2160"/>
                  </a:moveTo>
                  <a:cubicBezTo>
                    <a:pt x="956" y="2160"/>
                    <a:pt x="956" y="2160"/>
                    <a:pt x="956" y="2160"/>
                  </a:cubicBezTo>
                  <a:cubicBezTo>
                    <a:pt x="798" y="1319"/>
                    <a:pt x="464" y="577"/>
                    <a:pt x="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11" y="582"/>
                    <a:pt x="835" y="1323"/>
                    <a:pt x="985" y="216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63A2E6F2-D209-4283-9B67-0F57E4CDC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371" y="-3175"/>
              <a:ext cx="3403600" cy="6858000"/>
            </a:xfrm>
            <a:custGeom>
              <a:avLst/>
              <a:gdLst>
                <a:gd name="T0" fmla="*/ 1071 w 1071"/>
                <a:gd name="T1" fmla="*/ 2160 h 2160"/>
                <a:gd name="T2" fmla="*/ 1054 w 1071"/>
                <a:gd name="T3" fmla="*/ 2160 h 2160"/>
                <a:gd name="T4" fmla="*/ 0 w 1071"/>
                <a:gd name="T5" fmla="*/ 0 h 2160"/>
                <a:gd name="T6" fmla="*/ 36 w 1071"/>
                <a:gd name="T7" fmla="*/ 0 h 2160"/>
                <a:gd name="T8" fmla="*/ 1071 w 1071"/>
                <a:gd name="T9" fmla="*/ 216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1" h="2160">
                  <a:moveTo>
                    <a:pt x="1071" y="2160"/>
                  </a:moveTo>
                  <a:cubicBezTo>
                    <a:pt x="1054" y="2160"/>
                    <a:pt x="1054" y="2160"/>
                    <a:pt x="1054" y="2160"/>
                  </a:cubicBezTo>
                  <a:cubicBezTo>
                    <a:pt x="874" y="1304"/>
                    <a:pt x="505" y="559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33" y="562"/>
                    <a:pt x="895" y="1307"/>
                    <a:pt x="1071" y="216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1A040101-8EA0-423D-A9A4-59D2E4469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2267" y="-13187"/>
              <a:ext cx="3662363" cy="6858000"/>
            </a:xfrm>
            <a:custGeom>
              <a:avLst/>
              <a:gdLst>
                <a:gd name="T0" fmla="*/ 1153 w 1153"/>
                <a:gd name="T1" fmla="*/ 2160 h 2160"/>
                <a:gd name="T2" fmla="*/ 1145 w 1153"/>
                <a:gd name="T3" fmla="*/ 2160 h 2160"/>
                <a:gd name="T4" fmla="*/ 0 w 1153"/>
                <a:gd name="T5" fmla="*/ 0 h 2160"/>
                <a:gd name="T6" fmla="*/ 18 w 1153"/>
                <a:gd name="T7" fmla="*/ 0 h 2160"/>
                <a:gd name="T8" fmla="*/ 1153 w 1153"/>
                <a:gd name="T9" fmla="*/ 216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3" h="2160">
                  <a:moveTo>
                    <a:pt x="1153" y="2160"/>
                  </a:moveTo>
                  <a:cubicBezTo>
                    <a:pt x="1145" y="2160"/>
                    <a:pt x="1145" y="2160"/>
                    <a:pt x="1145" y="2160"/>
                  </a:cubicBezTo>
                  <a:cubicBezTo>
                    <a:pt x="944" y="1290"/>
                    <a:pt x="543" y="541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557" y="543"/>
                    <a:pt x="954" y="1292"/>
                    <a:pt x="1153" y="21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5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18" y="536385"/>
            <a:ext cx="1780536" cy="165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36308" y="72288"/>
            <a:ext cx="2272134" cy="499036"/>
          </a:xfrm>
          <a:prstGeom prst="rect">
            <a:avLst/>
          </a:prstGeom>
        </p:spPr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chemeClr val="bg1"/>
                </a:solidFill>
                <a:latin typeface="Segoe UI"/>
              </a:rPr>
              <a:t>REPUBLIQUE </a:t>
            </a:r>
            <a:r>
              <a:rPr lang="en-US" sz="1100" b="1" dirty="0">
                <a:solidFill>
                  <a:schemeClr val="bg1"/>
                </a:solidFill>
                <a:latin typeface="Segoe UI"/>
              </a:rPr>
              <a:t>DE COTE D’IVOIRE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pc="-50" dirty="0">
                <a:solidFill>
                  <a:schemeClr val="bg1"/>
                </a:solidFill>
                <a:latin typeface="Arial"/>
              </a:rPr>
              <a:t>Union • Discipline - Travail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6926387" y="99698"/>
            <a:ext cx="4737411" cy="70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2725"/>
              </a:spcBef>
              <a:spcAft>
                <a:spcPts val="425"/>
              </a:spcAft>
            </a:pP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MINISTERE DE L’ECONOMIE NUMERIQUE, DES TELECOMMUNICATIONS ET DE L’INNOVATION</a:t>
            </a:r>
          </a:p>
        </p:txBody>
      </p:sp>
      <p:grpSp>
        <p:nvGrpSpPr>
          <p:cNvPr id="24" name="Group 2"/>
          <p:cNvGrpSpPr/>
          <p:nvPr/>
        </p:nvGrpSpPr>
        <p:grpSpPr>
          <a:xfrm>
            <a:off x="3174777" y="2691741"/>
            <a:ext cx="529628" cy="682851"/>
            <a:chOff x="5194300" y="2082800"/>
            <a:chExt cx="2116138" cy="2667001"/>
          </a:xfrm>
          <a:solidFill>
            <a:srgbClr val="E64D10"/>
          </a:solidFill>
        </p:grpSpPr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194300" y="2082800"/>
              <a:ext cx="2112963" cy="152400"/>
            </a:xfrm>
            <a:custGeom>
              <a:avLst/>
              <a:gdLst>
                <a:gd name="T0" fmla="*/ 46 w 1331"/>
                <a:gd name="T1" fmla="*/ 0 h 96"/>
                <a:gd name="T2" fmla="*/ 1286 w 1331"/>
                <a:gd name="T3" fmla="*/ 0 h 96"/>
                <a:gd name="T4" fmla="*/ 1304 w 1331"/>
                <a:gd name="T5" fmla="*/ 3 h 96"/>
                <a:gd name="T6" fmla="*/ 1317 w 1331"/>
                <a:gd name="T7" fmla="*/ 12 h 96"/>
                <a:gd name="T8" fmla="*/ 1326 w 1331"/>
                <a:gd name="T9" fmla="*/ 25 h 96"/>
                <a:gd name="T10" fmla="*/ 1331 w 1331"/>
                <a:gd name="T11" fmla="*/ 40 h 96"/>
                <a:gd name="T12" fmla="*/ 1331 w 1331"/>
                <a:gd name="T13" fmla="*/ 56 h 96"/>
                <a:gd name="T14" fmla="*/ 1326 w 1331"/>
                <a:gd name="T15" fmla="*/ 72 h 96"/>
                <a:gd name="T16" fmla="*/ 1317 w 1331"/>
                <a:gd name="T17" fmla="*/ 85 h 96"/>
                <a:gd name="T18" fmla="*/ 1304 w 1331"/>
                <a:gd name="T19" fmla="*/ 94 h 96"/>
                <a:gd name="T20" fmla="*/ 1286 w 1331"/>
                <a:gd name="T21" fmla="*/ 96 h 96"/>
                <a:gd name="T22" fmla="*/ 46 w 1331"/>
                <a:gd name="T23" fmla="*/ 96 h 96"/>
                <a:gd name="T24" fmla="*/ 28 w 1331"/>
                <a:gd name="T25" fmla="*/ 94 h 96"/>
                <a:gd name="T26" fmla="*/ 13 w 1331"/>
                <a:gd name="T27" fmla="*/ 85 h 96"/>
                <a:gd name="T28" fmla="*/ 4 w 1331"/>
                <a:gd name="T29" fmla="*/ 72 h 96"/>
                <a:gd name="T30" fmla="*/ 0 w 1331"/>
                <a:gd name="T31" fmla="*/ 56 h 96"/>
                <a:gd name="T32" fmla="*/ 0 w 1331"/>
                <a:gd name="T33" fmla="*/ 40 h 96"/>
                <a:gd name="T34" fmla="*/ 4 w 1331"/>
                <a:gd name="T35" fmla="*/ 25 h 96"/>
                <a:gd name="T36" fmla="*/ 13 w 1331"/>
                <a:gd name="T37" fmla="*/ 12 h 96"/>
                <a:gd name="T38" fmla="*/ 28 w 1331"/>
                <a:gd name="T39" fmla="*/ 3 h 96"/>
                <a:gd name="T40" fmla="*/ 46 w 1331"/>
                <a:gd name="T4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1" h="96">
                  <a:moveTo>
                    <a:pt x="46" y="0"/>
                  </a:moveTo>
                  <a:lnTo>
                    <a:pt x="1286" y="0"/>
                  </a:lnTo>
                  <a:lnTo>
                    <a:pt x="1304" y="3"/>
                  </a:lnTo>
                  <a:lnTo>
                    <a:pt x="1317" y="12"/>
                  </a:lnTo>
                  <a:lnTo>
                    <a:pt x="1326" y="25"/>
                  </a:lnTo>
                  <a:lnTo>
                    <a:pt x="1331" y="40"/>
                  </a:lnTo>
                  <a:lnTo>
                    <a:pt x="1331" y="56"/>
                  </a:lnTo>
                  <a:lnTo>
                    <a:pt x="1326" y="72"/>
                  </a:lnTo>
                  <a:lnTo>
                    <a:pt x="1317" y="85"/>
                  </a:lnTo>
                  <a:lnTo>
                    <a:pt x="1304" y="94"/>
                  </a:lnTo>
                  <a:lnTo>
                    <a:pt x="1286" y="96"/>
                  </a:lnTo>
                  <a:lnTo>
                    <a:pt x="46" y="96"/>
                  </a:lnTo>
                  <a:lnTo>
                    <a:pt x="28" y="94"/>
                  </a:lnTo>
                  <a:lnTo>
                    <a:pt x="13" y="85"/>
                  </a:lnTo>
                  <a:lnTo>
                    <a:pt x="4" y="72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3" y="12"/>
                  </a:lnTo>
                  <a:lnTo>
                    <a:pt x="28" y="3"/>
                  </a:ln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5194300" y="2084388"/>
              <a:ext cx="152400" cy="2662238"/>
            </a:xfrm>
            <a:custGeom>
              <a:avLst/>
              <a:gdLst>
                <a:gd name="T0" fmla="*/ 40 w 96"/>
                <a:gd name="T1" fmla="*/ 0 h 1677"/>
                <a:gd name="T2" fmla="*/ 55 w 96"/>
                <a:gd name="T3" fmla="*/ 0 h 1677"/>
                <a:gd name="T4" fmla="*/ 71 w 96"/>
                <a:gd name="T5" fmla="*/ 4 h 1677"/>
                <a:gd name="T6" fmla="*/ 84 w 96"/>
                <a:gd name="T7" fmla="*/ 13 h 1677"/>
                <a:gd name="T8" fmla="*/ 93 w 96"/>
                <a:gd name="T9" fmla="*/ 28 h 1677"/>
                <a:gd name="T10" fmla="*/ 96 w 96"/>
                <a:gd name="T11" fmla="*/ 46 h 1677"/>
                <a:gd name="T12" fmla="*/ 96 w 96"/>
                <a:gd name="T13" fmla="*/ 1630 h 1677"/>
                <a:gd name="T14" fmla="*/ 93 w 96"/>
                <a:gd name="T15" fmla="*/ 1650 h 1677"/>
                <a:gd name="T16" fmla="*/ 84 w 96"/>
                <a:gd name="T17" fmla="*/ 1663 h 1677"/>
                <a:gd name="T18" fmla="*/ 71 w 96"/>
                <a:gd name="T19" fmla="*/ 1672 h 1677"/>
                <a:gd name="T20" fmla="*/ 55 w 96"/>
                <a:gd name="T21" fmla="*/ 1677 h 1677"/>
                <a:gd name="T22" fmla="*/ 40 w 96"/>
                <a:gd name="T23" fmla="*/ 1677 h 1677"/>
                <a:gd name="T24" fmla="*/ 24 w 96"/>
                <a:gd name="T25" fmla="*/ 1672 h 1677"/>
                <a:gd name="T26" fmla="*/ 11 w 96"/>
                <a:gd name="T27" fmla="*/ 1663 h 1677"/>
                <a:gd name="T28" fmla="*/ 2 w 96"/>
                <a:gd name="T29" fmla="*/ 1650 h 1677"/>
                <a:gd name="T30" fmla="*/ 0 w 96"/>
                <a:gd name="T31" fmla="*/ 1630 h 1677"/>
                <a:gd name="T32" fmla="*/ 0 w 96"/>
                <a:gd name="T33" fmla="*/ 46 h 1677"/>
                <a:gd name="T34" fmla="*/ 2 w 96"/>
                <a:gd name="T35" fmla="*/ 28 h 1677"/>
                <a:gd name="T36" fmla="*/ 11 w 96"/>
                <a:gd name="T37" fmla="*/ 13 h 1677"/>
                <a:gd name="T38" fmla="*/ 24 w 96"/>
                <a:gd name="T39" fmla="*/ 4 h 1677"/>
                <a:gd name="T40" fmla="*/ 40 w 96"/>
                <a:gd name="T41" fmla="*/ 0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77">
                  <a:moveTo>
                    <a:pt x="40" y="0"/>
                  </a:moveTo>
                  <a:lnTo>
                    <a:pt x="55" y="0"/>
                  </a:lnTo>
                  <a:lnTo>
                    <a:pt x="71" y="4"/>
                  </a:lnTo>
                  <a:lnTo>
                    <a:pt x="84" y="13"/>
                  </a:lnTo>
                  <a:lnTo>
                    <a:pt x="93" y="28"/>
                  </a:lnTo>
                  <a:lnTo>
                    <a:pt x="96" y="46"/>
                  </a:lnTo>
                  <a:lnTo>
                    <a:pt x="96" y="1630"/>
                  </a:lnTo>
                  <a:lnTo>
                    <a:pt x="93" y="1650"/>
                  </a:lnTo>
                  <a:lnTo>
                    <a:pt x="84" y="1663"/>
                  </a:lnTo>
                  <a:lnTo>
                    <a:pt x="71" y="1672"/>
                  </a:lnTo>
                  <a:lnTo>
                    <a:pt x="55" y="1677"/>
                  </a:lnTo>
                  <a:lnTo>
                    <a:pt x="40" y="1677"/>
                  </a:lnTo>
                  <a:lnTo>
                    <a:pt x="24" y="1672"/>
                  </a:lnTo>
                  <a:lnTo>
                    <a:pt x="11" y="1663"/>
                  </a:lnTo>
                  <a:lnTo>
                    <a:pt x="2" y="1650"/>
                  </a:lnTo>
                  <a:lnTo>
                    <a:pt x="0" y="1630"/>
                  </a:lnTo>
                  <a:lnTo>
                    <a:pt x="0" y="46"/>
                  </a:lnTo>
                  <a:lnTo>
                    <a:pt x="2" y="28"/>
                  </a:lnTo>
                  <a:lnTo>
                    <a:pt x="11" y="13"/>
                  </a:lnTo>
                  <a:lnTo>
                    <a:pt x="24" y="4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7158038" y="2087563"/>
              <a:ext cx="152400" cy="2662238"/>
            </a:xfrm>
            <a:custGeom>
              <a:avLst/>
              <a:gdLst>
                <a:gd name="T0" fmla="*/ 56 w 96"/>
                <a:gd name="T1" fmla="*/ 0 h 1677"/>
                <a:gd name="T2" fmla="*/ 71 w 96"/>
                <a:gd name="T3" fmla="*/ 4 h 1677"/>
                <a:gd name="T4" fmla="*/ 83 w 96"/>
                <a:gd name="T5" fmla="*/ 13 h 1677"/>
                <a:gd name="T6" fmla="*/ 92 w 96"/>
                <a:gd name="T7" fmla="*/ 27 h 1677"/>
                <a:gd name="T8" fmla="*/ 96 w 96"/>
                <a:gd name="T9" fmla="*/ 46 h 1677"/>
                <a:gd name="T10" fmla="*/ 96 w 96"/>
                <a:gd name="T11" fmla="*/ 1630 h 1677"/>
                <a:gd name="T12" fmla="*/ 92 w 96"/>
                <a:gd name="T13" fmla="*/ 1648 h 1677"/>
                <a:gd name="T14" fmla="*/ 83 w 96"/>
                <a:gd name="T15" fmla="*/ 1663 h 1677"/>
                <a:gd name="T16" fmla="*/ 71 w 96"/>
                <a:gd name="T17" fmla="*/ 1672 h 1677"/>
                <a:gd name="T18" fmla="*/ 56 w 96"/>
                <a:gd name="T19" fmla="*/ 1677 h 1677"/>
                <a:gd name="T20" fmla="*/ 40 w 96"/>
                <a:gd name="T21" fmla="*/ 1677 h 1677"/>
                <a:gd name="T22" fmla="*/ 25 w 96"/>
                <a:gd name="T23" fmla="*/ 1672 h 1677"/>
                <a:gd name="T24" fmla="*/ 13 w 96"/>
                <a:gd name="T25" fmla="*/ 1663 h 1677"/>
                <a:gd name="T26" fmla="*/ 4 w 96"/>
                <a:gd name="T27" fmla="*/ 1648 h 1677"/>
                <a:gd name="T28" fmla="*/ 0 w 96"/>
                <a:gd name="T29" fmla="*/ 1630 h 1677"/>
                <a:gd name="T30" fmla="*/ 0 w 96"/>
                <a:gd name="T31" fmla="*/ 46 h 1677"/>
                <a:gd name="T32" fmla="*/ 4 w 96"/>
                <a:gd name="T33" fmla="*/ 27 h 1677"/>
                <a:gd name="T34" fmla="*/ 13 w 96"/>
                <a:gd name="T35" fmla="*/ 13 h 1677"/>
                <a:gd name="T36" fmla="*/ 25 w 96"/>
                <a:gd name="T37" fmla="*/ 4 h 1677"/>
                <a:gd name="T38" fmla="*/ 40 w 96"/>
                <a:gd name="T39" fmla="*/ 0 h 1677"/>
                <a:gd name="T40" fmla="*/ 56 w 96"/>
                <a:gd name="T41" fmla="*/ 0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77">
                  <a:moveTo>
                    <a:pt x="56" y="0"/>
                  </a:moveTo>
                  <a:lnTo>
                    <a:pt x="71" y="4"/>
                  </a:lnTo>
                  <a:lnTo>
                    <a:pt x="83" y="13"/>
                  </a:lnTo>
                  <a:lnTo>
                    <a:pt x="92" y="27"/>
                  </a:lnTo>
                  <a:lnTo>
                    <a:pt x="96" y="46"/>
                  </a:lnTo>
                  <a:lnTo>
                    <a:pt x="96" y="1630"/>
                  </a:lnTo>
                  <a:lnTo>
                    <a:pt x="92" y="1648"/>
                  </a:lnTo>
                  <a:lnTo>
                    <a:pt x="83" y="1663"/>
                  </a:lnTo>
                  <a:lnTo>
                    <a:pt x="71" y="1672"/>
                  </a:lnTo>
                  <a:lnTo>
                    <a:pt x="56" y="1677"/>
                  </a:lnTo>
                  <a:lnTo>
                    <a:pt x="40" y="1677"/>
                  </a:lnTo>
                  <a:lnTo>
                    <a:pt x="25" y="1672"/>
                  </a:lnTo>
                  <a:lnTo>
                    <a:pt x="13" y="1663"/>
                  </a:lnTo>
                  <a:lnTo>
                    <a:pt x="4" y="1648"/>
                  </a:lnTo>
                  <a:lnTo>
                    <a:pt x="0" y="1630"/>
                  </a:lnTo>
                  <a:lnTo>
                    <a:pt x="0" y="46"/>
                  </a:lnTo>
                  <a:lnTo>
                    <a:pt x="4" y="27"/>
                  </a:lnTo>
                  <a:lnTo>
                    <a:pt x="13" y="13"/>
                  </a:lnTo>
                  <a:lnTo>
                    <a:pt x="25" y="4"/>
                  </a:lnTo>
                  <a:lnTo>
                    <a:pt x="40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5526088" y="2606675"/>
              <a:ext cx="1450975" cy="152400"/>
            </a:xfrm>
            <a:custGeom>
              <a:avLst/>
              <a:gdLst>
                <a:gd name="T0" fmla="*/ 47 w 914"/>
                <a:gd name="T1" fmla="*/ 0 h 96"/>
                <a:gd name="T2" fmla="*/ 125 w 914"/>
                <a:gd name="T3" fmla="*/ 0 h 96"/>
                <a:gd name="T4" fmla="*/ 212 w 914"/>
                <a:gd name="T5" fmla="*/ 0 h 96"/>
                <a:gd name="T6" fmla="*/ 308 w 914"/>
                <a:gd name="T7" fmla="*/ 0 h 96"/>
                <a:gd name="T8" fmla="*/ 868 w 914"/>
                <a:gd name="T9" fmla="*/ 0 h 96"/>
                <a:gd name="T10" fmla="*/ 887 w 914"/>
                <a:gd name="T11" fmla="*/ 2 h 96"/>
                <a:gd name="T12" fmla="*/ 901 w 914"/>
                <a:gd name="T13" fmla="*/ 11 h 96"/>
                <a:gd name="T14" fmla="*/ 910 w 914"/>
                <a:gd name="T15" fmla="*/ 23 h 96"/>
                <a:gd name="T16" fmla="*/ 914 w 914"/>
                <a:gd name="T17" fmla="*/ 40 h 96"/>
                <a:gd name="T18" fmla="*/ 914 w 914"/>
                <a:gd name="T19" fmla="*/ 56 h 96"/>
                <a:gd name="T20" fmla="*/ 910 w 914"/>
                <a:gd name="T21" fmla="*/ 71 h 96"/>
                <a:gd name="T22" fmla="*/ 901 w 914"/>
                <a:gd name="T23" fmla="*/ 83 h 96"/>
                <a:gd name="T24" fmla="*/ 887 w 914"/>
                <a:gd name="T25" fmla="*/ 92 h 96"/>
                <a:gd name="T26" fmla="*/ 868 w 914"/>
                <a:gd name="T27" fmla="*/ 96 h 96"/>
                <a:gd name="T28" fmla="*/ 508 w 914"/>
                <a:gd name="T29" fmla="*/ 96 h 96"/>
                <a:gd name="T30" fmla="*/ 406 w 914"/>
                <a:gd name="T31" fmla="*/ 96 h 96"/>
                <a:gd name="T32" fmla="*/ 308 w 914"/>
                <a:gd name="T33" fmla="*/ 96 h 96"/>
                <a:gd name="T34" fmla="*/ 47 w 914"/>
                <a:gd name="T35" fmla="*/ 96 h 96"/>
                <a:gd name="T36" fmla="*/ 29 w 914"/>
                <a:gd name="T37" fmla="*/ 92 h 96"/>
                <a:gd name="T38" fmla="*/ 14 w 914"/>
                <a:gd name="T39" fmla="*/ 83 h 96"/>
                <a:gd name="T40" fmla="*/ 5 w 914"/>
                <a:gd name="T41" fmla="*/ 71 h 96"/>
                <a:gd name="T42" fmla="*/ 0 w 914"/>
                <a:gd name="T43" fmla="*/ 56 h 96"/>
                <a:gd name="T44" fmla="*/ 0 w 914"/>
                <a:gd name="T45" fmla="*/ 40 h 96"/>
                <a:gd name="T46" fmla="*/ 5 w 914"/>
                <a:gd name="T47" fmla="*/ 23 h 96"/>
                <a:gd name="T48" fmla="*/ 14 w 914"/>
                <a:gd name="T49" fmla="*/ 11 h 96"/>
                <a:gd name="T50" fmla="*/ 29 w 914"/>
                <a:gd name="T51" fmla="*/ 2 h 96"/>
                <a:gd name="T52" fmla="*/ 47 w 914"/>
                <a:gd name="T5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4" h="96">
                  <a:moveTo>
                    <a:pt x="47" y="0"/>
                  </a:moveTo>
                  <a:lnTo>
                    <a:pt x="125" y="0"/>
                  </a:lnTo>
                  <a:lnTo>
                    <a:pt x="212" y="0"/>
                  </a:lnTo>
                  <a:lnTo>
                    <a:pt x="308" y="0"/>
                  </a:lnTo>
                  <a:lnTo>
                    <a:pt x="868" y="0"/>
                  </a:lnTo>
                  <a:lnTo>
                    <a:pt x="887" y="2"/>
                  </a:lnTo>
                  <a:lnTo>
                    <a:pt x="901" y="11"/>
                  </a:lnTo>
                  <a:lnTo>
                    <a:pt x="910" y="23"/>
                  </a:lnTo>
                  <a:lnTo>
                    <a:pt x="914" y="40"/>
                  </a:lnTo>
                  <a:lnTo>
                    <a:pt x="914" y="56"/>
                  </a:lnTo>
                  <a:lnTo>
                    <a:pt x="910" y="71"/>
                  </a:lnTo>
                  <a:lnTo>
                    <a:pt x="901" y="83"/>
                  </a:lnTo>
                  <a:lnTo>
                    <a:pt x="887" y="92"/>
                  </a:lnTo>
                  <a:lnTo>
                    <a:pt x="868" y="96"/>
                  </a:lnTo>
                  <a:lnTo>
                    <a:pt x="508" y="96"/>
                  </a:lnTo>
                  <a:lnTo>
                    <a:pt x="406" y="96"/>
                  </a:lnTo>
                  <a:lnTo>
                    <a:pt x="308" y="96"/>
                  </a:lnTo>
                  <a:lnTo>
                    <a:pt x="47" y="96"/>
                  </a:lnTo>
                  <a:lnTo>
                    <a:pt x="29" y="92"/>
                  </a:lnTo>
                  <a:lnTo>
                    <a:pt x="14" y="83"/>
                  </a:lnTo>
                  <a:lnTo>
                    <a:pt x="5" y="71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5526088" y="2851150"/>
              <a:ext cx="1450975" cy="152400"/>
            </a:xfrm>
            <a:custGeom>
              <a:avLst/>
              <a:gdLst>
                <a:gd name="T0" fmla="*/ 47 w 914"/>
                <a:gd name="T1" fmla="*/ 0 h 96"/>
                <a:gd name="T2" fmla="*/ 868 w 914"/>
                <a:gd name="T3" fmla="*/ 0 h 96"/>
                <a:gd name="T4" fmla="*/ 887 w 914"/>
                <a:gd name="T5" fmla="*/ 2 h 96"/>
                <a:gd name="T6" fmla="*/ 901 w 914"/>
                <a:gd name="T7" fmla="*/ 11 h 96"/>
                <a:gd name="T8" fmla="*/ 910 w 914"/>
                <a:gd name="T9" fmla="*/ 24 h 96"/>
                <a:gd name="T10" fmla="*/ 914 w 914"/>
                <a:gd name="T11" fmla="*/ 40 h 96"/>
                <a:gd name="T12" fmla="*/ 914 w 914"/>
                <a:gd name="T13" fmla="*/ 56 h 96"/>
                <a:gd name="T14" fmla="*/ 910 w 914"/>
                <a:gd name="T15" fmla="*/ 71 h 96"/>
                <a:gd name="T16" fmla="*/ 901 w 914"/>
                <a:gd name="T17" fmla="*/ 84 h 96"/>
                <a:gd name="T18" fmla="*/ 887 w 914"/>
                <a:gd name="T19" fmla="*/ 93 h 96"/>
                <a:gd name="T20" fmla="*/ 868 w 914"/>
                <a:gd name="T21" fmla="*/ 96 h 96"/>
                <a:gd name="T22" fmla="*/ 790 w 914"/>
                <a:gd name="T23" fmla="*/ 96 h 96"/>
                <a:gd name="T24" fmla="*/ 703 w 914"/>
                <a:gd name="T25" fmla="*/ 96 h 96"/>
                <a:gd name="T26" fmla="*/ 607 w 914"/>
                <a:gd name="T27" fmla="*/ 96 h 96"/>
                <a:gd name="T28" fmla="*/ 47 w 914"/>
                <a:gd name="T29" fmla="*/ 96 h 96"/>
                <a:gd name="T30" fmla="*/ 29 w 914"/>
                <a:gd name="T31" fmla="*/ 93 h 96"/>
                <a:gd name="T32" fmla="*/ 14 w 914"/>
                <a:gd name="T33" fmla="*/ 84 h 96"/>
                <a:gd name="T34" fmla="*/ 5 w 914"/>
                <a:gd name="T35" fmla="*/ 71 h 96"/>
                <a:gd name="T36" fmla="*/ 0 w 914"/>
                <a:gd name="T37" fmla="*/ 56 h 96"/>
                <a:gd name="T38" fmla="*/ 0 w 914"/>
                <a:gd name="T39" fmla="*/ 40 h 96"/>
                <a:gd name="T40" fmla="*/ 5 w 914"/>
                <a:gd name="T41" fmla="*/ 24 h 96"/>
                <a:gd name="T42" fmla="*/ 14 w 914"/>
                <a:gd name="T43" fmla="*/ 11 h 96"/>
                <a:gd name="T44" fmla="*/ 29 w 914"/>
                <a:gd name="T45" fmla="*/ 2 h 96"/>
                <a:gd name="T46" fmla="*/ 47 w 914"/>
                <a:gd name="T4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4" h="96">
                  <a:moveTo>
                    <a:pt x="47" y="0"/>
                  </a:moveTo>
                  <a:lnTo>
                    <a:pt x="868" y="0"/>
                  </a:lnTo>
                  <a:lnTo>
                    <a:pt x="887" y="2"/>
                  </a:lnTo>
                  <a:lnTo>
                    <a:pt x="901" y="11"/>
                  </a:lnTo>
                  <a:lnTo>
                    <a:pt x="910" y="24"/>
                  </a:lnTo>
                  <a:lnTo>
                    <a:pt x="914" y="40"/>
                  </a:lnTo>
                  <a:lnTo>
                    <a:pt x="914" y="56"/>
                  </a:lnTo>
                  <a:lnTo>
                    <a:pt x="910" y="71"/>
                  </a:lnTo>
                  <a:lnTo>
                    <a:pt x="901" y="84"/>
                  </a:lnTo>
                  <a:lnTo>
                    <a:pt x="887" y="93"/>
                  </a:lnTo>
                  <a:lnTo>
                    <a:pt x="868" y="96"/>
                  </a:lnTo>
                  <a:lnTo>
                    <a:pt x="790" y="96"/>
                  </a:lnTo>
                  <a:lnTo>
                    <a:pt x="703" y="96"/>
                  </a:lnTo>
                  <a:lnTo>
                    <a:pt x="607" y="96"/>
                  </a:lnTo>
                  <a:lnTo>
                    <a:pt x="47" y="96"/>
                  </a:lnTo>
                  <a:lnTo>
                    <a:pt x="29" y="93"/>
                  </a:lnTo>
                  <a:lnTo>
                    <a:pt x="14" y="84"/>
                  </a:lnTo>
                  <a:lnTo>
                    <a:pt x="5" y="71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5" y="24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5526088" y="3095625"/>
              <a:ext cx="1450975" cy="153988"/>
            </a:xfrm>
            <a:custGeom>
              <a:avLst/>
              <a:gdLst>
                <a:gd name="T0" fmla="*/ 47 w 914"/>
                <a:gd name="T1" fmla="*/ 0 h 97"/>
                <a:gd name="T2" fmla="*/ 868 w 914"/>
                <a:gd name="T3" fmla="*/ 0 h 97"/>
                <a:gd name="T4" fmla="*/ 887 w 914"/>
                <a:gd name="T5" fmla="*/ 2 h 97"/>
                <a:gd name="T6" fmla="*/ 901 w 914"/>
                <a:gd name="T7" fmla="*/ 11 h 97"/>
                <a:gd name="T8" fmla="*/ 910 w 914"/>
                <a:gd name="T9" fmla="*/ 24 h 97"/>
                <a:gd name="T10" fmla="*/ 914 w 914"/>
                <a:gd name="T11" fmla="*/ 40 h 97"/>
                <a:gd name="T12" fmla="*/ 914 w 914"/>
                <a:gd name="T13" fmla="*/ 57 h 97"/>
                <a:gd name="T14" fmla="*/ 910 w 914"/>
                <a:gd name="T15" fmla="*/ 71 h 97"/>
                <a:gd name="T16" fmla="*/ 901 w 914"/>
                <a:gd name="T17" fmla="*/ 84 h 97"/>
                <a:gd name="T18" fmla="*/ 887 w 914"/>
                <a:gd name="T19" fmla="*/ 93 h 97"/>
                <a:gd name="T20" fmla="*/ 868 w 914"/>
                <a:gd name="T21" fmla="*/ 97 h 97"/>
                <a:gd name="T22" fmla="*/ 508 w 914"/>
                <a:gd name="T23" fmla="*/ 97 h 97"/>
                <a:gd name="T24" fmla="*/ 406 w 914"/>
                <a:gd name="T25" fmla="*/ 97 h 97"/>
                <a:gd name="T26" fmla="*/ 308 w 914"/>
                <a:gd name="T27" fmla="*/ 97 h 97"/>
                <a:gd name="T28" fmla="*/ 47 w 914"/>
                <a:gd name="T29" fmla="*/ 97 h 97"/>
                <a:gd name="T30" fmla="*/ 29 w 914"/>
                <a:gd name="T31" fmla="*/ 93 h 97"/>
                <a:gd name="T32" fmla="*/ 14 w 914"/>
                <a:gd name="T33" fmla="*/ 84 h 97"/>
                <a:gd name="T34" fmla="*/ 5 w 914"/>
                <a:gd name="T35" fmla="*/ 71 h 97"/>
                <a:gd name="T36" fmla="*/ 0 w 914"/>
                <a:gd name="T37" fmla="*/ 57 h 97"/>
                <a:gd name="T38" fmla="*/ 0 w 914"/>
                <a:gd name="T39" fmla="*/ 40 h 97"/>
                <a:gd name="T40" fmla="*/ 5 w 914"/>
                <a:gd name="T41" fmla="*/ 24 h 97"/>
                <a:gd name="T42" fmla="*/ 14 w 914"/>
                <a:gd name="T43" fmla="*/ 11 h 97"/>
                <a:gd name="T44" fmla="*/ 29 w 914"/>
                <a:gd name="T45" fmla="*/ 2 h 97"/>
                <a:gd name="T46" fmla="*/ 47 w 914"/>
                <a:gd name="T4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4" h="97">
                  <a:moveTo>
                    <a:pt x="47" y="0"/>
                  </a:moveTo>
                  <a:lnTo>
                    <a:pt x="868" y="0"/>
                  </a:lnTo>
                  <a:lnTo>
                    <a:pt x="887" y="2"/>
                  </a:lnTo>
                  <a:lnTo>
                    <a:pt x="901" y="11"/>
                  </a:lnTo>
                  <a:lnTo>
                    <a:pt x="910" y="24"/>
                  </a:lnTo>
                  <a:lnTo>
                    <a:pt x="914" y="40"/>
                  </a:lnTo>
                  <a:lnTo>
                    <a:pt x="914" y="57"/>
                  </a:lnTo>
                  <a:lnTo>
                    <a:pt x="910" y="71"/>
                  </a:lnTo>
                  <a:lnTo>
                    <a:pt x="901" y="84"/>
                  </a:lnTo>
                  <a:lnTo>
                    <a:pt x="887" y="93"/>
                  </a:lnTo>
                  <a:lnTo>
                    <a:pt x="868" y="97"/>
                  </a:lnTo>
                  <a:lnTo>
                    <a:pt x="508" y="97"/>
                  </a:lnTo>
                  <a:lnTo>
                    <a:pt x="406" y="97"/>
                  </a:lnTo>
                  <a:lnTo>
                    <a:pt x="308" y="97"/>
                  </a:lnTo>
                  <a:lnTo>
                    <a:pt x="47" y="97"/>
                  </a:lnTo>
                  <a:lnTo>
                    <a:pt x="29" y="93"/>
                  </a:lnTo>
                  <a:lnTo>
                    <a:pt x="14" y="84"/>
                  </a:lnTo>
                  <a:lnTo>
                    <a:pt x="5" y="71"/>
                  </a:lnTo>
                  <a:lnTo>
                    <a:pt x="0" y="57"/>
                  </a:lnTo>
                  <a:lnTo>
                    <a:pt x="0" y="40"/>
                  </a:lnTo>
                  <a:lnTo>
                    <a:pt x="5" y="24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5526088" y="3341688"/>
              <a:ext cx="1450975" cy="152400"/>
            </a:xfrm>
            <a:custGeom>
              <a:avLst/>
              <a:gdLst>
                <a:gd name="T0" fmla="*/ 47 w 914"/>
                <a:gd name="T1" fmla="*/ 0 h 96"/>
                <a:gd name="T2" fmla="*/ 868 w 914"/>
                <a:gd name="T3" fmla="*/ 0 h 96"/>
                <a:gd name="T4" fmla="*/ 887 w 914"/>
                <a:gd name="T5" fmla="*/ 1 h 96"/>
                <a:gd name="T6" fmla="*/ 901 w 914"/>
                <a:gd name="T7" fmla="*/ 11 h 96"/>
                <a:gd name="T8" fmla="*/ 910 w 914"/>
                <a:gd name="T9" fmla="*/ 23 h 96"/>
                <a:gd name="T10" fmla="*/ 914 w 914"/>
                <a:gd name="T11" fmla="*/ 40 h 96"/>
                <a:gd name="T12" fmla="*/ 914 w 914"/>
                <a:gd name="T13" fmla="*/ 56 h 96"/>
                <a:gd name="T14" fmla="*/ 910 w 914"/>
                <a:gd name="T15" fmla="*/ 70 h 96"/>
                <a:gd name="T16" fmla="*/ 901 w 914"/>
                <a:gd name="T17" fmla="*/ 83 h 96"/>
                <a:gd name="T18" fmla="*/ 887 w 914"/>
                <a:gd name="T19" fmla="*/ 92 h 96"/>
                <a:gd name="T20" fmla="*/ 868 w 914"/>
                <a:gd name="T21" fmla="*/ 96 h 96"/>
                <a:gd name="T22" fmla="*/ 47 w 914"/>
                <a:gd name="T23" fmla="*/ 96 h 96"/>
                <a:gd name="T24" fmla="*/ 29 w 914"/>
                <a:gd name="T25" fmla="*/ 92 h 96"/>
                <a:gd name="T26" fmla="*/ 14 w 914"/>
                <a:gd name="T27" fmla="*/ 83 h 96"/>
                <a:gd name="T28" fmla="*/ 5 w 914"/>
                <a:gd name="T29" fmla="*/ 70 h 96"/>
                <a:gd name="T30" fmla="*/ 0 w 914"/>
                <a:gd name="T31" fmla="*/ 56 h 96"/>
                <a:gd name="T32" fmla="*/ 0 w 914"/>
                <a:gd name="T33" fmla="*/ 40 h 96"/>
                <a:gd name="T34" fmla="*/ 5 w 914"/>
                <a:gd name="T35" fmla="*/ 23 h 96"/>
                <a:gd name="T36" fmla="*/ 14 w 914"/>
                <a:gd name="T37" fmla="*/ 11 h 96"/>
                <a:gd name="T38" fmla="*/ 29 w 914"/>
                <a:gd name="T39" fmla="*/ 1 h 96"/>
                <a:gd name="T40" fmla="*/ 47 w 914"/>
                <a:gd name="T4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4" h="96">
                  <a:moveTo>
                    <a:pt x="47" y="0"/>
                  </a:moveTo>
                  <a:lnTo>
                    <a:pt x="868" y="0"/>
                  </a:lnTo>
                  <a:lnTo>
                    <a:pt x="887" y="1"/>
                  </a:lnTo>
                  <a:lnTo>
                    <a:pt x="901" y="11"/>
                  </a:lnTo>
                  <a:lnTo>
                    <a:pt x="910" y="23"/>
                  </a:lnTo>
                  <a:lnTo>
                    <a:pt x="914" y="40"/>
                  </a:lnTo>
                  <a:lnTo>
                    <a:pt x="914" y="56"/>
                  </a:lnTo>
                  <a:lnTo>
                    <a:pt x="910" y="70"/>
                  </a:lnTo>
                  <a:lnTo>
                    <a:pt x="901" y="83"/>
                  </a:lnTo>
                  <a:lnTo>
                    <a:pt x="887" y="92"/>
                  </a:lnTo>
                  <a:lnTo>
                    <a:pt x="868" y="96"/>
                  </a:lnTo>
                  <a:lnTo>
                    <a:pt x="47" y="96"/>
                  </a:lnTo>
                  <a:lnTo>
                    <a:pt x="29" y="92"/>
                  </a:lnTo>
                  <a:lnTo>
                    <a:pt x="14" y="83"/>
                  </a:lnTo>
                  <a:lnTo>
                    <a:pt x="5" y="70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4" y="11"/>
                  </a:lnTo>
                  <a:lnTo>
                    <a:pt x="29" y="1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5526088" y="3586163"/>
              <a:ext cx="1450975" cy="152400"/>
            </a:xfrm>
            <a:custGeom>
              <a:avLst/>
              <a:gdLst>
                <a:gd name="T0" fmla="*/ 47 w 914"/>
                <a:gd name="T1" fmla="*/ 0 h 96"/>
                <a:gd name="T2" fmla="*/ 868 w 914"/>
                <a:gd name="T3" fmla="*/ 0 h 96"/>
                <a:gd name="T4" fmla="*/ 887 w 914"/>
                <a:gd name="T5" fmla="*/ 2 h 96"/>
                <a:gd name="T6" fmla="*/ 901 w 914"/>
                <a:gd name="T7" fmla="*/ 11 h 96"/>
                <a:gd name="T8" fmla="*/ 910 w 914"/>
                <a:gd name="T9" fmla="*/ 23 h 96"/>
                <a:gd name="T10" fmla="*/ 914 w 914"/>
                <a:gd name="T11" fmla="*/ 40 h 96"/>
                <a:gd name="T12" fmla="*/ 914 w 914"/>
                <a:gd name="T13" fmla="*/ 56 h 96"/>
                <a:gd name="T14" fmla="*/ 910 w 914"/>
                <a:gd name="T15" fmla="*/ 71 h 96"/>
                <a:gd name="T16" fmla="*/ 901 w 914"/>
                <a:gd name="T17" fmla="*/ 83 h 96"/>
                <a:gd name="T18" fmla="*/ 887 w 914"/>
                <a:gd name="T19" fmla="*/ 92 h 96"/>
                <a:gd name="T20" fmla="*/ 868 w 914"/>
                <a:gd name="T21" fmla="*/ 96 h 96"/>
                <a:gd name="T22" fmla="*/ 47 w 914"/>
                <a:gd name="T23" fmla="*/ 96 h 96"/>
                <a:gd name="T24" fmla="*/ 29 w 914"/>
                <a:gd name="T25" fmla="*/ 92 h 96"/>
                <a:gd name="T26" fmla="*/ 14 w 914"/>
                <a:gd name="T27" fmla="*/ 83 h 96"/>
                <a:gd name="T28" fmla="*/ 5 w 914"/>
                <a:gd name="T29" fmla="*/ 71 h 96"/>
                <a:gd name="T30" fmla="*/ 0 w 914"/>
                <a:gd name="T31" fmla="*/ 56 h 96"/>
                <a:gd name="T32" fmla="*/ 0 w 914"/>
                <a:gd name="T33" fmla="*/ 40 h 96"/>
                <a:gd name="T34" fmla="*/ 5 w 914"/>
                <a:gd name="T35" fmla="*/ 23 h 96"/>
                <a:gd name="T36" fmla="*/ 14 w 914"/>
                <a:gd name="T37" fmla="*/ 11 h 96"/>
                <a:gd name="T38" fmla="*/ 29 w 914"/>
                <a:gd name="T39" fmla="*/ 2 h 96"/>
                <a:gd name="T40" fmla="*/ 47 w 914"/>
                <a:gd name="T4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4" h="96">
                  <a:moveTo>
                    <a:pt x="47" y="0"/>
                  </a:moveTo>
                  <a:lnTo>
                    <a:pt x="868" y="0"/>
                  </a:lnTo>
                  <a:lnTo>
                    <a:pt x="887" y="2"/>
                  </a:lnTo>
                  <a:lnTo>
                    <a:pt x="901" y="11"/>
                  </a:lnTo>
                  <a:lnTo>
                    <a:pt x="910" y="23"/>
                  </a:lnTo>
                  <a:lnTo>
                    <a:pt x="914" y="40"/>
                  </a:lnTo>
                  <a:lnTo>
                    <a:pt x="914" y="56"/>
                  </a:lnTo>
                  <a:lnTo>
                    <a:pt x="910" y="71"/>
                  </a:lnTo>
                  <a:lnTo>
                    <a:pt x="901" y="83"/>
                  </a:lnTo>
                  <a:lnTo>
                    <a:pt x="887" y="92"/>
                  </a:lnTo>
                  <a:lnTo>
                    <a:pt x="868" y="96"/>
                  </a:lnTo>
                  <a:lnTo>
                    <a:pt x="47" y="96"/>
                  </a:lnTo>
                  <a:lnTo>
                    <a:pt x="29" y="92"/>
                  </a:lnTo>
                  <a:lnTo>
                    <a:pt x="14" y="83"/>
                  </a:lnTo>
                  <a:lnTo>
                    <a:pt x="5" y="71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5526088" y="3830638"/>
              <a:ext cx="1450975" cy="152400"/>
            </a:xfrm>
            <a:custGeom>
              <a:avLst/>
              <a:gdLst>
                <a:gd name="T0" fmla="*/ 212 w 914"/>
                <a:gd name="T1" fmla="*/ 0 h 96"/>
                <a:gd name="T2" fmla="*/ 308 w 914"/>
                <a:gd name="T3" fmla="*/ 0 h 96"/>
                <a:gd name="T4" fmla="*/ 868 w 914"/>
                <a:gd name="T5" fmla="*/ 0 h 96"/>
                <a:gd name="T6" fmla="*/ 887 w 914"/>
                <a:gd name="T7" fmla="*/ 2 h 96"/>
                <a:gd name="T8" fmla="*/ 901 w 914"/>
                <a:gd name="T9" fmla="*/ 11 h 96"/>
                <a:gd name="T10" fmla="*/ 910 w 914"/>
                <a:gd name="T11" fmla="*/ 24 h 96"/>
                <a:gd name="T12" fmla="*/ 914 w 914"/>
                <a:gd name="T13" fmla="*/ 40 h 96"/>
                <a:gd name="T14" fmla="*/ 914 w 914"/>
                <a:gd name="T15" fmla="*/ 56 h 96"/>
                <a:gd name="T16" fmla="*/ 910 w 914"/>
                <a:gd name="T17" fmla="*/ 71 h 96"/>
                <a:gd name="T18" fmla="*/ 901 w 914"/>
                <a:gd name="T19" fmla="*/ 84 h 96"/>
                <a:gd name="T20" fmla="*/ 887 w 914"/>
                <a:gd name="T21" fmla="*/ 93 h 96"/>
                <a:gd name="T22" fmla="*/ 868 w 914"/>
                <a:gd name="T23" fmla="*/ 96 h 96"/>
                <a:gd name="T24" fmla="*/ 508 w 914"/>
                <a:gd name="T25" fmla="*/ 96 h 96"/>
                <a:gd name="T26" fmla="*/ 406 w 914"/>
                <a:gd name="T27" fmla="*/ 96 h 96"/>
                <a:gd name="T28" fmla="*/ 308 w 914"/>
                <a:gd name="T29" fmla="*/ 96 h 96"/>
                <a:gd name="T30" fmla="*/ 47 w 914"/>
                <a:gd name="T31" fmla="*/ 96 h 96"/>
                <a:gd name="T32" fmla="*/ 29 w 914"/>
                <a:gd name="T33" fmla="*/ 93 h 96"/>
                <a:gd name="T34" fmla="*/ 14 w 914"/>
                <a:gd name="T35" fmla="*/ 84 h 96"/>
                <a:gd name="T36" fmla="*/ 5 w 914"/>
                <a:gd name="T37" fmla="*/ 71 h 96"/>
                <a:gd name="T38" fmla="*/ 0 w 914"/>
                <a:gd name="T39" fmla="*/ 56 h 96"/>
                <a:gd name="T40" fmla="*/ 0 w 914"/>
                <a:gd name="T41" fmla="*/ 40 h 96"/>
                <a:gd name="T42" fmla="*/ 5 w 914"/>
                <a:gd name="T43" fmla="*/ 24 h 96"/>
                <a:gd name="T44" fmla="*/ 14 w 914"/>
                <a:gd name="T45" fmla="*/ 11 h 96"/>
                <a:gd name="T46" fmla="*/ 29 w 914"/>
                <a:gd name="T47" fmla="*/ 2 h 96"/>
                <a:gd name="T48" fmla="*/ 47 w 914"/>
                <a:gd name="T49" fmla="*/ 0 h 96"/>
                <a:gd name="T50" fmla="*/ 125 w 914"/>
                <a:gd name="T51" fmla="*/ 0 h 96"/>
                <a:gd name="T52" fmla="*/ 212 w 914"/>
                <a:gd name="T5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4" h="96">
                  <a:moveTo>
                    <a:pt x="212" y="0"/>
                  </a:moveTo>
                  <a:lnTo>
                    <a:pt x="308" y="0"/>
                  </a:lnTo>
                  <a:lnTo>
                    <a:pt x="868" y="0"/>
                  </a:lnTo>
                  <a:lnTo>
                    <a:pt x="887" y="2"/>
                  </a:lnTo>
                  <a:lnTo>
                    <a:pt x="901" y="11"/>
                  </a:lnTo>
                  <a:lnTo>
                    <a:pt x="910" y="24"/>
                  </a:lnTo>
                  <a:lnTo>
                    <a:pt x="914" y="40"/>
                  </a:lnTo>
                  <a:lnTo>
                    <a:pt x="914" y="56"/>
                  </a:lnTo>
                  <a:lnTo>
                    <a:pt x="910" y="71"/>
                  </a:lnTo>
                  <a:lnTo>
                    <a:pt x="901" y="84"/>
                  </a:lnTo>
                  <a:lnTo>
                    <a:pt x="887" y="93"/>
                  </a:lnTo>
                  <a:lnTo>
                    <a:pt x="868" y="96"/>
                  </a:lnTo>
                  <a:lnTo>
                    <a:pt x="508" y="96"/>
                  </a:lnTo>
                  <a:lnTo>
                    <a:pt x="406" y="96"/>
                  </a:lnTo>
                  <a:lnTo>
                    <a:pt x="308" y="96"/>
                  </a:lnTo>
                  <a:lnTo>
                    <a:pt x="47" y="96"/>
                  </a:lnTo>
                  <a:lnTo>
                    <a:pt x="29" y="93"/>
                  </a:lnTo>
                  <a:lnTo>
                    <a:pt x="14" y="84"/>
                  </a:lnTo>
                  <a:lnTo>
                    <a:pt x="5" y="71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5" y="24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7" y="0"/>
                  </a:lnTo>
                  <a:lnTo>
                    <a:pt x="125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5526088" y="4075113"/>
              <a:ext cx="1450975" cy="153988"/>
            </a:xfrm>
            <a:custGeom>
              <a:avLst/>
              <a:gdLst>
                <a:gd name="T0" fmla="*/ 47 w 914"/>
                <a:gd name="T1" fmla="*/ 0 h 97"/>
                <a:gd name="T2" fmla="*/ 406 w 914"/>
                <a:gd name="T3" fmla="*/ 0 h 97"/>
                <a:gd name="T4" fmla="*/ 508 w 914"/>
                <a:gd name="T5" fmla="*/ 0 h 97"/>
                <a:gd name="T6" fmla="*/ 607 w 914"/>
                <a:gd name="T7" fmla="*/ 0 h 97"/>
                <a:gd name="T8" fmla="*/ 868 w 914"/>
                <a:gd name="T9" fmla="*/ 0 h 97"/>
                <a:gd name="T10" fmla="*/ 887 w 914"/>
                <a:gd name="T11" fmla="*/ 2 h 97"/>
                <a:gd name="T12" fmla="*/ 901 w 914"/>
                <a:gd name="T13" fmla="*/ 11 h 97"/>
                <a:gd name="T14" fmla="*/ 910 w 914"/>
                <a:gd name="T15" fmla="*/ 24 h 97"/>
                <a:gd name="T16" fmla="*/ 914 w 914"/>
                <a:gd name="T17" fmla="*/ 40 h 97"/>
                <a:gd name="T18" fmla="*/ 914 w 914"/>
                <a:gd name="T19" fmla="*/ 57 h 97"/>
                <a:gd name="T20" fmla="*/ 910 w 914"/>
                <a:gd name="T21" fmla="*/ 71 h 97"/>
                <a:gd name="T22" fmla="*/ 901 w 914"/>
                <a:gd name="T23" fmla="*/ 84 h 97"/>
                <a:gd name="T24" fmla="*/ 887 w 914"/>
                <a:gd name="T25" fmla="*/ 93 h 97"/>
                <a:gd name="T26" fmla="*/ 868 w 914"/>
                <a:gd name="T27" fmla="*/ 97 h 97"/>
                <a:gd name="T28" fmla="*/ 790 w 914"/>
                <a:gd name="T29" fmla="*/ 97 h 97"/>
                <a:gd name="T30" fmla="*/ 703 w 914"/>
                <a:gd name="T31" fmla="*/ 97 h 97"/>
                <a:gd name="T32" fmla="*/ 607 w 914"/>
                <a:gd name="T33" fmla="*/ 97 h 97"/>
                <a:gd name="T34" fmla="*/ 47 w 914"/>
                <a:gd name="T35" fmla="*/ 97 h 97"/>
                <a:gd name="T36" fmla="*/ 29 w 914"/>
                <a:gd name="T37" fmla="*/ 93 h 97"/>
                <a:gd name="T38" fmla="*/ 14 w 914"/>
                <a:gd name="T39" fmla="*/ 84 h 97"/>
                <a:gd name="T40" fmla="*/ 5 w 914"/>
                <a:gd name="T41" fmla="*/ 71 h 97"/>
                <a:gd name="T42" fmla="*/ 0 w 914"/>
                <a:gd name="T43" fmla="*/ 57 h 97"/>
                <a:gd name="T44" fmla="*/ 0 w 914"/>
                <a:gd name="T45" fmla="*/ 40 h 97"/>
                <a:gd name="T46" fmla="*/ 5 w 914"/>
                <a:gd name="T47" fmla="*/ 24 h 97"/>
                <a:gd name="T48" fmla="*/ 14 w 914"/>
                <a:gd name="T49" fmla="*/ 11 h 97"/>
                <a:gd name="T50" fmla="*/ 29 w 914"/>
                <a:gd name="T51" fmla="*/ 2 h 97"/>
                <a:gd name="T52" fmla="*/ 47 w 914"/>
                <a:gd name="T5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4" h="97">
                  <a:moveTo>
                    <a:pt x="47" y="0"/>
                  </a:moveTo>
                  <a:lnTo>
                    <a:pt x="406" y="0"/>
                  </a:lnTo>
                  <a:lnTo>
                    <a:pt x="508" y="0"/>
                  </a:lnTo>
                  <a:lnTo>
                    <a:pt x="607" y="0"/>
                  </a:lnTo>
                  <a:lnTo>
                    <a:pt x="868" y="0"/>
                  </a:lnTo>
                  <a:lnTo>
                    <a:pt x="887" y="2"/>
                  </a:lnTo>
                  <a:lnTo>
                    <a:pt x="901" y="11"/>
                  </a:lnTo>
                  <a:lnTo>
                    <a:pt x="910" y="24"/>
                  </a:lnTo>
                  <a:lnTo>
                    <a:pt x="914" y="40"/>
                  </a:lnTo>
                  <a:lnTo>
                    <a:pt x="914" y="57"/>
                  </a:lnTo>
                  <a:lnTo>
                    <a:pt x="910" y="71"/>
                  </a:lnTo>
                  <a:lnTo>
                    <a:pt x="901" y="84"/>
                  </a:lnTo>
                  <a:lnTo>
                    <a:pt x="887" y="93"/>
                  </a:lnTo>
                  <a:lnTo>
                    <a:pt x="868" y="97"/>
                  </a:lnTo>
                  <a:lnTo>
                    <a:pt x="790" y="97"/>
                  </a:lnTo>
                  <a:lnTo>
                    <a:pt x="703" y="97"/>
                  </a:lnTo>
                  <a:lnTo>
                    <a:pt x="607" y="97"/>
                  </a:lnTo>
                  <a:lnTo>
                    <a:pt x="47" y="97"/>
                  </a:lnTo>
                  <a:lnTo>
                    <a:pt x="29" y="93"/>
                  </a:lnTo>
                  <a:lnTo>
                    <a:pt x="14" y="84"/>
                  </a:lnTo>
                  <a:lnTo>
                    <a:pt x="5" y="71"/>
                  </a:lnTo>
                  <a:lnTo>
                    <a:pt x="0" y="57"/>
                  </a:lnTo>
                  <a:lnTo>
                    <a:pt x="0" y="40"/>
                  </a:lnTo>
                  <a:lnTo>
                    <a:pt x="5" y="24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197475" y="4597400"/>
              <a:ext cx="2112963" cy="152400"/>
            </a:xfrm>
            <a:custGeom>
              <a:avLst/>
              <a:gdLst>
                <a:gd name="T0" fmla="*/ 45 w 1331"/>
                <a:gd name="T1" fmla="*/ 0 h 96"/>
                <a:gd name="T2" fmla="*/ 1284 w 1331"/>
                <a:gd name="T3" fmla="*/ 0 h 96"/>
                <a:gd name="T4" fmla="*/ 1304 w 1331"/>
                <a:gd name="T5" fmla="*/ 3 h 96"/>
                <a:gd name="T6" fmla="*/ 1317 w 1331"/>
                <a:gd name="T7" fmla="*/ 13 h 96"/>
                <a:gd name="T8" fmla="*/ 1326 w 1331"/>
                <a:gd name="T9" fmla="*/ 25 h 96"/>
                <a:gd name="T10" fmla="*/ 1331 w 1331"/>
                <a:gd name="T11" fmla="*/ 40 h 96"/>
                <a:gd name="T12" fmla="*/ 1331 w 1331"/>
                <a:gd name="T13" fmla="*/ 56 h 96"/>
                <a:gd name="T14" fmla="*/ 1326 w 1331"/>
                <a:gd name="T15" fmla="*/ 71 h 96"/>
                <a:gd name="T16" fmla="*/ 1317 w 1331"/>
                <a:gd name="T17" fmla="*/ 83 h 96"/>
                <a:gd name="T18" fmla="*/ 1304 w 1331"/>
                <a:gd name="T19" fmla="*/ 92 h 96"/>
                <a:gd name="T20" fmla="*/ 1284 w 1331"/>
                <a:gd name="T21" fmla="*/ 96 h 96"/>
                <a:gd name="T22" fmla="*/ 45 w 1331"/>
                <a:gd name="T23" fmla="*/ 96 h 96"/>
                <a:gd name="T24" fmla="*/ 27 w 1331"/>
                <a:gd name="T25" fmla="*/ 92 h 96"/>
                <a:gd name="T26" fmla="*/ 13 w 1331"/>
                <a:gd name="T27" fmla="*/ 83 h 96"/>
                <a:gd name="T28" fmla="*/ 4 w 1331"/>
                <a:gd name="T29" fmla="*/ 71 h 96"/>
                <a:gd name="T30" fmla="*/ 0 w 1331"/>
                <a:gd name="T31" fmla="*/ 56 h 96"/>
                <a:gd name="T32" fmla="*/ 0 w 1331"/>
                <a:gd name="T33" fmla="*/ 40 h 96"/>
                <a:gd name="T34" fmla="*/ 4 w 1331"/>
                <a:gd name="T35" fmla="*/ 25 h 96"/>
                <a:gd name="T36" fmla="*/ 13 w 1331"/>
                <a:gd name="T37" fmla="*/ 13 h 96"/>
                <a:gd name="T38" fmla="*/ 27 w 1331"/>
                <a:gd name="T39" fmla="*/ 3 h 96"/>
                <a:gd name="T40" fmla="*/ 45 w 1331"/>
                <a:gd name="T4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1" h="96">
                  <a:moveTo>
                    <a:pt x="45" y="0"/>
                  </a:moveTo>
                  <a:lnTo>
                    <a:pt x="1284" y="0"/>
                  </a:lnTo>
                  <a:lnTo>
                    <a:pt x="1304" y="3"/>
                  </a:lnTo>
                  <a:lnTo>
                    <a:pt x="1317" y="13"/>
                  </a:lnTo>
                  <a:lnTo>
                    <a:pt x="1326" y="25"/>
                  </a:lnTo>
                  <a:lnTo>
                    <a:pt x="1331" y="40"/>
                  </a:lnTo>
                  <a:lnTo>
                    <a:pt x="1331" y="56"/>
                  </a:lnTo>
                  <a:lnTo>
                    <a:pt x="1326" y="71"/>
                  </a:lnTo>
                  <a:lnTo>
                    <a:pt x="1317" y="83"/>
                  </a:lnTo>
                  <a:lnTo>
                    <a:pt x="1304" y="92"/>
                  </a:lnTo>
                  <a:lnTo>
                    <a:pt x="1284" y="96"/>
                  </a:lnTo>
                  <a:lnTo>
                    <a:pt x="45" y="96"/>
                  </a:lnTo>
                  <a:lnTo>
                    <a:pt x="27" y="92"/>
                  </a:lnTo>
                  <a:lnTo>
                    <a:pt x="13" y="83"/>
                  </a:lnTo>
                  <a:lnTo>
                    <a:pt x="4" y="71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3" y="13"/>
                  </a:lnTo>
                  <a:lnTo>
                    <a:pt x="27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</p:grpSp>
      <p:grpSp>
        <p:nvGrpSpPr>
          <p:cNvPr id="40" name="Group 2"/>
          <p:cNvGrpSpPr/>
          <p:nvPr/>
        </p:nvGrpSpPr>
        <p:grpSpPr>
          <a:xfrm>
            <a:off x="3672231" y="3059799"/>
            <a:ext cx="529628" cy="682851"/>
            <a:chOff x="5194300" y="2082800"/>
            <a:chExt cx="2116138" cy="2667001"/>
          </a:xfrm>
          <a:solidFill>
            <a:srgbClr val="E64D10"/>
          </a:solidFill>
        </p:grpSpPr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5194300" y="2082800"/>
              <a:ext cx="2112963" cy="152400"/>
            </a:xfrm>
            <a:custGeom>
              <a:avLst/>
              <a:gdLst>
                <a:gd name="T0" fmla="*/ 46 w 1331"/>
                <a:gd name="T1" fmla="*/ 0 h 96"/>
                <a:gd name="T2" fmla="*/ 1286 w 1331"/>
                <a:gd name="T3" fmla="*/ 0 h 96"/>
                <a:gd name="T4" fmla="*/ 1304 w 1331"/>
                <a:gd name="T5" fmla="*/ 3 h 96"/>
                <a:gd name="T6" fmla="*/ 1317 w 1331"/>
                <a:gd name="T7" fmla="*/ 12 h 96"/>
                <a:gd name="T8" fmla="*/ 1326 w 1331"/>
                <a:gd name="T9" fmla="*/ 25 h 96"/>
                <a:gd name="T10" fmla="*/ 1331 w 1331"/>
                <a:gd name="T11" fmla="*/ 40 h 96"/>
                <a:gd name="T12" fmla="*/ 1331 w 1331"/>
                <a:gd name="T13" fmla="*/ 56 h 96"/>
                <a:gd name="T14" fmla="*/ 1326 w 1331"/>
                <a:gd name="T15" fmla="*/ 72 h 96"/>
                <a:gd name="T16" fmla="*/ 1317 w 1331"/>
                <a:gd name="T17" fmla="*/ 85 h 96"/>
                <a:gd name="T18" fmla="*/ 1304 w 1331"/>
                <a:gd name="T19" fmla="*/ 94 h 96"/>
                <a:gd name="T20" fmla="*/ 1286 w 1331"/>
                <a:gd name="T21" fmla="*/ 96 h 96"/>
                <a:gd name="T22" fmla="*/ 46 w 1331"/>
                <a:gd name="T23" fmla="*/ 96 h 96"/>
                <a:gd name="T24" fmla="*/ 28 w 1331"/>
                <a:gd name="T25" fmla="*/ 94 h 96"/>
                <a:gd name="T26" fmla="*/ 13 w 1331"/>
                <a:gd name="T27" fmla="*/ 85 h 96"/>
                <a:gd name="T28" fmla="*/ 4 w 1331"/>
                <a:gd name="T29" fmla="*/ 72 h 96"/>
                <a:gd name="T30" fmla="*/ 0 w 1331"/>
                <a:gd name="T31" fmla="*/ 56 h 96"/>
                <a:gd name="T32" fmla="*/ 0 w 1331"/>
                <a:gd name="T33" fmla="*/ 40 h 96"/>
                <a:gd name="T34" fmla="*/ 4 w 1331"/>
                <a:gd name="T35" fmla="*/ 25 h 96"/>
                <a:gd name="T36" fmla="*/ 13 w 1331"/>
                <a:gd name="T37" fmla="*/ 12 h 96"/>
                <a:gd name="T38" fmla="*/ 28 w 1331"/>
                <a:gd name="T39" fmla="*/ 3 h 96"/>
                <a:gd name="T40" fmla="*/ 46 w 1331"/>
                <a:gd name="T4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1" h="96">
                  <a:moveTo>
                    <a:pt x="46" y="0"/>
                  </a:moveTo>
                  <a:lnTo>
                    <a:pt x="1286" y="0"/>
                  </a:lnTo>
                  <a:lnTo>
                    <a:pt x="1304" y="3"/>
                  </a:lnTo>
                  <a:lnTo>
                    <a:pt x="1317" y="12"/>
                  </a:lnTo>
                  <a:lnTo>
                    <a:pt x="1326" y="25"/>
                  </a:lnTo>
                  <a:lnTo>
                    <a:pt x="1331" y="40"/>
                  </a:lnTo>
                  <a:lnTo>
                    <a:pt x="1331" y="56"/>
                  </a:lnTo>
                  <a:lnTo>
                    <a:pt x="1326" y="72"/>
                  </a:lnTo>
                  <a:lnTo>
                    <a:pt x="1317" y="85"/>
                  </a:lnTo>
                  <a:lnTo>
                    <a:pt x="1304" y="94"/>
                  </a:lnTo>
                  <a:lnTo>
                    <a:pt x="1286" y="96"/>
                  </a:lnTo>
                  <a:lnTo>
                    <a:pt x="46" y="96"/>
                  </a:lnTo>
                  <a:lnTo>
                    <a:pt x="28" y="94"/>
                  </a:lnTo>
                  <a:lnTo>
                    <a:pt x="13" y="85"/>
                  </a:lnTo>
                  <a:lnTo>
                    <a:pt x="4" y="72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3" y="12"/>
                  </a:lnTo>
                  <a:lnTo>
                    <a:pt x="28" y="3"/>
                  </a:ln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5194300" y="2084388"/>
              <a:ext cx="152400" cy="2662238"/>
            </a:xfrm>
            <a:custGeom>
              <a:avLst/>
              <a:gdLst>
                <a:gd name="T0" fmla="*/ 40 w 96"/>
                <a:gd name="T1" fmla="*/ 0 h 1677"/>
                <a:gd name="T2" fmla="*/ 55 w 96"/>
                <a:gd name="T3" fmla="*/ 0 h 1677"/>
                <a:gd name="T4" fmla="*/ 71 w 96"/>
                <a:gd name="T5" fmla="*/ 4 h 1677"/>
                <a:gd name="T6" fmla="*/ 84 w 96"/>
                <a:gd name="T7" fmla="*/ 13 h 1677"/>
                <a:gd name="T8" fmla="*/ 93 w 96"/>
                <a:gd name="T9" fmla="*/ 28 h 1677"/>
                <a:gd name="T10" fmla="*/ 96 w 96"/>
                <a:gd name="T11" fmla="*/ 46 h 1677"/>
                <a:gd name="T12" fmla="*/ 96 w 96"/>
                <a:gd name="T13" fmla="*/ 1630 h 1677"/>
                <a:gd name="T14" fmla="*/ 93 w 96"/>
                <a:gd name="T15" fmla="*/ 1650 h 1677"/>
                <a:gd name="T16" fmla="*/ 84 w 96"/>
                <a:gd name="T17" fmla="*/ 1663 h 1677"/>
                <a:gd name="T18" fmla="*/ 71 w 96"/>
                <a:gd name="T19" fmla="*/ 1672 h 1677"/>
                <a:gd name="T20" fmla="*/ 55 w 96"/>
                <a:gd name="T21" fmla="*/ 1677 h 1677"/>
                <a:gd name="T22" fmla="*/ 40 w 96"/>
                <a:gd name="T23" fmla="*/ 1677 h 1677"/>
                <a:gd name="T24" fmla="*/ 24 w 96"/>
                <a:gd name="T25" fmla="*/ 1672 h 1677"/>
                <a:gd name="T26" fmla="*/ 11 w 96"/>
                <a:gd name="T27" fmla="*/ 1663 h 1677"/>
                <a:gd name="T28" fmla="*/ 2 w 96"/>
                <a:gd name="T29" fmla="*/ 1650 h 1677"/>
                <a:gd name="T30" fmla="*/ 0 w 96"/>
                <a:gd name="T31" fmla="*/ 1630 h 1677"/>
                <a:gd name="T32" fmla="*/ 0 w 96"/>
                <a:gd name="T33" fmla="*/ 46 h 1677"/>
                <a:gd name="T34" fmla="*/ 2 w 96"/>
                <a:gd name="T35" fmla="*/ 28 h 1677"/>
                <a:gd name="T36" fmla="*/ 11 w 96"/>
                <a:gd name="T37" fmla="*/ 13 h 1677"/>
                <a:gd name="T38" fmla="*/ 24 w 96"/>
                <a:gd name="T39" fmla="*/ 4 h 1677"/>
                <a:gd name="T40" fmla="*/ 40 w 96"/>
                <a:gd name="T41" fmla="*/ 0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77">
                  <a:moveTo>
                    <a:pt x="40" y="0"/>
                  </a:moveTo>
                  <a:lnTo>
                    <a:pt x="55" y="0"/>
                  </a:lnTo>
                  <a:lnTo>
                    <a:pt x="71" y="4"/>
                  </a:lnTo>
                  <a:lnTo>
                    <a:pt x="84" y="13"/>
                  </a:lnTo>
                  <a:lnTo>
                    <a:pt x="93" y="28"/>
                  </a:lnTo>
                  <a:lnTo>
                    <a:pt x="96" y="46"/>
                  </a:lnTo>
                  <a:lnTo>
                    <a:pt x="96" y="1630"/>
                  </a:lnTo>
                  <a:lnTo>
                    <a:pt x="93" y="1650"/>
                  </a:lnTo>
                  <a:lnTo>
                    <a:pt x="84" y="1663"/>
                  </a:lnTo>
                  <a:lnTo>
                    <a:pt x="71" y="1672"/>
                  </a:lnTo>
                  <a:lnTo>
                    <a:pt x="55" y="1677"/>
                  </a:lnTo>
                  <a:lnTo>
                    <a:pt x="40" y="1677"/>
                  </a:lnTo>
                  <a:lnTo>
                    <a:pt x="24" y="1672"/>
                  </a:lnTo>
                  <a:lnTo>
                    <a:pt x="11" y="1663"/>
                  </a:lnTo>
                  <a:lnTo>
                    <a:pt x="2" y="1650"/>
                  </a:lnTo>
                  <a:lnTo>
                    <a:pt x="0" y="1630"/>
                  </a:lnTo>
                  <a:lnTo>
                    <a:pt x="0" y="46"/>
                  </a:lnTo>
                  <a:lnTo>
                    <a:pt x="2" y="28"/>
                  </a:lnTo>
                  <a:lnTo>
                    <a:pt x="11" y="13"/>
                  </a:lnTo>
                  <a:lnTo>
                    <a:pt x="24" y="4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7158038" y="2087563"/>
              <a:ext cx="152400" cy="2662238"/>
            </a:xfrm>
            <a:custGeom>
              <a:avLst/>
              <a:gdLst>
                <a:gd name="T0" fmla="*/ 56 w 96"/>
                <a:gd name="T1" fmla="*/ 0 h 1677"/>
                <a:gd name="T2" fmla="*/ 71 w 96"/>
                <a:gd name="T3" fmla="*/ 4 h 1677"/>
                <a:gd name="T4" fmla="*/ 83 w 96"/>
                <a:gd name="T5" fmla="*/ 13 h 1677"/>
                <a:gd name="T6" fmla="*/ 92 w 96"/>
                <a:gd name="T7" fmla="*/ 27 h 1677"/>
                <a:gd name="T8" fmla="*/ 96 w 96"/>
                <a:gd name="T9" fmla="*/ 46 h 1677"/>
                <a:gd name="T10" fmla="*/ 96 w 96"/>
                <a:gd name="T11" fmla="*/ 1630 h 1677"/>
                <a:gd name="T12" fmla="*/ 92 w 96"/>
                <a:gd name="T13" fmla="*/ 1648 h 1677"/>
                <a:gd name="T14" fmla="*/ 83 w 96"/>
                <a:gd name="T15" fmla="*/ 1663 h 1677"/>
                <a:gd name="T16" fmla="*/ 71 w 96"/>
                <a:gd name="T17" fmla="*/ 1672 h 1677"/>
                <a:gd name="T18" fmla="*/ 56 w 96"/>
                <a:gd name="T19" fmla="*/ 1677 h 1677"/>
                <a:gd name="T20" fmla="*/ 40 w 96"/>
                <a:gd name="T21" fmla="*/ 1677 h 1677"/>
                <a:gd name="T22" fmla="*/ 25 w 96"/>
                <a:gd name="T23" fmla="*/ 1672 h 1677"/>
                <a:gd name="T24" fmla="*/ 13 w 96"/>
                <a:gd name="T25" fmla="*/ 1663 h 1677"/>
                <a:gd name="T26" fmla="*/ 4 w 96"/>
                <a:gd name="T27" fmla="*/ 1648 h 1677"/>
                <a:gd name="T28" fmla="*/ 0 w 96"/>
                <a:gd name="T29" fmla="*/ 1630 h 1677"/>
                <a:gd name="T30" fmla="*/ 0 w 96"/>
                <a:gd name="T31" fmla="*/ 46 h 1677"/>
                <a:gd name="T32" fmla="*/ 4 w 96"/>
                <a:gd name="T33" fmla="*/ 27 h 1677"/>
                <a:gd name="T34" fmla="*/ 13 w 96"/>
                <a:gd name="T35" fmla="*/ 13 h 1677"/>
                <a:gd name="T36" fmla="*/ 25 w 96"/>
                <a:gd name="T37" fmla="*/ 4 h 1677"/>
                <a:gd name="T38" fmla="*/ 40 w 96"/>
                <a:gd name="T39" fmla="*/ 0 h 1677"/>
                <a:gd name="T40" fmla="*/ 56 w 96"/>
                <a:gd name="T41" fmla="*/ 0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77">
                  <a:moveTo>
                    <a:pt x="56" y="0"/>
                  </a:moveTo>
                  <a:lnTo>
                    <a:pt x="71" y="4"/>
                  </a:lnTo>
                  <a:lnTo>
                    <a:pt x="83" y="13"/>
                  </a:lnTo>
                  <a:lnTo>
                    <a:pt x="92" y="27"/>
                  </a:lnTo>
                  <a:lnTo>
                    <a:pt x="96" y="46"/>
                  </a:lnTo>
                  <a:lnTo>
                    <a:pt x="96" y="1630"/>
                  </a:lnTo>
                  <a:lnTo>
                    <a:pt x="92" y="1648"/>
                  </a:lnTo>
                  <a:lnTo>
                    <a:pt x="83" y="1663"/>
                  </a:lnTo>
                  <a:lnTo>
                    <a:pt x="71" y="1672"/>
                  </a:lnTo>
                  <a:lnTo>
                    <a:pt x="56" y="1677"/>
                  </a:lnTo>
                  <a:lnTo>
                    <a:pt x="40" y="1677"/>
                  </a:lnTo>
                  <a:lnTo>
                    <a:pt x="25" y="1672"/>
                  </a:lnTo>
                  <a:lnTo>
                    <a:pt x="13" y="1663"/>
                  </a:lnTo>
                  <a:lnTo>
                    <a:pt x="4" y="1648"/>
                  </a:lnTo>
                  <a:lnTo>
                    <a:pt x="0" y="1630"/>
                  </a:lnTo>
                  <a:lnTo>
                    <a:pt x="0" y="46"/>
                  </a:lnTo>
                  <a:lnTo>
                    <a:pt x="4" y="27"/>
                  </a:lnTo>
                  <a:lnTo>
                    <a:pt x="13" y="13"/>
                  </a:lnTo>
                  <a:lnTo>
                    <a:pt x="25" y="4"/>
                  </a:lnTo>
                  <a:lnTo>
                    <a:pt x="40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5526088" y="2606675"/>
              <a:ext cx="1450975" cy="152400"/>
            </a:xfrm>
            <a:custGeom>
              <a:avLst/>
              <a:gdLst>
                <a:gd name="T0" fmla="*/ 47 w 914"/>
                <a:gd name="T1" fmla="*/ 0 h 96"/>
                <a:gd name="T2" fmla="*/ 125 w 914"/>
                <a:gd name="T3" fmla="*/ 0 h 96"/>
                <a:gd name="T4" fmla="*/ 212 w 914"/>
                <a:gd name="T5" fmla="*/ 0 h 96"/>
                <a:gd name="T6" fmla="*/ 308 w 914"/>
                <a:gd name="T7" fmla="*/ 0 h 96"/>
                <a:gd name="T8" fmla="*/ 868 w 914"/>
                <a:gd name="T9" fmla="*/ 0 h 96"/>
                <a:gd name="T10" fmla="*/ 887 w 914"/>
                <a:gd name="T11" fmla="*/ 2 h 96"/>
                <a:gd name="T12" fmla="*/ 901 w 914"/>
                <a:gd name="T13" fmla="*/ 11 h 96"/>
                <a:gd name="T14" fmla="*/ 910 w 914"/>
                <a:gd name="T15" fmla="*/ 23 h 96"/>
                <a:gd name="T16" fmla="*/ 914 w 914"/>
                <a:gd name="T17" fmla="*/ 40 h 96"/>
                <a:gd name="T18" fmla="*/ 914 w 914"/>
                <a:gd name="T19" fmla="*/ 56 h 96"/>
                <a:gd name="T20" fmla="*/ 910 w 914"/>
                <a:gd name="T21" fmla="*/ 71 h 96"/>
                <a:gd name="T22" fmla="*/ 901 w 914"/>
                <a:gd name="T23" fmla="*/ 83 h 96"/>
                <a:gd name="T24" fmla="*/ 887 w 914"/>
                <a:gd name="T25" fmla="*/ 92 h 96"/>
                <a:gd name="T26" fmla="*/ 868 w 914"/>
                <a:gd name="T27" fmla="*/ 96 h 96"/>
                <a:gd name="T28" fmla="*/ 508 w 914"/>
                <a:gd name="T29" fmla="*/ 96 h 96"/>
                <a:gd name="T30" fmla="*/ 406 w 914"/>
                <a:gd name="T31" fmla="*/ 96 h 96"/>
                <a:gd name="T32" fmla="*/ 308 w 914"/>
                <a:gd name="T33" fmla="*/ 96 h 96"/>
                <a:gd name="T34" fmla="*/ 47 w 914"/>
                <a:gd name="T35" fmla="*/ 96 h 96"/>
                <a:gd name="T36" fmla="*/ 29 w 914"/>
                <a:gd name="T37" fmla="*/ 92 h 96"/>
                <a:gd name="T38" fmla="*/ 14 w 914"/>
                <a:gd name="T39" fmla="*/ 83 h 96"/>
                <a:gd name="T40" fmla="*/ 5 w 914"/>
                <a:gd name="T41" fmla="*/ 71 h 96"/>
                <a:gd name="T42" fmla="*/ 0 w 914"/>
                <a:gd name="T43" fmla="*/ 56 h 96"/>
                <a:gd name="T44" fmla="*/ 0 w 914"/>
                <a:gd name="T45" fmla="*/ 40 h 96"/>
                <a:gd name="T46" fmla="*/ 5 w 914"/>
                <a:gd name="T47" fmla="*/ 23 h 96"/>
                <a:gd name="T48" fmla="*/ 14 w 914"/>
                <a:gd name="T49" fmla="*/ 11 h 96"/>
                <a:gd name="T50" fmla="*/ 29 w 914"/>
                <a:gd name="T51" fmla="*/ 2 h 96"/>
                <a:gd name="T52" fmla="*/ 47 w 914"/>
                <a:gd name="T5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4" h="96">
                  <a:moveTo>
                    <a:pt x="47" y="0"/>
                  </a:moveTo>
                  <a:lnTo>
                    <a:pt x="125" y="0"/>
                  </a:lnTo>
                  <a:lnTo>
                    <a:pt x="212" y="0"/>
                  </a:lnTo>
                  <a:lnTo>
                    <a:pt x="308" y="0"/>
                  </a:lnTo>
                  <a:lnTo>
                    <a:pt x="868" y="0"/>
                  </a:lnTo>
                  <a:lnTo>
                    <a:pt x="887" y="2"/>
                  </a:lnTo>
                  <a:lnTo>
                    <a:pt x="901" y="11"/>
                  </a:lnTo>
                  <a:lnTo>
                    <a:pt x="910" y="23"/>
                  </a:lnTo>
                  <a:lnTo>
                    <a:pt x="914" y="40"/>
                  </a:lnTo>
                  <a:lnTo>
                    <a:pt x="914" y="56"/>
                  </a:lnTo>
                  <a:lnTo>
                    <a:pt x="910" y="71"/>
                  </a:lnTo>
                  <a:lnTo>
                    <a:pt x="901" y="83"/>
                  </a:lnTo>
                  <a:lnTo>
                    <a:pt x="887" y="92"/>
                  </a:lnTo>
                  <a:lnTo>
                    <a:pt x="868" y="96"/>
                  </a:lnTo>
                  <a:lnTo>
                    <a:pt x="508" y="96"/>
                  </a:lnTo>
                  <a:lnTo>
                    <a:pt x="406" y="96"/>
                  </a:lnTo>
                  <a:lnTo>
                    <a:pt x="308" y="96"/>
                  </a:lnTo>
                  <a:lnTo>
                    <a:pt x="47" y="96"/>
                  </a:lnTo>
                  <a:lnTo>
                    <a:pt x="29" y="92"/>
                  </a:lnTo>
                  <a:lnTo>
                    <a:pt x="14" y="83"/>
                  </a:lnTo>
                  <a:lnTo>
                    <a:pt x="5" y="71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5526088" y="2851150"/>
              <a:ext cx="1450975" cy="152400"/>
            </a:xfrm>
            <a:custGeom>
              <a:avLst/>
              <a:gdLst>
                <a:gd name="T0" fmla="*/ 47 w 914"/>
                <a:gd name="T1" fmla="*/ 0 h 96"/>
                <a:gd name="T2" fmla="*/ 868 w 914"/>
                <a:gd name="T3" fmla="*/ 0 h 96"/>
                <a:gd name="T4" fmla="*/ 887 w 914"/>
                <a:gd name="T5" fmla="*/ 2 h 96"/>
                <a:gd name="T6" fmla="*/ 901 w 914"/>
                <a:gd name="T7" fmla="*/ 11 h 96"/>
                <a:gd name="T8" fmla="*/ 910 w 914"/>
                <a:gd name="T9" fmla="*/ 24 h 96"/>
                <a:gd name="T10" fmla="*/ 914 w 914"/>
                <a:gd name="T11" fmla="*/ 40 h 96"/>
                <a:gd name="T12" fmla="*/ 914 w 914"/>
                <a:gd name="T13" fmla="*/ 56 h 96"/>
                <a:gd name="T14" fmla="*/ 910 w 914"/>
                <a:gd name="T15" fmla="*/ 71 h 96"/>
                <a:gd name="T16" fmla="*/ 901 w 914"/>
                <a:gd name="T17" fmla="*/ 84 h 96"/>
                <a:gd name="T18" fmla="*/ 887 w 914"/>
                <a:gd name="T19" fmla="*/ 93 h 96"/>
                <a:gd name="T20" fmla="*/ 868 w 914"/>
                <a:gd name="T21" fmla="*/ 96 h 96"/>
                <a:gd name="T22" fmla="*/ 790 w 914"/>
                <a:gd name="T23" fmla="*/ 96 h 96"/>
                <a:gd name="T24" fmla="*/ 703 w 914"/>
                <a:gd name="T25" fmla="*/ 96 h 96"/>
                <a:gd name="T26" fmla="*/ 607 w 914"/>
                <a:gd name="T27" fmla="*/ 96 h 96"/>
                <a:gd name="T28" fmla="*/ 47 w 914"/>
                <a:gd name="T29" fmla="*/ 96 h 96"/>
                <a:gd name="T30" fmla="*/ 29 w 914"/>
                <a:gd name="T31" fmla="*/ 93 h 96"/>
                <a:gd name="T32" fmla="*/ 14 w 914"/>
                <a:gd name="T33" fmla="*/ 84 h 96"/>
                <a:gd name="T34" fmla="*/ 5 w 914"/>
                <a:gd name="T35" fmla="*/ 71 h 96"/>
                <a:gd name="T36" fmla="*/ 0 w 914"/>
                <a:gd name="T37" fmla="*/ 56 h 96"/>
                <a:gd name="T38" fmla="*/ 0 w 914"/>
                <a:gd name="T39" fmla="*/ 40 h 96"/>
                <a:gd name="T40" fmla="*/ 5 w 914"/>
                <a:gd name="T41" fmla="*/ 24 h 96"/>
                <a:gd name="T42" fmla="*/ 14 w 914"/>
                <a:gd name="T43" fmla="*/ 11 h 96"/>
                <a:gd name="T44" fmla="*/ 29 w 914"/>
                <a:gd name="T45" fmla="*/ 2 h 96"/>
                <a:gd name="T46" fmla="*/ 47 w 914"/>
                <a:gd name="T4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4" h="96">
                  <a:moveTo>
                    <a:pt x="47" y="0"/>
                  </a:moveTo>
                  <a:lnTo>
                    <a:pt x="868" y="0"/>
                  </a:lnTo>
                  <a:lnTo>
                    <a:pt x="887" y="2"/>
                  </a:lnTo>
                  <a:lnTo>
                    <a:pt x="901" y="11"/>
                  </a:lnTo>
                  <a:lnTo>
                    <a:pt x="910" y="24"/>
                  </a:lnTo>
                  <a:lnTo>
                    <a:pt x="914" y="40"/>
                  </a:lnTo>
                  <a:lnTo>
                    <a:pt x="914" y="56"/>
                  </a:lnTo>
                  <a:lnTo>
                    <a:pt x="910" y="71"/>
                  </a:lnTo>
                  <a:lnTo>
                    <a:pt x="901" y="84"/>
                  </a:lnTo>
                  <a:lnTo>
                    <a:pt x="887" y="93"/>
                  </a:lnTo>
                  <a:lnTo>
                    <a:pt x="868" y="96"/>
                  </a:lnTo>
                  <a:lnTo>
                    <a:pt x="790" y="96"/>
                  </a:lnTo>
                  <a:lnTo>
                    <a:pt x="703" y="96"/>
                  </a:lnTo>
                  <a:lnTo>
                    <a:pt x="607" y="96"/>
                  </a:lnTo>
                  <a:lnTo>
                    <a:pt x="47" y="96"/>
                  </a:lnTo>
                  <a:lnTo>
                    <a:pt x="29" y="93"/>
                  </a:lnTo>
                  <a:lnTo>
                    <a:pt x="14" y="84"/>
                  </a:lnTo>
                  <a:lnTo>
                    <a:pt x="5" y="71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5" y="24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5526088" y="3095625"/>
              <a:ext cx="1450975" cy="153988"/>
            </a:xfrm>
            <a:custGeom>
              <a:avLst/>
              <a:gdLst>
                <a:gd name="T0" fmla="*/ 47 w 914"/>
                <a:gd name="T1" fmla="*/ 0 h 97"/>
                <a:gd name="T2" fmla="*/ 868 w 914"/>
                <a:gd name="T3" fmla="*/ 0 h 97"/>
                <a:gd name="T4" fmla="*/ 887 w 914"/>
                <a:gd name="T5" fmla="*/ 2 h 97"/>
                <a:gd name="T6" fmla="*/ 901 w 914"/>
                <a:gd name="T7" fmla="*/ 11 h 97"/>
                <a:gd name="T8" fmla="*/ 910 w 914"/>
                <a:gd name="T9" fmla="*/ 24 h 97"/>
                <a:gd name="T10" fmla="*/ 914 w 914"/>
                <a:gd name="T11" fmla="*/ 40 h 97"/>
                <a:gd name="T12" fmla="*/ 914 w 914"/>
                <a:gd name="T13" fmla="*/ 57 h 97"/>
                <a:gd name="T14" fmla="*/ 910 w 914"/>
                <a:gd name="T15" fmla="*/ 71 h 97"/>
                <a:gd name="T16" fmla="*/ 901 w 914"/>
                <a:gd name="T17" fmla="*/ 84 h 97"/>
                <a:gd name="T18" fmla="*/ 887 w 914"/>
                <a:gd name="T19" fmla="*/ 93 h 97"/>
                <a:gd name="T20" fmla="*/ 868 w 914"/>
                <a:gd name="T21" fmla="*/ 97 h 97"/>
                <a:gd name="T22" fmla="*/ 508 w 914"/>
                <a:gd name="T23" fmla="*/ 97 h 97"/>
                <a:gd name="T24" fmla="*/ 406 w 914"/>
                <a:gd name="T25" fmla="*/ 97 h 97"/>
                <a:gd name="T26" fmla="*/ 308 w 914"/>
                <a:gd name="T27" fmla="*/ 97 h 97"/>
                <a:gd name="T28" fmla="*/ 47 w 914"/>
                <a:gd name="T29" fmla="*/ 97 h 97"/>
                <a:gd name="T30" fmla="*/ 29 w 914"/>
                <a:gd name="T31" fmla="*/ 93 h 97"/>
                <a:gd name="T32" fmla="*/ 14 w 914"/>
                <a:gd name="T33" fmla="*/ 84 h 97"/>
                <a:gd name="T34" fmla="*/ 5 w 914"/>
                <a:gd name="T35" fmla="*/ 71 h 97"/>
                <a:gd name="T36" fmla="*/ 0 w 914"/>
                <a:gd name="T37" fmla="*/ 57 h 97"/>
                <a:gd name="T38" fmla="*/ 0 w 914"/>
                <a:gd name="T39" fmla="*/ 40 h 97"/>
                <a:gd name="T40" fmla="*/ 5 w 914"/>
                <a:gd name="T41" fmla="*/ 24 h 97"/>
                <a:gd name="T42" fmla="*/ 14 w 914"/>
                <a:gd name="T43" fmla="*/ 11 h 97"/>
                <a:gd name="T44" fmla="*/ 29 w 914"/>
                <a:gd name="T45" fmla="*/ 2 h 97"/>
                <a:gd name="T46" fmla="*/ 47 w 914"/>
                <a:gd name="T4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4" h="97">
                  <a:moveTo>
                    <a:pt x="47" y="0"/>
                  </a:moveTo>
                  <a:lnTo>
                    <a:pt x="868" y="0"/>
                  </a:lnTo>
                  <a:lnTo>
                    <a:pt x="887" y="2"/>
                  </a:lnTo>
                  <a:lnTo>
                    <a:pt x="901" y="11"/>
                  </a:lnTo>
                  <a:lnTo>
                    <a:pt x="910" y="24"/>
                  </a:lnTo>
                  <a:lnTo>
                    <a:pt x="914" y="40"/>
                  </a:lnTo>
                  <a:lnTo>
                    <a:pt x="914" y="57"/>
                  </a:lnTo>
                  <a:lnTo>
                    <a:pt x="910" y="71"/>
                  </a:lnTo>
                  <a:lnTo>
                    <a:pt x="901" y="84"/>
                  </a:lnTo>
                  <a:lnTo>
                    <a:pt x="887" y="93"/>
                  </a:lnTo>
                  <a:lnTo>
                    <a:pt x="868" y="97"/>
                  </a:lnTo>
                  <a:lnTo>
                    <a:pt x="508" y="97"/>
                  </a:lnTo>
                  <a:lnTo>
                    <a:pt x="406" y="97"/>
                  </a:lnTo>
                  <a:lnTo>
                    <a:pt x="308" y="97"/>
                  </a:lnTo>
                  <a:lnTo>
                    <a:pt x="47" y="97"/>
                  </a:lnTo>
                  <a:lnTo>
                    <a:pt x="29" y="93"/>
                  </a:lnTo>
                  <a:lnTo>
                    <a:pt x="14" y="84"/>
                  </a:lnTo>
                  <a:lnTo>
                    <a:pt x="5" y="71"/>
                  </a:lnTo>
                  <a:lnTo>
                    <a:pt x="0" y="57"/>
                  </a:lnTo>
                  <a:lnTo>
                    <a:pt x="0" y="40"/>
                  </a:lnTo>
                  <a:lnTo>
                    <a:pt x="5" y="24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5526088" y="3341688"/>
              <a:ext cx="1450975" cy="152400"/>
            </a:xfrm>
            <a:custGeom>
              <a:avLst/>
              <a:gdLst>
                <a:gd name="T0" fmla="*/ 47 w 914"/>
                <a:gd name="T1" fmla="*/ 0 h 96"/>
                <a:gd name="T2" fmla="*/ 868 w 914"/>
                <a:gd name="T3" fmla="*/ 0 h 96"/>
                <a:gd name="T4" fmla="*/ 887 w 914"/>
                <a:gd name="T5" fmla="*/ 1 h 96"/>
                <a:gd name="T6" fmla="*/ 901 w 914"/>
                <a:gd name="T7" fmla="*/ 11 h 96"/>
                <a:gd name="T8" fmla="*/ 910 w 914"/>
                <a:gd name="T9" fmla="*/ 23 h 96"/>
                <a:gd name="T10" fmla="*/ 914 w 914"/>
                <a:gd name="T11" fmla="*/ 40 h 96"/>
                <a:gd name="T12" fmla="*/ 914 w 914"/>
                <a:gd name="T13" fmla="*/ 56 h 96"/>
                <a:gd name="T14" fmla="*/ 910 w 914"/>
                <a:gd name="T15" fmla="*/ 70 h 96"/>
                <a:gd name="T16" fmla="*/ 901 w 914"/>
                <a:gd name="T17" fmla="*/ 83 h 96"/>
                <a:gd name="T18" fmla="*/ 887 w 914"/>
                <a:gd name="T19" fmla="*/ 92 h 96"/>
                <a:gd name="T20" fmla="*/ 868 w 914"/>
                <a:gd name="T21" fmla="*/ 96 h 96"/>
                <a:gd name="T22" fmla="*/ 47 w 914"/>
                <a:gd name="T23" fmla="*/ 96 h 96"/>
                <a:gd name="T24" fmla="*/ 29 w 914"/>
                <a:gd name="T25" fmla="*/ 92 h 96"/>
                <a:gd name="T26" fmla="*/ 14 w 914"/>
                <a:gd name="T27" fmla="*/ 83 h 96"/>
                <a:gd name="T28" fmla="*/ 5 w 914"/>
                <a:gd name="T29" fmla="*/ 70 h 96"/>
                <a:gd name="T30" fmla="*/ 0 w 914"/>
                <a:gd name="T31" fmla="*/ 56 h 96"/>
                <a:gd name="T32" fmla="*/ 0 w 914"/>
                <a:gd name="T33" fmla="*/ 40 h 96"/>
                <a:gd name="T34" fmla="*/ 5 w 914"/>
                <a:gd name="T35" fmla="*/ 23 h 96"/>
                <a:gd name="T36" fmla="*/ 14 w 914"/>
                <a:gd name="T37" fmla="*/ 11 h 96"/>
                <a:gd name="T38" fmla="*/ 29 w 914"/>
                <a:gd name="T39" fmla="*/ 1 h 96"/>
                <a:gd name="T40" fmla="*/ 47 w 914"/>
                <a:gd name="T4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4" h="96">
                  <a:moveTo>
                    <a:pt x="47" y="0"/>
                  </a:moveTo>
                  <a:lnTo>
                    <a:pt x="868" y="0"/>
                  </a:lnTo>
                  <a:lnTo>
                    <a:pt x="887" y="1"/>
                  </a:lnTo>
                  <a:lnTo>
                    <a:pt x="901" y="11"/>
                  </a:lnTo>
                  <a:lnTo>
                    <a:pt x="910" y="23"/>
                  </a:lnTo>
                  <a:lnTo>
                    <a:pt x="914" y="40"/>
                  </a:lnTo>
                  <a:lnTo>
                    <a:pt x="914" y="56"/>
                  </a:lnTo>
                  <a:lnTo>
                    <a:pt x="910" y="70"/>
                  </a:lnTo>
                  <a:lnTo>
                    <a:pt x="901" y="83"/>
                  </a:lnTo>
                  <a:lnTo>
                    <a:pt x="887" y="92"/>
                  </a:lnTo>
                  <a:lnTo>
                    <a:pt x="868" y="96"/>
                  </a:lnTo>
                  <a:lnTo>
                    <a:pt x="47" y="96"/>
                  </a:lnTo>
                  <a:lnTo>
                    <a:pt x="29" y="92"/>
                  </a:lnTo>
                  <a:lnTo>
                    <a:pt x="14" y="83"/>
                  </a:lnTo>
                  <a:lnTo>
                    <a:pt x="5" y="70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4" y="11"/>
                  </a:lnTo>
                  <a:lnTo>
                    <a:pt x="29" y="1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5526088" y="3586163"/>
              <a:ext cx="1450975" cy="152400"/>
            </a:xfrm>
            <a:custGeom>
              <a:avLst/>
              <a:gdLst>
                <a:gd name="T0" fmla="*/ 47 w 914"/>
                <a:gd name="T1" fmla="*/ 0 h 96"/>
                <a:gd name="T2" fmla="*/ 868 w 914"/>
                <a:gd name="T3" fmla="*/ 0 h 96"/>
                <a:gd name="T4" fmla="*/ 887 w 914"/>
                <a:gd name="T5" fmla="*/ 2 h 96"/>
                <a:gd name="T6" fmla="*/ 901 w 914"/>
                <a:gd name="T7" fmla="*/ 11 h 96"/>
                <a:gd name="T8" fmla="*/ 910 w 914"/>
                <a:gd name="T9" fmla="*/ 23 h 96"/>
                <a:gd name="T10" fmla="*/ 914 w 914"/>
                <a:gd name="T11" fmla="*/ 40 h 96"/>
                <a:gd name="T12" fmla="*/ 914 w 914"/>
                <a:gd name="T13" fmla="*/ 56 h 96"/>
                <a:gd name="T14" fmla="*/ 910 w 914"/>
                <a:gd name="T15" fmla="*/ 71 h 96"/>
                <a:gd name="T16" fmla="*/ 901 w 914"/>
                <a:gd name="T17" fmla="*/ 83 h 96"/>
                <a:gd name="T18" fmla="*/ 887 w 914"/>
                <a:gd name="T19" fmla="*/ 92 h 96"/>
                <a:gd name="T20" fmla="*/ 868 w 914"/>
                <a:gd name="T21" fmla="*/ 96 h 96"/>
                <a:gd name="T22" fmla="*/ 47 w 914"/>
                <a:gd name="T23" fmla="*/ 96 h 96"/>
                <a:gd name="T24" fmla="*/ 29 w 914"/>
                <a:gd name="T25" fmla="*/ 92 h 96"/>
                <a:gd name="T26" fmla="*/ 14 w 914"/>
                <a:gd name="T27" fmla="*/ 83 h 96"/>
                <a:gd name="T28" fmla="*/ 5 w 914"/>
                <a:gd name="T29" fmla="*/ 71 h 96"/>
                <a:gd name="T30" fmla="*/ 0 w 914"/>
                <a:gd name="T31" fmla="*/ 56 h 96"/>
                <a:gd name="T32" fmla="*/ 0 w 914"/>
                <a:gd name="T33" fmla="*/ 40 h 96"/>
                <a:gd name="T34" fmla="*/ 5 w 914"/>
                <a:gd name="T35" fmla="*/ 23 h 96"/>
                <a:gd name="T36" fmla="*/ 14 w 914"/>
                <a:gd name="T37" fmla="*/ 11 h 96"/>
                <a:gd name="T38" fmla="*/ 29 w 914"/>
                <a:gd name="T39" fmla="*/ 2 h 96"/>
                <a:gd name="T40" fmla="*/ 47 w 914"/>
                <a:gd name="T4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4" h="96">
                  <a:moveTo>
                    <a:pt x="47" y="0"/>
                  </a:moveTo>
                  <a:lnTo>
                    <a:pt x="868" y="0"/>
                  </a:lnTo>
                  <a:lnTo>
                    <a:pt x="887" y="2"/>
                  </a:lnTo>
                  <a:lnTo>
                    <a:pt x="901" y="11"/>
                  </a:lnTo>
                  <a:lnTo>
                    <a:pt x="910" y="23"/>
                  </a:lnTo>
                  <a:lnTo>
                    <a:pt x="914" y="40"/>
                  </a:lnTo>
                  <a:lnTo>
                    <a:pt x="914" y="56"/>
                  </a:lnTo>
                  <a:lnTo>
                    <a:pt x="910" y="71"/>
                  </a:lnTo>
                  <a:lnTo>
                    <a:pt x="901" y="83"/>
                  </a:lnTo>
                  <a:lnTo>
                    <a:pt x="887" y="92"/>
                  </a:lnTo>
                  <a:lnTo>
                    <a:pt x="868" y="96"/>
                  </a:lnTo>
                  <a:lnTo>
                    <a:pt x="47" y="96"/>
                  </a:lnTo>
                  <a:lnTo>
                    <a:pt x="29" y="92"/>
                  </a:lnTo>
                  <a:lnTo>
                    <a:pt x="14" y="83"/>
                  </a:lnTo>
                  <a:lnTo>
                    <a:pt x="5" y="71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5526088" y="3830638"/>
              <a:ext cx="1450975" cy="152400"/>
            </a:xfrm>
            <a:custGeom>
              <a:avLst/>
              <a:gdLst>
                <a:gd name="T0" fmla="*/ 212 w 914"/>
                <a:gd name="T1" fmla="*/ 0 h 96"/>
                <a:gd name="T2" fmla="*/ 308 w 914"/>
                <a:gd name="T3" fmla="*/ 0 h 96"/>
                <a:gd name="T4" fmla="*/ 868 w 914"/>
                <a:gd name="T5" fmla="*/ 0 h 96"/>
                <a:gd name="T6" fmla="*/ 887 w 914"/>
                <a:gd name="T7" fmla="*/ 2 h 96"/>
                <a:gd name="T8" fmla="*/ 901 w 914"/>
                <a:gd name="T9" fmla="*/ 11 h 96"/>
                <a:gd name="T10" fmla="*/ 910 w 914"/>
                <a:gd name="T11" fmla="*/ 24 h 96"/>
                <a:gd name="T12" fmla="*/ 914 w 914"/>
                <a:gd name="T13" fmla="*/ 40 h 96"/>
                <a:gd name="T14" fmla="*/ 914 w 914"/>
                <a:gd name="T15" fmla="*/ 56 h 96"/>
                <a:gd name="T16" fmla="*/ 910 w 914"/>
                <a:gd name="T17" fmla="*/ 71 h 96"/>
                <a:gd name="T18" fmla="*/ 901 w 914"/>
                <a:gd name="T19" fmla="*/ 84 h 96"/>
                <a:gd name="T20" fmla="*/ 887 w 914"/>
                <a:gd name="T21" fmla="*/ 93 h 96"/>
                <a:gd name="T22" fmla="*/ 868 w 914"/>
                <a:gd name="T23" fmla="*/ 96 h 96"/>
                <a:gd name="T24" fmla="*/ 508 w 914"/>
                <a:gd name="T25" fmla="*/ 96 h 96"/>
                <a:gd name="T26" fmla="*/ 406 w 914"/>
                <a:gd name="T27" fmla="*/ 96 h 96"/>
                <a:gd name="T28" fmla="*/ 308 w 914"/>
                <a:gd name="T29" fmla="*/ 96 h 96"/>
                <a:gd name="T30" fmla="*/ 47 w 914"/>
                <a:gd name="T31" fmla="*/ 96 h 96"/>
                <a:gd name="T32" fmla="*/ 29 w 914"/>
                <a:gd name="T33" fmla="*/ 93 h 96"/>
                <a:gd name="T34" fmla="*/ 14 w 914"/>
                <a:gd name="T35" fmla="*/ 84 h 96"/>
                <a:gd name="T36" fmla="*/ 5 w 914"/>
                <a:gd name="T37" fmla="*/ 71 h 96"/>
                <a:gd name="T38" fmla="*/ 0 w 914"/>
                <a:gd name="T39" fmla="*/ 56 h 96"/>
                <a:gd name="T40" fmla="*/ 0 w 914"/>
                <a:gd name="T41" fmla="*/ 40 h 96"/>
                <a:gd name="T42" fmla="*/ 5 w 914"/>
                <a:gd name="T43" fmla="*/ 24 h 96"/>
                <a:gd name="T44" fmla="*/ 14 w 914"/>
                <a:gd name="T45" fmla="*/ 11 h 96"/>
                <a:gd name="T46" fmla="*/ 29 w 914"/>
                <a:gd name="T47" fmla="*/ 2 h 96"/>
                <a:gd name="T48" fmla="*/ 47 w 914"/>
                <a:gd name="T49" fmla="*/ 0 h 96"/>
                <a:gd name="T50" fmla="*/ 125 w 914"/>
                <a:gd name="T51" fmla="*/ 0 h 96"/>
                <a:gd name="T52" fmla="*/ 212 w 914"/>
                <a:gd name="T5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4" h="96">
                  <a:moveTo>
                    <a:pt x="212" y="0"/>
                  </a:moveTo>
                  <a:lnTo>
                    <a:pt x="308" y="0"/>
                  </a:lnTo>
                  <a:lnTo>
                    <a:pt x="868" y="0"/>
                  </a:lnTo>
                  <a:lnTo>
                    <a:pt x="887" y="2"/>
                  </a:lnTo>
                  <a:lnTo>
                    <a:pt x="901" y="11"/>
                  </a:lnTo>
                  <a:lnTo>
                    <a:pt x="910" y="24"/>
                  </a:lnTo>
                  <a:lnTo>
                    <a:pt x="914" y="40"/>
                  </a:lnTo>
                  <a:lnTo>
                    <a:pt x="914" y="56"/>
                  </a:lnTo>
                  <a:lnTo>
                    <a:pt x="910" y="71"/>
                  </a:lnTo>
                  <a:lnTo>
                    <a:pt x="901" y="84"/>
                  </a:lnTo>
                  <a:lnTo>
                    <a:pt x="887" y="93"/>
                  </a:lnTo>
                  <a:lnTo>
                    <a:pt x="868" y="96"/>
                  </a:lnTo>
                  <a:lnTo>
                    <a:pt x="508" y="96"/>
                  </a:lnTo>
                  <a:lnTo>
                    <a:pt x="406" y="96"/>
                  </a:lnTo>
                  <a:lnTo>
                    <a:pt x="308" y="96"/>
                  </a:lnTo>
                  <a:lnTo>
                    <a:pt x="47" y="96"/>
                  </a:lnTo>
                  <a:lnTo>
                    <a:pt x="29" y="93"/>
                  </a:lnTo>
                  <a:lnTo>
                    <a:pt x="14" y="84"/>
                  </a:lnTo>
                  <a:lnTo>
                    <a:pt x="5" y="71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5" y="24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7" y="0"/>
                  </a:lnTo>
                  <a:lnTo>
                    <a:pt x="125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auto">
            <a:xfrm>
              <a:off x="5526088" y="4075113"/>
              <a:ext cx="1450975" cy="153988"/>
            </a:xfrm>
            <a:custGeom>
              <a:avLst/>
              <a:gdLst>
                <a:gd name="T0" fmla="*/ 47 w 914"/>
                <a:gd name="T1" fmla="*/ 0 h 97"/>
                <a:gd name="T2" fmla="*/ 406 w 914"/>
                <a:gd name="T3" fmla="*/ 0 h 97"/>
                <a:gd name="T4" fmla="*/ 508 w 914"/>
                <a:gd name="T5" fmla="*/ 0 h 97"/>
                <a:gd name="T6" fmla="*/ 607 w 914"/>
                <a:gd name="T7" fmla="*/ 0 h 97"/>
                <a:gd name="T8" fmla="*/ 868 w 914"/>
                <a:gd name="T9" fmla="*/ 0 h 97"/>
                <a:gd name="T10" fmla="*/ 887 w 914"/>
                <a:gd name="T11" fmla="*/ 2 h 97"/>
                <a:gd name="T12" fmla="*/ 901 w 914"/>
                <a:gd name="T13" fmla="*/ 11 h 97"/>
                <a:gd name="T14" fmla="*/ 910 w 914"/>
                <a:gd name="T15" fmla="*/ 24 h 97"/>
                <a:gd name="T16" fmla="*/ 914 w 914"/>
                <a:gd name="T17" fmla="*/ 40 h 97"/>
                <a:gd name="T18" fmla="*/ 914 w 914"/>
                <a:gd name="T19" fmla="*/ 57 h 97"/>
                <a:gd name="T20" fmla="*/ 910 w 914"/>
                <a:gd name="T21" fmla="*/ 71 h 97"/>
                <a:gd name="T22" fmla="*/ 901 w 914"/>
                <a:gd name="T23" fmla="*/ 84 h 97"/>
                <a:gd name="T24" fmla="*/ 887 w 914"/>
                <a:gd name="T25" fmla="*/ 93 h 97"/>
                <a:gd name="T26" fmla="*/ 868 w 914"/>
                <a:gd name="T27" fmla="*/ 97 h 97"/>
                <a:gd name="T28" fmla="*/ 790 w 914"/>
                <a:gd name="T29" fmla="*/ 97 h 97"/>
                <a:gd name="T30" fmla="*/ 703 w 914"/>
                <a:gd name="T31" fmla="*/ 97 h 97"/>
                <a:gd name="T32" fmla="*/ 607 w 914"/>
                <a:gd name="T33" fmla="*/ 97 h 97"/>
                <a:gd name="T34" fmla="*/ 47 w 914"/>
                <a:gd name="T35" fmla="*/ 97 h 97"/>
                <a:gd name="T36" fmla="*/ 29 w 914"/>
                <a:gd name="T37" fmla="*/ 93 h 97"/>
                <a:gd name="T38" fmla="*/ 14 w 914"/>
                <a:gd name="T39" fmla="*/ 84 h 97"/>
                <a:gd name="T40" fmla="*/ 5 w 914"/>
                <a:gd name="T41" fmla="*/ 71 h 97"/>
                <a:gd name="T42" fmla="*/ 0 w 914"/>
                <a:gd name="T43" fmla="*/ 57 h 97"/>
                <a:gd name="T44" fmla="*/ 0 w 914"/>
                <a:gd name="T45" fmla="*/ 40 h 97"/>
                <a:gd name="T46" fmla="*/ 5 w 914"/>
                <a:gd name="T47" fmla="*/ 24 h 97"/>
                <a:gd name="T48" fmla="*/ 14 w 914"/>
                <a:gd name="T49" fmla="*/ 11 h 97"/>
                <a:gd name="T50" fmla="*/ 29 w 914"/>
                <a:gd name="T51" fmla="*/ 2 h 97"/>
                <a:gd name="T52" fmla="*/ 47 w 914"/>
                <a:gd name="T5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4" h="97">
                  <a:moveTo>
                    <a:pt x="47" y="0"/>
                  </a:moveTo>
                  <a:lnTo>
                    <a:pt x="406" y="0"/>
                  </a:lnTo>
                  <a:lnTo>
                    <a:pt x="508" y="0"/>
                  </a:lnTo>
                  <a:lnTo>
                    <a:pt x="607" y="0"/>
                  </a:lnTo>
                  <a:lnTo>
                    <a:pt x="868" y="0"/>
                  </a:lnTo>
                  <a:lnTo>
                    <a:pt x="887" y="2"/>
                  </a:lnTo>
                  <a:lnTo>
                    <a:pt x="901" y="11"/>
                  </a:lnTo>
                  <a:lnTo>
                    <a:pt x="910" y="24"/>
                  </a:lnTo>
                  <a:lnTo>
                    <a:pt x="914" y="40"/>
                  </a:lnTo>
                  <a:lnTo>
                    <a:pt x="914" y="57"/>
                  </a:lnTo>
                  <a:lnTo>
                    <a:pt x="910" y="71"/>
                  </a:lnTo>
                  <a:lnTo>
                    <a:pt x="901" y="84"/>
                  </a:lnTo>
                  <a:lnTo>
                    <a:pt x="887" y="93"/>
                  </a:lnTo>
                  <a:lnTo>
                    <a:pt x="868" y="97"/>
                  </a:lnTo>
                  <a:lnTo>
                    <a:pt x="790" y="97"/>
                  </a:lnTo>
                  <a:lnTo>
                    <a:pt x="703" y="97"/>
                  </a:lnTo>
                  <a:lnTo>
                    <a:pt x="607" y="97"/>
                  </a:lnTo>
                  <a:lnTo>
                    <a:pt x="47" y="97"/>
                  </a:lnTo>
                  <a:lnTo>
                    <a:pt x="29" y="93"/>
                  </a:lnTo>
                  <a:lnTo>
                    <a:pt x="14" y="84"/>
                  </a:lnTo>
                  <a:lnTo>
                    <a:pt x="5" y="71"/>
                  </a:lnTo>
                  <a:lnTo>
                    <a:pt x="0" y="57"/>
                  </a:lnTo>
                  <a:lnTo>
                    <a:pt x="0" y="40"/>
                  </a:lnTo>
                  <a:lnTo>
                    <a:pt x="5" y="24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5197475" y="4597400"/>
              <a:ext cx="2112963" cy="152400"/>
            </a:xfrm>
            <a:custGeom>
              <a:avLst/>
              <a:gdLst>
                <a:gd name="T0" fmla="*/ 45 w 1331"/>
                <a:gd name="T1" fmla="*/ 0 h 96"/>
                <a:gd name="T2" fmla="*/ 1284 w 1331"/>
                <a:gd name="T3" fmla="*/ 0 h 96"/>
                <a:gd name="T4" fmla="*/ 1304 w 1331"/>
                <a:gd name="T5" fmla="*/ 3 h 96"/>
                <a:gd name="T6" fmla="*/ 1317 w 1331"/>
                <a:gd name="T7" fmla="*/ 13 h 96"/>
                <a:gd name="T8" fmla="*/ 1326 w 1331"/>
                <a:gd name="T9" fmla="*/ 25 h 96"/>
                <a:gd name="T10" fmla="*/ 1331 w 1331"/>
                <a:gd name="T11" fmla="*/ 40 h 96"/>
                <a:gd name="T12" fmla="*/ 1331 w 1331"/>
                <a:gd name="T13" fmla="*/ 56 h 96"/>
                <a:gd name="T14" fmla="*/ 1326 w 1331"/>
                <a:gd name="T15" fmla="*/ 71 h 96"/>
                <a:gd name="T16" fmla="*/ 1317 w 1331"/>
                <a:gd name="T17" fmla="*/ 83 h 96"/>
                <a:gd name="T18" fmla="*/ 1304 w 1331"/>
                <a:gd name="T19" fmla="*/ 92 h 96"/>
                <a:gd name="T20" fmla="*/ 1284 w 1331"/>
                <a:gd name="T21" fmla="*/ 96 h 96"/>
                <a:gd name="T22" fmla="*/ 45 w 1331"/>
                <a:gd name="T23" fmla="*/ 96 h 96"/>
                <a:gd name="T24" fmla="*/ 27 w 1331"/>
                <a:gd name="T25" fmla="*/ 92 h 96"/>
                <a:gd name="T26" fmla="*/ 13 w 1331"/>
                <a:gd name="T27" fmla="*/ 83 h 96"/>
                <a:gd name="T28" fmla="*/ 4 w 1331"/>
                <a:gd name="T29" fmla="*/ 71 h 96"/>
                <a:gd name="T30" fmla="*/ 0 w 1331"/>
                <a:gd name="T31" fmla="*/ 56 h 96"/>
                <a:gd name="T32" fmla="*/ 0 w 1331"/>
                <a:gd name="T33" fmla="*/ 40 h 96"/>
                <a:gd name="T34" fmla="*/ 4 w 1331"/>
                <a:gd name="T35" fmla="*/ 25 h 96"/>
                <a:gd name="T36" fmla="*/ 13 w 1331"/>
                <a:gd name="T37" fmla="*/ 13 h 96"/>
                <a:gd name="T38" fmla="*/ 27 w 1331"/>
                <a:gd name="T39" fmla="*/ 3 h 96"/>
                <a:gd name="T40" fmla="*/ 45 w 1331"/>
                <a:gd name="T4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1" h="96">
                  <a:moveTo>
                    <a:pt x="45" y="0"/>
                  </a:moveTo>
                  <a:lnTo>
                    <a:pt x="1284" y="0"/>
                  </a:lnTo>
                  <a:lnTo>
                    <a:pt x="1304" y="3"/>
                  </a:lnTo>
                  <a:lnTo>
                    <a:pt x="1317" y="13"/>
                  </a:lnTo>
                  <a:lnTo>
                    <a:pt x="1326" y="25"/>
                  </a:lnTo>
                  <a:lnTo>
                    <a:pt x="1331" y="40"/>
                  </a:lnTo>
                  <a:lnTo>
                    <a:pt x="1331" y="56"/>
                  </a:lnTo>
                  <a:lnTo>
                    <a:pt x="1326" y="71"/>
                  </a:lnTo>
                  <a:lnTo>
                    <a:pt x="1317" y="83"/>
                  </a:lnTo>
                  <a:lnTo>
                    <a:pt x="1304" y="92"/>
                  </a:lnTo>
                  <a:lnTo>
                    <a:pt x="1284" y="96"/>
                  </a:lnTo>
                  <a:lnTo>
                    <a:pt x="45" y="96"/>
                  </a:lnTo>
                  <a:lnTo>
                    <a:pt x="27" y="92"/>
                  </a:lnTo>
                  <a:lnTo>
                    <a:pt x="13" y="83"/>
                  </a:lnTo>
                  <a:lnTo>
                    <a:pt x="4" y="71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3" y="13"/>
                  </a:lnTo>
                  <a:lnTo>
                    <a:pt x="27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</p:grpSp>
      <p:grpSp>
        <p:nvGrpSpPr>
          <p:cNvPr id="63" name="Group 2"/>
          <p:cNvGrpSpPr/>
          <p:nvPr/>
        </p:nvGrpSpPr>
        <p:grpSpPr>
          <a:xfrm>
            <a:off x="2677327" y="3065557"/>
            <a:ext cx="529628" cy="682851"/>
            <a:chOff x="5194300" y="2082800"/>
            <a:chExt cx="2116138" cy="2667001"/>
          </a:xfrm>
          <a:solidFill>
            <a:srgbClr val="E64D10"/>
          </a:solidFill>
        </p:grpSpPr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5194300" y="2082800"/>
              <a:ext cx="2112963" cy="152400"/>
            </a:xfrm>
            <a:custGeom>
              <a:avLst/>
              <a:gdLst>
                <a:gd name="T0" fmla="*/ 46 w 1331"/>
                <a:gd name="T1" fmla="*/ 0 h 96"/>
                <a:gd name="T2" fmla="*/ 1286 w 1331"/>
                <a:gd name="T3" fmla="*/ 0 h 96"/>
                <a:gd name="T4" fmla="*/ 1304 w 1331"/>
                <a:gd name="T5" fmla="*/ 3 h 96"/>
                <a:gd name="T6" fmla="*/ 1317 w 1331"/>
                <a:gd name="T7" fmla="*/ 12 h 96"/>
                <a:gd name="T8" fmla="*/ 1326 w 1331"/>
                <a:gd name="T9" fmla="*/ 25 h 96"/>
                <a:gd name="T10" fmla="*/ 1331 w 1331"/>
                <a:gd name="T11" fmla="*/ 40 h 96"/>
                <a:gd name="T12" fmla="*/ 1331 w 1331"/>
                <a:gd name="T13" fmla="*/ 56 h 96"/>
                <a:gd name="T14" fmla="*/ 1326 w 1331"/>
                <a:gd name="T15" fmla="*/ 72 h 96"/>
                <a:gd name="T16" fmla="*/ 1317 w 1331"/>
                <a:gd name="T17" fmla="*/ 85 h 96"/>
                <a:gd name="T18" fmla="*/ 1304 w 1331"/>
                <a:gd name="T19" fmla="*/ 94 h 96"/>
                <a:gd name="T20" fmla="*/ 1286 w 1331"/>
                <a:gd name="T21" fmla="*/ 96 h 96"/>
                <a:gd name="T22" fmla="*/ 46 w 1331"/>
                <a:gd name="T23" fmla="*/ 96 h 96"/>
                <a:gd name="T24" fmla="*/ 28 w 1331"/>
                <a:gd name="T25" fmla="*/ 94 h 96"/>
                <a:gd name="T26" fmla="*/ 13 w 1331"/>
                <a:gd name="T27" fmla="*/ 85 h 96"/>
                <a:gd name="T28" fmla="*/ 4 w 1331"/>
                <a:gd name="T29" fmla="*/ 72 h 96"/>
                <a:gd name="T30" fmla="*/ 0 w 1331"/>
                <a:gd name="T31" fmla="*/ 56 h 96"/>
                <a:gd name="T32" fmla="*/ 0 w 1331"/>
                <a:gd name="T33" fmla="*/ 40 h 96"/>
                <a:gd name="T34" fmla="*/ 4 w 1331"/>
                <a:gd name="T35" fmla="*/ 25 h 96"/>
                <a:gd name="T36" fmla="*/ 13 w 1331"/>
                <a:gd name="T37" fmla="*/ 12 h 96"/>
                <a:gd name="T38" fmla="*/ 28 w 1331"/>
                <a:gd name="T39" fmla="*/ 3 h 96"/>
                <a:gd name="T40" fmla="*/ 46 w 1331"/>
                <a:gd name="T4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1" h="96">
                  <a:moveTo>
                    <a:pt x="46" y="0"/>
                  </a:moveTo>
                  <a:lnTo>
                    <a:pt x="1286" y="0"/>
                  </a:lnTo>
                  <a:lnTo>
                    <a:pt x="1304" y="3"/>
                  </a:lnTo>
                  <a:lnTo>
                    <a:pt x="1317" y="12"/>
                  </a:lnTo>
                  <a:lnTo>
                    <a:pt x="1326" y="25"/>
                  </a:lnTo>
                  <a:lnTo>
                    <a:pt x="1331" y="40"/>
                  </a:lnTo>
                  <a:lnTo>
                    <a:pt x="1331" y="56"/>
                  </a:lnTo>
                  <a:lnTo>
                    <a:pt x="1326" y="72"/>
                  </a:lnTo>
                  <a:lnTo>
                    <a:pt x="1317" y="85"/>
                  </a:lnTo>
                  <a:lnTo>
                    <a:pt x="1304" y="94"/>
                  </a:lnTo>
                  <a:lnTo>
                    <a:pt x="1286" y="96"/>
                  </a:lnTo>
                  <a:lnTo>
                    <a:pt x="46" y="96"/>
                  </a:lnTo>
                  <a:lnTo>
                    <a:pt x="28" y="94"/>
                  </a:lnTo>
                  <a:lnTo>
                    <a:pt x="13" y="85"/>
                  </a:lnTo>
                  <a:lnTo>
                    <a:pt x="4" y="72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3" y="12"/>
                  </a:lnTo>
                  <a:lnTo>
                    <a:pt x="28" y="3"/>
                  </a:ln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>
              <a:off x="5194300" y="2084388"/>
              <a:ext cx="152400" cy="2662238"/>
            </a:xfrm>
            <a:custGeom>
              <a:avLst/>
              <a:gdLst>
                <a:gd name="T0" fmla="*/ 40 w 96"/>
                <a:gd name="T1" fmla="*/ 0 h 1677"/>
                <a:gd name="T2" fmla="*/ 55 w 96"/>
                <a:gd name="T3" fmla="*/ 0 h 1677"/>
                <a:gd name="T4" fmla="*/ 71 w 96"/>
                <a:gd name="T5" fmla="*/ 4 h 1677"/>
                <a:gd name="T6" fmla="*/ 84 w 96"/>
                <a:gd name="T7" fmla="*/ 13 h 1677"/>
                <a:gd name="T8" fmla="*/ 93 w 96"/>
                <a:gd name="T9" fmla="*/ 28 h 1677"/>
                <a:gd name="T10" fmla="*/ 96 w 96"/>
                <a:gd name="T11" fmla="*/ 46 h 1677"/>
                <a:gd name="T12" fmla="*/ 96 w 96"/>
                <a:gd name="T13" fmla="*/ 1630 h 1677"/>
                <a:gd name="T14" fmla="*/ 93 w 96"/>
                <a:gd name="T15" fmla="*/ 1650 h 1677"/>
                <a:gd name="T16" fmla="*/ 84 w 96"/>
                <a:gd name="T17" fmla="*/ 1663 h 1677"/>
                <a:gd name="T18" fmla="*/ 71 w 96"/>
                <a:gd name="T19" fmla="*/ 1672 h 1677"/>
                <a:gd name="T20" fmla="*/ 55 w 96"/>
                <a:gd name="T21" fmla="*/ 1677 h 1677"/>
                <a:gd name="T22" fmla="*/ 40 w 96"/>
                <a:gd name="T23" fmla="*/ 1677 h 1677"/>
                <a:gd name="T24" fmla="*/ 24 w 96"/>
                <a:gd name="T25" fmla="*/ 1672 h 1677"/>
                <a:gd name="T26" fmla="*/ 11 w 96"/>
                <a:gd name="T27" fmla="*/ 1663 h 1677"/>
                <a:gd name="T28" fmla="*/ 2 w 96"/>
                <a:gd name="T29" fmla="*/ 1650 h 1677"/>
                <a:gd name="T30" fmla="*/ 0 w 96"/>
                <a:gd name="T31" fmla="*/ 1630 h 1677"/>
                <a:gd name="T32" fmla="*/ 0 w 96"/>
                <a:gd name="T33" fmla="*/ 46 h 1677"/>
                <a:gd name="T34" fmla="*/ 2 w 96"/>
                <a:gd name="T35" fmla="*/ 28 h 1677"/>
                <a:gd name="T36" fmla="*/ 11 w 96"/>
                <a:gd name="T37" fmla="*/ 13 h 1677"/>
                <a:gd name="T38" fmla="*/ 24 w 96"/>
                <a:gd name="T39" fmla="*/ 4 h 1677"/>
                <a:gd name="T40" fmla="*/ 40 w 96"/>
                <a:gd name="T41" fmla="*/ 0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77">
                  <a:moveTo>
                    <a:pt x="40" y="0"/>
                  </a:moveTo>
                  <a:lnTo>
                    <a:pt x="55" y="0"/>
                  </a:lnTo>
                  <a:lnTo>
                    <a:pt x="71" y="4"/>
                  </a:lnTo>
                  <a:lnTo>
                    <a:pt x="84" y="13"/>
                  </a:lnTo>
                  <a:lnTo>
                    <a:pt x="93" y="28"/>
                  </a:lnTo>
                  <a:lnTo>
                    <a:pt x="96" y="46"/>
                  </a:lnTo>
                  <a:lnTo>
                    <a:pt x="96" y="1630"/>
                  </a:lnTo>
                  <a:lnTo>
                    <a:pt x="93" y="1650"/>
                  </a:lnTo>
                  <a:lnTo>
                    <a:pt x="84" y="1663"/>
                  </a:lnTo>
                  <a:lnTo>
                    <a:pt x="71" y="1672"/>
                  </a:lnTo>
                  <a:lnTo>
                    <a:pt x="55" y="1677"/>
                  </a:lnTo>
                  <a:lnTo>
                    <a:pt x="40" y="1677"/>
                  </a:lnTo>
                  <a:lnTo>
                    <a:pt x="24" y="1672"/>
                  </a:lnTo>
                  <a:lnTo>
                    <a:pt x="11" y="1663"/>
                  </a:lnTo>
                  <a:lnTo>
                    <a:pt x="2" y="1650"/>
                  </a:lnTo>
                  <a:lnTo>
                    <a:pt x="0" y="1630"/>
                  </a:lnTo>
                  <a:lnTo>
                    <a:pt x="0" y="46"/>
                  </a:lnTo>
                  <a:lnTo>
                    <a:pt x="2" y="28"/>
                  </a:lnTo>
                  <a:lnTo>
                    <a:pt x="11" y="13"/>
                  </a:lnTo>
                  <a:lnTo>
                    <a:pt x="24" y="4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7158038" y="2087563"/>
              <a:ext cx="152400" cy="2662238"/>
            </a:xfrm>
            <a:custGeom>
              <a:avLst/>
              <a:gdLst>
                <a:gd name="T0" fmla="*/ 56 w 96"/>
                <a:gd name="T1" fmla="*/ 0 h 1677"/>
                <a:gd name="T2" fmla="*/ 71 w 96"/>
                <a:gd name="T3" fmla="*/ 4 h 1677"/>
                <a:gd name="T4" fmla="*/ 83 w 96"/>
                <a:gd name="T5" fmla="*/ 13 h 1677"/>
                <a:gd name="T6" fmla="*/ 92 w 96"/>
                <a:gd name="T7" fmla="*/ 27 h 1677"/>
                <a:gd name="T8" fmla="*/ 96 w 96"/>
                <a:gd name="T9" fmla="*/ 46 h 1677"/>
                <a:gd name="T10" fmla="*/ 96 w 96"/>
                <a:gd name="T11" fmla="*/ 1630 h 1677"/>
                <a:gd name="T12" fmla="*/ 92 w 96"/>
                <a:gd name="T13" fmla="*/ 1648 h 1677"/>
                <a:gd name="T14" fmla="*/ 83 w 96"/>
                <a:gd name="T15" fmla="*/ 1663 h 1677"/>
                <a:gd name="T16" fmla="*/ 71 w 96"/>
                <a:gd name="T17" fmla="*/ 1672 h 1677"/>
                <a:gd name="T18" fmla="*/ 56 w 96"/>
                <a:gd name="T19" fmla="*/ 1677 h 1677"/>
                <a:gd name="T20" fmla="*/ 40 w 96"/>
                <a:gd name="T21" fmla="*/ 1677 h 1677"/>
                <a:gd name="T22" fmla="*/ 25 w 96"/>
                <a:gd name="T23" fmla="*/ 1672 h 1677"/>
                <a:gd name="T24" fmla="*/ 13 w 96"/>
                <a:gd name="T25" fmla="*/ 1663 h 1677"/>
                <a:gd name="T26" fmla="*/ 4 w 96"/>
                <a:gd name="T27" fmla="*/ 1648 h 1677"/>
                <a:gd name="T28" fmla="*/ 0 w 96"/>
                <a:gd name="T29" fmla="*/ 1630 h 1677"/>
                <a:gd name="T30" fmla="*/ 0 w 96"/>
                <a:gd name="T31" fmla="*/ 46 h 1677"/>
                <a:gd name="T32" fmla="*/ 4 w 96"/>
                <a:gd name="T33" fmla="*/ 27 h 1677"/>
                <a:gd name="T34" fmla="*/ 13 w 96"/>
                <a:gd name="T35" fmla="*/ 13 h 1677"/>
                <a:gd name="T36" fmla="*/ 25 w 96"/>
                <a:gd name="T37" fmla="*/ 4 h 1677"/>
                <a:gd name="T38" fmla="*/ 40 w 96"/>
                <a:gd name="T39" fmla="*/ 0 h 1677"/>
                <a:gd name="T40" fmla="*/ 56 w 96"/>
                <a:gd name="T41" fmla="*/ 0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77">
                  <a:moveTo>
                    <a:pt x="56" y="0"/>
                  </a:moveTo>
                  <a:lnTo>
                    <a:pt x="71" y="4"/>
                  </a:lnTo>
                  <a:lnTo>
                    <a:pt x="83" y="13"/>
                  </a:lnTo>
                  <a:lnTo>
                    <a:pt x="92" y="27"/>
                  </a:lnTo>
                  <a:lnTo>
                    <a:pt x="96" y="46"/>
                  </a:lnTo>
                  <a:lnTo>
                    <a:pt x="96" y="1630"/>
                  </a:lnTo>
                  <a:lnTo>
                    <a:pt x="92" y="1648"/>
                  </a:lnTo>
                  <a:lnTo>
                    <a:pt x="83" y="1663"/>
                  </a:lnTo>
                  <a:lnTo>
                    <a:pt x="71" y="1672"/>
                  </a:lnTo>
                  <a:lnTo>
                    <a:pt x="56" y="1677"/>
                  </a:lnTo>
                  <a:lnTo>
                    <a:pt x="40" y="1677"/>
                  </a:lnTo>
                  <a:lnTo>
                    <a:pt x="25" y="1672"/>
                  </a:lnTo>
                  <a:lnTo>
                    <a:pt x="13" y="1663"/>
                  </a:lnTo>
                  <a:lnTo>
                    <a:pt x="4" y="1648"/>
                  </a:lnTo>
                  <a:lnTo>
                    <a:pt x="0" y="1630"/>
                  </a:lnTo>
                  <a:lnTo>
                    <a:pt x="0" y="46"/>
                  </a:lnTo>
                  <a:lnTo>
                    <a:pt x="4" y="27"/>
                  </a:lnTo>
                  <a:lnTo>
                    <a:pt x="13" y="13"/>
                  </a:lnTo>
                  <a:lnTo>
                    <a:pt x="25" y="4"/>
                  </a:lnTo>
                  <a:lnTo>
                    <a:pt x="40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67" name="Freeform 10"/>
            <p:cNvSpPr>
              <a:spLocks/>
            </p:cNvSpPr>
            <p:nvPr/>
          </p:nvSpPr>
          <p:spPr bwMode="auto">
            <a:xfrm>
              <a:off x="5526088" y="2606675"/>
              <a:ext cx="1450975" cy="152400"/>
            </a:xfrm>
            <a:custGeom>
              <a:avLst/>
              <a:gdLst>
                <a:gd name="T0" fmla="*/ 47 w 914"/>
                <a:gd name="T1" fmla="*/ 0 h 96"/>
                <a:gd name="T2" fmla="*/ 125 w 914"/>
                <a:gd name="T3" fmla="*/ 0 h 96"/>
                <a:gd name="T4" fmla="*/ 212 w 914"/>
                <a:gd name="T5" fmla="*/ 0 h 96"/>
                <a:gd name="T6" fmla="*/ 308 w 914"/>
                <a:gd name="T7" fmla="*/ 0 h 96"/>
                <a:gd name="T8" fmla="*/ 868 w 914"/>
                <a:gd name="T9" fmla="*/ 0 h 96"/>
                <a:gd name="T10" fmla="*/ 887 w 914"/>
                <a:gd name="T11" fmla="*/ 2 h 96"/>
                <a:gd name="T12" fmla="*/ 901 w 914"/>
                <a:gd name="T13" fmla="*/ 11 h 96"/>
                <a:gd name="T14" fmla="*/ 910 w 914"/>
                <a:gd name="T15" fmla="*/ 23 h 96"/>
                <a:gd name="T16" fmla="*/ 914 w 914"/>
                <a:gd name="T17" fmla="*/ 40 h 96"/>
                <a:gd name="T18" fmla="*/ 914 w 914"/>
                <a:gd name="T19" fmla="*/ 56 h 96"/>
                <a:gd name="T20" fmla="*/ 910 w 914"/>
                <a:gd name="T21" fmla="*/ 71 h 96"/>
                <a:gd name="T22" fmla="*/ 901 w 914"/>
                <a:gd name="T23" fmla="*/ 83 h 96"/>
                <a:gd name="T24" fmla="*/ 887 w 914"/>
                <a:gd name="T25" fmla="*/ 92 h 96"/>
                <a:gd name="T26" fmla="*/ 868 w 914"/>
                <a:gd name="T27" fmla="*/ 96 h 96"/>
                <a:gd name="T28" fmla="*/ 508 w 914"/>
                <a:gd name="T29" fmla="*/ 96 h 96"/>
                <a:gd name="T30" fmla="*/ 406 w 914"/>
                <a:gd name="T31" fmla="*/ 96 h 96"/>
                <a:gd name="T32" fmla="*/ 308 w 914"/>
                <a:gd name="T33" fmla="*/ 96 h 96"/>
                <a:gd name="T34" fmla="*/ 47 w 914"/>
                <a:gd name="T35" fmla="*/ 96 h 96"/>
                <a:gd name="T36" fmla="*/ 29 w 914"/>
                <a:gd name="T37" fmla="*/ 92 h 96"/>
                <a:gd name="T38" fmla="*/ 14 w 914"/>
                <a:gd name="T39" fmla="*/ 83 h 96"/>
                <a:gd name="T40" fmla="*/ 5 w 914"/>
                <a:gd name="T41" fmla="*/ 71 h 96"/>
                <a:gd name="T42" fmla="*/ 0 w 914"/>
                <a:gd name="T43" fmla="*/ 56 h 96"/>
                <a:gd name="T44" fmla="*/ 0 w 914"/>
                <a:gd name="T45" fmla="*/ 40 h 96"/>
                <a:gd name="T46" fmla="*/ 5 w 914"/>
                <a:gd name="T47" fmla="*/ 23 h 96"/>
                <a:gd name="T48" fmla="*/ 14 w 914"/>
                <a:gd name="T49" fmla="*/ 11 h 96"/>
                <a:gd name="T50" fmla="*/ 29 w 914"/>
                <a:gd name="T51" fmla="*/ 2 h 96"/>
                <a:gd name="T52" fmla="*/ 47 w 914"/>
                <a:gd name="T5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4" h="96">
                  <a:moveTo>
                    <a:pt x="47" y="0"/>
                  </a:moveTo>
                  <a:lnTo>
                    <a:pt x="125" y="0"/>
                  </a:lnTo>
                  <a:lnTo>
                    <a:pt x="212" y="0"/>
                  </a:lnTo>
                  <a:lnTo>
                    <a:pt x="308" y="0"/>
                  </a:lnTo>
                  <a:lnTo>
                    <a:pt x="868" y="0"/>
                  </a:lnTo>
                  <a:lnTo>
                    <a:pt x="887" y="2"/>
                  </a:lnTo>
                  <a:lnTo>
                    <a:pt x="901" y="11"/>
                  </a:lnTo>
                  <a:lnTo>
                    <a:pt x="910" y="23"/>
                  </a:lnTo>
                  <a:lnTo>
                    <a:pt x="914" y="40"/>
                  </a:lnTo>
                  <a:lnTo>
                    <a:pt x="914" y="56"/>
                  </a:lnTo>
                  <a:lnTo>
                    <a:pt x="910" y="71"/>
                  </a:lnTo>
                  <a:lnTo>
                    <a:pt x="901" y="83"/>
                  </a:lnTo>
                  <a:lnTo>
                    <a:pt x="887" y="92"/>
                  </a:lnTo>
                  <a:lnTo>
                    <a:pt x="868" y="96"/>
                  </a:lnTo>
                  <a:lnTo>
                    <a:pt x="508" y="96"/>
                  </a:lnTo>
                  <a:lnTo>
                    <a:pt x="406" y="96"/>
                  </a:lnTo>
                  <a:lnTo>
                    <a:pt x="308" y="96"/>
                  </a:lnTo>
                  <a:lnTo>
                    <a:pt x="47" y="96"/>
                  </a:lnTo>
                  <a:lnTo>
                    <a:pt x="29" y="92"/>
                  </a:lnTo>
                  <a:lnTo>
                    <a:pt x="14" y="83"/>
                  </a:lnTo>
                  <a:lnTo>
                    <a:pt x="5" y="71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68" name="Freeform 11"/>
            <p:cNvSpPr>
              <a:spLocks/>
            </p:cNvSpPr>
            <p:nvPr/>
          </p:nvSpPr>
          <p:spPr bwMode="auto">
            <a:xfrm>
              <a:off x="5526088" y="2851150"/>
              <a:ext cx="1450975" cy="152400"/>
            </a:xfrm>
            <a:custGeom>
              <a:avLst/>
              <a:gdLst>
                <a:gd name="T0" fmla="*/ 47 w 914"/>
                <a:gd name="T1" fmla="*/ 0 h 96"/>
                <a:gd name="T2" fmla="*/ 868 w 914"/>
                <a:gd name="T3" fmla="*/ 0 h 96"/>
                <a:gd name="T4" fmla="*/ 887 w 914"/>
                <a:gd name="T5" fmla="*/ 2 h 96"/>
                <a:gd name="T6" fmla="*/ 901 w 914"/>
                <a:gd name="T7" fmla="*/ 11 h 96"/>
                <a:gd name="T8" fmla="*/ 910 w 914"/>
                <a:gd name="T9" fmla="*/ 24 h 96"/>
                <a:gd name="T10" fmla="*/ 914 w 914"/>
                <a:gd name="T11" fmla="*/ 40 h 96"/>
                <a:gd name="T12" fmla="*/ 914 w 914"/>
                <a:gd name="T13" fmla="*/ 56 h 96"/>
                <a:gd name="T14" fmla="*/ 910 w 914"/>
                <a:gd name="T15" fmla="*/ 71 h 96"/>
                <a:gd name="T16" fmla="*/ 901 w 914"/>
                <a:gd name="T17" fmla="*/ 84 h 96"/>
                <a:gd name="T18" fmla="*/ 887 w 914"/>
                <a:gd name="T19" fmla="*/ 93 h 96"/>
                <a:gd name="T20" fmla="*/ 868 w 914"/>
                <a:gd name="T21" fmla="*/ 96 h 96"/>
                <a:gd name="T22" fmla="*/ 790 w 914"/>
                <a:gd name="T23" fmla="*/ 96 h 96"/>
                <a:gd name="T24" fmla="*/ 703 w 914"/>
                <a:gd name="T25" fmla="*/ 96 h 96"/>
                <a:gd name="T26" fmla="*/ 607 w 914"/>
                <a:gd name="T27" fmla="*/ 96 h 96"/>
                <a:gd name="T28" fmla="*/ 47 w 914"/>
                <a:gd name="T29" fmla="*/ 96 h 96"/>
                <a:gd name="T30" fmla="*/ 29 w 914"/>
                <a:gd name="T31" fmla="*/ 93 h 96"/>
                <a:gd name="T32" fmla="*/ 14 w 914"/>
                <a:gd name="T33" fmla="*/ 84 h 96"/>
                <a:gd name="T34" fmla="*/ 5 w 914"/>
                <a:gd name="T35" fmla="*/ 71 h 96"/>
                <a:gd name="T36" fmla="*/ 0 w 914"/>
                <a:gd name="T37" fmla="*/ 56 h 96"/>
                <a:gd name="T38" fmla="*/ 0 w 914"/>
                <a:gd name="T39" fmla="*/ 40 h 96"/>
                <a:gd name="T40" fmla="*/ 5 w 914"/>
                <a:gd name="T41" fmla="*/ 24 h 96"/>
                <a:gd name="T42" fmla="*/ 14 w 914"/>
                <a:gd name="T43" fmla="*/ 11 h 96"/>
                <a:gd name="T44" fmla="*/ 29 w 914"/>
                <a:gd name="T45" fmla="*/ 2 h 96"/>
                <a:gd name="T46" fmla="*/ 47 w 914"/>
                <a:gd name="T4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4" h="96">
                  <a:moveTo>
                    <a:pt x="47" y="0"/>
                  </a:moveTo>
                  <a:lnTo>
                    <a:pt x="868" y="0"/>
                  </a:lnTo>
                  <a:lnTo>
                    <a:pt x="887" y="2"/>
                  </a:lnTo>
                  <a:lnTo>
                    <a:pt x="901" y="11"/>
                  </a:lnTo>
                  <a:lnTo>
                    <a:pt x="910" y="24"/>
                  </a:lnTo>
                  <a:lnTo>
                    <a:pt x="914" y="40"/>
                  </a:lnTo>
                  <a:lnTo>
                    <a:pt x="914" y="56"/>
                  </a:lnTo>
                  <a:lnTo>
                    <a:pt x="910" y="71"/>
                  </a:lnTo>
                  <a:lnTo>
                    <a:pt x="901" y="84"/>
                  </a:lnTo>
                  <a:lnTo>
                    <a:pt x="887" y="93"/>
                  </a:lnTo>
                  <a:lnTo>
                    <a:pt x="868" y="96"/>
                  </a:lnTo>
                  <a:lnTo>
                    <a:pt x="790" y="96"/>
                  </a:lnTo>
                  <a:lnTo>
                    <a:pt x="703" y="96"/>
                  </a:lnTo>
                  <a:lnTo>
                    <a:pt x="607" y="96"/>
                  </a:lnTo>
                  <a:lnTo>
                    <a:pt x="47" y="96"/>
                  </a:lnTo>
                  <a:lnTo>
                    <a:pt x="29" y="93"/>
                  </a:lnTo>
                  <a:lnTo>
                    <a:pt x="14" y="84"/>
                  </a:lnTo>
                  <a:lnTo>
                    <a:pt x="5" y="71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5" y="24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69" name="Freeform 12"/>
            <p:cNvSpPr>
              <a:spLocks/>
            </p:cNvSpPr>
            <p:nvPr/>
          </p:nvSpPr>
          <p:spPr bwMode="auto">
            <a:xfrm>
              <a:off x="5526088" y="3095625"/>
              <a:ext cx="1450975" cy="153988"/>
            </a:xfrm>
            <a:custGeom>
              <a:avLst/>
              <a:gdLst>
                <a:gd name="T0" fmla="*/ 47 w 914"/>
                <a:gd name="T1" fmla="*/ 0 h 97"/>
                <a:gd name="T2" fmla="*/ 868 w 914"/>
                <a:gd name="T3" fmla="*/ 0 h 97"/>
                <a:gd name="T4" fmla="*/ 887 w 914"/>
                <a:gd name="T5" fmla="*/ 2 h 97"/>
                <a:gd name="T6" fmla="*/ 901 w 914"/>
                <a:gd name="T7" fmla="*/ 11 h 97"/>
                <a:gd name="T8" fmla="*/ 910 w 914"/>
                <a:gd name="T9" fmla="*/ 24 h 97"/>
                <a:gd name="T10" fmla="*/ 914 w 914"/>
                <a:gd name="T11" fmla="*/ 40 h 97"/>
                <a:gd name="T12" fmla="*/ 914 w 914"/>
                <a:gd name="T13" fmla="*/ 57 h 97"/>
                <a:gd name="T14" fmla="*/ 910 w 914"/>
                <a:gd name="T15" fmla="*/ 71 h 97"/>
                <a:gd name="T16" fmla="*/ 901 w 914"/>
                <a:gd name="T17" fmla="*/ 84 h 97"/>
                <a:gd name="T18" fmla="*/ 887 w 914"/>
                <a:gd name="T19" fmla="*/ 93 h 97"/>
                <a:gd name="T20" fmla="*/ 868 w 914"/>
                <a:gd name="T21" fmla="*/ 97 h 97"/>
                <a:gd name="T22" fmla="*/ 508 w 914"/>
                <a:gd name="T23" fmla="*/ 97 h 97"/>
                <a:gd name="T24" fmla="*/ 406 w 914"/>
                <a:gd name="T25" fmla="*/ 97 h 97"/>
                <a:gd name="T26" fmla="*/ 308 w 914"/>
                <a:gd name="T27" fmla="*/ 97 h 97"/>
                <a:gd name="T28" fmla="*/ 47 w 914"/>
                <a:gd name="T29" fmla="*/ 97 h 97"/>
                <a:gd name="T30" fmla="*/ 29 w 914"/>
                <a:gd name="T31" fmla="*/ 93 h 97"/>
                <a:gd name="T32" fmla="*/ 14 w 914"/>
                <a:gd name="T33" fmla="*/ 84 h 97"/>
                <a:gd name="T34" fmla="*/ 5 w 914"/>
                <a:gd name="T35" fmla="*/ 71 h 97"/>
                <a:gd name="T36" fmla="*/ 0 w 914"/>
                <a:gd name="T37" fmla="*/ 57 h 97"/>
                <a:gd name="T38" fmla="*/ 0 w 914"/>
                <a:gd name="T39" fmla="*/ 40 h 97"/>
                <a:gd name="T40" fmla="*/ 5 w 914"/>
                <a:gd name="T41" fmla="*/ 24 h 97"/>
                <a:gd name="T42" fmla="*/ 14 w 914"/>
                <a:gd name="T43" fmla="*/ 11 h 97"/>
                <a:gd name="T44" fmla="*/ 29 w 914"/>
                <a:gd name="T45" fmla="*/ 2 h 97"/>
                <a:gd name="T46" fmla="*/ 47 w 914"/>
                <a:gd name="T4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4" h="97">
                  <a:moveTo>
                    <a:pt x="47" y="0"/>
                  </a:moveTo>
                  <a:lnTo>
                    <a:pt x="868" y="0"/>
                  </a:lnTo>
                  <a:lnTo>
                    <a:pt x="887" y="2"/>
                  </a:lnTo>
                  <a:lnTo>
                    <a:pt x="901" y="11"/>
                  </a:lnTo>
                  <a:lnTo>
                    <a:pt x="910" y="24"/>
                  </a:lnTo>
                  <a:lnTo>
                    <a:pt x="914" y="40"/>
                  </a:lnTo>
                  <a:lnTo>
                    <a:pt x="914" y="57"/>
                  </a:lnTo>
                  <a:lnTo>
                    <a:pt x="910" y="71"/>
                  </a:lnTo>
                  <a:lnTo>
                    <a:pt x="901" y="84"/>
                  </a:lnTo>
                  <a:lnTo>
                    <a:pt x="887" y="93"/>
                  </a:lnTo>
                  <a:lnTo>
                    <a:pt x="868" y="97"/>
                  </a:lnTo>
                  <a:lnTo>
                    <a:pt x="508" y="97"/>
                  </a:lnTo>
                  <a:lnTo>
                    <a:pt x="406" y="97"/>
                  </a:lnTo>
                  <a:lnTo>
                    <a:pt x="308" y="97"/>
                  </a:lnTo>
                  <a:lnTo>
                    <a:pt x="47" y="97"/>
                  </a:lnTo>
                  <a:lnTo>
                    <a:pt x="29" y="93"/>
                  </a:lnTo>
                  <a:lnTo>
                    <a:pt x="14" y="84"/>
                  </a:lnTo>
                  <a:lnTo>
                    <a:pt x="5" y="71"/>
                  </a:lnTo>
                  <a:lnTo>
                    <a:pt x="0" y="57"/>
                  </a:lnTo>
                  <a:lnTo>
                    <a:pt x="0" y="40"/>
                  </a:lnTo>
                  <a:lnTo>
                    <a:pt x="5" y="24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70" name="Freeform 13"/>
            <p:cNvSpPr>
              <a:spLocks/>
            </p:cNvSpPr>
            <p:nvPr/>
          </p:nvSpPr>
          <p:spPr bwMode="auto">
            <a:xfrm>
              <a:off x="5526088" y="3341688"/>
              <a:ext cx="1450975" cy="152400"/>
            </a:xfrm>
            <a:custGeom>
              <a:avLst/>
              <a:gdLst>
                <a:gd name="T0" fmla="*/ 47 w 914"/>
                <a:gd name="T1" fmla="*/ 0 h 96"/>
                <a:gd name="T2" fmla="*/ 868 w 914"/>
                <a:gd name="T3" fmla="*/ 0 h 96"/>
                <a:gd name="T4" fmla="*/ 887 w 914"/>
                <a:gd name="T5" fmla="*/ 1 h 96"/>
                <a:gd name="T6" fmla="*/ 901 w 914"/>
                <a:gd name="T7" fmla="*/ 11 h 96"/>
                <a:gd name="T8" fmla="*/ 910 w 914"/>
                <a:gd name="T9" fmla="*/ 23 h 96"/>
                <a:gd name="T10" fmla="*/ 914 w 914"/>
                <a:gd name="T11" fmla="*/ 40 h 96"/>
                <a:gd name="T12" fmla="*/ 914 w 914"/>
                <a:gd name="T13" fmla="*/ 56 h 96"/>
                <a:gd name="T14" fmla="*/ 910 w 914"/>
                <a:gd name="T15" fmla="*/ 70 h 96"/>
                <a:gd name="T16" fmla="*/ 901 w 914"/>
                <a:gd name="T17" fmla="*/ 83 h 96"/>
                <a:gd name="T18" fmla="*/ 887 w 914"/>
                <a:gd name="T19" fmla="*/ 92 h 96"/>
                <a:gd name="T20" fmla="*/ 868 w 914"/>
                <a:gd name="T21" fmla="*/ 96 h 96"/>
                <a:gd name="T22" fmla="*/ 47 w 914"/>
                <a:gd name="T23" fmla="*/ 96 h 96"/>
                <a:gd name="T24" fmla="*/ 29 w 914"/>
                <a:gd name="T25" fmla="*/ 92 h 96"/>
                <a:gd name="T26" fmla="*/ 14 w 914"/>
                <a:gd name="T27" fmla="*/ 83 h 96"/>
                <a:gd name="T28" fmla="*/ 5 w 914"/>
                <a:gd name="T29" fmla="*/ 70 h 96"/>
                <a:gd name="T30" fmla="*/ 0 w 914"/>
                <a:gd name="T31" fmla="*/ 56 h 96"/>
                <a:gd name="T32" fmla="*/ 0 w 914"/>
                <a:gd name="T33" fmla="*/ 40 h 96"/>
                <a:gd name="T34" fmla="*/ 5 w 914"/>
                <a:gd name="T35" fmla="*/ 23 h 96"/>
                <a:gd name="T36" fmla="*/ 14 w 914"/>
                <a:gd name="T37" fmla="*/ 11 h 96"/>
                <a:gd name="T38" fmla="*/ 29 w 914"/>
                <a:gd name="T39" fmla="*/ 1 h 96"/>
                <a:gd name="T40" fmla="*/ 47 w 914"/>
                <a:gd name="T4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4" h="96">
                  <a:moveTo>
                    <a:pt x="47" y="0"/>
                  </a:moveTo>
                  <a:lnTo>
                    <a:pt x="868" y="0"/>
                  </a:lnTo>
                  <a:lnTo>
                    <a:pt x="887" y="1"/>
                  </a:lnTo>
                  <a:lnTo>
                    <a:pt x="901" y="11"/>
                  </a:lnTo>
                  <a:lnTo>
                    <a:pt x="910" y="23"/>
                  </a:lnTo>
                  <a:lnTo>
                    <a:pt x="914" y="40"/>
                  </a:lnTo>
                  <a:lnTo>
                    <a:pt x="914" y="56"/>
                  </a:lnTo>
                  <a:lnTo>
                    <a:pt x="910" y="70"/>
                  </a:lnTo>
                  <a:lnTo>
                    <a:pt x="901" y="83"/>
                  </a:lnTo>
                  <a:lnTo>
                    <a:pt x="887" y="92"/>
                  </a:lnTo>
                  <a:lnTo>
                    <a:pt x="868" y="96"/>
                  </a:lnTo>
                  <a:lnTo>
                    <a:pt x="47" y="96"/>
                  </a:lnTo>
                  <a:lnTo>
                    <a:pt x="29" y="92"/>
                  </a:lnTo>
                  <a:lnTo>
                    <a:pt x="14" y="83"/>
                  </a:lnTo>
                  <a:lnTo>
                    <a:pt x="5" y="70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4" y="11"/>
                  </a:lnTo>
                  <a:lnTo>
                    <a:pt x="29" y="1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71" name="Freeform 14"/>
            <p:cNvSpPr>
              <a:spLocks/>
            </p:cNvSpPr>
            <p:nvPr/>
          </p:nvSpPr>
          <p:spPr bwMode="auto">
            <a:xfrm>
              <a:off x="5526088" y="3586163"/>
              <a:ext cx="1450975" cy="152400"/>
            </a:xfrm>
            <a:custGeom>
              <a:avLst/>
              <a:gdLst>
                <a:gd name="T0" fmla="*/ 47 w 914"/>
                <a:gd name="T1" fmla="*/ 0 h 96"/>
                <a:gd name="T2" fmla="*/ 868 w 914"/>
                <a:gd name="T3" fmla="*/ 0 h 96"/>
                <a:gd name="T4" fmla="*/ 887 w 914"/>
                <a:gd name="T5" fmla="*/ 2 h 96"/>
                <a:gd name="T6" fmla="*/ 901 w 914"/>
                <a:gd name="T7" fmla="*/ 11 h 96"/>
                <a:gd name="T8" fmla="*/ 910 w 914"/>
                <a:gd name="T9" fmla="*/ 23 h 96"/>
                <a:gd name="T10" fmla="*/ 914 w 914"/>
                <a:gd name="T11" fmla="*/ 40 h 96"/>
                <a:gd name="T12" fmla="*/ 914 w 914"/>
                <a:gd name="T13" fmla="*/ 56 h 96"/>
                <a:gd name="T14" fmla="*/ 910 w 914"/>
                <a:gd name="T15" fmla="*/ 71 h 96"/>
                <a:gd name="T16" fmla="*/ 901 w 914"/>
                <a:gd name="T17" fmla="*/ 83 h 96"/>
                <a:gd name="T18" fmla="*/ 887 w 914"/>
                <a:gd name="T19" fmla="*/ 92 h 96"/>
                <a:gd name="T20" fmla="*/ 868 w 914"/>
                <a:gd name="T21" fmla="*/ 96 h 96"/>
                <a:gd name="T22" fmla="*/ 47 w 914"/>
                <a:gd name="T23" fmla="*/ 96 h 96"/>
                <a:gd name="T24" fmla="*/ 29 w 914"/>
                <a:gd name="T25" fmla="*/ 92 h 96"/>
                <a:gd name="T26" fmla="*/ 14 w 914"/>
                <a:gd name="T27" fmla="*/ 83 h 96"/>
                <a:gd name="T28" fmla="*/ 5 w 914"/>
                <a:gd name="T29" fmla="*/ 71 h 96"/>
                <a:gd name="T30" fmla="*/ 0 w 914"/>
                <a:gd name="T31" fmla="*/ 56 h 96"/>
                <a:gd name="T32" fmla="*/ 0 w 914"/>
                <a:gd name="T33" fmla="*/ 40 h 96"/>
                <a:gd name="T34" fmla="*/ 5 w 914"/>
                <a:gd name="T35" fmla="*/ 23 h 96"/>
                <a:gd name="T36" fmla="*/ 14 w 914"/>
                <a:gd name="T37" fmla="*/ 11 h 96"/>
                <a:gd name="T38" fmla="*/ 29 w 914"/>
                <a:gd name="T39" fmla="*/ 2 h 96"/>
                <a:gd name="T40" fmla="*/ 47 w 914"/>
                <a:gd name="T4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4" h="96">
                  <a:moveTo>
                    <a:pt x="47" y="0"/>
                  </a:moveTo>
                  <a:lnTo>
                    <a:pt x="868" y="0"/>
                  </a:lnTo>
                  <a:lnTo>
                    <a:pt x="887" y="2"/>
                  </a:lnTo>
                  <a:lnTo>
                    <a:pt x="901" y="11"/>
                  </a:lnTo>
                  <a:lnTo>
                    <a:pt x="910" y="23"/>
                  </a:lnTo>
                  <a:lnTo>
                    <a:pt x="914" y="40"/>
                  </a:lnTo>
                  <a:lnTo>
                    <a:pt x="914" y="56"/>
                  </a:lnTo>
                  <a:lnTo>
                    <a:pt x="910" y="71"/>
                  </a:lnTo>
                  <a:lnTo>
                    <a:pt x="901" y="83"/>
                  </a:lnTo>
                  <a:lnTo>
                    <a:pt x="887" y="92"/>
                  </a:lnTo>
                  <a:lnTo>
                    <a:pt x="868" y="96"/>
                  </a:lnTo>
                  <a:lnTo>
                    <a:pt x="47" y="96"/>
                  </a:lnTo>
                  <a:lnTo>
                    <a:pt x="29" y="92"/>
                  </a:lnTo>
                  <a:lnTo>
                    <a:pt x="14" y="83"/>
                  </a:lnTo>
                  <a:lnTo>
                    <a:pt x="5" y="71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72" name="Freeform 15"/>
            <p:cNvSpPr>
              <a:spLocks/>
            </p:cNvSpPr>
            <p:nvPr/>
          </p:nvSpPr>
          <p:spPr bwMode="auto">
            <a:xfrm>
              <a:off x="5526088" y="3830638"/>
              <a:ext cx="1450975" cy="152400"/>
            </a:xfrm>
            <a:custGeom>
              <a:avLst/>
              <a:gdLst>
                <a:gd name="T0" fmla="*/ 212 w 914"/>
                <a:gd name="T1" fmla="*/ 0 h 96"/>
                <a:gd name="T2" fmla="*/ 308 w 914"/>
                <a:gd name="T3" fmla="*/ 0 h 96"/>
                <a:gd name="T4" fmla="*/ 868 w 914"/>
                <a:gd name="T5" fmla="*/ 0 h 96"/>
                <a:gd name="T6" fmla="*/ 887 w 914"/>
                <a:gd name="T7" fmla="*/ 2 h 96"/>
                <a:gd name="T8" fmla="*/ 901 w 914"/>
                <a:gd name="T9" fmla="*/ 11 h 96"/>
                <a:gd name="T10" fmla="*/ 910 w 914"/>
                <a:gd name="T11" fmla="*/ 24 h 96"/>
                <a:gd name="T12" fmla="*/ 914 w 914"/>
                <a:gd name="T13" fmla="*/ 40 h 96"/>
                <a:gd name="T14" fmla="*/ 914 w 914"/>
                <a:gd name="T15" fmla="*/ 56 h 96"/>
                <a:gd name="T16" fmla="*/ 910 w 914"/>
                <a:gd name="T17" fmla="*/ 71 h 96"/>
                <a:gd name="T18" fmla="*/ 901 w 914"/>
                <a:gd name="T19" fmla="*/ 84 h 96"/>
                <a:gd name="T20" fmla="*/ 887 w 914"/>
                <a:gd name="T21" fmla="*/ 93 h 96"/>
                <a:gd name="T22" fmla="*/ 868 w 914"/>
                <a:gd name="T23" fmla="*/ 96 h 96"/>
                <a:gd name="T24" fmla="*/ 508 w 914"/>
                <a:gd name="T25" fmla="*/ 96 h 96"/>
                <a:gd name="T26" fmla="*/ 406 w 914"/>
                <a:gd name="T27" fmla="*/ 96 h 96"/>
                <a:gd name="T28" fmla="*/ 308 w 914"/>
                <a:gd name="T29" fmla="*/ 96 h 96"/>
                <a:gd name="T30" fmla="*/ 47 w 914"/>
                <a:gd name="T31" fmla="*/ 96 h 96"/>
                <a:gd name="T32" fmla="*/ 29 w 914"/>
                <a:gd name="T33" fmla="*/ 93 h 96"/>
                <a:gd name="T34" fmla="*/ 14 w 914"/>
                <a:gd name="T35" fmla="*/ 84 h 96"/>
                <a:gd name="T36" fmla="*/ 5 w 914"/>
                <a:gd name="T37" fmla="*/ 71 h 96"/>
                <a:gd name="T38" fmla="*/ 0 w 914"/>
                <a:gd name="T39" fmla="*/ 56 h 96"/>
                <a:gd name="T40" fmla="*/ 0 w 914"/>
                <a:gd name="T41" fmla="*/ 40 h 96"/>
                <a:gd name="T42" fmla="*/ 5 w 914"/>
                <a:gd name="T43" fmla="*/ 24 h 96"/>
                <a:gd name="T44" fmla="*/ 14 w 914"/>
                <a:gd name="T45" fmla="*/ 11 h 96"/>
                <a:gd name="T46" fmla="*/ 29 w 914"/>
                <a:gd name="T47" fmla="*/ 2 h 96"/>
                <a:gd name="T48" fmla="*/ 47 w 914"/>
                <a:gd name="T49" fmla="*/ 0 h 96"/>
                <a:gd name="T50" fmla="*/ 125 w 914"/>
                <a:gd name="T51" fmla="*/ 0 h 96"/>
                <a:gd name="T52" fmla="*/ 212 w 914"/>
                <a:gd name="T5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4" h="96">
                  <a:moveTo>
                    <a:pt x="212" y="0"/>
                  </a:moveTo>
                  <a:lnTo>
                    <a:pt x="308" y="0"/>
                  </a:lnTo>
                  <a:lnTo>
                    <a:pt x="868" y="0"/>
                  </a:lnTo>
                  <a:lnTo>
                    <a:pt x="887" y="2"/>
                  </a:lnTo>
                  <a:lnTo>
                    <a:pt x="901" y="11"/>
                  </a:lnTo>
                  <a:lnTo>
                    <a:pt x="910" y="24"/>
                  </a:lnTo>
                  <a:lnTo>
                    <a:pt x="914" y="40"/>
                  </a:lnTo>
                  <a:lnTo>
                    <a:pt x="914" y="56"/>
                  </a:lnTo>
                  <a:lnTo>
                    <a:pt x="910" y="71"/>
                  </a:lnTo>
                  <a:lnTo>
                    <a:pt x="901" y="84"/>
                  </a:lnTo>
                  <a:lnTo>
                    <a:pt x="887" y="93"/>
                  </a:lnTo>
                  <a:lnTo>
                    <a:pt x="868" y="96"/>
                  </a:lnTo>
                  <a:lnTo>
                    <a:pt x="508" y="96"/>
                  </a:lnTo>
                  <a:lnTo>
                    <a:pt x="406" y="96"/>
                  </a:lnTo>
                  <a:lnTo>
                    <a:pt x="308" y="96"/>
                  </a:lnTo>
                  <a:lnTo>
                    <a:pt x="47" y="96"/>
                  </a:lnTo>
                  <a:lnTo>
                    <a:pt x="29" y="93"/>
                  </a:lnTo>
                  <a:lnTo>
                    <a:pt x="14" y="84"/>
                  </a:lnTo>
                  <a:lnTo>
                    <a:pt x="5" y="71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5" y="24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7" y="0"/>
                  </a:lnTo>
                  <a:lnTo>
                    <a:pt x="125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73" name="Freeform 16"/>
            <p:cNvSpPr>
              <a:spLocks/>
            </p:cNvSpPr>
            <p:nvPr/>
          </p:nvSpPr>
          <p:spPr bwMode="auto">
            <a:xfrm>
              <a:off x="5526088" y="4075113"/>
              <a:ext cx="1450975" cy="153988"/>
            </a:xfrm>
            <a:custGeom>
              <a:avLst/>
              <a:gdLst>
                <a:gd name="T0" fmla="*/ 47 w 914"/>
                <a:gd name="T1" fmla="*/ 0 h 97"/>
                <a:gd name="T2" fmla="*/ 406 w 914"/>
                <a:gd name="T3" fmla="*/ 0 h 97"/>
                <a:gd name="T4" fmla="*/ 508 w 914"/>
                <a:gd name="T5" fmla="*/ 0 h 97"/>
                <a:gd name="T6" fmla="*/ 607 w 914"/>
                <a:gd name="T7" fmla="*/ 0 h 97"/>
                <a:gd name="T8" fmla="*/ 868 w 914"/>
                <a:gd name="T9" fmla="*/ 0 h 97"/>
                <a:gd name="T10" fmla="*/ 887 w 914"/>
                <a:gd name="T11" fmla="*/ 2 h 97"/>
                <a:gd name="T12" fmla="*/ 901 w 914"/>
                <a:gd name="T13" fmla="*/ 11 h 97"/>
                <a:gd name="T14" fmla="*/ 910 w 914"/>
                <a:gd name="T15" fmla="*/ 24 h 97"/>
                <a:gd name="T16" fmla="*/ 914 w 914"/>
                <a:gd name="T17" fmla="*/ 40 h 97"/>
                <a:gd name="T18" fmla="*/ 914 w 914"/>
                <a:gd name="T19" fmla="*/ 57 h 97"/>
                <a:gd name="T20" fmla="*/ 910 w 914"/>
                <a:gd name="T21" fmla="*/ 71 h 97"/>
                <a:gd name="T22" fmla="*/ 901 w 914"/>
                <a:gd name="T23" fmla="*/ 84 h 97"/>
                <a:gd name="T24" fmla="*/ 887 w 914"/>
                <a:gd name="T25" fmla="*/ 93 h 97"/>
                <a:gd name="T26" fmla="*/ 868 w 914"/>
                <a:gd name="T27" fmla="*/ 97 h 97"/>
                <a:gd name="T28" fmla="*/ 790 w 914"/>
                <a:gd name="T29" fmla="*/ 97 h 97"/>
                <a:gd name="T30" fmla="*/ 703 w 914"/>
                <a:gd name="T31" fmla="*/ 97 h 97"/>
                <a:gd name="T32" fmla="*/ 607 w 914"/>
                <a:gd name="T33" fmla="*/ 97 h 97"/>
                <a:gd name="T34" fmla="*/ 47 w 914"/>
                <a:gd name="T35" fmla="*/ 97 h 97"/>
                <a:gd name="T36" fmla="*/ 29 w 914"/>
                <a:gd name="T37" fmla="*/ 93 h 97"/>
                <a:gd name="T38" fmla="*/ 14 w 914"/>
                <a:gd name="T39" fmla="*/ 84 h 97"/>
                <a:gd name="T40" fmla="*/ 5 w 914"/>
                <a:gd name="T41" fmla="*/ 71 h 97"/>
                <a:gd name="T42" fmla="*/ 0 w 914"/>
                <a:gd name="T43" fmla="*/ 57 h 97"/>
                <a:gd name="T44" fmla="*/ 0 w 914"/>
                <a:gd name="T45" fmla="*/ 40 h 97"/>
                <a:gd name="T46" fmla="*/ 5 w 914"/>
                <a:gd name="T47" fmla="*/ 24 h 97"/>
                <a:gd name="T48" fmla="*/ 14 w 914"/>
                <a:gd name="T49" fmla="*/ 11 h 97"/>
                <a:gd name="T50" fmla="*/ 29 w 914"/>
                <a:gd name="T51" fmla="*/ 2 h 97"/>
                <a:gd name="T52" fmla="*/ 47 w 914"/>
                <a:gd name="T5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4" h="97">
                  <a:moveTo>
                    <a:pt x="47" y="0"/>
                  </a:moveTo>
                  <a:lnTo>
                    <a:pt x="406" y="0"/>
                  </a:lnTo>
                  <a:lnTo>
                    <a:pt x="508" y="0"/>
                  </a:lnTo>
                  <a:lnTo>
                    <a:pt x="607" y="0"/>
                  </a:lnTo>
                  <a:lnTo>
                    <a:pt x="868" y="0"/>
                  </a:lnTo>
                  <a:lnTo>
                    <a:pt x="887" y="2"/>
                  </a:lnTo>
                  <a:lnTo>
                    <a:pt x="901" y="11"/>
                  </a:lnTo>
                  <a:lnTo>
                    <a:pt x="910" y="24"/>
                  </a:lnTo>
                  <a:lnTo>
                    <a:pt x="914" y="40"/>
                  </a:lnTo>
                  <a:lnTo>
                    <a:pt x="914" y="57"/>
                  </a:lnTo>
                  <a:lnTo>
                    <a:pt x="910" y="71"/>
                  </a:lnTo>
                  <a:lnTo>
                    <a:pt x="901" y="84"/>
                  </a:lnTo>
                  <a:lnTo>
                    <a:pt x="887" y="93"/>
                  </a:lnTo>
                  <a:lnTo>
                    <a:pt x="868" y="97"/>
                  </a:lnTo>
                  <a:lnTo>
                    <a:pt x="790" y="97"/>
                  </a:lnTo>
                  <a:lnTo>
                    <a:pt x="703" y="97"/>
                  </a:lnTo>
                  <a:lnTo>
                    <a:pt x="607" y="97"/>
                  </a:lnTo>
                  <a:lnTo>
                    <a:pt x="47" y="97"/>
                  </a:lnTo>
                  <a:lnTo>
                    <a:pt x="29" y="93"/>
                  </a:lnTo>
                  <a:lnTo>
                    <a:pt x="14" y="84"/>
                  </a:lnTo>
                  <a:lnTo>
                    <a:pt x="5" y="71"/>
                  </a:lnTo>
                  <a:lnTo>
                    <a:pt x="0" y="57"/>
                  </a:lnTo>
                  <a:lnTo>
                    <a:pt x="0" y="40"/>
                  </a:lnTo>
                  <a:lnTo>
                    <a:pt x="5" y="24"/>
                  </a:lnTo>
                  <a:lnTo>
                    <a:pt x="14" y="11"/>
                  </a:lnTo>
                  <a:lnTo>
                    <a:pt x="29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5197475" y="4597400"/>
              <a:ext cx="2112963" cy="152400"/>
            </a:xfrm>
            <a:custGeom>
              <a:avLst/>
              <a:gdLst>
                <a:gd name="T0" fmla="*/ 45 w 1331"/>
                <a:gd name="T1" fmla="*/ 0 h 96"/>
                <a:gd name="T2" fmla="*/ 1284 w 1331"/>
                <a:gd name="T3" fmla="*/ 0 h 96"/>
                <a:gd name="T4" fmla="*/ 1304 w 1331"/>
                <a:gd name="T5" fmla="*/ 3 h 96"/>
                <a:gd name="T6" fmla="*/ 1317 w 1331"/>
                <a:gd name="T7" fmla="*/ 13 h 96"/>
                <a:gd name="T8" fmla="*/ 1326 w 1331"/>
                <a:gd name="T9" fmla="*/ 25 h 96"/>
                <a:gd name="T10" fmla="*/ 1331 w 1331"/>
                <a:gd name="T11" fmla="*/ 40 h 96"/>
                <a:gd name="T12" fmla="*/ 1331 w 1331"/>
                <a:gd name="T13" fmla="*/ 56 h 96"/>
                <a:gd name="T14" fmla="*/ 1326 w 1331"/>
                <a:gd name="T15" fmla="*/ 71 h 96"/>
                <a:gd name="T16" fmla="*/ 1317 w 1331"/>
                <a:gd name="T17" fmla="*/ 83 h 96"/>
                <a:gd name="T18" fmla="*/ 1304 w 1331"/>
                <a:gd name="T19" fmla="*/ 92 h 96"/>
                <a:gd name="T20" fmla="*/ 1284 w 1331"/>
                <a:gd name="T21" fmla="*/ 96 h 96"/>
                <a:gd name="T22" fmla="*/ 45 w 1331"/>
                <a:gd name="T23" fmla="*/ 96 h 96"/>
                <a:gd name="T24" fmla="*/ 27 w 1331"/>
                <a:gd name="T25" fmla="*/ 92 h 96"/>
                <a:gd name="T26" fmla="*/ 13 w 1331"/>
                <a:gd name="T27" fmla="*/ 83 h 96"/>
                <a:gd name="T28" fmla="*/ 4 w 1331"/>
                <a:gd name="T29" fmla="*/ 71 h 96"/>
                <a:gd name="T30" fmla="*/ 0 w 1331"/>
                <a:gd name="T31" fmla="*/ 56 h 96"/>
                <a:gd name="T32" fmla="*/ 0 w 1331"/>
                <a:gd name="T33" fmla="*/ 40 h 96"/>
                <a:gd name="T34" fmla="*/ 4 w 1331"/>
                <a:gd name="T35" fmla="*/ 25 h 96"/>
                <a:gd name="T36" fmla="*/ 13 w 1331"/>
                <a:gd name="T37" fmla="*/ 13 h 96"/>
                <a:gd name="T38" fmla="*/ 27 w 1331"/>
                <a:gd name="T39" fmla="*/ 3 h 96"/>
                <a:gd name="T40" fmla="*/ 45 w 1331"/>
                <a:gd name="T4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1" h="96">
                  <a:moveTo>
                    <a:pt x="45" y="0"/>
                  </a:moveTo>
                  <a:lnTo>
                    <a:pt x="1284" y="0"/>
                  </a:lnTo>
                  <a:lnTo>
                    <a:pt x="1304" y="3"/>
                  </a:lnTo>
                  <a:lnTo>
                    <a:pt x="1317" y="13"/>
                  </a:lnTo>
                  <a:lnTo>
                    <a:pt x="1326" y="25"/>
                  </a:lnTo>
                  <a:lnTo>
                    <a:pt x="1331" y="40"/>
                  </a:lnTo>
                  <a:lnTo>
                    <a:pt x="1331" y="56"/>
                  </a:lnTo>
                  <a:lnTo>
                    <a:pt x="1326" y="71"/>
                  </a:lnTo>
                  <a:lnTo>
                    <a:pt x="1317" y="83"/>
                  </a:lnTo>
                  <a:lnTo>
                    <a:pt x="1304" y="92"/>
                  </a:lnTo>
                  <a:lnTo>
                    <a:pt x="1284" y="96"/>
                  </a:lnTo>
                  <a:lnTo>
                    <a:pt x="45" y="96"/>
                  </a:lnTo>
                  <a:lnTo>
                    <a:pt x="27" y="92"/>
                  </a:lnTo>
                  <a:lnTo>
                    <a:pt x="13" y="83"/>
                  </a:lnTo>
                  <a:lnTo>
                    <a:pt x="4" y="71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3" y="13"/>
                  </a:lnTo>
                  <a:lnTo>
                    <a:pt x="27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31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45" y="3179271"/>
            <a:ext cx="3870212" cy="499456"/>
          </a:xfrm>
        </p:spPr>
        <p:txBody>
          <a:bodyPr/>
          <a:lstStyle/>
          <a:p>
            <a:r>
              <a:rPr lang="fr-FR" sz="3200" dirty="0" smtClean="0"/>
              <a:t>Attestation de travail </a:t>
            </a:r>
            <a:r>
              <a:rPr lang="fr-FR" sz="3200" b="0" dirty="0" smtClean="0"/>
              <a:t>(Fiche proposée)</a:t>
            </a:r>
            <a:endParaRPr lang="fr-FR" sz="3200" b="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16" y="664234"/>
            <a:ext cx="4474850" cy="601908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56467" y="61053"/>
            <a:ext cx="876139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200" smtClean="0"/>
              <a:t>Attestation de travail </a:t>
            </a:r>
            <a:r>
              <a:rPr lang="fr-FR" sz="3200" b="0" smtClean="0"/>
              <a:t>(Process)</a:t>
            </a:r>
            <a:endParaRPr lang="fr-FR" sz="3200" b="0" dirty="0"/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2132147" y="39493"/>
            <a:ext cx="575196" cy="5572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2214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25">
            <a:extLst>
              <a:ext uri="{FF2B5EF4-FFF2-40B4-BE49-F238E27FC236}">
                <a16:creationId xmlns:a16="http://schemas.microsoft.com/office/drawing/2014/main" id="{0145285E-2E1C-499A-92DD-663C05AE04BD}"/>
              </a:ext>
            </a:extLst>
          </p:cNvPr>
          <p:cNvSpPr txBox="1">
            <a:spLocks/>
          </p:cNvSpPr>
          <p:nvPr/>
        </p:nvSpPr>
        <p:spPr>
          <a:xfrm>
            <a:off x="2924355" y="-267"/>
            <a:ext cx="8577362" cy="59704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3200" dirty="0" smtClean="0"/>
              <a:t>Cessation de service (</a:t>
            </a:r>
            <a:r>
              <a:rPr lang="fr-FR" sz="3200" b="0" dirty="0" smtClean="0"/>
              <a:t>Demande de congé </a:t>
            </a:r>
            <a:r>
              <a:rPr lang="fr-FR" sz="3200" dirty="0" smtClean="0"/>
              <a:t>)</a:t>
            </a:r>
            <a:endParaRPr lang="fr-FR" sz="3200" b="0" dirty="0"/>
          </a:p>
        </p:txBody>
      </p:sp>
      <p:sp>
        <p:nvSpPr>
          <p:cNvPr id="42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2132147" y="39493"/>
            <a:ext cx="575196" cy="5572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88712" y="1018843"/>
            <a:ext cx="971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Document délivré à un agent pour autoriser son départ en congé.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39946" y="1840663"/>
            <a:ext cx="1751163" cy="405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Process actuel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191109" y="2258554"/>
            <a:ext cx="712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L’agent renseigne et signe une fiche de demande adressée au DRH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2191109" y="2863037"/>
            <a:ext cx="817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supérieur hiérarchique de l’agent doit valider la demande par une signature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2191110" y="3952604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DRH va alors valider et imputer à un agent pour traitement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191110" y="5814097"/>
            <a:ext cx="630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L’agent est ensuite contacté pour le retrait de son document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191108" y="335991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demande arrive ensuite à la DRH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181926" y="4545298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demande est ensuite traitée et imprimée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2191110" y="5149781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DRH va alors signer et cacheter la demande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397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2562045" y="2076709"/>
            <a:ext cx="1224952" cy="458279"/>
          </a:xfrm>
          <a:prstGeom prst="hexagon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Demande </a:t>
            </a:r>
            <a:r>
              <a:rPr lang="fr-FR" sz="1200" dirty="0" smtClean="0">
                <a:solidFill>
                  <a:schemeClr val="tx1"/>
                </a:solidFill>
              </a:rPr>
              <a:t>acceptée </a:t>
            </a:r>
            <a:r>
              <a:rPr lang="fr-F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0816" y="2636895"/>
            <a:ext cx="3114135" cy="4420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Une alerte (</a:t>
            </a:r>
            <a:r>
              <a:rPr lang="fr-FR" sz="1200" b="1" dirty="0">
                <a:solidFill>
                  <a:schemeClr val="tx1"/>
                </a:solidFill>
              </a:rPr>
              <a:t>Mail et </a:t>
            </a:r>
            <a:r>
              <a:rPr lang="fr-FR" sz="1200" b="1" dirty="0" err="1">
                <a:solidFill>
                  <a:schemeClr val="tx1"/>
                </a:solidFill>
              </a:rPr>
              <a:t>whatsapp</a:t>
            </a:r>
            <a:r>
              <a:rPr lang="fr-FR" sz="1200" dirty="0">
                <a:solidFill>
                  <a:schemeClr val="tx1"/>
                </a:solidFill>
              </a:rPr>
              <a:t>) est envoyée à la DRH avec </a:t>
            </a:r>
            <a:r>
              <a:rPr lang="fr-FR" sz="1200" dirty="0" smtClean="0">
                <a:solidFill>
                  <a:schemeClr val="tx1"/>
                </a:solidFill>
              </a:rPr>
              <a:t>le détail de la demande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2427" y="3337908"/>
            <a:ext cx="3114135" cy="4793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Le DRH va alors valider et imputer à un agent pour traitement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72427" y="4056864"/>
            <a:ext cx="3114135" cy="5484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La demande est ensuite traitée </a:t>
            </a:r>
            <a:r>
              <a:rPr lang="fr-FR" sz="1200" dirty="0" smtClean="0">
                <a:solidFill>
                  <a:schemeClr val="tx1"/>
                </a:solidFill>
              </a:rPr>
              <a:t>et retournée au DRH pour signature numérique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72427" y="4897299"/>
            <a:ext cx="3114135" cy="553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Le DRH se connecte à la plateforme et signe électroniquement la demande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322" y="3409432"/>
            <a:ext cx="3094067" cy="6862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Une alerte (</a:t>
            </a:r>
            <a:r>
              <a:rPr lang="fr-FR" sz="1200" b="1" dirty="0">
                <a:solidFill>
                  <a:schemeClr val="tx1"/>
                </a:solidFill>
              </a:rPr>
              <a:t>Mail et </a:t>
            </a:r>
            <a:r>
              <a:rPr lang="fr-FR" sz="1200" b="1" dirty="0" err="1">
                <a:solidFill>
                  <a:schemeClr val="tx1"/>
                </a:solidFill>
              </a:rPr>
              <a:t>whatsapp</a:t>
            </a:r>
            <a:r>
              <a:rPr lang="fr-FR" sz="1200" dirty="0">
                <a:solidFill>
                  <a:schemeClr val="tx1"/>
                </a:solidFill>
              </a:rPr>
              <a:t>) est envoyée à l’agent lui signifiant le « refus » de sa demande avec la « raison »</a:t>
            </a:r>
          </a:p>
        </p:txBody>
      </p:sp>
      <p:cxnSp>
        <p:nvCxnSpPr>
          <p:cNvPr id="57" name="Connecteur en angle 56"/>
          <p:cNvCxnSpPr>
            <a:stCxn id="5" idx="3"/>
            <a:endCxn id="55" idx="0"/>
          </p:cNvCxnSpPr>
          <p:nvPr/>
        </p:nvCxnSpPr>
        <p:spPr>
          <a:xfrm rot="10800000" flipV="1">
            <a:off x="1584357" y="2305848"/>
            <a:ext cx="977689" cy="1103583"/>
          </a:xfrm>
          <a:prstGeom prst="bentConnector2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en angle 58"/>
          <p:cNvCxnSpPr>
            <a:stCxn id="95" idx="1"/>
            <a:endCxn id="32" idx="3"/>
          </p:cNvCxnSpPr>
          <p:nvPr/>
        </p:nvCxnSpPr>
        <p:spPr>
          <a:xfrm rot="10800000">
            <a:off x="6784952" y="2857922"/>
            <a:ext cx="822585" cy="15945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Rounded Rectangle 17"/>
          <p:cNvSpPr/>
          <p:nvPr/>
        </p:nvSpPr>
        <p:spPr>
          <a:xfrm>
            <a:off x="4654085" y="6435257"/>
            <a:ext cx="1147596" cy="34335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Demande close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607537" y="4639546"/>
            <a:ext cx="3333402" cy="6041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Une alerte (</a:t>
            </a:r>
            <a:r>
              <a:rPr lang="fr-FR" sz="1200" b="1" dirty="0">
                <a:solidFill>
                  <a:schemeClr val="tx1"/>
                </a:solidFill>
              </a:rPr>
              <a:t>Mail et </a:t>
            </a:r>
            <a:r>
              <a:rPr lang="fr-FR" sz="1200" b="1" dirty="0" err="1">
                <a:solidFill>
                  <a:schemeClr val="tx1"/>
                </a:solidFill>
              </a:rPr>
              <a:t>whatsapp</a:t>
            </a:r>
            <a:r>
              <a:rPr lang="fr-FR" sz="1200" dirty="0">
                <a:solidFill>
                  <a:schemeClr val="tx1"/>
                </a:solidFill>
              </a:rPr>
              <a:t>) est envoyée à l’agent </a:t>
            </a:r>
            <a:r>
              <a:rPr lang="fr-FR" sz="1200" dirty="0" smtClean="0">
                <a:solidFill>
                  <a:schemeClr val="tx1"/>
                </a:solidFill>
              </a:rPr>
              <a:t>RH lui notifiant la signature de la </a:t>
            </a:r>
            <a:r>
              <a:rPr lang="fr-FR" sz="1200" dirty="0">
                <a:solidFill>
                  <a:schemeClr val="tx1"/>
                </a:solidFill>
              </a:rPr>
              <a:t>demande.</a:t>
            </a:r>
          </a:p>
        </p:txBody>
      </p:sp>
      <p:sp>
        <p:nvSpPr>
          <p:cNvPr id="65" name="Rounded Rectangle 17"/>
          <p:cNvSpPr/>
          <p:nvPr/>
        </p:nvSpPr>
        <p:spPr>
          <a:xfrm>
            <a:off x="1010558" y="4750835"/>
            <a:ext cx="1147596" cy="33012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Demande close</a:t>
            </a:r>
          </a:p>
        </p:txBody>
      </p:sp>
      <p:cxnSp>
        <p:nvCxnSpPr>
          <p:cNvPr id="74" name="Connecteur droit avec flèche 73"/>
          <p:cNvCxnSpPr>
            <a:stCxn id="32" idx="2"/>
            <a:endCxn id="41" idx="0"/>
          </p:cNvCxnSpPr>
          <p:nvPr/>
        </p:nvCxnSpPr>
        <p:spPr>
          <a:xfrm>
            <a:off x="5227884" y="3078946"/>
            <a:ext cx="1611" cy="258962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avec flèche 75"/>
          <p:cNvCxnSpPr>
            <a:stCxn id="41" idx="2"/>
            <a:endCxn id="43" idx="0"/>
          </p:cNvCxnSpPr>
          <p:nvPr/>
        </p:nvCxnSpPr>
        <p:spPr>
          <a:xfrm>
            <a:off x="5229495" y="3817212"/>
            <a:ext cx="0" cy="239652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Connecteur droit avec flèche 77"/>
          <p:cNvCxnSpPr>
            <a:stCxn id="43" idx="2"/>
            <a:endCxn id="47" idx="0"/>
          </p:cNvCxnSpPr>
          <p:nvPr/>
        </p:nvCxnSpPr>
        <p:spPr>
          <a:xfrm>
            <a:off x="5229495" y="4605280"/>
            <a:ext cx="0" cy="292019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2132147" y="39493"/>
            <a:ext cx="575196" cy="5572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5</a:t>
            </a:r>
          </a:p>
        </p:txBody>
      </p:sp>
      <p:sp>
        <p:nvSpPr>
          <p:cNvPr id="86" name="Rounded Rectangle 17"/>
          <p:cNvSpPr/>
          <p:nvPr/>
        </p:nvSpPr>
        <p:spPr>
          <a:xfrm>
            <a:off x="439947" y="1010379"/>
            <a:ext cx="1530770" cy="41236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Connexion à la plateforme</a:t>
            </a:r>
          </a:p>
        </p:txBody>
      </p:sp>
      <p:cxnSp>
        <p:nvCxnSpPr>
          <p:cNvPr id="87" name="Connecteur droit avec flèche 86"/>
          <p:cNvCxnSpPr>
            <a:stCxn id="86" idx="3"/>
            <a:endCxn id="29" idx="1"/>
          </p:cNvCxnSpPr>
          <p:nvPr/>
        </p:nvCxnSpPr>
        <p:spPr>
          <a:xfrm flipV="1">
            <a:off x="1970717" y="1193546"/>
            <a:ext cx="1061192" cy="23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55" idx="2"/>
            <a:endCxn id="65" idx="0"/>
          </p:cNvCxnSpPr>
          <p:nvPr/>
        </p:nvCxnSpPr>
        <p:spPr>
          <a:xfrm>
            <a:off x="1584356" y="4095692"/>
            <a:ext cx="0" cy="655143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ZoneTexte 92"/>
          <p:cNvSpPr txBox="1"/>
          <p:nvPr/>
        </p:nvSpPr>
        <p:spPr>
          <a:xfrm>
            <a:off x="1769786" y="1938210"/>
            <a:ext cx="576380" cy="276999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Non</a:t>
            </a:r>
          </a:p>
        </p:txBody>
      </p:sp>
      <p:sp>
        <p:nvSpPr>
          <p:cNvPr id="94" name="ZoneTexte 93"/>
          <p:cNvSpPr txBox="1"/>
          <p:nvPr/>
        </p:nvSpPr>
        <p:spPr>
          <a:xfrm>
            <a:off x="4028032" y="1964668"/>
            <a:ext cx="524794" cy="276999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Oui</a:t>
            </a:r>
          </a:p>
        </p:txBody>
      </p:sp>
      <p:sp>
        <p:nvSpPr>
          <p:cNvPr id="29" name="TextBox 30"/>
          <p:cNvSpPr txBox="1"/>
          <p:nvPr/>
        </p:nvSpPr>
        <p:spPr>
          <a:xfrm>
            <a:off x="3031909" y="870380"/>
            <a:ext cx="3753042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L’agent sélectionne le type </a:t>
            </a:r>
            <a:r>
              <a:rPr lang="fr-FR" sz="1200" dirty="0"/>
              <a:t>de demande et </a:t>
            </a:r>
            <a:r>
              <a:rPr lang="fr-FR" sz="1200" dirty="0" smtClean="0"/>
              <a:t>renseigne les champs nécessaires pour la demande de congé adressée à son supérieur hiérarchique</a:t>
            </a:r>
            <a:endParaRPr lang="fr-FR" sz="1200" dirty="0"/>
          </a:p>
        </p:txBody>
      </p:sp>
      <p:sp>
        <p:nvSpPr>
          <p:cNvPr id="37" name="Rectangle 36"/>
          <p:cNvSpPr/>
          <p:nvPr/>
        </p:nvSpPr>
        <p:spPr>
          <a:xfrm>
            <a:off x="7607536" y="1824553"/>
            <a:ext cx="3338023" cy="621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Le supérieur hiérarchique peut donc signer électroniquement la cessation de service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07537" y="3550215"/>
            <a:ext cx="3333402" cy="61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Une alerte (</a:t>
            </a:r>
            <a:r>
              <a:rPr lang="fr-FR" sz="1200" b="1" dirty="0">
                <a:solidFill>
                  <a:schemeClr val="tx1"/>
                </a:solidFill>
              </a:rPr>
              <a:t>Mail et </a:t>
            </a:r>
            <a:r>
              <a:rPr lang="fr-FR" sz="1200" b="1" dirty="0" err="1">
                <a:solidFill>
                  <a:schemeClr val="tx1"/>
                </a:solidFill>
              </a:rPr>
              <a:t>whatsapp</a:t>
            </a:r>
            <a:r>
              <a:rPr lang="fr-FR" sz="1200" dirty="0">
                <a:solidFill>
                  <a:schemeClr val="tx1"/>
                </a:solidFill>
              </a:rPr>
              <a:t>) est envoyée à l’agent </a:t>
            </a:r>
            <a:r>
              <a:rPr lang="fr-FR" sz="1200" dirty="0" smtClean="0">
                <a:solidFill>
                  <a:schemeClr val="tx1"/>
                </a:solidFill>
              </a:rPr>
              <a:t>RH lui </a:t>
            </a:r>
            <a:r>
              <a:rPr lang="fr-FR" sz="1200" dirty="0">
                <a:solidFill>
                  <a:schemeClr val="tx1"/>
                </a:solidFill>
              </a:rPr>
              <a:t>signifiant </a:t>
            </a:r>
            <a:r>
              <a:rPr lang="fr-FR" sz="1200" dirty="0" smtClean="0">
                <a:solidFill>
                  <a:schemeClr val="tx1"/>
                </a:solidFill>
              </a:rPr>
              <a:t>le traitement à faire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33" name="Connecteur en angle 32"/>
          <p:cNvCxnSpPr>
            <a:stCxn id="47" idx="3"/>
            <a:endCxn id="62" idx="1"/>
          </p:cNvCxnSpPr>
          <p:nvPr/>
        </p:nvCxnSpPr>
        <p:spPr>
          <a:xfrm flipV="1">
            <a:off x="6786562" y="4941612"/>
            <a:ext cx="820975" cy="232270"/>
          </a:xfrm>
          <a:prstGeom prst="bentConnector3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/>
          <p:cNvCxnSpPr>
            <a:stCxn id="62" idx="2"/>
            <a:endCxn id="83" idx="0"/>
          </p:cNvCxnSpPr>
          <p:nvPr/>
        </p:nvCxnSpPr>
        <p:spPr>
          <a:xfrm>
            <a:off x="9274238" y="5243678"/>
            <a:ext cx="0" cy="339316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Rectangle 43"/>
          <p:cNvSpPr/>
          <p:nvPr/>
        </p:nvSpPr>
        <p:spPr>
          <a:xfrm>
            <a:off x="8629458" y="899604"/>
            <a:ext cx="3338023" cy="601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Une alerte (</a:t>
            </a:r>
            <a:r>
              <a:rPr lang="fr-FR" sz="1200" b="1" dirty="0">
                <a:solidFill>
                  <a:schemeClr val="tx1"/>
                </a:solidFill>
              </a:rPr>
              <a:t>Mail et </a:t>
            </a:r>
            <a:r>
              <a:rPr lang="fr-FR" sz="1200" b="1" dirty="0" err="1">
                <a:solidFill>
                  <a:schemeClr val="tx1"/>
                </a:solidFill>
              </a:rPr>
              <a:t>whatsapp</a:t>
            </a:r>
            <a:r>
              <a:rPr lang="fr-FR" sz="1200" dirty="0">
                <a:solidFill>
                  <a:schemeClr val="tx1"/>
                </a:solidFill>
              </a:rPr>
              <a:t>) est envoyée </a:t>
            </a:r>
            <a:r>
              <a:rPr lang="fr-FR" sz="1200" dirty="0" smtClean="0">
                <a:solidFill>
                  <a:schemeClr val="tx1"/>
                </a:solidFill>
              </a:rPr>
              <a:t>au supérieur hiérarchique de l’agent </a:t>
            </a:r>
            <a:r>
              <a:rPr lang="fr-FR" sz="1200" dirty="0">
                <a:solidFill>
                  <a:schemeClr val="tx1"/>
                </a:solidFill>
              </a:rPr>
              <a:t>lui signifiant </a:t>
            </a:r>
            <a:r>
              <a:rPr lang="fr-FR" sz="1200" dirty="0" smtClean="0">
                <a:solidFill>
                  <a:schemeClr val="tx1"/>
                </a:solidFill>
              </a:rPr>
              <a:t>qu’une </a:t>
            </a:r>
            <a:r>
              <a:rPr lang="fr-FR" sz="1200" dirty="0">
                <a:solidFill>
                  <a:schemeClr val="tx1"/>
                </a:solidFill>
              </a:rPr>
              <a:t>demande </a:t>
            </a:r>
            <a:r>
              <a:rPr lang="fr-FR" sz="1200" dirty="0" smtClean="0">
                <a:solidFill>
                  <a:schemeClr val="tx1"/>
                </a:solidFill>
              </a:rPr>
              <a:t>lui est adressée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/>
          <p:cNvCxnSpPr>
            <a:stCxn id="29" idx="3"/>
            <a:endCxn id="44" idx="1"/>
          </p:cNvCxnSpPr>
          <p:nvPr/>
        </p:nvCxnSpPr>
        <p:spPr>
          <a:xfrm>
            <a:off x="6784951" y="1193546"/>
            <a:ext cx="1844507" cy="6949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Rectangle 59"/>
          <p:cNvSpPr/>
          <p:nvPr/>
        </p:nvSpPr>
        <p:spPr>
          <a:xfrm>
            <a:off x="3670815" y="5743785"/>
            <a:ext cx="3114135" cy="4211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L’agent RH se connecte donc pour imprimer la demande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77" name="Connecteur droit avec flèche 76"/>
          <p:cNvCxnSpPr>
            <a:stCxn id="47" idx="2"/>
            <a:endCxn id="60" idx="0"/>
          </p:cNvCxnSpPr>
          <p:nvPr/>
        </p:nvCxnSpPr>
        <p:spPr>
          <a:xfrm flipH="1">
            <a:off x="5227883" y="5450464"/>
            <a:ext cx="1612" cy="293321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Rectangle 82"/>
          <p:cNvSpPr/>
          <p:nvPr/>
        </p:nvSpPr>
        <p:spPr>
          <a:xfrm>
            <a:off x="7607537" y="5582994"/>
            <a:ext cx="3333402" cy="6041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Une alerte (</a:t>
            </a:r>
            <a:r>
              <a:rPr lang="fr-FR" sz="1200" b="1" dirty="0">
                <a:solidFill>
                  <a:schemeClr val="tx1"/>
                </a:solidFill>
              </a:rPr>
              <a:t>Mail et </a:t>
            </a:r>
            <a:r>
              <a:rPr lang="fr-FR" sz="1200" b="1" dirty="0" err="1">
                <a:solidFill>
                  <a:schemeClr val="tx1"/>
                </a:solidFill>
              </a:rPr>
              <a:t>whatsapp</a:t>
            </a:r>
            <a:r>
              <a:rPr lang="fr-FR" sz="1200" dirty="0">
                <a:solidFill>
                  <a:schemeClr val="tx1"/>
                </a:solidFill>
              </a:rPr>
              <a:t>) est envoyée à l’agent </a:t>
            </a:r>
            <a:r>
              <a:rPr lang="fr-FR" sz="1200" dirty="0" smtClean="0">
                <a:solidFill>
                  <a:schemeClr val="tx1"/>
                </a:solidFill>
              </a:rPr>
              <a:t>lui notifiant que sa demande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smtClean="0">
                <a:solidFill>
                  <a:schemeClr val="tx1"/>
                </a:solidFill>
              </a:rPr>
              <a:t>de congé est disponible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88" name="Connecteur en angle 87"/>
          <p:cNvCxnSpPr>
            <a:stCxn id="60" idx="3"/>
            <a:endCxn id="83" idx="1"/>
          </p:cNvCxnSpPr>
          <p:nvPr/>
        </p:nvCxnSpPr>
        <p:spPr>
          <a:xfrm flipV="1">
            <a:off x="6784950" y="5885060"/>
            <a:ext cx="822587" cy="69309"/>
          </a:xfrm>
          <a:prstGeom prst="bentConnector3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Rectangle 94"/>
          <p:cNvSpPr/>
          <p:nvPr/>
        </p:nvSpPr>
        <p:spPr>
          <a:xfrm>
            <a:off x="7607536" y="2685270"/>
            <a:ext cx="3338023" cy="6642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Une alerte (</a:t>
            </a:r>
            <a:r>
              <a:rPr lang="fr-FR" sz="1200" b="1" dirty="0">
                <a:solidFill>
                  <a:schemeClr val="tx1"/>
                </a:solidFill>
              </a:rPr>
              <a:t>Mail et </a:t>
            </a:r>
            <a:r>
              <a:rPr lang="fr-FR" sz="1200" b="1" dirty="0" err="1">
                <a:solidFill>
                  <a:schemeClr val="tx1"/>
                </a:solidFill>
              </a:rPr>
              <a:t>whatsapp</a:t>
            </a:r>
            <a:r>
              <a:rPr lang="fr-FR" sz="1200" dirty="0">
                <a:solidFill>
                  <a:schemeClr val="tx1"/>
                </a:solidFill>
              </a:rPr>
              <a:t>) est envoyée à l’agent lui signifiant </a:t>
            </a:r>
            <a:r>
              <a:rPr lang="fr-FR" sz="1200" dirty="0" smtClean="0">
                <a:solidFill>
                  <a:schemeClr val="tx1"/>
                </a:solidFill>
              </a:rPr>
              <a:t>que </a:t>
            </a:r>
            <a:r>
              <a:rPr lang="fr-FR" sz="1200" dirty="0">
                <a:solidFill>
                  <a:schemeClr val="tx1"/>
                </a:solidFill>
              </a:rPr>
              <a:t>sa demande </a:t>
            </a:r>
            <a:r>
              <a:rPr lang="fr-FR" sz="1200" dirty="0" smtClean="0">
                <a:solidFill>
                  <a:schemeClr val="tx1"/>
                </a:solidFill>
              </a:rPr>
              <a:t>est en cours de traitement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99" name="Connecteur en angle 98"/>
          <p:cNvCxnSpPr>
            <a:stCxn id="5" idx="0"/>
            <a:endCxn id="37" idx="1"/>
          </p:cNvCxnSpPr>
          <p:nvPr/>
        </p:nvCxnSpPr>
        <p:spPr>
          <a:xfrm flipV="1">
            <a:off x="3786997" y="2135086"/>
            <a:ext cx="3820539" cy="17076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avec flèche 104"/>
          <p:cNvCxnSpPr>
            <a:stCxn id="37" idx="2"/>
            <a:endCxn id="95" idx="0"/>
          </p:cNvCxnSpPr>
          <p:nvPr/>
        </p:nvCxnSpPr>
        <p:spPr>
          <a:xfrm>
            <a:off x="9276548" y="2445619"/>
            <a:ext cx="0" cy="239651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Connecteur en angle 117"/>
          <p:cNvCxnSpPr>
            <a:stCxn id="29" idx="2"/>
            <a:endCxn id="5" idx="5"/>
          </p:cNvCxnSpPr>
          <p:nvPr/>
        </p:nvCxnSpPr>
        <p:spPr>
          <a:xfrm rot="5400000">
            <a:off x="4010430" y="1178709"/>
            <a:ext cx="559998" cy="123600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3" name="Connecteur droit avec flèche 212"/>
          <p:cNvCxnSpPr>
            <a:stCxn id="60" idx="2"/>
            <a:endCxn id="61" idx="0"/>
          </p:cNvCxnSpPr>
          <p:nvPr/>
        </p:nvCxnSpPr>
        <p:spPr>
          <a:xfrm>
            <a:off x="5227883" y="6164952"/>
            <a:ext cx="0" cy="270305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3" name="Connecteur en angle 222"/>
          <p:cNvCxnSpPr>
            <a:stCxn id="41" idx="3"/>
            <a:endCxn id="42" idx="1"/>
          </p:cNvCxnSpPr>
          <p:nvPr/>
        </p:nvCxnSpPr>
        <p:spPr>
          <a:xfrm>
            <a:off x="6786562" y="3577560"/>
            <a:ext cx="820975" cy="278480"/>
          </a:xfrm>
          <a:prstGeom prst="bentConnector3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5" name="Title 25">
            <a:extLst>
              <a:ext uri="{FF2B5EF4-FFF2-40B4-BE49-F238E27FC236}">
                <a16:creationId xmlns:a16="http://schemas.microsoft.com/office/drawing/2014/main" id="{0145285E-2E1C-499A-92DD-663C05AE04BD}"/>
              </a:ext>
            </a:extLst>
          </p:cNvPr>
          <p:cNvSpPr txBox="1">
            <a:spLocks/>
          </p:cNvSpPr>
          <p:nvPr/>
        </p:nvSpPr>
        <p:spPr>
          <a:xfrm>
            <a:off x="2924355" y="-267"/>
            <a:ext cx="8577362" cy="59704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3200" dirty="0" smtClean="0"/>
              <a:t>Cessation de service (</a:t>
            </a:r>
            <a:r>
              <a:rPr lang="fr-FR" sz="3200" b="0" dirty="0" smtClean="0"/>
              <a:t>Demande de congé </a:t>
            </a:r>
            <a:r>
              <a:rPr lang="fr-FR" sz="3200" dirty="0" smtClean="0"/>
              <a:t>)</a:t>
            </a:r>
            <a:endParaRPr lang="fr-FR" sz="3200" b="0" dirty="0"/>
          </a:p>
        </p:txBody>
      </p:sp>
    </p:spTree>
    <p:extLst>
      <p:ext uri="{BB962C8B-B14F-4D97-AF65-F5344CB8AC3E}">
        <p14:creationId xmlns:p14="http://schemas.microsoft.com/office/powerpoint/2010/main" val="347653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5">
            <a:extLst>
              <a:ext uri="{FF2B5EF4-FFF2-40B4-BE49-F238E27FC236}">
                <a16:creationId xmlns:a16="http://schemas.microsoft.com/office/drawing/2014/main" id="{0145285E-2E1C-499A-92DD-663C05AE04BD}"/>
              </a:ext>
            </a:extLst>
          </p:cNvPr>
          <p:cNvSpPr txBox="1">
            <a:spLocks/>
          </p:cNvSpPr>
          <p:nvPr/>
        </p:nvSpPr>
        <p:spPr>
          <a:xfrm>
            <a:off x="-142301" y="3122762"/>
            <a:ext cx="5124091" cy="233892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3200" dirty="0" smtClean="0"/>
              <a:t>Cessation de service (</a:t>
            </a:r>
            <a:r>
              <a:rPr lang="fr-FR" sz="3200" b="0" dirty="0"/>
              <a:t>Fiche </a:t>
            </a:r>
            <a:r>
              <a:rPr lang="fr-FR" sz="3200" b="0" dirty="0" smtClean="0"/>
              <a:t>proposée)</a:t>
            </a:r>
          </a:p>
          <a:p>
            <a:pPr>
              <a:lnSpc>
                <a:spcPct val="100000"/>
              </a:lnSpc>
            </a:pPr>
            <a:r>
              <a:rPr lang="fr-FR" sz="1600" b="0" dirty="0" smtClean="0">
                <a:solidFill>
                  <a:schemeClr val="accent1"/>
                </a:solidFill>
              </a:rPr>
              <a:t>Les dates dans les différents actes sont en lettres</a:t>
            </a:r>
          </a:p>
          <a:p>
            <a:pPr>
              <a:lnSpc>
                <a:spcPct val="100000"/>
              </a:lnSpc>
            </a:pPr>
            <a:r>
              <a:rPr lang="fr-FR" sz="1600" b="0" dirty="0" smtClean="0">
                <a:solidFill>
                  <a:schemeClr val="accent1"/>
                </a:solidFill>
              </a:rPr>
              <a:t>Aussi les pieds de page doivent être mis à jour</a:t>
            </a:r>
            <a:endParaRPr lang="fr-FR" sz="1600" b="0" dirty="0">
              <a:solidFill>
                <a:schemeClr val="accent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70" y="773124"/>
            <a:ext cx="4419741" cy="59594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2132147" y="39493"/>
            <a:ext cx="575196" cy="5572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5</a:t>
            </a:r>
          </a:p>
        </p:txBody>
      </p:sp>
      <p:sp>
        <p:nvSpPr>
          <p:cNvPr id="8" name="Title 25">
            <a:extLst>
              <a:ext uri="{FF2B5EF4-FFF2-40B4-BE49-F238E27FC236}">
                <a16:creationId xmlns:a16="http://schemas.microsoft.com/office/drawing/2014/main" id="{0145285E-2E1C-499A-92DD-663C05AE04BD}"/>
              </a:ext>
            </a:extLst>
          </p:cNvPr>
          <p:cNvSpPr txBox="1">
            <a:spLocks/>
          </p:cNvSpPr>
          <p:nvPr/>
        </p:nvSpPr>
        <p:spPr>
          <a:xfrm>
            <a:off x="2924355" y="-267"/>
            <a:ext cx="8577362" cy="59704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3200" dirty="0" smtClean="0"/>
              <a:t>Cessation de service (</a:t>
            </a:r>
            <a:r>
              <a:rPr lang="fr-FR" sz="3200" b="0" dirty="0" smtClean="0"/>
              <a:t>Demande de congé </a:t>
            </a:r>
            <a:r>
              <a:rPr lang="fr-FR" sz="3200" dirty="0" smtClean="0"/>
              <a:t>)</a:t>
            </a:r>
            <a:endParaRPr lang="fr-FR" sz="3200" b="0" dirty="0"/>
          </a:p>
        </p:txBody>
      </p:sp>
      <p:sp>
        <p:nvSpPr>
          <p:cNvPr id="2" name="Ellipse 1"/>
          <p:cNvSpPr/>
          <p:nvPr/>
        </p:nvSpPr>
        <p:spPr>
          <a:xfrm>
            <a:off x="5182577" y="4794421"/>
            <a:ext cx="1383957" cy="2388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93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2132147" y="39493"/>
            <a:ext cx="575196" cy="5572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Connecteur droit 49"/>
          <p:cNvCxnSpPr/>
          <p:nvPr/>
        </p:nvCxnSpPr>
        <p:spPr>
          <a:xfrm>
            <a:off x="5706692" y="1503584"/>
            <a:ext cx="17256" cy="544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376498" y="3036704"/>
            <a:ext cx="4889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L’agent renseigne une fiche de demande adressée au DRH</a:t>
            </a:r>
            <a:endParaRPr lang="fr-FR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373608" y="3536421"/>
            <a:ext cx="513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La demande est affecté à un agent pour traitement par le DRH</a:t>
            </a:r>
            <a:endParaRPr lang="fr-FR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390703" y="4458662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Le DRH va alors signer la demande</a:t>
            </a:r>
            <a:endParaRPr lang="fr-FR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384416" y="4873823"/>
            <a:ext cx="492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L’agent est ensuite contacté pour le retrait de son document</a:t>
            </a:r>
            <a:endParaRPr lang="fr-FR" sz="1400" dirty="0"/>
          </a:p>
        </p:txBody>
      </p:sp>
      <p:sp>
        <p:nvSpPr>
          <p:cNvPr id="58" name="ZoneTexte 57"/>
          <p:cNvSpPr txBox="1"/>
          <p:nvPr/>
        </p:nvSpPr>
        <p:spPr>
          <a:xfrm>
            <a:off x="376498" y="4013182"/>
            <a:ext cx="2919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La demande est rédigée par la RH</a:t>
            </a:r>
            <a:endParaRPr lang="fr-FR" sz="1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215660" y="788715"/>
            <a:ext cx="11723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Document délivré à un agent pour notifier qu’il travail effectivement à son poste au sein de la structure dans laquelle il a été affecté. L’agent fait donc une demande manuscrite au DRH.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5848714" y="3225460"/>
            <a:ext cx="3215867" cy="4098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(</a:t>
            </a:r>
            <a:r>
              <a:rPr lang="fr-FR" sz="1000" b="1" dirty="0">
                <a:solidFill>
                  <a:schemeClr val="tx1"/>
                </a:solidFill>
              </a:rPr>
              <a:t>Mail et </a:t>
            </a:r>
            <a:r>
              <a:rPr lang="fr-FR" sz="1000" b="1" dirty="0" err="1">
                <a:solidFill>
                  <a:schemeClr val="tx1"/>
                </a:solidFill>
              </a:rPr>
              <a:t>whatsapp</a:t>
            </a:r>
            <a:r>
              <a:rPr lang="fr-FR" sz="1000" dirty="0">
                <a:solidFill>
                  <a:schemeClr val="tx1"/>
                </a:solidFill>
              </a:rPr>
              <a:t>) </a:t>
            </a:r>
            <a:r>
              <a:rPr lang="fr-FR" sz="1000" dirty="0" smtClean="0">
                <a:solidFill>
                  <a:schemeClr val="tx1"/>
                </a:solidFill>
              </a:rPr>
              <a:t>est </a:t>
            </a:r>
            <a:r>
              <a:rPr lang="fr-FR" sz="1000" dirty="0">
                <a:solidFill>
                  <a:schemeClr val="tx1"/>
                </a:solidFill>
              </a:rPr>
              <a:t>envoyée à la </a:t>
            </a:r>
            <a:r>
              <a:rPr lang="fr-FR" sz="1000" dirty="0" smtClean="0">
                <a:solidFill>
                  <a:schemeClr val="tx1"/>
                </a:solidFill>
              </a:rPr>
              <a:t>DRH pour notifier la demande en cours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58593" y="3994210"/>
            <a:ext cx="3215866" cy="33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L’agent RH </a:t>
            </a:r>
            <a:r>
              <a:rPr lang="fr-FR" sz="1000" dirty="0">
                <a:solidFill>
                  <a:schemeClr val="tx1"/>
                </a:solidFill>
              </a:rPr>
              <a:t>va alors </a:t>
            </a:r>
            <a:r>
              <a:rPr lang="fr-FR" sz="1000" dirty="0" smtClean="0">
                <a:solidFill>
                  <a:schemeClr val="tx1"/>
                </a:solidFill>
              </a:rPr>
              <a:t>traiter la demande et valider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58591" y="4721952"/>
            <a:ext cx="3215868" cy="520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Le DRH va alors se connecter </a:t>
            </a:r>
            <a:r>
              <a:rPr lang="fr-FR" sz="1000" dirty="0">
                <a:solidFill>
                  <a:schemeClr val="tx1"/>
                </a:solidFill>
              </a:rPr>
              <a:t>a </a:t>
            </a:r>
            <a:r>
              <a:rPr lang="fr-FR" sz="1000" dirty="0" smtClean="0">
                <a:solidFill>
                  <a:schemeClr val="tx1"/>
                </a:solidFill>
              </a:rPr>
              <a:t>la </a:t>
            </a:r>
            <a:r>
              <a:rPr lang="fr-FR" sz="1000" dirty="0">
                <a:solidFill>
                  <a:schemeClr val="tx1"/>
                </a:solidFill>
              </a:rPr>
              <a:t>plateforme de signature numérique </a:t>
            </a:r>
            <a:r>
              <a:rPr lang="fr-FR" sz="1000" dirty="0" smtClean="0">
                <a:solidFill>
                  <a:schemeClr val="tx1"/>
                </a:solidFill>
              </a:rPr>
              <a:t>et signer le certificat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647652" y="3124541"/>
            <a:ext cx="2433270" cy="61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(</a:t>
            </a:r>
            <a:r>
              <a:rPr lang="fr-FR" sz="1000" b="1" dirty="0">
                <a:solidFill>
                  <a:schemeClr val="tx1"/>
                </a:solidFill>
              </a:rPr>
              <a:t>Mail et </a:t>
            </a:r>
            <a:r>
              <a:rPr lang="fr-FR" sz="1000" b="1" dirty="0" err="1">
                <a:solidFill>
                  <a:schemeClr val="tx1"/>
                </a:solidFill>
              </a:rPr>
              <a:t>whatsapp</a:t>
            </a:r>
            <a:r>
              <a:rPr lang="fr-FR" sz="1000" dirty="0">
                <a:solidFill>
                  <a:schemeClr val="tx1"/>
                </a:solidFill>
              </a:rPr>
              <a:t>) </a:t>
            </a:r>
            <a:r>
              <a:rPr lang="fr-FR" sz="1000" dirty="0" smtClean="0">
                <a:solidFill>
                  <a:schemeClr val="tx1"/>
                </a:solidFill>
              </a:rPr>
              <a:t>est envoyée à l’agent lui signifiant que sa demande a été prise en compte et est en traitement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647652" y="4663986"/>
            <a:ext cx="2426899" cy="6365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</a:t>
            </a:r>
            <a:r>
              <a:rPr lang="fr-FR" sz="1000" dirty="0" smtClean="0">
                <a:solidFill>
                  <a:schemeClr val="tx1"/>
                </a:solidFill>
              </a:rPr>
              <a:t>(</a:t>
            </a:r>
            <a:r>
              <a:rPr lang="fr-FR" sz="1000" b="1" dirty="0" smtClean="0">
                <a:solidFill>
                  <a:schemeClr val="tx1"/>
                </a:solidFill>
              </a:rPr>
              <a:t>Mail et </a:t>
            </a:r>
            <a:r>
              <a:rPr lang="fr-FR" sz="1000" b="1" dirty="0" err="1" smtClean="0">
                <a:solidFill>
                  <a:schemeClr val="tx1"/>
                </a:solidFill>
              </a:rPr>
              <a:t>whatsapp</a:t>
            </a:r>
            <a:r>
              <a:rPr lang="fr-FR" sz="1000" dirty="0" smtClean="0">
                <a:solidFill>
                  <a:schemeClr val="tx1"/>
                </a:solidFill>
              </a:rPr>
              <a:t>) est envoyée </a:t>
            </a:r>
            <a:r>
              <a:rPr lang="fr-FR" sz="1000" dirty="0">
                <a:solidFill>
                  <a:schemeClr val="tx1"/>
                </a:solidFill>
              </a:rPr>
              <a:t>à </a:t>
            </a:r>
            <a:r>
              <a:rPr lang="fr-FR" sz="1000" dirty="0" smtClean="0">
                <a:solidFill>
                  <a:schemeClr val="tx1"/>
                </a:solidFill>
              </a:rPr>
              <a:t>l’agent RH lui indiquant que le certificat a été traité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45" name="Connecteur droit avec flèche 44"/>
          <p:cNvCxnSpPr>
            <a:stCxn id="29" idx="2"/>
            <a:endCxn id="32" idx="0"/>
          </p:cNvCxnSpPr>
          <p:nvPr/>
        </p:nvCxnSpPr>
        <p:spPr>
          <a:xfrm flipH="1">
            <a:off x="7466525" y="4328060"/>
            <a:ext cx="1" cy="393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32" idx="3"/>
            <a:endCxn id="43" idx="1"/>
          </p:cNvCxnSpPr>
          <p:nvPr/>
        </p:nvCxnSpPr>
        <p:spPr>
          <a:xfrm flipV="1">
            <a:off x="9074459" y="4982245"/>
            <a:ext cx="57319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28" idx="3"/>
            <a:endCxn id="41" idx="1"/>
          </p:cNvCxnSpPr>
          <p:nvPr/>
        </p:nvCxnSpPr>
        <p:spPr>
          <a:xfrm>
            <a:off x="9064581" y="3430366"/>
            <a:ext cx="583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28" idx="2"/>
            <a:endCxn id="29" idx="0"/>
          </p:cNvCxnSpPr>
          <p:nvPr/>
        </p:nvCxnSpPr>
        <p:spPr>
          <a:xfrm>
            <a:off x="7456648" y="3635272"/>
            <a:ext cx="9878" cy="358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9" idx="3"/>
            <a:endCxn id="64" idx="1"/>
          </p:cNvCxnSpPr>
          <p:nvPr/>
        </p:nvCxnSpPr>
        <p:spPr>
          <a:xfrm>
            <a:off x="9074459" y="4161135"/>
            <a:ext cx="573193" cy="5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17"/>
          <p:cNvSpPr/>
          <p:nvPr/>
        </p:nvSpPr>
        <p:spPr>
          <a:xfrm>
            <a:off x="6892727" y="1381536"/>
            <a:ext cx="1147596" cy="41236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Connexion à la plateforme</a:t>
            </a:r>
          </a:p>
        </p:txBody>
      </p:sp>
      <p:sp>
        <p:nvSpPr>
          <p:cNvPr id="63" name="TextBox 30"/>
          <p:cNvSpPr txBox="1"/>
          <p:nvPr/>
        </p:nvSpPr>
        <p:spPr>
          <a:xfrm>
            <a:off x="5848714" y="2115553"/>
            <a:ext cx="3215868" cy="70788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postulant se connecte à la plateforme d’identification des agents. Il sélectionne le certificat de travail souhaité et renseigne les informations nécessaires. Il valide l’opération.</a:t>
            </a:r>
            <a:endParaRPr lang="fr-FR" sz="1000" dirty="0"/>
          </a:p>
        </p:txBody>
      </p:sp>
      <p:sp>
        <p:nvSpPr>
          <p:cNvPr id="64" name="Rectangle 63"/>
          <p:cNvSpPr/>
          <p:nvPr/>
        </p:nvSpPr>
        <p:spPr>
          <a:xfrm>
            <a:off x="9647652" y="3860622"/>
            <a:ext cx="2433270" cy="6128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(</a:t>
            </a:r>
            <a:r>
              <a:rPr lang="fr-FR" sz="1000" b="1" dirty="0">
                <a:solidFill>
                  <a:schemeClr val="tx1"/>
                </a:solidFill>
              </a:rPr>
              <a:t>Mail et </a:t>
            </a:r>
            <a:r>
              <a:rPr lang="fr-FR" sz="1000" b="1" dirty="0" err="1">
                <a:solidFill>
                  <a:schemeClr val="tx1"/>
                </a:solidFill>
              </a:rPr>
              <a:t>whatsapp</a:t>
            </a:r>
            <a:r>
              <a:rPr lang="fr-FR" sz="1000" dirty="0">
                <a:solidFill>
                  <a:schemeClr val="tx1"/>
                </a:solidFill>
              </a:rPr>
              <a:t>) </a:t>
            </a:r>
            <a:r>
              <a:rPr lang="fr-FR" sz="1000" dirty="0" smtClean="0">
                <a:solidFill>
                  <a:schemeClr val="tx1"/>
                </a:solidFill>
              </a:rPr>
              <a:t>est envoyé au  DRH lui demandant de se connecter et signer la demande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65" name="Connecteur droit avec flèche 64"/>
          <p:cNvCxnSpPr>
            <a:stCxn id="62" idx="2"/>
            <a:endCxn id="63" idx="0"/>
          </p:cNvCxnSpPr>
          <p:nvPr/>
        </p:nvCxnSpPr>
        <p:spPr>
          <a:xfrm flipH="1">
            <a:off x="7456648" y="1793899"/>
            <a:ext cx="9877" cy="32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63" idx="2"/>
            <a:endCxn id="28" idx="0"/>
          </p:cNvCxnSpPr>
          <p:nvPr/>
        </p:nvCxnSpPr>
        <p:spPr>
          <a:xfrm>
            <a:off x="7456648" y="2823439"/>
            <a:ext cx="0" cy="402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17"/>
          <p:cNvSpPr/>
          <p:nvPr/>
        </p:nvSpPr>
        <p:spPr>
          <a:xfrm>
            <a:off x="6897061" y="6387673"/>
            <a:ext cx="1147596" cy="4123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Demande close</a:t>
            </a:r>
          </a:p>
        </p:txBody>
      </p:sp>
      <p:cxnSp>
        <p:nvCxnSpPr>
          <p:cNvPr id="68" name="Connecteur droit avec flèche 67"/>
          <p:cNvCxnSpPr>
            <a:stCxn id="70" idx="2"/>
            <a:endCxn id="67" idx="0"/>
          </p:cNvCxnSpPr>
          <p:nvPr/>
        </p:nvCxnSpPr>
        <p:spPr>
          <a:xfrm>
            <a:off x="7470859" y="5833943"/>
            <a:ext cx="0" cy="553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512066" y="1417657"/>
            <a:ext cx="2012830" cy="4054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Process proposé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67865" y="5573649"/>
            <a:ext cx="3205988" cy="2602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L’attestation est imprimée et donc signée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71" name="Connecteur droit avec flèche 70"/>
          <p:cNvCxnSpPr>
            <a:stCxn id="32" idx="2"/>
            <a:endCxn id="70" idx="0"/>
          </p:cNvCxnSpPr>
          <p:nvPr/>
        </p:nvCxnSpPr>
        <p:spPr>
          <a:xfrm>
            <a:off x="7466525" y="5242539"/>
            <a:ext cx="4334" cy="331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47651" y="5452903"/>
            <a:ext cx="2426899" cy="5017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</a:t>
            </a:r>
            <a:r>
              <a:rPr lang="fr-FR" sz="1000" dirty="0" smtClean="0">
                <a:solidFill>
                  <a:schemeClr val="tx1"/>
                </a:solidFill>
              </a:rPr>
              <a:t>(</a:t>
            </a:r>
            <a:r>
              <a:rPr lang="fr-FR" sz="1000" b="1" dirty="0" smtClean="0">
                <a:solidFill>
                  <a:schemeClr val="tx1"/>
                </a:solidFill>
              </a:rPr>
              <a:t>Mail et </a:t>
            </a:r>
            <a:r>
              <a:rPr lang="fr-FR" sz="1000" b="1" dirty="0" err="1" smtClean="0">
                <a:solidFill>
                  <a:schemeClr val="tx1"/>
                </a:solidFill>
              </a:rPr>
              <a:t>whatsapp</a:t>
            </a:r>
            <a:r>
              <a:rPr lang="fr-FR" sz="1000" dirty="0" smtClean="0">
                <a:solidFill>
                  <a:schemeClr val="tx1"/>
                </a:solidFill>
              </a:rPr>
              <a:t>) est envoyée </a:t>
            </a:r>
            <a:r>
              <a:rPr lang="fr-FR" sz="1000" dirty="0">
                <a:solidFill>
                  <a:schemeClr val="tx1"/>
                </a:solidFill>
              </a:rPr>
              <a:t>à </a:t>
            </a:r>
            <a:r>
              <a:rPr lang="fr-FR" sz="1000" dirty="0" smtClean="0">
                <a:solidFill>
                  <a:schemeClr val="tx1"/>
                </a:solidFill>
              </a:rPr>
              <a:t>l’agent pour le retrait de son certificat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79" name="Connecteur droit avec flèche 78"/>
          <p:cNvCxnSpPr>
            <a:stCxn id="70" idx="3"/>
            <a:endCxn id="78" idx="1"/>
          </p:cNvCxnSpPr>
          <p:nvPr/>
        </p:nvCxnSpPr>
        <p:spPr>
          <a:xfrm>
            <a:off x="9073853" y="5703796"/>
            <a:ext cx="573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25">
            <a:extLst>
              <a:ext uri="{FF2B5EF4-FFF2-40B4-BE49-F238E27FC236}">
                <a16:creationId xmlns:a16="http://schemas.microsoft.com/office/drawing/2014/main" id="{0145285E-2E1C-499A-92DD-663C05AE04BD}"/>
              </a:ext>
            </a:extLst>
          </p:cNvPr>
          <p:cNvSpPr txBox="1">
            <a:spLocks/>
          </p:cNvSpPr>
          <p:nvPr/>
        </p:nvSpPr>
        <p:spPr>
          <a:xfrm>
            <a:off x="3181589" y="-267"/>
            <a:ext cx="6954449" cy="59704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3200" dirty="0" smtClean="0"/>
              <a:t>Certificat de travail</a:t>
            </a:r>
            <a:r>
              <a:rPr lang="fr-FR" sz="3200" b="0" dirty="0" smtClean="0"/>
              <a:t>(Process)</a:t>
            </a:r>
            <a:endParaRPr lang="fr-FR" sz="3200" b="0" dirty="0"/>
          </a:p>
        </p:txBody>
      </p:sp>
      <p:sp>
        <p:nvSpPr>
          <p:cNvPr id="35" name="Rectangle 34"/>
          <p:cNvSpPr/>
          <p:nvPr/>
        </p:nvSpPr>
        <p:spPr>
          <a:xfrm>
            <a:off x="439947" y="1522855"/>
            <a:ext cx="1751163" cy="4054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Process actuel</a:t>
            </a:r>
          </a:p>
        </p:txBody>
      </p:sp>
    </p:spTree>
    <p:extLst>
      <p:ext uri="{BB962C8B-B14F-4D97-AF65-F5344CB8AC3E}">
        <p14:creationId xmlns:p14="http://schemas.microsoft.com/office/powerpoint/2010/main" val="180758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9363"/>
            <a:ext cx="4641011" cy="499456"/>
          </a:xfrm>
        </p:spPr>
        <p:txBody>
          <a:bodyPr/>
          <a:lstStyle/>
          <a:p>
            <a:r>
              <a:rPr lang="fr-FR" sz="3200" dirty="0" smtClean="0"/>
              <a:t>Certificat de travail </a:t>
            </a:r>
            <a:r>
              <a:rPr lang="fr-FR" sz="3200" b="0" dirty="0" smtClean="0"/>
              <a:t>(Fiche proposée)</a:t>
            </a:r>
            <a:endParaRPr lang="fr-FR" sz="3200" b="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857" y="706067"/>
            <a:ext cx="4488540" cy="600307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2132147" y="39493"/>
            <a:ext cx="575196" cy="5572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6" name="Title 25">
            <a:extLst>
              <a:ext uri="{FF2B5EF4-FFF2-40B4-BE49-F238E27FC236}">
                <a16:creationId xmlns:a16="http://schemas.microsoft.com/office/drawing/2014/main" id="{0145285E-2E1C-499A-92DD-663C05AE04BD}"/>
              </a:ext>
            </a:extLst>
          </p:cNvPr>
          <p:cNvSpPr txBox="1">
            <a:spLocks/>
          </p:cNvSpPr>
          <p:nvPr/>
        </p:nvSpPr>
        <p:spPr>
          <a:xfrm>
            <a:off x="3181589" y="-267"/>
            <a:ext cx="6954449" cy="59704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3200" dirty="0" smtClean="0"/>
              <a:t>Certificat de travail</a:t>
            </a:r>
            <a:r>
              <a:rPr lang="fr-FR" sz="3200" b="0" dirty="0" smtClean="0"/>
              <a:t>(Process)</a:t>
            </a:r>
            <a:endParaRPr lang="fr-FR" sz="3200" b="0" dirty="0"/>
          </a:p>
        </p:txBody>
      </p:sp>
    </p:spTree>
    <p:extLst>
      <p:ext uri="{BB962C8B-B14F-4D97-AF65-F5344CB8AC3E}">
        <p14:creationId xmlns:p14="http://schemas.microsoft.com/office/powerpoint/2010/main" val="640138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84" y="61053"/>
            <a:ext cx="10350339" cy="499456"/>
          </a:xfrm>
        </p:spPr>
        <p:txBody>
          <a:bodyPr/>
          <a:lstStyle/>
          <a:p>
            <a:r>
              <a:rPr lang="fr-FR" sz="1800" dirty="0">
                <a:solidFill>
                  <a:schemeClr val="accent1"/>
                </a:solidFill>
              </a:rPr>
              <a:t>à </a:t>
            </a:r>
            <a:r>
              <a:rPr lang="fr-FR" sz="1800" dirty="0" smtClean="0">
                <a:solidFill>
                  <a:schemeClr val="accent1"/>
                </a:solidFill>
              </a:rPr>
              <a:t>vérifier </a:t>
            </a:r>
            <a:r>
              <a:rPr lang="fr-FR" sz="3200" dirty="0" smtClean="0"/>
              <a:t>Note d’affectation </a:t>
            </a:r>
            <a:r>
              <a:rPr lang="fr-FR" sz="3200" b="0" dirty="0" smtClean="0"/>
              <a:t>(Process)</a:t>
            </a:r>
            <a:endParaRPr lang="fr-FR" sz="3200" b="0" dirty="0"/>
          </a:p>
        </p:txBody>
      </p:sp>
      <p:sp>
        <p:nvSpPr>
          <p:cNvPr id="31" name="TextBox 30"/>
          <p:cNvSpPr txBox="1"/>
          <p:nvPr/>
        </p:nvSpPr>
        <p:spPr>
          <a:xfrm>
            <a:off x="7540940" y="676032"/>
            <a:ext cx="3372928" cy="60016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Le responsable de l’agent sélectionne le type </a:t>
            </a:r>
            <a:r>
              <a:rPr lang="fr-FR" sz="1100" dirty="0"/>
              <a:t>de demande et </a:t>
            </a:r>
            <a:r>
              <a:rPr lang="fr-FR" sz="1100" dirty="0" smtClean="0"/>
              <a:t>renseigne les champs nécessaires  pour la note d’affectation adressée au DRH</a:t>
            </a:r>
            <a:endParaRPr lang="fr-FR" sz="1100" dirty="0"/>
          </a:p>
        </p:txBody>
      </p:sp>
      <p:sp>
        <p:nvSpPr>
          <p:cNvPr id="32" name="Rectangle 31"/>
          <p:cNvSpPr/>
          <p:nvPr/>
        </p:nvSpPr>
        <p:spPr>
          <a:xfrm>
            <a:off x="5323882" y="1796315"/>
            <a:ext cx="2588367" cy="6033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Une </a:t>
            </a:r>
            <a:r>
              <a:rPr lang="fr-FR" sz="1100" dirty="0">
                <a:solidFill>
                  <a:schemeClr val="tx1"/>
                </a:solidFill>
              </a:rPr>
              <a:t>alerte (</a:t>
            </a:r>
            <a:r>
              <a:rPr lang="fr-FR" sz="1100" b="1" dirty="0">
                <a:solidFill>
                  <a:schemeClr val="tx1"/>
                </a:solidFill>
              </a:rPr>
              <a:t>Mail et </a:t>
            </a:r>
            <a:r>
              <a:rPr lang="fr-FR" sz="1100" b="1" dirty="0" err="1">
                <a:solidFill>
                  <a:schemeClr val="tx1"/>
                </a:solidFill>
              </a:rPr>
              <a:t>whatsapp</a:t>
            </a:r>
            <a:r>
              <a:rPr lang="fr-FR" sz="1100" dirty="0">
                <a:solidFill>
                  <a:schemeClr val="tx1"/>
                </a:solidFill>
              </a:rPr>
              <a:t>) </a:t>
            </a:r>
            <a:r>
              <a:rPr lang="fr-FR" sz="1100" dirty="0" smtClean="0">
                <a:solidFill>
                  <a:schemeClr val="tx1"/>
                </a:solidFill>
              </a:rPr>
              <a:t>est </a:t>
            </a:r>
            <a:r>
              <a:rPr lang="fr-FR" sz="1100" dirty="0">
                <a:solidFill>
                  <a:schemeClr val="tx1"/>
                </a:solidFill>
              </a:rPr>
              <a:t>envoyée à la </a:t>
            </a:r>
            <a:r>
              <a:rPr lang="fr-FR" sz="1100" dirty="0" smtClean="0">
                <a:solidFill>
                  <a:schemeClr val="tx1"/>
                </a:solidFill>
              </a:rPr>
              <a:t>DRH pour notification, avec le type de demande faite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23882" y="2773411"/>
            <a:ext cx="2593923" cy="4775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L’agent RH </a:t>
            </a:r>
            <a:r>
              <a:rPr lang="fr-FR" sz="1100" dirty="0">
                <a:solidFill>
                  <a:schemeClr val="tx1"/>
                </a:solidFill>
              </a:rPr>
              <a:t>va alors </a:t>
            </a:r>
            <a:r>
              <a:rPr lang="fr-FR" sz="1100" dirty="0" smtClean="0">
                <a:solidFill>
                  <a:schemeClr val="tx1"/>
                </a:solidFill>
              </a:rPr>
              <a:t>se connecter et traiter la demande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29439" y="4952752"/>
            <a:ext cx="258836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La demande est ensuite </a:t>
            </a:r>
            <a:r>
              <a:rPr lang="fr-FR" sz="1100" dirty="0" smtClean="0">
                <a:solidFill>
                  <a:schemeClr val="tx1"/>
                </a:solidFill>
              </a:rPr>
              <a:t>imprimée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23883" y="3719575"/>
            <a:ext cx="2593923" cy="7418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Le DRH va alors </a:t>
            </a:r>
            <a:r>
              <a:rPr lang="fr-FR" sz="1100" dirty="0" smtClean="0">
                <a:solidFill>
                  <a:schemeClr val="tx1"/>
                </a:solidFill>
              </a:rPr>
              <a:t>se connecter signer électroniquement la note d’affectation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519940" y="1807502"/>
            <a:ext cx="3545595" cy="6216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Une </a:t>
            </a:r>
            <a:r>
              <a:rPr lang="fr-FR" sz="1100" dirty="0">
                <a:solidFill>
                  <a:schemeClr val="tx1"/>
                </a:solidFill>
              </a:rPr>
              <a:t>alerte (</a:t>
            </a:r>
            <a:r>
              <a:rPr lang="fr-FR" sz="1100" b="1" dirty="0">
                <a:solidFill>
                  <a:schemeClr val="tx1"/>
                </a:solidFill>
              </a:rPr>
              <a:t>Mail et </a:t>
            </a:r>
            <a:r>
              <a:rPr lang="fr-FR" sz="1100" b="1" dirty="0" err="1">
                <a:solidFill>
                  <a:schemeClr val="tx1"/>
                </a:solidFill>
              </a:rPr>
              <a:t>whatsapp</a:t>
            </a:r>
            <a:r>
              <a:rPr lang="fr-FR" sz="1100" dirty="0">
                <a:solidFill>
                  <a:schemeClr val="tx1"/>
                </a:solidFill>
              </a:rPr>
              <a:t>) </a:t>
            </a:r>
            <a:r>
              <a:rPr lang="fr-FR" sz="1100" dirty="0" smtClean="0">
                <a:solidFill>
                  <a:schemeClr val="tx1"/>
                </a:solidFill>
              </a:rPr>
              <a:t>est envoyée au responsable de  l’agent lui signifiant sa demande a été prise en compte et est en traitement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525663" y="3780264"/>
            <a:ext cx="3551318" cy="61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Une </a:t>
            </a:r>
            <a:r>
              <a:rPr lang="fr-FR" sz="1100" dirty="0">
                <a:solidFill>
                  <a:schemeClr val="tx1"/>
                </a:solidFill>
              </a:rPr>
              <a:t>alerte </a:t>
            </a:r>
            <a:r>
              <a:rPr lang="fr-FR" sz="1100" dirty="0" smtClean="0">
                <a:solidFill>
                  <a:schemeClr val="tx1"/>
                </a:solidFill>
              </a:rPr>
              <a:t>(</a:t>
            </a:r>
            <a:r>
              <a:rPr lang="fr-FR" sz="1100" b="1" dirty="0" smtClean="0">
                <a:solidFill>
                  <a:schemeClr val="tx1"/>
                </a:solidFill>
              </a:rPr>
              <a:t>Mail et </a:t>
            </a:r>
            <a:r>
              <a:rPr lang="fr-FR" sz="1100" b="1" dirty="0" err="1" smtClean="0">
                <a:solidFill>
                  <a:schemeClr val="tx1"/>
                </a:solidFill>
              </a:rPr>
              <a:t>whatsapp</a:t>
            </a:r>
            <a:r>
              <a:rPr lang="fr-FR" sz="1100" dirty="0" smtClean="0">
                <a:solidFill>
                  <a:schemeClr val="tx1"/>
                </a:solidFill>
              </a:rPr>
              <a:t>) est envoyée </a:t>
            </a:r>
            <a:r>
              <a:rPr lang="fr-FR" sz="1100" dirty="0">
                <a:solidFill>
                  <a:schemeClr val="tx1"/>
                </a:solidFill>
              </a:rPr>
              <a:t>à </a:t>
            </a:r>
            <a:r>
              <a:rPr lang="fr-FR" sz="1100" dirty="0" smtClean="0">
                <a:solidFill>
                  <a:schemeClr val="tx1"/>
                </a:solidFill>
              </a:rPr>
              <a:t>l’agent RH lui notifiant la signature de la note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65" name="Rounded Rectangle 17"/>
          <p:cNvSpPr/>
          <p:nvPr/>
        </p:nvSpPr>
        <p:spPr>
          <a:xfrm>
            <a:off x="6049824" y="5848152"/>
            <a:ext cx="1147596" cy="4123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Demande close</a:t>
            </a:r>
          </a:p>
        </p:txBody>
      </p:sp>
      <p:cxnSp>
        <p:nvCxnSpPr>
          <p:cNvPr id="80" name="Connecteur droit avec flèche 79"/>
          <p:cNvCxnSpPr>
            <a:stCxn id="47" idx="3"/>
            <a:endCxn id="62" idx="1"/>
          </p:cNvCxnSpPr>
          <p:nvPr/>
        </p:nvCxnSpPr>
        <p:spPr>
          <a:xfrm flipV="1">
            <a:off x="7917806" y="4086089"/>
            <a:ext cx="607857" cy="4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1165925" y="45543"/>
            <a:ext cx="575196" cy="5572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7</a:t>
            </a:r>
          </a:p>
        </p:txBody>
      </p:sp>
      <p:cxnSp>
        <p:nvCxnSpPr>
          <p:cNvPr id="16" name="Connecteur droit avec flèche 15"/>
          <p:cNvCxnSpPr>
            <a:stCxn id="32" idx="3"/>
            <a:endCxn id="55" idx="1"/>
          </p:cNvCxnSpPr>
          <p:nvPr/>
        </p:nvCxnSpPr>
        <p:spPr>
          <a:xfrm>
            <a:off x="7912249" y="2098004"/>
            <a:ext cx="607691" cy="20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32" idx="2"/>
            <a:endCxn id="41" idx="0"/>
          </p:cNvCxnSpPr>
          <p:nvPr/>
        </p:nvCxnSpPr>
        <p:spPr>
          <a:xfrm>
            <a:off x="6618066" y="2399693"/>
            <a:ext cx="2778" cy="373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17"/>
          <p:cNvSpPr/>
          <p:nvPr/>
        </p:nvSpPr>
        <p:spPr>
          <a:xfrm>
            <a:off x="5086534" y="766048"/>
            <a:ext cx="1328646" cy="41236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Connexion à la plateforme</a:t>
            </a:r>
          </a:p>
        </p:txBody>
      </p:sp>
      <p:cxnSp>
        <p:nvCxnSpPr>
          <p:cNvPr id="92" name="Connecteur droit avec flèche 91"/>
          <p:cNvCxnSpPr>
            <a:stCxn id="82" idx="3"/>
            <a:endCxn id="31" idx="1"/>
          </p:cNvCxnSpPr>
          <p:nvPr/>
        </p:nvCxnSpPr>
        <p:spPr>
          <a:xfrm>
            <a:off x="6415180" y="972230"/>
            <a:ext cx="1125760" cy="3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531386" y="2706104"/>
            <a:ext cx="3545595" cy="6216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Une alerte (</a:t>
            </a:r>
            <a:r>
              <a:rPr lang="fr-FR" sz="1100" b="1" dirty="0">
                <a:solidFill>
                  <a:schemeClr val="tx1"/>
                </a:solidFill>
              </a:rPr>
              <a:t>Mail et </a:t>
            </a:r>
            <a:r>
              <a:rPr lang="fr-FR" sz="1100" b="1" dirty="0" err="1">
                <a:solidFill>
                  <a:schemeClr val="tx1"/>
                </a:solidFill>
              </a:rPr>
              <a:t>whatsapp</a:t>
            </a:r>
            <a:r>
              <a:rPr lang="fr-FR" sz="1100" dirty="0">
                <a:solidFill>
                  <a:schemeClr val="tx1"/>
                </a:solidFill>
              </a:rPr>
              <a:t>) est envoyée au DRH lui notifiant qu’une note d’affectation lui est adressée pour traitement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31386" y="4877761"/>
            <a:ext cx="3534149" cy="61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Une </a:t>
            </a:r>
            <a:r>
              <a:rPr lang="fr-FR" sz="1100" dirty="0">
                <a:solidFill>
                  <a:schemeClr val="tx1"/>
                </a:solidFill>
              </a:rPr>
              <a:t>alerte </a:t>
            </a:r>
            <a:r>
              <a:rPr lang="fr-FR" sz="1100" dirty="0" smtClean="0">
                <a:solidFill>
                  <a:schemeClr val="tx1"/>
                </a:solidFill>
              </a:rPr>
              <a:t>(</a:t>
            </a:r>
            <a:r>
              <a:rPr lang="fr-FR" sz="1100" b="1" dirty="0" smtClean="0">
                <a:solidFill>
                  <a:schemeClr val="tx1"/>
                </a:solidFill>
              </a:rPr>
              <a:t>Mail et </a:t>
            </a:r>
            <a:r>
              <a:rPr lang="fr-FR" sz="1100" b="1" dirty="0" err="1" smtClean="0">
                <a:solidFill>
                  <a:schemeClr val="tx1"/>
                </a:solidFill>
              </a:rPr>
              <a:t>whatsapp</a:t>
            </a:r>
            <a:r>
              <a:rPr lang="fr-FR" sz="1100" dirty="0" smtClean="0">
                <a:solidFill>
                  <a:schemeClr val="tx1"/>
                </a:solidFill>
              </a:rPr>
              <a:t>) est envoyée </a:t>
            </a:r>
            <a:r>
              <a:rPr lang="fr-FR" sz="1100" dirty="0">
                <a:solidFill>
                  <a:schemeClr val="tx1"/>
                </a:solidFill>
              </a:rPr>
              <a:t>à </a:t>
            </a:r>
            <a:r>
              <a:rPr lang="fr-FR" sz="1100" dirty="0" smtClean="0">
                <a:solidFill>
                  <a:schemeClr val="tx1"/>
                </a:solidFill>
              </a:rPr>
              <a:t>l’agent lui signifiant sa mise à disposition auprès de la DRH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35" name="Connecteur en angle 34"/>
          <p:cNvCxnSpPr>
            <a:stCxn id="41" idx="3"/>
            <a:endCxn id="34" idx="1"/>
          </p:cNvCxnSpPr>
          <p:nvPr/>
        </p:nvCxnSpPr>
        <p:spPr>
          <a:xfrm>
            <a:off x="7917805" y="3012185"/>
            <a:ext cx="613581" cy="47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34" idx="2"/>
            <a:endCxn id="47" idx="0"/>
          </p:cNvCxnSpPr>
          <p:nvPr/>
        </p:nvCxnSpPr>
        <p:spPr>
          <a:xfrm rot="5400000">
            <a:off x="8266583" y="1681973"/>
            <a:ext cx="391865" cy="36833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62" idx="2"/>
            <a:endCxn id="43" idx="0"/>
          </p:cNvCxnSpPr>
          <p:nvPr/>
        </p:nvCxnSpPr>
        <p:spPr>
          <a:xfrm rot="5400000">
            <a:off x="8182053" y="2833482"/>
            <a:ext cx="560839" cy="3677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43" idx="3"/>
            <a:endCxn id="51" idx="1"/>
          </p:cNvCxnSpPr>
          <p:nvPr/>
        </p:nvCxnSpPr>
        <p:spPr>
          <a:xfrm>
            <a:off x="7917805" y="5183585"/>
            <a:ext cx="6135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3" idx="2"/>
            <a:endCxn id="65" idx="0"/>
          </p:cNvCxnSpPr>
          <p:nvPr/>
        </p:nvCxnSpPr>
        <p:spPr>
          <a:xfrm>
            <a:off x="6623622" y="5414417"/>
            <a:ext cx="0" cy="433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-1" y="577687"/>
            <a:ext cx="5003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 note d’affectation est aussi délivrée lors sa </a:t>
            </a:r>
            <a:r>
              <a:rPr lang="fr-FR" sz="1400" dirty="0"/>
              <a:t>toute </a:t>
            </a:r>
            <a:r>
              <a:rPr lang="fr-FR" sz="1400" dirty="0" smtClean="0"/>
              <a:t>première </a:t>
            </a:r>
            <a:r>
              <a:rPr lang="fr-FR" sz="1400" dirty="0"/>
              <a:t>affection ou lorsqu'il quitte une direction pour une autre.</a:t>
            </a:r>
          </a:p>
        </p:txBody>
      </p:sp>
      <p:cxnSp>
        <p:nvCxnSpPr>
          <p:cNvPr id="84" name="Connecteur en angle 83"/>
          <p:cNvCxnSpPr>
            <a:stCxn id="31" idx="1"/>
            <a:endCxn id="32" idx="0"/>
          </p:cNvCxnSpPr>
          <p:nvPr/>
        </p:nvCxnSpPr>
        <p:spPr>
          <a:xfrm rot="10800000" flipV="1">
            <a:off x="6618066" y="976113"/>
            <a:ext cx="922874" cy="8202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H="1">
            <a:off x="5078789" y="676032"/>
            <a:ext cx="7745" cy="618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54877" y="2217496"/>
            <a:ext cx="507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 responsable de l’agent fait une lettre d’information de mise à disposition qui est adressée à la DRH avec les informations nécessaires</a:t>
            </a:r>
            <a:endParaRPr lang="fr-FR" sz="1200" dirty="0"/>
          </a:p>
        </p:txBody>
      </p:sp>
      <p:sp>
        <p:nvSpPr>
          <p:cNvPr id="110" name="ZoneTexte 109"/>
          <p:cNvSpPr txBox="1"/>
          <p:nvPr/>
        </p:nvSpPr>
        <p:spPr>
          <a:xfrm>
            <a:off x="10484" y="2843332"/>
            <a:ext cx="5401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La demande est reçue par les agents de la DRH</a:t>
            </a:r>
            <a:endParaRPr lang="fr-FR" sz="12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54877" y="3385005"/>
            <a:ext cx="4814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Une rencontre est initiée entre la DRH et l’agent pour plus de détails</a:t>
            </a:r>
            <a:endParaRPr lang="fr-FR" sz="1200" dirty="0"/>
          </a:p>
        </p:txBody>
      </p:sp>
      <p:sp>
        <p:nvSpPr>
          <p:cNvPr id="112" name="ZoneTexte 111"/>
          <p:cNvSpPr txBox="1"/>
          <p:nvPr/>
        </p:nvSpPr>
        <p:spPr>
          <a:xfrm>
            <a:off x="54877" y="3871276"/>
            <a:ext cx="2751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La demande est acceptée par la DRH</a:t>
            </a:r>
            <a:endParaRPr lang="fr-FR" sz="1200" dirty="0"/>
          </a:p>
        </p:txBody>
      </p:sp>
      <p:sp>
        <p:nvSpPr>
          <p:cNvPr id="113" name="ZoneTexte 112"/>
          <p:cNvSpPr txBox="1"/>
          <p:nvPr/>
        </p:nvSpPr>
        <p:spPr>
          <a:xfrm>
            <a:off x="54877" y="4366116"/>
            <a:ext cx="3906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Le DRH impute à un agent, le traitement de cette lettre</a:t>
            </a:r>
            <a:endParaRPr lang="fr-FR" sz="1200" dirty="0"/>
          </a:p>
        </p:txBody>
      </p:sp>
      <p:sp>
        <p:nvSpPr>
          <p:cNvPr id="114" name="ZoneTexte 113"/>
          <p:cNvSpPr txBox="1"/>
          <p:nvPr/>
        </p:nvSpPr>
        <p:spPr>
          <a:xfrm>
            <a:off x="54877" y="4826281"/>
            <a:ext cx="4173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La Note d’affectation est rédigée et imprimé pour signature</a:t>
            </a:r>
            <a:endParaRPr lang="fr-FR" sz="1200" dirty="0"/>
          </a:p>
        </p:txBody>
      </p:sp>
      <p:sp>
        <p:nvSpPr>
          <p:cNvPr id="115" name="ZoneTexte 114"/>
          <p:cNvSpPr txBox="1"/>
          <p:nvPr/>
        </p:nvSpPr>
        <p:spPr>
          <a:xfrm>
            <a:off x="54877" y="5301808"/>
            <a:ext cx="321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Le DRH signe la note d’affectation de l’agent</a:t>
            </a:r>
            <a:endParaRPr lang="fr-FR" sz="1200" dirty="0"/>
          </a:p>
        </p:txBody>
      </p:sp>
      <p:sp>
        <p:nvSpPr>
          <p:cNvPr id="116" name="ZoneTexte 115"/>
          <p:cNvSpPr txBox="1"/>
          <p:nvPr/>
        </p:nvSpPr>
        <p:spPr>
          <a:xfrm>
            <a:off x="54877" y="5777335"/>
            <a:ext cx="4163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L’agent est donc officiellement mis à disposition de la DRH</a:t>
            </a:r>
            <a:endParaRPr lang="fr-FR" sz="1200" dirty="0"/>
          </a:p>
        </p:txBody>
      </p:sp>
      <p:sp>
        <p:nvSpPr>
          <p:cNvPr id="117" name="Rectangle 116"/>
          <p:cNvSpPr/>
          <p:nvPr/>
        </p:nvSpPr>
        <p:spPr>
          <a:xfrm>
            <a:off x="10179170" y="182786"/>
            <a:ext cx="2012830" cy="4054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Process proposé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39947" y="1522855"/>
            <a:ext cx="1751163" cy="4054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Process actuel</a:t>
            </a:r>
          </a:p>
        </p:txBody>
      </p:sp>
    </p:spTree>
    <p:extLst>
      <p:ext uri="{BB962C8B-B14F-4D97-AF65-F5344CB8AC3E}">
        <p14:creationId xmlns:p14="http://schemas.microsoft.com/office/powerpoint/2010/main" val="419079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7366"/>
            <a:ext cx="3654780" cy="983203"/>
          </a:xfrm>
        </p:spPr>
        <p:txBody>
          <a:bodyPr/>
          <a:lstStyle/>
          <a:p>
            <a:r>
              <a:rPr lang="fr-FR" sz="2800" dirty="0" smtClean="0"/>
              <a:t>Note d’affectation </a:t>
            </a:r>
            <a:r>
              <a:rPr lang="fr-FR" sz="2800" b="0" dirty="0" smtClean="0"/>
              <a:t>(Fiche proposée)</a:t>
            </a:r>
            <a:endParaRPr lang="fr-FR" sz="2800" b="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780" y="602493"/>
            <a:ext cx="4171239" cy="58091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900" y="602826"/>
            <a:ext cx="4160213" cy="58088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Rectangle 4"/>
          <p:cNvSpPr/>
          <p:nvPr/>
        </p:nvSpPr>
        <p:spPr>
          <a:xfrm>
            <a:off x="0" y="2472770"/>
            <a:ext cx="365478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sz="1100" b="1" dirty="0">
                <a:latin typeface="Arial" panose="020B0604020202020204" pitchFamily="34" charset="0"/>
                <a:ea typeface="Times New Roman" panose="02020603050405020304" pitchFamily="18" charset="0"/>
              </a:rPr>
              <a:t>DEUX TYPE DES DE NOTE </a:t>
            </a:r>
            <a:r>
              <a:rPr lang="fr-FR" sz="11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D’AFFECTATION</a:t>
            </a:r>
          </a:p>
          <a:p>
            <a:pPr>
              <a:spcAft>
                <a:spcPts val="0"/>
              </a:spcAft>
            </a:pPr>
            <a:endParaRPr lang="fr-FR" sz="11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fr-FR" sz="11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La première est celle d’une personne (fonctionnaire / contractuel) déjà au Ministère et qui change de Direction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La deuxième est pour un fonctionnaire nouvellement affecté au MENUTI</a:t>
            </a:r>
            <a:endParaRPr lang="fr-FR" sz="11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4884" y="61053"/>
            <a:ext cx="10350339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200" smtClean="0"/>
              <a:t>Note d’affectation </a:t>
            </a:r>
            <a:r>
              <a:rPr lang="fr-FR" sz="3200" b="0" smtClean="0"/>
              <a:t>(Process)</a:t>
            </a:r>
            <a:endParaRPr lang="fr-FR" sz="3200" b="0" dirty="0"/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1165925" y="45543"/>
            <a:ext cx="575196" cy="5572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6696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5788931" y="1764731"/>
            <a:ext cx="2786331" cy="6033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Une </a:t>
            </a:r>
            <a:r>
              <a:rPr lang="fr-FR" sz="1100" dirty="0">
                <a:solidFill>
                  <a:schemeClr val="tx1"/>
                </a:solidFill>
              </a:rPr>
              <a:t>alerte (</a:t>
            </a:r>
            <a:r>
              <a:rPr lang="fr-FR" sz="1100" b="1" dirty="0">
                <a:solidFill>
                  <a:schemeClr val="tx1"/>
                </a:solidFill>
              </a:rPr>
              <a:t>Mail et </a:t>
            </a:r>
            <a:r>
              <a:rPr lang="fr-FR" sz="1100" b="1" dirty="0" err="1">
                <a:solidFill>
                  <a:schemeClr val="tx1"/>
                </a:solidFill>
              </a:rPr>
              <a:t>whatsapp</a:t>
            </a:r>
            <a:r>
              <a:rPr lang="fr-FR" sz="1100" dirty="0">
                <a:solidFill>
                  <a:schemeClr val="tx1"/>
                </a:solidFill>
              </a:rPr>
              <a:t>) </a:t>
            </a:r>
            <a:r>
              <a:rPr lang="fr-FR" sz="1100" dirty="0" smtClean="0">
                <a:solidFill>
                  <a:schemeClr val="tx1"/>
                </a:solidFill>
              </a:rPr>
              <a:t>est </a:t>
            </a:r>
            <a:r>
              <a:rPr lang="fr-FR" sz="1100" dirty="0">
                <a:solidFill>
                  <a:schemeClr val="tx1"/>
                </a:solidFill>
              </a:rPr>
              <a:t>envoyée à la </a:t>
            </a:r>
            <a:r>
              <a:rPr lang="fr-FR" sz="1100" dirty="0" smtClean="0">
                <a:solidFill>
                  <a:schemeClr val="tx1"/>
                </a:solidFill>
              </a:rPr>
              <a:t>DRH pour notification, avec l’intitulé de la demande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30470" y="2577164"/>
            <a:ext cx="2305828" cy="5782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Le DRH va alors </a:t>
            </a:r>
            <a:r>
              <a:rPr lang="fr-FR" sz="1100" dirty="0" smtClean="0">
                <a:solidFill>
                  <a:schemeClr val="tx1"/>
                </a:solidFill>
              </a:rPr>
              <a:t>recevoir la demande et </a:t>
            </a:r>
            <a:r>
              <a:rPr lang="fr-FR" sz="1100" dirty="0">
                <a:solidFill>
                  <a:schemeClr val="tx1"/>
                </a:solidFill>
              </a:rPr>
              <a:t>imputer à un agent pour traitement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30470" y="3442975"/>
            <a:ext cx="23058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La demande est ensuite traitée et </a:t>
            </a:r>
            <a:r>
              <a:rPr lang="fr-FR" sz="1100" dirty="0" smtClean="0">
                <a:solidFill>
                  <a:schemeClr val="tx1"/>
                </a:solidFill>
              </a:rPr>
              <a:t>renvoyer au DRH pour signature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30470" y="4118519"/>
            <a:ext cx="2305828" cy="593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Le DRH va alors </a:t>
            </a:r>
            <a:r>
              <a:rPr lang="fr-FR" sz="1100" dirty="0" smtClean="0">
                <a:solidFill>
                  <a:schemeClr val="tx1"/>
                </a:solidFill>
              </a:rPr>
              <a:t>se connecter à la plateforme de signature électronique et signer la cessation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768926" y="4415159"/>
            <a:ext cx="2893987" cy="741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Une </a:t>
            </a:r>
            <a:r>
              <a:rPr lang="fr-FR" sz="1100" dirty="0">
                <a:solidFill>
                  <a:schemeClr val="tx1"/>
                </a:solidFill>
              </a:rPr>
              <a:t>alerte </a:t>
            </a:r>
            <a:r>
              <a:rPr lang="fr-FR" sz="1100" dirty="0" smtClean="0">
                <a:solidFill>
                  <a:schemeClr val="tx1"/>
                </a:solidFill>
              </a:rPr>
              <a:t>(</a:t>
            </a:r>
            <a:r>
              <a:rPr lang="fr-FR" sz="1100" b="1" dirty="0" smtClean="0">
                <a:solidFill>
                  <a:schemeClr val="tx1"/>
                </a:solidFill>
              </a:rPr>
              <a:t>Mail et </a:t>
            </a:r>
            <a:r>
              <a:rPr lang="fr-FR" sz="1100" b="1" dirty="0" err="1" smtClean="0">
                <a:solidFill>
                  <a:schemeClr val="tx1"/>
                </a:solidFill>
              </a:rPr>
              <a:t>whatsapp</a:t>
            </a:r>
            <a:r>
              <a:rPr lang="fr-FR" sz="1100" dirty="0" smtClean="0">
                <a:solidFill>
                  <a:schemeClr val="tx1"/>
                </a:solidFill>
              </a:rPr>
              <a:t>) est envoyée </a:t>
            </a:r>
            <a:r>
              <a:rPr lang="fr-FR" sz="1100" dirty="0">
                <a:solidFill>
                  <a:schemeClr val="tx1"/>
                </a:solidFill>
              </a:rPr>
              <a:t>à </a:t>
            </a:r>
            <a:r>
              <a:rPr lang="fr-FR" sz="1100" dirty="0" smtClean="0">
                <a:solidFill>
                  <a:schemeClr val="tx1"/>
                </a:solidFill>
              </a:rPr>
              <a:t>l’agent lui signifiant la « </a:t>
            </a:r>
            <a:r>
              <a:rPr lang="fr-FR" sz="1100" b="1" dirty="0" smtClean="0">
                <a:solidFill>
                  <a:schemeClr val="tx1"/>
                </a:solidFill>
              </a:rPr>
              <a:t>disponibilité</a:t>
            </a:r>
            <a:r>
              <a:rPr lang="fr-FR" sz="1100" dirty="0" smtClean="0">
                <a:solidFill>
                  <a:schemeClr val="tx1"/>
                </a:solidFill>
              </a:rPr>
              <a:t> » de sa cessation définitive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65" name="Rounded Rectangle 17"/>
          <p:cNvSpPr/>
          <p:nvPr/>
        </p:nvSpPr>
        <p:spPr>
          <a:xfrm>
            <a:off x="9648155" y="6414383"/>
            <a:ext cx="1147596" cy="4123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Demande close</a:t>
            </a:r>
          </a:p>
        </p:txBody>
      </p:sp>
      <p:cxnSp>
        <p:nvCxnSpPr>
          <p:cNvPr id="76" name="Connecteur droit avec flèche 75"/>
          <p:cNvCxnSpPr>
            <a:stCxn id="41" idx="2"/>
            <a:endCxn id="43" idx="0"/>
          </p:cNvCxnSpPr>
          <p:nvPr/>
        </p:nvCxnSpPr>
        <p:spPr>
          <a:xfrm>
            <a:off x="7183384" y="3155398"/>
            <a:ext cx="0" cy="287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43" idx="2"/>
            <a:endCxn id="47" idx="0"/>
          </p:cNvCxnSpPr>
          <p:nvPr/>
        </p:nvCxnSpPr>
        <p:spPr>
          <a:xfrm>
            <a:off x="7183384" y="3904640"/>
            <a:ext cx="0" cy="213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1165925" y="45543"/>
            <a:ext cx="575196" cy="5572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8</a:t>
            </a:r>
          </a:p>
        </p:txBody>
      </p:sp>
      <p:cxnSp>
        <p:nvCxnSpPr>
          <p:cNvPr id="50" name="Connecteur droit avec flèche 49"/>
          <p:cNvCxnSpPr>
            <a:stCxn id="32" idx="2"/>
            <a:endCxn id="41" idx="0"/>
          </p:cNvCxnSpPr>
          <p:nvPr/>
        </p:nvCxnSpPr>
        <p:spPr>
          <a:xfrm>
            <a:off x="7182097" y="2368109"/>
            <a:ext cx="1287" cy="209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17"/>
          <p:cNvSpPr/>
          <p:nvPr/>
        </p:nvSpPr>
        <p:spPr>
          <a:xfrm>
            <a:off x="9674023" y="909868"/>
            <a:ext cx="1328646" cy="41236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Connexion à la plateforme</a:t>
            </a:r>
          </a:p>
        </p:txBody>
      </p:sp>
      <p:cxnSp>
        <p:nvCxnSpPr>
          <p:cNvPr id="7" name="Connecteur droit avec flèche 6"/>
          <p:cNvCxnSpPr>
            <a:stCxn id="100" idx="2"/>
            <a:endCxn id="32" idx="0"/>
          </p:cNvCxnSpPr>
          <p:nvPr/>
        </p:nvCxnSpPr>
        <p:spPr>
          <a:xfrm>
            <a:off x="7182097" y="1498219"/>
            <a:ext cx="0" cy="266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/>
          <p:cNvSpPr txBox="1">
            <a:spLocks/>
          </p:cNvSpPr>
          <p:nvPr/>
        </p:nvSpPr>
        <p:spPr>
          <a:xfrm>
            <a:off x="1674884" y="61053"/>
            <a:ext cx="10350339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200" dirty="0" smtClean="0"/>
              <a:t>Cessation définitive de service </a:t>
            </a:r>
            <a:r>
              <a:rPr lang="fr-FR" sz="3200" b="0" dirty="0" smtClean="0"/>
              <a:t>(</a:t>
            </a:r>
            <a:r>
              <a:rPr lang="fr-FR" sz="3200" b="0" dirty="0" err="1" smtClean="0"/>
              <a:t>Process</a:t>
            </a:r>
            <a:r>
              <a:rPr lang="fr-FR" sz="3200" b="0" dirty="0" smtClean="0"/>
              <a:t>)</a:t>
            </a:r>
            <a:endParaRPr lang="fr-FR" sz="3200" b="0" dirty="0"/>
          </a:p>
        </p:txBody>
      </p:sp>
      <p:sp>
        <p:nvSpPr>
          <p:cNvPr id="57" name="Rectangle 56"/>
          <p:cNvSpPr/>
          <p:nvPr/>
        </p:nvSpPr>
        <p:spPr>
          <a:xfrm>
            <a:off x="6030470" y="4978810"/>
            <a:ext cx="2305828" cy="537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L’agent ayant traité le dossier peut alors contacter l’agent concerné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66" name="Connecteur droit avec flèche 65"/>
          <p:cNvCxnSpPr>
            <a:stCxn id="47" idx="2"/>
            <a:endCxn id="57" idx="0"/>
          </p:cNvCxnSpPr>
          <p:nvPr/>
        </p:nvCxnSpPr>
        <p:spPr>
          <a:xfrm>
            <a:off x="7183384" y="4711799"/>
            <a:ext cx="0" cy="267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734626" y="2558795"/>
            <a:ext cx="2261042" cy="61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Une alerte (</a:t>
            </a:r>
            <a:r>
              <a:rPr lang="fr-FR" sz="1100" b="1" dirty="0">
                <a:solidFill>
                  <a:schemeClr val="tx1"/>
                </a:solidFill>
              </a:rPr>
              <a:t>Mail et </a:t>
            </a:r>
            <a:r>
              <a:rPr lang="fr-FR" sz="1100" b="1" dirty="0" err="1">
                <a:solidFill>
                  <a:schemeClr val="tx1"/>
                </a:solidFill>
              </a:rPr>
              <a:t>whatsapp</a:t>
            </a:r>
            <a:r>
              <a:rPr lang="fr-FR" sz="1100" dirty="0">
                <a:solidFill>
                  <a:schemeClr val="tx1"/>
                </a:solidFill>
              </a:rPr>
              <a:t>) est envoyée à l’agent </a:t>
            </a:r>
            <a:r>
              <a:rPr lang="fr-FR" sz="1100" dirty="0" smtClean="0">
                <a:solidFill>
                  <a:schemeClr val="tx1"/>
                </a:solidFill>
              </a:rPr>
              <a:t>RH lui </a:t>
            </a:r>
            <a:r>
              <a:rPr lang="fr-FR" sz="1100" dirty="0">
                <a:solidFill>
                  <a:schemeClr val="tx1"/>
                </a:solidFill>
              </a:rPr>
              <a:t>signifiant </a:t>
            </a:r>
            <a:r>
              <a:rPr lang="fr-FR" sz="1100" dirty="0" smtClean="0">
                <a:solidFill>
                  <a:schemeClr val="tx1"/>
                </a:solidFill>
              </a:rPr>
              <a:t>le traitement à faire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64" name="Connecteur droit avec flèche 63"/>
          <p:cNvCxnSpPr>
            <a:stCxn id="41" idx="3"/>
            <a:endCxn id="83" idx="1"/>
          </p:cNvCxnSpPr>
          <p:nvPr/>
        </p:nvCxnSpPr>
        <p:spPr>
          <a:xfrm flipV="1">
            <a:off x="8336298" y="2864620"/>
            <a:ext cx="398328" cy="1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8652944" y="5379496"/>
            <a:ext cx="3138017" cy="7776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L’agent </a:t>
            </a:r>
            <a:r>
              <a:rPr lang="fr-FR" sz="1100" dirty="0" smtClean="0">
                <a:solidFill>
                  <a:schemeClr val="tx1"/>
                </a:solidFill>
              </a:rPr>
              <a:t>peut se connecter à la plateforme se signature électronique et signer.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Il viendra retirer </a:t>
            </a:r>
            <a:r>
              <a:rPr lang="fr-FR" sz="1100" dirty="0">
                <a:solidFill>
                  <a:schemeClr val="tx1"/>
                </a:solidFill>
              </a:rPr>
              <a:t>sa </a:t>
            </a:r>
            <a:r>
              <a:rPr lang="fr-FR" sz="1100" dirty="0" smtClean="0">
                <a:solidFill>
                  <a:schemeClr val="tx1"/>
                </a:solidFill>
              </a:rPr>
              <a:t>cessation définitive de service à la DRH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74" name="Connecteur en angle 73"/>
          <p:cNvCxnSpPr>
            <a:stCxn id="57" idx="3"/>
            <a:endCxn id="62" idx="1"/>
          </p:cNvCxnSpPr>
          <p:nvPr/>
        </p:nvCxnSpPr>
        <p:spPr>
          <a:xfrm flipV="1">
            <a:off x="8336298" y="4786047"/>
            <a:ext cx="432628" cy="4614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62" idx="2"/>
            <a:endCxn id="85" idx="0"/>
          </p:cNvCxnSpPr>
          <p:nvPr/>
        </p:nvCxnSpPr>
        <p:spPr>
          <a:xfrm>
            <a:off x="10215920" y="5156935"/>
            <a:ext cx="6033" cy="222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85" idx="2"/>
            <a:endCxn id="65" idx="0"/>
          </p:cNvCxnSpPr>
          <p:nvPr/>
        </p:nvCxnSpPr>
        <p:spPr>
          <a:xfrm>
            <a:off x="10221953" y="6157138"/>
            <a:ext cx="0" cy="257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30"/>
          <p:cNvSpPr txBox="1"/>
          <p:nvPr/>
        </p:nvSpPr>
        <p:spPr>
          <a:xfrm>
            <a:off x="5305851" y="728778"/>
            <a:ext cx="3752491" cy="7694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Le supérieur hiérarchique de l’agent sélectionne le type </a:t>
            </a:r>
            <a:r>
              <a:rPr lang="fr-FR" sz="1100" dirty="0"/>
              <a:t>de </a:t>
            </a:r>
            <a:r>
              <a:rPr lang="fr-FR" sz="1100" dirty="0" smtClean="0"/>
              <a:t>demande, le nom de l’agent </a:t>
            </a:r>
            <a:r>
              <a:rPr lang="fr-FR" sz="1100" dirty="0"/>
              <a:t>et </a:t>
            </a:r>
            <a:r>
              <a:rPr lang="fr-FR" sz="1100" dirty="0" smtClean="0"/>
              <a:t>renseigne les champs nécessaires pour le certificat de prise de service adressée au DRH</a:t>
            </a:r>
            <a:endParaRPr lang="fr-FR" sz="1100" dirty="0"/>
          </a:p>
        </p:txBody>
      </p:sp>
      <p:sp>
        <p:nvSpPr>
          <p:cNvPr id="61" name="ZoneTexte 60"/>
          <p:cNvSpPr txBox="1"/>
          <p:nvPr/>
        </p:nvSpPr>
        <p:spPr>
          <a:xfrm>
            <a:off x="92012" y="1503121"/>
            <a:ext cx="5620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Document délivré lorsque l’agent arrête de façon définitive de travailler au sein du Ministère.</a:t>
            </a:r>
            <a:endParaRPr lang="fr-FR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361990" y="2483453"/>
            <a:ext cx="5204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premier responsable directe de l’agent envoie une lettre d’information adressée au DRH</a:t>
            </a:r>
            <a:endParaRPr lang="fr-FR" sz="1400" dirty="0"/>
          </a:p>
        </p:txBody>
      </p:sp>
      <p:sp>
        <p:nvSpPr>
          <p:cNvPr id="67" name="ZoneTexte 66"/>
          <p:cNvSpPr txBox="1"/>
          <p:nvPr/>
        </p:nvSpPr>
        <p:spPr>
          <a:xfrm>
            <a:off x="361347" y="3359750"/>
            <a:ext cx="5081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DRH reçoit la lettre et impute à un agent</a:t>
            </a:r>
            <a:endParaRPr lang="fr-FR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361990" y="3994054"/>
            <a:ext cx="4744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L’agent RH traite le dossier et imprime</a:t>
            </a:r>
            <a:endParaRPr lang="fr-FR" sz="1400" dirty="0"/>
          </a:p>
        </p:txBody>
      </p:sp>
      <p:sp>
        <p:nvSpPr>
          <p:cNvPr id="69" name="ZoneTexte 68"/>
          <p:cNvSpPr txBox="1"/>
          <p:nvPr/>
        </p:nvSpPr>
        <p:spPr>
          <a:xfrm>
            <a:off x="361347" y="4628358"/>
            <a:ext cx="474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DRH signe la cessation définitive</a:t>
            </a:r>
            <a:endParaRPr lang="fr-FR" sz="1400" dirty="0"/>
          </a:p>
        </p:txBody>
      </p:sp>
      <p:cxnSp>
        <p:nvCxnSpPr>
          <p:cNvPr id="59" name="Connecteur droit avec flèche 58"/>
          <p:cNvCxnSpPr>
            <a:stCxn id="82" idx="1"/>
            <a:endCxn id="100" idx="3"/>
          </p:cNvCxnSpPr>
          <p:nvPr/>
        </p:nvCxnSpPr>
        <p:spPr>
          <a:xfrm flipH="1" flipV="1">
            <a:off x="9058342" y="1113499"/>
            <a:ext cx="615681" cy="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5244310" y="422654"/>
            <a:ext cx="7745" cy="618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8768926" y="3365954"/>
            <a:ext cx="2261042" cy="61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Une alerte (</a:t>
            </a:r>
            <a:r>
              <a:rPr lang="fr-FR" sz="1100" b="1" dirty="0">
                <a:solidFill>
                  <a:schemeClr val="tx1"/>
                </a:solidFill>
              </a:rPr>
              <a:t>Mail et </a:t>
            </a:r>
            <a:r>
              <a:rPr lang="fr-FR" sz="1100" b="1" dirty="0" err="1">
                <a:solidFill>
                  <a:schemeClr val="tx1"/>
                </a:solidFill>
              </a:rPr>
              <a:t>whatsapp</a:t>
            </a:r>
            <a:r>
              <a:rPr lang="fr-FR" sz="1100" dirty="0">
                <a:solidFill>
                  <a:schemeClr val="tx1"/>
                </a:solidFill>
              </a:rPr>
              <a:t>) est envoyée </a:t>
            </a:r>
            <a:r>
              <a:rPr lang="fr-FR" sz="1100" dirty="0" smtClean="0">
                <a:solidFill>
                  <a:schemeClr val="tx1"/>
                </a:solidFill>
              </a:rPr>
              <a:t>au DRH lui </a:t>
            </a:r>
            <a:r>
              <a:rPr lang="fr-FR" sz="1100" dirty="0" err="1" smtClean="0">
                <a:solidFill>
                  <a:schemeClr val="tx1"/>
                </a:solidFill>
              </a:rPr>
              <a:t>notiifiant</a:t>
            </a:r>
            <a:r>
              <a:rPr lang="fr-FR" sz="1100" dirty="0" smtClean="0">
                <a:solidFill>
                  <a:schemeClr val="tx1"/>
                </a:solidFill>
              </a:rPr>
              <a:t> le traitement à faire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89" name="Connecteur droit avec flèche 88"/>
          <p:cNvCxnSpPr>
            <a:stCxn id="43" idx="3"/>
            <a:endCxn id="88" idx="1"/>
          </p:cNvCxnSpPr>
          <p:nvPr/>
        </p:nvCxnSpPr>
        <p:spPr>
          <a:xfrm flipV="1">
            <a:off x="8336298" y="3671779"/>
            <a:ext cx="432628" cy="2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0857111" y="441923"/>
            <a:ext cx="1305903" cy="4054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Process proposé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44811" y="910777"/>
            <a:ext cx="1751163" cy="4054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Process actuel</a:t>
            </a:r>
          </a:p>
        </p:txBody>
      </p:sp>
    </p:spTree>
    <p:extLst>
      <p:ext uri="{BB962C8B-B14F-4D97-AF65-F5344CB8AC3E}">
        <p14:creationId xmlns:p14="http://schemas.microsoft.com/office/powerpoint/2010/main" val="289357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393" y="2096887"/>
            <a:ext cx="4009924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200" dirty="0" smtClean="0"/>
              <a:t>Cessation définitive de service </a:t>
            </a:r>
            <a:r>
              <a:rPr lang="fr-FR" sz="3200" b="0" dirty="0" smtClean="0"/>
              <a:t>(Fiche proposée)</a:t>
            </a:r>
            <a:endParaRPr lang="fr-FR" sz="3200" b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10" y="828285"/>
            <a:ext cx="4376609" cy="590808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1165925" y="45543"/>
            <a:ext cx="575196" cy="5572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8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4884" y="61053"/>
            <a:ext cx="10350339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200" dirty="0" smtClean="0"/>
              <a:t>Cessation définitive de service </a:t>
            </a:r>
            <a:r>
              <a:rPr lang="fr-FR" sz="3200" b="0" dirty="0" smtClean="0"/>
              <a:t>(</a:t>
            </a:r>
            <a:r>
              <a:rPr lang="fr-FR" sz="3200" b="0" dirty="0" err="1" smtClean="0"/>
              <a:t>Process</a:t>
            </a:r>
            <a:r>
              <a:rPr lang="fr-FR" sz="3200" b="0" dirty="0" smtClean="0"/>
              <a:t>)</a:t>
            </a:r>
            <a:endParaRPr lang="fr-FR" sz="3200" b="0" dirty="0"/>
          </a:p>
        </p:txBody>
      </p:sp>
      <p:sp>
        <p:nvSpPr>
          <p:cNvPr id="3" name="Ellipse 2"/>
          <p:cNvSpPr/>
          <p:nvPr/>
        </p:nvSpPr>
        <p:spPr>
          <a:xfrm>
            <a:off x="5527589" y="4143632"/>
            <a:ext cx="955589" cy="403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2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25">
            <a:extLst>
              <a:ext uri="{FF2B5EF4-FFF2-40B4-BE49-F238E27FC236}">
                <a16:creationId xmlns:a16="http://schemas.microsoft.com/office/drawing/2014/main" id="{0145285E-2E1C-499A-92DD-663C05AE04B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9905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3200" dirty="0" smtClean="0"/>
              <a:t>Les types de documents</a:t>
            </a:r>
            <a:endParaRPr lang="fr-FR" sz="3200" dirty="0"/>
          </a:p>
        </p:txBody>
      </p:sp>
      <p:sp>
        <p:nvSpPr>
          <p:cNvPr id="42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2858411" y="1119423"/>
            <a:ext cx="523143" cy="54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74" name="Title 25">
            <a:extLst>
              <a:ext uri="{FF2B5EF4-FFF2-40B4-BE49-F238E27FC236}">
                <a16:creationId xmlns:a16="http://schemas.microsoft.com/office/drawing/2014/main" id="{0145285E-2E1C-499A-92DD-663C05AE04BD}"/>
              </a:ext>
            </a:extLst>
          </p:cNvPr>
          <p:cNvSpPr txBox="1">
            <a:spLocks/>
          </p:cNvSpPr>
          <p:nvPr/>
        </p:nvSpPr>
        <p:spPr>
          <a:xfrm>
            <a:off x="3381554" y="1165421"/>
            <a:ext cx="4054416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dirty="0" smtClean="0"/>
              <a:t>Certificat de prise service</a:t>
            </a:r>
            <a:endParaRPr lang="fr-FR" sz="2400" dirty="0"/>
          </a:p>
        </p:txBody>
      </p:sp>
      <p:sp>
        <p:nvSpPr>
          <p:cNvPr id="76" name="Title 25">
            <a:extLst>
              <a:ext uri="{FF2B5EF4-FFF2-40B4-BE49-F238E27FC236}">
                <a16:creationId xmlns:a16="http://schemas.microsoft.com/office/drawing/2014/main" id="{0145285E-2E1C-499A-92DD-663C05AE04BD}"/>
              </a:ext>
            </a:extLst>
          </p:cNvPr>
          <p:cNvSpPr txBox="1">
            <a:spLocks/>
          </p:cNvSpPr>
          <p:nvPr/>
        </p:nvSpPr>
        <p:spPr>
          <a:xfrm>
            <a:off x="3398807" y="1817277"/>
            <a:ext cx="3640348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dirty="0" smtClean="0"/>
              <a:t>Attestation de présence</a:t>
            </a:r>
            <a:endParaRPr lang="fr-FR" sz="2400" dirty="0"/>
          </a:p>
        </p:txBody>
      </p:sp>
      <p:sp>
        <p:nvSpPr>
          <p:cNvPr id="78" name="Title 25">
            <a:extLst>
              <a:ext uri="{FF2B5EF4-FFF2-40B4-BE49-F238E27FC236}">
                <a16:creationId xmlns:a16="http://schemas.microsoft.com/office/drawing/2014/main" id="{0145285E-2E1C-499A-92DD-663C05AE04BD}"/>
              </a:ext>
            </a:extLst>
          </p:cNvPr>
          <p:cNvSpPr txBox="1">
            <a:spLocks/>
          </p:cNvSpPr>
          <p:nvPr/>
        </p:nvSpPr>
        <p:spPr>
          <a:xfrm>
            <a:off x="3364299" y="2515131"/>
            <a:ext cx="328666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dirty="0" smtClean="0"/>
              <a:t>Attestation de travail</a:t>
            </a:r>
            <a:endParaRPr lang="fr-FR" sz="2400" dirty="0"/>
          </a:p>
        </p:txBody>
      </p:sp>
      <p:sp>
        <p:nvSpPr>
          <p:cNvPr id="80" name="Title 25">
            <a:extLst>
              <a:ext uri="{FF2B5EF4-FFF2-40B4-BE49-F238E27FC236}">
                <a16:creationId xmlns:a16="http://schemas.microsoft.com/office/drawing/2014/main" id="{0145285E-2E1C-499A-92DD-663C05AE04BD}"/>
              </a:ext>
            </a:extLst>
          </p:cNvPr>
          <p:cNvSpPr txBox="1">
            <a:spLocks/>
          </p:cNvSpPr>
          <p:nvPr/>
        </p:nvSpPr>
        <p:spPr>
          <a:xfrm>
            <a:off x="3381553" y="3934186"/>
            <a:ext cx="2961738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dirty="0"/>
              <a:t>Certificat de travail</a:t>
            </a:r>
          </a:p>
        </p:txBody>
      </p:sp>
      <p:sp>
        <p:nvSpPr>
          <p:cNvPr id="82" name="Title 25">
            <a:extLst>
              <a:ext uri="{FF2B5EF4-FFF2-40B4-BE49-F238E27FC236}">
                <a16:creationId xmlns:a16="http://schemas.microsoft.com/office/drawing/2014/main" id="{0145285E-2E1C-499A-92DD-663C05AE04BD}"/>
              </a:ext>
            </a:extLst>
          </p:cNvPr>
          <p:cNvSpPr txBox="1">
            <a:spLocks/>
          </p:cNvSpPr>
          <p:nvPr/>
        </p:nvSpPr>
        <p:spPr>
          <a:xfrm>
            <a:off x="3398807" y="4646893"/>
            <a:ext cx="2794959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dirty="0"/>
              <a:t>Note d’affectation</a:t>
            </a:r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2858410" y="1817277"/>
            <a:ext cx="523143" cy="54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4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2841157" y="2515131"/>
            <a:ext cx="523143" cy="54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85" name="Title 25">
            <a:extLst>
              <a:ext uri="{FF2B5EF4-FFF2-40B4-BE49-F238E27FC236}">
                <a16:creationId xmlns:a16="http://schemas.microsoft.com/office/drawing/2014/main" id="{0145285E-2E1C-499A-92DD-663C05AE04BD}"/>
              </a:ext>
            </a:extLst>
          </p:cNvPr>
          <p:cNvSpPr txBox="1">
            <a:spLocks/>
          </p:cNvSpPr>
          <p:nvPr/>
        </p:nvSpPr>
        <p:spPr>
          <a:xfrm>
            <a:off x="3398807" y="3232085"/>
            <a:ext cx="6055744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dirty="0"/>
              <a:t>Demande de congé (</a:t>
            </a:r>
            <a:r>
              <a:rPr lang="fr-FR" sz="2400" b="0" dirty="0"/>
              <a:t>cessation de service</a:t>
            </a:r>
            <a:r>
              <a:rPr lang="fr-FR" sz="2400" dirty="0"/>
              <a:t>)</a:t>
            </a:r>
          </a:p>
        </p:txBody>
      </p:sp>
      <p:sp>
        <p:nvSpPr>
          <p:cNvPr id="86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2858410" y="3209086"/>
            <a:ext cx="523143" cy="54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2858409" y="3911187"/>
            <a:ext cx="523143" cy="54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88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2841157" y="4600895"/>
            <a:ext cx="523143" cy="54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6</a:t>
            </a:r>
          </a:p>
        </p:txBody>
      </p:sp>
      <p:sp>
        <p:nvSpPr>
          <p:cNvPr id="89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2841156" y="5304934"/>
            <a:ext cx="523143" cy="54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7</a:t>
            </a:r>
          </a:p>
        </p:txBody>
      </p:sp>
      <p:sp>
        <p:nvSpPr>
          <p:cNvPr id="90" name="Title 25">
            <a:extLst>
              <a:ext uri="{FF2B5EF4-FFF2-40B4-BE49-F238E27FC236}">
                <a16:creationId xmlns:a16="http://schemas.microsoft.com/office/drawing/2014/main" id="{0145285E-2E1C-499A-92DD-663C05AE04BD}"/>
              </a:ext>
            </a:extLst>
          </p:cNvPr>
          <p:cNvSpPr txBox="1">
            <a:spLocks/>
          </p:cNvSpPr>
          <p:nvPr/>
        </p:nvSpPr>
        <p:spPr>
          <a:xfrm>
            <a:off x="3398806" y="5327933"/>
            <a:ext cx="468414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dirty="0"/>
              <a:t>Cessation définitive de </a:t>
            </a:r>
            <a:r>
              <a:rPr lang="fr-FR" sz="2400" dirty="0" smtClean="0"/>
              <a:t>service</a:t>
            </a:r>
            <a:endParaRPr lang="fr-FR" sz="2400" dirty="0"/>
          </a:p>
        </p:txBody>
      </p:sp>
      <p:sp>
        <p:nvSpPr>
          <p:cNvPr id="91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2858411" y="5972860"/>
            <a:ext cx="523143" cy="5454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8</a:t>
            </a:r>
            <a:endParaRPr lang="en-US" sz="2800" b="1" dirty="0"/>
          </a:p>
        </p:txBody>
      </p:sp>
      <p:sp>
        <p:nvSpPr>
          <p:cNvPr id="92" name="Title 25">
            <a:extLst>
              <a:ext uri="{FF2B5EF4-FFF2-40B4-BE49-F238E27FC236}">
                <a16:creationId xmlns:a16="http://schemas.microsoft.com/office/drawing/2014/main" id="{0145285E-2E1C-499A-92DD-663C05AE04BD}"/>
              </a:ext>
            </a:extLst>
          </p:cNvPr>
          <p:cNvSpPr txBox="1">
            <a:spLocks/>
          </p:cNvSpPr>
          <p:nvPr/>
        </p:nvSpPr>
        <p:spPr>
          <a:xfrm>
            <a:off x="3416062" y="5995859"/>
            <a:ext cx="4666890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dirty="0" smtClean="0"/>
              <a:t>Certificat de reprise de service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23231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6466" y="61053"/>
            <a:ext cx="9537767" cy="499456"/>
          </a:xfrm>
        </p:spPr>
        <p:txBody>
          <a:bodyPr/>
          <a:lstStyle/>
          <a:p>
            <a:r>
              <a:rPr lang="fr-FR" sz="3200" dirty="0" smtClean="0"/>
              <a:t>Certificat de reprise de service </a:t>
            </a:r>
            <a:r>
              <a:rPr lang="fr-FR" sz="3200" b="0" dirty="0" smtClean="0"/>
              <a:t>(</a:t>
            </a:r>
            <a:r>
              <a:rPr lang="fr-FR" sz="3200" b="0" dirty="0" err="1" smtClean="0"/>
              <a:t>Process</a:t>
            </a:r>
            <a:r>
              <a:rPr lang="fr-FR" sz="3200" b="0" dirty="0" smtClean="0"/>
              <a:t>)</a:t>
            </a:r>
            <a:endParaRPr lang="fr-FR" sz="3200" b="0" dirty="0"/>
          </a:p>
        </p:txBody>
      </p:sp>
      <p:sp>
        <p:nvSpPr>
          <p:cNvPr id="32" name="Rectangle 31"/>
          <p:cNvSpPr/>
          <p:nvPr/>
        </p:nvSpPr>
        <p:spPr>
          <a:xfrm>
            <a:off x="5884952" y="2227852"/>
            <a:ext cx="2478135" cy="6033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Une alerte (</a:t>
            </a:r>
            <a:r>
              <a:rPr lang="fr-FR" sz="1200" b="1" dirty="0">
                <a:solidFill>
                  <a:schemeClr val="tx1"/>
                </a:solidFill>
              </a:rPr>
              <a:t>Mail et </a:t>
            </a:r>
            <a:r>
              <a:rPr lang="fr-FR" sz="1200" b="1" dirty="0" err="1">
                <a:solidFill>
                  <a:schemeClr val="tx1"/>
                </a:solidFill>
              </a:rPr>
              <a:t>whatsapp</a:t>
            </a:r>
            <a:r>
              <a:rPr lang="fr-FR" sz="1200" dirty="0">
                <a:solidFill>
                  <a:schemeClr val="tx1"/>
                </a:solidFill>
              </a:rPr>
              <a:t>) est envoyée à la DRH pour </a:t>
            </a:r>
            <a:r>
              <a:rPr lang="fr-FR" sz="1200" dirty="0" smtClean="0">
                <a:solidFill>
                  <a:schemeClr val="tx1"/>
                </a:solidFill>
              </a:rPr>
              <a:t>notification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84952" y="3115394"/>
            <a:ext cx="2478135" cy="4775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Un agent RH </a:t>
            </a:r>
            <a:r>
              <a:rPr lang="fr-FR" sz="1200" dirty="0">
                <a:solidFill>
                  <a:schemeClr val="tx1"/>
                </a:solidFill>
              </a:rPr>
              <a:t>va alors </a:t>
            </a:r>
            <a:r>
              <a:rPr lang="fr-FR" sz="1200" dirty="0" smtClean="0">
                <a:solidFill>
                  <a:schemeClr val="tx1"/>
                </a:solidFill>
              </a:rPr>
              <a:t>traiter et transférer au DRH pour signature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49597" y="3917067"/>
            <a:ext cx="2148844" cy="6515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Le DRH va alors </a:t>
            </a:r>
            <a:r>
              <a:rPr lang="fr-FR" sz="1200" dirty="0" smtClean="0">
                <a:solidFill>
                  <a:schemeClr val="tx1"/>
                </a:solidFill>
              </a:rPr>
              <a:t>se connecter et signer électroniquement le certificat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00227" y="2212517"/>
            <a:ext cx="3294006" cy="61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Une alerte (</a:t>
            </a:r>
            <a:r>
              <a:rPr lang="fr-FR" sz="1200" b="1" dirty="0">
                <a:solidFill>
                  <a:schemeClr val="tx1"/>
                </a:solidFill>
              </a:rPr>
              <a:t>Mail et </a:t>
            </a:r>
            <a:r>
              <a:rPr lang="fr-FR" sz="1200" b="1" dirty="0" err="1">
                <a:solidFill>
                  <a:schemeClr val="tx1"/>
                </a:solidFill>
              </a:rPr>
              <a:t>whatsapp</a:t>
            </a:r>
            <a:r>
              <a:rPr lang="fr-FR" sz="1200" dirty="0">
                <a:solidFill>
                  <a:schemeClr val="tx1"/>
                </a:solidFill>
              </a:rPr>
              <a:t>) est envoyée à l’agent lui signifiant sa demande a été prise en compte et est en traitement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851993" y="3937042"/>
            <a:ext cx="3242240" cy="61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Une alerte (</a:t>
            </a:r>
            <a:r>
              <a:rPr lang="fr-FR" sz="1200" b="1" dirty="0">
                <a:solidFill>
                  <a:schemeClr val="tx1"/>
                </a:solidFill>
              </a:rPr>
              <a:t>Mail et </a:t>
            </a:r>
            <a:r>
              <a:rPr lang="fr-FR" sz="1200" b="1" dirty="0" err="1">
                <a:solidFill>
                  <a:schemeClr val="tx1"/>
                </a:solidFill>
              </a:rPr>
              <a:t>whatsapp</a:t>
            </a:r>
            <a:r>
              <a:rPr lang="fr-FR" sz="1200" dirty="0">
                <a:solidFill>
                  <a:schemeClr val="tx1"/>
                </a:solidFill>
              </a:rPr>
              <a:t>) est envoyée à l’agent lui </a:t>
            </a:r>
            <a:r>
              <a:rPr lang="fr-FR" sz="1200" dirty="0" smtClean="0">
                <a:solidFill>
                  <a:schemeClr val="tx1"/>
                </a:solidFill>
              </a:rPr>
              <a:t>notifiant de se connecter et signer son certificat.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5" name="Rounded Rectangle 17"/>
          <p:cNvSpPr/>
          <p:nvPr/>
        </p:nvSpPr>
        <p:spPr>
          <a:xfrm>
            <a:off x="9899315" y="6349652"/>
            <a:ext cx="1147596" cy="4123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Demande close</a:t>
            </a:r>
          </a:p>
        </p:txBody>
      </p:sp>
      <p:cxnSp>
        <p:nvCxnSpPr>
          <p:cNvPr id="72" name="Connecteur droit avec flèche 71"/>
          <p:cNvCxnSpPr>
            <a:stCxn id="83" idx="2"/>
            <a:endCxn id="32" idx="0"/>
          </p:cNvCxnSpPr>
          <p:nvPr/>
        </p:nvCxnSpPr>
        <p:spPr>
          <a:xfrm>
            <a:off x="7124020" y="1984001"/>
            <a:ext cx="0" cy="243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32" idx="2"/>
            <a:endCxn id="41" idx="0"/>
          </p:cNvCxnSpPr>
          <p:nvPr/>
        </p:nvCxnSpPr>
        <p:spPr>
          <a:xfrm>
            <a:off x="7124020" y="2831230"/>
            <a:ext cx="0" cy="284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41" idx="2"/>
            <a:endCxn id="47" idx="0"/>
          </p:cNvCxnSpPr>
          <p:nvPr/>
        </p:nvCxnSpPr>
        <p:spPr>
          <a:xfrm flipH="1">
            <a:off x="7124019" y="3592941"/>
            <a:ext cx="1" cy="324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47" idx="3"/>
            <a:endCxn id="62" idx="1"/>
          </p:cNvCxnSpPr>
          <p:nvPr/>
        </p:nvCxnSpPr>
        <p:spPr>
          <a:xfrm>
            <a:off x="8198441" y="4242867"/>
            <a:ext cx="6535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32" idx="3"/>
            <a:endCxn id="55" idx="1"/>
          </p:cNvCxnSpPr>
          <p:nvPr/>
        </p:nvCxnSpPr>
        <p:spPr>
          <a:xfrm flipV="1">
            <a:off x="8363087" y="2518342"/>
            <a:ext cx="437140" cy="11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62" idx="2"/>
            <a:endCxn id="50" idx="0"/>
          </p:cNvCxnSpPr>
          <p:nvPr/>
        </p:nvCxnSpPr>
        <p:spPr>
          <a:xfrm>
            <a:off x="10473113" y="4548691"/>
            <a:ext cx="0" cy="20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41" idx="3"/>
            <a:endCxn id="77" idx="1"/>
          </p:cNvCxnSpPr>
          <p:nvPr/>
        </p:nvCxnSpPr>
        <p:spPr>
          <a:xfrm flipV="1">
            <a:off x="8363087" y="3351189"/>
            <a:ext cx="488906" cy="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17"/>
          <p:cNvSpPr/>
          <p:nvPr/>
        </p:nvSpPr>
        <p:spPr>
          <a:xfrm>
            <a:off x="6459696" y="686533"/>
            <a:ext cx="1328646" cy="41236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Connexion à la plateforme</a:t>
            </a:r>
            <a:endParaRPr lang="fr-FR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Connecteur droit avec flèche 48"/>
          <p:cNvCxnSpPr>
            <a:stCxn id="48" idx="2"/>
            <a:endCxn id="83" idx="0"/>
          </p:cNvCxnSpPr>
          <p:nvPr/>
        </p:nvCxnSpPr>
        <p:spPr>
          <a:xfrm>
            <a:off x="7124019" y="1098896"/>
            <a:ext cx="1" cy="238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2002757" y="39493"/>
            <a:ext cx="575196" cy="5572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851993" y="3045364"/>
            <a:ext cx="3242240" cy="61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Une alerte (</a:t>
            </a:r>
            <a:r>
              <a:rPr lang="fr-FR" sz="1200" b="1" dirty="0">
                <a:solidFill>
                  <a:schemeClr val="tx1"/>
                </a:solidFill>
              </a:rPr>
              <a:t>Mail et </a:t>
            </a:r>
            <a:r>
              <a:rPr lang="fr-FR" sz="1200" b="1" dirty="0" err="1">
                <a:solidFill>
                  <a:schemeClr val="tx1"/>
                </a:solidFill>
              </a:rPr>
              <a:t>whatsapp</a:t>
            </a:r>
            <a:r>
              <a:rPr lang="fr-FR" sz="1200" dirty="0">
                <a:solidFill>
                  <a:schemeClr val="tx1"/>
                </a:solidFill>
              </a:rPr>
              <a:t>) est envoyée </a:t>
            </a:r>
            <a:r>
              <a:rPr lang="fr-FR" sz="1200" dirty="0" smtClean="0">
                <a:solidFill>
                  <a:schemeClr val="tx1"/>
                </a:solidFill>
              </a:rPr>
              <a:t>au DRH lui notifiant le traitement à faire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5609768" y="1337670"/>
            <a:ext cx="3028503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L’agent sélectionne le type de certificat de reprise et renseigne les champs nécessaires adressée au DRH</a:t>
            </a:r>
            <a:endParaRPr lang="fr-FR" sz="1200" dirty="0"/>
          </a:p>
        </p:txBody>
      </p:sp>
      <p:sp>
        <p:nvSpPr>
          <p:cNvPr id="50" name="Rectangle 49"/>
          <p:cNvSpPr/>
          <p:nvPr/>
        </p:nvSpPr>
        <p:spPr>
          <a:xfrm>
            <a:off x="8851993" y="4757794"/>
            <a:ext cx="3242240" cy="4591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L’agent </a:t>
            </a:r>
            <a:r>
              <a:rPr lang="fr-FR" sz="1200" dirty="0" smtClean="0">
                <a:solidFill>
                  <a:schemeClr val="tx1"/>
                </a:solidFill>
              </a:rPr>
              <a:t>peut se connecter à la plateforme et signer électroniquement.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851993" y="5571020"/>
            <a:ext cx="324224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Il viendra retirer son certificat de reprise de service à la DRH</a:t>
            </a:r>
          </a:p>
        </p:txBody>
      </p:sp>
      <p:cxnSp>
        <p:nvCxnSpPr>
          <p:cNvPr id="42" name="Connecteur droit avec flèche 41"/>
          <p:cNvCxnSpPr>
            <a:stCxn id="50" idx="2"/>
            <a:endCxn id="38" idx="0"/>
          </p:cNvCxnSpPr>
          <p:nvPr/>
        </p:nvCxnSpPr>
        <p:spPr>
          <a:xfrm>
            <a:off x="10473113" y="5216900"/>
            <a:ext cx="0" cy="35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38" idx="2"/>
            <a:endCxn id="65" idx="0"/>
          </p:cNvCxnSpPr>
          <p:nvPr/>
        </p:nvCxnSpPr>
        <p:spPr>
          <a:xfrm>
            <a:off x="10473113" y="6032685"/>
            <a:ext cx="0" cy="316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5502900" y="596776"/>
            <a:ext cx="7745" cy="618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18367" y="1490988"/>
            <a:ext cx="5403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Document délivré lorsque l’agent signal à la RH qu’il est revenu de ses congés et a repris le service.</a:t>
            </a:r>
            <a:endParaRPr lang="fr-FR" sz="1600" dirty="0"/>
          </a:p>
        </p:txBody>
      </p:sp>
      <p:sp>
        <p:nvSpPr>
          <p:cNvPr id="96" name="ZoneTexte 95"/>
          <p:cNvSpPr txBox="1"/>
          <p:nvPr/>
        </p:nvSpPr>
        <p:spPr>
          <a:xfrm>
            <a:off x="18367" y="2648253"/>
            <a:ext cx="5286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L’agent vient à la RH pour renseigner une fiche reprise de service adressée au DRH</a:t>
            </a:r>
            <a:endParaRPr lang="fr-FR" sz="1400" dirty="0"/>
          </a:p>
        </p:txBody>
      </p:sp>
      <p:sp>
        <p:nvSpPr>
          <p:cNvPr id="97" name="ZoneTexte 96"/>
          <p:cNvSpPr txBox="1"/>
          <p:nvPr/>
        </p:nvSpPr>
        <p:spPr>
          <a:xfrm>
            <a:off x="9185" y="3801860"/>
            <a:ext cx="5296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DRH va alors valider et imputer à un agent pour traitement</a:t>
            </a:r>
            <a:endParaRPr lang="fr-FR" sz="1400" dirty="0"/>
          </a:p>
        </p:txBody>
      </p:sp>
      <p:sp>
        <p:nvSpPr>
          <p:cNvPr id="98" name="ZoneTexte 97"/>
          <p:cNvSpPr txBox="1"/>
          <p:nvPr/>
        </p:nvSpPr>
        <p:spPr>
          <a:xfrm>
            <a:off x="9184" y="5663353"/>
            <a:ext cx="5296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L’agent est ensuite contacté pour le retrait de son document</a:t>
            </a:r>
            <a:endParaRPr lang="fr-FR" sz="1400" dirty="0"/>
          </a:p>
        </p:txBody>
      </p:sp>
      <p:sp>
        <p:nvSpPr>
          <p:cNvPr id="99" name="ZoneTexte 98"/>
          <p:cNvSpPr txBox="1"/>
          <p:nvPr/>
        </p:nvSpPr>
        <p:spPr>
          <a:xfrm>
            <a:off x="0" y="4394554"/>
            <a:ext cx="5305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 demande est ensuite traitée et imprimée</a:t>
            </a:r>
            <a:endParaRPr lang="fr-FR" sz="1400" dirty="0"/>
          </a:p>
        </p:txBody>
      </p:sp>
      <p:sp>
        <p:nvSpPr>
          <p:cNvPr id="100" name="ZoneTexte 99"/>
          <p:cNvSpPr txBox="1"/>
          <p:nvPr/>
        </p:nvSpPr>
        <p:spPr>
          <a:xfrm>
            <a:off x="9184" y="4999037"/>
            <a:ext cx="5296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DRH va alors signer et cacheter la demande</a:t>
            </a:r>
            <a:endParaRPr lang="fr-FR" sz="1400" dirty="0"/>
          </a:p>
        </p:txBody>
      </p:sp>
      <p:sp>
        <p:nvSpPr>
          <p:cNvPr id="101" name="ZoneTexte 100"/>
          <p:cNvSpPr txBox="1"/>
          <p:nvPr/>
        </p:nvSpPr>
        <p:spPr>
          <a:xfrm>
            <a:off x="-1" y="3225869"/>
            <a:ext cx="333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 fiche est transmise au DRH</a:t>
            </a:r>
            <a:endParaRPr lang="fr-FR" sz="1400" dirty="0"/>
          </a:p>
        </p:txBody>
      </p:sp>
      <p:sp>
        <p:nvSpPr>
          <p:cNvPr id="102" name="Rectangle 101"/>
          <p:cNvSpPr/>
          <p:nvPr/>
        </p:nvSpPr>
        <p:spPr>
          <a:xfrm>
            <a:off x="10767163" y="783683"/>
            <a:ext cx="1305903" cy="4054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Process proposé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44811" y="910777"/>
            <a:ext cx="1751163" cy="4054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Process actuel</a:t>
            </a:r>
          </a:p>
        </p:txBody>
      </p:sp>
    </p:spTree>
    <p:extLst>
      <p:ext uri="{BB962C8B-B14F-4D97-AF65-F5344CB8AC3E}">
        <p14:creationId xmlns:p14="http://schemas.microsoft.com/office/powerpoint/2010/main" val="807343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14" y="2968587"/>
            <a:ext cx="3956477" cy="499456"/>
          </a:xfrm>
        </p:spPr>
        <p:txBody>
          <a:bodyPr/>
          <a:lstStyle/>
          <a:p>
            <a:r>
              <a:rPr lang="fr-FR" sz="3200" dirty="0" smtClean="0"/>
              <a:t>Certificat de reprise de service </a:t>
            </a:r>
            <a:r>
              <a:rPr lang="fr-FR" sz="3200" b="0" dirty="0" smtClean="0"/>
              <a:t>(Fiche proposée)</a:t>
            </a:r>
            <a:endParaRPr lang="fr-FR" sz="3200" b="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453" y="718430"/>
            <a:ext cx="4545113" cy="605316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56466" y="61053"/>
            <a:ext cx="9537767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200" smtClean="0"/>
              <a:t>Certificat de reprise de service </a:t>
            </a:r>
            <a:r>
              <a:rPr lang="fr-FR" sz="3200" b="0" smtClean="0"/>
              <a:t>(Process)</a:t>
            </a:r>
            <a:endParaRPr lang="fr-FR" sz="3200" b="0" dirty="0"/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2002757" y="39493"/>
            <a:ext cx="575196" cy="5572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64011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Oval 5">
            <a:extLst>
              <a:ext uri="{FF2B5EF4-FFF2-40B4-BE49-F238E27FC236}">
                <a16:creationId xmlns:a16="http://schemas.microsoft.com/office/drawing/2014/main" id="{C2A47331-7185-40C9-A7DE-C28CF8BD3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294" y="1371601"/>
            <a:ext cx="4938652" cy="4938650"/>
          </a:xfrm>
          <a:prstGeom prst="ellipse">
            <a:avLst/>
          </a:prstGeom>
          <a:gradFill>
            <a:gsLst>
              <a:gs pos="100000">
                <a:schemeClr val="accent4">
                  <a:alpha val="93000"/>
                </a:schemeClr>
              </a:gs>
              <a:gs pos="0">
                <a:schemeClr val="accent1">
                  <a:alpha val="93000"/>
                </a:schemeClr>
              </a:gs>
            </a:gsLst>
            <a:lin ang="81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16A7DE19-5451-40E4-8571-8D6AAA4C517B}"/>
              </a:ext>
            </a:extLst>
          </p:cNvPr>
          <p:cNvGrpSpPr/>
          <p:nvPr/>
        </p:nvGrpSpPr>
        <p:grpSpPr>
          <a:xfrm>
            <a:off x="2678986" y="2322282"/>
            <a:ext cx="2691422" cy="2697048"/>
            <a:chOff x="446088" y="58738"/>
            <a:chExt cx="1519237" cy="1522413"/>
          </a:xfrm>
          <a:solidFill>
            <a:schemeClr val="tx1">
              <a:alpha val="3000"/>
            </a:schemeClr>
          </a:solidFill>
        </p:grpSpPr>
        <p:sp>
          <p:nvSpPr>
            <p:cNvPr id="371" name="Freeform 187">
              <a:extLst>
                <a:ext uri="{FF2B5EF4-FFF2-40B4-BE49-F238E27FC236}">
                  <a16:creationId xmlns:a16="http://schemas.microsoft.com/office/drawing/2014/main" id="{4E869CF7-B844-439B-A48A-296BCA643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63" y="668338"/>
              <a:ext cx="1320800" cy="719138"/>
            </a:xfrm>
            <a:custGeom>
              <a:avLst/>
              <a:gdLst>
                <a:gd name="T0" fmla="*/ 373 w 373"/>
                <a:gd name="T1" fmla="*/ 187 h 203"/>
                <a:gd name="T2" fmla="*/ 3 w 373"/>
                <a:gd name="T3" fmla="*/ 0 h 203"/>
                <a:gd name="T4" fmla="*/ 0 w 373"/>
                <a:gd name="T5" fmla="*/ 23 h 203"/>
                <a:gd name="T6" fmla="*/ 356 w 373"/>
                <a:gd name="T7" fmla="*/ 203 h 203"/>
                <a:gd name="T8" fmla="*/ 373 w 373"/>
                <a:gd name="T9" fmla="*/ 18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203">
                  <a:moveTo>
                    <a:pt x="373" y="187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8"/>
                    <a:pt x="0" y="16"/>
                    <a:pt x="0" y="23"/>
                  </a:cubicBezTo>
                  <a:cubicBezTo>
                    <a:pt x="356" y="203"/>
                    <a:pt x="356" y="203"/>
                    <a:pt x="356" y="203"/>
                  </a:cubicBezTo>
                  <a:cubicBezTo>
                    <a:pt x="362" y="198"/>
                    <a:pt x="368" y="193"/>
                    <a:pt x="373" y="1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2" name="Freeform 188">
              <a:extLst>
                <a:ext uri="{FF2B5EF4-FFF2-40B4-BE49-F238E27FC236}">
                  <a16:creationId xmlns:a16="http://schemas.microsoft.com/office/drawing/2014/main" id="{27EC3D48-9BC0-42EC-B6EF-34561CCA2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3" y="512763"/>
              <a:ext cx="1384300" cy="754063"/>
            </a:xfrm>
            <a:custGeom>
              <a:avLst/>
              <a:gdLst>
                <a:gd name="T0" fmla="*/ 391 w 391"/>
                <a:gd name="T1" fmla="*/ 194 h 213"/>
                <a:gd name="T2" fmla="*/ 8 w 391"/>
                <a:gd name="T3" fmla="*/ 0 h 213"/>
                <a:gd name="T4" fmla="*/ 0 w 391"/>
                <a:gd name="T5" fmla="*/ 21 h 213"/>
                <a:gd name="T6" fmla="*/ 379 w 391"/>
                <a:gd name="T7" fmla="*/ 213 h 213"/>
                <a:gd name="T8" fmla="*/ 391 w 391"/>
                <a:gd name="T9" fmla="*/ 19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213">
                  <a:moveTo>
                    <a:pt x="391" y="194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7"/>
                    <a:pt x="2" y="14"/>
                    <a:pt x="0" y="21"/>
                  </a:cubicBezTo>
                  <a:cubicBezTo>
                    <a:pt x="379" y="213"/>
                    <a:pt x="379" y="213"/>
                    <a:pt x="379" y="213"/>
                  </a:cubicBezTo>
                  <a:cubicBezTo>
                    <a:pt x="383" y="207"/>
                    <a:pt x="387" y="200"/>
                    <a:pt x="391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3" name="Freeform 189">
              <a:extLst>
                <a:ext uri="{FF2B5EF4-FFF2-40B4-BE49-F238E27FC236}">
                  <a16:creationId xmlns:a16="http://schemas.microsoft.com/office/drawing/2014/main" id="{D8B39F37-D2F0-4C18-9756-98AE14B27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8" y="841376"/>
              <a:ext cx="1196975" cy="652463"/>
            </a:xfrm>
            <a:custGeom>
              <a:avLst/>
              <a:gdLst>
                <a:gd name="T0" fmla="*/ 338 w 338"/>
                <a:gd name="T1" fmla="*/ 170 h 184"/>
                <a:gd name="T2" fmla="*/ 0 w 338"/>
                <a:gd name="T3" fmla="*/ 0 h 184"/>
                <a:gd name="T4" fmla="*/ 2 w 338"/>
                <a:gd name="T5" fmla="*/ 26 h 184"/>
                <a:gd name="T6" fmla="*/ 315 w 338"/>
                <a:gd name="T7" fmla="*/ 184 h 184"/>
                <a:gd name="T8" fmla="*/ 338 w 338"/>
                <a:gd name="T9" fmla="*/ 17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184">
                  <a:moveTo>
                    <a:pt x="338" y="17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1" y="17"/>
                    <a:pt x="2" y="26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23" y="180"/>
                    <a:pt x="330" y="175"/>
                    <a:pt x="338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4" name="Freeform 190">
              <a:extLst>
                <a:ext uri="{FF2B5EF4-FFF2-40B4-BE49-F238E27FC236}">
                  <a16:creationId xmlns:a16="http://schemas.microsoft.com/office/drawing/2014/main" id="{11FF292D-C748-4E74-8124-2693D3633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63" y="73026"/>
              <a:ext cx="992188" cy="531813"/>
            </a:xfrm>
            <a:custGeom>
              <a:avLst/>
              <a:gdLst>
                <a:gd name="T0" fmla="*/ 32 w 280"/>
                <a:gd name="T1" fmla="*/ 0 h 150"/>
                <a:gd name="T2" fmla="*/ 0 w 280"/>
                <a:gd name="T3" fmla="*/ 9 h 150"/>
                <a:gd name="T4" fmla="*/ 280 w 280"/>
                <a:gd name="T5" fmla="*/ 150 h 150"/>
                <a:gd name="T6" fmla="*/ 268 w 280"/>
                <a:gd name="T7" fmla="*/ 119 h 150"/>
                <a:gd name="T8" fmla="*/ 32 w 280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50">
                  <a:moveTo>
                    <a:pt x="32" y="0"/>
                  </a:moveTo>
                  <a:cubicBezTo>
                    <a:pt x="21" y="2"/>
                    <a:pt x="11" y="5"/>
                    <a:pt x="0" y="9"/>
                  </a:cubicBezTo>
                  <a:cubicBezTo>
                    <a:pt x="280" y="150"/>
                    <a:pt x="280" y="150"/>
                    <a:pt x="280" y="150"/>
                  </a:cubicBezTo>
                  <a:cubicBezTo>
                    <a:pt x="277" y="139"/>
                    <a:pt x="273" y="129"/>
                    <a:pt x="268" y="119"/>
                  </a:cubicBez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5" name="Freeform 191">
              <a:extLst>
                <a:ext uri="{FF2B5EF4-FFF2-40B4-BE49-F238E27FC236}">
                  <a16:creationId xmlns:a16="http://schemas.microsoft.com/office/drawing/2014/main" id="{A22C503D-8B77-4802-AB91-943FD2519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38" y="1036638"/>
              <a:ext cx="987425" cy="531813"/>
            </a:xfrm>
            <a:custGeom>
              <a:avLst/>
              <a:gdLst>
                <a:gd name="T0" fmla="*/ 279 w 279"/>
                <a:gd name="T1" fmla="*/ 141 h 150"/>
                <a:gd name="T2" fmla="*/ 0 w 279"/>
                <a:gd name="T3" fmla="*/ 0 h 150"/>
                <a:gd name="T4" fmla="*/ 11 w 279"/>
                <a:gd name="T5" fmla="*/ 31 h 150"/>
                <a:gd name="T6" fmla="*/ 247 w 279"/>
                <a:gd name="T7" fmla="*/ 150 h 150"/>
                <a:gd name="T8" fmla="*/ 279 w 279"/>
                <a:gd name="T9" fmla="*/ 14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50">
                  <a:moveTo>
                    <a:pt x="279" y="14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1"/>
                    <a:pt x="7" y="21"/>
                    <a:pt x="11" y="31"/>
                  </a:cubicBezTo>
                  <a:cubicBezTo>
                    <a:pt x="247" y="150"/>
                    <a:pt x="247" y="150"/>
                    <a:pt x="247" y="150"/>
                  </a:cubicBezTo>
                  <a:cubicBezTo>
                    <a:pt x="258" y="148"/>
                    <a:pt x="269" y="145"/>
                    <a:pt x="279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6" name="Freeform 192">
              <a:extLst>
                <a:ext uri="{FF2B5EF4-FFF2-40B4-BE49-F238E27FC236}">
                  <a16:creationId xmlns:a16="http://schemas.microsoft.com/office/drawing/2014/main" id="{64A7E048-1405-4170-8D28-ADF575573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513" y="374651"/>
              <a:ext cx="1384300" cy="750888"/>
            </a:xfrm>
            <a:custGeom>
              <a:avLst/>
              <a:gdLst>
                <a:gd name="T0" fmla="*/ 391 w 391"/>
                <a:gd name="T1" fmla="*/ 191 h 212"/>
                <a:gd name="T2" fmla="*/ 12 w 391"/>
                <a:gd name="T3" fmla="*/ 0 h 212"/>
                <a:gd name="T4" fmla="*/ 0 w 391"/>
                <a:gd name="T5" fmla="*/ 19 h 212"/>
                <a:gd name="T6" fmla="*/ 383 w 391"/>
                <a:gd name="T7" fmla="*/ 212 h 212"/>
                <a:gd name="T8" fmla="*/ 391 w 391"/>
                <a:gd name="T9" fmla="*/ 19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212">
                  <a:moveTo>
                    <a:pt x="391" y="191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8" y="6"/>
                    <a:pt x="4" y="12"/>
                    <a:pt x="0" y="19"/>
                  </a:cubicBezTo>
                  <a:cubicBezTo>
                    <a:pt x="383" y="212"/>
                    <a:pt x="383" y="212"/>
                    <a:pt x="383" y="212"/>
                  </a:cubicBezTo>
                  <a:cubicBezTo>
                    <a:pt x="386" y="205"/>
                    <a:pt x="389" y="198"/>
                    <a:pt x="391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7" name="Freeform 193">
              <a:extLst>
                <a:ext uri="{FF2B5EF4-FFF2-40B4-BE49-F238E27FC236}">
                  <a16:creationId xmlns:a16="http://schemas.microsoft.com/office/drawing/2014/main" id="{B289B648-1577-418B-8737-0384B8092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263" y="58738"/>
              <a:ext cx="604838" cy="304800"/>
            </a:xfrm>
            <a:custGeom>
              <a:avLst/>
              <a:gdLst>
                <a:gd name="T0" fmla="*/ 0 w 171"/>
                <a:gd name="T1" fmla="*/ 0 h 86"/>
                <a:gd name="T2" fmla="*/ 171 w 171"/>
                <a:gd name="T3" fmla="*/ 86 h 86"/>
                <a:gd name="T4" fmla="*/ 95 w 171"/>
                <a:gd name="T5" fmla="*/ 23 h 86"/>
                <a:gd name="T6" fmla="*/ 0 w 171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86">
                  <a:moveTo>
                    <a:pt x="0" y="0"/>
                  </a:moveTo>
                  <a:cubicBezTo>
                    <a:pt x="171" y="86"/>
                    <a:pt x="171" y="86"/>
                    <a:pt x="171" y="86"/>
                  </a:cubicBezTo>
                  <a:cubicBezTo>
                    <a:pt x="151" y="60"/>
                    <a:pt x="126" y="38"/>
                    <a:pt x="95" y="23"/>
                  </a:cubicBezTo>
                  <a:cubicBezTo>
                    <a:pt x="65" y="8"/>
                    <a:pt x="3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8" name="Freeform 194">
              <a:extLst>
                <a:ext uri="{FF2B5EF4-FFF2-40B4-BE49-F238E27FC236}">
                  <a16:creationId xmlns:a16="http://schemas.microsoft.com/office/drawing/2014/main" id="{83881D7E-044D-45E7-B70D-FE199BDD6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88" y="1277938"/>
              <a:ext cx="601663" cy="303213"/>
            </a:xfrm>
            <a:custGeom>
              <a:avLst/>
              <a:gdLst>
                <a:gd name="T0" fmla="*/ 170 w 170"/>
                <a:gd name="T1" fmla="*/ 86 h 86"/>
                <a:gd name="T2" fmla="*/ 0 w 170"/>
                <a:gd name="T3" fmla="*/ 0 h 86"/>
                <a:gd name="T4" fmla="*/ 75 w 170"/>
                <a:gd name="T5" fmla="*/ 63 h 86"/>
                <a:gd name="T6" fmla="*/ 170 w 170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86">
                  <a:moveTo>
                    <a:pt x="170" y="8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26"/>
                    <a:pt x="44" y="47"/>
                    <a:pt x="75" y="63"/>
                  </a:cubicBezTo>
                  <a:cubicBezTo>
                    <a:pt x="105" y="78"/>
                    <a:pt x="138" y="86"/>
                    <a:pt x="17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9" name="Freeform 195">
              <a:extLst>
                <a:ext uri="{FF2B5EF4-FFF2-40B4-BE49-F238E27FC236}">
                  <a16:creationId xmlns:a16="http://schemas.microsoft.com/office/drawing/2014/main" id="{702781C2-8CA3-4FA0-BD30-8FF7D698C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250826"/>
              <a:ext cx="1323975" cy="722313"/>
            </a:xfrm>
            <a:custGeom>
              <a:avLst/>
              <a:gdLst>
                <a:gd name="T0" fmla="*/ 17 w 374"/>
                <a:gd name="T1" fmla="*/ 0 h 204"/>
                <a:gd name="T2" fmla="*/ 0 w 374"/>
                <a:gd name="T3" fmla="*/ 17 h 204"/>
                <a:gd name="T4" fmla="*/ 370 w 374"/>
                <a:gd name="T5" fmla="*/ 204 h 204"/>
                <a:gd name="T6" fmla="*/ 374 w 374"/>
                <a:gd name="T7" fmla="*/ 180 h 204"/>
                <a:gd name="T8" fmla="*/ 17 w 374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04">
                  <a:moveTo>
                    <a:pt x="17" y="0"/>
                  </a:moveTo>
                  <a:cubicBezTo>
                    <a:pt x="11" y="5"/>
                    <a:pt x="5" y="11"/>
                    <a:pt x="0" y="17"/>
                  </a:cubicBezTo>
                  <a:cubicBezTo>
                    <a:pt x="370" y="204"/>
                    <a:pt x="370" y="204"/>
                    <a:pt x="370" y="204"/>
                  </a:cubicBezTo>
                  <a:cubicBezTo>
                    <a:pt x="372" y="196"/>
                    <a:pt x="373" y="188"/>
                    <a:pt x="374" y="180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0" name="Freeform 196">
              <a:extLst>
                <a:ext uri="{FF2B5EF4-FFF2-40B4-BE49-F238E27FC236}">
                  <a16:creationId xmlns:a16="http://schemas.microsoft.com/office/drawing/2014/main" id="{FF16A080-410E-4757-AD08-BEFB434EA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525" y="147638"/>
              <a:ext cx="1193800" cy="650875"/>
            </a:xfrm>
            <a:custGeom>
              <a:avLst/>
              <a:gdLst>
                <a:gd name="T0" fmla="*/ 22 w 337"/>
                <a:gd name="T1" fmla="*/ 0 h 184"/>
                <a:gd name="T2" fmla="*/ 0 w 337"/>
                <a:gd name="T3" fmla="*/ 14 h 184"/>
                <a:gd name="T4" fmla="*/ 337 w 337"/>
                <a:gd name="T5" fmla="*/ 184 h 184"/>
                <a:gd name="T6" fmla="*/ 335 w 337"/>
                <a:gd name="T7" fmla="*/ 158 h 184"/>
                <a:gd name="T8" fmla="*/ 22 w 337"/>
                <a:gd name="T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184">
                  <a:moveTo>
                    <a:pt x="22" y="0"/>
                  </a:moveTo>
                  <a:cubicBezTo>
                    <a:pt x="14" y="4"/>
                    <a:pt x="7" y="9"/>
                    <a:pt x="0" y="14"/>
                  </a:cubicBezTo>
                  <a:cubicBezTo>
                    <a:pt x="337" y="184"/>
                    <a:pt x="337" y="184"/>
                    <a:pt x="337" y="184"/>
                  </a:cubicBezTo>
                  <a:cubicBezTo>
                    <a:pt x="337" y="175"/>
                    <a:pt x="336" y="166"/>
                    <a:pt x="335" y="158"/>
                  </a:cubicBez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5A15313C-67E7-4D92-9D90-E39563971C15}"/>
              </a:ext>
            </a:extLst>
          </p:cNvPr>
          <p:cNvGrpSpPr/>
          <p:nvPr/>
        </p:nvGrpSpPr>
        <p:grpSpPr>
          <a:xfrm>
            <a:off x="5581337" y="513911"/>
            <a:ext cx="3987917" cy="3928857"/>
            <a:chOff x="1093788" y="508000"/>
            <a:chExt cx="2251075" cy="2217737"/>
          </a:xfrm>
          <a:solidFill>
            <a:schemeClr val="tx1">
              <a:lumMod val="85000"/>
              <a:lumOff val="15000"/>
              <a:alpha val="10000"/>
            </a:schemeClr>
          </a:solidFill>
        </p:grpSpPr>
        <p:sp>
          <p:nvSpPr>
            <p:cNvPr id="385" name="Oval 237">
              <a:extLst>
                <a:ext uri="{FF2B5EF4-FFF2-40B4-BE49-F238E27FC236}">
                  <a16:creationId xmlns:a16="http://schemas.microsoft.com/office/drawing/2014/main" id="{C18F95FC-00F4-4FFD-8F87-F1FE8F9D4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0" y="7889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6" name="Oval 238">
              <a:extLst>
                <a:ext uri="{FF2B5EF4-FFF2-40B4-BE49-F238E27FC236}">
                  <a16:creationId xmlns:a16="http://schemas.microsoft.com/office/drawing/2014/main" id="{F2CDBB5F-EC00-4F2A-B1FB-9DCED8DD4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0" y="9413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7" name="Oval 239">
              <a:extLst>
                <a:ext uri="{FF2B5EF4-FFF2-40B4-BE49-F238E27FC236}">
                  <a16:creationId xmlns:a16="http://schemas.microsoft.com/office/drawing/2014/main" id="{E1996C5E-B1E7-43F8-ACE2-5A92923C5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0" y="6365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8" name="Oval 240">
              <a:extLst>
                <a:ext uri="{FF2B5EF4-FFF2-40B4-BE49-F238E27FC236}">
                  <a16:creationId xmlns:a16="http://schemas.microsoft.com/office/drawing/2014/main" id="{835DD3BD-3FC9-4E58-806F-B01B65559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0" y="12414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9" name="Oval 241">
              <a:extLst>
                <a:ext uri="{FF2B5EF4-FFF2-40B4-BE49-F238E27FC236}">
                  <a16:creationId xmlns:a16="http://schemas.microsoft.com/office/drawing/2014/main" id="{672BF98F-EBE2-4B9E-9CA9-5B39D861E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0" y="1089025"/>
              <a:ext cx="63500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0" name="Oval 242">
              <a:extLst>
                <a:ext uri="{FF2B5EF4-FFF2-40B4-BE49-F238E27FC236}">
                  <a16:creationId xmlns:a16="http://schemas.microsoft.com/office/drawing/2014/main" id="{C5BB14F1-3C74-4ECC-9B0B-7940E6D83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6365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1" name="Oval 243">
              <a:extLst>
                <a:ext uri="{FF2B5EF4-FFF2-40B4-BE49-F238E27FC236}">
                  <a16:creationId xmlns:a16="http://schemas.microsoft.com/office/drawing/2014/main" id="{B71D9F1D-3E8F-48AB-B795-60B1BBE3A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0" y="508000"/>
              <a:ext cx="63500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2" name="Oval 244">
              <a:extLst>
                <a:ext uri="{FF2B5EF4-FFF2-40B4-BE49-F238E27FC236}">
                  <a16:creationId xmlns:a16="http://schemas.microsoft.com/office/drawing/2014/main" id="{9EFA0E54-AD7D-474E-9D5C-CA8B5886E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0" y="13938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3" name="Oval 245">
              <a:extLst>
                <a:ext uri="{FF2B5EF4-FFF2-40B4-BE49-F238E27FC236}">
                  <a16:creationId xmlns:a16="http://schemas.microsoft.com/office/drawing/2014/main" id="{61E45E72-9FAE-4729-9B4F-398C5DED4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9413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4" name="Oval 246">
              <a:extLst>
                <a:ext uri="{FF2B5EF4-FFF2-40B4-BE49-F238E27FC236}">
                  <a16:creationId xmlns:a16="http://schemas.microsoft.com/office/drawing/2014/main" id="{ECC34D1A-E08A-4430-8E37-A01C6DFCE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1089025"/>
              <a:ext cx="63500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5" name="Oval 247">
              <a:extLst>
                <a:ext uri="{FF2B5EF4-FFF2-40B4-BE49-F238E27FC236}">
                  <a16:creationId xmlns:a16="http://schemas.microsoft.com/office/drawing/2014/main" id="{04E21391-E90B-4FFC-A6BE-E645F7433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9413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6" name="Oval 248">
              <a:extLst>
                <a:ext uri="{FF2B5EF4-FFF2-40B4-BE49-F238E27FC236}">
                  <a16:creationId xmlns:a16="http://schemas.microsoft.com/office/drawing/2014/main" id="{7E9E9E5D-E25B-446B-B2EE-B92DE2BA0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0" y="25241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7" name="Oval 249">
              <a:extLst>
                <a:ext uri="{FF2B5EF4-FFF2-40B4-BE49-F238E27FC236}">
                  <a16:creationId xmlns:a16="http://schemas.microsoft.com/office/drawing/2014/main" id="{AC1BC57E-AC11-4C5E-835F-51C53A449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0" y="2386012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8" name="Oval 250">
              <a:extLst>
                <a:ext uri="{FF2B5EF4-FFF2-40B4-BE49-F238E27FC236}">
                  <a16:creationId xmlns:a16="http://schemas.microsoft.com/office/drawing/2014/main" id="{DC671A00-0F33-4381-892E-749568CA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508000"/>
              <a:ext cx="63500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9" name="Oval 251">
              <a:extLst>
                <a:ext uri="{FF2B5EF4-FFF2-40B4-BE49-F238E27FC236}">
                  <a16:creationId xmlns:a16="http://schemas.microsoft.com/office/drawing/2014/main" id="{9825FC77-4F9E-4A16-8195-7C1D37A8B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0" y="15462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0" name="Oval 252">
              <a:extLst>
                <a:ext uri="{FF2B5EF4-FFF2-40B4-BE49-F238E27FC236}">
                  <a16:creationId xmlns:a16="http://schemas.microsoft.com/office/drawing/2014/main" id="{AECC431C-A94F-455B-8C5F-359AE964E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6365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1" name="Oval 253">
              <a:extLst>
                <a:ext uri="{FF2B5EF4-FFF2-40B4-BE49-F238E27FC236}">
                  <a16:creationId xmlns:a16="http://schemas.microsoft.com/office/drawing/2014/main" id="{4CF315FC-63AA-40CF-9BD4-B97DD52E2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0" y="2247900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2" name="Oval 254">
              <a:extLst>
                <a:ext uri="{FF2B5EF4-FFF2-40B4-BE49-F238E27FC236}">
                  <a16:creationId xmlns:a16="http://schemas.microsoft.com/office/drawing/2014/main" id="{6E1973B6-20FE-4874-845E-4CF000C5F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0" y="16986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3" name="Oval 255">
              <a:extLst>
                <a:ext uri="{FF2B5EF4-FFF2-40B4-BE49-F238E27FC236}">
                  <a16:creationId xmlns:a16="http://schemas.microsoft.com/office/drawing/2014/main" id="{164449F3-535B-4B7F-9B82-CDC4E33F4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0" y="183673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4" name="Oval 256">
              <a:extLst>
                <a:ext uri="{FF2B5EF4-FFF2-40B4-BE49-F238E27FC236}">
                  <a16:creationId xmlns:a16="http://schemas.microsoft.com/office/drawing/2014/main" id="{30F6EEEE-2AF3-447F-944C-90EBC5F16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0" y="21097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5" name="Oval 257">
              <a:extLst>
                <a:ext uri="{FF2B5EF4-FFF2-40B4-BE49-F238E27FC236}">
                  <a16:creationId xmlns:a16="http://schemas.microsoft.com/office/drawing/2014/main" id="{2AED3499-9CEE-469E-B8D4-5C275BC2F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0" y="1971675"/>
              <a:ext cx="63500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6" name="Oval 258">
              <a:extLst>
                <a:ext uri="{FF2B5EF4-FFF2-40B4-BE49-F238E27FC236}">
                  <a16:creationId xmlns:a16="http://schemas.microsoft.com/office/drawing/2014/main" id="{213FF3AC-A227-4D4A-85F3-40E09F58A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7889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7" name="Oval 259">
              <a:extLst>
                <a:ext uri="{FF2B5EF4-FFF2-40B4-BE49-F238E27FC236}">
                  <a16:creationId xmlns:a16="http://schemas.microsoft.com/office/drawing/2014/main" id="{2141F31E-110F-4237-AFB9-E1E4A45F1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183673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8" name="Oval 260">
              <a:extLst>
                <a:ext uri="{FF2B5EF4-FFF2-40B4-BE49-F238E27FC236}">
                  <a16:creationId xmlns:a16="http://schemas.microsoft.com/office/drawing/2014/main" id="{63551CD1-5FE7-4494-A208-1B4DD0C94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16986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9" name="Oval 261">
              <a:extLst>
                <a:ext uri="{FF2B5EF4-FFF2-40B4-BE49-F238E27FC236}">
                  <a16:creationId xmlns:a16="http://schemas.microsoft.com/office/drawing/2014/main" id="{505C9B0D-AC21-40DF-85EA-A0EB346DE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15462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0" name="Oval 262">
              <a:extLst>
                <a:ext uri="{FF2B5EF4-FFF2-40B4-BE49-F238E27FC236}">
                  <a16:creationId xmlns:a16="http://schemas.microsoft.com/office/drawing/2014/main" id="{41D69A3F-CBA0-4728-901E-09422E3D3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13938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1" name="Oval 263">
              <a:extLst>
                <a:ext uri="{FF2B5EF4-FFF2-40B4-BE49-F238E27FC236}">
                  <a16:creationId xmlns:a16="http://schemas.microsoft.com/office/drawing/2014/main" id="{169FEC49-8341-4A0D-94D7-68F8D88E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9413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2" name="Oval 264">
              <a:extLst>
                <a:ext uri="{FF2B5EF4-FFF2-40B4-BE49-F238E27FC236}">
                  <a16:creationId xmlns:a16="http://schemas.microsoft.com/office/drawing/2014/main" id="{B4CA6184-9D2F-40E3-9628-937A3EFCA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12414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3" name="Oval 265">
              <a:extLst>
                <a:ext uri="{FF2B5EF4-FFF2-40B4-BE49-F238E27FC236}">
                  <a16:creationId xmlns:a16="http://schemas.microsoft.com/office/drawing/2014/main" id="{66949C59-4F17-4A34-83A1-585408B66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7889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4" name="Oval 266">
              <a:extLst>
                <a:ext uri="{FF2B5EF4-FFF2-40B4-BE49-F238E27FC236}">
                  <a16:creationId xmlns:a16="http://schemas.microsoft.com/office/drawing/2014/main" id="{5BF6B089-BFF3-4207-8276-E6B2F9204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386012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5" name="Oval 267">
              <a:extLst>
                <a:ext uri="{FF2B5EF4-FFF2-40B4-BE49-F238E27FC236}">
                  <a16:creationId xmlns:a16="http://schemas.microsoft.com/office/drawing/2014/main" id="{89F6F5E2-687F-4E33-8C42-B4353DEEA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1097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6" name="Oval 268">
              <a:extLst>
                <a:ext uri="{FF2B5EF4-FFF2-40B4-BE49-F238E27FC236}">
                  <a16:creationId xmlns:a16="http://schemas.microsoft.com/office/drawing/2014/main" id="{9A573724-CE63-45DC-B658-33F231337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1971675"/>
              <a:ext cx="63500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7" name="Oval 269">
              <a:extLst>
                <a:ext uri="{FF2B5EF4-FFF2-40B4-BE49-F238E27FC236}">
                  <a16:creationId xmlns:a16="http://schemas.microsoft.com/office/drawing/2014/main" id="{B02EED95-594D-422C-8012-6D847988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12414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8" name="Oval 270">
              <a:extLst>
                <a:ext uri="{FF2B5EF4-FFF2-40B4-BE49-F238E27FC236}">
                  <a16:creationId xmlns:a16="http://schemas.microsoft.com/office/drawing/2014/main" id="{6E4B111B-EB12-42B4-A3E2-DC3C9BE3E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247900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9" name="Oval 271">
              <a:extLst>
                <a:ext uri="{FF2B5EF4-FFF2-40B4-BE49-F238E27FC236}">
                  <a16:creationId xmlns:a16="http://schemas.microsoft.com/office/drawing/2014/main" id="{2A3224E4-AADB-4A5F-9363-83E542DE8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183673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0" name="Oval 272">
              <a:extLst>
                <a:ext uri="{FF2B5EF4-FFF2-40B4-BE49-F238E27FC236}">
                  <a16:creationId xmlns:a16="http://schemas.microsoft.com/office/drawing/2014/main" id="{1F6231CF-60F3-41F0-A396-CEA2A13CF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16986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1" name="Oval 273">
              <a:extLst>
                <a:ext uri="{FF2B5EF4-FFF2-40B4-BE49-F238E27FC236}">
                  <a16:creationId xmlns:a16="http://schemas.microsoft.com/office/drawing/2014/main" id="{31C5A176-3DD2-4EFB-8F03-C672C9215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15462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2" name="Oval 274">
              <a:extLst>
                <a:ext uri="{FF2B5EF4-FFF2-40B4-BE49-F238E27FC236}">
                  <a16:creationId xmlns:a16="http://schemas.microsoft.com/office/drawing/2014/main" id="{A7A0BA2B-2C9E-417F-8542-CD420633F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1971675"/>
              <a:ext cx="63500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3" name="Oval 275">
              <a:extLst>
                <a:ext uri="{FF2B5EF4-FFF2-40B4-BE49-F238E27FC236}">
                  <a16:creationId xmlns:a16="http://schemas.microsoft.com/office/drawing/2014/main" id="{660A35D0-B8EF-490D-B222-2BAA2D334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13938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4" name="Oval 276">
              <a:extLst>
                <a:ext uri="{FF2B5EF4-FFF2-40B4-BE49-F238E27FC236}">
                  <a16:creationId xmlns:a16="http://schemas.microsoft.com/office/drawing/2014/main" id="{F2766F1A-0350-4D6F-97E1-61DD5F6D1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21097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5" name="Oval 277">
              <a:extLst>
                <a:ext uri="{FF2B5EF4-FFF2-40B4-BE49-F238E27FC236}">
                  <a16:creationId xmlns:a16="http://schemas.microsoft.com/office/drawing/2014/main" id="{9BE5FC38-8A09-4415-B63E-E4803DAF3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1089025"/>
              <a:ext cx="63500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6" name="Oval 278">
              <a:extLst>
                <a:ext uri="{FF2B5EF4-FFF2-40B4-BE49-F238E27FC236}">
                  <a16:creationId xmlns:a16="http://schemas.microsoft.com/office/drawing/2014/main" id="{91B33248-916F-4AA2-A675-1054F343B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25241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7" name="Oval 279">
              <a:extLst>
                <a:ext uri="{FF2B5EF4-FFF2-40B4-BE49-F238E27FC236}">
                  <a16:creationId xmlns:a16="http://schemas.microsoft.com/office/drawing/2014/main" id="{6C760407-8B65-4C4B-95C6-8951706BD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2247900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8" name="Oval 280">
              <a:extLst>
                <a:ext uri="{FF2B5EF4-FFF2-40B4-BE49-F238E27FC236}">
                  <a16:creationId xmlns:a16="http://schemas.microsoft.com/office/drawing/2014/main" id="{C8B75738-1320-4F1D-87AF-AA53584D9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2386012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9" name="Oval 281">
              <a:extLst>
                <a:ext uri="{FF2B5EF4-FFF2-40B4-BE49-F238E27FC236}">
                  <a16:creationId xmlns:a16="http://schemas.microsoft.com/office/drawing/2014/main" id="{216E3DD6-41AF-4E12-9559-DA1E8B1CA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300" y="266223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0" name="Oval 282">
              <a:extLst>
                <a:ext uri="{FF2B5EF4-FFF2-40B4-BE49-F238E27FC236}">
                  <a16:creationId xmlns:a16="http://schemas.microsoft.com/office/drawing/2014/main" id="{EF6A5CE1-924E-43D9-BB39-F41F828EC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675" y="1241425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1" name="Oval 283">
              <a:extLst>
                <a:ext uri="{FF2B5EF4-FFF2-40B4-BE49-F238E27FC236}">
                  <a16:creationId xmlns:a16="http://schemas.microsoft.com/office/drawing/2014/main" id="{2F08D961-4777-4E07-B2ED-38DA2C8DB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675" y="941387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2" name="Oval 284">
              <a:extLst>
                <a:ext uri="{FF2B5EF4-FFF2-40B4-BE49-F238E27FC236}">
                  <a16:creationId xmlns:a16="http://schemas.microsoft.com/office/drawing/2014/main" id="{FC0D4518-AACB-4B54-A63C-5DC3BE77F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675" y="1089025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3" name="Oval 285">
              <a:extLst>
                <a:ext uri="{FF2B5EF4-FFF2-40B4-BE49-F238E27FC236}">
                  <a16:creationId xmlns:a16="http://schemas.microsoft.com/office/drawing/2014/main" id="{4FB684E5-BC98-40E3-B4F3-DF7E9D6E0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675" y="2247900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4" name="Oval 286">
              <a:extLst>
                <a:ext uri="{FF2B5EF4-FFF2-40B4-BE49-F238E27FC236}">
                  <a16:creationId xmlns:a16="http://schemas.microsoft.com/office/drawing/2014/main" id="{802FEEA7-91D9-4DA6-97B6-6D485853B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266223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5" name="Oval 287">
              <a:extLst>
                <a:ext uri="{FF2B5EF4-FFF2-40B4-BE49-F238E27FC236}">
                  <a16:creationId xmlns:a16="http://schemas.microsoft.com/office/drawing/2014/main" id="{71C0D08A-52DA-4363-B28E-D019A68B2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25241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6" name="Oval 288">
              <a:extLst>
                <a:ext uri="{FF2B5EF4-FFF2-40B4-BE49-F238E27FC236}">
                  <a16:creationId xmlns:a16="http://schemas.microsoft.com/office/drawing/2014/main" id="{AB3D27A7-252C-466A-92DD-ED85BE7A1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363" y="12414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7" name="Oval 289">
              <a:extLst>
                <a:ext uri="{FF2B5EF4-FFF2-40B4-BE49-F238E27FC236}">
                  <a16:creationId xmlns:a16="http://schemas.microsoft.com/office/drawing/2014/main" id="{E27D0CB4-D8CB-4392-A478-1C7B25F2C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363" y="15462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8" name="Oval 290">
              <a:extLst>
                <a:ext uri="{FF2B5EF4-FFF2-40B4-BE49-F238E27FC236}">
                  <a16:creationId xmlns:a16="http://schemas.microsoft.com/office/drawing/2014/main" id="{C375C1DF-454F-4D14-9719-D1A7E365D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2386012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9" name="Oval 291">
              <a:extLst>
                <a:ext uri="{FF2B5EF4-FFF2-40B4-BE49-F238E27FC236}">
                  <a16:creationId xmlns:a16="http://schemas.microsoft.com/office/drawing/2014/main" id="{A474AEE9-F5D1-43D6-A40E-E4729BDB0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1089025"/>
              <a:ext cx="63500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0" name="Oval 292">
              <a:extLst>
                <a:ext uri="{FF2B5EF4-FFF2-40B4-BE49-F238E27FC236}">
                  <a16:creationId xmlns:a16="http://schemas.microsoft.com/office/drawing/2014/main" id="{D6BE9A63-0670-4E19-A66C-A27B366A1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363" y="183673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1" name="Oval 293">
              <a:extLst>
                <a:ext uri="{FF2B5EF4-FFF2-40B4-BE49-F238E27FC236}">
                  <a16:creationId xmlns:a16="http://schemas.microsoft.com/office/drawing/2014/main" id="{9AC39D5F-FCA2-4FCA-9454-B3424CE74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363" y="13938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2" name="Oval 294">
              <a:extLst>
                <a:ext uri="{FF2B5EF4-FFF2-40B4-BE49-F238E27FC236}">
                  <a16:creationId xmlns:a16="http://schemas.microsoft.com/office/drawing/2014/main" id="{DA921EE6-F43A-4D7D-B1BA-6CA8B13C2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363" y="1971675"/>
              <a:ext cx="63500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3" name="Oval 295">
              <a:extLst>
                <a:ext uri="{FF2B5EF4-FFF2-40B4-BE49-F238E27FC236}">
                  <a16:creationId xmlns:a16="http://schemas.microsoft.com/office/drawing/2014/main" id="{AF4A3976-06E3-4C24-A1F6-ED550844B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675" y="1971675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4" name="Oval 296">
              <a:extLst>
                <a:ext uri="{FF2B5EF4-FFF2-40B4-BE49-F238E27FC236}">
                  <a16:creationId xmlns:a16="http://schemas.microsoft.com/office/drawing/2014/main" id="{7958287F-0D47-4B0B-A85D-6D59F86FC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675" y="1393825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5" name="Oval 297">
              <a:extLst>
                <a:ext uri="{FF2B5EF4-FFF2-40B4-BE49-F238E27FC236}">
                  <a16:creationId xmlns:a16="http://schemas.microsoft.com/office/drawing/2014/main" id="{1CBBD647-A431-44EE-A94A-87284C475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675" y="1698625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6" name="Oval 298">
              <a:extLst>
                <a:ext uri="{FF2B5EF4-FFF2-40B4-BE49-F238E27FC236}">
                  <a16:creationId xmlns:a16="http://schemas.microsoft.com/office/drawing/2014/main" id="{B7DB521A-E486-4E62-9FC0-9500F8733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675" y="1546225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7" name="Oval 299">
              <a:extLst>
                <a:ext uri="{FF2B5EF4-FFF2-40B4-BE49-F238E27FC236}">
                  <a16:creationId xmlns:a16="http://schemas.microsoft.com/office/drawing/2014/main" id="{0569A333-2E33-477E-AC4C-20273F5A2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675" y="2109787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8" name="Oval 300">
              <a:extLst>
                <a:ext uri="{FF2B5EF4-FFF2-40B4-BE49-F238E27FC236}">
                  <a16:creationId xmlns:a16="http://schemas.microsoft.com/office/drawing/2014/main" id="{348B3D6F-84E6-4A12-9660-0096EA12D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675" y="1836737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9" name="Oval 301">
              <a:extLst>
                <a:ext uri="{FF2B5EF4-FFF2-40B4-BE49-F238E27FC236}">
                  <a16:creationId xmlns:a16="http://schemas.microsoft.com/office/drawing/2014/main" id="{F967AC73-FA61-4A62-8304-07CC382F1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363" y="16986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0" name="Oval 302">
              <a:extLst>
                <a:ext uri="{FF2B5EF4-FFF2-40B4-BE49-F238E27FC236}">
                  <a16:creationId xmlns:a16="http://schemas.microsoft.com/office/drawing/2014/main" id="{8E087562-3873-4F77-AF22-8481E4543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25241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" name="Oval 303">
              <a:extLst>
                <a:ext uri="{FF2B5EF4-FFF2-40B4-BE49-F238E27FC236}">
                  <a16:creationId xmlns:a16="http://schemas.microsoft.com/office/drawing/2014/main" id="{F7605526-0238-4C85-A9FE-27AC76686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2247900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" name="Oval 304">
              <a:extLst>
                <a:ext uri="{FF2B5EF4-FFF2-40B4-BE49-F238E27FC236}">
                  <a16:creationId xmlns:a16="http://schemas.microsoft.com/office/drawing/2014/main" id="{D51D30CE-67D9-4D63-BE5D-D2712EC4D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266223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" name="Oval 305">
              <a:extLst>
                <a:ext uri="{FF2B5EF4-FFF2-40B4-BE49-F238E27FC236}">
                  <a16:creationId xmlns:a16="http://schemas.microsoft.com/office/drawing/2014/main" id="{54C6DE3C-EA04-436A-9BA3-15157D45F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2386012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" name="Oval 306">
              <a:extLst>
                <a:ext uri="{FF2B5EF4-FFF2-40B4-BE49-F238E27FC236}">
                  <a16:creationId xmlns:a16="http://schemas.microsoft.com/office/drawing/2014/main" id="{4D79A275-8042-419E-A49C-CA71299C7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1971675"/>
              <a:ext cx="63500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5" name="Oval 307">
              <a:extLst>
                <a:ext uri="{FF2B5EF4-FFF2-40B4-BE49-F238E27FC236}">
                  <a16:creationId xmlns:a16="http://schemas.microsoft.com/office/drawing/2014/main" id="{F7B141B9-9B11-4B6B-A2F5-9D76B1E3B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21097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6" name="Oval 308">
              <a:extLst>
                <a:ext uri="{FF2B5EF4-FFF2-40B4-BE49-F238E27FC236}">
                  <a16:creationId xmlns:a16="http://schemas.microsoft.com/office/drawing/2014/main" id="{CE6AB347-86E7-4476-B2BF-ADFC42B67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12414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7" name="Oval 309">
              <a:extLst>
                <a:ext uri="{FF2B5EF4-FFF2-40B4-BE49-F238E27FC236}">
                  <a16:creationId xmlns:a16="http://schemas.microsoft.com/office/drawing/2014/main" id="{2FF023EF-97CC-4875-8AAC-3527ECF21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183673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8" name="Oval 310">
              <a:extLst>
                <a:ext uri="{FF2B5EF4-FFF2-40B4-BE49-F238E27FC236}">
                  <a16:creationId xmlns:a16="http://schemas.microsoft.com/office/drawing/2014/main" id="{CCC7CDAE-228B-4C01-A6B4-1FEA37E58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13938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9" name="Oval 311">
              <a:extLst>
                <a:ext uri="{FF2B5EF4-FFF2-40B4-BE49-F238E27FC236}">
                  <a16:creationId xmlns:a16="http://schemas.microsoft.com/office/drawing/2014/main" id="{682C8E31-3CF2-4E09-80A1-E957A889D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15462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0" name="Oval 312">
              <a:extLst>
                <a:ext uri="{FF2B5EF4-FFF2-40B4-BE49-F238E27FC236}">
                  <a16:creationId xmlns:a16="http://schemas.microsoft.com/office/drawing/2014/main" id="{2CC9B27F-3BDE-4B7C-B5C1-D849D00C5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16986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1" name="Oval 313">
              <a:extLst>
                <a:ext uri="{FF2B5EF4-FFF2-40B4-BE49-F238E27FC236}">
                  <a16:creationId xmlns:a16="http://schemas.microsoft.com/office/drawing/2014/main" id="{E960023E-6BAC-4DF6-9D17-10700203F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12414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2" name="Oval 314">
              <a:extLst>
                <a:ext uri="{FF2B5EF4-FFF2-40B4-BE49-F238E27FC236}">
                  <a16:creationId xmlns:a16="http://schemas.microsoft.com/office/drawing/2014/main" id="{B9E0D463-6815-43AB-B9A5-E6AE58B1C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16986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3" name="Oval 315">
              <a:extLst>
                <a:ext uri="{FF2B5EF4-FFF2-40B4-BE49-F238E27FC236}">
                  <a16:creationId xmlns:a16="http://schemas.microsoft.com/office/drawing/2014/main" id="{772332BE-EB8E-49E9-9870-9BBF1C9FD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183673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4" name="Oval 316">
              <a:extLst>
                <a:ext uri="{FF2B5EF4-FFF2-40B4-BE49-F238E27FC236}">
                  <a16:creationId xmlns:a16="http://schemas.microsoft.com/office/drawing/2014/main" id="{F35659F5-AE47-4C23-AC4F-540883082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6365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5" name="Oval 317">
              <a:extLst>
                <a:ext uri="{FF2B5EF4-FFF2-40B4-BE49-F238E27FC236}">
                  <a16:creationId xmlns:a16="http://schemas.microsoft.com/office/drawing/2014/main" id="{E87AADCE-D681-4164-A393-E54712250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15462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6" name="Oval 318">
              <a:extLst>
                <a:ext uri="{FF2B5EF4-FFF2-40B4-BE49-F238E27FC236}">
                  <a16:creationId xmlns:a16="http://schemas.microsoft.com/office/drawing/2014/main" id="{5E176A56-9F93-46A2-ABB8-C64EF0633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21097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7" name="Oval 319">
              <a:extLst>
                <a:ext uri="{FF2B5EF4-FFF2-40B4-BE49-F238E27FC236}">
                  <a16:creationId xmlns:a16="http://schemas.microsoft.com/office/drawing/2014/main" id="{9A2D9AFF-B7F6-4D1A-B675-06BACB43E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1971675"/>
              <a:ext cx="63500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8" name="Oval 320">
              <a:extLst>
                <a:ext uri="{FF2B5EF4-FFF2-40B4-BE49-F238E27FC236}">
                  <a16:creationId xmlns:a16="http://schemas.microsoft.com/office/drawing/2014/main" id="{3B05A5BF-BF0A-417A-AFCA-CEC053FBD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9413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9" name="Oval 321">
              <a:extLst>
                <a:ext uri="{FF2B5EF4-FFF2-40B4-BE49-F238E27FC236}">
                  <a16:creationId xmlns:a16="http://schemas.microsoft.com/office/drawing/2014/main" id="{082F1A46-1FE2-418B-BA18-699A59546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7889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0" name="Oval 322">
              <a:extLst>
                <a:ext uri="{FF2B5EF4-FFF2-40B4-BE49-F238E27FC236}">
                  <a16:creationId xmlns:a16="http://schemas.microsoft.com/office/drawing/2014/main" id="{7424152A-2657-4659-9FAB-3FB6692DD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2247900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1" name="Oval 323">
              <a:extLst>
                <a:ext uri="{FF2B5EF4-FFF2-40B4-BE49-F238E27FC236}">
                  <a16:creationId xmlns:a16="http://schemas.microsoft.com/office/drawing/2014/main" id="{4B0AA6AA-74F7-49FD-82C5-772D09471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13938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2" name="Oval 324">
              <a:extLst>
                <a:ext uri="{FF2B5EF4-FFF2-40B4-BE49-F238E27FC236}">
                  <a16:creationId xmlns:a16="http://schemas.microsoft.com/office/drawing/2014/main" id="{B4B91D64-0D78-4853-94D3-B8A436AD9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1089025"/>
              <a:ext cx="63500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3" name="Oval 325">
              <a:extLst>
                <a:ext uri="{FF2B5EF4-FFF2-40B4-BE49-F238E27FC236}">
                  <a16:creationId xmlns:a16="http://schemas.microsoft.com/office/drawing/2014/main" id="{00836F04-119D-411C-B327-EE691549B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7889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4" name="Oval 326">
              <a:extLst>
                <a:ext uri="{FF2B5EF4-FFF2-40B4-BE49-F238E27FC236}">
                  <a16:creationId xmlns:a16="http://schemas.microsoft.com/office/drawing/2014/main" id="{BF02E70F-AF90-4B34-9CF2-BE9D2176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438" y="1393825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5" name="Oval 327">
              <a:extLst>
                <a:ext uri="{FF2B5EF4-FFF2-40B4-BE49-F238E27FC236}">
                  <a16:creationId xmlns:a16="http://schemas.microsoft.com/office/drawing/2014/main" id="{BADA118C-649A-41A5-955A-2C85D3D85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438" y="2386012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6" name="Oval 328">
              <a:extLst>
                <a:ext uri="{FF2B5EF4-FFF2-40B4-BE49-F238E27FC236}">
                  <a16:creationId xmlns:a16="http://schemas.microsoft.com/office/drawing/2014/main" id="{46F59C0A-DC2C-44E1-A185-0811A2BD7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438" y="941387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7" name="Oval 329">
              <a:extLst>
                <a:ext uri="{FF2B5EF4-FFF2-40B4-BE49-F238E27FC236}">
                  <a16:creationId xmlns:a16="http://schemas.microsoft.com/office/drawing/2014/main" id="{205E4DE6-1B44-4BE5-BEB2-FAB332D00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438" y="1089025"/>
              <a:ext cx="66675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8" name="Oval 330">
              <a:extLst>
                <a:ext uri="{FF2B5EF4-FFF2-40B4-BE49-F238E27FC236}">
                  <a16:creationId xmlns:a16="http://schemas.microsoft.com/office/drawing/2014/main" id="{8089321A-42F3-4FE3-983A-8270C3043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438" y="1546225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9" name="Oval 331">
              <a:extLst>
                <a:ext uri="{FF2B5EF4-FFF2-40B4-BE49-F238E27FC236}">
                  <a16:creationId xmlns:a16="http://schemas.microsoft.com/office/drawing/2014/main" id="{79DC9785-C744-4AAB-A9CC-8406C087D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438" y="1836737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0" name="Oval 332">
              <a:extLst>
                <a:ext uri="{FF2B5EF4-FFF2-40B4-BE49-F238E27FC236}">
                  <a16:creationId xmlns:a16="http://schemas.microsoft.com/office/drawing/2014/main" id="{48B9222F-CC46-4C41-B41E-2F7F03E84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438" y="2247900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1" name="Oval 333">
              <a:extLst>
                <a:ext uri="{FF2B5EF4-FFF2-40B4-BE49-F238E27FC236}">
                  <a16:creationId xmlns:a16="http://schemas.microsoft.com/office/drawing/2014/main" id="{E31FCEA5-C9B0-4FC7-9050-7936CB997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438" y="2109787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2" name="Oval 334">
              <a:extLst>
                <a:ext uri="{FF2B5EF4-FFF2-40B4-BE49-F238E27FC236}">
                  <a16:creationId xmlns:a16="http://schemas.microsoft.com/office/drawing/2014/main" id="{C6DCB8DE-7A64-4176-8BEE-56D494D4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438" y="1971675"/>
              <a:ext cx="66675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3" name="Oval 335">
              <a:extLst>
                <a:ext uri="{FF2B5EF4-FFF2-40B4-BE49-F238E27FC236}">
                  <a16:creationId xmlns:a16="http://schemas.microsoft.com/office/drawing/2014/main" id="{F22F457F-CEA5-4B17-B0F9-E569A14FE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438" y="636587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4" name="Oval 336">
              <a:extLst>
                <a:ext uri="{FF2B5EF4-FFF2-40B4-BE49-F238E27FC236}">
                  <a16:creationId xmlns:a16="http://schemas.microsoft.com/office/drawing/2014/main" id="{EE283569-A5FE-45DA-AC12-4BF3F3B14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438" y="1698625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" name="Oval 337">
              <a:extLst>
                <a:ext uri="{FF2B5EF4-FFF2-40B4-BE49-F238E27FC236}">
                  <a16:creationId xmlns:a16="http://schemas.microsoft.com/office/drawing/2014/main" id="{220B635E-2343-4B8A-9254-CB4E01EDE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438" y="1241425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6" name="Oval 338">
              <a:extLst>
                <a:ext uri="{FF2B5EF4-FFF2-40B4-BE49-F238E27FC236}">
                  <a16:creationId xmlns:a16="http://schemas.microsoft.com/office/drawing/2014/main" id="{C69401F2-676E-4378-9C23-4D28B94A2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16986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7" name="Oval 339">
              <a:extLst>
                <a:ext uri="{FF2B5EF4-FFF2-40B4-BE49-F238E27FC236}">
                  <a16:creationId xmlns:a16="http://schemas.microsoft.com/office/drawing/2014/main" id="{4AB1923C-8E3A-4DC4-AF61-952944BB7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1971675"/>
              <a:ext cx="63500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8" name="Oval 340">
              <a:extLst>
                <a:ext uri="{FF2B5EF4-FFF2-40B4-BE49-F238E27FC236}">
                  <a16:creationId xmlns:a16="http://schemas.microsoft.com/office/drawing/2014/main" id="{9B1B7D42-CA33-4D69-A955-8FB4C18C4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183673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9" name="Oval 341">
              <a:extLst>
                <a:ext uri="{FF2B5EF4-FFF2-40B4-BE49-F238E27FC236}">
                  <a16:creationId xmlns:a16="http://schemas.microsoft.com/office/drawing/2014/main" id="{8B51BC50-1F3F-487B-99CC-2B3FE6D95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15462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0" name="Oval 342">
              <a:extLst>
                <a:ext uri="{FF2B5EF4-FFF2-40B4-BE49-F238E27FC236}">
                  <a16:creationId xmlns:a16="http://schemas.microsoft.com/office/drawing/2014/main" id="{1EE4EB8E-2A0C-45EB-BA32-DF313D386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13938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1" name="Oval 343">
              <a:extLst>
                <a:ext uri="{FF2B5EF4-FFF2-40B4-BE49-F238E27FC236}">
                  <a16:creationId xmlns:a16="http://schemas.microsoft.com/office/drawing/2014/main" id="{BD26700B-35BF-42CC-9C86-5E21D1EED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2386012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2" name="Oval 344">
              <a:extLst>
                <a:ext uri="{FF2B5EF4-FFF2-40B4-BE49-F238E27FC236}">
                  <a16:creationId xmlns:a16="http://schemas.microsoft.com/office/drawing/2014/main" id="{F01E45CB-A65D-4A16-8E33-69A7C4722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266223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3" name="Oval 345">
              <a:extLst>
                <a:ext uri="{FF2B5EF4-FFF2-40B4-BE49-F238E27FC236}">
                  <a16:creationId xmlns:a16="http://schemas.microsoft.com/office/drawing/2014/main" id="{F02A08F3-4CFB-4A39-869C-19EF4F73C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25241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4" name="Oval 346">
              <a:extLst>
                <a:ext uri="{FF2B5EF4-FFF2-40B4-BE49-F238E27FC236}">
                  <a16:creationId xmlns:a16="http://schemas.microsoft.com/office/drawing/2014/main" id="{5B992DE7-68F9-496B-AB34-C934264D9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21097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5" name="Oval 347">
              <a:extLst>
                <a:ext uri="{FF2B5EF4-FFF2-40B4-BE49-F238E27FC236}">
                  <a16:creationId xmlns:a16="http://schemas.microsoft.com/office/drawing/2014/main" id="{3C9E9EEA-32E1-4A24-81B0-CA705BAF2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12414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6" name="Oval 348">
              <a:extLst>
                <a:ext uri="{FF2B5EF4-FFF2-40B4-BE49-F238E27FC236}">
                  <a16:creationId xmlns:a16="http://schemas.microsoft.com/office/drawing/2014/main" id="{A2C4C612-EBF1-46FF-8D1A-32F6D06F2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2247900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7" name="Oval 349">
              <a:extLst>
                <a:ext uri="{FF2B5EF4-FFF2-40B4-BE49-F238E27FC236}">
                  <a16:creationId xmlns:a16="http://schemas.microsoft.com/office/drawing/2014/main" id="{253B2377-9FC7-4BCE-A709-A53EC76A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438" y="788987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8" name="Oval 350">
              <a:extLst>
                <a:ext uri="{FF2B5EF4-FFF2-40B4-BE49-F238E27FC236}">
                  <a16:creationId xmlns:a16="http://schemas.microsoft.com/office/drawing/2014/main" id="{B0A2C8ED-6AB9-4D61-9719-4997DC5DC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650" y="183673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9" name="Oval 351">
              <a:extLst>
                <a:ext uri="{FF2B5EF4-FFF2-40B4-BE49-F238E27FC236}">
                  <a16:creationId xmlns:a16="http://schemas.microsoft.com/office/drawing/2014/main" id="{484A64D6-D2A2-4BDD-9366-4EB87BC51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650" y="1089025"/>
              <a:ext cx="63500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0" name="Oval 352">
              <a:extLst>
                <a:ext uri="{FF2B5EF4-FFF2-40B4-BE49-F238E27FC236}">
                  <a16:creationId xmlns:a16="http://schemas.microsoft.com/office/drawing/2014/main" id="{E926210A-E1A9-4E45-A01E-A2A7A2D6E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650" y="13938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1" name="Oval 353">
              <a:extLst>
                <a:ext uri="{FF2B5EF4-FFF2-40B4-BE49-F238E27FC236}">
                  <a16:creationId xmlns:a16="http://schemas.microsoft.com/office/drawing/2014/main" id="{67360E4E-7967-4162-94BC-87DB0711C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888" y="2524125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2" name="Oval 354">
              <a:extLst>
                <a:ext uri="{FF2B5EF4-FFF2-40B4-BE49-F238E27FC236}">
                  <a16:creationId xmlns:a16="http://schemas.microsoft.com/office/drawing/2014/main" id="{B896F2ED-DC90-4888-919C-709BFD245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650" y="1971675"/>
              <a:ext cx="63500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3" name="Oval 355">
              <a:extLst>
                <a:ext uri="{FF2B5EF4-FFF2-40B4-BE49-F238E27FC236}">
                  <a16:creationId xmlns:a16="http://schemas.microsoft.com/office/drawing/2014/main" id="{17DF6A6F-026B-426A-B2DB-1167B0996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650" y="16986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4" name="Oval 356">
              <a:extLst>
                <a:ext uri="{FF2B5EF4-FFF2-40B4-BE49-F238E27FC236}">
                  <a16:creationId xmlns:a16="http://schemas.microsoft.com/office/drawing/2014/main" id="{3D645D8B-827F-47A6-8C09-27C249C36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650" y="9413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5" name="Oval 357">
              <a:extLst>
                <a:ext uri="{FF2B5EF4-FFF2-40B4-BE49-F238E27FC236}">
                  <a16:creationId xmlns:a16="http://schemas.microsoft.com/office/drawing/2014/main" id="{B29B2BE0-F50F-4AA5-9CB5-21173EDE3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650" y="21097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6" name="Oval 358">
              <a:extLst>
                <a:ext uri="{FF2B5EF4-FFF2-40B4-BE49-F238E27FC236}">
                  <a16:creationId xmlns:a16="http://schemas.microsoft.com/office/drawing/2014/main" id="{C98D986D-01D1-4248-996F-2F4BEF802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650" y="2247900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7" name="Oval 359">
              <a:extLst>
                <a:ext uri="{FF2B5EF4-FFF2-40B4-BE49-F238E27FC236}">
                  <a16:creationId xmlns:a16="http://schemas.microsoft.com/office/drawing/2014/main" id="{AD9A7BA4-9DAB-4102-BC22-BE6FCA726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650" y="12414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8" name="Oval 360">
              <a:extLst>
                <a:ext uri="{FF2B5EF4-FFF2-40B4-BE49-F238E27FC236}">
                  <a16:creationId xmlns:a16="http://schemas.microsoft.com/office/drawing/2014/main" id="{AE472DC1-3703-4942-B964-2E0F90E22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88" y="16986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9" name="Oval 361">
              <a:extLst>
                <a:ext uri="{FF2B5EF4-FFF2-40B4-BE49-F238E27FC236}">
                  <a16:creationId xmlns:a16="http://schemas.microsoft.com/office/drawing/2014/main" id="{DFD07A5D-CEE1-46E7-AF31-7C185479E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438" y="508000"/>
              <a:ext cx="66675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0" name="Oval 362">
              <a:extLst>
                <a:ext uri="{FF2B5EF4-FFF2-40B4-BE49-F238E27FC236}">
                  <a16:creationId xmlns:a16="http://schemas.microsoft.com/office/drawing/2014/main" id="{A61E0B71-32CA-47E8-B4A4-49F0A6B9C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438" y="2662237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1" name="Oval 363">
              <a:extLst>
                <a:ext uri="{FF2B5EF4-FFF2-40B4-BE49-F238E27FC236}">
                  <a16:creationId xmlns:a16="http://schemas.microsoft.com/office/drawing/2014/main" id="{3274899A-CAED-4F94-82E1-F5A9AE611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88" y="183673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" name="Oval 364">
              <a:extLst>
                <a:ext uri="{FF2B5EF4-FFF2-40B4-BE49-F238E27FC236}">
                  <a16:creationId xmlns:a16="http://schemas.microsoft.com/office/drawing/2014/main" id="{1985B2DF-CA24-47C2-ACE3-47E536CFF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438" y="2524125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" name="Oval 365">
              <a:extLst>
                <a:ext uri="{FF2B5EF4-FFF2-40B4-BE49-F238E27FC236}">
                  <a16:creationId xmlns:a16="http://schemas.microsoft.com/office/drawing/2014/main" id="{D2A2195E-1B67-4DAF-A05D-8CE684B1C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88" y="15462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4" name="Oval 366">
              <a:extLst>
                <a:ext uri="{FF2B5EF4-FFF2-40B4-BE49-F238E27FC236}">
                  <a16:creationId xmlns:a16="http://schemas.microsoft.com/office/drawing/2014/main" id="{35F810B8-2383-4A14-B257-0A9B468D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88" y="1971675"/>
              <a:ext cx="63500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5" name="Oval 367">
              <a:extLst>
                <a:ext uri="{FF2B5EF4-FFF2-40B4-BE49-F238E27FC236}">
                  <a16:creationId xmlns:a16="http://schemas.microsoft.com/office/drawing/2014/main" id="{CFB38E3E-A14E-45FC-A09D-ECB955774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88" y="12414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6" name="Oval 368">
              <a:extLst>
                <a:ext uri="{FF2B5EF4-FFF2-40B4-BE49-F238E27FC236}">
                  <a16:creationId xmlns:a16="http://schemas.microsoft.com/office/drawing/2014/main" id="{2611C96B-E691-4683-BD18-50B69EF21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88" y="13938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7" name="Oval 369">
              <a:extLst>
                <a:ext uri="{FF2B5EF4-FFF2-40B4-BE49-F238E27FC236}">
                  <a16:creationId xmlns:a16="http://schemas.microsoft.com/office/drawing/2014/main" id="{C29C3964-A6BC-4324-9A66-A7613EDBE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650" y="15462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8" name="Oval 370">
              <a:extLst>
                <a:ext uri="{FF2B5EF4-FFF2-40B4-BE49-F238E27FC236}">
                  <a16:creationId xmlns:a16="http://schemas.microsoft.com/office/drawing/2014/main" id="{5A1258EE-EBBB-47B7-9843-97187D741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2247900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9" name="Oval 371">
              <a:extLst>
                <a:ext uri="{FF2B5EF4-FFF2-40B4-BE49-F238E27FC236}">
                  <a16:creationId xmlns:a16="http://schemas.microsoft.com/office/drawing/2014/main" id="{AC62659A-04B4-4525-9205-01182D360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25241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0" name="Oval 372">
              <a:extLst>
                <a:ext uri="{FF2B5EF4-FFF2-40B4-BE49-F238E27FC236}">
                  <a16:creationId xmlns:a16="http://schemas.microsoft.com/office/drawing/2014/main" id="{2F518697-885B-4479-9A31-F277F2072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2386012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1" name="Oval 373">
              <a:extLst>
                <a:ext uri="{FF2B5EF4-FFF2-40B4-BE49-F238E27FC236}">
                  <a16:creationId xmlns:a16="http://schemas.microsoft.com/office/drawing/2014/main" id="{A839CE79-B06A-4085-A227-5266EDE4F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888" y="941387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2" name="Oval 374">
              <a:extLst>
                <a:ext uri="{FF2B5EF4-FFF2-40B4-BE49-F238E27FC236}">
                  <a16:creationId xmlns:a16="http://schemas.microsoft.com/office/drawing/2014/main" id="{39AD2E96-CB86-4A00-8021-D603A9FFE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888" y="636587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3" name="Oval 375">
              <a:extLst>
                <a:ext uri="{FF2B5EF4-FFF2-40B4-BE49-F238E27FC236}">
                  <a16:creationId xmlns:a16="http://schemas.microsoft.com/office/drawing/2014/main" id="{95C8D998-E43F-4804-BA40-CF5C83E89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888" y="788987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4" name="Oval 376">
              <a:extLst>
                <a:ext uri="{FF2B5EF4-FFF2-40B4-BE49-F238E27FC236}">
                  <a16:creationId xmlns:a16="http://schemas.microsoft.com/office/drawing/2014/main" id="{6EBB5219-0557-41BF-91D7-0562AEBC2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16986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5" name="Oval 377">
              <a:extLst>
                <a:ext uri="{FF2B5EF4-FFF2-40B4-BE49-F238E27FC236}">
                  <a16:creationId xmlns:a16="http://schemas.microsoft.com/office/drawing/2014/main" id="{6337164D-4505-4892-9E0A-50FFBF71B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15462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6" name="Oval 378">
              <a:extLst>
                <a:ext uri="{FF2B5EF4-FFF2-40B4-BE49-F238E27FC236}">
                  <a16:creationId xmlns:a16="http://schemas.microsoft.com/office/drawing/2014/main" id="{BDC70A04-CA78-418D-8CD5-ACF9BDE6E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21097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7" name="Oval 379">
              <a:extLst>
                <a:ext uri="{FF2B5EF4-FFF2-40B4-BE49-F238E27FC236}">
                  <a16:creationId xmlns:a16="http://schemas.microsoft.com/office/drawing/2014/main" id="{92EB6397-BEE0-469B-8472-CD184A1DF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1971675"/>
              <a:ext cx="63500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8" name="Oval 380">
              <a:extLst>
                <a:ext uri="{FF2B5EF4-FFF2-40B4-BE49-F238E27FC236}">
                  <a16:creationId xmlns:a16="http://schemas.microsoft.com/office/drawing/2014/main" id="{900467CB-741E-4AB4-A501-D14F0333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183673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9" name="Oval 381">
              <a:extLst>
                <a:ext uri="{FF2B5EF4-FFF2-40B4-BE49-F238E27FC236}">
                  <a16:creationId xmlns:a16="http://schemas.microsoft.com/office/drawing/2014/main" id="{2EACD581-902D-4747-88CE-8DA8FAE65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888" y="1546225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0" name="Oval 382">
              <a:extLst>
                <a:ext uri="{FF2B5EF4-FFF2-40B4-BE49-F238E27FC236}">
                  <a16:creationId xmlns:a16="http://schemas.microsoft.com/office/drawing/2014/main" id="{3BCD988A-AF14-4207-A539-0FA54976E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888" y="1971675"/>
              <a:ext cx="66675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1" name="Oval 383">
              <a:extLst>
                <a:ext uri="{FF2B5EF4-FFF2-40B4-BE49-F238E27FC236}">
                  <a16:creationId xmlns:a16="http://schemas.microsoft.com/office/drawing/2014/main" id="{8977D8EB-8821-4363-B4AE-CA7C7D0B9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888" y="2247900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2" name="Oval 384">
              <a:extLst>
                <a:ext uri="{FF2B5EF4-FFF2-40B4-BE49-F238E27FC236}">
                  <a16:creationId xmlns:a16="http://schemas.microsoft.com/office/drawing/2014/main" id="{E6AC8302-C22D-4D76-BB1C-F7C3DE15C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888" y="2109787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3" name="Oval 385">
              <a:extLst>
                <a:ext uri="{FF2B5EF4-FFF2-40B4-BE49-F238E27FC236}">
                  <a16:creationId xmlns:a16="http://schemas.microsoft.com/office/drawing/2014/main" id="{3B5589C7-DC06-4211-A562-BC7DD89A2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888" y="1089025"/>
              <a:ext cx="66675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4" name="Oval 386">
              <a:extLst>
                <a:ext uri="{FF2B5EF4-FFF2-40B4-BE49-F238E27FC236}">
                  <a16:creationId xmlns:a16="http://schemas.microsoft.com/office/drawing/2014/main" id="{8A0D81C4-7659-4FF9-A91A-BCD7779B3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888" y="2662237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5" name="Oval 387">
              <a:extLst>
                <a:ext uri="{FF2B5EF4-FFF2-40B4-BE49-F238E27FC236}">
                  <a16:creationId xmlns:a16="http://schemas.microsoft.com/office/drawing/2014/main" id="{354C6727-4394-4228-9783-63B6009B8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888" y="2386012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6" name="Oval 388">
              <a:extLst>
                <a:ext uri="{FF2B5EF4-FFF2-40B4-BE49-F238E27FC236}">
                  <a16:creationId xmlns:a16="http://schemas.microsoft.com/office/drawing/2014/main" id="{625D1021-9DCD-4876-AA05-51D8E0F14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888" y="1241425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7" name="Oval 389">
              <a:extLst>
                <a:ext uri="{FF2B5EF4-FFF2-40B4-BE49-F238E27FC236}">
                  <a16:creationId xmlns:a16="http://schemas.microsoft.com/office/drawing/2014/main" id="{1EFF127D-D10A-4012-AF7E-FC0AC7504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888" y="1836737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8" name="Oval 390">
              <a:extLst>
                <a:ext uri="{FF2B5EF4-FFF2-40B4-BE49-F238E27FC236}">
                  <a16:creationId xmlns:a16="http://schemas.microsoft.com/office/drawing/2014/main" id="{0E368F4D-C97B-4FAF-989E-2828970CB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888" y="1393825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9" name="Oval 391">
              <a:extLst>
                <a:ext uri="{FF2B5EF4-FFF2-40B4-BE49-F238E27FC236}">
                  <a16:creationId xmlns:a16="http://schemas.microsoft.com/office/drawing/2014/main" id="{D49C08F4-1F91-4C8E-9601-D8EA5818E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13938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0" name="Oval 392">
              <a:extLst>
                <a:ext uri="{FF2B5EF4-FFF2-40B4-BE49-F238E27FC236}">
                  <a16:creationId xmlns:a16="http://schemas.microsoft.com/office/drawing/2014/main" id="{89AD9DC3-23E3-4113-87EC-BE69C3923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888" y="1698625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1" name="Oval 393">
              <a:extLst>
                <a:ext uri="{FF2B5EF4-FFF2-40B4-BE49-F238E27FC236}">
                  <a16:creationId xmlns:a16="http://schemas.microsoft.com/office/drawing/2014/main" id="{69FD1277-1EEC-465C-8DAF-5D2DB86AF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9413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2" name="Oval 394">
              <a:extLst>
                <a:ext uri="{FF2B5EF4-FFF2-40B4-BE49-F238E27FC236}">
                  <a16:creationId xmlns:a16="http://schemas.microsoft.com/office/drawing/2014/main" id="{CB541FF8-3F84-4553-9F90-D93C50575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338" y="1241425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3" name="Oval 395">
              <a:extLst>
                <a:ext uri="{FF2B5EF4-FFF2-40B4-BE49-F238E27FC236}">
                  <a16:creationId xmlns:a16="http://schemas.microsoft.com/office/drawing/2014/main" id="{1A2CF3AA-F2B8-4BE8-AECB-AC0F8487A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338" y="2386012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4" name="Oval 396">
              <a:extLst>
                <a:ext uri="{FF2B5EF4-FFF2-40B4-BE49-F238E27FC236}">
                  <a16:creationId xmlns:a16="http://schemas.microsoft.com/office/drawing/2014/main" id="{0712C7CD-A756-4835-BD83-A8B083963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338" y="941387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5" name="Oval 397">
              <a:extLst>
                <a:ext uri="{FF2B5EF4-FFF2-40B4-BE49-F238E27FC236}">
                  <a16:creationId xmlns:a16="http://schemas.microsoft.com/office/drawing/2014/main" id="{E629EE0B-28DF-4394-913C-D2DB56079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338" y="1089025"/>
              <a:ext cx="66675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6" name="Oval 398">
              <a:extLst>
                <a:ext uri="{FF2B5EF4-FFF2-40B4-BE49-F238E27FC236}">
                  <a16:creationId xmlns:a16="http://schemas.microsoft.com/office/drawing/2014/main" id="{ECB3F24A-06C0-4FB6-AD50-8A3116DAE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338" y="788987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7" name="Oval 399">
              <a:extLst>
                <a:ext uri="{FF2B5EF4-FFF2-40B4-BE49-F238E27FC236}">
                  <a16:creationId xmlns:a16="http://schemas.microsoft.com/office/drawing/2014/main" id="{141B7B9B-27A4-49B4-87CA-2A5EFF461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1089025"/>
              <a:ext cx="63500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8" name="Oval 400">
              <a:extLst>
                <a:ext uri="{FF2B5EF4-FFF2-40B4-BE49-F238E27FC236}">
                  <a16:creationId xmlns:a16="http://schemas.microsoft.com/office/drawing/2014/main" id="{CEDD0FEA-BA23-4DB0-A9D8-5433864C3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7889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9" name="Oval 401">
              <a:extLst>
                <a:ext uri="{FF2B5EF4-FFF2-40B4-BE49-F238E27FC236}">
                  <a16:creationId xmlns:a16="http://schemas.microsoft.com/office/drawing/2014/main" id="{FBC02A79-900B-4639-BAE5-D109674AA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508000"/>
              <a:ext cx="63500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0" name="Oval 402">
              <a:extLst>
                <a:ext uri="{FF2B5EF4-FFF2-40B4-BE49-F238E27FC236}">
                  <a16:creationId xmlns:a16="http://schemas.microsoft.com/office/drawing/2014/main" id="{BAA08D29-0A03-4371-8174-1F9E51279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6365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1" name="Oval 403">
              <a:extLst>
                <a:ext uri="{FF2B5EF4-FFF2-40B4-BE49-F238E27FC236}">
                  <a16:creationId xmlns:a16="http://schemas.microsoft.com/office/drawing/2014/main" id="{7AF65B0E-D5B3-4FEF-AD6A-90BD730AD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338" y="1698625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2" name="Oval 404">
              <a:extLst>
                <a:ext uri="{FF2B5EF4-FFF2-40B4-BE49-F238E27FC236}">
                  <a16:creationId xmlns:a16="http://schemas.microsoft.com/office/drawing/2014/main" id="{D568060A-12D8-4239-A439-14924141C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7889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3" name="Oval 405">
              <a:extLst>
                <a:ext uri="{FF2B5EF4-FFF2-40B4-BE49-F238E27FC236}">
                  <a16:creationId xmlns:a16="http://schemas.microsoft.com/office/drawing/2014/main" id="{FA0394FB-05FE-46F2-BE98-E4E74CB9A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636587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4" name="Oval 407">
              <a:extLst>
                <a:ext uri="{FF2B5EF4-FFF2-40B4-BE49-F238E27FC236}">
                  <a16:creationId xmlns:a16="http://schemas.microsoft.com/office/drawing/2014/main" id="{5643CADF-802A-447C-BAB3-60C19F4EA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1089025"/>
              <a:ext cx="63500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5" name="Oval 408">
              <a:extLst>
                <a:ext uri="{FF2B5EF4-FFF2-40B4-BE49-F238E27FC236}">
                  <a16:creationId xmlns:a16="http://schemas.microsoft.com/office/drawing/2014/main" id="{DBCE312E-1478-4EC0-81B7-FAC000313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338" y="2109788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6" name="Oval 409">
              <a:extLst>
                <a:ext uri="{FF2B5EF4-FFF2-40B4-BE49-F238E27FC236}">
                  <a16:creationId xmlns:a16="http://schemas.microsoft.com/office/drawing/2014/main" id="{F2ADE97E-0774-409E-A242-6F35C7CB3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941388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7" name="Oval 410">
              <a:extLst>
                <a:ext uri="{FF2B5EF4-FFF2-40B4-BE49-F238E27FC236}">
                  <a16:creationId xmlns:a16="http://schemas.microsoft.com/office/drawing/2014/main" id="{DC763B5B-E1BC-4BE8-884F-1BB42522A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338" y="1393825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8" name="Oval 411">
              <a:extLst>
                <a:ext uri="{FF2B5EF4-FFF2-40B4-BE49-F238E27FC236}">
                  <a16:creationId xmlns:a16="http://schemas.microsoft.com/office/drawing/2014/main" id="{3EB28A6D-999E-4154-BF25-121F28BF6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1241425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9" name="Oval 412">
              <a:extLst>
                <a:ext uri="{FF2B5EF4-FFF2-40B4-BE49-F238E27FC236}">
                  <a16:creationId xmlns:a16="http://schemas.microsoft.com/office/drawing/2014/main" id="{AFD601C3-4F89-4C1B-B2D1-056F2C98F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338" y="2247900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0" name="Oval 413">
              <a:extLst>
                <a:ext uri="{FF2B5EF4-FFF2-40B4-BE49-F238E27FC236}">
                  <a16:creationId xmlns:a16="http://schemas.microsoft.com/office/drawing/2014/main" id="{02FAB6B4-02D4-4DD1-910D-60DE23A09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338" y="1546225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1" name="Oval 414">
              <a:extLst>
                <a:ext uri="{FF2B5EF4-FFF2-40B4-BE49-F238E27FC236}">
                  <a16:creationId xmlns:a16="http://schemas.microsoft.com/office/drawing/2014/main" id="{303ADC6C-BCFA-4C1B-B33A-1CEE0FD2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338" y="1971675"/>
              <a:ext cx="66675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2" name="Oval 415">
              <a:extLst>
                <a:ext uri="{FF2B5EF4-FFF2-40B4-BE49-F238E27FC236}">
                  <a16:creationId xmlns:a16="http://schemas.microsoft.com/office/drawing/2014/main" id="{E362D848-1EFF-431B-A9F2-3615DDFD0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338" y="1836738"/>
              <a:ext cx="66675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63" name="TextBox 562">
            <a:extLst>
              <a:ext uri="{FF2B5EF4-FFF2-40B4-BE49-F238E27FC236}">
                <a16:creationId xmlns:a16="http://schemas.microsoft.com/office/drawing/2014/main" id="{16766FC0-6916-4E87-9D17-EE6DD65631EF}"/>
              </a:ext>
            </a:extLst>
          </p:cNvPr>
          <p:cNvSpPr txBox="1"/>
          <p:nvPr/>
        </p:nvSpPr>
        <p:spPr>
          <a:xfrm>
            <a:off x="4253162" y="3256714"/>
            <a:ext cx="3736138" cy="9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sz="8500" spc="-200" dirty="0" smtClean="0">
                <a:solidFill>
                  <a:schemeClr val="bg1"/>
                </a:solidFill>
                <a:latin typeface="+mj-lt"/>
                <a:ea typeface="Montserrat Hairline" charset="0"/>
                <a:cs typeface="Montserrat Hairline" charset="0"/>
              </a:rPr>
              <a:t>Merci</a:t>
            </a:r>
            <a:endParaRPr lang="en-US" sz="8500" spc="-200" dirty="0">
              <a:solidFill>
                <a:schemeClr val="bg1"/>
              </a:solidFill>
              <a:latin typeface="+mj-lt"/>
              <a:ea typeface="Montserrat Hairline" charset="0"/>
              <a:cs typeface="Montserrat Hairline" charset="0"/>
            </a:endParaRPr>
          </a:p>
        </p:txBody>
      </p: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FD8B2498-06A2-4A04-B285-DECCAC6D2185}"/>
              </a:ext>
            </a:extLst>
          </p:cNvPr>
          <p:cNvGrpSpPr/>
          <p:nvPr/>
        </p:nvGrpSpPr>
        <p:grpSpPr>
          <a:xfrm>
            <a:off x="2850527" y="4082032"/>
            <a:ext cx="817246" cy="689769"/>
            <a:chOff x="9169400" y="576262"/>
            <a:chExt cx="742951" cy="627063"/>
          </a:xfrm>
          <a:solidFill>
            <a:schemeClr val="tx1">
              <a:alpha val="20000"/>
            </a:schemeClr>
          </a:solidFill>
        </p:grpSpPr>
        <p:sp>
          <p:nvSpPr>
            <p:cNvPr id="565" name="Oval 210">
              <a:extLst>
                <a:ext uri="{FF2B5EF4-FFF2-40B4-BE49-F238E27FC236}">
                  <a16:creationId xmlns:a16="http://schemas.microsoft.com/office/drawing/2014/main" id="{F55274A6-E0C6-4C57-A0B0-7178C9199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2338" y="576262"/>
              <a:ext cx="100013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6" name="Oval 211">
              <a:extLst>
                <a:ext uri="{FF2B5EF4-FFF2-40B4-BE49-F238E27FC236}">
                  <a16:creationId xmlns:a16="http://schemas.microsoft.com/office/drawing/2014/main" id="{055B6E8A-EFA6-4604-BB54-CB483DEA3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2338" y="838200"/>
              <a:ext cx="100013" cy="1031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7" name="Oval 212">
              <a:extLst>
                <a:ext uri="{FF2B5EF4-FFF2-40B4-BE49-F238E27FC236}">
                  <a16:creationId xmlns:a16="http://schemas.microsoft.com/office/drawing/2014/main" id="{4332FE9B-BBE6-4B6F-B76A-4A30B76C5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2338" y="1103312"/>
              <a:ext cx="100013" cy="1000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8" name="Oval 213">
              <a:extLst>
                <a:ext uri="{FF2B5EF4-FFF2-40B4-BE49-F238E27FC236}">
                  <a16:creationId xmlns:a16="http://schemas.microsoft.com/office/drawing/2014/main" id="{BD36E1B3-B6E3-479B-913F-F5AE5A521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6438" y="576262"/>
              <a:ext cx="100013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9" name="Oval 214">
              <a:extLst>
                <a:ext uri="{FF2B5EF4-FFF2-40B4-BE49-F238E27FC236}">
                  <a16:creationId xmlns:a16="http://schemas.microsoft.com/office/drawing/2014/main" id="{8EBEE098-FDA4-49EC-AFDC-D61D9AD7B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6438" y="838200"/>
              <a:ext cx="100013" cy="1031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0" name="Oval 215">
              <a:extLst>
                <a:ext uri="{FF2B5EF4-FFF2-40B4-BE49-F238E27FC236}">
                  <a16:creationId xmlns:a16="http://schemas.microsoft.com/office/drawing/2014/main" id="{FE6B4EDB-F593-45F1-933E-42CF74A5C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6438" y="1103312"/>
              <a:ext cx="100013" cy="1000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1" name="Oval 216">
              <a:extLst>
                <a:ext uri="{FF2B5EF4-FFF2-40B4-BE49-F238E27FC236}">
                  <a16:creationId xmlns:a16="http://schemas.microsoft.com/office/drawing/2014/main" id="{AC3989B0-8FC9-448B-82DC-B690189AF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0538" y="576262"/>
              <a:ext cx="10318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2" name="Oval 217">
              <a:extLst>
                <a:ext uri="{FF2B5EF4-FFF2-40B4-BE49-F238E27FC236}">
                  <a16:creationId xmlns:a16="http://schemas.microsoft.com/office/drawing/2014/main" id="{2E1DA1D2-6E42-4498-BA89-18258F8BC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0538" y="838200"/>
              <a:ext cx="103188" cy="1031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" name="Oval 218">
              <a:extLst>
                <a:ext uri="{FF2B5EF4-FFF2-40B4-BE49-F238E27FC236}">
                  <a16:creationId xmlns:a16="http://schemas.microsoft.com/office/drawing/2014/main" id="{FA9F6D68-65D6-43A2-BD0F-4A852EBD0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0538" y="1103312"/>
              <a:ext cx="103188" cy="1000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4" name="Oval 219">
              <a:extLst>
                <a:ext uri="{FF2B5EF4-FFF2-40B4-BE49-F238E27FC236}">
                  <a16:creationId xmlns:a16="http://schemas.microsoft.com/office/drawing/2014/main" id="{61AC044F-4A3F-444D-A7D1-EB336E2AD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0" y="576262"/>
              <a:ext cx="9842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5" name="Oval 220">
              <a:extLst>
                <a:ext uri="{FF2B5EF4-FFF2-40B4-BE49-F238E27FC236}">
                  <a16:creationId xmlns:a16="http://schemas.microsoft.com/office/drawing/2014/main" id="{1244252B-8070-4005-8F88-F02669712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0" y="838200"/>
              <a:ext cx="98425" cy="1031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6" name="Oval 221">
              <a:extLst>
                <a:ext uri="{FF2B5EF4-FFF2-40B4-BE49-F238E27FC236}">
                  <a16:creationId xmlns:a16="http://schemas.microsoft.com/office/drawing/2014/main" id="{BBBFD8FF-979F-40AD-9C4F-989795E63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0" y="1103312"/>
              <a:ext cx="98425" cy="1000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7" name="Freeform 416">
            <a:extLst>
              <a:ext uri="{FF2B5EF4-FFF2-40B4-BE49-F238E27FC236}">
                <a16:creationId xmlns:a16="http://schemas.microsoft.com/office/drawing/2014/main" id="{567DD3B2-AD02-4209-AF6A-C2809701269D}"/>
              </a:ext>
            </a:extLst>
          </p:cNvPr>
          <p:cNvSpPr>
            <a:spLocks/>
          </p:cNvSpPr>
          <p:nvPr/>
        </p:nvSpPr>
        <p:spPr bwMode="auto">
          <a:xfrm>
            <a:off x="2709083" y="4876575"/>
            <a:ext cx="1208405" cy="218282"/>
          </a:xfrm>
          <a:custGeom>
            <a:avLst/>
            <a:gdLst>
              <a:gd name="T0" fmla="*/ 216 w 310"/>
              <a:gd name="T1" fmla="*/ 56 h 56"/>
              <a:gd name="T2" fmla="*/ 187 w 310"/>
              <a:gd name="T3" fmla="*/ 44 h 56"/>
              <a:gd name="T4" fmla="*/ 172 w 310"/>
              <a:gd name="T5" fmla="*/ 29 h 56"/>
              <a:gd name="T6" fmla="*/ 138 w 310"/>
              <a:gd name="T7" fmla="*/ 29 h 56"/>
              <a:gd name="T8" fmla="*/ 123 w 310"/>
              <a:gd name="T9" fmla="*/ 44 h 56"/>
              <a:gd name="T10" fmla="*/ 94 w 310"/>
              <a:gd name="T11" fmla="*/ 56 h 56"/>
              <a:gd name="T12" fmla="*/ 65 w 310"/>
              <a:gd name="T13" fmla="*/ 44 h 56"/>
              <a:gd name="T14" fmla="*/ 50 w 310"/>
              <a:gd name="T15" fmla="*/ 29 h 56"/>
              <a:gd name="T16" fmla="*/ 16 w 310"/>
              <a:gd name="T17" fmla="*/ 29 h 56"/>
              <a:gd name="T18" fmla="*/ 4 w 310"/>
              <a:gd name="T19" fmla="*/ 29 h 56"/>
              <a:gd name="T20" fmla="*/ 4 w 310"/>
              <a:gd name="T21" fmla="*/ 16 h 56"/>
              <a:gd name="T22" fmla="*/ 33 w 310"/>
              <a:gd name="T23" fmla="*/ 4 h 56"/>
              <a:gd name="T24" fmla="*/ 62 w 310"/>
              <a:gd name="T25" fmla="*/ 16 h 56"/>
              <a:gd name="T26" fmla="*/ 77 w 310"/>
              <a:gd name="T27" fmla="*/ 31 h 56"/>
              <a:gd name="T28" fmla="*/ 111 w 310"/>
              <a:gd name="T29" fmla="*/ 31 h 56"/>
              <a:gd name="T30" fmla="*/ 126 w 310"/>
              <a:gd name="T31" fmla="*/ 16 h 56"/>
              <a:gd name="T32" fmla="*/ 184 w 310"/>
              <a:gd name="T33" fmla="*/ 16 h 56"/>
              <a:gd name="T34" fmla="*/ 199 w 310"/>
              <a:gd name="T35" fmla="*/ 31 h 56"/>
              <a:gd name="T36" fmla="*/ 233 w 310"/>
              <a:gd name="T37" fmla="*/ 31 h 56"/>
              <a:gd name="T38" fmla="*/ 248 w 310"/>
              <a:gd name="T39" fmla="*/ 16 h 56"/>
              <a:gd name="T40" fmla="*/ 277 w 310"/>
              <a:gd name="T41" fmla="*/ 4 h 56"/>
              <a:gd name="T42" fmla="*/ 306 w 310"/>
              <a:gd name="T43" fmla="*/ 16 h 56"/>
              <a:gd name="T44" fmla="*/ 306 w 310"/>
              <a:gd name="T45" fmla="*/ 29 h 56"/>
              <a:gd name="T46" fmla="*/ 294 w 310"/>
              <a:gd name="T47" fmla="*/ 29 h 56"/>
              <a:gd name="T48" fmla="*/ 277 w 310"/>
              <a:gd name="T49" fmla="*/ 22 h 56"/>
              <a:gd name="T50" fmla="*/ 260 w 310"/>
              <a:gd name="T51" fmla="*/ 29 h 56"/>
              <a:gd name="T52" fmla="*/ 245 w 310"/>
              <a:gd name="T53" fmla="*/ 44 h 56"/>
              <a:gd name="T54" fmla="*/ 216 w 310"/>
              <a:gd name="T5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10" h="56">
                <a:moveTo>
                  <a:pt x="216" y="56"/>
                </a:moveTo>
                <a:cubicBezTo>
                  <a:pt x="205" y="56"/>
                  <a:pt x="195" y="52"/>
                  <a:pt x="187" y="44"/>
                </a:cubicBezTo>
                <a:cubicBezTo>
                  <a:pt x="172" y="29"/>
                  <a:pt x="172" y="29"/>
                  <a:pt x="172" y="29"/>
                </a:cubicBezTo>
                <a:cubicBezTo>
                  <a:pt x="163" y="20"/>
                  <a:pt x="148" y="20"/>
                  <a:pt x="138" y="29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16" y="52"/>
                  <a:pt x="105" y="56"/>
                  <a:pt x="94" y="56"/>
                </a:cubicBezTo>
                <a:cubicBezTo>
                  <a:pt x="83" y="56"/>
                  <a:pt x="73" y="52"/>
                  <a:pt x="65" y="44"/>
                </a:cubicBezTo>
                <a:cubicBezTo>
                  <a:pt x="50" y="29"/>
                  <a:pt x="50" y="29"/>
                  <a:pt x="50" y="29"/>
                </a:cubicBezTo>
                <a:cubicBezTo>
                  <a:pt x="41" y="20"/>
                  <a:pt x="26" y="20"/>
                  <a:pt x="16" y="29"/>
                </a:cubicBezTo>
                <a:cubicBezTo>
                  <a:pt x="13" y="32"/>
                  <a:pt x="7" y="32"/>
                  <a:pt x="4" y="29"/>
                </a:cubicBezTo>
                <a:cubicBezTo>
                  <a:pt x="0" y="25"/>
                  <a:pt x="0" y="20"/>
                  <a:pt x="4" y="16"/>
                </a:cubicBezTo>
                <a:cubicBezTo>
                  <a:pt x="12" y="8"/>
                  <a:pt x="22" y="4"/>
                  <a:pt x="33" y="4"/>
                </a:cubicBezTo>
                <a:cubicBezTo>
                  <a:pt x="44" y="4"/>
                  <a:pt x="55" y="8"/>
                  <a:pt x="62" y="16"/>
                </a:cubicBezTo>
                <a:cubicBezTo>
                  <a:pt x="77" y="31"/>
                  <a:pt x="77" y="31"/>
                  <a:pt x="77" y="31"/>
                </a:cubicBezTo>
                <a:cubicBezTo>
                  <a:pt x="87" y="40"/>
                  <a:pt x="102" y="40"/>
                  <a:pt x="111" y="31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42" y="0"/>
                  <a:pt x="168" y="0"/>
                  <a:pt x="184" y="16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209" y="40"/>
                  <a:pt x="224" y="40"/>
                  <a:pt x="233" y="31"/>
                </a:cubicBezTo>
                <a:cubicBezTo>
                  <a:pt x="248" y="16"/>
                  <a:pt x="248" y="16"/>
                  <a:pt x="248" y="16"/>
                </a:cubicBezTo>
                <a:cubicBezTo>
                  <a:pt x="256" y="8"/>
                  <a:pt x="266" y="4"/>
                  <a:pt x="277" y="4"/>
                </a:cubicBezTo>
                <a:cubicBezTo>
                  <a:pt x="288" y="4"/>
                  <a:pt x="298" y="8"/>
                  <a:pt x="306" y="16"/>
                </a:cubicBezTo>
                <a:cubicBezTo>
                  <a:pt x="310" y="20"/>
                  <a:pt x="310" y="25"/>
                  <a:pt x="306" y="29"/>
                </a:cubicBezTo>
                <a:cubicBezTo>
                  <a:pt x="303" y="32"/>
                  <a:pt x="297" y="32"/>
                  <a:pt x="294" y="29"/>
                </a:cubicBezTo>
                <a:cubicBezTo>
                  <a:pt x="289" y="24"/>
                  <a:pt x="283" y="22"/>
                  <a:pt x="277" y="22"/>
                </a:cubicBezTo>
                <a:cubicBezTo>
                  <a:pt x="271" y="22"/>
                  <a:pt x="265" y="24"/>
                  <a:pt x="260" y="2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38" y="52"/>
                  <a:pt x="227" y="56"/>
                  <a:pt x="216" y="56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8" name="Freeform 417">
            <a:extLst>
              <a:ext uri="{FF2B5EF4-FFF2-40B4-BE49-F238E27FC236}">
                <a16:creationId xmlns:a16="http://schemas.microsoft.com/office/drawing/2014/main" id="{9A17F717-1203-45FB-9FD4-ACEFC3F1B3F6}"/>
              </a:ext>
            </a:extLst>
          </p:cNvPr>
          <p:cNvSpPr>
            <a:spLocks/>
          </p:cNvSpPr>
          <p:nvPr/>
        </p:nvSpPr>
        <p:spPr bwMode="auto">
          <a:xfrm>
            <a:off x="3205018" y="5110573"/>
            <a:ext cx="1203167" cy="218282"/>
          </a:xfrm>
          <a:custGeom>
            <a:avLst/>
            <a:gdLst>
              <a:gd name="T0" fmla="*/ 215 w 309"/>
              <a:gd name="T1" fmla="*/ 56 h 56"/>
              <a:gd name="T2" fmla="*/ 186 w 309"/>
              <a:gd name="T3" fmla="*/ 43 h 56"/>
              <a:gd name="T4" fmla="*/ 171 w 309"/>
              <a:gd name="T5" fmla="*/ 28 h 56"/>
              <a:gd name="T6" fmla="*/ 138 w 309"/>
              <a:gd name="T7" fmla="*/ 28 h 56"/>
              <a:gd name="T8" fmla="*/ 123 w 309"/>
              <a:gd name="T9" fmla="*/ 43 h 56"/>
              <a:gd name="T10" fmla="*/ 93 w 309"/>
              <a:gd name="T11" fmla="*/ 56 h 56"/>
              <a:gd name="T12" fmla="*/ 64 w 309"/>
              <a:gd name="T13" fmla="*/ 43 h 56"/>
              <a:gd name="T14" fmla="*/ 49 w 309"/>
              <a:gd name="T15" fmla="*/ 28 h 56"/>
              <a:gd name="T16" fmla="*/ 16 w 309"/>
              <a:gd name="T17" fmla="*/ 28 h 56"/>
              <a:gd name="T18" fmla="*/ 3 w 309"/>
              <a:gd name="T19" fmla="*/ 28 h 56"/>
              <a:gd name="T20" fmla="*/ 3 w 309"/>
              <a:gd name="T21" fmla="*/ 16 h 56"/>
              <a:gd name="T22" fmla="*/ 32 w 309"/>
              <a:gd name="T23" fmla="*/ 4 h 56"/>
              <a:gd name="T24" fmla="*/ 62 w 309"/>
              <a:gd name="T25" fmla="*/ 16 h 56"/>
              <a:gd name="T26" fmla="*/ 77 w 309"/>
              <a:gd name="T27" fmla="*/ 31 h 56"/>
              <a:gd name="T28" fmla="*/ 110 w 309"/>
              <a:gd name="T29" fmla="*/ 31 h 56"/>
              <a:gd name="T30" fmla="*/ 125 w 309"/>
              <a:gd name="T31" fmla="*/ 16 h 56"/>
              <a:gd name="T32" fmla="*/ 184 w 309"/>
              <a:gd name="T33" fmla="*/ 16 h 56"/>
              <a:gd name="T34" fmla="*/ 199 w 309"/>
              <a:gd name="T35" fmla="*/ 31 h 56"/>
              <a:gd name="T36" fmla="*/ 232 w 309"/>
              <a:gd name="T37" fmla="*/ 31 h 56"/>
              <a:gd name="T38" fmla="*/ 247 w 309"/>
              <a:gd name="T39" fmla="*/ 16 h 56"/>
              <a:gd name="T40" fmla="*/ 276 w 309"/>
              <a:gd name="T41" fmla="*/ 4 h 56"/>
              <a:gd name="T42" fmla="*/ 306 w 309"/>
              <a:gd name="T43" fmla="*/ 16 h 56"/>
              <a:gd name="T44" fmla="*/ 306 w 309"/>
              <a:gd name="T45" fmla="*/ 28 h 56"/>
              <a:gd name="T46" fmla="*/ 293 w 309"/>
              <a:gd name="T47" fmla="*/ 28 h 56"/>
              <a:gd name="T48" fmla="*/ 276 w 309"/>
              <a:gd name="T49" fmla="*/ 22 h 56"/>
              <a:gd name="T50" fmla="*/ 260 w 309"/>
              <a:gd name="T51" fmla="*/ 28 h 56"/>
              <a:gd name="T52" fmla="*/ 245 w 309"/>
              <a:gd name="T53" fmla="*/ 43 h 56"/>
              <a:gd name="T54" fmla="*/ 215 w 309"/>
              <a:gd name="T5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9" h="56">
                <a:moveTo>
                  <a:pt x="215" y="56"/>
                </a:moveTo>
                <a:cubicBezTo>
                  <a:pt x="204" y="56"/>
                  <a:pt x="194" y="51"/>
                  <a:pt x="186" y="43"/>
                </a:cubicBezTo>
                <a:cubicBezTo>
                  <a:pt x="171" y="28"/>
                  <a:pt x="171" y="28"/>
                  <a:pt x="171" y="28"/>
                </a:cubicBezTo>
                <a:cubicBezTo>
                  <a:pt x="162" y="19"/>
                  <a:pt x="147" y="19"/>
                  <a:pt x="138" y="28"/>
                </a:cubicBezTo>
                <a:cubicBezTo>
                  <a:pt x="123" y="43"/>
                  <a:pt x="123" y="43"/>
                  <a:pt x="123" y="43"/>
                </a:cubicBezTo>
                <a:cubicBezTo>
                  <a:pt x="115" y="51"/>
                  <a:pt x="104" y="56"/>
                  <a:pt x="93" y="56"/>
                </a:cubicBezTo>
                <a:cubicBezTo>
                  <a:pt x="82" y="56"/>
                  <a:pt x="72" y="51"/>
                  <a:pt x="64" y="43"/>
                </a:cubicBezTo>
                <a:cubicBezTo>
                  <a:pt x="49" y="28"/>
                  <a:pt x="49" y="28"/>
                  <a:pt x="49" y="28"/>
                </a:cubicBezTo>
                <a:cubicBezTo>
                  <a:pt x="40" y="19"/>
                  <a:pt x="25" y="19"/>
                  <a:pt x="16" y="28"/>
                </a:cubicBezTo>
                <a:cubicBezTo>
                  <a:pt x="12" y="32"/>
                  <a:pt x="7" y="32"/>
                  <a:pt x="3" y="28"/>
                </a:cubicBezTo>
                <a:cubicBezTo>
                  <a:pt x="0" y="25"/>
                  <a:pt x="0" y="19"/>
                  <a:pt x="3" y="16"/>
                </a:cubicBezTo>
                <a:cubicBezTo>
                  <a:pt x="11" y="8"/>
                  <a:pt x="21" y="4"/>
                  <a:pt x="32" y="4"/>
                </a:cubicBezTo>
                <a:cubicBezTo>
                  <a:pt x="43" y="4"/>
                  <a:pt x="54" y="8"/>
                  <a:pt x="62" y="16"/>
                </a:cubicBezTo>
                <a:cubicBezTo>
                  <a:pt x="77" y="31"/>
                  <a:pt x="77" y="31"/>
                  <a:pt x="77" y="31"/>
                </a:cubicBezTo>
                <a:cubicBezTo>
                  <a:pt x="86" y="40"/>
                  <a:pt x="101" y="40"/>
                  <a:pt x="110" y="31"/>
                </a:cubicBezTo>
                <a:cubicBezTo>
                  <a:pt x="125" y="16"/>
                  <a:pt x="125" y="16"/>
                  <a:pt x="125" y="16"/>
                </a:cubicBezTo>
                <a:cubicBezTo>
                  <a:pt x="141" y="0"/>
                  <a:pt x="167" y="0"/>
                  <a:pt x="184" y="16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208" y="40"/>
                  <a:pt x="223" y="40"/>
                  <a:pt x="232" y="31"/>
                </a:cubicBezTo>
                <a:cubicBezTo>
                  <a:pt x="247" y="16"/>
                  <a:pt x="247" y="16"/>
                  <a:pt x="247" y="16"/>
                </a:cubicBezTo>
                <a:cubicBezTo>
                  <a:pt x="255" y="8"/>
                  <a:pt x="265" y="4"/>
                  <a:pt x="276" y="4"/>
                </a:cubicBezTo>
                <a:cubicBezTo>
                  <a:pt x="287" y="4"/>
                  <a:pt x="298" y="8"/>
                  <a:pt x="306" y="16"/>
                </a:cubicBezTo>
                <a:cubicBezTo>
                  <a:pt x="309" y="19"/>
                  <a:pt x="309" y="25"/>
                  <a:pt x="306" y="28"/>
                </a:cubicBezTo>
                <a:cubicBezTo>
                  <a:pt x="302" y="32"/>
                  <a:pt x="296" y="32"/>
                  <a:pt x="293" y="28"/>
                </a:cubicBezTo>
                <a:cubicBezTo>
                  <a:pt x="288" y="24"/>
                  <a:pt x="283" y="22"/>
                  <a:pt x="276" y="22"/>
                </a:cubicBezTo>
                <a:cubicBezTo>
                  <a:pt x="270" y="22"/>
                  <a:pt x="264" y="24"/>
                  <a:pt x="260" y="28"/>
                </a:cubicBezTo>
                <a:cubicBezTo>
                  <a:pt x="245" y="43"/>
                  <a:pt x="245" y="43"/>
                  <a:pt x="245" y="43"/>
                </a:cubicBezTo>
                <a:cubicBezTo>
                  <a:pt x="237" y="51"/>
                  <a:pt x="226" y="56"/>
                  <a:pt x="215" y="56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DE56150-107F-4C54-AAB1-557C0274548F}"/>
              </a:ext>
            </a:extLst>
          </p:cNvPr>
          <p:cNvCxnSpPr>
            <a:cxnSpLocks/>
          </p:cNvCxnSpPr>
          <p:nvPr/>
        </p:nvCxnSpPr>
        <p:spPr>
          <a:xfrm>
            <a:off x="5780604" y="2828160"/>
            <a:ext cx="644285" cy="0"/>
          </a:xfrm>
          <a:prstGeom prst="line">
            <a:avLst/>
          </a:prstGeom>
          <a:ln w="152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Subtitle 2">
            <a:extLst>
              <a:ext uri="{FF2B5EF4-FFF2-40B4-BE49-F238E27FC236}">
                <a16:creationId xmlns:a16="http://schemas.microsoft.com/office/drawing/2014/main" id="{DD9F6DA7-FD2D-464D-B45E-7F6C146B169D}"/>
              </a:ext>
            </a:extLst>
          </p:cNvPr>
          <p:cNvSpPr txBox="1">
            <a:spLocks/>
          </p:cNvSpPr>
          <p:nvPr/>
        </p:nvSpPr>
        <p:spPr>
          <a:xfrm>
            <a:off x="8279326" y="6002238"/>
            <a:ext cx="3955347" cy="2795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b="1" spc="100" dirty="0" smtClean="0">
                <a:solidFill>
                  <a:schemeClr val="accent4">
                    <a:lumMod val="75000"/>
                  </a:schemeClr>
                </a:solidFill>
              </a:rPr>
              <a:t>Direction des systèmes d’information</a:t>
            </a:r>
            <a:endParaRPr lang="fr-FR" sz="1400" b="1" spc="1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18" y="536385"/>
            <a:ext cx="1780536" cy="165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2" name="Rectangle 211"/>
          <p:cNvSpPr/>
          <p:nvPr/>
        </p:nvSpPr>
        <p:spPr>
          <a:xfrm>
            <a:off x="336308" y="72288"/>
            <a:ext cx="2272134" cy="499036"/>
          </a:xfrm>
          <a:prstGeom prst="rect">
            <a:avLst/>
          </a:prstGeom>
        </p:spPr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latin typeface="Segoe UI"/>
              </a:rPr>
              <a:t>REPUBLIQUE </a:t>
            </a:r>
            <a:r>
              <a:rPr lang="en-US" sz="1100" b="1" dirty="0">
                <a:latin typeface="Segoe UI"/>
              </a:rPr>
              <a:t>DE COTE D’IVOIRE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pc="-50" dirty="0">
                <a:solidFill>
                  <a:srgbClr val="656565"/>
                </a:solidFill>
                <a:latin typeface="Arial"/>
              </a:rPr>
              <a:t>Union • Discipline - Travail</a:t>
            </a:r>
          </a:p>
        </p:txBody>
      </p:sp>
      <p:sp>
        <p:nvSpPr>
          <p:cNvPr id="213" name="Rectangle 3"/>
          <p:cNvSpPr>
            <a:spLocks noChangeArrowheads="1"/>
          </p:cNvSpPr>
          <p:nvPr/>
        </p:nvSpPr>
        <p:spPr bwMode="auto">
          <a:xfrm>
            <a:off x="6926387" y="99698"/>
            <a:ext cx="4737411" cy="70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2725"/>
              </a:spcBef>
              <a:spcAft>
                <a:spcPts val="425"/>
              </a:spcAft>
            </a:pPr>
            <a:r>
              <a:rPr lang="en-US" altLang="fr-FR" sz="1600" b="1" dirty="0">
                <a:latin typeface="Arial" panose="020B0604020202020204" pitchFamily="34" charset="0"/>
              </a:rPr>
              <a:t>MINISTERE DE L’ECONOMIE NUMERIQUE, DES TELECOMMUNICATIONS ET DE L’INNOVATION</a:t>
            </a:r>
          </a:p>
        </p:txBody>
      </p:sp>
    </p:spTree>
    <p:extLst>
      <p:ext uri="{BB962C8B-B14F-4D97-AF65-F5344CB8AC3E}">
        <p14:creationId xmlns:p14="http://schemas.microsoft.com/office/powerpoint/2010/main" val="145703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279" y="61053"/>
            <a:ext cx="4416725" cy="499456"/>
          </a:xfrm>
        </p:spPr>
        <p:txBody>
          <a:bodyPr/>
          <a:lstStyle/>
          <a:p>
            <a:r>
              <a:rPr lang="fr-FR" sz="3200" dirty="0" smtClean="0"/>
              <a:t>Fiche signalétique</a:t>
            </a:r>
            <a:endParaRPr lang="fr-FR" sz="3200" b="0" dirty="0"/>
          </a:p>
        </p:txBody>
      </p:sp>
      <p:sp>
        <p:nvSpPr>
          <p:cNvPr id="32" name="Rectangle 31"/>
          <p:cNvSpPr/>
          <p:nvPr/>
        </p:nvSpPr>
        <p:spPr>
          <a:xfrm>
            <a:off x="5952226" y="3225460"/>
            <a:ext cx="3215867" cy="6033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(</a:t>
            </a:r>
            <a:r>
              <a:rPr lang="fr-FR" sz="1000" b="1" dirty="0">
                <a:solidFill>
                  <a:schemeClr val="tx1"/>
                </a:solidFill>
              </a:rPr>
              <a:t>Mail et </a:t>
            </a:r>
            <a:r>
              <a:rPr lang="fr-FR" sz="1000" b="1" dirty="0" err="1">
                <a:solidFill>
                  <a:schemeClr val="tx1"/>
                </a:solidFill>
              </a:rPr>
              <a:t>whatsapp</a:t>
            </a:r>
            <a:r>
              <a:rPr lang="fr-FR" sz="1000" dirty="0">
                <a:solidFill>
                  <a:schemeClr val="tx1"/>
                </a:solidFill>
              </a:rPr>
              <a:t>) </a:t>
            </a:r>
            <a:r>
              <a:rPr lang="fr-FR" sz="1000" dirty="0" smtClean="0">
                <a:solidFill>
                  <a:schemeClr val="tx1"/>
                </a:solidFill>
              </a:rPr>
              <a:t>est </a:t>
            </a:r>
            <a:r>
              <a:rPr lang="fr-FR" sz="1000" dirty="0">
                <a:solidFill>
                  <a:schemeClr val="tx1"/>
                </a:solidFill>
              </a:rPr>
              <a:t>envoyée à la </a:t>
            </a:r>
            <a:r>
              <a:rPr lang="fr-FR" sz="1000" dirty="0" smtClean="0">
                <a:solidFill>
                  <a:schemeClr val="tx1"/>
                </a:solidFill>
              </a:rPr>
              <a:t>DRH pour notifier la demande en cours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52227" y="4193639"/>
            <a:ext cx="3215866" cy="4538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Le DRH va alors </a:t>
            </a:r>
            <a:r>
              <a:rPr lang="fr-FR" sz="1000" dirty="0" smtClean="0">
                <a:solidFill>
                  <a:schemeClr val="tx1"/>
                </a:solidFill>
              </a:rPr>
              <a:t>accepter et </a:t>
            </a:r>
            <a:r>
              <a:rPr lang="fr-FR" sz="1000" dirty="0">
                <a:solidFill>
                  <a:schemeClr val="tx1"/>
                </a:solidFill>
              </a:rPr>
              <a:t>imputer à un agent </a:t>
            </a:r>
            <a:r>
              <a:rPr lang="fr-FR" sz="1000" dirty="0" smtClean="0">
                <a:solidFill>
                  <a:schemeClr val="tx1"/>
                </a:solidFill>
              </a:rPr>
              <a:t>RH pour </a:t>
            </a:r>
            <a:r>
              <a:rPr lang="fr-FR" sz="1000" dirty="0">
                <a:solidFill>
                  <a:schemeClr val="tx1"/>
                </a:solidFill>
              </a:rPr>
              <a:t>traitement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52226" y="5012301"/>
            <a:ext cx="3215868" cy="520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La demande est ensuite traitée et </a:t>
            </a:r>
            <a:r>
              <a:rPr lang="fr-FR" sz="1000" dirty="0" smtClean="0">
                <a:solidFill>
                  <a:schemeClr val="tx1"/>
                </a:solidFill>
              </a:rPr>
              <a:t>le postulant est appelé à la DRH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759790" y="3228892"/>
            <a:ext cx="2433270" cy="61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(</a:t>
            </a:r>
            <a:r>
              <a:rPr lang="fr-FR" sz="1000" b="1" dirty="0">
                <a:solidFill>
                  <a:schemeClr val="tx1"/>
                </a:solidFill>
              </a:rPr>
              <a:t>Mail et </a:t>
            </a:r>
            <a:r>
              <a:rPr lang="fr-FR" sz="1000" b="1" dirty="0" err="1">
                <a:solidFill>
                  <a:schemeClr val="tx1"/>
                </a:solidFill>
              </a:rPr>
              <a:t>whatsapp</a:t>
            </a:r>
            <a:r>
              <a:rPr lang="fr-FR" sz="1000" dirty="0">
                <a:solidFill>
                  <a:schemeClr val="tx1"/>
                </a:solidFill>
              </a:rPr>
              <a:t>) </a:t>
            </a:r>
            <a:r>
              <a:rPr lang="fr-FR" sz="1000" dirty="0" smtClean="0">
                <a:solidFill>
                  <a:schemeClr val="tx1"/>
                </a:solidFill>
              </a:rPr>
              <a:t>est envoyée au postulant lui signifiant que sa demande a été prise en compte et est en traitement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57535" y="4895614"/>
            <a:ext cx="2426899" cy="7539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</a:t>
            </a:r>
            <a:r>
              <a:rPr lang="fr-FR" sz="1000" dirty="0" smtClean="0">
                <a:solidFill>
                  <a:schemeClr val="tx1"/>
                </a:solidFill>
              </a:rPr>
              <a:t>(</a:t>
            </a:r>
            <a:r>
              <a:rPr lang="fr-FR" sz="1000" b="1" dirty="0" smtClean="0">
                <a:solidFill>
                  <a:schemeClr val="tx1"/>
                </a:solidFill>
              </a:rPr>
              <a:t>Mail et </a:t>
            </a:r>
            <a:r>
              <a:rPr lang="fr-FR" sz="1000" b="1" dirty="0" err="1" smtClean="0">
                <a:solidFill>
                  <a:schemeClr val="tx1"/>
                </a:solidFill>
              </a:rPr>
              <a:t>whatsapp</a:t>
            </a:r>
            <a:r>
              <a:rPr lang="fr-FR" sz="1000" dirty="0" smtClean="0">
                <a:solidFill>
                  <a:schemeClr val="tx1"/>
                </a:solidFill>
              </a:rPr>
              <a:t>) est envoyée </a:t>
            </a:r>
            <a:r>
              <a:rPr lang="fr-FR" sz="1000" dirty="0">
                <a:solidFill>
                  <a:schemeClr val="tx1"/>
                </a:solidFill>
              </a:rPr>
              <a:t>à </a:t>
            </a:r>
            <a:r>
              <a:rPr lang="fr-FR" sz="1000" dirty="0" smtClean="0">
                <a:solidFill>
                  <a:schemeClr val="tx1"/>
                </a:solidFill>
              </a:rPr>
              <a:t>l’agent lui signifiant qu’il a été bien identifié au sein du Ministère.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76" name="Connecteur droit avec flèche 75"/>
          <p:cNvCxnSpPr>
            <a:stCxn id="41" idx="2"/>
            <a:endCxn id="43" idx="0"/>
          </p:cNvCxnSpPr>
          <p:nvPr/>
        </p:nvCxnSpPr>
        <p:spPr>
          <a:xfrm>
            <a:off x="7560160" y="4647500"/>
            <a:ext cx="0" cy="364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43" idx="3"/>
            <a:endCxn id="62" idx="1"/>
          </p:cNvCxnSpPr>
          <p:nvPr/>
        </p:nvCxnSpPr>
        <p:spPr>
          <a:xfrm flipV="1">
            <a:off x="9168094" y="5272594"/>
            <a:ext cx="58944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1904142" y="61053"/>
            <a:ext cx="575196" cy="5572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16" name="Connecteur droit avec flèche 15"/>
          <p:cNvCxnSpPr>
            <a:stCxn id="32" idx="3"/>
            <a:endCxn id="55" idx="1"/>
          </p:cNvCxnSpPr>
          <p:nvPr/>
        </p:nvCxnSpPr>
        <p:spPr>
          <a:xfrm>
            <a:off x="9168093" y="3527149"/>
            <a:ext cx="591697" cy="7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32" idx="2"/>
            <a:endCxn id="41" idx="0"/>
          </p:cNvCxnSpPr>
          <p:nvPr/>
        </p:nvCxnSpPr>
        <p:spPr>
          <a:xfrm>
            <a:off x="7560160" y="3828838"/>
            <a:ext cx="0" cy="364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41" idx="3"/>
            <a:endCxn id="38" idx="1"/>
          </p:cNvCxnSpPr>
          <p:nvPr/>
        </p:nvCxnSpPr>
        <p:spPr>
          <a:xfrm>
            <a:off x="9168093" y="4420570"/>
            <a:ext cx="591697" cy="1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17"/>
          <p:cNvSpPr/>
          <p:nvPr/>
        </p:nvSpPr>
        <p:spPr>
          <a:xfrm>
            <a:off x="6996239" y="1381536"/>
            <a:ext cx="1147596" cy="41236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Connexion à la plateforme</a:t>
            </a:r>
          </a:p>
        </p:txBody>
      </p:sp>
      <p:sp>
        <p:nvSpPr>
          <p:cNvPr id="36" name="TextBox 30"/>
          <p:cNvSpPr txBox="1"/>
          <p:nvPr/>
        </p:nvSpPr>
        <p:spPr>
          <a:xfrm>
            <a:off x="5952226" y="2115553"/>
            <a:ext cx="3215868" cy="70788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postulant reçoit le lien de connexion à la plateforme d’identification des agents. Il renseigne alors le formulaire avec les informations nécessaires. Il valide pour terminer l’opération.</a:t>
            </a:r>
            <a:endParaRPr lang="fr-FR" sz="1000" dirty="0"/>
          </a:p>
        </p:txBody>
      </p:sp>
      <p:sp>
        <p:nvSpPr>
          <p:cNvPr id="38" name="Rectangle 37"/>
          <p:cNvSpPr/>
          <p:nvPr/>
        </p:nvSpPr>
        <p:spPr>
          <a:xfrm>
            <a:off x="9759790" y="4115316"/>
            <a:ext cx="2433270" cy="6128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(</a:t>
            </a:r>
            <a:r>
              <a:rPr lang="fr-FR" sz="1000" b="1" dirty="0">
                <a:solidFill>
                  <a:schemeClr val="tx1"/>
                </a:solidFill>
              </a:rPr>
              <a:t>Mail et </a:t>
            </a:r>
            <a:r>
              <a:rPr lang="fr-FR" sz="1000" b="1" dirty="0" err="1">
                <a:solidFill>
                  <a:schemeClr val="tx1"/>
                </a:solidFill>
              </a:rPr>
              <a:t>whatsapp</a:t>
            </a:r>
            <a:r>
              <a:rPr lang="fr-FR" sz="1000" dirty="0">
                <a:solidFill>
                  <a:schemeClr val="tx1"/>
                </a:solidFill>
              </a:rPr>
              <a:t>) </a:t>
            </a:r>
            <a:r>
              <a:rPr lang="fr-FR" sz="1000" dirty="0" smtClean="0">
                <a:solidFill>
                  <a:schemeClr val="tx1"/>
                </a:solidFill>
              </a:rPr>
              <a:t>est envoyée </a:t>
            </a:r>
            <a:r>
              <a:rPr lang="fr-FR" sz="1000" dirty="0">
                <a:solidFill>
                  <a:schemeClr val="tx1"/>
                </a:solidFill>
              </a:rPr>
              <a:t>à </a:t>
            </a:r>
            <a:r>
              <a:rPr lang="fr-FR" sz="1000" dirty="0" smtClean="0">
                <a:solidFill>
                  <a:schemeClr val="tx1"/>
                </a:solidFill>
              </a:rPr>
              <a:t>l’agent RH lui signifiant de traiter la demande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/>
          <p:cNvCxnSpPr>
            <a:stCxn id="82" idx="2"/>
            <a:endCxn id="36" idx="0"/>
          </p:cNvCxnSpPr>
          <p:nvPr/>
        </p:nvCxnSpPr>
        <p:spPr>
          <a:xfrm flipH="1">
            <a:off x="7560160" y="1793899"/>
            <a:ext cx="9877" cy="32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36" idx="2"/>
            <a:endCxn id="32" idx="0"/>
          </p:cNvCxnSpPr>
          <p:nvPr/>
        </p:nvCxnSpPr>
        <p:spPr>
          <a:xfrm>
            <a:off x="7560160" y="2823439"/>
            <a:ext cx="0" cy="402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17"/>
          <p:cNvSpPr/>
          <p:nvPr/>
        </p:nvSpPr>
        <p:spPr>
          <a:xfrm>
            <a:off x="10397186" y="6445637"/>
            <a:ext cx="1147596" cy="4123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Demande close</a:t>
            </a:r>
          </a:p>
        </p:txBody>
      </p:sp>
      <p:cxnSp>
        <p:nvCxnSpPr>
          <p:cNvPr id="74" name="Connecteur droit avec flèche 73"/>
          <p:cNvCxnSpPr>
            <a:stCxn id="62" idx="2"/>
            <a:endCxn id="73" idx="0"/>
          </p:cNvCxnSpPr>
          <p:nvPr/>
        </p:nvCxnSpPr>
        <p:spPr>
          <a:xfrm flipH="1">
            <a:off x="10970984" y="5649574"/>
            <a:ext cx="1" cy="796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146649" y="730349"/>
            <a:ext cx="1109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Document délivré à un agent après renseignement de la fiche signalétique. Tous les champs de ce document existe sur la fiche signalétique de l’agent.</a:t>
            </a:r>
            <a:endParaRPr lang="fr-FR" sz="1600" dirty="0"/>
          </a:p>
        </p:txBody>
      </p:sp>
      <p:sp>
        <p:nvSpPr>
          <p:cNvPr id="113" name="Rectangle 112"/>
          <p:cNvSpPr/>
          <p:nvPr/>
        </p:nvSpPr>
        <p:spPr>
          <a:xfrm>
            <a:off x="552091" y="1421576"/>
            <a:ext cx="1639649" cy="4054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Process actuel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552091" y="2141364"/>
            <a:ext cx="498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postulant renseignement manuellement la fiche d’identification de l’agent et signe physiquement</a:t>
            </a:r>
            <a:endParaRPr lang="fr-FR" sz="1400" dirty="0"/>
          </a:p>
        </p:txBody>
      </p:sp>
      <p:sp>
        <p:nvSpPr>
          <p:cNvPr id="115" name="ZoneTexte 114"/>
          <p:cNvSpPr txBox="1"/>
          <p:nvPr/>
        </p:nvSpPr>
        <p:spPr>
          <a:xfrm>
            <a:off x="552091" y="2763021"/>
            <a:ext cx="509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Les informations de l’agent sont vérifiées par l’agent de la DRH</a:t>
            </a:r>
            <a:endParaRPr lang="fr-FR" sz="1400" dirty="0"/>
          </a:p>
        </p:txBody>
      </p:sp>
      <p:sp>
        <p:nvSpPr>
          <p:cNvPr id="116" name="ZoneTexte 115"/>
          <p:cNvSpPr txBox="1"/>
          <p:nvPr/>
        </p:nvSpPr>
        <p:spPr>
          <a:xfrm>
            <a:off x="552091" y="3501504"/>
            <a:ext cx="498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 fiche est alors transmise au DRH pour validation des informations par le DRH</a:t>
            </a:r>
            <a:endParaRPr lang="fr-FR" sz="1400" dirty="0"/>
          </a:p>
        </p:txBody>
      </p:sp>
      <p:sp>
        <p:nvSpPr>
          <p:cNvPr id="122" name="ZoneTexte 121"/>
          <p:cNvSpPr txBox="1"/>
          <p:nvPr/>
        </p:nvSpPr>
        <p:spPr>
          <a:xfrm>
            <a:off x="552090" y="4222244"/>
            <a:ext cx="498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 fiche est alors rangée dans le dossier de l’agent à la DRH</a:t>
            </a:r>
            <a:endParaRPr lang="fr-FR" sz="1400" dirty="0"/>
          </a:p>
        </p:txBody>
      </p:sp>
      <p:cxnSp>
        <p:nvCxnSpPr>
          <p:cNvPr id="124" name="Connecteur droit 123"/>
          <p:cNvCxnSpPr>
            <a:stCxn id="112" idx="2"/>
          </p:cNvCxnSpPr>
          <p:nvPr/>
        </p:nvCxnSpPr>
        <p:spPr>
          <a:xfrm>
            <a:off x="5693434" y="1315124"/>
            <a:ext cx="17256" cy="544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9615578" y="1417657"/>
            <a:ext cx="2012830" cy="4054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Process proposé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62103" y="5830963"/>
            <a:ext cx="3215868" cy="520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La </a:t>
            </a:r>
            <a:r>
              <a:rPr lang="fr-FR" sz="1000" dirty="0" smtClean="0">
                <a:solidFill>
                  <a:schemeClr val="tx1"/>
                </a:solidFill>
              </a:rPr>
              <a:t>plateforme de </a:t>
            </a:r>
            <a:r>
              <a:rPr lang="fr-FR" sz="1000" dirty="0">
                <a:solidFill>
                  <a:schemeClr val="tx1"/>
                </a:solidFill>
              </a:rPr>
              <a:t>signature </a:t>
            </a:r>
            <a:r>
              <a:rPr lang="fr-FR" sz="1000" dirty="0" smtClean="0">
                <a:solidFill>
                  <a:schemeClr val="tx1"/>
                </a:solidFill>
              </a:rPr>
              <a:t>numérique est appelée et le postulant peut signer son formulaire (à partir d’une tablette)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37" name="Connecteur droit avec flèche 36"/>
          <p:cNvCxnSpPr>
            <a:stCxn id="43" idx="2"/>
            <a:endCxn id="33" idx="0"/>
          </p:cNvCxnSpPr>
          <p:nvPr/>
        </p:nvCxnSpPr>
        <p:spPr>
          <a:xfrm>
            <a:off x="7560160" y="5532888"/>
            <a:ext cx="9877" cy="29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47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279" y="61053"/>
            <a:ext cx="4416725" cy="499456"/>
          </a:xfrm>
        </p:spPr>
        <p:txBody>
          <a:bodyPr/>
          <a:lstStyle/>
          <a:p>
            <a:r>
              <a:rPr lang="fr-FR" sz="3200" dirty="0" smtClean="0"/>
              <a:t>Fiche signalétique</a:t>
            </a:r>
            <a:endParaRPr lang="fr-FR" sz="3200" b="0" dirty="0"/>
          </a:p>
        </p:txBody>
      </p:sp>
      <p:sp>
        <p:nvSpPr>
          <p:cNvPr id="81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1904142" y="61053"/>
            <a:ext cx="575196" cy="5572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166" y="1027357"/>
            <a:ext cx="4114089" cy="565582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507" y="1025159"/>
            <a:ext cx="3740342" cy="565802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189780" y="2722509"/>
            <a:ext cx="3467819" cy="10472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solidFill>
                  <a:srgbClr val="FFFF00"/>
                </a:solidFill>
              </a:rPr>
              <a:t>Certificat de prise de service</a:t>
            </a:r>
          </a:p>
          <a:p>
            <a:r>
              <a:rPr lang="fr-FR" sz="2400" b="0" dirty="0" smtClean="0">
                <a:solidFill>
                  <a:srgbClr val="FFFF00"/>
                </a:solidFill>
              </a:rPr>
              <a:t>(Fiche proposée)</a:t>
            </a:r>
          </a:p>
          <a:p>
            <a:r>
              <a:rPr lang="fr-FR" sz="2400" dirty="0">
                <a:solidFill>
                  <a:srgbClr val="FF0000"/>
                </a:solidFill>
              </a:rPr>
              <a:t>Fiche signalétique</a:t>
            </a:r>
            <a:endParaRPr lang="fr-FR" sz="2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40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84" y="17796"/>
            <a:ext cx="10350339" cy="499456"/>
          </a:xfrm>
        </p:spPr>
        <p:txBody>
          <a:bodyPr/>
          <a:lstStyle/>
          <a:p>
            <a:r>
              <a:rPr lang="fr-FR" sz="3200" dirty="0" smtClean="0"/>
              <a:t>Certificat de prise de service </a:t>
            </a:r>
            <a:r>
              <a:rPr lang="fr-FR" sz="3200" b="0" dirty="0" smtClean="0"/>
              <a:t>(Process proposé)</a:t>
            </a:r>
            <a:endParaRPr lang="fr-FR" sz="3200" b="0" dirty="0"/>
          </a:p>
        </p:txBody>
      </p:sp>
      <p:sp>
        <p:nvSpPr>
          <p:cNvPr id="32" name="Rectangle 31"/>
          <p:cNvSpPr/>
          <p:nvPr/>
        </p:nvSpPr>
        <p:spPr>
          <a:xfrm>
            <a:off x="6140278" y="2706219"/>
            <a:ext cx="2489344" cy="6033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(</a:t>
            </a:r>
            <a:r>
              <a:rPr lang="fr-FR" sz="1000" b="1" dirty="0">
                <a:solidFill>
                  <a:schemeClr val="tx1"/>
                </a:solidFill>
              </a:rPr>
              <a:t>Mail et </a:t>
            </a:r>
            <a:r>
              <a:rPr lang="fr-FR" sz="1000" b="1" dirty="0" err="1">
                <a:solidFill>
                  <a:schemeClr val="tx1"/>
                </a:solidFill>
              </a:rPr>
              <a:t>whatsapp</a:t>
            </a:r>
            <a:r>
              <a:rPr lang="fr-FR" sz="1000" dirty="0">
                <a:solidFill>
                  <a:schemeClr val="tx1"/>
                </a:solidFill>
              </a:rPr>
              <a:t>) </a:t>
            </a:r>
            <a:r>
              <a:rPr lang="fr-FR" sz="1000" dirty="0" smtClean="0">
                <a:solidFill>
                  <a:schemeClr val="tx1"/>
                </a:solidFill>
              </a:rPr>
              <a:t>est </a:t>
            </a:r>
            <a:r>
              <a:rPr lang="fr-FR" sz="1000" dirty="0">
                <a:solidFill>
                  <a:schemeClr val="tx1"/>
                </a:solidFill>
              </a:rPr>
              <a:t>envoyée à la </a:t>
            </a:r>
            <a:r>
              <a:rPr lang="fr-FR" sz="1000" dirty="0" smtClean="0">
                <a:solidFill>
                  <a:schemeClr val="tx1"/>
                </a:solidFill>
              </a:rPr>
              <a:t>DRH pour notification, avec le fichier en pièce jointe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393168" y="2697597"/>
            <a:ext cx="2621148" cy="61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(</a:t>
            </a:r>
            <a:r>
              <a:rPr lang="fr-FR" sz="1000" b="1" dirty="0">
                <a:solidFill>
                  <a:schemeClr val="tx1"/>
                </a:solidFill>
              </a:rPr>
              <a:t>Mail et </a:t>
            </a:r>
            <a:r>
              <a:rPr lang="fr-FR" sz="1000" b="1" dirty="0" err="1">
                <a:solidFill>
                  <a:schemeClr val="tx1"/>
                </a:solidFill>
              </a:rPr>
              <a:t>whatsapp</a:t>
            </a:r>
            <a:r>
              <a:rPr lang="fr-FR" sz="1000" dirty="0">
                <a:solidFill>
                  <a:schemeClr val="tx1"/>
                </a:solidFill>
              </a:rPr>
              <a:t>) </a:t>
            </a:r>
            <a:r>
              <a:rPr lang="fr-FR" sz="1000" dirty="0" smtClean="0">
                <a:solidFill>
                  <a:schemeClr val="tx1"/>
                </a:solidFill>
              </a:rPr>
              <a:t>est envoyée </a:t>
            </a:r>
            <a:r>
              <a:rPr lang="fr-FR" sz="1000" dirty="0">
                <a:solidFill>
                  <a:schemeClr val="tx1"/>
                </a:solidFill>
              </a:rPr>
              <a:t>à </a:t>
            </a:r>
            <a:r>
              <a:rPr lang="fr-FR" sz="1000" dirty="0" smtClean="0">
                <a:solidFill>
                  <a:schemeClr val="tx1"/>
                </a:solidFill>
              </a:rPr>
              <a:t>l’agent RH lui signifiant sa demande a été prise en compte et est en traitement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432938" y="4740350"/>
            <a:ext cx="2621148" cy="61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</a:t>
            </a:r>
            <a:r>
              <a:rPr lang="fr-FR" sz="1000" dirty="0" smtClean="0">
                <a:solidFill>
                  <a:schemeClr val="tx1"/>
                </a:solidFill>
              </a:rPr>
              <a:t>(</a:t>
            </a:r>
            <a:r>
              <a:rPr lang="fr-FR" sz="1000" b="1" dirty="0" smtClean="0">
                <a:solidFill>
                  <a:schemeClr val="tx1"/>
                </a:solidFill>
              </a:rPr>
              <a:t>Mail et </a:t>
            </a:r>
            <a:r>
              <a:rPr lang="fr-FR" sz="1000" b="1" dirty="0" err="1" smtClean="0">
                <a:solidFill>
                  <a:schemeClr val="tx1"/>
                </a:solidFill>
              </a:rPr>
              <a:t>whatsapp</a:t>
            </a:r>
            <a:r>
              <a:rPr lang="fr-FR" sz="1000" dirty="0" smtClean="0">
                <a:solidFill>
                  <a:schemeClr val="tx1"/>
                </a:solidFill>
              </a:rPr>
              <a:t>) est envoyée </a:t>
            </a:r>
            <a:r>
              <a:rPr lang="fr-FR" sz="1000" dirty="0">
                <a:solidFill>
                  <a:schemeClr val="tx1"/>
                </a:solidFill>
              </a:rPr>
              <a:t>à </a:t>
            </a:r>
            <a:r>
              <a:rPr lang="fr-FR" sz="1000" dirty="0" smtClean="0">
                <a:solidFill>
                  <a:schemeClr val="tx1"/>
                </a:solidFill>
              </a:rPr>
              <a:t>l’agent lui signifiant la « </a:t>
            </a:r>
            <a:r>
              <a:rPr lang="fr-FR" sz="1000" b="1" dirty="0" smtClean="0">
                <a:solidFill>
                  <a:schemeClr val="tx1"/>
                </a:solidFill>
              </a:rPr>
              <a:t>disponibilité</a:t>
            </a:r>
            <a:r>
              <a:rPr lang="fr-FR" sz="1000" dirty="0" smtClean="0">
                <a:solidFill>
                  <a:schemeClr val="tx1"/>
                </a:solidFill>
              </a:rPr>
              <a:t> » de son certificat.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65" name="Rounded Rectangle 17"/>
          <p:cNvSpPr/>
          <p:nvPr/>
        </p:nvSpPr>
        <p:spPr>
          <a:xfrm>
            <a:off x="10169714" y="6154718"/>
            <a:ext cx="1147596" cy="4123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Demande close</a:t>
            </a:r>
          </a:p>
        </p:txBody>
      </p:sp>
      <p:sp>
        <p:nvSpPr>
          <p:cNvPr id="81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1165925" y="45543"/>
            <a:ext cx="575196" cy="5572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cxnSp>
        <p:nvCxnSpPr>
          <p:cNvPr id="16" name="Connecteur droit avec flèche 15"/>
          <p:cNvCxnSpPr>
            <a:stCxn id="32" idx="3"/>
            <a:endCxn id="55" idx="1"/>
          </p:cNvCxnSpPr>
          <p:nvPr/>
        </p:nvCxnSpPr>
        <p:spPr>
          <a:xfrm flipV="1">
            <a:off x="8629622" y="3003422"/>
            <a:ext cx="763546" cy="4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62" idx="2"/>
            <a:endCxn id="45" idx="0"/>
          </p:cNvCxnSpPr>
          <p:nvPr/>
        </p:nvCxnSpPr>
        <p:spPr>
          <a:xfrm flipH="1">
            <a:off x="10743511" y="5351999"/>
            <a:ext cx="1" cy="205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432936" y="5557237"/>
            <a:ext cx="2621149" cy="4104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L’agent vient donc retirer son certificat à la RH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>
            <a:stCxn id="32" idx="2"/>
            <a:endCxn id="113" idx="0"/>
          </p:cNvCxnSpPr>
          <p:nvPr/>
        </p:nvCxnSpPr>
        <p:spPr>
          <a:xfrm>
            <a:off x="7384950" y="3309597"/>
            <a:ext cx="0" cy="382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17"/>
          <p:cNvSpPr/>
          <p:nvPr/>
        </p:nvSpPr>
        <p:spPr>
          <a:xfrm>
            <a:off x="6728754" y="1187601"/>
            <a:ext cx="1328646" cy="41236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Connexion à la plateforme</a:t>
            </a:r>
          </a:p>
        </p:txBody>
      </p:sp>
      <p:cxnSp>
        <p:nvCxnSpPr>
          <p:cNvPr id="108" name="Connecteur droit avec flèche 107"/>
          <p:cNvCxnSpPr>
            <a:stCxn id="45" idx="2"/>
            <a:endCxn id="65" idx="0"/>
          </p:cNvCxnSpPr>
          <p:nvPr/>
        </p:nvCxnSpPr>
        <p:spPr>
          <a:xfrm>
            <a:off x="10743511" y="5967713"/>
            <a:ext cx="1" cy="187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0"/>
          <p:cNvSpPr txBox="1"/>
          <p:nvPr/>
        </p:nvSpPr>
        <p:spPr>
          <a:xfrm>
            <a:off x="5799133" y="1847644"/>
            <a:ext cx="3187887" cy="5539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L’agent RH sélectionne le type </a:t>
            </a:r>
            <a:r>
              <a:rPr lang="fr-FR" sz="1000" dirty="0"/>
              <a:t>de </a:t>
            </a:r>
            <a:r>
              <a:rPr lang="fr-FR" sz="1000" dirty="0" smtClean="0"/>
              <a:t>demande, le nom de l’agent </a:t>
            </a:r>
            <a:r>
              <a:rPr lang="fr-FR" sz="1000" dirty="0"/>
              <a:t>et </a:t>
            </a:r>
            <a:r>
              <a:rPr lang="fr-FR" sz="1000" dirty="0" smtClean="0"/>
              <a:t>renseigne les champs nécessaires pour le certificat de prise de service adressée au DRH</a:t>
            </a:r>
            <a:endParaRPr lang="fr-FR" sz="1000" dirty="0"/>
          </a:p>
        </p:txBody>
      </p:sp>
      <p:sp>
        <p:nvSpPr>
          <p:cNvPr id="38" name="Rectangle 37"/>
          <p:cNvSpPr/>
          <p:nvPr/>
        </p:nvSpPr>
        <p:spPr>
          <a:xfrm>
            <a:off x="9390264" y="3839700"/>
            <a:ext cx="2624052" cy="61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(</a:t>
            </a:r>
            <a:r>
              <a:rPr lang="fr-FR" sz="1000" b="1" dirty="0">
                <a:solidFill>
                  <a:schemeClr val="tx1"/>
                </a:solidFill>
              </a:rPr>
              <a:t>Mail et </a:t>
            </a:r>
            <a:r>
              <a:rPr lang="fr-FR" sz="1000" b="1" dirty="0" err="1">
                <a:solidFill>
                  <a:schemeClr val="tx1"/>
                </a:solidFill>
              </a:rPr>
              <a:t>whatsapp</a:t>
            </a:r>
            <a:r>
              <a:rPr lang="fr-FR" sz="1000" dirty="0">
                <a:solidFill>
                  <a:schemeClr val="tx1"/>
                </a:solidFill>
              </a:rPr>
              <a:t>) </a:t>
            </a:r>
            <a:r>
              <a:rPr lang="fr-FR" sz="1000" dirty="0" smtClean="0">
                <a:solidFill>
                  <a:schemeClr val="tx1"/>
                </a:solidFill>
              </a:rPr>
              <a:t>est envoyée </a:t>
            </a:r>
            <a:r>
              <a:rPr lang="fr-FR" sz="1000" dirty="0">
                <a:solidFill>
                  <a:schemeClr val="tx1"/>
                </a:solidFill>
              </a:rPr>
              <a:t>à </a:t>
            </a:r>
            <a:r>
              <a:rPr lang="fr-FR" sz="1000" dirty="0" smtClean="0">
                <a:solidFill>
                  <a:schemeClr val="tx1"/>
                </a:solidFill>
              </a:rPr>
              <a:t>l’agent RH lui signifiant que le certificat est signé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23" name="Connecteur droit avec flèche 22"/>
          <p:cNvCxnSpPr>
            <a:stCxn id="36" idx="2"/>
            <a:endCxn id="32" idx="0"/>
          </p:cNvCxnSpPr>
          <p:nvPr/>
        </p:nvCxnSpPr>
        <p:spPr>
          <a:xfrm flipH="1">
            <a:off x="7384950" y="2401642"/>
            <a:ext cx="8127" cy="304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82" idx="2"/>
            <a:endCxn id="36" idx="0"/>
          </p:cNvCxnSpPr>
          <p:nvPr/>
        </p:nvCxnSpPr>
        <p:spPr>
          <a:xfrm>
            <a:off x="7393077" y="1599964"/>
            <a:ext cx="0" cy="247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224286" y="602826"/>
            <a:ext cx="11967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fr-FR" dirty="0"/>
              <a:t>Document délivré à un agent après renseignement de la fiche signalétique. Tous les champs de ce document existe sur la fiche signalétique de l’agent.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612475" y="2426967"/>
            <a:ext cx="5042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L’agent RH initie la saisie du certificat avec la fiche d’identification validée</a:t>
            </a:r>
            <a:endParaRPr lang="fr-FR" sz="1400" dirty="0"/>
          </a:p>
        </p:txBody>
      </p:sp>
      <p:sp>
        <p:nvSpPr>
          <p:cNvPr id="94" name="ZoneTexte 93"/>
          <p:cNvSpPr txBox="1"/>
          <p:nvPr/>
        </p:nvSpPr>
        <p:spPr>
          <a:xfrm>
            <a:off x="612475" y="3076945"/>
            <a:ext cx="481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Vérification des informations de l’agent et signature physique par le DRH</a:t>
            </a:r>
            <a:endParaRPr lang="fr-FR" sz="1400" dirty="0"/>
          </a:p>
        </p:txBody>
      </p:sp>
      <p:sp>
        <p:nvSpPr>
          <p:cNvPr id="95" name="ZoneTexte 94"/>
          <p:cNvSpPr txBox="1"/>
          <p:nvPr/>
        </p:nvSpPr>
        <p:spPr>
          <a:xfrm>
            <a:off x="627970" y="3789541"/>
            <a:ext cx="482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nouvel agent est alors contacté pour récupérer son certificat</a:t>
            </a:r>
            <a:endParaRPr lang="fr-FR" sz="1400" dirty="0"/>
          </a:p>
        </p:txBody>
      </p:sp>
      <p:cxnSp>
        <p:nvCxnSpPr>
          <p:cNvPr id="101" name="Connecteur en angle 100"/>
          <p:cNvCxnSpPr>
            <a:stCxn id="113" idx="3"/>
            <a:endCxn id="62" idx="1"/>
          </p:cNvCxnSpPr>
          <p:nvPr/>
        </p:nvCxnSpPr>
        <p:spPr>
          <a:xfrm>
            <a:off x="8629622" y="3954535"/>
            <a:ext cx="803316" cy="10916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5693434" y="1315124"/>
            <a:ext cx="17256" cy="544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52091" y="1421576"/>
            <a:ext cx="1639649" cy="4054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Process actuel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660569" y="4447999"/>
            <a:ext cx="482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nouvel agent signe une décharge manuelle et récupère son certificat</a:t>
            </a:r>
            <a:endParaRPr lang="fr-FR" sz="1400" dirty="0"/>
          </a:p>
        </p:txBody>
      </p:sp>
      <p:sp>
        <p:nvSpPr>
          <p:cNvPr id="113" name="Rectangle 112"/>
          <p:cNvSpPr/>
          <p:nvPr/>
        </p:nvSpPr>
        <p:spPr>
          <a:xfrm>
            <a:off x="6140278" y="3691606"/>
            <a:ext cx="2489344" cy="5258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Le DRH va se connecter à la plateforme de signature numérique pour signer le certificat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116" name="Connecteur en angle 115"/>
          <p:cNvCxnSpPr>
            <a:stCxn id="113" idx="3"/>
            <a:endCxn id="38" idx="1"/>
          </p:cNvCxnSpPr>
          <p:nvPr/>
        </p:nvCxnSpPr>
        <p:spPr>
          <a:xfrm>
            <a:off x="8629622" y="3954535"/>
            <a:ext cx="760642" cy="190990"/>
          </a:xfrm>
          <a:prstGeom prst="bentConnector3">
            <a:avLst>
              <a:gd name="adj1" fmla="val 52268"/>
            </a:avLst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04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584" y="692080"/>
            <a:ext cx="4435224" cy="604318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9312" y="2929543"/>
            <a:ext cx="5086537" cy="10472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200" dirty="0" smtClean="0"/>
              <a:t>Certificat de prise de service </a:t>
            </a:r>
            <a:r>
              <a:rPr lang="fr-FR" sz="3200" b="0" dirty="0" smtClean="0"/>
              <a:t>(Fiche proposée)</a:t>
            </a:r>
            <a:endParaRPr lang="fr-FR" sz="32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4884" y="17796"/>
            <a:ext cx="10350339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200" smtClean="0"/>
              <a:t>Certificat de prise de service </a:t>
            </a:r>
            <a:r>
              <a:rPr lang="fr-FR" sz="3200" b="0" smtClean="0"/>
              <a:t>(Process proposé)</a:t>
            </a:r>
            <a:endParaRPr lang="fr-FR" sz="3200" b="0" dirty="0"/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1165925" y="45543"/>
            <a:ext cx="575196" cy="5572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2685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303" y="21830"/>
            <a:ext cx="8977050" cy="499456"/>
          </a:xfrm>
        </p:spPr>
        <p:txBody>
          <a:bodyPr/>
          <a:lstStyle/>
          <a:p>
            <a:r>
              <a:rPr lang="fr-FR" sz="3200" dirty="0" smtClean="0"/>
              <a:t>Attestation de présence </a:t>
            </a:r>
            <a:r>
              <a:rPr lang="fr-FR" sz="3200" b="0" dirty="0" smtClean="0"/>
              <a:t>(Process)</a:t>
            </a:r>
            <a:endParaRPr lang="fr-FR" sz="3200" b="0" dirty="0"/>
          </a:p>
        </p:txBody>
      </p:sp>
      <p:sp>
        <p:nvSpPr>
          <p:cNvPr id="81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1908359" y="30659"/>
            <a:ext cx="575196" cy="5572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236350" y="2133674"/>
            <a:ext cx="5269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L’agent renseigne une fiche de demande adressée au DRH</a:t>
            </a:r>
            <a:endParaRPr lang="fr-FR" sz="1400" dirty="0"/>
          </a:p>
        </p:txBody>
      </p:sp>
      <p:sp>
        <p:nvSpPr>
          <p:cNvPr id="94" name="ZoneTexte 93"/>
          <p:cNvSpPr txBox="1"/>
          <p:nvPr/>
        </p:nvSpPr>
        <p:spPr>
          <a:xfrm>
            <a:off x="184455" y="2665042"/>
            <a:ext cx="519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 demande est affecté à un agent pour traitement par le DRH</a:t>
            </a:r>
            <a:endParaRPr lang="fr-FR" sz="1400" dirty="0"/>
          </a:p>
        </p:txBody>
      </p:sp>
      <p:sp>
        <p:nvSpPr>
          <p:cNvPr id="95" name="ZoneTexte 94"/>
          <p:cNvSpPr txBox="1"/>
          <p:nvPr/>
        </p:nvSpPr>
        <p:spPr>
          <a:xfrm>
            <a:off x="236350" y="3869653"/>
            <a:ext cx="382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DRH va alors signer la demande</a:t>
            </a:r>
            <a:endParaRPr lang="fr-FR" sz="1400" dirty="0"/>
          </a:p>
        </p:txBody>
      </p:sp>
      <p:sp>
        <p:nvSpPr>
          <p:cNvPr id="96" name="ZoneTexte 95"/>
          <p:cNvSpPr txBox="1"/>
          <p:nvPr/>
        </p:nvSpPr>
        <p:spPr>
          <a:xfrm>
            <a:off x="184454" y="4454274"/>
            <a:ext cx="532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L’agent est ensuite contacté pour le retrait de son document</a:t>
            </a:r>
            <a:endParaRPr lang="fr-FR" sz="1400" dirty="0"/>
          </a:p>
        </p:txBody>
      </p:sp>
      <p:sp>
        <p:nvSpPr>
          <p:cNvPr id="97" name="ZoneTexte 96"/>
          <p:cNvSpPr txBox="1"/>
          <p:nvPr/>
        </p:nvSpPr>
        <p:spPr>
          <a:xfrm>
            <a:off x="236350" y="3276276"/>
            <a:ext cx="383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 demande est rédigée par la RH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6140278" y="2706219"/>
            <a:ext cx="2489344" cy="6033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Une </a:t>
            </a:r>
            <a:r>
              <a:rPr lang="fr-FR" sz="1050" dirty="0">
                <a:solidFill>
                  <a:schemeClr val="tx1"/>
                </a:solidFill>
              </a:rPr>
              <a:t>alerte (</a:t>
            </a:r>
            <a:r>
              <a:rPr lang="fr-FR" sz="1050" b="1" dirty="0">
                <a:solidFill>
                  <a:schemeClr val="tx1"/>
                </a:solidFill>
              </a:rPr>
              <a:t>Mail et </a:t>
            </a:r>
            <a:r>
              <a:rPr lang="fr-FR" sz="1050" b="1" dirty="0" err="1">
                <a:solidFill>
                  <a:schemeClr val="tx1"/>
                </a:solidFill>
              </a:rPr>
              <a:t>whatsapp</a:t>
            </a:r>
            <a:r>
              <a:rPr lang="fr-FR" sz="1050" dirty="0">
                <a:solidFill>
                  <a:schemeClr val="tx1"/>
                </a:solidFill>
              </a:rPr>
              <a:t>) </a:t>
            </a:r>
            <a:r>
              <a:rPr lang="fr-FR" sz="1050" dirty="0" smtClean="0">
                <a:solidFill>
                  <a:schemeClr val="tx1"/>
                </a:solidFill>
              </a:rPr>
              <a:t>est </a:t>
            </a:r>
            <a:r>
              <a:rPr lang="fr-FR" sz="1050" dirty="0">
                <a:solidFill>
                  <a:schemeClr val="tx1"/>
                </a:solidFill>
              </a:rPr>
              <a:t>envoyée à la </a:t>
            </a:r>
            <a:r>
              <a:rPr lang="fr-FR" sz="1050" dirty="0" smtClean="0">
                <a:solidFill>
                  <a:schemeClr val="tx1"/>
                </a:solidFill>
              </a:rPr>
              <a:t>DRH pour notification, avec le fichier en pièce jointe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93168" y="2697597"/>
            <a:ext cx="2621148" cy="61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(</a:t>
            </a:r>
            <a:r>
              <a:rPr lang="fr-FR" sz="1000" b="1" dirty="0">
                <a:solidFill>
                  <a:schemeClr val="tx1"/>
                </a:solidFill>
              </a:rPr>
              <a:t>Mail et </a:t>
            </a:r>
            <a:r>
              <a:rPr lang="fr-FR" sz="1000" b="1" dirty="0" err="1">
                <a:solidFill>
                  <a:schemeClr val="tx1"/>
                </a:solidFill>
              </a:rPr>
              <a:t>whatsapp</a:t>
            </a:r>
            <a:r>
              <a:rPr lang="fr-FR" sz="1000" dirty="0">
                <a:solidFill>
                  <a:schemeClr val="tx1"/>
                </a:solidFill>
              </a:rPr>
              <a:t>) </a:t>
            </a:r>
            <a:r>
              <a:rPr lang="fr-FR" sz="1000" dirty="0" smtClean="0">
                <a:solidFill>
                  <a:schemeClr val="tx1"/>
                </a:solidFill>
              </a:rPr>
              <a:t>est envoyée </a:t>
            </a:r>
            <a:r>
              <a:rPr lang="fr-FR" sz="1000" dirty="0">
                <a:solidFill>
                  <a:schemeClr val="tx1"/>
                </a:solidFill>
              </a:rPr>
              <a:t>à </a:t>
            </a:r>
            <a:r>
              <a:rPr lang="fr-FR" sz="1000" dirty="0" smtClean="0">
                <a:solidFill>
                  <a:schemeClr val="tx1"/>
                </a:solidFill>
              </a:rPr>
              <a:t>l’agent RH lui signifiant sa demande a été prise en compte et est en traitement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432938" y="4740350"/>
            <a:ext cx="2621148" cy="61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</a:t>
            </a:r>
            <a:r>
              <a:rPr lang="fr-FR" sz="1000" dirty="0" smtClean="0">
                <a:solidFill>
                  <a:schemeClr val="tx1"/>
                </a:solidFill>
              </a:rPr>
              <a:t>(</a:t>
            </a:r>
            <a:r>
              <a:rPr lang="fr-FR" sz="1000" b="1" dirty="0" smtClean="0">
                <a:solidFill>
                  <a:schemeClr val="tx1"/>
                </a:solidFill>
              </a:rPr>
              <a:t>Mail et </a:t>
            </a:r>
            <a:r>
              <a:rPr lang="fr-FR" sz="1000" b="1" dirty="0" err="1" smtClean="0">
                <a:solidFill>
                  <a:schemeClr val="tx1"/>
                </a:solidFill>
              </a:rPr>
              <a:t>whatsapp</a:t>
            </a:r>
            <a:r>
              <a:rPr lang="fr-FR" sz="1000" dirty="0" smtClean="0">
                <a:solidFill>
                  <a:schemeClr val="tx1"/>
                </a:solidFill>
              </a:rPr>
              <a:t>) est envoyée </a:t>
            </a:r>
            <a:r>
              <a:rPr lang="fr-FR" sz="1000" dirty="0">
                <a:solidFill>
                  <a:schemeClr val="tx1"/>
                </a:solidFill>
              </a:rPr>
              <a:t>à </a:t>
            </a:r>
            <a:r>
              <a:rPr lang="fr-FR" sz="1000" dirty="0" smtClean="0">
                <a:solidFill>
                  <a:schemeClr val="tx1"/>
                </a:solidFill>
              </a:rPr>
              <a:t>l’agent lui signifiant la « </a:t>
            </a:r>
            <a:r>
              <a:rPr lang="fr-FR" sz="1000" b="1" dirty="0" smtClean="0">
                <a:solidFill>
                  <a:schemeClr val="tx1"/>
                </a:solidFill>
              </a:rPr>
              <a:t>disponibilité</a:t>
            </a:r>
            <a:r>
              <a:rPr lang="fr-FR" sz="1000" dirty="0" smtClean="0">
                <a:solidFill>
                  <a:schemeClr val="tx1"/>
                </a:solidFill>
              </a:rPr>
              <a:t> » de son attestation</a:t>
            </a:r>
            <a:r>
              <a:rPr lang="fr-F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6" name="Rounded Rectangle 17"/>
          <p:cNvSpPr/>
          <p:nvPr/>
        </p:nvSpPr>
        <p:spPr>
          <a:xfrm>
            <a:off x="10169714" y="6154718"/>
            <a:ext cx="1147596" cy="4123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Demande close</a:t>
            </a:r>
          </a:p>
        </p:txBody>
      </p:sp>
      <p:cxnSp>
        <p:nvCxnSpPr>
          <p:cNvPr id="37" name="Connecteur droit avec flèche 36"/>
          <p:cNvCxnSpPr>
            <a:stCxn id="33" idx="3"/>
            <a:endCxn id="34" idx="1"/>
          </p:cNvCxnSpPr>
          <p:nvPr/>
        </p:nvCxnSpPr>
        <p:spPr>
          <a:xfrm flipV="1">
            <a:off x="8629622" y="3003422"/>
            <a:ext cx="763546" cy="4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5" idx="2"/>
            <a:endCxn id="39" idx="0"/>
          </p:cNvCxnSpPr>
          <p:nvPr/>
        </p:nvCxnSpPr>
        <p:spPr>
          <a:xfrm flipH="1">
            <a:off x="10743511" y="5351999"/>
            <a:ext cx="1" cy="205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432936" y="5557237"/>
            <a:ext cx="2621149" cy="4104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L’agent vient donc retirer son attestation </a:t>
            </a:r>
            <a:r>
              <a:rPr lang="fr-FR" sz="1000" dirty="0">
                <a:solidFill>
                  <a:schemeClr val="tx1"/>
                </a:solidFill>
              </a:rPr>
              <a:t>à </a:t>
            </a:r>
            <a:r>
              <a:rPr lang="fr-FR" sz="1000" dirty="0" smtClean="0">
                <a:solidFill>
                  <a:schemeClr val="tx1"/>
                </a:solidFill>
              </a:rPr>
              <a:t>la RH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40" name="Connecteur droit avec flèche 39"/>
          <p:cNvCxnSpPr>
            <a:stCxn id="33" idx="2"/>
            <a:endCxn id="57" idx="0"/>
          </p:cNvCxnSpPr>
          <p:nvPr/>
        </p:nvCxnSpPr>
        <p:spPr>
          <a:xfrm>
            <a:off x="7384950" y="3309597"/>
            <a:ext cx="0" cy="382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7"/>
          <p:cNvSpPr/>
          <p:nvPr/>
        </p:nvSpPr>
        <p:spPr>
          <a:xfrm>
            <a:off x="6729029" y="1031708"/>
            <a:ext cx="1328646" cy="41236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Connexion à la plateforme</a:t>
            </a:r>
          </a:p>
        </p:txBody>
      </p:sp>
      <p:cxnSp>
        <p:nvCxnSpPr>
          <p:cNvPr id="44" name="Connecteur droit avec flèche 43"/>
          <p:cNvCxnSpPr>
            <a:stCxn id="39" idx="2"/>
            <a:endCxn id="36" idx="0"/>
          </p:cNvCxnSpPr>
          <p:nvPr/>
        </p:nvCxnSpPr>
        <p:spPr>
          <a:xfrm>
            <a:off x="10743511" y="5967713"/>
            <a:ext cx="1" cy="187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30"/>
          <p:cNvSpPr txBox="1"/>
          <p:nvPr/>
        </p:nvSpPr>
        <p:spPr>
          <a:xfrm>
            <a:off x="5755424" y="1856446"/>
            <a:ext cx="3275856" cy="5770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L’agent RH sélectionne le type </a:t>
            </a:r>
            <a:r>
              <a:rPr lang="fr-FR" sz="1050" dirty="0"/>
              <a:t>de </a:t>
            </a:r>
            <a:r>
              <a:rPr lang="fr-FR" sz="1050" dirty="0" smtClean="0"/>
              <a:t>demande, le nom de l’agent </a:t>
            </a:r>
            <a:r>
              <a:rPr lang="fr-FR" sz="1050" dirty="0"/>
              <a:t>et </a:t>
            </a:r>
            <a:r>
              <a:rPr lang="fr-FR" sz="1050" dirty="0" smtClean="0"/>
              <a:t>renseigne les champs nécessaires pour l’attestation de présence adressée au DRH</a:t>
            </a:r>
            <a:endParaRPr lang="fr-FR" sz="1050" dirty="0"/>
          </a:p>
        </p:txBody>
      </p:sp>
      <p:sp>
        <p:nvSpPr>
          <p:cNvPr id="51" name="Rectangle 50"/>
          <p:cNvSpPr/>
          <p:nvPr/>
        </p:nvSpPr>
        <p:spPr>
          <a:xfrm>
            <a:off x="9390264" y="3839700"/>
            <a:ext cx="2624052" cy="61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(</a:t>
            </a:r>
            <a:r>
              <a:rPr lang="fr-FR" sz="1000" b="1" dirty="0">
                <a:solidFill>
                  <a:schemeClr val="tx1"/>
                </a:solidFill>
              </a:rPr>
              <a:t>Mail et </a:t>
            </a:r>
            <a:r>
              <a:rPr lang="fr-FR" sz="1000" b="1" dirty="0" err="1">
                <a:solidFill>
                  <a:schemeClr val="tx1"/>
                </a:solidFill>
              </a:rPr>
              <a:t>whatsapp</a:t>
            </a:r>
            <a:r>
              <a:rPr lang="fr-FR" sz="1000" dirty="0">
                <a:solidFill>
                  <a:schemeClr val="tx1"/>
                </a:solidFill>
              </a:rPr>
              <a:t>) </a:t>
            </a:r>
            <a:r>
              <a:rPr lang="fr-FR" sz="1000" dirty="0" smtClean="0">
                <a:solidFill>
                  <a:schemeClr val="tx1"/>
                </a:solidFill>
              </a:rPr>
              <a:t>est envoyée </a:t>
            </a:r>
            <a:r>
              <a:rPr lang="fr-FR" sz="1000" dirty="0">
                <a:solidFill>
                  <a:schemeClr val="tx1"/>
                </a:solidFill>
              </a:rPr>
              <a:t>à </a:t>
            </a:r>
            <a:r>
              <a:rPr lang="fr-FR" sz="1000" dirty="0" smtClean="0">
                <a:solidFill>
                  <a:schemeClr val="tx1"/>
                </a:solidFill>
              </a:rPr>
              <a:t>l’agent RH lui signifiant que </a:t>
            </a:r>
            <a:r>
              <a:rPr lang="fr-FR" sz="1000" dirty="0">
                <a:solidFill>
                  <a:schemeClr val="tx1"/>
                </a:solidFill>
              </a:rPr>
              <a:t>l’attestation est </a:t>
            </a:r>
            <a:r>
              <a:rPr lang="fr-FR" sz="1000" dirty="0" smtClean="0">
                <a:solidFill>
                  <a:schemeClr val="tx1"/>
                </a:solidFill>
              </a:rPr>
              <a:t>signé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52" name="Connecteur droit avec flèche 51"/>
          <p:cNvCxnSpPr>
            <a:stCxn id="50" idx="2"/>
            <a:endCxn id="33" idx="0"/>
          </p:cNvCxnSpPr>
          <p:nvPr/>
        </p:nvCxnSpPr>
        <p:spPr>
          <a:xfrm flipH="1">
            <a:off x="7384950" y="2433527"/>
            <a:ext cx="8402" cy="27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42" idx="2"/>
            <a:endCxn id="50" idx="0"/>
          </p:cNvCxnSpPr>
          <p:nvPr/>
        </p:nvCxnSpPr>
        <p:spPr>
          <a:xfrm>
            <a:off x="7393352" y="1444071"/>
            <a:ext cx="0" cy="41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ngle 53"/>
          <p:cNvCxnSpPr>
            <a:stCxn id="57" idx="3"/>
            <a:endCxn id="35" idx="1"/>
          </p:cNvCxnSpPr>
          <p:nvPr/>
        </p:nvCxnSpPr>
        <p:spPr>
          <a:xfrm>
            <a:off x="8629622" y="3954535"/>
            <a:ext cx="803316" cy="10916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508240" y="872053"/>
            <a:ext cx="44527" cy="589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140278" y="3691606"/>
            <a:ext cx="2489344" cy="5258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Le DRH va se connecter à la plateforme de signature numérique pour signer </a:t>
            </a:r>
            <a:r>
              <a:rPr lang="fr-FR" sz="1050" dirty="0">
                <a:solidFill>
                  <a:schemeClr val="tx1"/>
                </a:solidFill>
              </a:rPr>
              <a:t>d</a:t>
            </a:r>
            <a:r>
              <a:rPr lang="fr-FR" sz="1050" dirty="0" smtClean="0">
                <a:solidFill>
                  <a:schemeClr val="tx1"/>
                </a:solidFill>
              </a:rPr>
              <a:t>e l’attestation</a:t>
            </a:r>
            <a:endParaRPr lang="fr-FR" sz="1050" dirty="0">
              <a:solidFill>
                <a:schemeClr val="tx1"/>
              </a:solidFill>
            </a:endParaRPr>
          </a:p>
        </p:txBody>
      </p:sp>
      <p:cxnSp>
        <p:nvCxnSpPr>
          <p:cNvPr id="58" name="Connecteur en angle 57"/>
          <p:cNvCxnSpPr>
            <a:stCxn id="57" idx="3"/>
            <a:endCxn id="51" idx="1"/>
          </p:cNvCxnSpPr>
          <p:nvPr/>
        </p:nvCxnSpPr>
        <p:spPr>
          <a:xfrm>
            <a:off x="8629622" y="3954535"/>
            <a:ext cx="760642" cy="190990"/>
          </a:xfrm>
          <a:prstGeom prst="bentConnector3">
            <a:avLst>
              <a:gd name="adj1" fmla="val 52268"/>
            </a:avLst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72036" y="1042548"/>
            <a:ext cx="1639649" cy="4054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Process actuel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635523" y="1038629"/>
            <a:ext cx="2012830" cy="4054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Process proposé</a:t>
            </a:r>
            <a:endParaRPr lang="fr-F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50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12" y="2929544"/>
            <a:ext cx="5086537" cy="499456"/>
          </a:xfrm>
        </p:spPr>
        <p:txBody>
          <a:bodyPr/>
          <a:lstStyle/>
          <a:p>
            <a:r>
              <a:rPr lang="fr-FR" sz="3200" dirty="0" smtClean="0"/>
              <a:t>Attestation de présence </a:t>
            </a:r>
            <a:r>
              <a:rPr lang="fr-FR" sz="3200" b="0" dirty="0" smtClean="0"/>
              <a:t>(Fiche proposée)</a:t>
            </a:r>
            <a:endParaRPr lang="fr-FR" sz="3200" b="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50" y="722247"/>
            <a:ext cx="4528868" cy="604079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671303" y="21830"/>
            <a:ext cx="897705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200" smtClean="0"/>
              <a:t>Attestation de présence </a:t>
            </a:r>
            <a:r>
              <a:rPr lang="fr-FR" sz="3200" b="0" smtClean="0"/>
              <a:t>(Process)</a:t>
            </a:r>
            <a:endParaRPr lang="fr-FR" sz="3200" b="0" dirty="0"/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1908359" y="30659"/>
            <a:ext cx="575196" cy="5572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196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6467" y="61053"/>
            <a:ext cx="8761390" cy="499456"/>
          </a:xfrm>
        </p:spPr>
        <p:txBody>
          <a:bodyPr/>
          <a:lstStyle/>
          <a:p>
            <a:r>
              <a:rPr lang="fr-FR" sz="3200" dirty="0" smtClean="0"/>
              <a:t>Attestation de travail </a:t>
            </a:r>
            <a:r>
              <a:rPr lang="fr-FR" sz="3200" b="0" dirty="0" smtClean="0"/>
              <a:t>(Process)</a:t>
            </a:r>
            <a:endParaRPr lang="fr-FR" sz="3200" b="0" dirty="0"/>
          </a:p>
        </p:txBody>
      </p:sp>
      <p:sp>
        <p:nvSpPr>
          <p:cNvPr id="81" name="Oval 10">
            <a:extLst>
              <a:ext uri="{FF2B5EF4-FFF2-40B4-BE49-F238E27FC236}">
                <a16:creationId xmlns:a16="http://schemas.microsoft.com/office/drawing/2014/main" id="{F249C4C7-9230-43E0-BC1F-B24F9A1401F4}"/>
              </a:ext>
            </a:extLst>
          </p:cNvPr>
          <p:cNvSpPr/>
          <p:nvPr/>
        </p:nvSpPr>
        <p:spPr>
          <a:xfrm>
            <a:off x="2132147" y="39493"/>
            <a:ext cx="575196" cy="5572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cxnSp>
        <p:nvCxnSpPr>
          <p:cNvPr id="50" name="Connecteur droit 49"/>
          <p:cNvCxnSpPr/>
          <p:nvPr/>
        </p:nvCxnSpPr>
        <p:spPr>
          <a:xfrm>
            <a:off x="5706692" y="1503584"/>
            <a:ext cx="17256" cy="544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376498" y="3036704"/>
            <a:ext cx="4889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L’agent renseigne une fiche de demande adressée au DRH</a:t>
            </a:r>
            <a:endParaRPr lang="fr-FR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373608" y="3536421"/>
            <a:ext cx="513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La demande est affecté à un agent pour traitement par le DRH</a:t>
            </a:r>
            <a:endParaRPr lang="fr-FR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390703" y="4458662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Le DRH va alors signer la demande</a:t>
            </a:r>
            <a:endParaRPr lang="fr-FR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384416" y="4873823"/>
            <a:ext cx="492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L’agent est ensuite contacté pour le retrait de son document</a:t>
            </a:r>
            <a:endParaRPr lang="fr-FR" sz="1400" dirty="0"/>
          </a:p>
        </p:txBody>
      </p:sp>
      <p:sp>
        <p:nvSpPr>
          <p:cNvPr id="58" name="ZoneTexte 57"/>
          <p:cNvSpPr txBox="1"/>
          <p:nvPr/>
        </p:nvSpPr>
        <p:spPr>
          <a:xfrm>
            <a:off x="376498" y="4013182"/>
            <a:ext cx="2919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La demande est rédigée par la RH</a:t>
            </a:r>
            <a:endParaRPr lang="fr-FR" sz="1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215660" y="788715"/>
            <a:ext cx="11723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Document délivré à un agent pour notifier qu’il travail effectivement à son poste au sein de la structure dans laquelle il a été affecté. L’agent fait donc une demande manuscrite au DRH.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5848714" y="3225460"/>
            <a:ext cx="3215867" cy="4098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(</a:t>
            </a:r>
            <a:r>
              <a:rPr lang="fr-FR" sz="1000" b="1" dirty="0">
                <a:solidFill>
                  <a:schemeClr val="tx1"/>
                </a:solidFill>
              </a:rPr>
              <a:t>Mail et </a:t>
            </a:r>
            <a:r>
              <a:rPr lang="fr-FR" sz="1000" b="1" dirty="0" err="1">
                <a:solidFill>
                  <a:schemeClr val="tx1"/>
                </a:solidFill>
              </a:rPr>
              <a:t>whatsapp</a:t>
            </a:r>
            <a:r>
              <a:rPr lang="fr-FR" sz="1000" dirty="0">
                <a:solidFill>
                  <a:schemeClr val="tx1"/>
                </a:solidFill>
              </a:rPr>
              <a:t>) </a:t>
            </a:r>
            <a:r>
              <a:rPr lang="fr-FR" sz="1000" dirty="0" smtClean="0">
                <a:solidFill>
                  <a:schemeClr val="tx1"/>
                </a:solidFill>
              </a:rPr>
              <a:t>est </a:t>
            </a:r>
            <a:r>
              <a:rPr lang="fr-FR" sz="1000" dirty="0">
                <a:solidFill>
                  <a:schemeClr val="tx1"/>
                </a:solidFill>
              </a:rPr>
              <a:t>envoyée à la </a:t>
            </a:r>
            <a:r>
              <a:rPr lang="fr-FR" sz="1000" dirty="0" smtClean="0">
                <a:solidFill>
                  <a:schemeClr val="tx1"/>
                </a:solidFill>
              </a:rPr>
              <a:t>DRH pour notifier la demande en cours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58593" y="3994210"/>
            <a:ext cx="3215866" cy="33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L’agent RH </a:t>
            </a:r>
            <a:r>
              <a:rPr lang="fr-FR" sz="1000" dirty="0">
                <a:solidFill>
                  <a:schemeClr val="tx1"/>
                </a:solidFill>
              </a:rPr>
              <a:t>va alors </a:t>
            </a:r>
            <a:r>
              <a:rPr lang="fr-FR" sz="1000" dirty="0" smtClean="0">
                <a:solidFill>
                  <a:schemeClr val="tx1"/>
                </a:solidFill>
              </a:rPr>
              <a:t>traiter la demande et valider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58591" y="4721952"/>
            <a:ext cx="3215868" cy="520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Le DRH va alors se connecter </a:t>
            </a:r>
            <a:r>
              <a:rPr lang="fr-FR" sz="1000" dirty="0">
                <a:solidFill>
                  <a:schemeClr val="tx1"/>
                </a:solidFill>
              </a:rPr>
              <a:t>a </a:t>
            </a:r>
            <a:r>
              <a:rPr lang="fr-FR" sz="1000" dirty="0" smtClean="0">
                <a:solidFill>
                  <a:schemeClr val="tx1"/>
                </a:solidFill>
              </a:rPr>
              <a:t>la </a:t>
            </a:r>
            <a:r>
              <a:rPr lang="fr-FR" sz="1000" dirty="0">
                <a:solidFill>
                  <a:schemeClr val="tx1"/>
                </a:solidFill>
              </a:rPr>
              <a:t>plateforme de signature numérique </a:t>
            </a:r>
            <a:r>
              <a:rPr lang="fr-FR" sz="1000" dirty="0" smtClean="0">
                <a:solidFill>
                  <a:schemeClr val="tx1"/>
                </a:solidFill>
              </a:rPr>
              <a:t>et signer l’attestation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647652" y="3124541"/>
            <a:ext cx="2433270" cy="61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(</a:t>
            </a:r>
            <a:r>
              <a:rPr lang="fr-FR" sz="1000" b="1" dirty="0">
                <a:solidFill>
                  <a:schemeClr val="tx1"/>
                </a:solidFill>
              </a:rPr>
              <a:t>Mail et </a:t>
            </a:r>
            <a:r>
              <a:rPr lang="fr-FR" sz="1000" b="1" dirty="0" err="1">
                <a:solidFill>
                  <a:schemeClr val="tx1"/>
                </a:solidFill>
              </a:rPr>
              <a:t>whatsapp</a:t>
            </a:r>
            <a:r>
              <a:rPr lang="fr-FR" sz="1000" dirty="0">
                <a:solidFill>
                  <a:schemeClr val="tx1"/>
                </a:solidFill>
              </a:rPr>
              <a:t>) </a:t>
            </a:r>
            <a:r>
              <a:rPr lang="fr-FR" sz="1000" dirty="0" smtClean="0">
                <a:solidFill>
                  <a:schemeClr val="tx1"/>
                </a:solidFill>
              </a:rPr>
              <a:t>est envoyée à l’agent lui signifiant que sa demande a été prise en compte et est en traitement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647652" y="4663986"/>
            <a:ext cx="2426899" cy="6365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</a:t>
            </a:r>
            <a:r>
              <a:rPr lang="fr-FR" sz="1000" dirty="0" smtClean="0">
                <a:solidFill>
                  <a:schemeClr val="tx1"/>
                </a:solidFill>
              </a:rPr>
              <a:t>(</a:t>
            </a:r>
            <a:r>
              <a:rPr lang="fr-FR" sz="1000" b="1" dirty="0" smtClean="0">
                <a:solidFill>
                  <a:schemeClr val="tx1"/>
                </a:solidFill>
              </a:rPr>
              <a:t>Mail et </a:t>
            </a:r>
            <a:r>
              <a:rPr lang="fr-FR" sz="1000" b="1" dirty="0" err="1" smtClean="0">
                <a:solidFill>
                  <a:schemeClr val="tx1"/>
                </a:solidFill>
              </a:rPr>
              <a:t>whatsapp</a:t>
            </a:r>
            <a:r>
              <a:rPr lang="fr-FR" sz="1000" dirty="0" smtClean="0">
                <a:solidFill>
                  <a:schemeClr val="tx1"/>
                </a:solidFill>
              </a:rPr>
              <a:t>) est envoyée </a:t>
            </a:r>
            <a:r>
              <a:rPr lang="fr-FR" sz="1000" dirty="0">
                <a:solidFill>
                  <a:schemeClr val="tx1"/>
                </a:solidFill>
              </a:rPr>
              <a:t>à </a:t>
            </a:r>
            <a:r>
              <a:rPr lang="fr-FR" sz="1000" dirty="0" smtClean="0">
                <a:solidFill>
                  <a:schemeClr val="tx1"/>
                </a:solidFill>
              </a:rPr>
              <a:t>l’agent RH lui indiquant que l’attestation a été traité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45" name="Connecteur droit avec flèche 44"/>
          <p:cNvCxnSpPr>
            <a:stCxn id="29" idx="2"/>
            <a:endCxn id="32" idx="0"/>
          </p:cNvCxnSpPr>
          <p:nvPr/>
        </p:nvCxnSpPr>
        <p:spPr>
          <a:xfrm flipH="1">
            <a:off x="7466525" y="4328060"/>
            <a:ext cx="1" cy="393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32" idx="3"/>
            <a:endCxn id="43" idx="1"/>
          </p:cNvCxnSpPr>
          <p:nvPr/>
        </p:nvCxnSpPr>
        <p:spPr>
          <a:xfrm flipV="1">
            <a:off x="9074459" y="4982245"/>
            <a:ext cx="57319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28" idx="3"/>
            <a:endCxn id="41" idx="1"/>
          </p:cNvCxnSpPr>
          <p:nvPr/>
        </p:nvCxnSpPr>
        <p:spPr>
          <a:xfrm>
            <a:off x="9064581" y="3430366"/>
            <a:ext cx="583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28" idx="2"/>
            <a:endCxn id="29" idx="0"/>
          </p:cNvCxnSpPr>
          <p:nvPr/>
        </p:nvCxnSpPr>
        <p:spPr>
          <a:xfrm>
            <a:off x="7456648" y="3635272"/>
            <a:ext cx="9878" cy="358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9" idx="3"/>
            <a:endCxn id="64" idx="1"/>
          </p:cNvCxnSpPr>
          <p:nvPr/>
        </p:nvCxnSpPr>
        <p:spPr>
          <a:xfrm>
            <a:off x="9074459" y="4161135"/>
            <a:ext cx="573193" cy="5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17"/>
          <p:cNvSpPr/>
          <p:nvPr/>
        </p:nvSpPr>
        <p:spPr>
          <a:xfrm>
            <a:off x="6892727" y="1381536"/>
            <a:ext cx="1147596" cy="41236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Connexion à la plateforme</a:t>
            </a:r>
          </a:p>
        </p:txBody>
      </p:sp>
      <p:sp>
        <p:nvSpPr>
          <p:cNvPr id="63" name="TextBox 30"/>
          <p:cNvSpPr txBox="1"/>
          <p:nvPr/>
        </p:nvSpPr>
        <p:spPr>
          <a:xfrm>
            <a:off x="5848714" y="2115553"/>
            <a:ext cx="3215868" cy="70788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postulant se connecte à la plateforme d’identification des agents. Il sélectionne le type d’attestation souhaité et renseigne les informations nécessaires. Il valide l’opération.</a:t>
            </a:r>
            <a:endParaRPr lang="fr-FR" sz="1000" dirty="0"/>
          </a:p>
        </p:txBody>
      </p:sp>
      <p:sp>
        <p:nvSpPr>
          <p:cNvPr id="64" name="Rectangle 63"/>
          <p:cNvSpPr/>
          <p:nvPr/>
        </p:nvSpPr>
        <p:spPr>
          <a:xfrm>
            <a:off x="9647652" y="3860622"/>
            <a:ext cx="2433270" cy="6128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(</a:t>
            </a:r>
            <a:r>
              <a:rPr lang="fr-FR" sz="1000" b="1" dirty="0">
                <a:solidFill>
                  <a:schemeClr val="tx1"/>
                </a:solidFill>
              </a:rPr>
              <a:t>Mail et </a:t>
            </a:r>
            <a:r>
              <a:rPr lang="fr-FR" sz="1000" b="1" dirty="0" err="1">
                <a:solidFill>
                  <a:schemeClr val="tx1"/>
                </a:solidFill>
              </a:rPr>
              <a:t>whatsapp</a:t>
            </a:r>
            <a:r>
              <a:rPr lang="fr-FR" sz="1000" dirty="0">
                <a:solidFill>
                  <a:schemeClr val="tx1"/>
                </a:solidFill>
              </a:rPr>
              <a:t>) </a:t>
            </a:r>
            <a:r>
              <a:rPr lang="fr-FR" sz="1000" dirty="0" smtClean="0">
                <a:solidFill>
                  <a:schemeClr val="tx1"/>
                </a:solidFill>
              </a:rPr>
              <a:t>est envoyé au  DRH lui demandant de se connecter et signer la demande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65" name="Connecteur droit avec flèche 64"/>
          <p:cNvCxnSpPr>
            <a:stCxn id="62" idx="2"/>
            <a:endCxn id="63" idx="0"/>
          </p:cNvCxnSpPr>
          <p:nvPr/>
        </p:nvCxnSpPr>
        <p:spPr>
          <a:xfrm flipH="1">
            <a:off x="7456648" y="1793899"/>
            <a:ext cx="9877" cy="32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63" idx="2"/>
            <a:endCxn id="28" idx="0"/>
          </p:cNvCxnSpPr>
          <p:nvPr/>
        </p:nvCxnSpPr>
        <p:spPr>
          <a:xfrm>
            <a:off x="7456648" y="2823439"/>
            <a:ext cx="0" cy="402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17"/>
          <p:cNvSpPr/>
          <p:nvPr/>
        </p:nvSpPr>
        <p:spPr>
          <a:xfrm>
            <a:off x="6897061" y="6387673"/>
            <a:ext cx="1147596" cy="4123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Demande close</a:t>
            </a:r>
          </a:p>
        </p:txBody>
      </p:sp>
      <p:cxnSp>
        <p:nvCxnSpPr>
          <p:cNvPr id="68" name="Connecteur droit avec flèche 67"/>
          <p:cNvCxnSpPr>
            <a:stCxn id="70" idx="2"/>
            <a:endCxn id="67" idx="0"/>
          </p:cNvCxnSpPr>
          <p:nvPr/>
        </p:nvCxnSpPr>
        <p:spPr>
          <a:xfrm>
            <a:off x="7470859" y="5833943"/>
            <a:ext cx="0" cy="553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512066" y="1417657"/>
            <a:ext cx="2012830" cy="4054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Process proposé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67865" y="5573649"/>
            <a:ext cx="3205988" cy="2602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L’attestation est imprimée et donc signée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71" name="Connecteur droit avec flèche 70"/>
          <p:cNvCxnSpPr>
            <a:stCxn id="32" idx="2"/>
            <a:endCxn id="70" idx="0"/>
          </p:cNvCxnSpPr>
          <p:nvPr/>
        </p:nvCxnSpPr>
        <p:spPr>
          <a:xfrm>
            <a:off x="7466525" y="5242539"/>
            <a:ext cx="4334" cy="331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47651" y="5452903"/>
            <a:ext cx="2426899" cy="5017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Une </a:t>
            </a:r>
            <a:r>
              <a:rPr lang="fr-FR" sz="1000" dirty="0">
                <a:solidFill>
                  <a:schemeClr val="tx1"/>
                </a:solidFill>
              </a:rPr>
              <a:t>alerte </a:t>
            </a:r>
            <a:r>
              <a:rPr lang="fr-FR" sz="1000" dirty="0" smtClean="0">
                <a:solidFill>
                  <a:schemeClr val="tx1"/>
                </a:solidFill>
              </a:rPr>
              <a:t>(</a:t>
            </a:r>
            <a:r>
              <a:rPr lang="fr-FR" sz="1000" b="1" dirty="0" smtClean="0">
                <a:solidFill>
                  <a:schemeClr val="tx1"/>
                </a:solidFill>
              </a:rPr>
              <a:t>Mail et </a:t>
            </a:r>
            <a:r>
              <a:rPr lang="fr-FR" sz="1000" b="1" dirty="0" err="1" smtClean="0">
                <a:solidFill>
                  <a:schemeClr val="tx1"/>
                </a:solidFill>
              </a:rPr>
              <a:t>whatsapp</a:t>
            </a:r>
            <a:r>
              <a:rPr lang="fr-FR" sz="1000" dirty="0" smtClean="0">
                <a:solidFill>
                  <a:schemeClr val="tx1"/>
                </a:solidFill>
              </a:rPr>
              <a:t>) est envoyée </a:t>
            </a:r>
            <a:r>
              <a:rPr lang="fr-FR" sz="1000" dirty="0">
                <a:solidFill>
                  <a:schemeClr val="tx1"/>
                </a:solidFill>
              </a:rPr>
              <a:t>à </a:t>
            </a:r>
            <a:r>
              <a:rPr lang="fr-FR" sz="1000" dirty="0" smtClean="0">
                <a:solidFill>
                  <a:schemeClr val="tx1"/>
                </a:solidFill>
              </a:rPr>
              <a:t>l’agent pour le retrait de son attestation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79" name="Connecteur droit avec flèche 78"/>
          <p:cNvCxnSpPr>
            <a:stCxn id="70" idx="3"/>
            <a:endCxn id="78" idx="1"/>
          </p:cNvCxnSpPr>
          <p:nvPr/>
        </p:nvCxnSpPr>
        <p:spPr>
          <a:xfrm>
            <a:off x="9073853" y="5703796"/>
            <a:ext cx="573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18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29574</TotalTime>
  <Words>2511</Words>
  <Application>Microsoft Office PowerPoint</Application>
  <PresentationFormat>Grand écran</PresentationFormat>
  <Paragraphs>263</Paragraphs>
  <Slides>22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Montserrat Hairline</vt:lpstr>
      <vt:lpstr>Segoe UI</vt:lpstr>
      <vt:lpstr>Times New Roman</vt:lpstr>
      <vt:lpstr>Office Theme</vt:lpstr>
      <vt:lpstr>Présentation PowerPoint</vt:lpstr>
      <vt:lpstr>Présentation PowerPoint</vt:lpstr>
      <vt:lpstr>Fiche signalétique</vt:lpstr>
      <vt:lpstr>Fiche signalétique</vt:lpstr>
      <vt:lpstr>Certificat de prise de service (Process proposé)</vt:lpstr>
      <vt:lpstr>Présentation PowerPoint</vt:lpstr>
      <vt:lpstr>Attestation de présence (Process)</vt:lpstr>
      <vt:lpstr>Attestation de présence (Fiche proposée)</vt:lpstr>
      <vt:lpstr>Attestation de travail (Process)</vt:lpstr>
      <vt:lpstr>Attestation de travail (Fiche proposée)</vt:lpstr>
      <vt:lpstr>Présentation PowerPoint</vt:lpstr>
      <vt:lpstr>Présentation PowerPoint</vt:lpstr>
      <vt:lpstr>Présentation PowerPoint</vt:lpstr>
      <vt:lpstr>Présentation PowerPoint</vt:lpstr>
      <vt:lpstr>Certificat de travail (Fiche proposée)</vt:lpstr>
      <vt:lpstr>à vérifier Note d’affectation (Process)</vt:lpstr>
      <vt:lpstr>Note d’affectation (Fiche proposée)</vt:lpstr>
      <vt:lpstr>Présentation PowerPoint</vt:lpstr>
      <vt:lpstr>Présentation PowerPoint</vt:lpstr>
      <vt:lpstr>Certificat de reprise de service (Process)</vt:lpstr>
      <vt:lpstr>Certificat de reprise de service (Fiche proposée)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HP</cp:lastModifiedBy>
  <cp:revision>6501</cp:revision>
  <dcterms:created xsi:type="dcterms:W3CDTF">2016-01-13T17:16:24Z</dcterms:created>
  <dcterms:modified xsi:type="dcterms:W3CDTF">2023-01-13T10:50:59Z</dcterms:modified>
</cp:coreProperties>
</file>