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18"/>
  </p:notesMasterIdLst>
  <p:handoutMasterIdLst>
    <p:handoutMasterId r:id="rId19"/>
  </p:handoutMasterIdLst>
  <p:sldIdLst>
    <p:sldId id="256" r:id="rId4"/>
    <p:sldId id="294" r:id="rId5"/>
    <p:sldId id="257" r:id="rId6"/>
    <p:sldId id="290" r:id="rId7"/>
    <p:sldId id="258" r:id="rId8"/>
    <p:sldId id="295" r:id="rId9"/>
    <p:sldId id="305" r:id="rId10"/>
    <p:sldId id="261" r:id="rId11"/>
    <p:sldId id="265" r:id="rId12"/>
    <p:sldId id="292" r:id="rId13"/>
    <p:sldId id="296" r:id="rId14"/>
    <p:sldId id="298" r:id="rId15"/>
    <p:sldId id="299" r:id="rId16"/>
    <p:sldId id="304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8" autoAdjust="0"/>
    <p:restoredTop sz="94660"/>
  </p:normalViewPr>
  <p:slideViewPr>
    <p:cSldViewPr showGuides="1">
      <p:cViewPr>
        <p:scale>
          <a:sx n="75" d="100"/>
          <a:sy n="75" d="100"/>
        </p:scale>
        <p:origin x="1284" y="35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0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7-4606-8532-B72D14D9F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37-4606-8532-B72D14D9F9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C-B603-4D18-B9FB-60D563F332B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D-B603-4D18-B9FB-60D563F332B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E-B603-4D18-B9FB-60D563F332B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F-B603-4D18-B9FB-60D563F332B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25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37-4606-8532-B72D14D9F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1"/>
        <c:overlap val="100"/>
        <c:axId val="50119424"/>
        <c:axId val="50120960"/>
      </c:barChart>
      <c:catAx>
        <c:axId val="501194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pPr>
            <a:endParaRPr lang="fr-FR"/>
          </a:p>
        </c:txPr>
        <c:crossAx val="50120960"/>
        <c:crosses val="autoZero"/>
        <c:auto val="1"/>
        <c:lblAlgn val="ctr"/>
        <c:lblOffset val="100"/>
        <c:noMultiLvlLbl val="0"/>
      </c:catAx>
      <c:valAx>
        <c:axId val="501209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501194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7981" y="969702"/>
            <a:ext cx="1740110" cy="174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2681" y="222640"/>
            <a:ext cx="477240" cy="4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2681" y="222640"/>
            <a:ext cx="477240" cy="4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2681" y="222640"/>
            <a:ext cx="477240" cy="4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020" y="3598448"/>
            <a:ext cx="1087451" cy="108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6915" y="1559670"/>
            <a:ext cx="985234" cy="98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2681" y="222640"/>
            <a:ext cx="477240" cy="4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020" y="3598448"/>
            <a:ext cx="1087451" cy="108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2681" y="222640"/>
            <a:ext cx="477240" cy="4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2681" y="222640"/>
            <a:ext cx="477240" cy="4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heitronics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3"/>
          </p:cNvPr>
          <p:cNvSpPr txBox="1"/>
          <p:nvPr/>
        </p:nvSpPr>
        <p:spPr>
          <a:xfrm>
            <a:off x="-18257" y="4676493"/>
            <a:ext cx="9180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2"/>
                </a:solidFill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www.theitronics.com</a:t>
            </a:r>
            <a:endParaRPr lang="ko-KR" altLang="en-US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Robotics and Artificial Intelligence Startup !!!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dirty="0">
                <a:ea typeface="맑은 고딕" pitchFamily="50" charset="-127"/>
              </a:rPr>
              <a:t>The iTronics Group Inc.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TimeLine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cxnSp>
        <p:nvCxnSpPr>
          <p:cNvPr id="3" name="Straight Connector 2"/>
          <p:cNvCxnSpPr>
            <a:stCxn id="9" idx="6"/>
          </p:cNvCxnSpPr>
          <p:nvPr/>
        </p:nvCxnSpPr>
        <p:spPr>
          <a:xfrm>
            <a:off x="1670688" y="3006407"/>
            <a:ext cx="5984077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092278" y="2517710"/>
            <a:ext cx="971680" cy="971680"/>
            <a:chOff x="7092280" y="2517710"/>
            <a:chExt cx="971680" cy="971680"/>
          </a:xfrm>
        </p:grpSpPr>
        <p:sp>
          <p:nvSpPr>
            <p:cNvPr id="5" name="Oval 4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4664" y="2862391"/>
            <a:ext cx="288032" cy="288032"/>
            <a:chOff x="611560" y="2851238"/>
            <a:chExt cx="288032" cy="288032"/>
          </a:xfrm>
        </p:grpSpPr>
        <p:sp>
          <p:nvSpPr>
            <p:cNvPr id="8" name="Oval 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64067" y="2851238"/>
            <a:ext cx="288032" cy="288032"/>
            <a:chOff x="611560" y="2851238"/>
            <a:chExt cx="288032" cy="288032"/>
          </a:xfrm>
        </p:grpSpPr>
        <p:sp>
          <p:nvSpPr>
            <p:cNvPr id="11" name="Oval 1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73470" y="2851238"/>
            <a:ext cx="288032" cy="288032"/>
            <a:chOff x="611560" y="2851238"/>
            <a:chExt cx="288032" cy="288032"/>
          </a:xfrm>
        </p:grpSpPr>
        <p:sp>
          <p:nvSpPr>
            <p:cNvPr id="14" name="Oval 1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2873" y="2851238"/>
            <a:ext cx="288032" cy="288032"/>
            <a:chOff x="611560" y="2851238"/>
            <a:chExt cx="288032" cy="288032"/>
          </a:xfrm>
        </p:grpSpPr>
        <p:sp>
          <p:nvSpPr>
            <p:cNvPr id="17" name="Oval 1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 Placeholder 17"/>
          <p:cNvSpPr txBox="1">
            <a:spLocks/>
          </p:cNvSpPr>
          <p:nvPr/>
        </p:nvSpPr>
        <p:spPr>
          <a:xfrm>
            <a:off x="5304622" y="2281436"/>
            <a:ext cx="1024939" cy="36004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</a:p>
        </p:txBody>
      </p:sp>
      <p:sp>
        <p:nvSpPr>
          <p:cNvPr id="20" name="Text Placeholder 17"/>
          <p:cNvSpPr txBox="1">
            <a:spLocks/>
          </p:cNvSpPr>
          <p:nvPr/>
        </p:nvSpPr>
        <p:spPr>
          <a:xfrm>
            <a:off x="3898485" y="3301074"/>
            <a:ext cx="1024939" cy="36004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</a:p>
        </p:txBody>
      </p:sp>
      <p:sp>
        <p:nvSpPr>
          <p:cNvPr id="21" name="Text Placeholder 17"/>
          <p:cNvSpPr txBox="1">
            <a:spLocks/>
          </p:cNvSpPr>
          <p:nvPr/>
        </p:nvSpPr>
        <p:spPr>
          <a:xfrm>
            <a:off x="2492348" y="2283718"/>
            <a:ext cx="1024939" cy="360040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</a:p>
        </p:txBody>
      </p:sp>
      <p:sp>
        <p:nvSpPr>
          <p:cNvPr id="22" name="Text Placeholder 17"/>
          <p:cNvSpPr txBox="1">
            <a:spLocks/>
          </p:cNvSpPr>
          <p:nvPr/>
        </p:nvSpPr>
        <p:spPr>
          <a:xfrm>
            <a:off x="1086211" y="3301034"/>
            <a:ext cx="1024939" cy="3600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852" y="3775284"/>
            <a:ext cx="2059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Creating “The iTronics” Community.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1126" y="377532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Organizing Internet of things workshops. Organizing Arduino Day 2017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7262" y="134533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Organizing Arduino Day 2018.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Creating The iTronics Startup.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4989" y="134761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Organizing Embedded system workshops. Organizing Arduino Day 2016.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 Placeholder 17"/>
          <p:cNvSpPr txBox="1">
            <a:spLocks/>
          </p:cNvSpPr>
          <p:nvPr/>
        </p:nvSpPr>
        <p:spPr>
          <a:xfrm>
            <a:off x="7065649" y="2019205"/>
            <a:ext cx="1024939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48290" y="3579862"/>
            <a:ext cx="2059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Getting one of our Projects funded.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Block Arc 14"/>
          <p:cNvSpPr/>
          <p:nvPr/>
        </p:nvSpPr>
        <p:spPr>
          <a:xfrm rot="16200000">
            <a:off x="7363828" y="2780823"/>
            <a:ext cx="428579" cy="42886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9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1800" dirty="0">
                <a:latin typeface="+mn-lt"/>
              </a:rPr>
              <a:t>The Technology is there !!!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FD8057-F913-47B0-B913-3D0E2E4B5E6F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7EB75-7F00-422B-BFB3-65AAD176FBF7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D8D122-D700-4F8F-8531-0C0713D68EA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D74E9C-C38B-4B4A-8A1E-7469EF6013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2" name="Diamond 5">
            <a:extLst>
              <a:ext uri="{FF2B5EF4-FFF2-40B4-BE49-F238E27FC236}">
                <a16:creationId xmlns:a16="http://schemas.microsoft.com/office/drawing/2014/main" id="{1A5D209D-4B54-4F25-BE98-2BE66866218E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Isosceles Triangle 51">
            <a:extLst>
              <a:ext uri="{FF2B5EF4-FFF2-40B4-BE49-F238E27FC236}">
                <a16:creationId xmlns:a16="http://schemas.microsoft.com/office/drawing/2014/main" id="{6169C8DF-82FF-4D47-AEA0-1EEA7630C5E6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F1446B8-F9ED-4606-A638-D489EF22A8B1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3BA58014-7A74-4D8E-8070-D07BE7CC39AF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Parallelogram 15">
            <a:extLst>
              <a:ext uri="{FF2B5EF4-FFF2-40B4-BE49-F238E27FC236}">
                <a16:creationId xmlns:a16="http://schemas.microsoft.com/office/drawing/2014/main" id="{CE96CB34-3BB5-4A93-8533-BA3DBA51CB4B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19">
            <a:extLst>
              <a:ext uri="{FF2B5EF4-FFF2-40B4-BE49-F238E27FC236}">
                <a16:creationId xmlns:a16="http://schemas.microsoft.com/office/drawing/2014/main" id="{F7D1EACE-22BD-43BD-AF9C-815BD51F8417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3410FFFC-E9BF-441A-8F5C-2E8156BBAE96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4E6FACDF-7FE0-4C3C-9C36-4911C19AA619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3E68C411-9BE7-4991-9E0C-806EDCFD8FC8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Pie 24">
            <a:extLst>
              <a:ext uri="{FF2B5EF4-FFF2-40B4-BE49-F238E27FC236}">
                <a16:creationId xmlns:a16="http://schemas.microsoft.com/office/drawing/2014/main" id="{E647FFBD-5172-4EC0-A229-F23A9A55EDC1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Parallelogram 30">
            <a:extLst>
              <a:ext uri="{FF2B5EF4-FFF2-40B4-BE49-F238E27FC236}">
                <a16:creationId xmlns:a16="http://schemas.microsoft.com/office/drawing/2014/main" id="{4D87C8D1-008B-4A24-8E78-5AE14C46D56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Block Arc 14">
            <a:extLst>
              <a:ext uri="{FF2B5EF4-FFF2-40B4-BE49-F238E27FC236}">
                <a16:creationId xmlns:a16="http://schemas.microsoft.com/office/drawing/2014/main" id="{D0E49C63-B522-4ECD-A44D-100768571906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Block Arc 41">
            <a:extLst>
              <a:ext uri="{FF2B5EF4-FFF2-40B4-BE49-F238E27FC236}">
                <a16:creationId xmlns:a16="http://schemas.microsoft.com/office/drawing/2014/main" id="{DBBF7BE6-B17E-4BD0-906E-952E9631E0EC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Right Triangle 17">
            <a:extLst>
              <a:ext uri="{FF2B5EF4-FFF2-40B4-BE49-F238E27FC236}">
                <a16:creationId xmlns:a16="http://schemas.microsoft.com/office/drawing/2014/main" id="{B459DA03-4A5B-463C-A3F6-F56CC5645262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Oval 27">
            <a:extLst>
              <a:ext uri="{FF2B5EF4-FFF2-40B4-BE49-F238E27FC236}">
                <a16:creationId xmlns:a16="http://schemas.microsoft.com/office/drawing/2014/main" id="{2C416D6E-69C9-47D2-87C8-9653612FF60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Parallelogram 15">
            <a:extLst>
              <a:ext uri="{FF2B5EF4-FFF2-40B4-BE49-F238E27FC236}">
                <a16:creationId xmlns:a16="http://schemas.microsoft.com/office/drawing/2014/main" id="{A3DEBB29-5C16-43F5-BC0D-46C69E553D2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 Same Side Corner Rectangle 21">
            <a:extLst>
              <a:ext uri="{FF2B5EF4-FFF2-40B4-BE49-F238E27FC236}">
                <a16:creationId xmlns:a16="http://schemas.microsoft.com/office/drawing/2014/main" id="{7D59858B-670C-4CFE-9358-4E2DEB78C6D1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Oval 26">
            <a:extLst>
              <a:ext uri="{FF2B5EF4-FFF2-40B4-BE49-F238E27FC236}">
                <a16:creationId xmlns:a16="http://schemas.microsoft.com/office/drawing/2014/main" id="{FD76ADA6-24F9-4420-B47D-B6F84F018200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32">
            <a:extLst>
              <a:ext uri="{FF2B5EF4-FFF2-40B4-BE49-F238E27FC236}">
                <a16:creationId xmlns:a16="http://schemas.microsoft.com/office/drawing/2014/main" id="{78C785F6-E69A-4927-A04A-6D07C85F67B6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10">
            <a:extLst>
              <a:ext uri="{FF2B5EF4-FFF2-40B4-BE49-F238E27FC236}">
                <a16:creationId xmlns:a16="http://schemas.microsoft.com/office/drawing/2014/main" id="{4DBF524C-720B-4D2F-B3FB-928DE06E0811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D26A955F-C517-473D-B603-E9E923FC4ABC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rapezoid 13">
            <a:extLst>
              <a:ext uri="{FF2B5EF4-FFF2-40B4-BE49-F238E27FC236}">
                <a16:creationId xmlns:a16="http://schemas.microsoft.com/office/drawing/2014/main" id="{0FD0CD98-C47B-4855-899F-6547932DF975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7">
            <a:extLst>
              <a:ext uri="{FF2B5EF4-FFF2-40B4-BE49-F238E27FC236}">
                <a16:creationId xmlns:a16="http://schemas.microsoft.com/office/drawing/2014/main" id="{CAD9AE0F-2DB8-422B-ABDF-442F63954794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ectangle 18">
            <a:extLst>
              <a:ext uri="{FF2B5EF4-FFF2-40B4-BE49-F238E27FC236}">
                <a16:creationId xmlns:a16="http://schemas.microsoft.com/office/drawing/2014/main" id="{F539EBCF-0A16-43BD-9312-87848568B864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25">
            <a:extLst>
              <a:ext uri="{FF2B5EF4-FFF2-40B4-BE49-F238E27FC236}">
                <a16:creationId xmlns:a16="http://schemas.microsoft.com/office/drawing/2014/main" id="{4F4B2DF6-193D-4620-AB03-61BED82BAEC9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Chord 14">
            <a:extLst>
              <a:ext uri="{FF2B5EF4-FFF2-40B4-BE49-F238E27FC236}">
                <a16:creationId xmlns:a16="http://schemas.microsoft.com/office/drawing/2014/main" id="{1C38733C-DD7A-440A-94AF-9E59D12DA1F8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Rounded Rectangle 6">
            <a:extLst>
              <a:ext uri="{FF2B5EF4-FFF2-40B4-BE49-F238E27FC236}">
                <a16:creationId xmlns:a16="http://schemas.microsoft.com/office/drawing/2014/main" id="{D489E222-3C96-4E32-B62A-B13BC2AA5FE9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66">
            <a:extLst>
              <a:ext uri="{FF2B5EF4-FFF2-40B4-BE49-F238E27FC236}">
                <a16:creationId xmlns:a16="http://schemas.microsoft.com/office/drawing/2014/main" id="{0D16E370-17A2-4C2A-8CFE-7021C8AA1CBF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Isosceles Triangle 13">
            <a:extLst>
              <a:ext uri="{FF2B5EF4-FFF2-40B4-BE49-F238E27FC236}">
                <a16:creationId xmlns:a16="http://schemas.microsoft.com/office/drawing/2014/main" id="{EE6A88F1-DF3C-4D1A-A0AE-50902484D74B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Smiley Face 14">
            <a:extLst>
              <a:ext uri="{FF2B5EF4-FFF2-40B4-BE49-F238E27FC236}">
                <a16:creationId xmlns:a16="http://schemas.microsoft.com/office/drawing/2014/main" id="{A56A5A3D-8CA6-4153-8016-05D21B9A704A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Smiley Face 12">
            <a:extLst>
              <a:ext uri="{FF2B5EF4-FFF2-40B4-BE49-F238E27FC236}">
                <a16:creationId xmlns:a16="http://schemas.microsoft.com/office/drawing/2014/main" id="{A9673A9A-655C-4961-94AE-05D834AE76C5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Smiley Face 15">
            <a:extLst>
              <a:ext uri="{FF2B5EF4-FFF2-40B4-BE49-F238E27FC236}">
                <a16:creationId xmlns:a16="http://schemas.microsoft.com/office/drawing/2014/main" id="{C6395CDD-4EC0-4D73-830E-0F2AAC85B45D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37">
            <a:extLst>
              <a:ext uri="{FF2B5EF4-FFF2-40B4-BE49-F238E27FC236}">
                <a16:creationId xmlns:a16="http://schemas.microsoft.com/office/drawing/2014/main" id="{F868ABB1-CBFC-4C89-975E-BD2117A3FAB8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Smiley Face 14">
            <a:extLst>
              <a:ext uri="{FF2B5EF4-FFF2-40B4-BE49-F238E27FC236}">
                <a16:creationId xmlns:a16="http://schemas.microsoft.com/office/drawing/2014/main" id="{48E325EE-A190-487C-93CD-4BFC5278FDE5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ectangle 16">
            <a:extLst>
              <a:ext uri="{FF2B5EF4-FFF2-40B4-BE49-F238E27FC236}">
                <a16:creationId xmlns:a16="http://schemas.microsoft.com/office/drawing/2014/main" id="{BCFD7457-35B2-4E2F-8513-0DD5E4CBF0B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ectangle 9">
            <a:extLst>
              <a:ext uri="{FF2B5EF4-FFF2-40B4-BE49-F238E27FC236}">
                <a16:creationId xmlns:a16="http://schemas.microsoft.com/office/drawing/2014/main" id="{B625B452-723D-4CF7-95BD-934E24FEB2F0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ound Same Side Corner Rectangle 6">
            <a:extLst>
              <a:ext uri="{FF2B5EF4-FFF2-40B4-BE49-F238E27FC236}">
                <a16:creationId xmlns:a16="http://schemas.microsoft.com/office/drawing/2014/main" id="{2157CEB0-CAA5-4C14-975A-76AC2314C7C6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Frame 17">
            <a:extLst>
              <a:ext uri="{FF2B5EF4-FFF2-40B4-BE49-F238E27FC236}">
                <a16:creationId xmlns:a16="http://schemas.microsoft.com/office/drawing/2014/main" id="{ED5632B2-F04E-4EE8-AC83-3C35B6B904F1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ounded Rectangle 5">
            <a:extLst>
              <a:ext uri="{FF2B5EF4-FFF2-40B4-BE49-F238E27FC236}">
                <a16:creationId xmlns:a16="http://schemas.microsoft.com/office/drawing/2014/main" id="{DFAF31E9-E106-4059-B9CD-2B72E20F0133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ardrop 1">
            <a:extLst>
              <a:ext uri="{FF2B5EF4-FFF2-40B4-BE49-F238E27FC236}">
                <a16:creationId xmlns:a16="http://schemas.microsoft.com/office/drawing/2014/main" id="{08BA0D3D-DB23-47E5-8EE6-45F25C8B02C8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ectangle 130">
            <a:extLst>
              <a:ext uri="{FF2B5EF4-FFF2-40B4-BE49-F238E27FC236}">
                <a16:creationId xmlns:a16="http://schemas.microsoft.com/office/drawing/2014/main" id="{A09A58F0-AE60-4E2B-ABE9-0A6B4A7279AE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Right Triangle 17">
            <a:extLst>
              <a:ext uri="{FF2B5EF4-FFF2-40B4-BE49-F238E27FC236}">
                <a16:creationId xmlns:a16="http://schemas.microsoft.com/office/drawing/2014/main" id="{3DCC9550-A710-44A1-874C-98428F6360C2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ight Triangle 17">
            <a:extLst>
              <a:ext uri="{FF2B5EF4-FFF2-40B4-BE49-F238E27FC236}">
                <a16:creationId xmlns:a16="http://schemas.microsoft.com/office/drawing/2014/main" id="{3BBB46E1-F63B-47F2-9808-A60D010001AE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26C8237D-4A18-4999-9AC4-90E1C4AC639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Oval 44">
            <a:extLst>
              <a:ext uri="{FF2B5EF4-FFF2-40B4-BE49-F238E27FC236}">
                <a16:creationId xmlns:a16="http://schemas.microsoft.com/office/drawing/2014/main" id="{551A597D-0520-4276-BE84-A7D30DFF691A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68F12F-DEA2-4956-B727-7BD7F454470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B01A36-B956-43E5-A3A4-B3DAAE315B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B2A2AB-F514-4151-BF47-5E9D9C29E9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8B15B-0C32-4A44-97A1-6F4E73C6F365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6941B46E-52DD-4503-AAB6-570BE7415DA8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B6881B6A-B992-48F5-9C29-B84D1D021A4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B670CF5-308D-43D3-A83D-731F70D2C4E6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144FB5EA-B0B3-4739-802B-7422D765DD05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F6B77F4D-30B4-4319-A634-9BEFA59EB2A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0A90B505-038B-4D82-A107-C5259329227E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4AF5DC0B-2E38-4597-A1FB-A2F7FC795756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EEDA3997-E3A9-428F-9DE6-6546F7E41F0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1C65AD91-D5AD-4754-B517-9E10130B87E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F2C77DE5-3497-4D16-8066-C7AC8D29DB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1156852B-5F08-42F4-A54C-C320E93B696D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F30E2CAA-417D-4C8B-B7E5-A78E03247ECD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B73AD251-1007-4D2A-B683-CED78E10EFD1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DE67DBCF-6EC1-44B9-AA1F-4ACCE775B381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6DF22072-02F2-46CC-A682-184CC5A29494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07B4627B-C857-40D7-986C-C17B658C1706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106F1B49-F0C1-467A-90B2-D0C53BB6D28E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D165FE23-F80E-421E-A1D8-D591154D78E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ounded Rectangle 6">
            <a:extLst>
              <a:ext uri="{FF2B5EF4-FFF2-40B4-BE49-F238E27FC236}">
                <a16:creationId xmlns:a16="http://schemas.microsoft.com/office/drawing/2014/main" id="{23835C8D-026B-4E7B-A964-E0680BDD549E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6">
            <a:extLst>
              <a:ext uri="{FF2B5EF4-FFF2-40B4-BE49-F238E27FC236}">
                <a16:creationId xmlns:a16="http://schemas.microsoft.com/office/drawing/2014/main" id="{82412276-D25D-4AA7-A4FD-B2B6ABE386B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ounded Rectangle 6">
            <a:extLst>
              <a:ext uri="{FF2B5EF4-FFF2-40B4-BE49-F238E27FC236}">
                <a16:creationId xmlns:a16="http://schemas.microsoft.com/office/drawing/2014/main" id="{DEE98BB9-404E-48DE-99F0-50355324D0B1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ardrop 6">
            <a:extLst>
              <a:ext uri="{FF2B5EF4-FFF2-40B4-BE49-F238E27FC236}">
                <a16:creationId xmlns:a16="http://schemas.microsoft.com/office/drawing/2014/main" id="{5D827D4F-CF0A-481A-9AC6-5005A5E80CD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Donut 24">
            <a:extLst>
              <a:ext uri="{FF2B5EF4-FFF2-40B4-BE49-F238E27FC236}">
                <a16:creationId xmlns:a16="http://schemas.microsoft.com/office/drawing/2014/main" id="{C668782D-21A6-4E67-919E-8C8CE8763B7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Chord 38">
            <a:extLst>
              <a:ext uri="{FF2B5EF4-FFF2-40B4-BE49-F238E27FC236}">
                <a16:creationId xmlns:a16="http://schemas.microsoft.com/office/drawing/2014/main" id="{2BF6D7EF-0F63-4F91-B1C1-2B889FDB524E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38">
            <a:extLst>
              <a:ext uri="{FF2B5EF4-FFF2-40B4-BE49-F238E27FC236}">
                <a16:creationId xmlns:a16="http://schemas.microsoft.com/office/drawing/2014/main" id="{C75FC0AF-D546-4B85-800C-5833B47DC60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ound Same Side Corner Rectangle 19">
            <a:extLst>
              <a:ext uri="{FF2B5EF4-FFF2-40B4-BE49-F238E27FC236}">
                <a16:creationId xmlns:a16="http://schemas.microsoft.com/office/drawing/2014/main" id="{4C393668-23A4-4F9D-9769-4F4640D9BBB3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id="{436964FA-C222-442A-8559-DD90C9551AAA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Oval 31">
            <a:extLst>
              <a:ext uri="{FF2B5EF4-FFF2-40B4-BE49-F238E27FC236}">
                <a16:creationId xmlns:a16="http://schemas.microsoft.com/office/drawing/2014/main" id="{58993352-6575-463F-A483-19A3CD33B0B3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466A3BEC-BCC9-4268-B60C-DECEFFA927C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31">
            <a:extLst>
              <a:ext uri="{FF2B5EF4-FFF2-40B4-BE49-F238E27FC236}">
                <a16:creationId xmlns:a16="http://schemas.microsoft.com/office/drawing/2014/main" id="{80AD10ED-DEDC-49D1-BEB4-188C8CD55F5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ardrop 17">
            <a:extLst>
              <a:ext uri="{FF2B5EF4-FFF2-40B4-BE49-F238E27FC236}">
                <a16:creationId xmlns:a16="http://schemas.microsoft.com/office/drawing/2014/main" id="{C7FCC4FF-4DE4-4025-97E9-EA9B119F8949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23">
            <a:extLst>
              <a:ext uri="{FF2B5EF4-FFF2-40B4-BE49-F238E27FC236}">
                <a16:creationId xmlns:a16="http://schemas.microsoft.com/office/drawing/2014/main" id="{BDF4CA22-A164-40A7-A983-DBF7577D76B0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Round Same Side Corner Rectangle 8">
            <a:extLst>
              <a:ext uri="{FF2B5EF4-FFF2-40B4-BE49-F238E27FC236}">
                <a16:creationId xmlns:a16="http://schemas.microsoft.com/office/drawing/2014/main" id="{391AF272-6D56-4A07-8A65-09B4D137C4BE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 Same Side Corner Rectangle 20">
            <a:extLst>
              <a:ext uri="{FF2B5EF4-FFF2-40B4-BE49-F238E27FC236}">
                <a16:creationId xmlns:a16="http://schemas.microsoft.com/office/drawing/2014/main" id="{C5CA96BB-22E0-4EFF-BAB1-59C271B0EE9C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Donut 87">
            <a:extLst>
              <a:ext uri="{FF2B5EF4-FFF2-40B4-BE49-F238E27FC236}">
                <a16:creationId xmlns:a16="http://schemas.microsoft.com/office/drawing/2014/main" id="{087ED47C-5376-44DF-A081-9D1A2FB4B777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Donut 90">
            <a:extLst>
              <a:ext uri="{FF2B5EF4-FFF2-40B4-BE49-F238E27FC236}">
                <a16:creationId xmlns:a16="http://schemas.microsoft.com/office/drawing/2014/main" id="{66F09DF9-0FED-4D2C-AF75-2A04EF8FED34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id="{F5CC9D2E-7AEE-4F3F-9992-AD28AF93F1EE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Block Arc 25">
            <a:extLst>
              <a:ext uri="{FF2B5EF4-FFF2-40B4-BE49-F238E27FC236}">
                <a16:creationId xmlns:a16="http://schemas.microsoft.com/office/drawing/2014/main" id="{9ABD3111-3E60-4179-82C5-F12FCB2BF358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Block Arc 31">
            <a:extLst>
              <a:ext uri="{FF2B5EF4-FFF2-40B4-BE49-F238E27FC236}">
                <a16:creationId xmlns:a16="http://schemas.microsoft.com/office/drawing/2014/main" id="{48DC39CC-321D-4C66-9160-257D22429E71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Freeform 53">
            <a:extLst>
              <a:ext uri="{FF2B5EF4-FFF2-40B4-BE49-F238E27FC236}">
                <a16:creationId xmlns:a16="http://schemas.microsoft.com/office/drawing/2014/main" id="{CB23773B-3D7E-4D3D-A455-C0E8A473A5B1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10">
            <a:extLst>
              <a:ext uri="{FF2B5EF4-FFF2-40B4-BE49-F238E27FC236}">
                <a16:creationId xmlns:a16="http://schemas.microsoft.com/office/drawing/2014/main" id="{59437E0F-D1C6-46D3-9076-DBD351D9B6E8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Freeform 55">
            <a:extLst>
              <a:ext uri="{FF2B5EF4-FFF2-40B4-BE49-F238E27FC236}">
                <a16:creationId xmlns:a16="http://schemas.microsoft.com/office/drawing/2014/main" id="{BB062C87-89E1-4961-85EC-620B60036748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36">
            <a:extLst>
              <a:ext uri="{FF2B5EF4-FFF2-40B4-BE49-F238E27FC236}">
                <a16:creationId xmlns:a16="http://schemas.microsoft.com/office/drawing/2014/main" id="{00123421-AFF9-4047-95C8-48965F87EF88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Oval 21">
            <a:extLst>
              <a:ext uri="{FF2B5EF4-FFF2-40B4-BE49-F238E27FC236}">
                <a16:creationId xmlns:a16="http://schemas.microsoft.com/office/drawing/2014/main" id="{2A3CFB3C-2DD4-41CD-A827-2CF8283658B0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Oval 32">
            <a:extLst>
              <a:ext uri="{FF2B5EF4-FFF2-40B4-BE49-F238E27FC236}">
                <a16:creationId xmlns:a16="http://schemas.microsoft.com/office/drawing/2014/main" id="{7D648EE8-DF3C-49CE-9765-A9390576BA50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EB7B0EC-0A14-4A41-9021-E88064E17E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2AFCA928-FBF3-46AA-A51A-41E2BF24DD2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F8AFF82A-F46B-42F7-A3B0-BDE428BEEE0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4340971-4DAB-4D8E-9F5F-DE500D2FF5E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AA56E91F-CB89-4CCB-9A61-4DF49770932C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2CBCE8AB-4A19-4BCE-AC92-CE2F0371A4A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2D1EFDF9-5642-4DBA-BA10-C90101E7CA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E807EF1A-C086-4CF1-A6AB-719AC6AF91E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B3386EB6-F0C7-4284-AEB7-FD9EA6E54231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E55625E8-84CA-4179-A7BF-DBDBB4D09566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512EB908-F092-4695-936A-1372E9A992F4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B1E5A9B8-8C13-4F8A-B9FE-0A03065E3EB2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B790F98E-B011-4731-9009-D32F4C3E6866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FD603B40-9693-4F9A-A5F6-60FDB6731A4A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5E8FCC08-4C62-499B-90A8-7C165D0D14B4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2150390E-AA40-402A-9E3F-C2BD55B046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FC461ACE-D9CA-4916-9440-750E341A254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27026B2D-385F-49CE-9825-51B06ADAEAC9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3E924744-2808-44E3-A435-6555AC10ED02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50C49581-3759-441E-A16D-EF8193D98A1A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EDC071A4-0048-4972-9227-7B4C1CF0629F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0D1F5B77-D614-4DF9-A2CD-E085100B519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55666E9F-5B86-4B65-AD08-292D8523FE60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C36C05E4-F3F1-4369-B804-5A88403C42D5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4026E504-B74E-4C68-B573-3C450D044F04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41A94FBE-5C1D-46A5-B66E-88C345864034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0782EE7D-ACEC-4ACA-B25C-E71B3A5ADC8D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2B5237D5-1FC4-4376-977C-A0E16124DD3C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683D3E55-77E0-4DBA-9A4F-E57DD245083B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AED13411-C87F-4221-A0E2-A6E0F5C9E033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AEC2B58-6E07-4BCB-9BA7-9EE1E22C28B2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F3331940-ECFD-4D01-9702-A0F081696A16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AE827829-1AAA-48CE-ABF0-DBDF132E6248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Oval 25">
            <a:extLst>
              <a:ext uri="{FF2B5EF4-FFF2-40B4-BE49-F238E27FC236}">
                <a16:creationId xmlns:a16="http://schemas.microsoft.com/office/drawing/2014/main" id="{B60FD4DA-4BCF-48B5-AAD7-7A491764874F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Block Arc 20">
            <a:extLst>
              <a:ext uri="{FF2B5EF4-FFF2-40B4-BE49-F238E27FC236}">
                <a16:creationId xmlns:a16="http://schemas.microsoft.com/office/drawing/2014/main" id="{8CDE9899-35C5-4EE2-817E-8D3213647FB0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Block Arc 11">
            <a:extLst>
              <a:ext uri="{FF2B5EF4-FFF2-40B4-BE49-F238E27FC236}">
                <a16:creationId xmlns:a16="http://schemas.microsoft.com/office/drawing/2014/main" id="{819EC331-42D0-4CD4-A56E-6DD66C9A6B73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Rectangle 21">
            <a:extLst>
              <a:ext uri="{FF2B5EF4-FFF2-40B4-BE49-F238E27FC236}">
                <a16:creationId xmlns:a16="http://schemas.microsoft.com/office/drawing/2014/main" id="{54C5AC21-DE51-42EA-8F10-B9B27DE962FD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ound Same Side Corner Rectangle 8">
            <a:extLst>
              <a:ext uri="{FF2B5EF4-FFF2-40B4-BE49-F238E27FC236}">
                <a16:creationId xmlns:a16="http://schemas.microsoft.com/office/drawing/2014/main" id="{F8E284A6-DD7B-4286-9878-9131735222B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51">
            <a:extLst>
              <a:ext uri="{FF2B5EF4-FFF2-40B4-BE49-F238E27FC236}">
                <a16:creationId xmlns:a16="http://schemas.microsoft.com/office/drawing/2014/main" id="{E111BB52-6B40-43CC-810E-9B4510AC158A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Isosceles Triangle 5">
            <a:extLst>
              <a:ext uri="{FF2B5EF4-FFF2-40B4-BE49-F238E27FC236}">
                <a16:creationId xmlns:a16="http://schemas.microsoft.com/office/drawing/2014/main" id="{A819C56E-3374-4934-88C8-3F902B6683D4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rapezoid 22">
            <a:extLst>
              <a:ext uri="{FF2B5EF4-FFF2-40B4-BE49-F238E27FC236}">
                <a16:creationId xmlns:a16="http://schemas.microsoft.com/office/drawing/2014/main" id="{E8E2F9FE-6863-475D-8834-B8428AE679AF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ounded Rectangle 20">
            <a:extLst>
              <a:ext uri="{FF2B5EF4-FFF2-40B4-BE49-F238E27FC236}">
                <a16:creationId xmlns:a16="http://schemas.microsoft.com/office/drawing/2014/main" id="{4F875B9C-8AF6-4C94-A98B-BBB174AE1FE2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rapezoid 28">
            <a:extLst>
              <a:ext uri="{FF2B5EF4-FFF2-40B4-BE49-F238E27FC236}">
                <a16:creationId xmlns:a16="http://schemas.microsoft.com/office/drawing/2014/main" id="{C23CFD66-CE34-4C58-899F-0DDBFB9C7012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CA98E44F-BAB7-4FA2-8CFF-770B138114C7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Rounded Rectangle 8">
            <a:extLst>
              <a:ext uri="{FF2B5EF4-FFF2-40B4-BE49-F238E27FC236}">
                <a16:creationId xmlns:a16="http://schemas.microsoft.com/office/drawing/2014/main" id="{1CE26E49-8063-4882-A55E-446C019398DE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Rounded Rectangle 2">
            <a:extLst>
              <a:ext uri="{FF2B5EF4-FFF2-40B4-BE49-F238E27FC236}">
                <a16:creationId xmlns:a16="http://schemas.microsoft.com/office/drawing/2014/main" id="{F5F8A5F7-1B88-4F42-A4D4-2F8AFFEF77D8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Rounded Rectangle 3">
            <a:extLst>
              <a:ext uri="{FF2B5EF4-FFF2-40B4-BE49-F238E27FC236}">
                <a16:creationId xmlns:a16="http://schemas.microsoft.com/office/drawing/2014/main" id="{DBB70C78-5BEB-4FEC-BABB-F86C6668EB12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Rounded Rectangle 10">
            <a:extLst>
              <a:ext uri="{FF2B5EF4-FFF2-40B4-BE49-F238E27FC236}">
                <a16:creationId xmlns:a16="http://schemas.microsoft.com/office/drawing/2014/main" id="{2E39B6E2-5E20-413B-957C-5B004D39535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Block Arc 6">
            <a:extLst>
              <a:ext uri="{FF2B5EF4-FFF2-40B4-BE49-F238E27FC236}">
                <a16:creationId xmlns:a16="http://schemas.microsoft.com/office/drawing/2014/main" id="{89E60B73-A748-4F1C-8FCA-2D3A8A329C01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Left Arrow 1">
            <a:extLst>
              <a:ext uri="{FF2B5EF4-FFF2-40B4-BE49-F238E27FC236}">
                <a16:creationId xmlns:a16="http://schemas.microsoft.com/office/drawing/2014/main" id="{322A5AFE-730D-491B-8EE4-A6A7AFDDA4A5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Oval 35">
            <a:extLst>
              <a:ext uri="{FF2B5EF4-FFF2-40B4-BE49-F238E27FC236}">
                <a16:creationId xmlns:a16="http://schemas.microsoft.com/office/drawing/2014/main" id="{847A4433-3017-4B76-B01B-2FCC2E5FB8C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EBE35BC-FA34-4E17-99F0-20603CB185B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6C22F7C-8AE6-433A-9377-54898AF14743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4AE8B20-6E73-4461-8FC7-CD38CC1EA13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555A6DA-B7A7-43B0-AFE0-48BF47F3EEF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4764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Our Vision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Use Robotics and Artificial intelligence to build the future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Field </a:t>
            </a:r>
            <a:r>
              <a:rPr lang="en-US" altLang="ko-KR" dirty="0"/>
              <a:t>Mastered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335751" y="2196981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itchFamily="34" charset="0"/>
                <a:cs typeface="Arial" pitchFamily="34" charset="0"/>
              </a:rPr>
              <a:t>We are mastering different useful tech Skills as: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924242" y="1409053"/>
            <a:ext cx="349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Robotics and Artificial Intelligence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24242" y="2320639"/>
            <a:ext cx="349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Data Science and Business Intelligence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24242" y="3271898"/>
            <a:ext cx="349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Web and Application Development 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24242" y="4147725"/>
            <a:ext cx="349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Project Management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547395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3924595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301795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6678995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6"/>
          <p:cNvSpPr/>
          <p:nvPr/>
        </p:nvSpPr>
        <p:spPr>
          <a:xfrm rot="2700000">
            <a:off x="5546838" y="2732889"/>
            <a:ext cx="301939" cy="5413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86269" y="1532680"/>
            <a:ext cx="5274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have more than ten (10) projects, but we’ll present you below our top Four (04) Projects: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3780" y="133365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Projects: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339752" y="3687138"/>
            <a:ext cx="1207310" cy="1230217"/>
            <a:chOff x="1472558" y="998559"/>
            <a:chExt cx="2359771" cy="1230217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3597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road security system (Traffic light security system)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MAN NO RUN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16952" y="3687138"/>
            <a:ext cx="1207310" cy="1414883"/>
            <a:chOff x="1472558" y="998559"/>
            <a:chExt cx="2359771" cy="1414883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3597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Smart House</a:t>
              </a:r>
            </a:p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(Home with automated and intelligent systems)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GAMBA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094152" y="3687138"/>
            <a:ext cx="1207310" cy="1230217"/>
            <a:chOff x="1472558" y="998559"/>
            <a:chExt cx="2359771" cy="1230217"/>
          </a:xfrm>
        </p:grpSpPr>
        <p:sp>
          <p:nvSpPr>
            <p:cNvPr id="38" name="TextBox 37"/>
            <p:cNvSpPr txBox="1"/>
            <p:nvPr/>
          </p:nvSpPr>
          <p:spPr>
            <a:xfrm>
              <a:off x="1472558" y="1213113"/>
              <a:ext cx="23597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Manufacture CNC machines in Africa and supply the world.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CNCFA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471352" y="3687138"/>
            <a:ext cx="1207310" cy="1230217"/>
            <a:chOff x="1472558" y="998559"/>
            <a:chExt cx="2359771" cy="1230217"/>
          </a:xfrm>
        </p:grpSpPr>
        <p:sp>
          <p:nvSpPr>
            <p:cNvPr id="41" name="TextBox 40"/>
            <p:cNvSpPr txBox="1"/>
            <p:nvPr/>
          </p:nvSpPr>
          <p:spPr>
            <a:xfrm>
              <a:off x="1472558" y="1213113"/>
              <a:ext cx="23597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Artificial intelligence to translate mother languages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ASSO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Our Projects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1400" dirty="0"/>
              <a:t>Our “Problem solver” mindset helps us to work on scalable projects:</a:t>
            </a:r>
            <a:endParaRPr lang="ko-KR" altLang="en-US" sz="14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83EFCA4-7994-4BC0-9B60-2774D55F40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728" y="2157550"/>
            <a:ext cx="1692000" cy="1692000"/>
          </a:xfr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DA16A19A-8B71-4C8B-AD81-6C306E2EBD1C}"/>
              </a:ext>
            </a:extLst>
          </p:cNvPr>
          <p:cNvSpPr/>
          <p:nvPr/>
        </p:nvSpPr>
        <p:spPr>
          <a:xfrm>
            <a:off x="7992412" y="2607536"/>
            <a:ext cx="792025" cy="7920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EA41DF-AEA5-4DCE-9411-50ACEC86E86A}"/>
              </a:ext>
            </a:extLst>
          </p:cNvPr>
          <p:cNvGrpSpPr/>
          <p:nvPr/>
        </p:nvGrpSpPr>
        <p:grpSpPr>
          <a:xfrm>
            <a:off x="7784769" y="3687137"/>
            <a:ext cx="1207310" cy="1230217"/>
            <a:chOff x="1472558" y="998559"/>
            <a:chExt cx="2359771" cy="123021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924C9F-80DA-477C-BC8C-2FC218132FB2}"/>
                </a:ext>
              </a:extLst>
            </p:cNvPr>
            <p:cNvSpPr txBox="1"/>
            <p:nvPr/>
          </p:nvSpPr>
          <p:spPr>
            <a:xfrm>
              <a:off x="1472558" y="1213113"/>
              <a:ext cx="23597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Industrial production and distribution of textiles in Africa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D6775C-449A-4D65-BA0E-1322109B2F5F}"/>
                </a:ext>
              </a:extLst>
            </p:cNvPr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Patron textile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78D891F-F003-4B5C-AC79-F5614EEB694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3"/>
          <a:stretch/>
        </p:blipFill>
        <p:spPr>
          <a:xfrm>
            <a:off x="8148543" y="2754011"/>
            <a:ext cx="479761" cy="481779"/>
          </a:xfrm>
          <a:prstGeom prst="rect">
            <a:avLst/>
          </a:prstGeom>
        </p:spPr>
      </p:pic>
      <p:sp>
        <p:nvSpPr>
          <p:cNvPr id="47" name="Rectangle 9">
            <a:extLst>
              <a:ext uri="{FF2B5EF4-FFF2-40B4-BE49-F238E27FC236}">
                <a16:creationId xmlns:a16="http://schemas.microsoft.com/office/drawing/2014/main" id="{D92BFBA1-1F81-4491-89D7-CDB2F8EB0CE1}"/>
              </a:ext>
            </a:extLst>
          </p:cNvPr>
          <p:cNvSpPr/>
          <p:nvPr/>
        </p:nvSpPr>
        <p:spPr>
          <a:xfrm>
            <a:off x="4054473" y="2754010"/>
            <a:ext cx="532267" cy="481779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Rounded Rectangle 7">
            <a:extLst>
              <a:ext uri="{FF2B5EF4-FFF2-40B4-BE49-F238E27FC236}">
                <a16:creationId xmlns:a16="http://schemas.microsoft.com/office/drawing/2014/main" id="{E68347E9-08B8-4FAA-8058-F0B3015A5308}"/>
              </a:ext>
            </a:extLst>
          </p:cNvPr>
          <p:cNvSpPr/>
          <p:nvPr/>
        </p:nvSpPr>
        <p:spPr>
          <a:xfrm>
            <a:off x="2745247" y="2761947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Smiley Face 14">
            <a:extLst>
              <a:ext uri="{FF2B5EF4-FFF2-40B4-BE49-F238E27FC236}">
                <a16:creationId xmlns:a16="http://schemas.microsoft.com/office/drawing/2014/main" id="{207BAEE3-4E5A-4ACB-BB9A-5E9684427F65}"/>
              </a:ext>
            </a:extLst>
          </p:cNvPr>
          <p:cNvSpPr/>
          <p:nvPr/>
        </p:nvSpPr>
        <p:spPr>
          <a:xfrm>
            <a:off x="6883813" y="2812354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3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4425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94425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94425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94425" y="410227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936395" y="141616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23"/>
          <p:cNvSpPr/>
          <p:nvPr/>
        </p:nvSpPr>
        <p:spPr>
          <a:xfrm>
            <a:off x="928357" y="430649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982911" y="325645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952883" y="238559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864933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864933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4864933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4864933" y="4102277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Donut 24"/>
          <p:cNvSpPr/>
          <p:nvPr/>
        </p:nvSpPr>
        <p:spPr>
          <a:xfrm>
            <a:off x="4997870" y="1407097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ardrop 6"/>
          <p:cNvSpPr/>
          <p:nvPr/>
        </p:nvSpPr>
        <p:spPr>
          <a:xfrm rot="8100000">
            <a:off x="5020339" y="2373204"/>
            <a:ext cx="298411" cy="29841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ounded Rectangle 27"/>
          <p:cNvSpPr/>
          <p:nvPr/>
        </p:nvSpPr>
        <p:spPr>
          <a:xfrm>
            <a:off x="5014244" y="4281978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ounded Rectangle 7"/>
          <p:cNvSpPr/>
          <p:nvPr/>
        </p:nvSpPr>
        <p:spPr>
          <a:xfrm>
            <a:off x="5002466" y="3306835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558022" y="1220114"/>
            <a:ext cx="2830257" cy="904775"/>
            <a:chOff x="1472558" y="998559"/>
            <a:chExt cx="2765965" cy="904775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Pub Panel, Your electronics and your internet of things devices are our care.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Embedded system and IoT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558022" y="2162354"/>
            <a:ext cx="2830257" cy="720109"/>
            <a:chOff x="1472558" y="998559"/>
            <a:chExt cx="2765965" cy="720109"/>
          </a:xfrm>
        </p:grpSpPr>
        <p:sp>
          <p:nvSpPr>
            <p:cNvPr id="55" name="TextBox 54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We can secure your house, your company or your warehouses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Security Camera and devices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58022" y="3104594"/>
            <a:ext cx="2830257" cy="720109"/>
            <a:chOff x="1472558" y="998559"/>
            <a:chExt cx="2765965" cy="720109"/>
          </a:xfrm>
        </p:grpSpPr>
        <p:sp>
          <p:nvSpPr>
            <p:cNvPr id="58" name="TextBox 5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domestic electricity installation with remote control devices.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Domestic electricity and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Domotics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58022" y="4046833"/>
            <a:ext cx="2830257" cy="720109"/>
            <a:chOff x="1472558" y="998559"/>
            <a:chExt cx="2765965" cy="720109"/>
          </a:xfrm>
        </p:grpSpPr>
        <p:sp>
          <p:nvSpPr>
            <p:cNvPr id="61" name="TextBox 6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Designing and installing solar power plant.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Renewable energy (Solar panel)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30175" y="1220114"/>
            <a:ext cx="2830257" cy="720109"/>
            <a:chOff x="1472558" y="998559"/>
            <a:chExt cx="2765965" cy="720109"/>
          </a:xfrm>
        </p:grpSpPr>
        <p:sp>
          <p:nvSpPr>
            <p:cNvPr id="64" name="TextBox 6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We build and maintain your website and all your digital marketing tools.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Web and Mobile Development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30175" y="2162354"/>
            <a:ext cx="2830257" cy="720109"/>
            <a:chOff x="1472558" y="998559"/>
            <a:chExt cx="2765965" cy="720109"/>
          </a:xfrm>
        </p:grpSpPr>
        <p:sp>
          <p:nvSpPr>
            <p:cNvPr id="67" name="TextBox 6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We help your take a decision based on your data.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Data Analysis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30175" y="3104594"/>
            <a:ext cx="2830257" cy="720109"/>
            <a:chOff x="1472558" y="998559"/>
            <a:chExt cx="2765965" cy="720109"/>
          </a:xfrm>
        </p:grpSpPr>
        <p:sp>
          <p:nvSpPr>
            <p:cNvPr id="70" name="TextBox 69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We are available to drive each of your Projects.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Project Driving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30175" y="4046833"/>
            <a:ext cx="2830257" cy="720109"/>
            <a:chOff x="1472558" y="998559"/>
            <a:chExt cx="2765965" cy="720109"/>
          </a:xfrm>
        </p:grpSpPr>
        <p:sp>
          <p:nvSpPr>
            <p:cNvPr id="73" name="TextBox 7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We are integrating NFC technology on your Projects.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NFC technology integration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42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871101" y="3420499"/>
            <a:ext cx="1401798" cy="1179139"/>
            <a:chOff x="3779911" y="3327771"/>
            <a:chExt cx="1584177" cy="1179139"/>
          </a:xfrm>
        </p:grpSpPr>
        <p:sp>
          <p:nvSpPr>
            <p:cNvPr id="4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RomaricTsopnang</a:t>
              </a:r>
              <a:endPara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1"/>
                  </a:solidFill>
                  <a:cs typeface="Arial" pitchFamily="34" charset="0"/>
                </a:rPr>
                <a:t>CEO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Artificial Intelligence and Robotics Expert.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43537" y="3420499"/>
            <a:ext cx="1401798" cy="1179139"/>
            <a:chOff x="3779911" y="3327771"/>
            <a:chExt cx="1584177" cy="1179139"/>
          </a:xfrm>
        </p:grpSpPr>
        <p:sp>
          <p:nvSpPr>
            <p:cNvPr id="51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Jaures </a:t>
              </a:r>
              <a:r>
                <a:rPr 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Ndoumbe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Desktop and Cross Platform app developer.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57601" y="3420499"/>
            <a:ext cx="1401798" cy="1179139"/>
            <a:chOff x="3779911" y="3327771"/>
            <a:chExt cx="1584177" cy="1179139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Joskel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Tagueu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Full Stack developer and PhD candidate.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6253" y="3420499"/>
            <a:ext cx="1401798" cy="1363805"/>
            <a:chOff x="3779911" y="3327771"/>
            <a:chExt cx="1584177" cy="1363805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Steve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Moneyang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3"/>
                  </a:solidFill>
                  <a:cs typeface="Arial" pitchFamily="34" charset="0"/>
                </a:rPr>
                <a:t>Engineer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Industrial Automation and Embedded systems Expert.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99065" y="3420499"/>
            <a:ext cx="1401798" cy="1179139"/>
            <a:chOff x="3779911" y="3327771"/>
            <a:chExt cx="1584177" cy="1179139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Ngube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Hermann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Engineer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Scientist and Mobile App developer.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F8BEA7FC-F00E-47CB-9918-A6939503A3C4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9" b="14909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23160CAB-136E-4FCF-8AB5-759DFA52E9E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9" r="10009"/>
          <a:stretch>
            <a:fillRect/>
          </a:stretch>
        </p:blipFill>
        <p:spPr/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892501A-0BDF-4BF0-B9F4-50481DE85E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4" r="9984"/>
          <a:stretch>
            <a:fillRect/>
          </a:stretch>
        </p:blipFill>
        <p:spPr/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754B5BA-4BE9-4DF2-AA6B-F097E9157890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9" r="10009"/>
          <a:stretch>
            <a:fillRect/>
          </a:stretch>
        </p:blipFill>
        <p:spPr/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CF7A271-F71D-4D7B-B3CA-24EA54AC5F6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r="100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977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871101" y="3420499"/>
            <a:ext cx="1401798" cy="994473"/>
            <a:chOff x="3779911" y="3327771"/>
            <a:chExt cx="1584177" cy="994473"/>
          </a:xfrm>
        </p:grpSpPr>
        <p:sp>
          <p:nvSpPr>
            <p:cNvPr id="4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Jude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Sinjeh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79911" y="3860579"/>
              <a:ext cx="1584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Full stack Developer.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47025" y="3447809"/>
            <a:ext cx="1401798" cy="1363805"/>
            <a:chOff x="3779911" y="3327771"/>
            <a:chExt cx="1584177" cy="1363805"/>
          </a:xfrm>
        </p:grpSpPr>
        <p:sp>
          <p:nvSpPr>
            <p:cNvPr id="51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Aristide Ziem</a:t>
              </a:r>
            </a:p>
          </p:txBody>
        </p:sp>
        <p:sp>
          <p:nvSpPr>
            <p:cNvPr id="52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Engineer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Renewable energy Expert and textile consultant.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90781" y="3447809"/>
            <a:ext cx="1401798" cy="1179139"/>
            <a:chOff x="3779911" y="3327771"/>
            <a:chExt cx="1584177" cy="1179139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Colbert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Mbiada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Electronics circuits Enthusiast.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D25AAD2-4635-40CE-A962-A3259B4FF015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9" r="10009"/>
          <a:stretch>
            <a:fillRect/>
          </a:stretch>
        </p:blipFill>
        <p:spPr>
          <a:xfrm>
            <a:off x="971600" y="1379428"/>
            <a:ext cx="1440160" cy="1800000"/>
          </a:xfr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67FF1D1-A7AA-434E-A12D-9CF636636E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4" r="9984"/>
          <a:stretch>
            <a:fillRect/>
          </a:stretch>
        </p:blipFill>
        <p:spPr/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C0A8C02-C7E7-4B0B-99AB-34EE55273055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r="11388"/>
          <a:stretch>
            <a:fillRect/>
          </a:stretch>
        </p:blipFill>
        <p:spPr>
          <a:xfrm>
            <a:off x="7020272" y="1379428"/>
            <a:ext cx="1440160" cy="1800000"/>
          </a:xfrm>
        </p:spPr>
      </p:pic>
    </p:spTree>
    <p:extLst>
      <p:ext uri="{BB962C8B-B14F-4D97-AF65-F5344CB8AC3E}">
        <p14:creationId xmlns:p14="http://schemas.microsoft.com/office/powerpoint/2010/main" val="27460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67DCC09E-C577-4563-B2C3-651755B13B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9" b="13539"/>
          <a:stretch>
            <a:fillRect/>
          </a:stretch>
        </p:blipFill>
        <p:spPr/>
      </p:pic>
      <p:sp>
        <p:nvSpPr>
          <p:cNvPr id="7" name="Rectangle 6"/>
          <p:cNvSpPr/>
          <p:nvPr/>
        </p:nvSpPr>
        <p:spPr>
          <a:xfrm>
            <a:off x="2123728" y="3507854"/>
            <a:ext cx="4896544" cy="1635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627784" y="3841955"/>
            <a:ext cx="3888432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The iTronics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Team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1702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Our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Events</a:t>
            </a:r>
            <a:endParaRPr lang="ko-KR" alt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20544537"/>
              </p:ext>
            </p:extLst>
          </p:nvPr>
        </p:nvGraphicFramePr>
        <p:xfrm>
          <a:off x="4427984" y="1260000"/>
          <a:ext cx="4200128" cy="3376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83568" y="313077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872054" y="322719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47165" y="1190854"/>
            <a:ext cx="2830257" cy="720109"/>
            <a:chOff x="1472558" y="998559"/>
            <a:chExt cx="2765965" cy="720109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Inviting people to work with PIC microcontrollers, Arduino on Projects.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Embedded system Workshops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47165" y="2133094"/>
            <a:ext cx="2830257" cy="720109"/>
            <a:chOff x="1472558" y="998559"/>
            <a:chExt cx="2765965" cy="720109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Inviting people to work on IoT devices with Raspberry Pi and ESP8266.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Internet of things Workshops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47165" y="3075334"/>
            <a:ext cx="2830257" cy="904775"/>
            <a:chOff x="1472558" y="998559"/>
            <a:chExt cx="2765965" cy="904775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Organizing international event and bringing together all Cameroon’s innovators to work on same platform.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Arduino Day Workshops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165" y="4017573"/>
            <a:ext cx="2830257" cy="904775"/>
            <a:chOff x="1472558" y="998559"/>
            <a:chExt cx="2765965" cy="904775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Sensitizing people on the importance of AI and helping them to build Project with it.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Artificial Intelligence Workshops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</TotalTime>
  <Words>572</Words>
  <Application>Microsoft Office PowerPoint</Application>
  <PresentationFormat>On-screen Show (16:9)</PresentationFormat>
  <Paragraphs>121</Paragraphs>
  <Slides>14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Malgun Gothic</vt:lpstr>
      <vt:lpstr>Arial</vt:lpstr>
      <vt:lpstr>Arial Unicode MS</vt:lpstr>
      <vt:lpstr>Cover and End Slide Master</vt:lpstr>
      <vt:lpstr>Contents Slide Master</vt:lpstr>
      <vt:lpstr>Section Break Slide Master</vt:lpstr>
      <vt:lpstr>The iTronics Group Inc.</vt:lpstr>
      <vt:lpstr>Our Vision</vt:lpstr>
      <vt:lpstr>  Field Mastered</vt:lpstr>
      <vt:lpstr>Our Projects</vt:lpstr>
      <vt:lpstr> Our Services</vt:lpstr>
      <vt:lpstr> Our Team Layout</vt:lpstr>
      <vt:lpstr> Our Team Layout</vt:lpstr>
      <vt:lpstr>PowerPoint Presentation</vt:lpstr>
      <vt:lpstr>  Our Events</vt:lpstr>
      <vt:lpstr> TimeLine Layout</vt:lpstr>
      <vt:lpstr>Thank you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Romaric Tsopnang</cp:lastModifiedBy>
  <cp:revision>158</cp:revision>
  <dcterms:created xsi:type="dcterms:W3CDTF">2016-11-07T07:00:36Z</dcterms:created>
  <dcterms:modified xsi:type="dcterms:W3CDTF">2018-12-03T18:46:11Z</dcterms:modified>
</cp:coreProperties>
</file>