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27a4a3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27a4a3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27a4a3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a27a4a3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27a4a3e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27a4a3e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27a4a3e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27a4a3e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27a4a3e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27a4a3e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27a4a3e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a27a4a3e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27a4a3e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27a4a3e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27a4a3e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27a4a3e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2300102"/>
            <a:ext cx="82221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Understanding the difference </a:t>
            </a:r>
            <a:r>
              <a:rPr lang="en" sz="3580"/>
              <a:t>between</a:t>
            </a:r>
            <a:r>
              <a:rPr lang="en" sz="3580"/>
              <a:t> Member and Casual Users</a:t>
            </a:r>
            <a:endParaRPr sz="3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640200"/>
            <a:ext cx="8222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Zacharie Ndoumga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Update: 15.02.2022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71950" y="71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Bigger Picture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v Casual riders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8050" y="684350"/>
            <a:ext cx="334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 how riders with membership use the Cyclistic differently from casual users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Propositions how to convert casual riders into members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53750" y="669950"/>
            <a:ext cx="351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bigger picture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655550"/>
            <a:ext cx="29748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Total Number of Rides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5.667.219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Total Ride Duration in Minutes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122.279.993</a:t>
            </a:r>
            <a:endParaRPr b="1" sz="2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7760" l="2930" r="18298" t="11989"/>
          <a:stretch/>
        </p:blipFill>
        <p:spPr>
          <a:xfrm>
            <a:off x="4388575" y="2167100"/>
            <a:ext cx="2074325" cy="15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4789" l="0" r="5123" t="7652"/>
          <a:stretch/>
        </p:blipFill>
        <p:spPr>
          <a:xfrm>
            <a:off x="6666800" y="2070800"/>
            <a:ext cx="2118075" cy="1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009475" y="3704150"/>
            <a:ext cx="9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Number of rides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450500" y="3704150"/>
            <a:ext cx="9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Total ride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year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688" r="50476" t="0"/>
          <a:stretch/>
        </p:blipFill>
        <p:spPr>
          <a:xfrm>
            <a:off x="727650" y="1477050"/>
            <a:ext cx="3125626" cy="19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52794" r="0" t="0"/>
          <a:stretch/>
        </p:blipFill>
        <p:spPr>
          <a:xfrm>
            <a:off x="5353450" y="1477038"/>
            <a:ext cx="3021449" cy="1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9525" y="3619475"/>
            <a:ext cx="3906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Both peak during warmer periods (summer)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Casual users overtake members </a:t>
            </a:r>
            <a:r>
              <a:rPr lang="en" sz="1210"/>
              <a:t> </a:t>
            </a:r>
            <a:endParaRPr sz="121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Averagely, casual users ride longer, with higher numbers in spring and summer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Stays consistent throughout the year for members</a:t>
            </a:r>
            <a:endParaRPr sz="12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week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16000" y="3619475"/>
            <a:ext cx="3999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Higher demand over the weekend for casual users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Relatively consistent throughout the week for members</a:t>
            </a:r>
            <a:endParaRPr sz="121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Higher average ride lengths for casual members with slight increase during the weekend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Consistent ride lengths for member users</a:t>
            </a:r>
            <a:endParaRPr sz="1210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50546" t="0"/>
          <a:stretch/>
        </p:blipFill>
        <p:spPr>
          <a:xfrm>
            <a:off x="727650" y="1468125"/>
            <a:ext cx="3178225" cy="19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52758" r="0" t="0"/>
          <a:stretch/>
        </p:blipFill>
        <p:spPr>
          <a:xfrm>
            <a:off x="5346087" y="1441325"/>
            <a:ext cx="3036180" cy="1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day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16000" y="3619475"/>
            <a:ext cx="39996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Increasing demand during the day with peaks between 1pm-7pm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Morning and evening peaks for member users</a:t>
            </a:r>
            <a:endParaRPr sz="121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Peak ride lengths </a:t>
            </a:r>
            <a:r>
              <a:rPr lang="en" sz="1210"/>
              <a:t>during</a:t>
            </a:r>
            <a:r>
              <a:rPr lang="en" sz="1210"/>
              <a:t> the </a:t>
            </a:r>
            <a:r>
              <a:rPr lang="en" sz="1210"/>
              <a:t>night, dips in morning </a:t>
            </a:r>
            <a:r>
              <a:rPr lang="en" sz="1210"/>
              <a:t>and </a:t>
            </a:r>
            <a:r>
              <a:rPr lang="en" sz="1210"/>
              <a:t>consistent</a:t>
            </a:r>
            <a:r>
              <a:rPr lang="en" sz="1210"/>
              <a:t> </a:t>
            </a:r>
            <a:r>
              <a:rPr lang="en" sz="1210"/>
              <a:t>during</a:t>
            </a:r>
            <a:r>
              <a:rPr lang="en" sz="1210"/>
              <a:t> the day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Stays consistent throughout the day for members</a:t>
            </a:r>
            <a:endParaRPr sz="121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50546" t="0"/>
          <a:stretch/>
        </p:blipFill>
        <p:spPr>
          <a:xfrm>
            <a:off x="727650" y="1468125"/>
            <a:ext cx="3178225" cy="19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49451" t="0"/>
          <a:stretch/>
        </p:blipFill>
        <p:spPr>
          <a:xfrm>
            <a:off x="755237" y="1390838"/>
            <a:ext cx="3521125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52624" r="0" t="0"/>
          <a:stretch/>
        </p:blipFill>
        <p:spPr>
          <a:xfrm>
            <a:off x="5083550" y="1390850"/>
            <a:ext cx="3282927" cy="2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67850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Casual riders make up 45% of rides </a:t>
            </a:r>
            <a:r>
              <a:rPr lang="en" sz="1010"/>
              <a:t>but</a:t>
            </a:r>
            <a:r>
              <a:rPr lang="en" sz="1010"/>
              <a:t> 65% of ride time. </a:t>
            </a:r>
            <a:r>
              <a:rPr lang="en" sz="1010"/>
              <a:t>Varying</a:t>
            </a:r>
            <a:r>
              <a:rPr lang="en" sz="1010"/>
              <a:t> ride length for casual users vs consistent for members</a:t>
            </a:r>
            <a:endParaRPr sz="1010"/>
          </a:p>
        </p:txBody>
      </p:sp>
      <p:sp>
        <p:nvSpPr>
          <p:cNvPr id="144" name="Google Shape;144;p20"/>
          <p:cNvSpPr/>
          <p:nvPr/>
        </p:nvSpPr>
        <p:spPr>
          <a:xfrm>
            <a:off x="1244800" y="1679225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90325" y="1661588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168575" y="1651000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953650" y="1608650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791625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A peak in ride is observed for casual users during the weekend and in the summer</a:t>
            </a:r>
            <a:endParaRPr sz="101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713375" y="2972225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A general peak is observed during during warmer periods with casual riders overtaking members</a:t>
            </a:r>
            <a:endParaRPr sz="101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6576700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Higher ride lengths are observed at night for casual users</a:t>
            </a:r>
            <a:endParaRPr sz="10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775200" y="29228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an annual weekend membership program </a:t>
            </a:r>
            <a:r>
              <a:rPr lang="en" sz="1010"/>
              <a:t>valid</a:t>
            </a:r>
            <a:r>
              <a:rPr lang="en" sz="1010"/>
              <a:t> from friday to sunday</a:t>
            </a:r>
            <a:endParaRPr sz="101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27650" y="28875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 half year membership program valid from April to October</a:t>
            </a:r>
            <a:endParaRPr sz="1010"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583750" y="29228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an annual half day membership program valid from 1pm-1am  </a:t>
            </a:r>
            <a:endParaRPr sz="101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3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8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33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5876A9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000000"/>
      </a:accent2>
      <a:accent3>
        <a:srgbClr val="E89314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