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a27a4a3e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a27a4a3e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a27a4a3e8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a27a4a3e8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a27a4a3e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a27a4a3e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a27a4a3e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a27a4a3e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a27a4a3e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a27a4a3e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a27a4a3e8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a27a4a3e8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1a27a4a3e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1a27a4a3e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a27a4a3e8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a27a4a3e8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598100" y="2300102"/>
            <a:ext cx="8222100" cy="1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80"/>
              <a:t>Understanding the difference </a:t>
            </a:r>
            <a:r>
              <a:rPr lang="en" sz="3580"/>
              <a:t>between</a:t>
            </a:r>
            <a:r>
              <a:rPr lang="en" sz="3580"/>
              <a:t> Member and Casual Users</a:t>
            </a:r>
            <a:endParaRPr sz="358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100" y="3640200"/>
            <a:ext cx="82221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Presented by: Zacharie Ndoumga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Update: 15.02.2022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71950" y="7147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Objective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Bigger Picture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Members v Casual riders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Observation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Propositions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78050" y="684350"/>
            <a:ext cx="3348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Understand how riders with membership use the Cyclistic differently from casual users </a:t>
            </a:r>
            <a:endParaRPr sz="14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Make Propositions how to convert casual riders into members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53750" y="669950"/>
            <a:ext cx="35109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bigger picture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655550"/>
            <a:ext cx="2974800" cy="25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Total Number of Rides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500"/>
              <a:t>5.667.219</a:t>
            </a:r>
            <a:endParaRPr b="1" sz="25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Total Ride Duration in Minutes</a:t>
            </a:r>
            <a:endParaRPr sz="12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/>
              <a:t>122.279.993</a:t>
            </a:r>
            <a:endParaRPr b="1" sz="2500"/>
          </a:p>
        </p:txBody>
      </p:sp>
      <p:pic>
        <p:nvPicPr>
          <p:cNvPr id="106" name="Google Shape;106;p16"/>
          <p:cNvPicPr preferRelativeResize="0"/>
          <p:nvPr/>
        </p:nvPicPr>
        <p:blipFill rotWithShape="1">
          <a:blip r:embed="rId3">
            <a:alphaModFix/>
          </a:blip>
          <a:srcRect b="7760" l="2930" r="18298" t="11989"/>
          <a:stretch/>
        </p:blipFill>
        <p:spPr>
          <a:xfrm>
            <a:off x="4388575" y="2167100"/>
            <a:ext cx="2074325" cy="15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4">
            <a:alphaModFix/>
          </a:blip>
          <a:srcRect b="4789" l="0" r="5123" t="7652"/>
          <a:stretch/>
        </p:blipFill>
        <p:spPr>
          <a:xfrm>
            <a:off x="6666800" y="2070800"/>
            <a:ext cx="2118075" cy="16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5009475" y="3704150"/>
            <a:ext cx="91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Number of rides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7450500" y="3704150"/>
            <a:ext cx="917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Lato"/>
                <a:ea typeface="Lato"/>
                <a:cs typeface="Lato"/>
                <a:sym typeface="Lato"/>
              </a:rPr>
              <a:t>Total ride time</a:t>
            </a:r>
            <a:endParaRPr sz="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during the year</a:t>
            </a:r>
            <a:endParaRPr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3">
            <a:alphaModFix/>
          </a:blip>
          <a:srcRect b="0" l="688" r="50476" t="0"/>
          <a:stretch/>
        </p:blipFill>
        <p:spPr>
          <a:xfrm>
            <a:off x="727650" y="1477050"/>
            <a:ext cx="3125626" cy="19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 rotWithShape="1">
          <a:blip r:embed="rId4">
            <a:alphaModFix/>
          </a:blip>
          <a:srcRect b="0" l="52794" r="0" t="0"/>
          <a:stretch/>
        </p:blipFill>
        <p:spPr>
          <a:xfrm>
            <a:off x="5353450" y="1477038"/>
            <a:ext cx="3021449" cy="19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459525" y="3619475"/>
            <a:ext cx="3906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Both peak during warmer periods (summer)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Casual users overtake members </a:t>
            </a:r>
            <a:r>
              <a:rPr lang="en" sz="1210"/>
              <a:t> </a:t>
            </a:r>
            <a:endParaRPr sz="1210"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4795975" y="3619475"/>
            <a:ext cx="41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Averagely, casual users ride longer, with higher numbers in spring and summer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Stays consistent throughout the year for members</a:t>
            </a:r>
            <a:endParaRPr sz="12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during the week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516000" y="3619475"/>
            <a:ext cx="39996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Higher demand over the weekend for casual users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Relatively consistent throughout the week for members</a:t>
            </a:r>
            <a:endParaRPr sz="1210"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4795975" y="3619475"/>
            <a:ext cx="41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Higher average ride lengths for casual members with slight increase during the weekend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Consistent ride lengths for member users</a:t>
            </a:r>
            <a:endParaRPr sz="1210"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50546" t="0"/>
          <a:stretch/>
        </p:blipFill>
        <p:spPr>
          <a:xfrm>
            <a:off x="727650" y="1468125"/>
            <a:ext cx="3178225" cy="192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52758" r="0" t="0"/>
          <a:stretch/>
        </p:blipFill>
        <p:spPr>
          <a:xfrm>
            <a:off x="5346087" y="1441325"/>
            <a:ext cx="3036180" cy="192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during the day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516000" y="3619475"/>
            <a:ext cx="3999600" cy="10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Increasing demand during the day with peaks between 1pm-7pm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Morning and evening peaks for member users</a:t>
            </a:r>
            <a:endParaRPr sz="121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4795975" y="3619475"/>
            <a:ext cx="41364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Peak ride lengths </a:t>
            </a:r>
            <a:r>
              <a:rPr lang="en" sz="1210"/>
              <a:t>during</a:t>
            </a:r>
            <a:r>
              <a:rPr lang="en" sz="1210"/>
              <a:t> the </a:t>
            </a:r>
            <a:r>
              <a:rPr lang="en" sz="1210"/>
              <a:t>night, dips in morning </a:t>
            </a:r>
            <a:r>
              <a:rPr lang="en" sz="1210"/>
              <a:t>and </a:t>
            </a:r>
            <a:r>
              <a:rPr lang="en" sz="1210"/>
              <a:t>consistent</a:t>
            </a:r>
            <a:r>
              <a:rPr lang="en" sz="1210"/>
              <a:t> </a:t>
            </a:r>
            <a:r>
              <a:rPr lang="en" sz="1210"/>
              <a:t>during</a:t>
            </a:r>
            <a:r>
              <a:rPr lang="en" sz="1210"/>
              <a:t> the day</a:t>
            </a:r>
            <a:endParaRPr sz="1210"/>
          </a:p>
          <a:p>
            <a:pPr indent="-30543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10"/>
              <a:buChar char="●"/>
            </a:pPr>
            <a:r>
              <a:rPr lang="en" sz="1210"/>
              <a:t>Stays consistent throughout the day for members</a:t>
            </a:r>
            <a:endParaRPr sz="1210"/>
          </a:p>
        </p:txBody>
      </p:sp>
      <p:pic>
        <p:nvPicPr>
          <p:cNvPr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50546" t="0"/>
          <a:stretch/>
        </p:blipFill>
        <p:spPr>
          <a:xfrm>
            <a:off x="727650" y="1468125"/>
            <a:ext cx="3178225" cy="1927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49451" t="0"/>
          <a:stretch/>
        </p:blipFill>
        <p:spPr>
          <a:xfrm>
            <a:off x="755237" y="1390838"/>
            <a:ext cx="3521125" cy="20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 rotWithShape="1">
          <a:blip r:embed="rId5">
            <a:alphaModFix/>
          </a:blip>
          <a:srcRect b="0" l="52624" r="0" t="0"/>
          <a:stretch/>
        </p:blipFill>
        <p:spPr>
          <a:xfrm>
            <a:off x="5083550" y="1390850"/>
            <a:ext cx="3282927" cy="20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867850" y="3007500"/>
            <a:ext cx="1593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Casual riders make up 45% of rides </a:t>
            </a:r>
            <a:r>
              <a:rPr lang="en" sz="1010"/>
              <a:t>but</a:t>
            </a:r>
            <a:r>
              <a:rPr lang="en" sz="1010"/>
              <a:t> 65% of ride time. </a:t>
            </a:r>
            <a:r>
              <a:rPr lang="en" sz="1010"/>
              <a:t>Varying</a:t>
            </a:r>
            <a:r>
              <a:rPr lang="en" sz="1010"/>
              <a:t> ride length for casual users vs consistent for members</a:t>
            </a:r>
            <a:endParaRPr sz="1010"/>
          </a:p>
        </p:txBody>
      </p:sp>
      <p:sp>
        <p:nvSpPr>
          <p:cNvPr id="144" name="Google Shape;144;p20"/>
          <p:cNvSpPr/>
          <p:nvPr/>
        </p:nvSpPr>
        <p:spPr>
          <a:xfrm>
            <a:off x="1244800" y="1679225"/>
            <a:ext cx="839700" cy="839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1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0"/>
          <p:cNvSpPr/>
          <p:nvPr/>
        </p:nvSpPr>
        <p:spPr>
          <a:xfrm>
            <a:off x="3090325" y="1661588"/>
            <a:ext cx="839700" cy="839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2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0"/>
          <p:cNvSpPr/>
          <p:nvPr/>
        </p:nvSpPr>
        <p:spPr>
          <a:xfrm>
            <a:off x="5168575" y="1651000"/>
            <a:ext cx="839700" cy="839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3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6953650" y="1608650"/>
            <a:ext cx="839700" cy="839700"/>
          </a:xfrm>
          <a:prstGeom prst="flowChartConnector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ato"/>
                <a:ea typeface="Lato"/>
                <a:cs typeface="Lato"/>
                <a:sym typeface="Lato"/>
              </a:rPr>
              <a:t>4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4791625" y="3007500"/>
            <a:ext cx="1593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A peak in ride is observed for casual users during the weekend and in the summer</a:t>
            </a:r>
            <a:endParaRPr sz="1010"/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2713375" y="2972225"/>
            <a:ext cx="1593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A general peak is observed during during warmer periods with casual riders overtaking members</a:t>
            </a:r>
            <a:endParaRPr sz="1010"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6576700" y="3007500"/>
            <a:ext cx="15936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Higher ride lengths are observed at night for casual users</a:t>
            </a:r>
            <a:endParaRPr sz="101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27650" y="655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3775200" y="2922850"/>
            <a:ext cx="18687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Introduce an annual weekend membership program </a:t>
            </a:r>
            <a:r>
              <a:rPr lang="en" sz="1010"/>
              <a:t>valid</a:t>
            </a:r>
            <a:r>
              <a:rPr lang="en" sz="1010"/>
              <a:t> from friday to sunday</a:t>
            </a:r>
            <a:endParaRPr sz="1010"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727650" y="2887550"/>
            <a:ext cx="18687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Introduce a half year membership program valid from April to October</a:t>
            </a:r>
            <a:endParaRPr sz="1010"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6583750" y="2922850"/>
            <a:ext cx="18687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10"/>
              <a:t>Introduce an annual half day membership program valid from 1pm-1am  </a:t>
            </a:r>
            <a:endParaRPr sz="1010"/>
          </a:p>
        </p:txBody>
      </p: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2238" y="1835074"/>
            <a:ext cx="799521" cy="73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9788" y="1835074"/>
            <a:ext cx="799521" cy="73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8338" y="1835074"/>
            <a:ext cx="799521" cy="736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5876A9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000000"/>
      </a:accent2>
      <a:accent3>
        <a:srgbClr val="E89314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