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b28fefa9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b28fefa9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6b28fefa9a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6b28fefa9a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b28fefa9a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6b28fefa9a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6b28fefa9a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6b28fefa9a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d251bb473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d251bb473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b28fefa9a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b28fefa9a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d7823ba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d7823ba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6b28fefa9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6b28fefa9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b28fefa9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6b28fefa9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cb9a0b074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cb9a0b074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723630543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723630543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b28fefa9a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b28fefa9a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d64f928f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d64f928f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s://youtu.be/wcNB9wVF8Qw"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hyperlink" Target="https://datasets.imdbws.com/"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hyperlink" Target="https://learn.microsoft.com/en-us/cpp/build/vscpp-step-0-installation?view=msvc-170" TargetMode="External"/><Relationship Id="rId4" Type="http://schemas.openxmlformats.org/officeDocument/2006/relationships/hyperlink" Target="https://github.com/pgvector/pgvector"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hyperlink" Target="https://datasets.imdbws.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8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IMDb Movie </a:t>
            </a:r>
            <a:r>
              <a:rPr lang="en">
                <a:solidFill>
                  <a:schemeClr val="dk1"/>
                </a:solidFill>
              </a:rPr>
              <a:t>Chatbot</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p>
        </p:txBody>
      </p:sp>
      <p:sp>
        <p:nvSpPr>
          <p:cNvPr id="73" name="Google Shape;73;p13"/>
          <p:cNvSpPr txBox="1"/>
          <p:nvPr>
            <p:ph idx="1" type="subTitle"/>
          </p:nvPr>
        </p:nvSpPr>
        <p:spPr>
          <a:xfrm>
            <a:off x="2390275" y="3646400"/>
            <a:ext cx="6331500" cy="83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rPr>
              <a:t>A Naive RAG Application by Nitin Pawar</a:t>
            </a:r>
            <a:endParaRPr sz="2400">
              <a:solidFill>
                <a:schemeClr val="dk1"/>
              </a:solidFill>
            </a:endParaRPr>
          </a:p>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NSS </a:t>
            </a:r>
            <a:r>
              <a:rPr b="1" lang="en">
                <a:solidFill>
                  <a:schemeClr val="dk1"/>
                </a:solidFill>
                <a:latin typeface="Raleway"/>
                <a:ea typeface="Raleway"/>
                <a:cs typeface="Raleway"/>
                <a:sym typeface="Raleway"/>
              </a:rPr>
              <a:t>DS-08 Capstone Project 2025</a:t>
            </a:r>
            <a:endParaRPr sz="2400">
              <a:solidFill>
                <a:schemeClr val="dk1"/>
              </a:solidFill>
            </a:endParaRPr>
          </a:p>
        </p:txBody>
      </p:sp>
      <p:pic>
        <p:nvPicPr>
          <p:cNvPr id="74" name="Google Shape;74;p13" title="imdb.jpeg"/>
          <p:cNvPicPr preferRelativeResize="0"/>
          <p:nvPr/>
        </p:nvPicPr>
        <p:blipFill rotWithShape="1">
          <a:blip r:embed="rId3">
            <a:alphaModFix/>
          </a:blip>
          <a:srcRect b="0" l="24497" r="24497" t="0"/>
          <a:stretch/>
        </p:blipFill>
        <p:spPr>
          <a:xfrm>
            <a:off x="4396376" y="1529488"/>
            <a:ext cx="1572275" cy="2051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pic>
        <p:nvPicPr>
          <p:cNvPr id="143" name="Google Shape;143;p22"/>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44" name="Google Shape;144;p22"/>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45" name="Google Shape;145;p22"/>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3. Database Utility</a:t>
            </a:r>
            <a:endParaRPr b="1" sz="2300">
              <a:solidFill>
                <a:schemeClr val="lt2"/>
              </a:solidFill>
              <a:latin typeface="Raleway"/>
              <a:ea typeface="Raleway"/>
              <a:cs typeface="Raleway"/>
              <a:sym typeface="Raleway"/>
            </a:endParaRPr>
          </a:p>
        </p:txBody>
      </p:sp>
      <p:sp>
        <p:nvSpPr>
          <p:cNvPr id="146" name="Google Shape;146;p22"/>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Create and configure the PostgreSQL database, enable vector support, and initialize the movies table.</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Key Actions</a:t>
            </a:r>
            <a:endParaRPr b="1" sz="1400">
              <a:solidFill>
                <a:schemeClr val="dk1"/>
              </a:solidFill>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Database Setup : Connects to PostgreSQL and checks if the imdb database exists; creates it if not</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Enable pgvector Extension : Ensures the vector extension is enabled to support embedding storage and similarity search</a:t>
            </a:r>
            <a:endParaRPr sz="1200">
              <a:latin typeface="Raleway"/>
              <a:ea typeface="Raleway"/>
              <a:cs typeface="Raleway"/>
              <a:sym typeface="Raleway"/>
            </a:endParaRPr>
          </a:p>
          <a:p>
            <a:pPr indent="-317500" lvl="1" marL="914400" rtl="0" algn="l">
              <a:spcBef>
                <a:spcPts val="1000"/>
              </a:spcBef>
              <a:spcAft>
                <a:spcPts val="0"/>
              </a:spcAft>
              <a:buSzPts val="1400"/>
              <a:buFont typeface="Raleway"/>
              <a:buChar char="◆"/>
            </a:pPr>
            <a:r>
              <a:rPr lang="en" sz="1200">
                <a:latin typeface="Raleway"/>
                <a:ea typeface="Raleway"/>
                <a:cs typeface="Raleway"/>
                <a:sym typeface="Raleway"/>
              </a:rPr>
              <a:t>Create movies Table : Defines schema with mov_id (primary key), mov_details (text), and embedding (vector of 384 dimensions). If the table exists, deletes all existing records to refresh with new data.</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Insertion : Final database set up to support full vector search.</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Output</a:t>
            </a:r>
            <a:endParaRPr b="1" sz="12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Table structure along with vector supported column ready for  insertion and embedding.</a:t>
            </a:r>
            <a:endParaRPr sz="1200">
              <a:latin typeface="Raleway"/>
              <a:ea typeface="Raleway"/>
              <a:cs typeface="Raleway"/>
              <a:sym typeface="Raleway"/>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pic>
        <p:nvPicPr>
          <p:cNvPr id="151" name="Google Shape;151;p23"/>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52" name="Google Shape;152;p23"/>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53" name="Google Shape;153;p23"/>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4. </a:t>
            </a:r>
            <a:r>
              <a:rPr b="1" lang="en" sz="2300">
                <a:solidFill>
                  <a:schemeClr val="lt2"/>
                </a:solidFill>
                <a:latin typeface="Raleway"/>
                <a:ea typeface="Raleway"/>
                <a:cs typeface="Raleway"/>
                <a:sym typeface="Raleway"/>
              </a:rPr>
              <a:t>Populate Movie Records</a:t>
            </a:r>
            <a:endParaRPr b="1" sz="2300">
              <a:solidFill>
                <a:schemeClr val="lt2"/>
              </a:solidFill>
              <a:latin typeface="Raleway"/>
              <a:ea typeface="Raleway"/>
              <a:cs typeface="Raleway"/>
              <a:sym typeface="Raleway"/>
            </a:endParaRPr>
          </a:p>
        </p:txBody>
      </p:sp>
      <p:sp>
        <p:nvSpPr>
          <p:cNvPr id="154" name="Google Shape;154;p23"/>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Insert movie metadata into the PostgreSQL database with placeholder embeddings.</a:t>
            </a:r>
            <a:r>
              <a:rPr b="1" lang="en" sz="1200">
                <a:latin typeface="Raleway"/>
                <a:ea typeface="Raleway"/>
                <a:cs typeface="Raleway"/>
                <a:sym typeface="Raleway"/>
              </a:rPr>
              <a:t>.</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Key Actions</a:t>
            </a:r>
            <a:endParaRPr b="1" sz="1400">
              <a:solidFill>
                <a:schemeClr val="dk1"/>
              </a:solidFill>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Read Data </a:t>
            </a:r>
            <a:r>
              <a:rPr lang="en" sz="1200">
                <a:latin typeface="Raleway"/>
                <a:ea typeface="Raleway"/>
                <a:cs typeface="Raleway"/>
                <a:sym typeface="Raleway"/>
              </a:rPr>
              <a:t>: </a:t>
            </a:r>
            <a:r>
              <a:rPr lang="en" sz="1200">
                <a:latin typeface="Raleway"/>
                <a:ea typeface="Raleway"/>
                <a:cs typeface="Raleway"/>
                <a:sym typeface="Raleway"/>
              </a:rPr>
              <a:t>Loads a CSV file (movies.csv) containing movie IDs and textual descriptions.</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Database Connection</a:t>
            </a:r>
            <a:r>
              <a:rPr lang="en" sz="1200">
                <a:latin typeface="Raleway"/>
                <a:ea typeface="Raleway"/>
                <a:cs typeface="Raleway"/>
                <a:sym typeface="Raleway"/>
              </a:rPr>
              <a:t> : </a:t>
            </a:r>
            <a:r>
              <a:rPr lang="en" sz="1200">
                <a:latin typeface="Raleway"/>
                <a:ea typeface="Raleway"/>
                <a:cs typeface="Raleway"/>
                <a:sym typeface="Raleway"/>
              </a:rPr>
              <a:t>Establishes a connection to the imdb PostgreSQL database using psycopg2.</a:t>
            </a:r>
            <a:endParaRPr sz="1200">
              <a:latin typeface="Raleway"/>
              <a:ea typeface="Raleway"/>
              <a:cs typeface="Raleway"/>
              <a:sym typeface="Raleway"/>
            </a:endParaRPr>
          </a:p>
          <a:p>
            <a:pPr indent="-317500" lvl="1" marL="914400" rtl="0" algn="l">
              <a:spcBef>
                <a:spcPts val="1000"/>
              </a:spcBef>
              <a:spcAft>
                <a:spcPts val="0"/>
              </a:spcAft>
              <a:buSzPts val="1400"/>
              <a:buFont typeface="Raleway"/>
              <a:buChar char="◆"/>
            </a:pPr>
            <a:r>
              <a:rPr lang="en" sz="1200">
                <a:latin typeface="Raleway"/>
                <a:ea typeface="Raleway"/>
                <a:cs typeface="Raleway"/>
                <a:sym typeface="Raleway"/>
              </a:rPr>
              <a:t>Insert Records</a:t>
            </a:r>
            <a:r>
              <a:rPr lang="en" sz="1200">
                <a:latin typeface="Raleway"/>
                <a:ea typeface="Raleway"/>
                <a:cs typeface="Raleway"/>
                <a:sym typeface="Raleway"/>
              </a:rPr>
              <a:t> : </a:t>
            </a:r>
            <a:r>
              <a:rPr lang="en" sz="1200">
                <a:latin typeface="Raleway"/>
                <a:ea typeface="Raleway"/>
                <a:cs typeface="Raleway"/>
                <a:sym typeface="Raleway"/>
              </a:rPr>
              <a:t>Iterates over each movie row in the DataFrame. Executes an INSERT SQL statement for each row with: mov_id, mov_details, and embedding set as NULL.</a:t>
            </a:r>
            <a:r>
              <a:rPr lang="en" sz="1200">
                <a:latin typeface="Raleway"/>
                <a:ea typeface="Raleway"/>
                <a:cs typeface="Raleway"/>
                <a:sym typeface="Raleway"/>
              </a:rPr>
              <a:t>.</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Insertion : Final database set up to support full vector search.</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Output</a:t>
            </a:r>
            <a:endParaRPr b="1" sz="12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The movies table is populated with metadata, ready for embedding in the next step.</a:t>
            </a:r>
            <a:endParaRPr sz="1200">
              <a:latin typeface="Raleway"/>
              <a:ea typeface="Raleway"/>
              <a:cs typeface="Raleway"/>
              <a:sym typeface="Raleway"/>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pic>
        <p:nvPicPr>
          <p:cNvPr id="159" name="Google Shape;159;p24"/>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60" name="Google Shape;160;p24"/>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61" name="Google Shape;161;p24"/>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5. </a:t>
            </a:r>
            <a:r>
              <a:rPr b="1" lang="en" sz="2300">
                <a:solidFill>
                  <a:schemeClr val="lt2"/>
                </a:solidFill>
                <a:latin typeface="Raleway"/>
                <a:ea typeface="Raleway"/>
                <a:cs typeface="Raleway"/>
                <a:sym typeface="Raleway"/>
              </a:rPr>
              <a:t>Update Embeddings in Database</a:t>
            </a:r>
            <a:endParaRPr b="1" sz="2300">
              <a:solidFill>
                <a:schemeClr val="lt2"/>
              </a:solidFill>
              <a:latin typeface="Raleway"/>
              <a:ea typeface="Raleway"/>
              <a:cs typeface="Raleway"/>
              <a:sym typeface="Raleway"/>
            </a:endParaRPr>
          </a:p>
        </p:txBody>
      </p:sp>
      <p:sp>
        <p:nvSpPr>
          <p:cNvPr id="162" name="Google Shape;162;p24"/>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Generate and store sentence embeddings for each movie's textual metadata using Hugging Face transformer.</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Key Actions</a:t>
            </a:r>
            <a:endParaRPr b="1" sz="1400">
              <a:solidFill>
                <a:schemeClr val="dk1"/>
              </a:solidFill>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Connect to PostgreSQL</a:t>
            </a:r>
            <a:r>
              <a:rPr lang="en" sz="1200">
                <a:latin typeface="Raleway"/>
                <a:ea typeface="Raleway"/>
                <a:cs typeface="Raleway"/>
                <a:sym typeface="Raleway"/>
              </a:rPr>
              <a:t> : </a:t>
            </a:r>
            <a:r>
              <a:rPr lang="en" sz="1200">
                <a:latin typeface="Raleway"/>
                <a:ea typeface="Raleway"/>
                <a:cs typeface="Raleway"/>
                <a:sym typeface="Raleway"/>
              </a:rPr>
              <a:t>Establishes connection to the imdb database</a:t>
            </a:r>
            <a:r>
              <a:rPr lang="en" sz="1200">
                <a:latin typeface="Raleway"/>
                <a:ea typeface="Raleway"/>
                <a:cs typeface="Raleway"/>
                <a:sym typeface="Raleway"/>
              </a:rPr>
              <a:t>.</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Select Records Needing Embeddings</a:t>
            </a:r>
            <a:r>
              <a:rPr lang="en" sz="1200">
                <a:latin typeface="Raleway"/>
                <a:ea typeface="Raleway"/>
                <a:cs typeface="Raleway"/>
                <a:sym typeface="Raleway"/>
              </a:rPr>
              <a:t> : </a:t>
            </a:r>
            <a:r>
              <a:rPr lang="en" sz="1200">
                <a:latin typeface="Raleway"/>
                <a:ea typeface="Raleway"/>
                <a:cs typeface="Raleway"/>
                <a:sym typeface="Raleway"/>
              </a:rPr>
              <a:t>Queries all rows from the movies table where the embedding column is NULL.</a:t>
            </a:r>
            <a:endParaRPr sz="1200">
              <a:latin typeface="Raleway"/>
              <a:ea typeface="Raleway"/>
              <a:cs typeface="Raleway"/>
              <a:sym typeface="Raleway"/>
            </a:endParaRPr>
          </a:p>
          <a:p>
            <a:pPr indent="-317500" lvl="1" marL="914400" rtl="0" algn="l">
              <a:spcBef>
                <a:spcPts val="1000"/>
              </a:spcBef>
              <a:spcAft>
                <a:spcPts val="0"/>
              </a:spcAft>
              <a:buSzPts val="1400"/>
              <a:buFont typeface="Raleway"/>
              <a:buChar char="◆"/>
            </a:pPr>
            <a:r>
              <a:rPr lang="en" sz="1200">
                <a:latin typeface="Raleway"/>
                <a:ea typeface="Raleway"/>
                <a:cs typeface="Raleway"/>
                <a:sym typeface="Raleway"/>
              </a:rPr>
              <a:t>Generate Embeddings</a:t>
            </a:r>
            <a:r>
              <a:rPr lang="en" sz="1200">
                <a:latin typeface="Raleway"/>
                <a:ea typeface="Raleway"/>
                <a:cs typeface="Raleway"/>
                <a:sym typeface="Raleway"/>
              </a:rPr>
              <a:t> : </a:t>
            </a:r>
            <a:r>
              <a:rPr lang="en" sz="1200">
                <a:latin typeface="Raleway"/>
                <a:ea typeface="Raleway"/>
                <a:cs typeface="Raleway"/>
                <a:sym typeface="Raleway"/>
              </a:rPr>
              <a:t>Uses </a:t>
            </a:r>
            <a:r>
              <a:rPr lang="en" sz="1200">
                <a:latin typeface="Raleway"/>
                <a:ea typeface="Raleway"/>
                <a:cs typeface="Raleway"/>
                <a:sym typeface="Raleway"/>
              </a:rPr>
              <a:t>Sentence Transformer</a:t>
            </a:r>
            <a:r>
              <a:rPr lang="en" sz="1200">
                <a:latin typeface="Raleway"/>
                <a:ea typeface="Raleway"/>
                <a:cs typeface="Raleway"/>
                <a:sym typeface="Raleway"/>
              </a:rPr>
              <a:t> model all-MiniLM-L6-v2 to embed mov_details</a:t>
            </a:r>
            <a:endParaRPr sz="1200">
              <a:latin typeface="Raleway"/>
              <a:ea typeface="Raleway"/>
              <a:cs typeface="Raleway"/>
              <a:sym typeface="Raleway"/>
            </a:endParaRPr>
          </a:p>
          <a:p>
            <a:pPr indent="-304800" lvl="1" marL="914400" rtl="0" algn="l">
              <a:spcBef>
                <a:spcPts val="1000"/>
              </a:spcBef>
              <a:spcAft>
                <a:spcPts val="0"/>
              </a:spcAft>
              <a:buSzPts val="1200"/>
              <a:buFont typeface="Raleway"/>
              <a:buChar char="◆"/>
            </a:pPr>
            <a:r>
              <a:rPr lang="en" sz="1200">
                <a:latin typeface="Raleway"/>
                <a:ea typeface="Raleway"/>
                <a:cs typeface="Raleway"/>
                <a:sym typeface="Raleway"/>
              </a:rPr>
              <a:t>Update Database</a:t>
            </a:r>
            <a:r>
              <a:rPr lang="en" sz="1200">
                <a:latin typeface="Raleway"/>
                <a:ea typeface="Raleway"/>
                <a:cs typeface="Raleway"/>
                <a:sym typeface="Raleway"/>
              </a:rPr>
              <a:t>: </a:t>
            </a:r>
            <a:r>
              <a:rPr lang="en" sz="1200">
                <a:latin typeface="Raleway"/>
                <a:ea typeface="Raleway"/>
                <a:cs typeface="Raleway"/>
                <a:sym typeface="Raleway"/>
              </a:rPr>
              <a:t>Stores each generated embedding vector back into the movies table against its mov_id.</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Output</a:t>
            </a:r>
            <a:endParaRPr b="1" sz="1200">
              <a:solidFill>
                <a:schemeClr val="dk1"/>
              </a:solidFill>
              <a:latin typeface="Raleway"/>
              <a:ea typeface="Raleway"/>
              <a:cs typeface="Raleway"/>
              <a:sym typeface="Raleway"/>
            </a:endParaRPr>
          </a:p>
          <a:p>
            <a:pPr indent="0" lvl="0" marL="457200" rtl="0" algn="l">
              <a:spcBef>
                <a:spcPts val="1000"/>
              </a:spcBef>
              <a:spcAft>
                <a:spcPts val="1000"/>
              </a:spcAft>
              <a:buNone/>
            </a:pPr>
            <a:r>
              <a:rPr lang="en" sz="1200">
                <a:latin typeface="Raleway"/>
                <a:ea typeface="Raleway"/>
                <a:cs typeface="Raleway"/>
                <a:sym typeface="Raleway"/>
              </a:rPr>
              <a:t>Movies now have semantic embeddings, enabling similarity-based retrieval and RAG functionality in the next steps.</a:t>
            </a:r>
            <a:endParaRPr sz="1200">
              <a:latin typeface="Raleway"/>
              <a:ea typeface="Raleway"/>
              <a:cs typeface="Raleway"/>
              <a:sym typeface="Raleway"/>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6" name="Shape 166"/>
        <p:cNvGrpSpPr/>
        <p:nvPr/>
      </p:nvGrpSpPr>
      <p:grpSpPr>
        <a:xfrm>
          <a:off x="0" y="0"/>
          <a:ext cx="0" cy="0"/>
          <a:chOff x="0" y="0"/>
          <a:chExt cx="0" cy="0"/>
        </a:xfrm>
      </p:grpSpPr>
      <p:pic>
        <p:nvPicPr>
          <p:cNvPr id="167" name="Google Shape;167;p25"/>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68" name="Google Shape;168;p25"/>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69" name="Google Shape;169;p25"/>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6. </a:t>
            </a:r>
            <a:r>
              <a:rPr b="1" lang="en" sz="2300">
                <a:solidFill>
                  <a:schemeClr val="lt2"/>
                </a:solidFill>
                <a:latin typeface="Raleway"/>
                <a:ea typeface="Raleway"/>
                <a:cs typeface="Raleway"/>
                <a:sym typeface="Raleway"/>
              </a:rPr>
              <a:t>Interactive Movie Chatbot</a:t>
            </a:r>
            <a:endParaRPr b="1" sz="2300">
              <a:solidFill>
                <a:schemeClr val="lt2"/>
              </a:solidFill>
              <a:latin typeface="Raleway"/>
              <a:ea typeface="Raleway"/>
              <a:cs typeface="Raleway"/>
              <a:sym typeface="Raleway"/>
            </a:endParaRPr>
          </a:p>
        </p:txBody>
      </p:sp>
      <p:sp>
        <p:nvSpPr>
          <p:cNvPr id="170" name="Google Shape;170;p25"/>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Build a conversational chatbot that answers movie-related questions using semantic search and LLM-generated responses.</a:t>
            </a:r>
            <a:endParaRPr sz="1200">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Query Flow : </a:t>
            </a:r>
            <a:r>
              <a:rPr b="1" lang="en" sz="1400">
                <a:latin typeface="Raleway"/>
                <a:ea typeface="Raleway"/>
                <a:cs typeface="Raleway"/>
                <a:sym typeface="Raleway"/>
              </a:rPr>
              <a:t>1</a:t>
            </a:r>
            <a:r>
              <a:rPr lang="en" sz="1400">
                <a:latin typeface="Raleway"/>
                <a:ea typeface="Raleway"/>
                <a:cs typeface="Raleway"/>
                <a:sym typeface="Raleway"/>
              </a:rPr>
              <a:t>.User question is embedded </a:t>
            </a:r>
            <a:r>
              <a:rPr b="1" lang="en" sz="1400">
                <a:latin typeface="Raleway"/>
                <a:ea typeface="Raleway"/>
                <a:cs typeface="Raleway"/>
                <a:sym typeface="Raleway"/>
              </a:rPr>
              <a:t>2</a:t>
            </a:r>
            <a:r>
              <a:rPr lang="en" sz="1400">
                <a:latin typeface="Raleway"/>
                <a:ea typeface="Raleway"/>
                <a:cs typeface="Raleway"/>
                <a:sym typeface="Raleway"/>
              </a:rPr>
              <a:t>. Vector search on `movies` table retrieves top matches </a:t>
            </a:r>
            <a:r>
              <a:rPr b="1" lang="en" sz="1400">
                <a:latin typeface="Raleway"/>
                <a:ea typeface="Raleway"/>
                <a:cs typeface="Raleway"/>
                <a:sym typeface="Raleway"/>
              </a:rPr>
              <a:t>3</a:t>
            </a:r>
            <a:r>
              <a:rPr lang="en" sz="1400">
                <a:latin typeface="Raleway"/>
                <a:ea typeface="Raleway"/>
                <a:cs typeface="Raleway"/>
                <a:sym typeface="Raleway"/>
              </a:rPr>
              <a:t>. Context is constructed from movie details </a:t>
            </a:r>
            <a:r>
              <a:rPr b="1" lang="en" sz="1400">
                <a:latin typeface="Raleway"/>
                <a:ea typeface="Raleway"/>
                <a:cs typeface="Raleway"/>
                <a:sym typeface="Raleway"/>
              </a:rPr>
              <a:t>4</a:t>
            </a:r>
            <a:r>
              <a:rPr lang="en" sz="1400">
                <a:latin typeface="Raleway"/>
                <a:ea typeface="Raleway"/>
                <a:cs typeface="Raleway"/>
                <a:sym typeface="Raleway"/>
              </a:rPr>
              <a:t>. LLM prompt is dynamically generated </a:t>
            </a:r>
            <a:r>
              <a:rPr b="1" lang="en" sz="1400">
                <a:latin typeface="Raleway"/>
                <a:ea typeface="Raleway"/>
                <a:cs typeface="Raleway"/>
                <a:sym typeface="Raleway"/>
              </a:rPr>
              <a:t>5</a:t>
            </a:r>
            <a:r>
              <a:rPr lang="en" sz="1400">
                <a:latin typeface="Raleway"/>
                <a:ea typeface="Raleway"/>
                <a:cs typeface="Raleway"/>
                <a:sym typeface="Raleway"/>
              </a:rPr>
              <a:t>. LLM responds with a natural language answer</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Output</a:t>
            </a:r>
            <a:endParaRPr b="1" sz="12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A user-friendly, movie-aware chatbot that demonstrates real-world Retrieval-Augmented Generation (RAG).</a:t>
            </a:r>
            <a:endParaRPr sz="1200">
              <a:latin typeface="Raleway"/>
              <a:ea typeface="Raleway"/>
              <a:cs typeface="Raleway"/>
              <a:sym typeface="Raleway"/>
            </a:endParaRPr>
          </a:p>
          <a:p>
            <a:pPr indent="-304800" lvl="0" marL="457200" rtl="0" algn="l">
              <a:spcBef>
                <a:spcPts val="100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Sample Questions and Answers - chat</a:t>
            </a:r>
            <a:endParaRPr b="1" sz="1200">
              <a:solidFill>
                <a:schemeClr val="dk1"/>
              </a:solidFill>
              <a:latin typeface="Raleway"/>
              <a:ea typeface="Raleway"/>
              <a:cs typeface="Raleway"/>
              <a:sym typeface="Raleway"/>
            </a:endParaRPr>
          </a:p>
          <a:p>
            <a:pPr indent="0" lvl="0" marL="457200" rtl="0" algn="l">
              <a:spcBef>
                <a:spcPts val="1000"/>
              </a:spcBef>
              <a:spcAft>
                <a:spcPts val="0"/>
              </a:spcAft>
              <a:buNone/>
            </a:pPr>
            <a:r>
              <a:rPr lang="en" sz="1200">
                <a:latin typeface="Raleway"/>
                <a:ea typeface="Raleway"/>
                <a:cs typeface="Raleway"/>
                <a:sym typeface="Raleway"/>
              </a:rPr>
              <a:t>Check the </a:t>
            </a:r>
            <a:r>
              <a:rPr lang="en" sz="1200" u="sng">
                <a:solidFill>
                  <a:schemeClr val="hlink"/>
                </a:solidFill>
                <a:latin typeface="Raleway"/>
                <a:ea typeface="Raleway"/>
                <a:cs typeface="Raleway"/>
                <a:sym typeface="Raleway"/>
                <a:hlinkClick r:id="rId5"/>
              </a:rPr>
              <a:t>screen recording</a:t>
            </a:r>
            <a:r>
              <a:rPr lang="en" sz="1200">
                <a:latin typeface="Raleway"/>
                <a:ea typeface="Raleway"/>
                <a:cs typeface="Raleway"/>
                <a:sym typeface="Raleway"/>
              </a:rPr>
              <a:t> to see sample chat</a:t>
            </a:r>
            <a:endParaRPr sz="1200">
              <a:latin typeface="Raleway"/>
              <a:ea typeface="Raleway"/>
              <a:cs typeface="Raleway"/>
              <a:sym typeface="Raleway"/>
            </a:endParaRPr>
          </a:p>
          <a:p>
            <a:pPr indent="0" lvl="0" marL="457200" rtl="0" algn="l">
              <a:spcBef>
                <a:spcPts val="1000"/>
              </a:spcBef>
              <a:spcAft>
                <a:spcPts val="0"/>
              </a:spcAft>
              <a:buNone/>
            </a:pPr>
            <a:r>
              <a:t/>
            </a:r>
            <a:endParaRPr sz="1200">
              <a:latin typeface="Raleway"/>
              <a:ea typeface="Raleway"/>
              <a:cs typeface="Raleway"/>
              <a:sym typeface="Raleway"/>
            </a:endParaRPr>
          </a:p>
          <a:p>
            <a:pPr indent="0" lvl="0" marL="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6"/>
          <p:cNvSpPr txBox="1"/>
          <p:nvPr>
            <p:ph type="title"/>
          </p:nvPr>
        </p:nvSpPr>
        <p:spPr>
          <a:xfrm>
            <a:off x="0" y="0"/>
            <a:ext cx="9434700" cy="5056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chemeClr val="dk1"/>
                </a:solidFill>
              </a:rPr>
              <a:t>Let’s chat!</a:t>
            </a:r>
            <a:endParaRPr sz="2800">
              <a:solidFill>
                <a:schemeClr val="dk1"/>
              </a:solidFill>
            </a:endParaRPr>
          </a:p>
        </p:txBody>
      </p:sp>
      <p:grpSp>
        <p:nvGrpSpPr>
          <p:cNvPr id="176" name="Google Shape;176;p26"/>
          <p:cNvGrpSpPr/>
          <p:nvPr/>
        </p:nvGrpSpPr>
        <p:grpSpPr>
          <a:xfrm>
            <a:off x="67769" y="471974"/>
            <a:ext cx="8926506" cy="4671514"/>
            <a:chOff x="6803275" y="395365"/>
            <a:chExt cx="2212050" cy="2537074"/>
          </a:xfrm>
        </p:grpSpPr>
        <p:pic>
          <p:nvPicPr>
            <p:cNvPr id="177" name="Google Shape;177;p26"/>
            <p:cNvPicPr preferRelativeResize="0"/>
            <p:nvPr/>
          </p:nvPicPr>
          <p:blipFill>
            <a:blip r:embed="rId3">
              <a:alphaModFix/>
            </a:blip>
            <a:stretch>
              <a:fillRect/>
            </a:stretch>
          </p:blipFill>
          <p:spPr>
            <a:xfrm>
              <a:off x="6803275" y="427445"/>
              <a:ext cx="2212050" cy="2504994"/>
            </a:xfrm>
            <a:prstGeom prst="rect">
              <a:avLst/>
            </a:prstGeom>
            <a:noFill/>
            <a:ln>
              <a:noFill/>
            </a:ln>
          </p:spPr>
        </p:pic>
        <p:pic>
          <p:nvPicPr>
            <p:cNvPr descr="Piece of duct tape sticking a note to the slide" id="178" name="Google Shape;178;p26"/>
            <p:cNvPicPr preferRelativeResize="0"/>
            <p:nvPr/>
          </p:nvPicPr>
          <p:blipFill rotWithShape="1">
            <a:blip r:embed="rId4">
              <a:alphaModFix/>
            </a:blip>
            <a:srcRect b="10011" l="9244" r="2118" t="5926"/>
            <a:stretch/>
          </p:blipFill>
          <p:spPr>
            <a:xfrm rot="154826">
              <a:off x="7373010" y="419474"/>
              <a:ext cx="1077273" cy="278548"/>
            </a:xfrm>
            <a:prstGeom prst="rect">
              <a:avLst/>
            </a:prstGeom>
            <a:noFill/>
            <a:ln>
              <a:noFill/>
            </a:ln>
          </p:spPr>
        </p:pic>
        <p:sp>
          <p:nvSpPr>
            <p:cNvPr id="179" name="Google Shape;179;p26"/>
            <p:cNvSpPr txBox="1"/>
            <p:nvPr/>
          </p:nvSpPr>
          <p:spPr>
            <a:xfrm>
              <a:off x="6890362" y="646438"/>
              <a:ext cx="2071500" cy="21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1" lang="en">
                  <a:solidFill>
                    <a:schemeClr val="dk1"/>
                  </a:solidFill>
                  <a:latin typeface="Raleway"/>
                  <a:ea typeface="Raleway"/>
                  <a:cs typeface="Raleway"/>
                  <a:sym typeface="Raleway"/>
                </a:rPr>
                <a:t>Tip</a:t>
              </a:r>
              <a:endParaRPr b="1">
                <a:solidFill>
                  <a:schemeClr val="dk1"/>
                </a:solidFill>
                <a:latin typeface="Raleway"/>
                <a:ea typeface="Raleway"/>
                <a:cs typeface="Raleway"/>
                <a:sym typeface="Raleway"/>
              </a:endParaRPr>
            </a:p>
            <a:p>
              <a:pPr indent="0" lvl="0" marL="0" rtl="0" algn="l">
                <a:spcBef>
                  <a:spcPts val="800"/>
                </a:spcBef>
                <a:spcAft>
                  <a:spcPts val="0"/>
                </a:spcAft>
                <a:buClr>
                  <a:schemeClr val="dk2"/>
                </a:buClr>
                <a:buSzPts val="1100"/>
                <a:buFont typeface="Arial"/>
                <a:buNone/>
              </a:pPr>
              <a:r>
                <a:rPr b="1" lang="en" sz="1200">
                  <a:solidFill>
                    <a:schemeClr val="dk2"/>
                  </a:solidFill>
                  <a:latin typeface="Raleway"/>
                  <a:ea typeface="Raleway"/>
                  <a:cs typeface="Raleway"/>
                  <a:sym typeface="Raleway"/>
                </a:rPr>
                <a:t>Ask questions like</a:t>
              </a:r>
              <a:r>
                <a:rPr lang="en" sz="1200">
                  <a:solidFill>
                    <a:schemeClr val="dk2"/>
                  </a:solidFill>
                  <a:latin typeface="Raleway"/>
                  <a:ea typeface="Raleway"/>
                  <a:cs typeface="Raleway"/>
                  <a:sym typeface="Raleway"/>
                </a:rPr>
                <a:t> -</a:t>
              </a:r>
              <a:endParaRPr sz="1200">
                <a:solidFill>
                  <a:schemeClr val="dk2"/>
                </a:solidFill>
                <a:latin typeface="Raleway"/>
                <a:ea typeface="Raleway"/>
                <a:cs typeface="Raleway"/>
                <a:sym typeface="Raleway"/>
              </a:endParaRPr>
            </a:p>
            <a:p>
              <a:pPr indent="-304800" lvl="0" marL="457200" rtl="0" algn="l">
                <a:spcBef>
                  <a:spcPts val="80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Suggest movies like “Jurassic Park”</a:t>
              </a:r>
              <a:endParaRPr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Ask about specific actor or actress</a:t>
              </a:r>
              <a:endParaRPr sz="1200">
                <a:solidFill>
                  <a:schemeClr val="dk2"/>
                </a:solidFill>
                <a:latin typeface="Raleway"/>
                <a:ea typeface="Raleway"/>
                <a:cs typeface="Raleway"/>
                <a:sym typeface="Raleway"/>
              </a:endParaRPr>
            </a:p>
            <a:p>
              <a:pPr indent="-304800" lvl="0" marL="457200" rtl="0" algn="l">
                <a:spcBef>
                  <a:spcPts val="0"/>
                </a:spcBef>
                <a:spcAft>
                  <a:spcPts val="0"/>
                </a:spcAft>
                <a:buClr>
                  <a:schemeClr val="dk2"/>
                </a:buClr>
                <a:buSzPts val="1200"/>
                <a:buFont typeface="Raleway"/>
                <a:buChar char="●"/>
              </a:pPr>
              <a:r>
                <a:rPr lang="en" sz="1200">
                  <a:solidFill>
                    <a:schemeClr val="dk2"/>
                  </a:solidFill>
                  <a:latin typeface="Raleway"/>
                  <a:ea typeface="Raleway"/>
                  <a:cs typeface="Raleway"/>
                  <a:sym typeface="Raleway"/>
                </a:rPr>
                <a:t>Movies about foreign languages</a:t>
              </a:r>
              <a:endParaRPr sz="1200">
                <a:solidFill>
                  <a:schemeClr val="dk2"/>
                </a:solidFill>
                <a:latin typeface="Raleway"/>
                <a:ea typeface="Raleway"/>
                <a:cs typeface="Raleway"/>
                <a:sym typeface="Raleway"/>
              </a:endParaRPr>
            </a:p>
            <a:p>
              <a:pPr indent="0" lvl="0" marL="0" rtl="0" algn="l">
                <a:spcBef>
                  <a:spcPts val="800"/>
                </a:spcBef>
                <a:spcAft>
                  <a:spcPts val="800"/>
                </a:spcAft>
                <a:buClr>
                  <a:schemeClr val="dk2"/>
                </a:buClr>
                <a:buSzPts val="1100"/>
                <a:buFont typeface="Arial"/>
                <a:buNone/>
              </a:pPr>
              <a:r>
                <a:rPr b="1" lang="en" sz="1200">
                  <a:solidFill>
                    <a:schemeClr val="dk1"/>
                  </a:solidFill>
                  <a:latin typeface="Raleway"/>
                  <a:ea typeface="Raleway"/>
                  <a:cs typeface="Raleway"/>
                  <a:sym typeface="Raleway"/>
                </a:rPr>
                <a:t>Note </a:t>
              </a:r>
              <a:r>
                <a:rPr lang="en" sz="1200">
                  <a:solidFill>
                    <a:schemeClr val="dk2"/>
                  </a:solidFill>
                  <a:latin typeface="Raleway"/>
                  <a:ea typeface="Raleway"/>
                  <a:cs typeface="Raleway"/>
                  <a:sym typeface="Raleway"/>
                </a:rPr>
                <a:t>: The semantic search </a:t>
              </a:r>
              <a:r>
                <a:rPr lang="en" sz="1200">
                  <a:solidFill>
                    <a:schemeClr val="dk2"/>
                  </a:solidFill>
                  <a:latin typeface="Raleway"/>
                  <a:ea typeface="Raleway"/>
                  <a:cs typeface="Raleway"/>
                  <a:sym typeface="Raleway"/>
                </a:rPr>
                <a:t>doesn't</a:t>
              </a:r>
              <a:r>
                <a:rPr lang="en" sz="1200">
                  <a:solidFill>
                    <a:schemeClr val="dk2"/>
                  </a:solidFill>
                  <a:latin typeface="Raleway"/>
                  <a:ea typeface="Raleway"/>
                  <a:cs typeface="Raleway"/>
                  <a:sym typeface="Raleway"/>
                </a:rPr>
                <a:t> work on numbers like ratings because Semantic search ranks results based on vector similarity, not business logic (like rating or vote count). See example below -</a:t>
              </a:r>
              <a:endParaRPr sz="1200">
                <a:solidFill>
                  <a:schemeClr val="dk2"/>
                </a:solidFill>
                <a:latin typeface="Raleway"/>
                <a:ea typeface="Raleway"/>
                <a:cs typeface="Raleway"/>
                <a:sym typeface="Raleway"/>
              </a:endParaRPr>
            </a:p>
          </p:txBody>
        </p:sp>
      </p:grpSp>
      <p:pic>
        <p:nvPicPr>
          <p:cNvPr id="180" name="Google Shape;180;p26"/>
          <p:cNvPicPr preferRelativeResize="0"/>
          <p:nvPr/>
        </p:nvPicPr>
        <p:blipFill>
          <a:blip r:embed="rId5">
            <a:alphaModFix/>
          </a:blip>
          <a:stretch>
            <a:fillRect/>
          </a:stretch>
        </p:blipFill>
        <p:spPr>
          <a:xfrm>
            <a:off x="419200" y="2812550"/>
            <a:ext cx="8223599" cy="21065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27"/>
          <p:cNvSpPr txBox="1"/>
          <p:nvPr>
            <p:ph type="title"/>
          </p:nvPr>
        </p:nvSpPr>
        <p:spPr>
          <a:xfrm>
            <a:off x="283100" y="712150"/>
            <a:ext cx="8631600" cy="383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Questions?</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114950"/>
            <a:ext cx="8238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Motivation for the Project</a:t>
            </a:r>
            <a:endParaRPr sz="2500"/>
          </a:p>
        </p:txBody>
      </p:sp>
      <p:sp>
        <p:nvSpPr>
          <p:cNvPr id="80" name="Google Shape;80;p14"/>
          <p:cNvSpPr txBox="1"/>
          <p:nvPr>
            <p:ph idx="4294967295" type="title"/>
          </p:nvPr>
        </p:nvSpPr>
        <p:spPr>
          <a:xfrm>
            <a:off x="328650" y="950400"/>
            <a:ext cx="8402700" cy="42702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End-to-End Learning Opportunity :  </a:t>
            </a:r>
            <a:r>
              <a:rPr b="0" lang="en" sz="1600">
                <a:latin typeface="Arial"/>
                <a:ea typeface="Arial"/>
                <a:cs typeface="Arial"/>
                <a:sym typeface="Arial"/>
              </a:rPr>
              <a:t>Combine </a:t>
            </a:r>
            <a:r>
              <a:rPr lang="en" sz="1600">
                <a:latin typeface="Arial"/>
                <a:ea typeface="Arial"/>
                <a:cs typeface="Arial"/>
                <a:sym typeface="Arial"/>
              </a:rPr>
              <a:t>data engineering</a:t>
            </a:r>
            <a:r>
              <a:rPr b="0" lang="en" sz="1600">
                <a:latin typeface="Arial"/>
                <a:ea typeface="Arial"/>
                <a:cs typeface="Arial"/>
                <a:sym typeface="Arial"/>
              </a:rPr>
              <a:t>, </a:t>
            </a:r>
            <a:r>
              <a:rPr lang="en" sz="1600">
                <a:latin typeface="Arial"/>
                <a:ea typeface="Arial"/>
                <a:cs typeface="Arial"/>
                <a:sym typeface="Arial"/>
              </a:rPr>
              <a:t>AI</a:t>
            </a:r>
            <a:r>
              <a:rPr b="0" lang="en" sz="1600">
                <a:latin typeface="Arial"/>
                <a:ea typeface="Arial"/>
                <a:cs typeface="Arial"/>
                <a:sym typeface="Arial"/>
              </a:rPr>
              <a:t>, and </a:t>
            </a:r>
            <a:r>
              <a:rPr lang="en" sz="1600">
                <a:latin typeface="Arial"/>
                <a:ea typeface="Arial"/>
                <a:cs typeface="Arial"/>
                <a:sym typeface="Arial"/>
              </a:rPr>
              <a:t>app development</a:t>
            </a:r>
            <a:r>
              <a:rPr b="0" lang="en" sz="1600">
                <a:latin typeface="Arial"/>
                <a:ea typeface="Arial"/>
                <a:cs typeface="Arial"/>
                <a:sym typeface="Arial"/>
              </a:rPr>
              <a:t> in one project.</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Hands-On with RAG Architecture : </a:t>
            </a:r>
            <a:r>
              <a:rPr b="0" lang="en" sz="1600">
                <a:latin typeface="Arial"/>
                <a:ea typeface="Arial"/>
                <a:cs typeface="Arial"/>
                <a:sym typeface="Arial"/>
              </a:rPr>
              <a:t>Build a real-world </a:t>
            </a:r>
            <a:r>
              <a:rPr lang="en" sz="1600">
                <a:latin typeface="Arial"/>
                <a:ea typeface="Arial"/>
                <a:cs typeface="Arial"/>
                <a:sym typeface="Arial"/>
              </a:rPr>
              <a:t>semantic search + RAG pipeline</a:t>
            </a:r>
            <a:r>
              <a:rPr b="0" lang="en" sz="1600">
                <a:latin typeface="Arial"/>
                <a:ea typeface="Arial"/>
                <a:cs typeface="Arial"/>
                <a:sym typeface="Arial"/>
              </a:rPr>
              <a:t>, a fast-growing AI use case</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Modern AI Relevance : </a:t>
            </a:r>
            <a:r>
              <a:rPr b="0" lang="en" sz="1600">
                <a:latin typeface="Arial"/>
                <a:ea typeface="Arial"/>
                <a:cs typeface="Arial"/>
                <a:sym typeface="Arial"/>
              </a:rPr>
              <a:t>Semantic search and RAG are central to </a:t>
            </a:r>
            <a:r>
              <a:rPr lang="en" sz="1600">
                <a:latin typeface="Arial"/>
                <a:ea typeface="Arial"/>
                <a:cs typeface="Arial"/>
                <a:sym typeface="Arial"/>
              </a:rPr>
              <a:t>intelligent assistants and contextual query engines</a:t>
            </a:r>
            <a:r>
              <a:rPr b="0" lang="en" sz="1600">
                <a:latin typeface="Arial"/>
                <a:ea typeface="Arial"/>
                <a:cs typeface="Arial"/>
                <a:sym typeface="Arial"/>
              </a:rPr>
              <a:t>.</a:t>
            </a:r>
            <a:endParaRPr b="0" sz="1600">
              <a:latin typeface="Arial"/>
              <a:ea typeface="Arial"/>
              <a:cs typeface="Arial"/>
              <a:sym typeface="Arial"/>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Skill Enhancement : </a:t>
            </a:r>
            <a:r>
              <a:rPr b="0" lang="en" sz="1600">
                <a:latin typeface="Arial"/>
                <a:ea typeface="Arial"/>
                <a:cs typeface="Arial"/>
                <a:sym typeface="Arial"/>
              </a:rPr>
              <a:t>Strengthens expertise in </a:t>
            </a:r>
            <a:r>
              <a:rPr lang="en" sz="1600">
                <a:latin typeface="Arial"/>
                <a:ea typeface="Arial"/>
                <a:cs typeface="Arial"/>
                <a:sym typeface="Arial"/>
              </a:rPr>
              <a:t>embedding generation</a:t>
            </a:r>
            <a:r>
              <a:rPr b="0" lang="en" sz="1600">
                <a:latin typeface="Arial"/>
                <a:ea typeface="Arial"/>
                <a:cs typeface="Arial"/>
                <a:sym typeface="Arial"/>
              </a:rPr>
              <a:t>, </a:t>
            </a:r>
            <a:r>
              <a:rPr lang="en" sz="1600">
                <a:latin typeface="Arial"/>
                <a:ea typeface="Arial"/>
                <a:cs typeface="Arial"/>
                <a:sym typeface="Arial"/>
              </a:rPr>
              <a:t>vector search</a:t>
            </a:r>
            <a:r>
              <a:rPr b="0" lang="en" sz="1600">
                <a:latin typeface="Arial"/>
                <a:ea typeface="Arial"/>
                <a:cs typeface="Arial"/>
                <a:sym typeface="Arial"/>
              </a:rPr>
              <a:t>, and </a:t>
            </a:r>
            <a:r>
              <a:rPr lang="en" sz="1600">
                <a:latin typeface="Arial"/>
                <a:ea typeface="Arial"/>
                <a:cs typeface="Arial"/>
                <a:sym typeface="Arial"/>
              </a:rPr>
              <a:t>retrieval workflows</a:t>
            </a:r>
            <a:endParaRPr b="0" sz="1600">
              <a:latin typeface="Lato"/>
              <a:ea typeface="Lato"/>
              <a:cs typeface="Lato"/>
              <a:sym typeface="Lato"/>
            </a:endParaRPr>
          </a:p>
          <a:p>
            <a:pPr indent="0" lvl="0" marL="457200" rtl="0" algn="l">
              <a:lnSpc>
                <a:spcPct val="115000"/>
              </a:lnSpc>
              <a:spcBef>
                <a:spcPts val="1600"/>
              </a:spcBef>
              <a:spcAft>
                <a:spcPts val="0"/>
              </a:spcAft>
              <a:buNone/>
            </a:pPr>
            <a:r>
              <a:t/>
            </a:r>
            <a:endParaRPr b="0" sz="1600">
              <a:latin typeface="Lato"/>
              <a:ea typeface="Lato"/>
              <a:cs typeface="Lato"/>
              <a:sym typeface="Lato"/>
            </a:endParaRPr>
          </a:p>
          <a:p>
            <a:pPr indent="0" lvl="0" marL="0" rtl="0" algn="l">
              <a:lnSpc>
                <a:spcPct val="115000"/>
              </a:lnSpc>
              <a:spcBef>
                <a:spcPts val="1600"/>
              </a:spcBef>
              <a:spcAft>
                <a:spcPts val="1600"/>
              </a:spcAft>
              <a:buNone/>
            </a:pPr>
            <a:r>
              <a:t/>
            </a:r>
            <a:endParaRPr b="0" sz="19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535775" y="114950"/>
            <a:ext cx="8238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IMDb Project &amp; RAG Components</a:t>
            </a:r>
            <a:endParaRPr sz="2500"/>
          </a:p>
        </p:txBody>
      </p:sp>
      <p:sp>
        <p:nvSpPr>
          <p:cNvPr id="86" name="Google Shape;86;p15"/>
          <p:cNvSpPr txBox="1"/>
          <p:nvPr>
            <p:ph idx="4294967295" type="title"/>
          </p:nvPr>
        </p:nvSpPr>
        <p:spPr>
          <a:xfrm>
            <a:off x="453875" y="545850"/>
            <a:ext cx="8402700" cy="4270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800">
                <a:latin typeface="Lato"/>
                <a:ea typeface="Lato"/>
                <a:cs typeface="Lato"/>
                <a:sym typeface="Lato"/>
              </a:rPr>
              <a:t>This project demonstrates an end-to-end Naive RAG system using :</a:t>
            </a:r>
            <a:endParaRPr b="0" sz="1800">
              <a:latin typeface="Lato"/>
              <a:ea typeface="Lato"/>
              <a:cs typeface="Lato"/>
              <a:sym typeface="Lato"/>
            </a:endParaRPr>
          </a:p>
          <a:p>
            <a:pPr indent="-330200" lvl="0" marL="457200" rtl="0" algn="l">
              <a:lnSpc>
                <a:spcPct val="115000"/>
              </a:lnSpc>
              <a:spcBef>
                <a:spcPts val="1600"/>
              </a:spcBef>
              <a:spcAft>
                <a:spcPts val="0"/>
              </a:spcAft>
              <a:buSzPts val="1600"/>
              <a:buFont typeface="Lato"/>
              <a:buChar char="●"/>
            </a:pPr>
            <a:r>
              <a:rPr b="0" lang="en" sz="1600">
                <a:latin typeface="Lato"/>
                <a:ea typeface="Lato"/>
                <a:cs typeface="Lato"/>
                <a:sym typeface="Lato"/>
              </a:rPr>
              <a:t>IMDb movie metadata, ratings, crew, principals (</a:t>
            </a:r>
            <a:r>
              <a:rPr lang="en" sz="1600">
                <a:solidFill>
                  <a:schemeClr val="dk1"/>
                </a:solidFill>
                <a:latin typeface="Lato"/>
                <a:ea typeface="Lato"/>
                <a:cs typeface="Lato"/>
                <a:sym typeface="Lato"/>
              </a:rPr>
              <a:t>Data Source</a:t>
            </a:r>
            <a:r>
              <a:rPr b="0" lang="en" sz="1600">
                <a:latin typeface="Lato"/>
                <a:ea typeface="Lato"/>
                <a:cs typeface="Lato"/>
                <a:sym typeface="Lato"/>
              </a:rPr>
              <a:t>)</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PostgreSQL + pg vector for vector search (</a:t>
            </a:r>
            <a:r>
              <a:rPr lang="en" sz="1600">
                <a:solidFill>
                  <a:schemeClr val="dk1"/>
                </a:solidFill>
                <a:latin typeface="Lato"/>
                <a:ea typeface="Lato"/>
                <a:cs typeface="Lato"/>
                <a:sym typeface="Lato"/>
              </a:rPr>
              <a:t>Retrieval</a:t>
            </a:r>
            <a:r>
              <a:rPr b="0" lang="en" sz="1600">
                <a:latin typeface="Lato"/>
                <a:ea typeface="Lato"/>
                <a:cs typeface="Lato"/>
                <a:sym typeface="Lato"/>
              </a:rPr>
              <a:t>)</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Sentence Transformers for embedding generation (</a:t>
            </a:r>
            <a:r>
              <a:rPr lang="en" sz="1600">
                <a:solidFill>
                  <a:schemeClr val="dk1"/>
                </a:solidFill>
                <a:latin typeface="Lato"/>
                <a:ea typeface="Lato"/>
                <a:cs typeface="Lato"/>
                <a:sym typeface="Lato"/>
              </a:rPr>
              <a:t>Embedding Model</a:t>
            </a:r>
            <a:r>
              <a:rPr b="0" lang="en" sz="1600">
                <a:latin typeface="Lato"/>
                <a:ea typeface="Lato"/>
                <a:cs typeface="Lato"/>
                <a:sym typeface="Lato"/>
              </a:rPr>
              <a:t>) </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LLM (Open AI Free version) (</a:t>
            </a:r>
            <a:r>
              <a:rPr lang="en" sz="1600">
                <a:solidFill>
                  <a:schemeClr val="dk1"/>
                </a:solidFill>
                <a:latin typeface="Lato"/>
                <a:ea typeface="Lato"/>
                <a:cs typeface="Lato"/>
                <a:sym typeface="Lato"/>
              </a:rPr>
              <a:t>Generator</a:t>
            </a:r>
            <a:r>
              <a:rPr b="0" lang="en" sz="1600">
                <a:latin typeface="Lato"/>
                <a:ea typeface="Lato"/>
                <a:cs typeface="Lato"/>
                <a:sym typeface="Lato"/>
              </a:rPr>
              <a:t>)</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Answer Format - Natural language responses contextualized to retrieved movies</a:t>
            </a:r>
            <a:endParaRPr b="0" sz="1600">
              <a:latin typeface="Lato"/>
              <a:ea typeface="Lato"/>
              <a:cs typeface="Lato"/>
              <a:sym typeface="Lato"/>
            </a:endParaRPr>
          </a:p>
          <a:p>
            <a:pPr indent="-330200" lvl="0" marL="457200" rtl="0" algn="l">
              <a:lnSpc>
                <a:spcPct val="115000"/>
              </a:lnSpc>
              <a:spcBef>
                <a:spcPts val="0"/>
              </a:spcBef>
              <a:spcAft>
                <a:spcPts val="0"/>
              </a:spcAft>
              <a:buSzPts val="1600"/>
              <a:buFont typeface="Lato"/>
              <a:buChar char="●"/>
            </a:pPr>
            <a:r>
              <a:rPr b="0" lang="en" sz="1600">
                <a:latin typeface="Lato"/>
                <a:ea typeface="Lato"/>
                <a:cs typeface="Lato"/>
                <a:sym typeface="Lato"/>
              </a:rPr>
              <a:t>Streamlit frontend for user interaction  </a:t>
            </a:r>
            <a:endParaRPr b="0" sz="1600">
              <a:latin typeface="Lato"/>
              <a:ea typeface="Lato"/>
              <a:cs typeface="Lato"/>
              <a:sym typeface="Lato"/>
            </a:endParaRPr>
          </a:p>
          <a:p>
            <a:pPr indent="0" lvl="0" marL="0" rtl="0" algn="l">
              <a:lnSpc>
                <a:spcPct val="115000"/>
              </a:lnSpc>
              <a:spcBef>
                <a:spcPts val="1600"/>
              </a:spcBef>
              <a:spcAft>
                <a:spcPts val="0"/>
              </a:spcAft>
              <a:buNone/>
            </a:pPr>
            <a:r>
              <a:rPr b="0" lang="en" sz="1900">
                <a:latin typeface="Lato"/>
                <a:ea typeface="Lato"/>
                <a:cs typeface="Lato"/>
                <a:sym typeface="Lato"/>
              </a:rPr>
              <a:t>This chatbot enables semantic search over movies + people data, providing natural language answers to the movie-related queries.</a:t>
            </a:r>
            <a:endParaRPr b="0" sz="1900">
              <a:latin typeface="Lato"/>
              <a:ea typeface="Lato"/>
              <a:cs typeface="Lato"/>
              <a:sym typeface="Lato"/>
            </a:endParaRPr>
          </a:p>
          <a:p>
            <a:pPr indent="0" lvl="0" marL="0" rtl="0" algn="l">
              <a:lnSpc>
                <a:spcPct val="115000"/>
              </a:lnSpc>
              <a:spcBef>
                <a:spcPts val="1600"/>
              </a:spcBef>
              <a:spcAft>
                <a:spcPts val="1600"/>
              </a:spcAft>
              <a:buNone/>
            </a:pPr>
            <a:r>
              <a:t/>
            </a:r>
            <a:endParaRPr b="0" sz="1900">
              <a:latin typeface="Lato"/>
              <a:ea typeface="Lato"/>
              <a:cs typeface="Lato"/>
              <a:sym typeface="Lato"/>
            </a:endParaRPr>
          </a:p>
        </p:txBody>
      </p:sp>
      <p:pic>
        <p:nvPicPr>
          <p:cNvPr id="87" name="Google Shape;87;p15"/>
          <p:cNvPicPr preferRelativeResize="0"/>
          <p:nvPr/>
        </p:nvPicPr>
        <p:blipFill>
          <a:blip r:embed="rId3">
            <a:alphaModFix/>
          </a:blip>
          <a:stretch>
            <a:fillRect/>
          </a:stretch>
        </p:blipFill>
        <p:spPr>
          <a:xfrm>
            <a:off x="0" y="3758087"/>
            <a:ext cx="9144001" cy="1460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4294967295" type="title"/>
          </p:nvPr>
        </p:nvSpPr>
        <p:spPr>
          <a:xfrm>
            <a:off x="535775" y="114950"/>
            <a:ext cx="82389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2500">
                <a:solidFill>
                  <a:schemeClr val="dk1"/>
                </a:solidFill>
              </a:rPr>
              <a:t>Understanding Data Source</a:t>
            </a:r>
            <a:endParaRPr sz="2500"/>
          </a:p>
        </p:txBody>
      </p:sp>
      <p:sp>
        <p:nvSpPr>
          <p:cNvPr id="93" name="Google Shape;93;p16"/>
          <p:cNvSpPr txBox="1"/>
          <p:nvPr/>
        </p:nvSpPr>
        <p:spPr>
          <a:xfrm>
            <a:off x="298575" y="558625"/>
            <a:ext cx="8238900" cy="446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Lato"/>
                <a:ea typeface="Lato"/>
                <a:cs typeface="Lato"/>
                <a:sym typeface="Lato"/>
              </a:rPr>
              <a:t>IMDb’s datasets at </a:t>
            </a:r>
            <a:r>
              <a:rPr lang="en" sz="1800" u="sng">
                <a:solidFill>
                  <a:schemeClr val="hlink"/>
                </a:solidFill>
                <a:latin typeface="Lato"/>
                <a:ea typeface="Lato"/>
                <a:cs typeface="Lato"/>
                <a:sym typeface="Lato"/>
                <a:hlinkClick r:id="rId3"/>
              </a:rPr>
              <a:t>https://datasets.imdbws.com/</a:t>
            </a:r>
            <a:r>
              <a:rPr lang="en" sz="1800">
                <a:solidFill>
                  <a:schemeClr val="dk2"/>
                </a:solidFill>
                <a:latin typeface="Lato"/>
                <a:ea typeface="Lato"/>
                <a:cs typeface="Lato"/>
                <a:sym typeface="Lato"/>
              </a:rPr>
              <a:t> comprise seven tab-separated, gzipped files. </a:t>
            </a:r>
            <a:r>
              <a:rPr lang="en" sz="1800">
                <a:solidFill>
                  <a:schemeClr val="dk2"/>
                </a:solidFill>
                <a:latin typeface="Lato"/>
                <a:ea typeface="Lato"/>
                <a:cs typeface="Lato"/>
                <a:sym typeface="Lato"/>
              </a:rPr>
              <a:t>They are interrelated by the identifiers to form relations.</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457200" rtl="0" algn="l">
              <a:spcBef>
                <a:spcPts val="0"/>
              </a:spcBef>
              <a:spcAft>
                <a:spcPts val="0"/>
              </a:spcAft>
              <a:buNone/>
            </a:pPr>
            <a:r>
              <a:t/>
            </a:r>
            <a:endParaRPr sz="1800">
              <a:solidFill>
                <a:schemeClr val="dk2"/>
              </a:solidFill>
              <a:latin typeface="Lato"/>
              <a:ea typeface="Lato"/>
              <a:cs typeface="Lato"/>
              <a:sym typeface="Lato"/>
            </a:endParaRPr>
          </a:p>
        </p:txBody>
      </p:sp>
      <p:pic>
        <p:nvPicPr>
          <p:cNvPr id="94" name="Google Shape;94;p16"/>
          <p:cNvPicPr preferRelativeResize="0"/>
          <p:nvPr/>
        </p:nvPicPr>
        <p:blipFill>
          <a:blip r:embed="rId4">
            <a:alphaModFix/>
          </a:blip>
          <a:stretch>
            <a:fillRect/>
          </a:stretch>
        </p:blipFill>
        <p:spPr>
          <a:xfrm>
            <a:off x="1252175" y="1481725"/>
            <a:ext cx="5962201" cy="35462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idx="4294967295" type="title"/>
          </p:nvPr>
        </p:nvSpPr>
        <p:spPr>
          <a:xfrm>
            <a:off x="535775" y="114950"/>
            <a:ext cx="8238900" cy="768000"/>
          </a:xfrm>
          <a:prstGeom prst="rect">
            <a:avLst/>
          </a:prstGeom>
        </p:spPr>
        <p:txBody>
          <a:bodyPr anchorCtr="0" anchor="t" bIns="91425" lIns="91425" spcFirstLastPara="1" rIns="91425" wrap="square" tIns="91425">
            <a:noAutofit/>
          </a:bodyPr>
          <a:lstStyle/>
          <a:p>
            <a:pPr indent="457200" lvl="0" marL="2286000" rtl="0" algn="l">
              <a:spcBef>
                <a:spcPts val="0"/>
              </a:spcBef>
              <a:spcAft>
                <a:spcPts val="1600"/>
              </a:spcAft>
              <a:buNone/>
            </a:pPr>
            <a:r>
              <a:rPr lang="en" sz="2500">
                <a:solidFill>
                  <a:schemeClr val="dk1"/>
                </a:solidFill>
              </a:rPr>
              <a:t>High Level Flow</a:t>
            </a:r>
            <a:endParaRPr sz="2500"/>
          </a:p>
        </p:txBody>
      </p:sp>
      <p:sp>
        <p:nvSpPr>
          <p:cNvPr id="100" name="Google Shape;100;p17"/>
          <p:cNvSpPr txBox="1"/>
          <p:nvPr>
            <p:ph idx="4294967295" type="title"/>
          </p:nvPr>
        </p:nvSpPr>
        <p:spPr>
          <a:xfrm>
            <a:off x="453875" y="545850"/>
            <a:ext cx="8402700" cy="4501200"/>
          </a:xfrm>
          <a:prstGeom prst="rect">
            <a:avLst/>
          </a:prstGeom>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b="0" sz="1900">
              <a:latin typeface="Lato"/>
              <a:ea typeface="Lato"/>
              <a:cs typeface="Lato"/>
              <a:sym typeface="Lato"/>
            </a:endParaRPr>
          </a:p>
          <a:p>
            <a:pPr indent="0" lvl="0" marL="0" rtl="0" algn="l">
              <a:lnSpc>
                <a:spcPct val="115000"/>
              </a:lnSpc>
              <a:spcBef>
                <a:spcPts val="1600"/>
              </a:spcBef>
              <a:spcAft>
                <a:spcPts val="0"/>
              </a:spcAft>
              <a:buNone/>
            </a:pPr>
            <a:r>
              <a:t/>
            </a:r>
            <a:endParaRPr b="0" sz="1900">
              <a:latin typeface="Lato"/>
              <a:ea typeface="Lato"/>
              <a:cs typeface="Lato"/>
              <a:sym typeface="Lato"/>
            </a:endParaRPr>
          </a:p>
          <a:p>
            <a:pPr indent="0" lvl="0" marL="914400" rtl="0" algn="l">
              <a:lnSpc>
                <a:spcPct val="115000"/>
              </a:lnSpc>
              <a:spcBef>
                <a:spcPts val="1600"/>
              </a:spcBef>
              <a:spcAft>
                <a:spcPts val="0"/>
              </a:spcAft>
              <a:buNone/>
            </a:pPr>
            <a:r>
              <a:t/>
            </a:r>
            <a:endParaRPr b="0" sz="1900">
              <a:latin typeface="Lato"/>
              <a:ea typeface="Lato"/>
              <a:cs typeface="Lato"/>
              <a:sym typeface="Lato"/>
            </a:endParaRPr>
          </a:p>
          <a:p>
            <a:pPr indent="0" lvl="0" marL="914400" rtl="0" algn="l">
              <a:lnSpc>
                <a:spcPct val="115000"/>
              </a:lnSpc>
              <a:spcBef>
                <a:spcPts val="1600"/>
              </a:spcBef>
              <a:spcAft>
                <a:spcPts val="0"/>
              </a:spcAft>
              <a:buNone/>
            </a:pPr>
            <a:r>
              <a:t/>
            </a:r>
            <a:endParaRPr b="0" sz="1900">
              <a:latin typeface="Lato"/>
              <a:ea typeface="Lato"/>
              <a:cs typeface="Lato"/>
              <a:sym typeface="Lato"/>
            </a:endParaRPr>
          </a:p>
          <a:p>
            <a:pPr indent="0" lvl="0" marL="0" rtl="0" algn="l">
              <a:lnSpc>
                <a:spcPct val="115000"/>
              </a:lnSpc>
              <a:spcBef>
                <a:spcPts val="1600"/>
              </a:spcBef>
              <a:spcAft>
                <a:spcPts val="1600"/>
              </a:spcAft>
              <a:buNone/>
            </a:pPr>
            <a:r>
              <a:t/>
            </a:r>
            <a:endParaRPr b="0" sz="1900">
              <a:latin typeface="Lato"/>
              <a:ea typeface="Lato"/>
              <a:cs typeface="Lato"/>
              <a:sym typeface="Lato"/>
            </a:endParaRPr>
          </a:p>
        </p:txBody>
      </p:sp>
      <p:pic>
        <p:nvPicPr>
          <p:cNvPr id="101" name="Google Shape;101;p17"/>
          <p:cNvPicPr preferRelativeResize="0"/>
          <p:nvPr/>
        </p:nvPicPr>
        <p:blipFill>
          <a:blip r:embed="rId3">
            <a:alphaModFix/>
          </a:blip>
          <a:stretch>
            <a:fillRect/>
          </a:stretch>
        </p:blipFill>
        <p:spPr>
          <a:xfrm>
            <a:off x="2885200" y="645350"/>
            <a:ext cx="3373600" cy="440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18"/>
          <p:cNvSpPr txBox="1"/>
          <p:nvPr>
            <p:ph type="title"/>
          </p:nvPr>
        </p:nvSpPr>
        <p:spPr>
          <a:xfrm>
            <a:off x="1015125" y="163125"/>
            <a:ext cx="6244200" cy="55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dk1"/>
                </a:solidFill>
              </a:rPr>
              <a:t>Installing pgVector Extension</a:t>
            </a:r>
            <a:endParaRPr sz="2500">
              <a:solidFill>
                <a:schemeClr val="dk1"/>
              </a:solidFill>
            </a:endParaRPr>
          </a:p>
        </p:txBody>
      </p:sp>
      <p:sp>
        <p:nvSpPr>
          <p:cNvPr id="107" name="Google Shape;107;p18"/>
          <p:cNvSpPr/>
          <p:nvPr/>
        </p:nvSpPr>
        <p:spPr>
          <a:xfrm>
            <a:off x="3210425" y="1074500"/>
            <a:ext cx="2629500" cy="1683300"/>
          </a:xfrm>
          <a:prstGeom prst="wedgeRectCallout">
            <a:avLst>
              <a:gd fmla="val -20833" name="adj1"/>
              <a:gd fmla="val 62500" name="adj2"/>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8"/>
          <p:cNvSpPr/>
          <p:nvPr/>
        </p:nvSpPr>
        <p:spPr>
          <a:xfrm>
            <a:off x="6049100" y="1074500"/>
            <a:ext cx="2629500" cy="1683300"/>
          </a:xfrm>
          <a:prstGeom prst="wedgeRectCallout">
            <a:avLst>
              <a:gd fmla="val -20833" name="adj1"/>
              <a:gd fmla="val 62500" name="adj2"/>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8"/>
          <p:cNvSpPr txBox="1"/>
          <p:nvPr>
            <p:ph type="title"/>
          </p:nvPr>
        </p:nvSpPr>
        <p:spPr>
          <a:xfrm>
            <a:off x="6125275" y="1147500"/>
            <a:ext cx="2481600" cy="155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Build pgVector extension</a:t>
            </a:r>
            <a:endParaRPr sz="2100">
              <a:solidFill>
                <a:schemeClr val="lt1"/>
              </a:solidFill>
            </a:endParaRPr>
          </a:p>
          <a:p>
            <a:pPr indent="0" lvl="0" marL="0" rtl="0" algn="l">
              <a:spcBef>
                <a:spcPts val="1200"/>
              </a:spcBef>
              <a:spcAft>
                <a:spcPts val="0"/>
              </a:spcAft>
              <a:buNone/>
            </a:pPr>
            <a:r>
              <a:rPr b="0" lang="en" sz="1400"/>
              <a:t>Run </a:t>
            </a:r>
            <a:r>
              <a:rPr b="0" lang="en" sz="1400" u="sng">
                <a:solidFill>
                  <a:schemeClr val="dk2"/>
                </a:solidFill>
              </a:rPr>
              <a:t>nmake </a:t>
            </a:r>
            <a:r>
              <a:rPr b="0" lang="en" sz="1400"/>
              <a:t>commands</a:t>
            </a:r>
            <a:endParaRPr b="0" sz="1400"/>
          </a:p>
          <a:p>
            <a:pPr indent="0" lvl="0" marL="0" rtl="0" algn="l">
              <a:spcBef>
                <a:spcPts val="1200"/>
              </a:spcBef>
              <a:spcAft>
                <a:spcPts val="1200"/>
              </a:spcAft>
              <a:buNone/>
            </a:pPr>
            <a:r>
              <a:rPr b="0" lang="en" sz="1400"/>
              <a:t>Create extension in DB</a:t>
            </a:r>
            <a:endParaRPr b="0" sz="1400"/>
          </a:p>
        </p:txBody>
      </p:sp>
      <p:sp>
        <p:nvSpPr>
          <p:cNvPr id="110" name="Google Shape;110;p18"/>
          <p:cNvSpPr txBox="1"/>
          <p:nvPr>
            <p:ph type="title"/>
          </p:nvPr>
        </p:nvSpPr>
        <p:spPr>
          <a:xfrm>
            <a:off x="3286625" y="1147500"/>
            <a:ext cx="2481600" cy="1221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Enable C++ support into VS</a:t>
            </a:r>
            <a:endParaRPr sz="2100">
              <a:solidFill>
                <a:schemeClr val="lt1"/>
              </a:solidFill>
            </a:endParaRPr>
          </a:p>
          <a:p>
            <a:pPr indent="0" lvl="0" marL="0" rtl="0" algn="l">
              <a:spcBef>
                <a:spcPts val="1200"/>
              </a:spcBef>
              <a:spcAft>
                <a:spcPts val="1200"/>
              </a:spcAft>
              <a:buNone/>
            </a:pPr>
            <a:r>
              <a:rPr b="0" lang="en" sz="1400"/>
              <a:t>Click </a:t>
            </a:r>
            <a:r>
              <a:rPr b="0" lang="en" sz="1400" u="sng">
                <a:solidFill>
                  <a:schemeClr val="dk2"/>
                </a:solidFill>
                <a:hlinkClick r:id="rId3">
                  <a:extLst>
                    <a:ext uri="{A12FA001-AC4F-418D-AE19-62706E023703}">
                      <ahyp:hlinkClr val="tx"/>
                    </a:ext>
                  </a:extLst>
                </a:hlinkClick>
              </a:rPr>
              <a:t>here </a:t>
            </a:r>
            <a:r>
              <a:rPr b="0" lang="en" sz="1400"/>
              <a:t>for details</a:t>
            </a:r>
            <a:endParaRPr b="0" sz="1400">
              <a:solidFill>
                <a:schemeClr val="lt1"/>
              </a:solidFill>
            </a:endParaRPr>
          </a:p>
        </p:txBody>
      </p:sp>
      <p:sp>
        <p:nvSpPr>
          <p:cNvPr id="111" name="Google Shape;111;p18"/>
          <p:cNvSpPr txBox="1"/>
          <p:nvPr/>
        </p:nvSpPr>
        <p:spPr>
          <a:xfrm>
            <a:off x="283100" y="4654975"/>
            <a:ext cx="6244200" cy="257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i="1" sz="1200">
              <a:solidFill>
                <a:schemeClr val="accent5"/>
              </a:solidFill>
              <a:latin typeface="Lato"/>
              <a:ea typeface="Lato"/>
              <a:cs typeface="Lato"/>
              <a:sym typeface="Lato"/>
            </a:endParaRPr>
          </a:p>
        </p:txBody>
      </p:sp>
      <p:sp>
        <p:nvSpPr>
          <p:cNvPr id="112" name="Google Shape;112;p18"/>
          <p:cNvSpPr/>
          <p:nvPr/>
        </p:nvSpPr>
        <p:spPr>
          <a:xfrm>
            <a:off x="295575" y="1100400"/>
            <a:ext cx="2629500" cy="1683300"/>
          </a:xfrm>
          <a:prstGeom prst="wedgeRectCallout">
            <a:avLst>
              <a:gd fmla="val -20833" name="adj1"/>
              <a:gd fmla="val 62500" name="adj2"/>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8"/>
          <p:cNvSpPr txBox="1"/>
          <p:nvPr>
            <p:ph type="title"/>
          </p:nvPr>
        </p:nvSpPr>
        <p:spPr>
          <a:xfrm>
            <a:off x="371775" y="1173400"/>
            <a:ext cx="2481600" cy="119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100"/>
              <a:t>Install PostGreSQL</a:t>
            </a:r>
            <a:endParaRPr sz="2100">
              <a:solidFill>
                <a:schemeClr val="lt1"/>
              </a:solidFill>
            </a:endParaRPr>
          </a:p>
          <a:p>
            <a:pPr indent="0" lvl="0" marL="0" rtl="0" algn="l">
              <a:spcBef>
                <a:spcPts val="1200"/>
              </a:spcBef>
              <a:spcAft>
                <a:spcPts val="1200"/>
              </a:spcAft>
              <a:buNone/>
            </a:pPr>
            <a:r>
              <a:rPr b="0" lang="en" sz="1400"/>
              <a:t>Version 16 and above</a:t>
            </a:r>
            <a:endParaRPr b="0" sz="1400">
              <a:solidFill>
                <a:schemeClr val="lt1"/>
              </a:solidFill>
            </a:endParaRPr>
          </a:p>
        </p:txBody>
      </p:sp>
      <p:sp>
        <p:nvSpPr>
          <p:cNvPr id="114" name="Google Shape;114;p18"/>
          <p:cNvSpPr txBox="1"/>
          <p:nvPr/>
        </p:nvSpPr>
        <p:spPr>
          <a:xfrm>
            <a:off x="443075" y="3161775"/>
            <a:ext cx="8235600" cy="180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Run below command- </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Go to - C:\Program Files\Microsoft Visual Studio\2022\Community\VC\Auxiliary\Build</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call "C:\Program Files\Microsoft Visual Studio\2022\Community\VC\Auxiliary\Build\vcvars64.bat"</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set "PGROOT=C:\Program Files\PostgreSQL\16"</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cd C:\Users\nitin\Documents\NSS\NSS_Projects\pgvector</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nmake /F Makefile.win</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900">
                <a:solidFill>
                  <a:schemeClr val="dk2"/>
                </a:solidFill>
                <a:latin typeface="Lato"/>
                <a:ea typeface="Lato"/>
                <a:cs typeface="Lato"/>
                <a:sym typeface="Lato"/>
              </a:rPr>
              <a:t>nmake /F Makefile.win install</a:t>
            </a:r>
            <a:endParaRPr sz="900">
              <a:solidFill>
                <a:schemeClr val="dk2"/>
              </a:solidFill>
              <a:latin typeface="Lato"/>
              <a:ea typeface="Lato"/>
              <a:cs typeface="Lato"/>
              <a:sym typeface="Lato"/>
            </a:endParaRPr>
          </a:p>
          <a:p>
            <a:pPr indent="0" lvl="0" marL="0" rtl="0" algn="l">
              <a:spcBef>
                <a:spcPts val="0"/>
              </a:spcBef>
              <a:spcAft>
                <a:spcPts val="0"/>
              </a:spcAft>
              <a:buNone/>
            </a:pPr>
            <a:r>
              <a:t/>
            </a:r>
            <a:endParaRPr sz="900">
              <a:solidFill>
                <a:schemeClr val="dk2"/>
              </a:solidFill>
              <a:latin typeface="Lato"/>
              <a:ea typeface="Lato"/>
              <a:cs typeface="Lato"/>
              <a:sym typeface="Lato"/>
            </a:endParaRPr>
          </a:p>
          <a:p>
            <a:pPr indent="0" lvl="0" marL="0" rtl="0" algn="l">
              <a:spcBef>
                <a:spcPts val="0"/>
              </a:spcBef>
              <a:spcAft>
                <a:spcPts val="0"/>
              </a:spcAft>
              <a:buClr>
                <a:schemeClr val="dk2"/>
              </a:buClr>
              <a:buSzPts val="1100"/>
              <a:buFont typeface="Arial"/>
              <a:buNone/>
            </a:pPr>
            <a:r>
              <a:rPr lang="en" sz="1600">
                <a:solidFill>
                  <a:schemeClr val="dk2"/>
                </a:solidFill>
                <a:latin typeface="Lato"/>
                <a:ea typeface="Lato"/>
                <a:cs typeface="Lato"/>
                <a:sym typeface="Lato"/>
              </a:rPr>
              <a:t>The installation details are available here - </a:t>
            </a:r>
            <a:r>
              <a:rPr lang="en" sz="1600" u="sng">
                <a:solidFill>
                  <a:schemeClr val="hlink"/>
                </a:solidFill>
                <a:latin typeface="Lato"/>
                <a:ea typeface="Lato"/>
                <a:cs typeface="Lato"/>
                <a:sym typeface="Lato"/>
                <a:hlinkClick r:id="rId4"/>
              </a:rPr>
              <a:t>https://github.com/pgvector/pgvector</a:t>
            </a:r>
            <a:endParaRPr sz="13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800">
              <a:solidFill>
                <a:schemeClr val="dk2"/>
              </a:solidFill>
              <a:latin typeface="Lato"/>
              <a:ea typeface="Lato"/>
              <a:cs typeface="Lato"/>
              <a:sym typeface="Lato"/>
            </a:endParaRPr>
          </a:p>
          <a:p>
            <a:pPr indent="0" lvl="0" marL="0" rtl="0" algn="l">
              <a:spcBef>
                <a:spcPts val="0"/>
              </a:spcBef>
              <a:spcAft>
                <a:spcPts val="0"/>
              </a:spcAft>
              <a:buNone/>
            </a:pPr>
            <a:r>
              <a:t/>
            </a:r>
            <a:endParaRPr sz="1200">
              <a:solidFill>
                <a:schemeClr val="dk2"/>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20" name="Google Shape;120;p19"/>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21" name="Google Shape;121;p19"/>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a:t>
            </a:r>
            <a:r>
              <a:rPr b="1" lang="en" sz="2300">
                <a:solidFill>
                  <a:schemeClr val="lt2"/>
                </a:solidFill>
                <a:latin typeface="Raleway"/>
                <a:ea typeface="Raleway"/>
                <a:cs typeface="Raleway"/>
                <a:sym typeface="Raleway"/>
              </a:rPr>
              <a:t>1. IMDb Data Download Script</a:t>
            </a:r>
            <a:endParaRPr b="1" sz="2300">
              <a:solidFill>
                <a:schemeClr val="lt2"/>
              </a:solidFill>
              <a:latin typeface="Raleway"/>
              <a:ea typeface="Raleway"/>
              <a:cs typeface="Raleway"/>
              <a:sym typeface="Raleway"/>
            </a:endParaRPr>
          </a:p>
        </p:txBody>
      </p:sp>
      <p:sp>
        <p:nvSpPr>
          <p:cNvPr id="122" name="Google Shape;122;p19"/>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Downloads and decompresses selected IMDb datasets from </a:t>
            </a:r>
            <a:r>
              <a:rPr b="1" lang="en" sz="1200" u="sng">
                <a:solidFill>
                  <a:schemeClr val="hlink"/>
                </a:solidFill>
                <a:latin typeface="Raleway"/>
                <a:ea typeface="Raleway"/>
                <a:cs typeface="Raleway"/>
                <a:sym typeface="Raleway"/>
                <a:hlinkClick r:id="rId5"/>
              </a:rPr>
              <a:t>https://datasets.imdbws.com</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Key Operations</a:t>
            </a:r>
            <a:br>
              <a:rPr lang="en" sz="1400">
                <a:latin typeface="Raleway"/>
                <a:ea typeface="Raleway"/>
                <a:cs typeface="Raleway"/>
                <a:sym typeface="Raleway"/>
              </a:rPr>
            </a:br>
            <a:r>
              <a:rPr b="1" lang="en" sz="1200">
                <a:latin typeface="Raleway"/>
                <a:ea typeface="Raleway"/>
                <a:cs typeface="Raleway"/>
                <a:sym typeface="Raleway"/>
              </a:rPr>
              <a:t>Defines </a:t>
            </a:r>
            <a:r>
              <a:rPr lang="en" sz="1200">
                <a:latin typeface="Raleway"/>
                <a:ea typeface="Raleway"/>
                <a:cs typeface="Raleway"/>
                <a:sym typeface="Raleway"/>
              </a:rPr>
              <a:t>5 core IMDb .tsv.gz files to download. </a:t>
            </a:r>
            <a:r>
              <a:rPr b="1" lang="en" sz="1200">
                <a:latin typeface="Raleway"/>
                <a:ea typeface="Raleway"/>
                <a:cs typeface="Raleway"/>
                <a:sym typeface="Raleway"/>
              </a:rPr>
              <a:t>Downloads </a:t>
            </a:r>
            <a:r>
              <a:rPr lang="en" sz="1200">
                <a:latin typeface="Raleway"/>
                <a:ea typeface="Raleway"/>
                <a:cs typeface="Raleway"/>
                <a:sym typeface="Raleway"/>
              </a:rPr>
              <a:t>each file via urllib.request.urlopen(). </a:t>
            </a:r>
            <a:r>
              <a:rPr b="1" lang="en" sz="1200">
                <a:latin typeface="Raleway"/>
                <a:ea typeface="Raleway"/>
                <a:cs typeface="Raleway"/>
                <a:sym typeface="Raleway"/>
              </a:rPr>
              <a:t>Decompresses </a:t>
            </a:r>
            <a:r>
              <a:rPr lang="en" sz="1200">
                <a:latin typeface="Raleway"/>
                <a:ea typeface="Raleway"/>
                <a:cs typeface="Raleway"/>
                <a:sym typeface="Raleway"/>
              </a:rPr>
              <a:t>the .gz files in memory using </a:t>
            </a:r>
            <a:r>
              <a:rPr lang="en" sz="1200">
                <a:latin typeface="Raleway"/>
                <a:ea typeface="Raleway"/>
                <a:cs typeface="Raleway"/>
                <a:sym typeface="Raleway"/>
              </a:rPr>
              <a:t>Python</a:t>
            </a:r>
            <a:r>
              <a:rPr lang="en" sz="1200">
                <a:latin typeface="Raleway"/>
                <a:ea typeface="Raleway"/>
                <a:cs typeface="Raleway"/>
                <a:sym typeface="Raleway"/>
              </a:rPr>
              <a:t> gzip module. </a:t>
            </a:r>
            <a:r>
              <a:rPr b="1" lang="en" sz="1200">
                <a:latin typeface="Raleway"/>
                <a:ea typeface="Raleway"/>
                <a:cs typeface="Raleway"/>
                <a:sym typeface="Raleway"/>
              </a:rPr>
              <a:t>Saves </a:t>
            </a:r>
            <a:r>
              <a:rPr lang="en" sz="1200">
                <a:latin typeface="Raleway"/>
                <a:ea typeface="Raleway"/>
                <a:cs typeface="Raleway"/>
                <a:sym typeface="Raleway"/>
              </a:rPr>
              <a:t>the extracted .tsv files to a local download/ directory</a:t>
            </a:r>
            <a:endParaRPr sz="1200">
              <a:latin typeface="Raleway"/>
              <a:ea typeface="Raleway"/>
              <a:cs typeface="Raleway"/>
              <a:sym typeface="Raleway"/>
            </a:endParaRPr>
          </a:p>
          <a:p>
            <a:pPr indent="0" lvl="0" marL="457200" rtl="0" algn="l">
              <a:spcBef>
                <a:spcPts val="1000"/>
              </a:spcBef>
              <a:spcAft>
                <a:spcPts val="0"/>
              </a:spcAft>
              <a:buNone/>
            </a:pPr>
            <a:r>
              <a:t/>
            </a:r>
            <a:endParaRPr sz="1200">
              <a:solidFill>
                <a:schemeClr val="dk2"/>
              </a:solidFill>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b="1" lang="en" sz="1400">
                <a:solidFill>
                  <a:schemeClr val="dk1"/>
                </a:solidFill>
                <a:latin typeface="Raleway"/>
                <a:ea typeface="Raleway"/>
                <a:cs typeface="Raleway"/>
                <a:sym typeface="Raleway"/>
              </a:rPr>
              <a:t>Output</a:t>
            </a:r>
            <a:br>
              <a:rPr lang="en" sz="1400">
                <a:latin typeface="Raleway"/>
                <a:ea typeface="Raleway"/>
                <a:cs typeface="Raleway"/>
                <a:sym typeface="Raleway"/>
              </a:rPr>
            </a:br>
            <a:r>
              <a:rPr lang="en" sz="1200">
                <a:latin typeface="Raleway"/>
                <a:ea typeface="Raleway"/>
                <a:cs typeface="Raleway"/>
                <a:sym typeface="Raleway"/>
              </a:rPr>
              <a:t>A local copy of each IMDb TSV file in uncompressed format for further processing.</a:t>
            </a:r>
            <a:endParaRPr sz="1200">
              <a:latin typeface="Raleway"/>
              <a:ea typeface="Raleway"/>
              <a:cs typeface="Raleway"/>
              <a:sym typeface="Raleway"/>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28" name="Google Shape;128;p20"/>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29" name="Google Shape;129;p20"/>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2. Data Cleanup</a:t>
            </a:r>
            <a:endParaRPr b="1" sz="2300">
              <a:solidFill>
                <a:schemeClr val="lt2"/>
              </a:solidFill>
              <a:latin typeface="Raleway"/>
              <a:ea typeface="Raleway"/>
              <a:cs typeface="Raleway"/>
              <a:sym typeface="Raleway"/>
            </a:endParaRPr>
          </a:p>
        </p:txBody>
      </p:sp>
      <p:sp>
        <p:nvSpPr>
          <p:cNvPr id="130" name="Google Shape;130;p20"/>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Raleway"/>
                <a:ea typeface="Raleway"/>
                <a:cs typeface="Raleway"/>
                <a:sym typeface="Raleway"/>
              </a:rPr>
              <a:t>Prepare IMDb principal and metadata files for clean ingestion into PostgreSQL and embedding.</a:t>
            </a:r>
            <a:endParaRPr sz="1200">
              <a:solidFill>
                <a:schemeClr val="dk2"/>
              </a:solidFill>
              <a:latin typeface="Raleway"/>
              <a:ea typeface="Raleway"/>
              <a:cs typeface="Raleway"/>
              <a:sym typeface="Raleway"/>
            </a:endParaRPr>
          </a:p>
          <a:p>
            <a:pPr indent="-317500" lvl="0" marL="457200" rtl="0" algn="l">
              <a:spcBef>
                <a:spcPts val="16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Merge IMDb datasets</a:t>
            </a:r>
            <a:br>
              <a:rPr lang="en" sz="1400">
                <a:latin typeface="Raleway"/>
                <a:ea typeface="Raleway"/>
                <a:cs typeface="Raleway"/>
                <a:sym typeface="Raleway"/>
              </a:rPr>
            </a:br>
            <a:r>
              <a:rPr lang="en" sz="1200">
                <a:latin typeface="Raleway"/>
                <a:ea typeface="Raleway"/>
                <a:cs typeface="Raleway"/>
                <a:sym typeface="Raleway"/>
              </a:rPr>
              <a:t>Merge title.principals.tsv with cleaned title.basics.tsv and name.basics.tsv. Joins enrich principal data with movie metadata (e.g., title, genres, year) and person info (e.g., name, birthYear). Ensures consistent tconst and nconst references across datasets.</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Filter Principal -title Entries</a:t>
            </a:r>
            <a:br>
              <a:rPr lang="en" sz="1400">
                <a:latin typeface="Raleway"/>
                <a:ea typeface="Raleway"/>
                <a:cs typeface="Raleway"/>
                <a:sym typeface="Raleway"/>
              </a:rPr>
            </a:br>
            <a:r>
              <a:rPr lang="en" sz="1200">
                <a:latin typeface="Raleway"/>
                <a:ea typeface="Raleway"/>
                <a:cs typeface="Raleway"/>
                <a:sym typeface="Raleway"/>
              </a:rPr>
              <a:t>Pick movies (titles) with votes 10K or more. Filter Principal dataset with valid movies from titles.. Remove special characters from characters (Principal) and only select 10 characters or roles per title.</a:t>
            </a:r>
            <a:endParaRPr sz="1200">
              <a:latin typeface="Raleway"/>
              <a:ea typeface="Raleway"/>
              <a:cs typeface="Raleway"/>
              <a:sym typeface="Raleway"/>
            </a:endParaRPr>
          </a:p>
          <a:p>
            <a:pPr indent="-317500" lvl="0" marL="457200" rtl="0" algn="l">
              <a:spcBef>
                <a:spcPts val="1000"/>
              </a:spcBef>
              <a:spcAft>
                <a:spcPts val="0"/>
              </a:spcAft>
              <a:buClr>
                <a:schemeClr val="dk1"/>
              </a:buClr>
              <a:buSzPts val="1400"/>
              <a:buFont typeface="Raleway"/>
              <a:buChar char="➔"/>
            </a:pPr>
            <a:r>
              <a:rPr b="1" lang="en" sz="1400">
                <a:solidFill>
                  <a:schemeClr val="dk1"/>
                </a:solidFill>
                <a:latin typeface="Raleway"/>
                <a:ea typeface="Raleway"/>
                <a:cs typeface="Raleway"/>
                <a:sym typeface="Raleway"/>
              </a:rPr>
              <a:t>Clean characters Column</a:t>
            </a:r>
            <a:br>
              <a:rPr lang="en" sz="1400">
                <a:latin typeface="Raleway"/>
                <a:ea typeface="Raleway"/>
                <a:cs typeface="Raleway"/>
                <a:sym typeface="Raleway"/>
              </a:rPr>
            </a:br>
            <a:r>
              <a:rPr lang="en" sz="1200">
                <a:latin typeface="Raleway"/>
                <a:ea typeface="Raleway"/>
                <a:cs typeface="Raleway"/>
                <a:sym typeface="Raleway"/>
              </a:rPr>
              <a:t>Drop rows where character info is missing. Remove special characters like brackets, quotes; retain plain names (e.g., ["ABC"] → "ABC").</a:t>
            </a:r>
            <a:endParaRPr sz="1200">
              <a:solidFill>
                <a:schemeClr val="dk2"/>
              </a:solidFill>
              <a:latin typeface="Raleway"/>
              <a:ea typeface="Raleway"/>
              <a:cs typeface="Raleway"/>
              <a:sym typeface="Raleway"/>
            </a:endParaRPr>
          </a:p>
          <a:p>
            <a:pPr indent="-304800" lvl="0" marL="457200" rtl="0" algn="l">
              <a:spcBef>
                <a:spcPts val="1000"/>
              </a:spcBef>
              <a:spcAft>
                <a:spcPts val="1000"/>
              </a:spcAft>
              <a:buClr>
                <a:schemeClr val="dk1"/>
              </a:buClr>
              <a:buSzPts val="1200"/>
              <a:buFont typeface="Raleway"/>
              <a:buChar char="➔"/>
            </a:pPr>
            <a:r>
              <a:rPr b="1" lang="en" sz="1400">
                <a:solidFill>
                  <a:schemeClr val="dk1"/>
                </a:solidFill>
                <a:latin typeface="Raleway"/>
                <a:ea typeface="Raleway"/>
                <a:cs typeface="Raleway"/>
                <a:sym typeface="Raleway"/>
              </a:rPr>
              <a:t>Output</a:t>
            </a:r>
            <a:br>
              <a:rPr lang="en" sz="1400">
                <a:latin typeface="Raleway"/>
                <a:ea typeface="Raleway"/>
                <a:cs typeface="Raleway"/>
                <a:sym typeface="Raleway"/>
              </a:rPr>
            </a:br>
            <a:r>
              <a:rPr lang="en" sz="1200">
                <a:latin typeface="Raleway"/>
                <a:ea typeface="Raleway"/>
                <a:cs typeface="Raleway"/>
                <a:sym typeface="Raleway"/>
              </a:rPr>
              <a:t>Build final summary string. These summaries become the foundation for semantic embedding and retrieval. The data is stored in movies.csv for further processing.</a:t>
            </a:r>
            <a:endParaRPr sz="1200">
              <a:latin typeface="Raleway"/>
              <a:ea typeface="Raleway"/>
              <a:cs typeface="Raleway"/>
              <a:sym typeface="Raleway"/>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549025" y="162725"/>
            <a:ext cx="8274534" cy="4980776"/>
          </a:xfrm>
          <a:prstGeom prst="rect">
            <a:avLst/>
          </a:prstGeom>
          <a:noFill/>
          <a:ln>
            <a:noFill/>
          </a:ln>
        </p:spPr>
      </p:pic>
      <p:pic>
        <p:nvPicPr>
          <p:cNvPr descr="Piece of duct tape sticking a note to the slide" id="136" name="Google Shape;136;p21"/>
          <p:cNvPicPr preferRelativeResize="0"/>
          <p:nvPr/>
        </p:nvPicPr>
        <p:blipFill rotWithShape="1">
          <a:blip r:embed="rId4">
            <a:alphaModFix/>
          </a:blip>
          <a:srcRect b="10011" l="9244" r="2118" t="5926"/>
          <a:stretch/>
        </p:blipFill>
        <p:spPr>
          <a:xfrm rot="154832">
            <a:off x="3542410" y="147443"/>
            <a:ext cx="2072005" cy="451394"/>
          </a:xfrm>
          <a:prstGeom prst="rect">
            <a:avLst/>
          </a:prstGeom>
          <a:noFill/>
          <a:ln>
            <a:noFill/>
          </a:ln>
        </p:spPr>
      </p:pic>
      <p:sp>
        <p:nvSpPr>
          <p:cNvPr id="137" name="Google Shape;137;p21"/>
          <p:cNvSpPr txBox="1"/>
          <p:nvPr/>
        </p:nvSpPr>
        <p:spPr>
          <a:xfrm>
            <a:off x="1704875" y="687400"/>
            <a:ext cx="6020100" cy="497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2300">
                <a:solidFill>
                  <a:schemeClr val="lt2"/>
                </a:solidFill>
                <a:latin typeface="Raleway"/>
                <a:ea typeface="Raleway"/>
                <a:cs typeface="Raleway"/>
                <a:sym typeface="Raleway"/>
              </a:rPr>
              <a:t>Step 2. Output..</a:t>
            </a:r>
            <a:endParaRPr b="1" sz="2300">
              <a:solidFill>
                <a:schemeClr val="lt2"/>
              </a:solidFill>
              <a:latin typeface="Raleway"/>
              <a:ea typeface="Raleway"/>
              <a:cs typeface="Raleway"/>
              <a:sym typeface="Raleway"/>
            </a:endParaRPr>
          </a:p>
        </p:txBody>
      </p:sp>
      <p:sp>
        <p:nvSpPr>
          <p:cNvPr id="138" name="Google Shape;138;p21"/>
          <p:cNvSpPr txBox="1"/>
          <p:nvPr>
            <p:ph idx="4294967295" type="body"/>
          </p:nvPr>
        </p:nvSpPr>
        <p:spPr>
          <a:xfrm>
            <a:off x="937463" y="1050000"/>
            <a:ext cx="7281900" cy="3948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Font typeface="Raleway"/>
              <a:buChar char="➔"/>
            </a:pPr>
            <a:r>
              <a:rPr b="1" lang="en" sz="1200">
                <a:solidFill>
                  <a:schemeClr val="dk1"/>
                </a:solidFill>
                <a:latin typeface="Raleway"/>
                <a:ea typeface="Raleway"/>
                <a:cs typeface="Raleway"/>
                <a:sym typeface="Raleway"/>
              </a:rPr>
              <a:t>String</a:t>
            </a:r>
            <a:r>
              <a:rPr b="1" lang="en" sz="1200">
                <a:solidFill>
                  <a:schemeClr val="dk1"/>
                </a:solidFill>
                <a:latin typeface="Raleway"/>
                <a:ea typeface="Raleway"/>
                <a:cs typeface="Raleway"/>
                <a:sym typeface="Raleway"/>
              </a:rPr>
              <a:t> that is captured in table for embedding</a:t>
            </a:r>
            <a:endParaRPr b="1" sz="1200">
              <a:solidFill>
                <a:schemeClr val="dk1"/>
              </a:solidFill>
              <a:latin typeface="Raleway"/>
              <a:ea typeface="Raleway"/>
              <a:cs typeface="Raleway"/>
              <a:sym typeface="Raleway"/>
            </a:endParaRPr>
          </a:p>
          <a:p>
            <a:pPr indent="0" lvl="0" marL="457200" rtl="0" algn="l">
              <a:spcBef>
                <a:spcPts val="1000"/>
              </a:spcBef>
              <a:spcAft>
                <a:spcPts val="0"/>
              </a:spcAft>
              <a:buNone/>
            </a:pPr>
            <a:r>
              <a:rPr i="1" lang="en" sz="1200">
                <a:latin typeface="Raleway"/>
                <a:ea typeface="Raleway"/>
                <a:cs typeface="Raleway"/>
                <a:sym typeface="Raleway"/>
              </a:rPr>
              <a:t>Movie "</a:t>
            </a:r>
            <a:r>
              <a:rPr i="1" lang="en" sz="1200">
                <a:solidFill>
                  <a:schemeClr val="dk1"/>
                </a:solidFill>
                <a:latin typeface="Raleway"/>
                <a:ea typeface="Raleway"/>
                <a:cs typeface="Raleway"/>
                <a:sym typeface="Raleway"/>
              </a:rPr>
              <a:t>The Shawshank Redemption"</a:t>
            </a:r>
            <a:r>
              <a:rPr i="1" lang="en" sz="1200">
                <a:latin typeface="Raleway"/>
                <a:ea typeface="Raleway"/>
                <a:cs typeface="Raleway"/>
                <a:sym typeface="Raleway"/>
              </a:rPr>
              <a:t> released in year </a:t>
            </a:r>
            <a:r>
              <a:rPr i="1" lang="en" sz="1200">
                <a:solidFill>
                  <a:schemeClr val="dk1"/>
                </a:solidFill>
                <a:latin typeface="Raleway"/>
                <a:ea typeface="Raleway"/>
                <a:cs typeface="Raleway"/>
                <a:sym typeface="Raleway"/>
              </a:rPr>
              <a:t>1994</a:t>
            </a:r>
            <a:r>
              <a:rPr i="1" lang="en" sz="1200">
                <a:latin typeface="Raleway"/>
                <a:ea typeface="Raleway"/>
                <a:cs typeface="Raleway"/>
                <a:sym typeface="Raleway"/>
              </a:rPr>
              <a:t>, is a </a:t>
            </a:r>
            <a:r>
              <a:rPr i="1" lang="en" sz="1200">
                <a:solidFill>
                  <a:schemeClr val="dk1"/>
                </a:solidFill>
                <a:latin typeface="Raleway"/>
                <a:ea typeface="Raleway"/>
                <a:cs typeface="Raleway"/>
                <a:sym typeface="Raleway"/>
              </a:rPr>
              <a:t>Drama</a:t>
            </a:r>
            <a:r>
              <a:rPr i="1" lang="en" sz="1200">
                <a:latin typeface="Raleway"/>
                <a:ea typeface="Raleway"/>
                <a:cs typeface="Raleway"/>
                <a:sym typeface="Raleway"/>
              </a:rPr>
              <a:t> film, directed by "</a:t>
            </a:r>
            <a:r>
              <a:rPr i="1" lang="en" sz="1200">
                <a:solidFill>
                  <a:schemeClr val="dk1"/>
                </a:solidFill>
                <a:latin typeface="Raleway"/>
                <a:ea typeface="Raleway"/>
                <a:cs typeface="Raleway"/>
                <a:sym typeface="Raleway"/>
              </a:rPr>
              <a:t>Frank Darabont"</a:t>
            </a:r>
            <a:r>
              <a:rPr i="1" lang="en" sz="1200">
                <a:latin typeface="Raleway"/>
                <a:ea typeface="Raleway"/>
                <a:cs typeface="Raleway"/>
                <a:sym typeface="Raleway"/>
              </a:rPr>
              <a:t>, written by </a:t>
            </a:r>
            <a:r>
              <a:rPr i="1" lang="en" sz="1200">
                <a:solidFill>
                  <a:schemeClr val="dk1"/>
                </a:solidFill>
                <a:latin typeface="Raleway"/>
                <a:ea typeface="Raleway"/>
                <a:cs typeface="Raleway"/>
                <a:sym typeface="Raleway"/>
              </a:rPr>
              <a:t>"Stephen King, Frank Darabont</a:t>
            </a:r>
            <a:r>
              <a:rPr i="1" lang="en" sz="1200">
                <a:latin typeface="Raleway"/>
                <a:ea typeface="Raleway"/>
                <a:cs typeface="Raleway"/>
                <a:sym typeface="Raleway"/>
              </a:rPr>
              <a:t>",  with a runtime of </a:t>
            </a:r>
            <a:r>
              <a:rPr i="1" lang="en" sz="1200">
                <a:solidFill>
                  <a:schemeClr val="dk1"/>
                </a:solidFill>
                <a:latin typeface="Raleway"/>
                <a:ea typeface="Raleway"/>
                <a:cs typeface="Raleway"/>
                <a:sym typeface="Raleway"/>
              </a:rPr>
              <a:t>142 </a:t>
            </a:r>
            <a:r>
              <a:rPr i="1" lang="en" sz="1200">
                <a:latin typeface="Raleway"/>
                <a:ea typeface="Raleway"/>
                <a:cs typeface="Raleway"/>
                <a:sym typeface="Raleway"/>
              </a:rPr>
              <a:t>minutes, rated </a:t>
            </a:r>
            <a:r>
              <a:rPr i="1" lang="en" sz="1200">
                <a:solidFill>
                  <a:schemeClr val="dk1"/>
                </a:solidFill>
                <a:latin typeface="Raleway"/>
                <a:ea typeface="Raleway"/>
                <a:cs typeface="Raleway"/>
                <a:sym typeface="Raleway"/>
              </a:rPr>
              <a:t>9.3</a:t>
            </a:r>
            <a:r>
              <a:rPr i="1" lang="en" sz="1200">
                <a:latin typeface="Raleway"/>
                <a:ea typeface="Raleway"/>
                <a:cs typeface="Raleway"/>
                <a:sym typeface="Raleway"/>
              </a:rPr>
              <a:t>/10 on IMDb, based on </a:t>
            </a:r>
            <a:r>
              <a:rPr i="1" lang="en" sz="1200">
                <a:solidFill>
                  <a:schemeClr val="dk1"/>
                </a:solidFill>
                <a:latin typeface="Raleway"/>
                <a:ea typeface="Raleway"/>
                <a:cs typeface="Raleway"/>
                <a:sym typeface="Raleway"/>
              </a:rPr>
              <a:t>3038716 </a:t>
            </a:r>
            <a:r>
              <a:rPr i="1" lang="en" sz="1200">
                <a:latin typeface="Raleway"/>
                <a:ea typeface="Raleway"/>
                <a:cs typeface="Raleway"/>
                <a:sym typeface="Raleway"/>
              </a:rPr>
              <a:t>votes., The top casting is as follow : Character "</a:t>
            </a:r>
            <a:r>
              <a:rPr i="1" lang="en" sz="1200">
                <a:solidFill>
                  <a:schemeClr val="dk1"/>
                </a:solidFill>
                <a:latin typeface="Raleway"/>
                <a:ea typeface="Raleway"/>
                <a:cs typeface="Raleway"/>
                <a:sym typeface="Raleway"/>
              </a:rPr>
              <a:t>Andy Dufresne</a:t>
            </a:r>
            <a:r>
              <a:rPr i="1" lang="en" sz="1200">
                <a:latin typeface="Raleway"/>
                <a:ea typeface="Raleway"/>
                <a:cs typeface="Raleway"/>
                <a:sym typeface="Raleway"/>
              </a:rPr>
              <a:t>" played by actor "</a:t>
            </a:r>
            <a:r>
              <a:rPr i="1" lang="en" sz="1200">
                <a:solidFill>
                  <a:schemeClr val="dk1"/>
                </a:solidFill>
                <a:latin typeface="Raleway"/>
                <a:ea typeface="Raleway"/>
                <a:cs typeface="Raleway"/>
                <a:sym typeface="Raleway"/>
              </a:rPr>
              <a:t>Tim Robbins"</a:t>
            </a:r>
            <a:r>
              <a:rPr i="1" lang="en" sz="1200">
                <a:latin typeface="Raleway"/>
                <a:ea typeface="Raleway"/>
                <a:cs typeface="Raleway"/>
                <a:sym typeface="Raleway"/>
              </a:rPr>
              <a:t>, Character "</a:t>
            </a:r>
            <a:r>
              <a:rPr i="1" lang="en" sz="1200">
                <a:solidFill>
                  <a:schemeClr val="dk1"/>
                </a:solidFill>
                <a:latin typeface="Raleway"/>
                <a:ea typeface="Raleway"/>
                <a:cs typeface="Raleway"/>
                <a:sym typeface="Raleway"/>
              </a:rPr>
              <a:t>Ellis Boyd Red Redding</a:t>
            </a:r>
            <a:r>
              <a:rPr i="1" lang="en" sz="1200">
                <a:latin typeface="Raleway"/>
                <a:ea typeface="Raleway"/>
                <a:cs typeface="Raleway"/>
                <a:sym typeface="Raleway"/>
              </a:rPr>
              <a:t>" played by actor "</a:t>
            </a:r>
            <a:r>
              <a:rPr i="1" lang="en" sz="1200">
                <a:solidFill>
                  <a:schemeClr val="dk1"/>
                </a:solidFill>
                <a:latin typeface="Raleway"/>
                <a:ea typeface="Raleway"/>
                <a:cs typeface="Raleway"/>
                <a:sym typeface="Raleway"/>
              </a:rPr>
              <a:t>Morgan Freeman"</a:t>
            </a:r>
            <a:r>
              <a:rPr i="1" lang="en" sz="1200">
                <a:latin typeface="Raleway"/>
                <a:ea typeface="Raleway"/>
                <a:cs typeface="Raleway"/>
                <a:sym typeface="Raleway"/>
              </a:rPr>
              <a:t>, Character "</a:t>
            </a:r>
            <a:r>
              <a:rPr i="1" lang="en" sz="1200">
                <a:solidFill>
                  <a:schemeClr val="dk1"/>
                </a:solidFill>
                <a:latin typeface="Raleway"/>
                <a:ea typeface="Raleway"/>
                <a:cs typeface="Raleway"/>
                <a:sym typeface="Raleway"/>
              </a:rPr>
              <a:t>Warden Norton</a:t>
            </a:r>
            <a:r>
              <a:rPr i="1" lang="en" sz="1200">
                <a:latin typeface="Raleway"/>
                <a:ea typeface="Raleway"/>
                <a:cs typeface="Raleway"/>
                <a:sym typeface="Raleway"/>
              </a:rPr>
              <a:t>" played by actor "</a:t>
            </a:r>
            <a:r>
              <a:rPr i="1" lang="en" sz="1200">
                <a:solidFill>
                  <a:schemeClr val="dk1"/>
                </a:solidFill>
                <a:latin typeface="Raleway"/>
                <a:ea typeface="Raleway"/>
                <a:cs typeface="Raleway"/>
                <a:sym typeface="Raleway"/>
              </a:rPr>
              <a:t>Bob Gunton</a:t>
            </a:r>
            <a:r>
              <a:rPr i="1" lang="en" sz="1200">
                <a:latin typeface="Raleway"/>
                <a:ea typeface="Raleway"/>
                <a:cs typeface="Raleway"/>
                <a:sym typeface="Raleway"/>
              </a:rPr>
              <a:t>", Character "</a:t>
            </a:r>
            <a:r>
              <a:rPr i="1" lang="en" sz="1200">
                <a:solidFill>
                  <a:schemeClr val="dk1"/>
                </a:solidFill>
                <a:latin typeface="Raleway"/>
                <a:ea typeface="Raleway"/>
                <a:cs typeface="Raleway"/>
                <a:sym typeface="Raleway"/>
              </a:rPr>
              <a:t>Heywood</a:t>
            </a:r>
            <a:r>
              <a:rPr i="1" lang="en" sz="1200">
                <a:latin typeface="Raleway"/>
                <a:ea typeface="Raleway"/>
                <a:cs typeface="Raleway"/>
                <a:sym typeface="Raleway"/>
              </a:rPr>
              <a:t>" played by actor "</a:t>
            </a:r>
            <a:r>
              <a:rPr i="1" lang="en" sz="1200">
                <a:solidFill>
                  <a:schemeClr val="dk1"/>
                </a:solidFill>
                <a:latin typeface="Raleway"/>
                <a:ea typeface="Raleway"/>
                <a:cs typeface="Raleway"/>
                <a:sym typeface="Raleway"/>
              </a:rPr>
              <a:t>William Sadler</a:t>
            </a:r>
            <a:r>
              <a:rPr i="1" lang="en" sz="1200">
                <a:latin typeface="Raleway"/>
                <a:ea typeface="Raleway"/>
                <a:cs typeface="Raleway"/>
                <a:sym typeface="Raleway"/>
              </a:rPr>
              <a:t>", Character "</a:t>
            </a:r>
            <a:r>
              <a:rPr i="1" lang="en" sz="1200">
                <a:solidFill>
                  <a:schemeClr val="dk1"/>
                </a:solidFill>
                <a:latin typeface="Raleway"/>
                <a:ea typeface="Raleway"/>
                <a:cs typeface="Raleway"/>
                <a:sym typeface="Raleway"/>
              </a:rPr>
              <a:t>Captain Hadley</a:t>
            </a:r>
            <a:r>
              <a:rPr i="1" lang="en" sz="1200">
                <a:latin typeface="Raleway"/>
                <a:ea typeface="Raleway"/>
                <a:cs typeface="Raleway"/>
                <a:sym typeface="Raleway"/>
              </a:rPr>
              <a:t>" played by actor "</a:t>
            </a:r>
            <a:r>
              <a:rPr i="1" lang="en" sz="1200">
                <a:solidFill>
                  <a:schemeClr val="dk1"/>
                </a:solidFill>
                <a:latin typeface="Raleway"/>
                <a:ea typeface="Raleway"/>
                <a:cs typeface="Raleway"/>
                <a:sym typeface="Raleway"/>
              </a:rPr>
              <a:t>Clancy Brown</a:t>
            </a:r>
            <a:r>
              <a:rPr i="1" lang="en" sz="1200">
                <a:latin typeface="Raleway"/>
                <a:ea typeface="Raleway"/>
                <a:cs typeface="Raleway"/>
                <a:sym typeface="Raleway"/>
              </a:rPr>
              <a:t>", Character "</a:t>
            </a:r>
            <a:r>
              <a:rPr i="1" lang="en" sz="1200">
                <a:solidFill>
                  <a:schemeClr val="dk1"/>
                </a:solidFill>
                <a:latin typeface="Raleway"/>
                <a:ea typeface="Raleway"/>
                <a:cs typeface="Raleway"/>
                <a:sym typeface="Raleway"/>
              </a:rPr>
              <a:t>Tommy</a:t>
            </a:r>
            <a:r>
              <a:rPr i="1" lang="en" sz="1200">
                <a:latin typeface="Raleway"/>
                <a:ea typeface="Raleway"/>
                <a:cs typeface="Raleway"/>
                <a:sym typeface="Raleway"/>
              </a:rPr>
              <a:t>" played by actor "</a:t>
            </a:r>
            <a:r>
              <a:rPr i="1" lang="en" sz="1200">
                <a:solidFill>
                  <a:schemeClr val="dk1"/>
                </a:solidFill>
                <a:latin typeface="Raleway"/>
                <a:ea typeface="Raleway"/>
                <a:cs typeface="Raleway"/>
                <a:sym typeface="Raleway"/>
              </a:rPr>
              <a:t>Gil Bellows</a:t>
            </a:r>
            <a:r>
              <a:rPr i="1" lang="en" sz="1200">
                <a:latin typeface="Raleway"/>
                <a:ea typeface="Raleway"/>
                <a:cs typeface="Raleway"/>
                <a:sym typeface="Raleway"/>
              </a:rPr>
              <a:t>", Character "</a:t>
            </a:r>
            <a:r>
              <a:rPr i="1" lang="en" sz="1200">
                <a:solidFill>
                  <a:schemeClr val="dk1"/>
                </a:solidFill>
                <a:latin typeface="Raleway"/>
                <a:ea typeface="Raleway"/>
                <a:cs typeface="Raleway"/>
                <a:sym typeface="Raleway"/>
              </a:rPr>
              <a:t>Bogs Diamond</a:t>
            </a:r>
            <a:r>
              <a:rPr i="1" lang="en" sz="1200">
                <a:latin typeface="Raleway"/>
                <a:ea typeface="Raleway"/>
                <a:cs typeface="Raleway"/>
                <a:sym typeface="Raleway"/>
              </a:rPr>
              <a:t>" played by actor "</a:t>
            </a:r>
            <a:r>
              <a:rPr i="1" lang="en" sz="1200">
                <a:solidFill>
                  <a:schemeClr val="dk1"/>
                </a:solidFill>
                <a:latin typeface="Raleway"/>
                <a:ea typeface="Raleway"/>
                <a:cs typeface="Raleway"/>
                <a:sym typeface="Raleway"/>
              </a:rPr>
              <a:t>Mark Rolston</a:t>
            </a:r>
            <a:r>
              <a:rPr i="1" lang="en" sz="1200">
                <a:latin typeface="Raleway"/>
                <a:ea typeface="Raleway"/>
                <a:cs typeface="Raleway"/>
                <a:sym typeface="Raleway"/>
              </a:rPr>
              <a:t>", Character "</a:t>
            </a:r>
            <a:r>
              <a:rPr i="1" lang="en" sz="1200">
                <a:solidFill>
                  <a:schemeClr val="dk1"/>
                </a:solidFill>
                <a:latin typeface="Raleway"/>
                <a:ea typeface="Raleway"/>
                <a:cs typeface="Raleway"/>
                <a:sym typeface="Raleway"/>
              </a:rPr>
              <a:t>Brooks Hatlen</a:t>
            </a:r>
            <a:r>
              <a:rPr i="1" lang="en" sz="1200">
                <a:latin typeface="Raleway"/>
                <a:ea typeface="Raleway"/>
                <a:cs typeface="Raleway"/>
                <a:sym typeface="Raleway"/>
              </a:rPr>
              <a:t>" played by actor "</a:t>
            </a:r>
            <a:r>
              <a:rPr i="1" lang="en" sz="1200">
                <a:solidFill>
                  <a:schemeClr val="dk1"/>
                </a:solidFill>
                <a:latin typeface="Raleway"/>
                <a:ea typeface="Raleway"/>
                <a:cs typeface="Raleway"/>
                <a:sym typeface="Raleway"/>
              </a:rPr>
              <a:t>James Whitmore</a:t>
            </a:r>
            <a:r>
              <a:rPr i="1" lang="en" sz="1200">
                <a:latin typeface="Raleway"/>
                <a:ea typeface="Raleway"/>
                <a:cs typeface="Raleway"/>
                <a:sym typeface="Raleway"/>
              </a:rPr>
              <a:t>", Character "</a:t>
            </a:r>
            <a:r>
              <a:rPr i="1" lang="en" sz="1200">
                <a:solidFill>
                  <a:schemeClr val="dk1"/>
                </a:solidFill>
                <a:latin typeface="Raleway"/>
                <a:ea typeface="Raleway"/>
                <a:cs typeface="Raleway"/>
                <a:sym typeface="Raleway"/>
              </a:rPr>
              <a:t>1946 DA</a:t>
            </a:r>
            <a:r>
              <a:rPr i="1" lang="en" sz="1200">
                <a:latin typeface="Raleway"/>
                <a:ea typeface="Raleway"/>
                <a:cs typeface="Raleway"/>
                <a:sym typeface="Raleway"/>
              </a:rPr>
              <a:t>" played by actor "</a:t>
            </a:r>
            <a:r>
              <a:rPr i="1" lang="en" sz="1200">
                <a:solidFill>
                  <a:schemeClr val="dk1"/>
                </a:solidFill>
                <a:latin typeface="Raleway"/>
                <a:ea typeface="Raleway"/>
                <a:cs typeface="Raleway"/>
                <a:sym typeface="Raleway"/>
              </a:rPr>
              <a:t>Jeffrey DeMunn</a:t>
            </a:r>
            <a:r>
              <a:rPr i="1" lang="en" sz="1200">
                <a:latin typeface="Raleway"/>
                <a:ea typeface="Raleway"/>
                <a:cs typeface="Raleway"/>
                <a:sym typeface="Raleway"/>
              </a:rPr>
              <a:t>", Character "</a:t>
            </a:r>
            <a:r>
              <a:rPr i="1" lang="en" sz="1200">
                <a:solidFill>
                  <a:schemeClr val="dk1"/>
                </a:solidFill>
                <a:latin typeface="Raleway"/>
                <a:ea typeface="Raleway"/>
                <a:cs typeface="Raleway"/>
                <a:sym typeface="Raleway"/>
              </a:rPr>
              <a:t>Skeet</a:t>
            </a:r>
            <a:r>
              <a:rPr i="1" lang="en" sz="1200">
                <a:latin typeface="Raleway"/>
                <a:ea typeface="Raleway"/>
                <a:cs typeface="Raleway"/>
                <a:sym typeface="Raleway"/>
              </a:rPr>
              <a:t>" played by actor "</a:t>
            </a:r>
            <a:r>
              <a:rPr i="1" lang="en" sz="1200">
                <a:solidFill>
                  <a:schemeClr val="dk1"/>
                </a:solidFill>
                <a:latin typeface="Raleway"/>
                <a:ea typeface="Raleway"/>
                <a:cs typeface="Raleway"/>
                <a:sym typeface="Raleway"/>
              </a:rPr>
              <a:t>Larry Brandenburg</a:t>
            </a:r>
            <a:r>
              <a:rPr i="1" lang="en" sz="1200">
                <a:latin typeface="Raleway"/>
                <a:ea typeface="Raleway"/>
                <a:cs typeface="Raleway"/>
                <a:sym typeface="Raleway"/>
              </a:rPr>
              <a:t>"</a:t>
            </a:r>
            <a:endParaRPr i="1" sz="1200">
              <a:latin typeface="Raleway"/>
              <a:ea typeface="Raleway"/>
              <a:cs typeface="Raleway"/>
              <a:sym typeface="Raleway"/>
            </a:endParaRPr>
          </a:p>
          <a:p>
            <a:pPr indent="0" lvl="0" marL="457200" rtl="0" algn="l">
              <a:spcBef>
                <a:spcPts val="1000"/>
              </a:spcBef>
              <a:spcAft>
                <a:spcPts val="1000"/>
              </a:spcAft>
              <a:buNone/>
            </a:pPr>
            <a:r>
              <a:t/>
            </a:r>
            <a:endParaRPr sz="1200">
              <a:latin typeface="Raleway"/>
              <a:ea typeface="Raleway"/>
              <a:cs typeface="Raleway"/>
              <a:sym typeface="Raleway"/>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