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aleway"/>
      <p:regular r:id="rId19"/>
      <p:bold r:id="rId20"/>
      <p:italic r:id="rId21"/>
      <p:boldItalic r:id="rId22"/>
    </p:embeddedFont>
    <p:embeddedFont>
      <p:font typeface="La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fntdata"/><Relationship Id="rId22" Type="http://schemas.openxmlformats.org/officeDocument/2006/relationships/font" Target="fonts/Raleway-boldItalic.fntdata"/><Relationship Id="rId21" Type="http://schemas.openxmlformats.org/officeDocument/2006/relationships/font" Target="fonts/Raleway-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alew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b28fefa9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b28fefa9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b28fefa9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b28fefa9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6b28fefa9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6b28fefa9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b28fefa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b28fefa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b28fefa9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b28fefa9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b28fefa9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b28fefa9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b28fefa9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b28fefa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b28fefa9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b28fefa9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hyperlink" Target="https://learn.microsoft.com/en-us/cpp/build/vscpp-step-0-installation?view=msvc-1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IMDb Movie </a:t>
            </a:r>
            <a:r>
              <a:rPr lang="en">
                <a:solidFill>
                  <a:schemeClr val="dk1"/>
                </a:solidFill>
              </a:rPr>
              <a:t>Chatbot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sp>
        <p:nvSpPr>
          <p:cNvPr id="73" name="Google Shape;73;p13"/>
          <p:cNvSpPr txBox="1"/>
          <p:nvPr>
            <p:ph idx="1" type="subTitle"/>
          </p:nvPr>
        </p:nvSpPr>
        <p:spPr>
          <a:xfrm>
            <a:off x="2390275" y="3646400"/>
            <a:ext cx="6331500" cy="83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rPr>
              <a:t>A Naive RAG Application by Nitin Pawar</a:t>
            </a:r>
            <a:endParaRPr sz="2400">
              <a:solidFill>
                <a:schemeClr val="dk1"/>
              </a:solidFill>
            </a:endParaRPr>
          </a:p>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NSS </a:t>
            </a:r>
            <a:r>
              <a:rPr b="1" lang="en">
                <a:solidFill>
                  <a:schemeClr val="dk1"/>
                </a:solidFill>
                <a:latin typeface="Raleway"/>
                <a:ea typeface="Raleway"/>
                <a:cs typeface="Raleway"/>
                <a:sym typeface="Raleway"/>
              </a:rPr>
              <a:t>DS-08 Capstone Project 2025</a:t>
            </a:r>
            <a:endParaRPr sz="2400">
              <a:solidFill>
                <a:schemeClr val="dk1"/>
              </a:solidFill>
            </a:endParaRPr>
          </a:p>
        </p:txBody>
      </p:sp>
      <p:pic>
        <p:nvPicPr>
          <p:cNvPr id="74" name="Google Shape;74;p13" title="imdb.jpeg"/>
          <p:cNvPicPr preferRelativeResize="0"/>
          <p:nvPr/>
        </p:nvPicPr>
        <p:blipFill rotWithShape="1">
          <a:blip r:embed="rId3">
            <a:alphaModFix/>
          </a:blip>
          <a:srcRect b="0" l="24497" r="24497" t="0"/>
          <a:stretch/>
        </p:blipFill>
        <p:spPr>
          <a:xfrm>
            <a:off x="4396376" y="1529488"/>
            <a:ext cx="1572275" cy="205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44" name="Google Shape;144;p22"/>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45" name="Google Shape;145;p22"/>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5. </a:t>
            </a:r>
            <a:r>
              <a:rPr b="1" lang="en" sz="2300">
                <a:solidFill>
                  <a:schemeClr val="lt2"/>
                </a:solidFill>
                <a:latin typeface="Raleway"/>
                <a:ea typeface="Raleway"/>
                <a:cs typeface="Raleway"/>
                <a:sym typeface="Raleway"/>
              </a:rPr>
              <a:t>Update Embeddings in Database</a:t>
            </a:r>
            <a:endParaRPr b="1" sz="2300">
              <a:solidFill>
                <a:schemeClr val="lt2"/>
              </a:solidFill>
              <a:latin typeface="Raleway"/>
              <a:ea typeface="Raleway"/>
              <a:cs typeface="Raleway"/>
              <a:sym typeface="Raleway"/>
            </a:endParaRPr>
          </a:p>
        </p:txBody>
      </p:sp>
      <p:sp>
        <p:nvSpPr>
          <p:cNvPr id="146" name="Google Shape;146;p22"/>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Generate and store sentence embeddings for each movie's textual metadata using Hugging Face transformer.</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Connect to PostgreSQL</a:t>
            </a:r>
            <a:r>
              <a:rPr lang="en" sz="1200">
                <a:latin typeface="Raleway"/>
                <a:ea typeface="Raleway"/>
                <a:cs typeface="Raleway"/>
                <a:sym typeface="Raleway"/>
              </a:rPr>
              <a:t> : </a:t>
            </a:r>
            <a:r>
              <a:rPr lang="en" sz="1200">
                <a:latin typeface="Raleway"/>
                <a:ea typeface="Raleway"/>
                <a:cs typeface="Raleway"/>
                <a:sym typeface="Raleway"/>
              </a:rPr>
              <a:t>Establishes connection to the imdb database</a:t>
            </a:r>
            <a:r>
              <a:rPr lang="en" sz="1200">
                <a:latin typeface="Raleway"/>
                <a:ea typeface="Raleway"/>
                <a:cs typeface="Raleway"/>
                <a:sym typeface="Raleway"/>
              </a:rPr>
              <a: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Select Records Needing Embeddings</a:t>
            </a:r>
            <a:r>
              <a:rPr lang="en" sz="1200">
                <a:latin typeface="Raleway"/>
                <a:ea typeface="Raleway"/>
                <a:cs typeface="Raleway"/>
                <a:sym typeface="Raleway"/>
              </a:rPr>
              <a:t> : </a:t>
            </a:r>
            <a:r>
              <a:rPr lang="en" sz="1200">
                <a:latin typeface="Raleway"/>
                <a:ea typeface="Raleway"/>
                <a:cs typeface="Raleway"/>
                <a:sym typeface="Raleway"/>
              </a:rPr>
              <a:t>Queries all rows from the movies table where the embedding column is NULL.</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Generate Embeddings</a:t>
            </a:r>
            <a:r>
              <a:rPr lang="en" sz="1200">
                <a:latin typeface="Raleway"/>
                <a:ea typeface="Raleway"/>
                <a:cs typeface="Raleway"/>
                <a:sym typeface="Raleway"/>
              </a:rPr>
              <a:t> : </a:t>
            </a:r>
            <a:r>
              <a:rPr lang="en" sz="1200">
                <a:latin typeface="Raleway"/>
                <a:ea typeface="Raleway"/>
                <a:cs typeface="Raleway"/>
                <a:sym typeface="Raleway"/>
              </a:rPr>
              <a:t>Uses </a:t>
            </a:r>
            <a:r>
              <a:rPr lang="en" sz="1200">
                <a:latin typeface="Raleway"/>
                <a:ea typeface="Raleway"/>
                <a:cs typeface="Raleway"/>
                <a:sym typeface="Raleway"/>
              </a:rPr>
              <a:t>Sentence Transformer</a:t>
            </a:r>
            <a:r>
              <a:rPr lang="en" sz="1200">
                <a:latin typeface="Raleway"/>
                <a:ea typeface="Raleway"/>
                <a:cs typeface="Raleway"/>
                <a:sym typeface="Raleway"/>
              </a:rPr>
              <a:t> model all-MiniLM-L6-v2 to embed mov_details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Update Database</a:t>
            </a:r>
            <a:r>
              <a:rPr lang="en" sz="1200">
                <a:latin typeface="Raleway"/>
                <a:ea typeface="Raleway"/>
                <a:cs typeface="Raleway"/>
                <a:sym typeface="Raleway"/>
              </a:rPr>
              <a:t>: </a:t>
            </a:r>
            <a:r>
              <a:rPr lang="en" sz="1200">
                <a:latin typeface="Raleway"/>
                <a:ea typeface="Raleway"/>
                <a:cs typeface="Raleway"/>
                <a:sym typeface="Raleway"/>
              </a:rPr>
              <a:t>Stores each generated embedding vector back into the movies table against its mov_id.</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Movies now have semantic embeddings, enabling similarity-based retrieval and RAG functionality in the next steps.</a:t>
            </a:r>
            <a:endParaRPr sz="12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52" name="Google Shape;152;p23"/>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53" name="Google Shape;153;p23"/>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6. </a:t>
            </a:r>
            <a:r>
              <a:rPr b="1" lang="en" sz="2300">
                <a:solidFill>
                  <a:schemeClr val="lt2"/>
                </a:solidFill>
                <a:latin typeface="Raleway"/>
                <a:ea typeface="Raleway"/>
                <a:cs typeface="Raleway"/>
                <a:sym typeface="Raleway"/>
              </a:rPr>
              <a:t>Interactive Movie Chatbot</a:t>
            </a:r>
            <a:endParaRPr b="1" sz="2300">
              <a:solidFill>
                <a:schemeClr val="lt2"/>
              </a:solidFill>
              <a:latin typeface="Raleway"/>
              <a:ea typeface="Raleway"/>
              <a:cs typeface="Raleway"/>
              <a:sym typeface="Raleway"/>
            </a:endParaRPr>
          </a:p>
        </p:txBody>
      </p:sp>
      <p:sp>
        <p:nvSpPr>
          <p:cNvPr id="154" name="Google Shape;154;p23"/>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Build a conversational chatbot that answers movie-related questions using semantic search and LLM-generated responses.</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Query Flow : </a:t>
            </a:r>
            <a:r>
              <a:rPr b="1" lang="en" sz="1400">
                <a:latin typeface="Raleway"/>
                <a:ea typeface="Raleway"/>
                <a:cs typeface="Raleway"/>
                <a:sym typeface="Raleway"/>
              </a:rPr>
              <a:t>1</a:t>
            </a:r>
            <a:r>
              <a:rPr lang="en" sz="1400">
                <a:latin typeface="Raleway"/>
                <a:ea typeface="Raleway"/>
                <a:cs typeface="Raleway"/>
                <a:sym typeface="Raleway"/>
              </a:rPr>
              <a:t>.User question is embedded </a:t>
            </a:r>
            <a:r>
              <a:rPr b="1" lang="en" sz="1400">
                <a:latin typeface="Raleway"/>
                <a:ea typeface="Raleway"/>
                <a:cs typeface="Raleway"/>
                <a:sym typeface="Raleway"/>
              </a:rPr>
              <a:t>2</a:t>
            </a:r>
            <a:r>
              <a:rPr lang="en" sz="1400">
                <a:latin typeface="Raleway"/>
                <a:ea typeface="Raleway"/>
                <a:cs typeface="Raleway"/>
                <a:sym typeface="Raleway"/>
              </a:rPr>
              <a:t>. Vector search on `movies` table retrieves top matches </a:t>
            </a:r>
            <a:r>
              <a:rPr b="1" lang="en" sz="1400">
                <a:latin typeface="Raleway"/>
                <a:ea typeface="Raleway"/>
                <a:cs typeface="Raleway"/>
                <a:sym typeface="Raleway"/>
              </a:rPr>
              <a:t>3</a:t>
            </a:r>
            <a:r>
              <a:rPr lang="en" sz="1400">
                <a:latin typeface="Raleway"/>
                <a:ea typeface="Raleway"/>
                <a:cs typeface="Raleway"/>
                <a:sym typeface="Raleway"/>
              </a:rPr>
              <a:t>. Context is constructed from movie details </a:t>
            </a:r>
            <a:r>
              <a:rPr b="1" lang="en" sz="1400">
                <a:latin typeface="Raleway"/>
                <a:ea typeface="Raleway"/>
                <a:cs typeface="Raleway"/>
                <a:sym typeface="Raleway"/>
              </a:rPr>
              <a:t>4</a:t>
            </a:r>
            <a:r>
              <a:rPr lang="en" sz="1400">
                <a:latin typeface="Raleway"/>
                <a:ea typeface="Raleway"/>
                <a:cs typeface="Raleway"/>
                <a:sym typeface="Raleway"/>
              </a:rPr>
              <a:t>. LLM prompt is dynamically generated </a:t>
            </a:r>
            <a:r>
              <a:rPr b="1" lang="en" sz="1400">
                <a:latin typeface="Raleway"/>
                <a:ea typeface="Raleway"/>
                <a:cs typeface="Raleway"/>
                <a:sym typeface="Raleway"/>
              </a:rPr>
              <a:t>5</a:t>
            </a:r>
            <a:r>
              <a:rPr lang="en" sz="1400">
                <a:latin typeface="Raleway"/>
                <a:ea typeface="Raleway"/>
                <a:cs typeface="Raleway"/>
                <a:sym typeface="Raleway"/>
              </a:rPr>
              <a:t>. LLM responds with a natural language answer</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A user-friendly, movie-aware chatbot that demonstrates real-world Retrieval-Augmented Generation (RAG).</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Sample Questions and Answers - chat</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Check the screen recording to see sample chat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sp>
        <p:nvSpPr>
          <p:cNvPr id="159" name="Google Shape;159;p24"/>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Let’s chat!</a:t>
            </a:r>
            <a:endParaRPr>
              <a:solidFill>
                <a:schemeClr val="dk1"/>
              </a:solidFill>
            </a:endParaRPr>
          </a:p>
        </p:txBody>
      </p:sp>
      <p:grpSp>
        <p:nvGrpSpPr>
          <p:cNvPr id="160" name="Google Shape;160;p24"/>
          <p:cNvGrpSpPr/>
          <p:nvPr/>
        </p:nvGrpSpPr>
        <p:grpSpPr>
          <a:xfrm>
            <a:off x="3227000" y="1695227"/>
            <a:ext cx="5766814" cy="3305810"/>
            <a:chOff x="6803275" y="395363"/>
            <a:chExt cx="2212050" cy="2537076"/>
          </a:xfrm>
        </p:grpSpPr>
        <p:pic>
          <p:nvPicPr>
            <p:cNvPr id="161" name="Google Shape;161;p24"/>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62" name="Google Shape;162;p24"/>
            <p:cNvPicPr preferRelativeResize="0"/>
            <p:nvPr/>
          </p:nvPicPr>
          <p:blipFill rotWithShape="1">
            <a:blip r:embed="rId4">
              <a:alphaModFix/>
            </a:blip>
            <a:srcRect b="10011" l="9244" r="2118" t="5926"/>
            <a:stretch/>
          </p:blipFill>
          <p:spPr>
            <a:xfrm rot="154826">
              <a:off x="7370663" y="419419"/>
              <a:ext cx="1077273" cy="382687"/>
            </a:xfrm>
            <a:prstGeom prst="rect">
              <a:avLst/>
            </a:prstGeom>
            <a:noFill/>
            <a:ln>
              <a:noFill/>
            </a:ln>
          </p:spPr>
        </p:pic>
        <p:sp>
          <p:nvSpPr>
            <p:cNvPr id="163" name="Google Shape;163;p24"/>
            <p:cNvSpPr txBox="1"/>
            <p:nvPr/>
          </p:nvSpPr>
          <p:spPr>
            <a:xfrm>
              <a:off x="6944800" y="684231"/>
              <a:ext cx="1929000" cy="200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Ask questions like -</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Suggest movies like “Jurassic Park”</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Ask about specific actor or actress</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lang="en" sz="1200">
                  <a:solidFill>
                    <a:schemeClr val="dk2"/>
                  </a:solidFill>
                  <a:latin typeface="Raleway"/>
                  <a:ea typeface="Raleway"/>
                  <a:cs typeface="Raleway"/>
                  <a:sym typeface="Raleway"/>
                </a:rPr>
                <a:t>Movies about  foreign languages</a:t>
              </a:r>
              <a:endParaRPr sz="1200">
                <a:solidFill>
                  <a:schemeClr val="dk2"/>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t/>
              </a:r>
              <a:endParaRPr sz="12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lang="en" sz="1200">
                  <a:solidFill>
                    <a:schemeClr val="dk2"/>
                  </a:solidFill>
                  <a:latin typeface="Raleway"/>
                  <a:ea typeface="Raleway"/>
                  <a:cs typeface="Raleway"/>
                  <a:sym typeface="Raleway"/>
                </a:rPr>
                <a:t>Note : The semantic search </a:t>
              </a:r>
              <a:r>
                <a:rPr lang="en" sz="1200">
                  <a:solidFill>
                    <a:schemeClr val="dk2"/>
                  </a:solidFill>
                  <a:latin typeface="Raleway"/>
                  <a:ea typeface="Raleway"/>
                  <a:cs typeface="Raleway"/>
                  <a:sym typeface="Raleway"/>
                </a:rPr>
                <a:t>doesn't</a:t>
              </a:r>
              <a:r>
                <a:rPr lang="en" sz="1200">
                  <a:solidFill>
                    <a:schemeClr val="dk2"/>
                  </a:solidFill>
                  <a:latin typeface="Raleway"/>
                  <a:ea typeface="Raleway"/>
                  <a:cs typeface="Raleway"/>
                  <a:sym typeface="Raleway"/>
                </a:rPr>
                <a:t> work on numbers like ratings because Semantic search ranks results based on vector similarity, not business logic (like rating or vote count)</a:t>
              </a:r>
              <a:endParaRPr sz="1200">
                <a:solidFill>
                  <a:schemeClr val="dk2"/>
                </a:solidFill>
                <a:latin typeface="Raleway"/>
                <a:ea typeface="Raleway"/>
                <a:cs typeface="Raleway"/>
                <a:sym typeface="Raleway"/>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5"/>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Questions?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IMDb Project &amp; RAG Components</a:t>
            </a:r>
            <a:endParaRPr sz="2500"/>
          </a:p>
        </p:txBody>
      </p:sp>
      <p:sp>
        <p:nvSpPr>
          <p:cNvPr id="80" name="Google Shape;80;p14"/>
          <p:cNvSpPr txBox="1"/>
          <p:nvPr>
            <p:ph idx="4294967295" type="title"/>
          </p:nvPr>
        </p:nvSpPr>
        <p:spPr>
          <a:xfrm>
            <a:off x="453875" y="545850"/>
            <a:ext cx="8402700" cy="427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This project demonstrates an end-to-end Naive RAG system using :</a:t>
            </a:r>
            <a:endParaRPr b="0" sz="1800">
              <a:latin typeface="Lato"/>
              <a:ea typeface="Lato"/>
              <a:cs typeface="Lato"/>
              <a:sym typeface="Lato"/>
            </a:endParaRPr>
          </a:p>
          <a:p>
            <a:pPr indent="-330200" lvl="0" marL="457200" rtl="0" algn="l">
              <a:lnSpc>
                <a:spcPct val="115000"/>
              </a:lnSpc>
              <a:spcBef>
                <a:spcPts val="1600"/>
              </a:spcBef>
              <a:spcAft>
                <a:spcPts val="0"/>
              </a:spcAft>
              <a:buSzPts val="1600"/>
              <a:buFont typeface="Lato"/>
              <a:buChar char="●"/>
            </a:pPr>
            <a:r>
              <a:rPr b="0" lang="en" sz="1600">
                <a:latin typeface="Lato"/>
                <a:ea typeface="Lato"/>
                <a:cs typeface="Lato"/>
                <a:sym typeface="Lato"/>
              </a:rPr>
              <a:t>IMDb movie metadata, ratings, crew, principals (</a:t>
            </a:r>
            <a:r>
              <a:rPr lang="en" sz="1600">
                <a:solidFill>
                  <a:schemeClr val="dk1"/>
                </a:solidFill>
                <a:latin typeface="Lato"/>
                <a:ea typeface="Lato"/>
                <a:cs typeface="Lato"/>
                <a:sym typeface="Lato"/>
              </a:rPr>
              <a:t>Data Source</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PostgreSQL + </a:t>
            </a:r>
            <a:r>
              <a:rPr b="0" lang="en" sz="1600">
                <a:latin typeface="Lato"/>
                <a:ea typeface="Lato"/>
                <a:cs typeface="Lato"/>
                <a:sym typeface="Lato"/>
              </a:rPr>
              <a:t>pg vector</a:t>
            </a:r>
            <a:r>
              <a:rPr b="0" lang="en" sz="1600">
                <a:latin typeface="Lato"/>
                <a:ea typeface="Lato"/>
                <a:cs typeface="Lato"/>
                <a:sym typeface="Lato"/>
              </a:rPr>
              <a:t> for vector search (</a:t>
            </a:r>
            <a:r>
              <a:rPr lang="en" sz="1600">
                <a:solidFill>
                  <a:schemeClr val="dk1"/>
                </a:solidFill>
                <a:latin typeface="Lato"/>
                <a:ea typeface="Lato"/>
                <a:cs typeface="Lato"/>
                <a:sym typeface="Lato"/>
              </a:rPr>
              <a:t>Retrieval</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Sentence Transformers</a:t>
            </a:r>
            <a:r>
              <a:rPr b="0" lang="en" sz="1600">
                <a:latin typeface="Lato"/>
                <a:ea typeface="Lato"/>
                <a:cs typeface="Lato"/>
                <a:sym typeface="Lato"/>
              </a:rPr>
              <a:t> for embedding generation (</a:t>
            </a:r>
            <a:r>
              <a:rPr lang="en" sz="1600">
                <a:solidFill>
                  <a:schemeClr val="dk1"/>
                </a:solidFill>
                <a:latin typeface="Lato"/>
                <a:ea typeface="Lato"/>
                <a:cs typeface="Lato"/>
                <a:sym typeface="Lato"/>
              </a:rPr>
              <a:t>Embedding Model</a:t>
            </a:r>
            <a:r>
              <a:rPr b="0" lang="en" sz="1600">
                <a:latin typeface="Lato"/>
                <a:ea typeface="Lato"/>
                <a:cs typeface="Lato"/>
                <a:sym typeface="Lato"/>
              </a:rPr>
              <a:t>) </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LLM (Open AI Free version) (</a:t>
            </a:r>
            <a:r>
              <a:rPr lang="en" sz="1600">
                <a:solidFill>
                  <a:schemeClr val="dk1"/>
                </a:solidFill>
                <a:latin typeface="Lato"/>
                <a:ea typeface="Lato"/>
                <a:cs typeface="Lato"/>
                <a:sym typeface="Lato"/>
              </a:rPr>
              <a:t>Generator</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Answer Format - Natural language responses contextualized to retrieved movies</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Streamlit frontend for user interaction  </a:t>
            </a:r>
            <a:endParaRPr b="0" sz="1600">
              <a:latin typeface="Lato"/>
              <a:ea typeface="Lato"/>
              <a:cs typeface="Lato"/>
              <a:sym typeface="Lato"/>
            </a:endParaRPr>
          </a:p>
          <a:p>
            <a:pPr indent="0" lvl="0" marL="0" rtl="0" algn="l">
              <a:lnSpc>
                <a:spcPct val="115000"/>
              </a:lnSpc>
              <a:spcBef>
                <a:spcPts val="1600"/>
              </a:spcBef>
              <a:spcAft>
                <a:spcPts val="0"/>
              </a:spcAft>
              <a:buNone/>
            </a:pPr>
            <a:r>
              <a:rPr b="0" lang="en" sz="1900">
                <a:latin typeface="Lato"/>
                <a:ea typeface="Lato"/>
                <a:cs typeface="Lato"/>
                <a:sym typeface="Lato"/>
              </a:rPr>
              <a:t>This chatbot enables semantic search over movies + people data, providing natural language answers to the movie-related queries.</a:t>
            </a:r>
            <a:endParaRPr b="0" sz="1900">
              <a:latin typeface="Lato"/>
              <a:ea typeface="Lato"/>
              <a:cs typeface="Lato"/>
              <a:sym typeface="Lato"/>
            </a:endParaRPr>
          </a:p>
          <a:p>
            <a:pPr indent="0" lvl="0" marL="0" rtl="0" algn="l">
              <a:lnSpc>
                <a:spcPct val="115000"/>
              </a:lnSpc>
              <a:spcBef>
                <a:spcPts val="1600"/>
              </a:spcBef>
              <a:spcAft>
                <a:spcPts val="1600"/>
              </a:spcAft>
              <a:buNone/>
            </a:pPr>
            <a:r>
              <a:t/>
            </a:r>
            <a:endParaRPr b="0" sz="1900">
              <a:latin typeface="Lato"/>
              <a:ea typeface="Lato"/>
              <a:cs typeface="Lato"/>
              <a:sym typeface="Lato"/>
            </a:endParaRPr>
          </a:p>
        </p:txBody>
      </p:sp>
      <p:pic>
        <p:nvPicPr>
          <p:cNvPr id="81" name="Google Shape;81;p14"/>
          <p:cNvPicPr preferRelativeResize="0"/>
          <p:nvPr/>
        </p:nvPicPr>
        <p:blipFill>
          <a:blip r:embed="rId3">
            <a:alphaModFix/>
          </a:blip>
          <a:stretch>
            <a:fillRect/>
          </a:stretch>
        </p:blipFill>
        <p:spPr>
          <a:xfrm>
            <a:off x="0" y="3758087"/>
            <a:ext cx="9144001" cy="1460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5"/>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Understanding Data Source</a:t>
            </a:r>
            <a:endParaRPr sz="2500"/>
          </a:p>
        </p:txBody>
      </p:sp>
      <p:sp>
        <p:nvSpPr>
          <p:cNvPr id="87" name="Google Shape;87;p15"/>
          <p:cNvSpPr txBox="1"/>
          <p:nvPr/>
        </p:nvSpPr>
        <p:spPr>
          <a:xfrm>
            <a:off x="298575" y="558625"/>
            <a:ext cx="8013900" cy="42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IMDb’s datasets at https://datasets.imdbws.com/ comprise seven tab-separated, gzipped files covering:</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title.basics.tsv.gz (basic info about titles, e.g., </a:t>
            </a:r>
            <a:r>
              <a:rPr lang="en" sz="1800">
                <a:solidFill>
                  <a:schemeClr val="dk1"/>
                </a:solidFill>
                <a:latin typeface="Lato"/>
                <a:ea typeface="Lato"/>
                <a:cs typeface="Lato"/>
                <a:sym typeface="Lato"/>
              </a:rPr>
              <a:t>tconst</a:t>
            </a:r>
            <a:r>
              <a:rPr lang="en" sz="1800">
                <a:solidFill>
                  <a:schemeClr val="dk2"/>
                </a:solidFill>
                <a:latin typeface="Lato"/>
                <a:ea typeface="Lato"/>
                <a:cs typeface="Lato"/>
                <a:sym typeface="Lato"/>
              </a:rPr>
              <a:t>, title, year, genres)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name.basics.tsv.gz (actor/crew info with </a:t>
            </a:r>
            <a:r>
              <a:rPr lang="en" sz="1800">
                <a:solidFill>
                  <a:schemeClr val="dk1"/>
                </a:solidFill>
                <a:latin typeface="Lato"/>
                <a:ea typeface="Lato"/>
                <a:cs typeface="Lato"/>
                <a:sym typeface="Lato"/>
              </a:rPr>
              <a:t>nconst</a:t>
            </a:r>
            <a:r>
              <a:rPr lang="en" sz="1800">
                <a:solidFill>
                  <a:schemeClr val="dk2"/>
                </a:solidFill>
                <a:latin typeface="Lato"/>
                <a:ea typeface="Lato"/>
                <a:cs typeface="Lato"/>
                <a:sym typeface="Lato"/>
              </a:rPr>
              <a:t>, name, birth/death year, professions);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title.ratings.tsv.gz (</a:t>
            </a:r>
            <a:r>
              <a:rPr lang="en" sz="1800">
                <a:solidFill>
                  <a:schemeClr val="dk1"/>
                </a:solidFill>
                <a:latin typeface="Lato"/>
                <a:ea typeface="Lato"/>
                <a:cs typeface="Lato"/>
                <a:sym typeface="Lato"/>
              </a:rPr>
              <a:t>tconst</a:t>
            </a:r>
            <a:r>
              <a:rPr lang="en" sz="1800">
                <a:solidFill>
                  <a:schemeClr val="dk2"/>
                </a:solidFill>
                <a:latin typeface="Lato"/>
                <a:ea typeface="Lato"/>
                <a:cs typeface="Lato"/>
                <a:sym typeface="Lato"/>
              </a:rPr>
              <a:t>, IMDb average ratings, vote counts)</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title.crew.tsv.gz (</a:t>
            </a:r>
            <a:r>
              <a:rPr lang="en" sz="1800">
                <a:solidFill>
                  <a:schemeClr val="dk1"/>
                </a:solidFill>
                <a:latin typeface="Lato"/>
                <a:ea typeface="Lato"/>
                <a:cs typeface="Lato"/>
                <a:sym typeface="Lato"/>
              </a:rPr>
              <a:t>tconst</a:t>
            </a:r>
            <a:r>
              <a:rPr lang="en" sz="1800">
                <a:solidFill>
                  <a:schemeClr val="dk2"/>
                </a:solidFill>
                <a:latin typeface="Lato"/>
                <a:ea typeface="Lato"/>
                <a:cs typeface="Lato"/>
                <a:sym typeface="Lato"/>
              </a:rPr>
              <a:t>, lists of directors/writers by nconst)</a:t>
            </a:r>
            <a:endParaRPr sz="1800">
              <a:solidFill>
                <a:schemeClr val="dk2"/>
              </a:solidFill>
              <a:latin typeface="Lato"/>
              <a:ea typeface="Lato"/>
              <a:cs typeface="Lato"/>
              <a:sym typeface="Lato"/>
            </a:endParaRPr>
          </a:p>
          <a:p>
            <a:pPr indent="-342900" lvl="0" marL="4572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title.principals.tsv.gz (cast/crew credits for each title by </a:t>
            </a:r>
            <a:r>
              <a:rPr lang="en" sz="1800">
                <a:solidFill>
                  <a:schemeClr val="dk1"/>
                </a:solidFill>
                <a:latin typeface="Lato"/>
                <a:ea typeface="Lato"/>
                <a:cs typeface="Lato"/>
                <a:sym typeface="Lato"/>
              </a:rPr>
              <a:t>nconst </a:t>
            </a:r>
            <a:r>
              <a:rPr lang="en" sz="1800">
                <a:solidFill>
                  <a:schemeClr val="dk2"/>
                </a:solidFill>
                <a:latin typeface="Lato"/>
                <a:ea typeface="Lato"/>
                <a:cs typeface="Lato"/>
                <a:sym typeface="Lato"/>
              </a:rPr>
              <a:t>and role)</a:t>
            </a:r>
            <a:endParaRPr sz="1800">
              <a:solidFill>
                <a:schemeClr val="dk2"/>
              </a:solidFill>
              <a:latin typeface="Lato"/>
              <a:ea typeface="Lato"/>
              <a:cs typeface="Lato"/>
              <a:sym typeface="Lato"/>
            </a:endParaRPr>
          </a:p>
          <a:p>
            <a:pPr indent="-342900" lvl="1" marL="914400" rtl="0" algn="l">
              <a:spcBef>
                <a:spcPts val="0"/>
              </a:spcBef>
              <a:spcAft>
                <a:spcPts val="0"/>
              </a:spcAft>
              <a:buClr>
                <a:schemeClr val="dk2"/>
              </a:buClr>
              <a:buSzPts val="1800"/>
              <a:buFont typeface="Lato"/>
              <a:buChar char="○"/>
            </a:pPr>
            <a:r>
              <a:rPr lang="en" sz="1800">
                <a:solidFill>
                  <a:schemeClr val="dk2"/>
                </a:solidFill>
                <a:latin typeface="Lato"/>
                <a:ea typeface="Lato"/>
                <a:cs typeface="Lato"/>
                <a:sym typeface="Lato"/>
              </a:rPr>
              <a:t>Also includes title.akas.tsv.gz and title.episode.tsv.gz, though not used in this project</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rPr lang="en" sz="1800">
                <a:solidFill>
                  <a:schemeClr val="dk2"/>
                </a:solidFill>
                <a:latin typeface="Lato"/>
                <a:ea typeface="Lato"/>
                <a:cs typeface="Lato"/>
                <a:sym typeface="Lato"/>
              </a:rPr>
              <a:t>They are interrelated by the identifiers tconst (title ID) and nconst (person ID), enabling joins across tables—e.g., matching title.principals and title.crew to title.basics or name.basics, and linking ratings to basic movie data—forming a fully relational schema ideal for querying and embedding.</a:t>
            </a:r>
            <a:endParaRPr sz="1800">
              <a:solidFill>
                <a:schemeClr val="dk2"/>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High Level Flow</a:t>
            </a:r>
            <a:endParaRPr sz="2500"/>
          </a:p>
        </p:txBody>
      </p:sp>
      <p:sp>
        <p:nvSpPr>
          <p:cNvPr id="93" name="Google Shape;93;p16"/>
          <p:cNvSpPr txBox="1"/>
          <p:nvPr>
            <p:ph idx="4294967295" type="title"/>
          </p:nvPr>
        </p:nvSpPr>
        <p:spPr>
          <a:xfrm>
            <a:off x="453875" y="545850"/>
            <a:ext cx="8402700" cy="4501200"/>
          </a:xfrm>
          <a:prstGeom prst="rect">
            <a:avLst/>
          </a:prstGeom>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1 - Build &amp; Update Data Source</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Download IMDb data → Save as .tsv </a:t>
            </a:r>
            <a:endParaRPr b="0" sz="1900">
              <a:latin typeface="Lato"/>
              <a:ea typeface="Lato"/>
              <a:cs typeface="Lato"/>
              <a:sym typeface="Lato"/>
            </a:endParaRPr>
          </a:p>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2 - Data Cleanup</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Process and clean IMDb data → Prepare for DB insertion </a:t>
            </a:r>
            <a:endParaRPr b="0" sz="1900">
              <a:latin typeface="Lato"/>
              <a:ea typeface="Lato"/>
              <a:cs typeface="Lato"/>
              <a:sym typeface="Lato"/>
            </a:endParaRPr>
          </a:p>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3 - Database Utility</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Create PostgreSQL DB + pgvector extension  + movies table + </a:t>
            </a:r>
            <a:r>
              <a:rPr b="0" lang="en" sz="1900">
                <a:latin typeface="Lato"/>
                <a:ea typeface="Lato"/>
                <a:cs typeface="Lato"/>
                <a:sym typeface="Lato"/>
              </a:rPr>
              <a:t> ivfflat indexing on embedding column</a:t>
            </a:r>
            <a:endParaRPr b="0" sz="1900">
              <a:latin typeface="Lato"/>
              <a:ea typeface="Lato"/>
              <a:cs typeface="Lato"/>
              <a:sym typeface="Lato"/>
            </a:endParaRPr>
          </a:p>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4 - Populate Movies</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Insert movies + metadata into DB with NULL embeddings</a:t>
            </a:r>
            <a:endParaRPr b="0" sz="1900">
              <a:latin typeface="Lato"/>
              <a:ea typeface="Lato"/>
              <a:cs typeface="Lato"/>
              <a:sym typeface="Lato"/>
            </a:endParaRPr>
          </a:p>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5 -Update Embeddings</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Generate embeddings (Sentence Transformer) → Update DB</a:t>
            </a:r>
            <a:endParaRPr b="0" sz="1900">
              <a:latin typeface="Lato"/>
              <a:ea typeface="Lato"/>
              <a:cs typeface="Lato"/>
              <a:sym typeface="Lato"/>
            </a:endParaRPr>
          </a:p>
          <a:p>
            <a:pPr indent="-349250" lvl="0" marL="457200" rtl="0" algn="l">
              <a:lnSpc>
                <a:spcPct val="115000"/>
              </a:lnSpc>
              <a:spcBef>
                <a:spcPts val="0"/>
              </a:spcBef>
              <a:spcAft>
                <a:spcPts val="0"/>
              </a:spcAft>
              <a:buSzPts val="1900"/>
              <a:buFont typeface="Lato"/>
              <a:buChar char="●"/>
            </a:pPr>
            <a:r>
              <a:rPr b="0" lang="en" sz="1900">
                <a:latin typeface="Lato"/>
                <a:ea typeface="Lato"/>
                <a:cs typeface="Lato"/>
                <a:sym typeface="Lato"/>
              </a:rPr>
              <a:t>Step 6 -Streamlit Chatbot</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rPr b="0" lang="en" sz="1900">
                <a:latin typeface="Lato"/>
                <a:ea typeface="Lato"/>
                <a:cs typeface="Lato"/>
                <a:sym typeface="Lato"/>
              </a:rPr>
              <a:t>Streamlit app → Handle user queries → Show answers</a:t>
            </a:r>
            <a:endParaRPr b="0" sz="1900">
              <a:latin typeface="Lato"/>
              <a:ea typeface="Lato"/>
              <a:cs typeface="Lato"/>
              <a:sym typeface="Lato"/>
            </a:endParaRPr>
          </a:p>
          <a:p>
            <a:pPr indent="0" lvl="0" marL="0" rtl="0" algn="l">
              <a:lnSpc>
                <a:spcPct val="115000"/>
              </a:lnSpc>
              <a:spcBef>
                <a:spcPts val="1600"/>
              </a:spcBef>
              <a:spcAft>
                <a:spcPts val="0"/>
              </a:spcAft>
              <a:buNone/>
            </a:pPr>
            <a:r>
              <a:t/>
            </a:r>
            <a:endParaRPr b="0" sz="1900">
              <a:latin typeface="Lato"/>
              <a:ea typeface="Lato"/>
              <a:cs typeface="Lato"/>
              <a:sym typeface="Lato"/>
            </a:endParaRPr>
          </a:p>
          <a:p>
            <a:pPr indent="-349250" lvl="1" marL="914400" rtl="0" algn="l">
              <a:lnSpc>
                <a:spcPct val="115000"/>
              </a:lnSpc>
              <a:spcBef>
                <a:spcPts val="1600"/>
              </a:spcBef>
              <a:spcAft>
                <a:spcPts val="0"/>
              </a:spcAft>
              <a:buSzPts val="1900"/>
              <a:buFont typeface="Lato"/>
              <a:buChar char="○"/>
            </a:pPr>
            <a:r>
              <a:t/>
            </a:r>
            <a:endParaRPr b="0" sz="1900">
              <a:latin typeface="Lato"/>
              <a:ea typeface="Lato"/>
              <a:cs typeface="Lato"/>
              <a:sym typeface="Lato"/>
            </a:endParaRPr>
          </a:p>
          <a:p>
            <a:pPr indent="-349250" lvl="1" marL="914400" rtl="0" algn="l">
              <a:lnSpc>
                <a:spcPct val="115000"/>
              </a:lnSpc>
              <a:spcBef>
                <a:spcPts val="0"/>
              </a:spcBef>
              <a:spcAft>
                <a:spcPts val="0"/>
              </a:spcAft>
              <a:buSzPts val="1900"/>
              <a:buFont typeface="Lato"/>
              <a:buChar char="○"/>
            </a:pPr>
            <a:r>
              <a:t/>
            </a:r>
            <a:endParaRPr b="0" sz="1900">
              <a:latin typeface="Lato"/>
              <a:ea typeface="Lato"/>
              <a:cs typeface="Lato"/>
              <a:sym typeface="Lato"/>
            </a:endParaRPr>
          </a:p>
          <a:p>
            <a:pPr indent="0" lvl="0" marL="0" rtl="0" algn="l">
              <a:lnSpc>
                <a:spcPct val="115000"/>
              </a:lnSpc>
              <a:spcBef>
                <a:spcPts val="1600"/>
              </a:spcBef>
              <a:spcAft>
                <a:spcPts val="1600"/>
              </a:spcAft>
              <a:buNone/>
            </a:pPr>
            <a:r>
              <a:t/>
            </a:r>
            <a:endParaRPr b="0" sz="1900">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1015125" y="163125"/>
            <a:ext cx="62442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Installing pgVector Extension</a:t>
            </a:r>
            <a:endParaRPr sz="2500">
              <a:solidFill>
                <a:schemeClr val="dk1"/>
              </a:solidFill>
            </a:endParaRPr>
          </a:p>
        </p:txBody>
      </p:sp>
      <p:sp>
        <p:nvSpPr>
          <p:cNvPr id="99" name="Google Shape;99;p17"/>
          <p:cNvSpPr/>
          <p:nvPr/>
        </p:nvSpPr>
        <p:spPr>
          <a:xfrm>
            <a:off x="3210425" y="1074500"/>
            <a:ext cx="2629500" cy="16833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7"/>
          <p:cNvSpPr/>
          <p:nvPr/>
        </p:nvSpPr>
        <p:spPr>
          <a:xfrm>
            <a:off x="6049100" y="1074500"/>
            <a:ext cx="2629500" cy="16833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7"/>
          <p:cNvSpPr txBox="1"/>
          <p:nvPr>
            <p:ph type="title"/>
          </p:nvPr>
        </p:nvSpPr>
        <p:spPr>
          <a:xfrm>
            <a:off x="6125275" y="1147500"/>
            <a:ext cx="2481600" cy="15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Build pgVector extension</a:t>
            </a:r>
            <a:endParaRPr sz="2100">
              <a:solidFill>
                <a:schemeClr val="lt1"/>
              </a:solidFill>
            </a:endParaRPr>
          </a:p>
          <a:p>
            <a:pPr indent="0" lvl="0" marL="0" rtl="0" algn="l">
              <a:spcBef>
                <a:spcPts val="1200"/>
              </a:spcBef>
              <a:spcAft>
                <a:spcPts val="0"/>
              </a:spcAft>
              <a:buNone/>
            </a:pPr>
            <a:r>
              <a:rPr b="0" lang="en" sz="1400"/>
              <a:t>Run </a:t>
            </a:r>
            <a:r>
              <a:rPr b="0" lang="en" sz="1400" u="sng">
                <a:solidFill>
                  <a:schemeClr val="dk2"/>
                </a:solidFill>
              </a:rPr>
              <a:t>nmake </a:t>
            </a:r>
            <a:r>
              <a:rPr b="0" lang="en" sz="1400"/>
              <a:t>commands</a:t>
            </a:r>
            <a:endParaRPr b="0" sz="1400"/>
          </a:p>
          <a:p>
            <a:pPr indent="0" lvl="0" marL="0" rtl="0" algn="l">
              <a:spcBef>
                <a:spcPts val="1200"/>
              </a:spcBef>
              <a:spcAft>
                <a:spcPts val="1200"/>
              </a:spcAft>
              <a:buNone/>
            </a:pPr>
            <a:r>
              <a:rPr b="0" lang="en" sz="1400"/>
              <a:t>Create extension in DB</a:t>
            </a:r>
            <a:endParaRPr b="0" sz="1400"/>
          </a:p>
        </p:txBody>
      </p:sp>
      <p:sp>
        <p:nvSpPr>
          <p:cNvPr id="102" name="Google Shape;102;p17"/>
          <p:cNvSpPr txBox="1"/>
          <p:nvPr>
            <p:ph type="title"/>
          </p:nvPr>
        </p:nvSpPr>
        <p:spPr>
          <a:xfrm>
            <a:off x="3286625" y="1147500"/>
            <a:ext cx="2481600" cy="1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Enable C++ support into VS</a:t>
            </a:r>
            <a:endParaRPr sz="2100">
              <a:solidFill>
                <a:schemeClr val="lt1"/>
              </a:solidFill>
            </a:endParaRPr>
          </a:p>
          <a:p>
            <a:pPr indent="0" lvl="0" marL="0" rtl="0" algn="l">
              <a:spcBef>
                <a:spcPts val="1200"/>
              </a:spcBef>
              <a:spcAft>
                <a:spcPts val="1200"/>
              </a:spcAft>
              <a:buNone/>
            </a:pPr>
            <a:r>
              <a:rPr b="0" lang="en" sz="1400"/>
              <a:t>Click </a:t>
            </a:r>
            <a:r>
              <a:rPr b="0" lang="en" sz="1400" u="sng">
                <a:solidFill>
                  <a:schemeClr val="dk2"/>
                </a:solidFill>
                <a:hlinkClick r:id="rId3">
                  <a:extLst>
                    <a:ext uri="{A12FA001-AC4F-418D-AE19-62706E023703}">
                      <ahyp:hlinkClr val="tx"/>
                    </a:ext>
                  </a:extLst>
                </a:hlinkClick>
              </a:rPr>
              <a:t>here </a:t>
            </a:r>
            <a:r>
              <a:rPr b="0" lang="en" sz="1400"/>
              <a:t>for details</a:t>
            </a:r>
            <a:endParaRPr b="0" sz="1400">
              <a:solidFill>
                <a:schemeClr val="lt1"/>
              </a:solidFill>
            </a:endParaRPr>
          </a:p>
        </p:txBody>
      </p:sp>
      <p:sp>
        <p:nvSpPr>
          <p:cNvPr id="103" name="Google Shape;103;p17"/>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
        <p:nvSpPr>
          <p:cNvPr id="104" name="Google Shape;104;p17"/>
          <p:cNvSpPr/>
          <p:nvPr/>
        </p:nvSpPr>
        <p:spPr>
          <a:xfrm>
            <a:off x="295575" y="1100400"/>
            <a:ext cx="2629500" cy="16833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ph type="title"/>
          </p:nvPr>
        </p:nvSpPr>
        <p:spPr>
          <a:xfrm>
            <a:off x="371775" y="1173400"/>
            <a:ext cx="248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Install PostGreSQL</a:t>
            </a:r>
            <a:endParaRPr sz="2100">
              <a:solidFill>
                <a:schemeClr val="lt1"/>
              </a:solidFill>
            </a:endParaRPr>
          </a:p>
          <a:p>
            <a:pPr indent="0" lvl="0" marL="0" rtl="0" algn="l">
              <a:spcBef>
                <a:spcPts val="1200"/>
              </a:spcBef>
              <a:spcAft>
                <a:spcPts val="1200"/>
              </a:spcAft>
              <a:buNone/>
            </a:pPr>
            <a:r>
              <a:rPr b="0" lang="en" sz="1400"/>
              <a:t>Version 16 and above</a:t>
            </a:r>
            <a:endParaRPr b="0" sz="1400">
              <a:solidFill>
                <a:schemeClr val="lt1"/>
              </a:solidFill>
            </a:endParaRPr>
          </a:p>
        </p:txBody>
      </p:sp>
      <p:sp>
        <p:nvSpPr>
          <p:cNvPr id="106" name="Google Shape;106;p17"/>
          <p:cNvSpPr txBox="1"/>
          <p:nvPr/>
        </p:nvSpPr>
        <p:spPr>
          <a:xfrm>
            <a:off x="443075" y="3161775"/>
            <a:ext cx="8235600" cy="18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Run below command-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Go to - C:\Program Files\Microsoft Visual Studio\2022\Community\VC\Auxiliary\Build</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call "C:\Program Files\Microsoft Visual Studio\2022\Community\VC\Auxiliary\Build\vcvars64.bat"</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set "PGROOT=C:\Program Files\PostgreSQL\16"</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cd C:\Users\nitin\Documents\NSS\NSS_Projects\pgvector</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nmake /F Makefile.win</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nmake /F Makefile.win install</a:t>
            </a:r>
            <a:endParaRPr sz="900">
              <a:solidFill>
                <a:schemeClr val="dk2"/>
              </a:solidFill>
              <a:latin typeface="Lato"/>
              <a:ea typeface="Lato"/>
              <a:cs typeface="Lato"/>
              <a:sym typeface="Lato"/>
            </a:endParaRPr>
          </a:p>
          <a:p>
            <a:pPr indent="0" lvl="0" marL="0" rtl="0" algn="l">
              <a:spcBef>
                <a:spcPts val="0"/>
              </a:spcBef>
              <a:spcAft>
                <a:spcPts val="0"/>
              </a:spcAft>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600">
                <a:solidFill>
                  <a:schemeClr val="dk2"/>
                </a:solidFill>
                <a:latin typeface="Lato"/>
                <a:ea typeface="Lato"/>
                <a:cs typeface="Lato"/>
                <a:sym typeface="Lato"/>
              </a:rPr>
              <a:t>The installation details are available here - https://github.com/pgvector/pgvector</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0" name="Shape 110"/>
        <p:cNvGrpSpPr/>
        <p:nvPr/>
      </p:nvGrpSpPr>
      <p:grpSpPr>
        <a:xfrm>
          <a:off x="0" y="0"/>
          <a:ext cx="0" cy="0"/>
          <a:chOff x="0" y="0"/>
          <a:chExt cx="0" cy="0"/>
        </a:xfrm>
      </p:grpSpPr>
      <p:pic>
        <p:nvPicPr>
          <p:cNvPr id="111" name="Google Shape;111;p18"/>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12" name="Google Shape;112;p18"/>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13" name="Google Shape;113;p18"/>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a:t>
            </a:r>
            <a:r>
              <a:rPr b="1" lang="en" sz="2300">
                <a:solidFill>
                  <a:schemeClr val="lt2"/>
                </a:solidFill>
                <a:latin typeface="Raleway"/>
                <a:ea typeface="Raleway"/>
                <a:cs typeface="Raleway"/>
                <a:sym typeface="Raleway"/>
              </a:rPr>
              <a:t>1. IMDb Data Download Script</a:t>
            </a:r>
            <a:endParaRPr b="1" sz="2300">
              <a:solidFill>
                <a:schemeClr val="lt2"/>
              </a:solidFill>
              <a:latin typeface="Raleway"/>
              <a:ea typeface="Raleway"/>
              <a:cs typeface="Raleway"/>
              <a:sym typeface="Raleway"/>
            </a:endParaRPr>
          </a:p>
        </p:txBody>
      </p:sp>
      <p:sp>
        <p:nvSpPr>
          <p:cNvPr id="114" name="Google Shape;114;p18"/>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Downloads and decompresses selected IMDb datasets from https://datasets.imdbws.com</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Operations</a:t>
            </a:r>
            <a:br>
              <a:rPr lang="en" sz="1400">
                <a:latin typeface="Raleway"/>
                <a:ea typeface="Raleway"/>
                <a:cs typeface="Raleway"/>
                <a:sym typeface="Raleway"/>
              </a:rPr>
            </a:br>
            <a:r>
              <a:rPr b="1" lang="en" sz="1200">
                <a:latin typeface="Raleway"/>
                <a:ea typeface="Raleway"/>
                <a:cs typeface="Raleway"/>
                <a:sym typeface="Raleway"/>
              </a:rPr>
              <a:t>Defines </a:t>
            </a:r>
            <a:r>
              <a:rPr lang="en" sz="1200">
                <a:latin typeface="Raleway"/>
                <a:ea typeface="Raleway"/>
                <a:cs typeface="Raleway"/>
                <a:sym typeface="Raleway"/>
              </a:rPr>
              <a:t>5 core IMDb .tsv.gz files to download. </a:t>
            </a:r>
            <a:r>
              <a:rPr b="1" lang="en" sz="1200">
                <a:latin typeface="Raleway"/>
                <a:ea typeface="Raleway"/>
                <a:cs typeface="Raleway"/>
                <a:sym typeface="Raleway"/>
              </a:rPr>
              <a:t>Downloads </a:t>
            </a:r>
            <a:r>
              <a:rPr lang="en" sz="1200">
                <a:latin typeface="Raleway"/>
                <a:ea typeface="Raleway"/>
                <a:cs typeface="Raleway"/>
                <a:sym typeface="Raleway"/>
              </a:rPr>
              <a:t>each file via urllib.request.urlopen(). </a:t>
            </a:r>
            <a:r>
              <a:rPr b="1" lang="en" sz="1200">
                <a:latin typeface="Raleway"/>
                <a:ea typeface="Raleway"/>
                <a:cs typeface="Raleway"/>
                <a:sym typeface="Raleway"/>
              </a:rPr>
              <a:t>Decompresses </a:t>
            </a:r>
            <a:r>
              <a:rPr lang="en" sz="1200">
                <a:latin typeface="Raleway"/>
                <a:ea typeface="Raleway"/>
                <a:cs typeface="Raleway"/>
                <a:sym typeface="Raleway"/>
              </a:rPr>
              <a:t>the .gz files in memory using </a:t>
            </a:r>
            <a:r>
              <a:rPr lang="en" sz="1200">
                <a:latin typeface="Raleway"/>
                <a:ea typeface="Raleway"/>
                <a:cs typeface="Raleway"/>
                <a:sym typeface="Raleway"/>
              </a:rPr>
              <a:t>Python</a:t>
            </a:r>
            <a:r>
              <a:rPr lang="en" sz="1200">
                <a:latin typeface="Raleway"/>
                <a:ea typeface="Raleway"/>
                <a:cs typeface="Raleway"/>
                <a:sym typeface="Raleway"/>
              </a:rPr>
              <a:t> gzip module. </a:t>
            </a:r>
            <a:r>
              <a:rPr b="1" lang="en" sz="1200">
                <a:latin typeface="Raleway"/>
                <a:ea typeface="Raleway"/>
                <a:cs typeface="Raleway"/>
                <a:sym typeface="Raleway"/>
              </a:rPr>
              <a:t>Saves </a:t>
            </a:r>
            <a:r>
              <a:rPr lang="en" sz="1200">
                <a:latin typeface="Raleway"/>
                <a:ea typeface="Raleway"/>
                <a:cs typeface="Raleway"/>
                <a:sym typeface="Raleway"/>
              </a:rPr>
              <a:t>the extracted .tsv files to a local download/ directory</a:t>
            </a:r>
            <a:endParaRPr sz="1200">
              <a:latin typeface="Raleway"/>
              <a:ea typeface="Raleway"/>
              <a:cs typeface="Raleway"/>
              <a:sym typeface="Raleway"/>
            </a:endParaRPr>
          </a:p>
          <a:p>
            <a:pPr indent="0" lvl="0" marL="457200" rtl="0" algn="l">
              <a:spcBef>
                <a:spcPts val="1000"/>
              </a:spcBef>
              <a:spcAft>
                <a:spcPts val="0"/>
              </a:spcAft>
              <a:buNone/>
            </a:pPr>
            <a:r>
              <a:t/>
            </a:r>
            <a:endParaRPr sz="1200">
              <a:solidFill>
                <a:schemeClr val="dk2"/>
              </a:solidFill>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Output</a:t>
            </a:r>
            <a:br>
              <a:rPr lang="en" sz="1400">
                <a:latin typeface="Raleway"/>
                <a:ea typeface="Raleway"/>
                <a:cs typeface="Raleway"/>
                <a:sym typeface="Raleway"/>
              </a:rPr>
            </a:br>
            <a:r>
              <a:rPr lang="en" sz="1200">
                <a:latin typeface="Raleway"/>
                <a:ea typeface="Raleway"/>
                <a:cs typeface="Raleway"/>
                <a:sym typeface="Raleway"/>
              </a:rPr>
              <a:t>A local copy of each IMDb TSV file in uncompressed format for further processing.</a:t>
            </a:r>
            <a:endParaRPr sz="1200">
              <a:latin typeface="Raleway"/>
              <a:ea typeface="Raleway"/>
              <a:cs typeface="Raleway"/>
              <a:sym typeface="Ralew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20" name="Google Shape;120;p19"/>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21" name="Google Shape;121;p19"/>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2. Data Cleanup</a:t>
            </a:r>
            <a:endParaRPr b="1" sz="2300">
              <a:solidFill>
                <a:schemeClr val="lt2"/>
              </a:solidFill>
              <a:latin typeface="Raleway"/>
              <a:ea typeface="Raleway"/>
              <a:cs typeface="Raleway"/>
              <a:sym typeface="Raleway"/>
            </a:endParaRPr>
          </a:p>
        </p:txBody>
      </p:sp>
      <p:sp>
        <p:nvSpPr>
          <p:cNvPr id="122" name="Google Shape;122;p19"/>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Prepare IMDb principal and metadata files for clean ingestion into PostgreSQL and embedding.</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Merge IMDb datasets</a:t>
            </a:r>
            <a:br>
              <a:rPr lang="en" sz="1400">
                <a:latin typeface="Raleway"/>
                <a:ea typeface="Raleway"/>
                <a:cs typeface="Raleway"/>
                <a:sym typeface="Raleway"/>
              </a:rPr>
            </a:br>
            <a:r>
              <a:rPr lang="en" sz="1200">
                <a:latin typeface="Raleway"/>
                <a:ea typeface="Raleway"/>
                <a:cs typeface="Raleway"/>
                <a:sym typeface="Raleway"/>
              </a:rPr>
              <a:t>Merge title.principals.tsv with cleaned title.basics.tsv and name.basics.tsv. Joins enrich principal data with movie metadata (e.g., title, genres, year) and person info (e.g., name, birthYear). Ensures consistent tconst and nconst references across datasets.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Filter Principal -title Entries</a:t>
            </a:r>
            <a:br>
              <a:rPr lang="en" sz="1400">
                <a:latin typeface="Raleway"/>
                <a:ea typeface="Raleway"/>
                <a:cs typeface="Raleway"/>
                <a:sym typeface="Raleway"/>
              </a:rPr>
            </a:br>
            <a:r>
              <a:rPr lang="en" sz="1200">
                <a:latin typeface="Raleway"/>
                <a:ea typeface="Raleway"/>
                <a:cs typeface="Raleway"/>
                <a:sym typeface="Raleway"/>
              </a:rPr>
              <a:t>Pick movies (titles) with votes 10K or more. Filter Principal dataset with valid movies from titles.. Remove special characters from characters (Principal) and only select 10 characters or roles per title.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Clean characters Column</a:t>
            </a:r>
            <a:br>
              <a:rPr lang="en" sz="1400">
                <a:latin typeface="Raleway"/>
                <a:ea typeface="Raleway"/>
                <a:cs typeface="Raleway"/>
                <a:sym typeface="Raleway"/>
              </a:rPr>
            </a:br>
            <a:r>
              <a:rPr lang="en" sz="1200">
                <a:latin typeface="Raleway"/>
                <a:ea typeface="Raleway"/>
                <a:cs typeface="Raleway"/>
                <a:sym typeface="Raleway"/>
              </a:rPr>
              <a:t>Drop rows where character info is missing. Remove special characters like brackets, quotes; retain plain names (e.g., ["ABC"] → "ABC").</a:t>
            </a:r>
            <a:endParaRPr sz="1200">
              <a:solidFill>
                <a:schemeClr val="dk2"/>
              </a:solidFill>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Output</a:t>
            </a:r>
            <a:br>
              <a:rPr lang="en" sz="1400">
                <a:latin typeface="Raleway"/>
                <a:ea typeface="Raleway"/>
                <a:cs typeface="Raleway"/>
                <a:sym typeface="Raleway"/>
              </a:rPr>
            </a:br>
            <a:r>
              <a:rPr lang="en" sz="1200">
                <a:latin typeface="Raleway"/>
                <a:ea typeface="Raleway"/>
                <a:cs typeface="Raleway"/>
                <a:sym typeface="Raleway"/>
              </a:rPr>
              <a:t>Build final summary string. These summaries become the foundation for semantic embedding and retrieval. The data is stored in movies.csv for further processing.</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28" name="Google Shape;128;p20"/>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29" name="Google Shape;129;p20"/>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3. Database Utility</a:t>
            </a:r>
            <a:endParaRPr b="1" sz="2300">
              <a:solidFill>
                <a:schemeClr val="lt2"/>
              </a:solidFill>
              <a:latin typeface="Raleway"/>
              <a:ea typeface="Raleway"/>
              <a:cs typeface="Raleway"/>
              <a:sym typeface="Raleway"/>
            </a:endParaRPr>
          </a:p>
        </p:txBody>
      </p:sp>
      <p:sp>
        <p:nvSpPr>
          <p:cNvPr id="130" name="Google Shape;130;p20"/>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Create and configure the PostgreSQL database, enable vector support, and initialize the movies table.</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Database Setup : Connects to PostgreSQL and checks if the imdb database exists; creates it if not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Enable pgvector Extension : Ensures the vector extension is enabled to support embedding storage and similarity search</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Create movies Table : Defines schema with mov_id (primary key), mov_details (text), and embedding (vector of 384 dimensions). If the table exists, deletes all existing records to refresh with new data.</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Insertion : Final database set up to support full vector search.</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Table structure along with vector supported column ready for  insertion and embedding.</a:t>
            </a: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36" name="Google Shape;136;p21"/>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37" name="Google Shape;137;p21"/>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4. </a:t>
            </a:r>
            <a:r>
              <a:rPr b="1" lang="en" sz="2300">
                <a:solidFill>
                  <a:schemeClr val="lt2"/>
                </a:solidFill>
                <a:latin typeface="Raleway"/>
                <a:ea typeface="Raleway"/>
                <a:cs typeface="Raleway"/>
                <a:sym typeface="Raleway"/>
              </a:rPr>
              <a:t>Populate Movie Records</a:t>
            </a:r>
            <a:endParaRPr b="1" sz="2300">
              <a:solidFill>
                <a:schemeClr val="lt2"/>
              </a:solidFill>
              <a:latin typeface="Raleway"/>
              <a:ea typeface="Raleway"/>
              <a:cs typeface="Raleway"/>
              <a:sym typeface="Raleway"/>
            </a:endParaRPr>
          </a:p>
        </p:txBody>
      </p:sp>
      <p:sp>
        <p:nvSpPr>
          <p:cNvPr id="138" name="Google Shape;138;p21"/>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Insert movie metadata into the PostgreSQL database with placeholder embeddings.</a:t>
            </a:r>
            <a:r>
              <a:rPr b="1" lang="en" sz="1200">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Read Data </a:t>
            </a:r>
            <a:r>
              <a:rPr lang="en" sz="1200">
                <a:latin typeface="Raleway"/>
                <a:ea typeface="Raleway"/>
                <a:cs typeface="Raleway"/>
                <a:sym typeface="Raleway"/>
              </a:rPr>
              <a:t>: </a:t>
            </a:r>
            <a:r>
              <a:rPr lang="en" sz="1200">
                <a:latin typeface="Raleway"/>
                <a:ea typeface="Raleway"/>
                <a:cs typeface="Raleway"/>
                <a:sym typeface="Raleway"/>
              </a:rPr>
              <a:t>Loads a CSV file (movies.csv) containing movie IDs and textual descriptions.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Database Connection</a:t>
            </a:r>
            <a:r>
              <a:rPr lang="en" sz="1200">
                <a:latin typeface="Raleway"/>
                <a:ea typeface="Raleway"/>
                <a:cs typeface="Raleway"/>
                <a:sym typeface="Raleway"/>
              </a:rPr>
              <a:t> : </a:t>
            </a:r>
            <a:r>
              <a:rPr lang="en" sz="1200">
                <a:latin typeface="Raleway"/>
                <a:ea typeface="Raleway"/>
                <a:cs typeface="Raleway"/>
                <a:sym typeface="Raleway"/>
              </a:rPr>
              <a:t>Establishes a connection to the imdb PostgreSQL database using psycopg2.</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Insert Records</a:t>
            </a:r>
            <a:r>
              <a:rPr lang="en" sz="1200">
                <a:latin typeface="Raleway"/>
                <a:ea typeface="Raleway"/>
                <a:cs typeface="Raleway"/>
                <a:sym typeface="Raleway"/>
              </a:rPr>
              <a:t> : </a:t>
            </a:r>
            <a:r>
              <a:rPr lang="en" sz="1200">
                <a:latin typeface="Raleway"/>
                <a:ea typeface="Raleway"/>
                <a:cs typeface="Raleway"/>
                <a:sym typeface="Raleway"/>
              </a:rPr>
              <a:t>Iterates over each movie row in the DataFrame. Executes an INSERT SQL statement for each row with: mov_id, mov_details, and embedding set as NULL.</a:t>
            </a:r>
            <a:r>
              <a:rPr lang="en" sz="1200">
                <a:latin typeface="Raleway"/>
                <a:ea typeface="Raleway"/>
                <a:cs typeface="Raleway"/>
                <a:sym typeface="Raleway"/>
              </a:rPr>
              <a: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Insertion : Final database set up to support full vector search.</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The movies table is populated with metadata, ready for embedding in the next step.</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