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58" r:id="rId3"/>
    <p:sldId id="259" r:id="rId4"/>
    <p:sldId id="260" r:id="rId5"/>
    <p:sldId id="261" r:id="rId6"/>
    <p:sldId id="263" r:id="rId7"/>
    <p:sldId id="264" r:id="rId8"/>
    <p:sldId id="265" r:id="rId9"/>
    <p:sldId id="262" r:id="rId10"/>
    <p:sldId id="267" r:id="rId11"/>
    <p:sldId id="270" r:id="rId12"/>
    <p:sldId id="269" r:id="rId13"/>
    <p:sldId id="271" r:id="rId14"/>
    <p:sldId id="272" r:id="rId15"/>
    <p:sldId id="273"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52"/>
    <p:restoredTop sz="92308"/>
  </p:normalViewPr>
  <p:slideViewPr>
    <p:cSldViewPr snapToGrid="0" snapToObjects="1">
      <p:cViewPr varScale="1">
        <p:scale>
          <a:sx n="99" d="100"/>
          <a:sy n="99"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C6E652-4733-3942-ABCE-D5BBA1B15368}" type="datetimeFigureOut">
              <a:rPr lang="en-US" smtClean="0"/>
              <a:t>12/11/19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F374D-64C4-494F-BA9F-29E7FBF17173}" type="slidenum">
              <a:rPr lang="en-US" smtClean="0"/>
              <a:t>‹#›</a:t>
            </a:fld>
            <a:endParaRPr lang="en-US" dirty="0"/>
          </a:p>
        </p:txBody>
      </p:sp>
    </p:spTree>
    <p:extLst>
      <p:ext uri="{BB962C8B-B14F-4D97-AF65-F5344CB8AC3E}">
        <p14:creationId xmlns:p14="http://schemas.microsoft.com/office/powerpoint/2010/main" val="2722242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F374D-64C4-494F-BA9F-29E7FBF17173}" type="slidenum">
              <a:rPr lang="en-US" smtClean="0"/>
              <a:t>2</a:t>
            </a:fld>
            <a:endParaRPr lang="en-US" dirty="0"/>
          </a:p>
        </p:txBody>
      </p:sp>
    </p:spTree>
    <p:extLst>
      <p:ext uri="{BB962C8B-B14F-4D97-AF65-F5344CB8AC3E}">
        <p14:creationId xmlns:p14="http://schemas.microsoft.com/office/powerpoint/2010/main" val="3081810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F374D-64C4-494F-BA9F-29E7FBF17173}" type="slidenum">
              <a:rPr lang="en-US" smtClean="0"/>
              <a:t>14</a:t>
            </a:fld>
            <a:endParaRPr lang="en-US" dirty="0"/>
          </a:p>
        </p:txBody>
      </p:sp>
    </p:spTree>
    <p:extLst>
      <p:ext uri="{BB962C8B-B14F-4D97-AF65-F5344CB8AC3E}">
        <p14:creationId xmlns:p14="http://schemas.microsoft.com/office/powerpoint/2010/main" val="1163168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F374D-64C4-494F-BA9F-29E7FBF17173}" type="slidenum">
              <a:rPr lang="en-US" smtClean="0"/>
              <a:t>15</a:t>
            </a:fld>
            <a:endParaRPr lang="en-US" dirty="0"/>
          </a:p>
        </p:txBody>
      </p:sp>
    </p:spTree>
    <p:extLst>
      <p:ext uri="{BB962C8B-B14F-4D97-AF65-F5344CB8AC3E}">
        <p14:creationId xmlns:p14="http://schemas.microsoft.com/office/powerpoint/2010/main" val="667983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F374D-64C4-494F-BA9F-29E7FBF17173}" type="slidenum">
              <a:rPr lang="en-US" smtClean="0"/>
              <a:t>16</a:t>
            </a:fld>
            <a:endParaRPr lang="en-US" dirty="0"/>
          </a:p>
        </p:txBody>
      </p:sp>
    </p:spTree>
    <p:extLst>
      <p:ext uri="{BB962C8B-B14F-4D97-AF65-F5344CB8AC3E}">
        <p14:creationId xmlns:p14="http://schemas.microsoft.com/office/powerpoint/2010/main" val="1117285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F374D-64C4-494F-BA9F-29E7FBF17173}" type="slidenum">
              <a:rPr lang="en-US" smtClean="0"/>
              <a:t>6</a:t>
            </a:fld>
            <a:endParaRPr lang="en-US" dirty="0"/>
          </a:p>
        </p:txBody>
      </p:sp>
    </p:spTree>
    <p:extLst>
      <p:ext uri="{BB962C8B-B14F-4D97-AF65-F5344CB8AC3E}">
        <p14:creationId xmlns:p14="http://schemas.microsoft.com/office/powerpoint/2010/main" val="3336244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F374D-64C4-494F-BA9F-29E7FBF17173}" type="slidenum">
              <a:rPr lang="en-US" smtClean="0"/>
              <a:t>7</a:t>
            </a:fld>
            <a:endParaRPr lang="en-US" dirty="0"/>
          </a:p>
        </p:txBody>
      </p:sp>
    </p:spTree>
    <p:extLst>
      <p:ext uri="{BB962C8B-B14F-4D97-AF65-F5344CB8AC3E}">
        <p14:creationId xmlns:p14="http://schemas.microsoft.com/office/powerpoint/2010/main" val="115354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F374D-64C4-494F-BA9F-29E7FBF17173}" type="slidenum">
              <a:rPr lang="en-US" smtClean="0"/>
              <a:t>8</a:t>
            </a:fld>
            <a:endParaRPr lang="en-US" dirty="0"/>
          </a:p>
        </p:txBody>
      </p:sp>
    </p:spTree>
    <p:extLst>
      <p:ext uri="{BB962C8B-B14F-4D97-AF65-F5344CB8AC3E}">
        <p14:creationId xmlns:p14="http://schemas.microsoft.com/office/powerpoint/2010/main" val="3179498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F374D-64C4-494F-BA9F-29E7FBF17173}" type="slidenum">
              <a:rPr lang="en-US" smtClean="0"/>
              <a:t>9</a:t>
            </a:fld>
            <a:endParaRPr lang="en-US" dirty="0"/>
          </a:p>
        </p:txBody>
      </p:sp>
    </p:spTree>
    <p:extLst>
      <p:ext uri="{BB962C8B-B14F-4D97-AF65-F5344CB8AC3E}">
        <p14:creationId xmlns:p14="http://schemas.microsoft.com/office/powerpoint/2010/main" val="870474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F374D-64C4-494F-BA9F-29E7FBF17173}" type="slidenum">
              <a:rPr lang="en-US" smtClean="0"/>
              <a:t>10</a:t>
            </a:fld>
            <a:endParaRPr lang="en-US" dirty="0"/>
          </a:p>
        </p:txBody>
      </p:sp>
    </p:spTree>
    <p:extLst>
      <p:ext uri="{BB962C8B-B14F-4D97-AF65-F5344CB8AC3E}">
        <p14:creationId xmlns:p14="http://schemas.microsoft.com/office/powerpoint/2010/main" val="2477009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F374D-64C4-494F-BA9F-29E7FBF17173}" type="slidenum">
              <a:rPr lang="en-US" smtClean="0"/>
              <a:t>11</a:t>
            </a:fld>
            <a:endParaRPr lang="en-US" dirty="0"/>
          </a:p>
        </p:txBody>
      </p:sp>
    </p:spTree>
    <p:extLst>
      <p:ext uri="{BB962C8B-B14F-4D97-AF65-F5344CB8AC3E}">
        <p14:creationId xmlns:p14="http://schemas.microsoft.com/office/powerpoint/2010/main" val="4039513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F374D-64C4-494F-BA9F-29E7FBF17173}" type="slidenum">
              <a:rPr lang="en-US" smtClean="0"/>
              <a:t>12</a:t>
            </a:fld>
            <a:endParaRPr lang="en-US" dirty="0"/>
          </a:p>
        </p:txBody>
      </p:sp>
    </p:spTree>
    <p:extLst>
      <p:ext uri="{BB962C8B-B14F-4D97-AF65-F5344CB8AC3E}">
        <p14:creationId xmlns:p14="http://schemas.microsoft.com/office/powerpoint/2010/main" val="2356742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F374D-64C4-494F-BA9F-29E7FBF17173}" type="slidenum">
              <a:rPr lang="en-US" smtClean="0"/>
              <a:t>13</a:t>
            </a:fld>
            <a:endParaRPr lang="en-US" dirty="0"/>
          </a:p>
        </p:txBody>
      </p:sp>
    </p:spTree>
    <p:extLst>
      <p:ext uri="{BB962C8B-B14F-4D97-AF65-F5344CB8AC3E}">
        <p14:creationId xmlns:p14="http://schemas.microsoft.com/office/powerpoint/2010/main" val="2445199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8846-5DD8-5F40-BC33-EBF35C0B2B8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1CBF5BB-5936-9F4E-907B-9DC38288D7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7E355BB-164F-D744-BDC0-0038020BE4AF}"/>
              </a:ext>
            </a:extLst>
          </p:cNvPr>
          <p:cNvSpPr>
            <a:spLocks noGrp="1"/>
          </p:cNvSpPr>
          <p:nvPr>
            <p:ph type="dt" sz="half" idx="10"/>
          </p:nvPr>
        </p:nvSpPr>
        <p:spPr/>
        <p:txBody>
          <a:bodyPr/>
          <a:lstStyle/>
          <a:p>
            <a:fld id="{851F3B63-92CD-2444-A0E6-636A9013E69C}" type="datetimeFigureOut">
              <a:rPr lang="en-US" smtClean="0"/>
              <a:t>12/11/19</a:t>
            </a:fld>
            <a:endParaRPr lang="en-US" dirty="0"/>
          </a:p>
        </p:txBody>
      </p:sp>
      <p:sp>
        <p:nvSpPr>
          <p:cNvPr id="5" name="Footer Placeholder 4">
            <a:extLst>
              <a:ext uri="{FF2B5EF4-FFF2-40B4-BE49-F238E27FC236}">
                <a16:creationId xmlns:a16="http://schemas.microsoft.com/office/drawing/2014/main" id="{6C1A309C-2BB8-C143-8E7D-DD4CC2A264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E47E81-2A2D-7244-9470-8ECF25A45639}"/>
              </a:ext>
            </a:extLst>
          </p:cNvPr>
          <p:cNvSpPr>
            <a:spLocks noGrp="1"/>
          </p:cNvSpPr>
          <p:nvPr>
            <p:ph type="sldNum" sz="quarter" idx="12"/>
          </p:nvPr>
        </p:nvSpPr>
        <p:spPr/>
        <p:txBody>
          <a:bodyPr/>
          <a:lstStyle/>
          <a:p>
            <a:fld id="{9BB25216-EF21-404A-9EBE-7DC4AD6A9DA8}" type="slidenum">
              <a:rPr lang="en-US" smtClean="0"/>
              <a:t>‹#›</a:t>
            </a:fld>
            <a:endParaRPr lang="en-US" dirty="0"/>
          </a:p>
        </p:txBody>
      </p:sp>
    </p:spTree>
    <p:extLst>
      <p:ext uri="{BB962C8B-B14F-4D97-AF65-F5344CB8AC3E}">
        <p14:creationId xmlns:p14="http://schemas.microsoft.com/office/powerpoint/2010/main" val="256201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34E0-106B-284C-8462-A0E7A6A326B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F149EE7-23EB-3840-9AEC-0AF992E5D92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A3D244-BE85-2741-8BC2-D859188A639F}"/>
              </a:ext>
            </a:extLst>
          </p:cNvPr>
          <p:cNvSpPr>
            <a:spLocks noGrp="1"/>
          </p:cNvSpPr>
          <p:nvPr>
            <p:ph type="dt" sz="half" idx="10"/>
          </p:nvPr>
        </p:nvSpPr>
        <p:spPr/>
        <p:txBody>
          <a:bodyPr/>
          <a:lstStyle/>
          <a:p>
            <a:fld id="{851F3B63-92CD-2444-A0E6-636A9013E69C}" type="datetimeFigureOut">
              <a:rPr lang="en-US" smtClean="0"/>
              <a:t>12/11/19</a:t>
            </a:fld>
            <a:endParaRPr lang="en-US" dirty="0"/>
          </a:p>
        </p:txBody>
      </p:sp>
      <p:sp>
        <p:nvSpPr>
          <p:cNvPr id="5" name="Footer Placeholder 4">
            <a:extLst>
              <a:ext uri="{FF2B5EF4-FFF2-40B4-BE49-F238E27FC236}">
                <a16:creationId xmlns:a16="http://schemas.microsoft.com/office/drawing/2014/main" id="{CA403D60-105B-3C41-ABE5-1867CECF87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DF85E6-E89B-4840-A01E-65CBDCABE8E6}"/>
              </a:ext>
            </a:extLst>
          </p:cNvPr>
          <p:cNvSpPr>
            <a:spLocks noGrp="1"/>
          </p:cNvSpPr>
          <p:nvPr>
            <p:ph type="sldNum" sz="quarter" idx="12"/>
          </p:nvPr>
        </p:nvSpPr>
        <p:spPr/>
        <p:txBody>
          <a:bodyPr/>
          <a:lstStyle/>
          <a:p>
            <a:fld id="{9BB25216-EF21-404A-9EBE-7DC4AD6A9DA8}" type="slidenum">
              <a:rPr lang="en-US" smtClean="0"/>
              <a:t>‹#›</a:t>
            </a:fld>
            <a:endParaRPr lang="en-US" dirty="0"/>
          </a:p>
        </p:txBody>
      </p:sp>
    </p:spTree>
    <p:extLst>
      <p:ext uri="{BB962C8B-B14F-4D97-AF65-F5344CB8AC3E}">
        <p14:creationId xmlns:p14="http://schemas.microsoft.com/office/powerpoint/2010/main" val="2920996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7DF0AA-0935-BF45-B211-0A88D5D01BF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E1BA463-05AD-B549-8227-44D6DDDFAF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ECFDD9-CD6F-684E-9299-1D989B938E35}"/>
              </a:ext>
            </a:extLst>
          </p:cNvPr>
          <p:cNvSpPr>
            <a:spLocks noGrp="1"/>
          </p:cNvSpPr>
          <p:nvPr>
            <p:ph type="dt" sz="half" idx="10"/>
          </p:nvPr>
        </p:nvSpPr>
        <p:spPr/>
        <p:txBody>
          <a:bodyPr/>
          <a:lstStyle/>
          <a:p>
            <a:fld id="{851F3B63-92CD-2444-A0E6-636A9013E69C}" type="datetimeFigureOut">
              <a:rPr lang="en-US" smtClean="0"/>
              <a:t>12/11/19</a:t>
            </a:fld>
            <a:endParaRPr lang="en-US" dirty="0"/>
          </a:p>
        </p:txBody>
      </p:sp>
      <p:sp>
        <p:nvSpPr>
          <p:cNvPr id="5" name="Footer Placeholder 4">
            <a:extLst>
              <a:ext uri="{FF2B5EF4-FFF2-40B4-BE49-F238E27FC236}">
                <a16:creationId xmlns:a16="http://schemas.microsoft.com/office/drawing/2014/main" id="{50BE15D7-A66B-0443-A25E-0DCF846F6B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BBBE53-9123-3E41-8595-2FD182A71F54}"/>
              </a:ext>
            </a:extLst>
          </p:cNvPr>
          <p:cNvSpPr>
            <a:spLocks noGrp="1"/>
          </p:cNvSpPr>
          <p:nvPr>
            <p:ph type="sldNum" sz="quarter" idx="12"/>
          </p:nvPr>
        </p:nvSpPr>
        <p:spPr/>
        <p:txBody>
          <a:bodyPr/>
          <a:lstStyle/>
          <a:p>
            <a:fld id="{9BB25216-EF21-404A-9EBE-7DC4AD6A9DA8}" type="slidenum">
              <a:rPr lang="en-US" smtClean="0"/>
              <a:t>‹#›</a:t>
            </a:fld>
            <a:endParaRPr lang="en-US" dirty="0"/>
          </a:p>
        </p:txBody>
      </p:sp>
    </p:spTree>
    <p:extLst>
      <p:ext uri="{BB962C8B-B14F-4D97-AF65-F5344CB8AC3E}">
        <p14:creationId xmlns:p14="http://schemas.microsoft.com/office/powerpoint/2010/main" val="205084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C3ED-7AF9-E548-AB66-D8A88FCE29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EDA6B4-5DC3-DB47-A3C3-D4A49A0A8A7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A4EB76-CA96-2143-80BC-EAC425F0FB0E}"/>
              </a:ext>
            </a:extLst>
          </p:cNvPr>
          <p:cNvSpPr>
            <a:spLocks noGrp="1"/>
          </p:cNvSpPr>
          <p:nvPr>
            <p:ph type="dt" sz="half" idx="10"/>
          </p:nvPr>
        </p:nvSpPr>
        <p:spPr/>
        <p:txBody>
          <a:bodyPr/>
          <a:lstStyle/>
          <a:p>
            <a:fld id="{851F3B63-92CD-2444-A0E6-636A9013E69C}" type="datetimeFigureOut">
              <a:rPr lang="en-US" smtClean="0"/>
              <a:t>12/11/19</a:t>
            </a:fld>
            <a:endParaRPr lang="en-US" dirty="0"/>
          </a:p>
        </p:txBody>
      </p:sp>
      <p:sp>
        <p:nvSpPr>
          <p:cNvPr id="5" name="Footer Placeholder 4">
            <a:extLst>
              <a:ext uri="{FF2B5EF4-FFF2-40B4-BE49-F238E27FC236}">
                <a16:creationId xmlns:a16="http://schemas.microsoft.com/office/drawing/2014/main" id="{3246D864-C7B4-044E-B80A-9B36951B58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ABD2D7-8458-C043-B9F3-410FF72BFBD9}"/>
              </a:ext>
            </a:extLst>
          </p:cNvPr>
          <p:cNvSpPr>
            <a:spLocks noGrp="1"/>
          </p:cNvSpPr>
          <p:nvPr>
            <p:ph type="sldNum" sz="quarter" idx="12"/>
          </p:nvPr>
        </p:nvSpPr>
        <p:spPr/>
        <p:txBody>
          <a:bodyPr/>
          <a:lstStyle/>
          <a:p>
            <a:fld id="{9BB25216-EF21-404A-9EBE-7DC4AD6A9DA8}" type="slidenum">
              <a:rPr lang="en-US" smtClean="0"/>
              <a:t>‹#›</a:t>
            </a:fld>
            <a:endParaRPr lang="en-US" dirty="0"/>
          </a:p>
        </p:txBody>
      </p:sp>
    </p:spTree>
    <p:extLst>
      <p:ext uri="{BB962C8B-B14F-4D97-AF65-F5344CB8AC3E}">
        <p14:creationId xmlns:p14="http://schemas.microsoft.com/office/powerpoint/2010/main" val="927352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AB7B-286D-5E4B-8ADF-6BF76EF1C18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CACB0D-9F7A-A146-9C78-3CEED9B76A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802A8B3-2764-8342-BBF0-BFAB581C45C4}"/>
              </a:ext>
            </a:extLst>
          </p:cNvPr>
          <p:cNvSpPr>
            <a:spLocks noGrp="1"/>
          </p:cNvSpPr>
          <p:nvPr>
            <p:ph type="dt" sz="half" idx="10"/>
          </p:nvPr>
        </p:nvSpPr>
        <p:spPr/>
        <p:txBody>
          <a:bodyPr/>
          <a:lstStyle/>
          <a:p>
            <a:fld id="{851F3B63-92CD-2444-A0E6-636A9013E69C}" type="datetimeFigureOut">
              <a:rPr lang="en-US" smtClean="0"/>
              <a:t>12/11/19</a:t>
            </a:fld>
            <a:endParaRPr lang="en-US" dirty="0"/>
          </a:p>
        </p:txBody>
      </p:sp>
      <p:sp>
        <p:nvSpPr>
          <p:cNvPr id="5" name="Footer Placeholder 4">
            <a:extLst>
              <a:ext uri="{FF2B5EF4-FFF2-40B4-BE49-F238E27FC236}">
                <a16:creationId xmlns:a16="http://schemas.microsoft.com/office/drawing/2014/main" id="{0A4D41C7-F5AC-874E-971E-61911C024A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CA26F9-6909-9E44-A3CB-DFDC94B82CB2}"/>
              </a:ext>
            </a:extLst>
          </p:cNvPr>
          <p:cNvSpPr>
            <a:spLocks noGrp="1"/>
          </p:cNvSpPr>
          <p:nvPr>
            <p:ph type="sldNum" sz="quarter" idx="12"/>
          </p:nvPr>
        </p:nvSpPr>
        <p:spPr/>
        <p:txBody>
          <a:bodyPr/>
          <a:lstStyle/>
          <a:p>
            <a:fld id="{9BB25216-EF21-404A-9EBE-7DC4AD6A9DA8}" type="slidenum">
              <a:rPr lang="en-US" smtClean="0"/>
              <a:t>‹#›</a:t>
            </a:fld>
            <a:endParaRPr lang="en-US" dirty="0"/>
          </a:p>
        </p:txBody>
      </p:sp>
    </p:spTree>
    <p:extLst>
      <p:ext uri="{BB962C8B-B14F-4D97-AF65-F5344CB8AC3E}">
        <p14:creationId xmlns:p14="http://schemas.microsoft.com/office/powerpoint/2010/main" val="2354842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7DA76-1F97-384C-806A-10250AEA98B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3735838-DFF6-1948-AB0A-A9922913688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19C7049-496D-B944-8B6A-B9F24B3C1D2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FE50B5F-3540-AB42-8C18-46F8707A772A}"/>
              </a:ext>
            </a:extLst>
          </p:cNvPr>
          <p:cNvSpPr>
            <a:spLocks noGrp="1"/>
          </p:cNvSpPr>
          <p:nvPr>
            <p:ph type="dt" sz="half" idx="10"/>
          </p:nvPr>
        </p:nvSpPr>
        <p:spPr/>
        <p:txBody>
          <a:bodyPr/>
          <a:lstStyle/>
          <a:p>
            <a:fld id="{851F3B63-92CD-2444-A0E6-636A9013E69C}" type="datetimeFigureOut">
              <a:rPr lang="en-US" smtClean="0"/>
              <a:t>12/11/19</a:t>
            </a:fld>
            <a:endParaRPr lang="en-US" dirty="0"/>
          </a:p>
        </p:txBody>
      </p:sp>
      <p:sp>
        <p:nvSpPr>
          <p:cNvPr id="6" name="Footer Placeholder 5">
            <a:extLst>
              <a:ext uri="{FF2B5EF4-FFF2-40B4-BE49-F238E27FC236}">
                <a16:creationId xmlns:a16="http://schemas.microsoft.com/office/drawing/2014/main" id="{C18BE357-BCB3-9046-88CE-7CEB7BF5BF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18A615-1152-3247-9BF8-07C544A3E28E}"/>
              </a:ext>
            </a:extLst>
          </p:cNvPr>
          <p:cNvSpPr>
            <a:spLocks noGrp="1"/>
          </p:cNvSpPr>
          <p:nvPr>
            <p:ph type="sldNum" sz="quarter" idx="12"/>
          </p:nvPr>
        </p:nvSpPr>
        <p:spPr/>
        <p:txBody>
          <a:bodyPr/>
          <a:lstStyle/>
          <a:p>
            <a:fld id="{9BB25216-EF21-404A-9EBE-7DC4AD6A9DA8}" type="slidenum">
              <a:rPr lang="en-US" smtClean="0"/>
              <a:t>‹#›</a:t>
            </a:fld>
            <a:endParaRPr lang="en-US" dirty="0"/>
          </a:p>
        </p:txBody>
      </p:sp>
    </p:spTree>
    <p:extLst>
      <p:ext uri="{BB962C8B-B14F-4D97-AF65-F5344CB8AC3E}">
        <p14:creationId xmlns:p14="http://schemas.microsoft.com/office/powerpoint/2010/main" val="2819491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8925-5E5A-8D48-91B2-F3E53AA78D5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8E91254-2FB7-704F-A50F-1925CB62DC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BAFBB8D-D8D0-5F44-832B-6BF64C7D011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26A8748-4240-5E42-BC0D-921B55211A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F5A7085-6618-DA4A-B245-C0DE839F34C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D7DBE81-F36F-9241-9633-CA1C94B811BB}"/>
              </a:ext>
            </a:extLst>
          </p:cNvPr>
          <p:cNvSpPr>
            <a:spLocks noGrp="1"/>
          </p:cNvSpPr>
          <p:nvPr>
            <p:ph type="dt" sz="half" idx="10"/>
          </p:nvPr>
        </p:nvSpPr>
        <p:spPr/>
        <p:txBody>
          <a:bodyPr/>
          <a:lstStyle/>
          <a:p>
            <a:fld id="{851F3B63-92CD-2444-A0E6-636A9013E69C}" type="datetimeFigureOut">
              <a:rPr lang="en-US" smtClean="0"/>
              <a:t>12/11/19</a:t>
            </a:fld>
            <a:endParaRPr lang="en-US" dirty="0"/>
          </a:p>
        </p:txBody>
      </p:sp>
      <p:sp>
        <p:nvSpPr>
          <p:cNvPr id="8" name="Footer Placeholder 7">
            <a:extLst>
              <a:ext uri="{FF2B5EF4-FFF2-40B4-BE49-F238E27FC236}">
                <a16:creationId xmlns:a16="http://schemas.microsoft.com/office/drawing/2014/main" id="{21553026-2F7D-8147-B2B5-9D40DFAADF6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8F53A7E-5E42-D549-85DC-06FE1036A128}"/>
              </a:ext>
            </a:extLst>
          </p:cNvPr>
          <p:cNvSpPr>
            <a:spLocks noGrp="1"/>
          </p:cNvSpPr>
          <p:nvPr>
            <p:ph type="sldNum" sz="quarter" idx="12"/>
          </p:nvPr>
        </p:nvSpPr>
        <p:spPr/>
        <p:txBody>
          <a:bodyPr/>
          <a:lstStyle/>
          <a:p>
            <a:fld id="{9BB25216-EF21-404A-9EBE-7DC4AD6A9DA8}" type="slidenum">
              <a:rPr lang="en-US" smtClean="0"/>
              <a:t>‹#›</a:t>
            </a:fld>
            <a:endParaRPr lang="en-US" dirty="0"/>
          </a:p>
        </p:txBody>
      </p:sp>
    </p:spTree>
    <p:extLst>
      <p:ext uri="{BB962C8B-B14F-4D97-AF65-F5344CB8AC3E}">
        <p14:creationId xmlns:p14="http://schemas.microsoft.com/office/powerpoint/2010/main" val="1605302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87014-D20E-924E-8DEE-0334380F656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7A55BE1-E342-DD47-96D9-2E9A6516A122}"/>
              </a:ext>
            </a:extLst>
          </p:cNvPr>
          <p:cNvSpPr>
            <a:spLocks noGrp="1"/>
          </p:cNvSpPr>
          <p:nvPr>
            <p:ph type="dt" sz="half" idx="10"/>
          </p:nvPr>
        </p:nvSpPr>
        <p:spPr/>
        <p:txBody>
          <a:bodyPr/>
          <a:lstStyle/>
          <a:p>
            <a:fld id="{851F3B63-92CD-2444-A0E6-636A9013E69C}" type="datetimeFigureOut">
              <a:rPr lang="en-US" smtClean="0"/>
              <a:t>12/11/19</a:t>
            </a:fld>
            <a:endParaRPr lang="en-US" dirty="0"/>
          </a:p>
        </p:txBody>
      </p:sp>
      <p:sp>
        <p:nvSpPr>
          <p:cNvPr id="4" name="Footer Placeholder 3">
            <a:extLst>
              <a:ext uri="{FF2B5EF4-FFF2-40B4-BE49-F238E27FC236}">
                <a16:creationId xmlns:a16="http://schemas.microsoft.com/office/drawing/2014/main" id="{A6AC6250-8811-D04B-A366-715AFDD9A38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010CA30-668A-F648-A996-C28E6F4CD64C}"/>
              </a:ext>
            </a:extLst>
          </p:cNvPr>
          <p:cNvSpPr>
            <a:spLocks noGrp="1"/>
          </p:cNvSpPr>
          <p:nvPr>
            <p:ph type="sldNum" sz="quarter" idx="12"/>
          </p:nvPr>
        </p:nvSpPr>
        <p:spPr/>
        <p:txBody>
          <a:bodyPr/>
          <a:lstStyle/>
          <a:p>
            <a:fld id="{9BB25216-EF21-404A-9EBE-7DC4AD6A9DA8}" type="slidenum">
              <a:rPr lang="en-US" smtClean="0"/>
              <a:t>‹#›</a:t>
            </a:fld>
            <a:endParaRPr lang="en-US" dirty="0"/>
          </a:p>
        </p:txBody>
      </p:sp>
    </p:spTree>
    <p:extLst>
      <p:ext uri="{BB962C8B-B14F-4D97-AF65-F5344CB8AC3E}">
        <p14:creationId xmlns:p14="http://schemas.microsoft.com/office/powerpoint/2010/main" val="2963820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20C933-3925-C24E-B9BB-266F6D433553}"/>
              </a:ext>
            </a:extLst>
          </p:cNvPr>
          <p:cNvSpPr>
            <a:spLocks noGrp="1"/>
          </p:cNvSpPr>
          <p:nvPr>
            <p:ph type="dt" sz="half" idx="10"/>
          </p:nvPr>
        </p:nvSpPr>
        <p:spPr/>
        <p:txBody>
          <a:bodyPr/>
          <a:lstStyle/>
          <a:p>
            <a:fld id="{851F3B63-92CD-2444-A0E6-636A9013E69C}" type="datetimeFigureOut">
              <a:rPr lang="en-US" smtClean="0"/>
              <a:t>12/11/19</a:t>
            </a:fld>
            <a:endParaRPr lang="en-US" dirty="0"/>
          </a:p>
        </p:txBody>
      </p:sp>
      <p:sp>
        <p:nvSpPr>
          <p:cNvPr id="3" name="Footer Placeholder 2">
            <a:extLst>
              <a:ext uri="{FF2B5EF4-FFF2-40B4-BE49-F238E27FC236}">
                <a16:creationId xmlns:a16="http://schemas.microsoft.com/office/drawing/2014/main" id="{5F2A1A36-C7CE-7D42-9962-5BFFF76791B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132A2A1-F6C7-844E-BF17-369B02499C83}"/>
              </a:ext>
            </a:extLst>
          </p:cNvPr>
          <p:cNvSpPr>
            <a:spLocks noGrp="1"/>
          </p:cNvSpPr>
          <p:nvPr>
            <p:ph type="sldNum" sz="quarter" idx="12"/>
          </p:nvPr>
        </p:nvSpPr>
        <p:spPr/>
        <p:txBody>
          <a:bodyPr/>
          <a:lstStyle/>
          <a:p>
            <a:fld id="{9BB25216-EF21-404A-9EBE-7DC4AD6A9DA8}" type="slidenum">
              <a:rPr lang="en-US" smtClean="0"/>
              <a:t>‹#›</a:t>
            </a:fld>
            <a:endParaRPr lang="en-US" dirty="0"/>
          </a:p>
        </p:txBody>
      </p:sp>
    </p:spTree>
    <p:extLst>
      <p:ext uri="{BB962C8B-B14F-4D97-AF65-F5344CB8AC3E}">
        <p14:creationId xmlns:p14="http://schemas.microsoft.com/office/powerpoint/2010/main" val="2827353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6FBC6-B9B5-6244-B4E7-12F340E40F7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50A5EEB-0929-404D-8204-45ABD7741B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478D1B3-3F32-5644-9E9E-F2C4738CF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5BEC38-CC32-F04E-B023-1A14796EE3E9}"/>
              </a:ext>
            </a:extLst>
          </p:cNvPr>
          <p:cNvSpPr>
            <a:spLocks noGrp="1"/>
          </p:cNvSpPr>
          <p:nvPr>
            <p:ph type="dt" sz="half" idx="10"/>
          </p:nvPr>
        </p:nvSpPr>
        <p:spPr/>
        <p:txBody>
          <a:bodyPr/>
          <a:lstStyle/>
          <a:p>
            <a:fld id="{851F3B63-92CD-2444-A0E6-636A9013E69C}" type="datetimeFigureOut">
              <a:rPr lang="en-US" smtClean="0"/>
              <a:t>12/11/19</a:t>
            </a:fld>
            <a:endParaRPr lang="en-US" dirty="0"/>
          </a:p>
        </p:txBody>
      </p:sp>
      <p:sp>
        <p:nvSpPr>
          <p:cNvPr id="6" name="Footer Placeholder 5">
            <a:extLst>
              <a:ext uri="{FF2B5EF4-FFF2-40B4-BE49-F238E27FC236}">
                <a16:creationId xmlns:a16="http://schemas.microsoft.com/office/drawing/2014/main" id="{2CC76A8F-23C2-0943-9777-1930F5D58D6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502851-1FA5-7F41-A982-4E2D42214250}"/>
              </a:ext>
            </a:extLst>
          </p:cNvPr>
          <p:cNvSpPr>
            <a:spLocks noGrp="1"/>
          </p:cNvSpPr>
          <p:nvPr>
            <p:ph type="sldNum" sz="quarter" idx="12"/>
          </p:nvPr>
        </p:nvSpPr>
        <p:spPr/>
        <p:txBody>
          <a:bodyPr/>
          <a:lstStyle/>
          <a:p>
            <a:fld id="{9BB25216-EF21-404A-9EBE-7DC4AD6A9DA8}" type="slidenum">
              <a:rPr lang="en-US" smtClean="0"/>
              <a:t>‹#›</a:t>
            </a:fld>
            <a:endParaRPr lang="en-US" dirty="0"/>
          </a:p>
        </p:txBody>
      </p:sp>
    </p:spTree>
    <p:extLst>
      <p:ext uri="{BB962C8B-B14F-4D97-AF65-F5344CB8AC3E}">
        <p14:creationId xmlns:p14="http://schemas.microsoft.com/office/powerpoint/2010/main" val="3831508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F9FA-9DAE-5042-8B21-E950518C608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94E41BC-6265-694B-A9C3-86535BEC65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E5E815-311E-7A4E-B48A-7CE24928A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8E19F4C-62B1-B74C-858A-092D308AFA59}"/>
              </a:ext>
            </a:extLst>
          </p:cNvPr>
          <p:cNvSpPr>
            <a:spLocks noGrp="1"/>
          </p:cNvSpPr>
          <p:nvPr>
            <p:ph type="dt" sz="half" idx="10"/>
          </p:nvPr>
        </p:nvSpPr>
        <p:spPr/>
        <p:txBody>
          <a:bodyPr/>
          <a:lstStyle/>
          <a:p>
            <a:fld id="{851F3B63-92CD-2444-A0E6-636A9013E69C}" type="datetimeFigureOut">
              <a:rPr lang="en-US" smtClean="0"/>
              <a:t>12/11/19</a:t>
            </a:fld>
            <a:endParaRPr lang="en-US" dirty="0"/>
          </a:p>
        </p:txBody>
      </p:sp>
      <p:sp>
        <p:nvSpPr>
          <p:cNvPr id="6" name="Footer Placeholder 5">
            <a:extLst>
              <a:ext uri="{FF2B5EF4-FFF2-40B4-BE49-F238E27FC236}">
                <a16:creationId xmlns:a16="http://schemas.microsoft.com/office/drawing/2014/main" id="{F2294DF3-6A80-2946-97FF-6A3E43DC52B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BBC414-29DE-0245-A4A7-3CEC13906FE1}"/>
              </a:ext>
            </a:extLst>
          </p:cNvPr>
          <p:cNvSpPr>
            <a:spLocks noGrp="1"/>
          </p:cNvSpPr>
          <p:nvPr>
            <p:ph type="sldNum" sz="quarter" idx="12"/>
          </p:nvPr>
        </p:nvSpPr>
        <p:spPr/>
        <p:txBody>
          <a:bodyPr/>
          <a:lstStyle/>
          <a:p>
            <a:fld id="{9BB25216-EF21-404A-9EBE-7DC4AD6A9DA8}" type="slidenum">
              <a:rPr lang="en-US" smtClean="0"/>
              <a:t>‹#›</a:t>
            </a:fld>
            <a:endParaRPr lang="en-US" dirty="0"/>
          </a:p>
        </p:txBody>
      </p:sp>
    </p:spTree>
    <p:extLst>
      <p:ext uri="{BB962C8B-B14F-4D97-AF65-F5344CB8AC3E}">
        <p14:creationId xmlns:p14="http://schemas.microsoft.com/office/powerpoint/2010/main" val="220191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A045E4-461A-D949-BF59-0F6C3462F4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29CD76-4A71-A54B-A39C-2808F4E42F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19F993-E407-5444-A629-B5A010B04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F3B63-92CD-2444-A0E6-636A9013E69C}" type="datetimeFigureOut">
              <a:rPr lang="en-US" smtClean="0"/>
              <a:t>12/11/19</a:t>
            </a:fld>
            <a:endParaRPr lang="en-US" dirty="0"/>
          </a:p>
        </p:txBody>
      </p:sp>
      <p:sp>
        <p:nvSpPr>
          <p:cNvPr id="5" name="Footer Placeholder 4">
            <a:extLst>
              <a:ext uri="{FF2B5EF4-FFF2-40B4-BE49-F238E27FC236}">
                <a16:creationId xmlns:a16="http://schemas.microsoft.com/office/drawing/2014/main" id="{D38C8686-CDFF-274C-8CB7-55C44FE5A0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C5C3F22-2401-3E4C-8789-6B6CB5E584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25216-EF21-404A-9EBE-7DC4AD6A9DA8}" type="slidenum">
              <a:rPr lang="en-US" smtClean="0"/>
              <a:t>‹#›</a:t>
            </a:fld>
            <a:endParaRPr lang="en-US" dirty="0"/>
          </a:p>
        </p:txBody>
      </p:sp>
    </p:spTree>
    <p:extLst>
      <p:ext uri="{BB962C8B-B14F-4D97-AF65-F5344CB8AC3E}">
        <p14:creationId xmlns:p14="http://schemas.microsoft.com/office/powerpoint/2010/main" val="329516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ngular.io/guide/securit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amazon.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83D3-7307-884C-8976-68DF856A71C7}"/>
              </a:ext>
            </a:extLst>
          </p:cNvPr>
          <p:cNvSpPr>
            <a:spLocks noGrp="1"/>
          </p:cNvSpPr>
          <p:nvPr>
            <p:ph type="title"/>
          </p:nvPr>
        </p:nvSpPr>
        <p:spPr/>
        <p:txBody>
          <a:bodyPr/>
          <a:lstStyle/>
          <a:p>
            <a:pPr algn="ctr"/>
            <a:r>
              <a:rPr lang="en-US" dirty="0"/>
              <a:t>AngularJS</a:t>
            </a:r>
          </a:p>
        </p:txBody>
      </p:sp>
      <p:sp>
        <p:nvSpPr>
          <p:cNvPr id="3" name="Content Placeholder 2">
            <a:extLst>
              <a:ext uri="{FF2B5EF4-FFF2-40B4-BE49-F238E27FC236}">
                <a16:creationId xmlns:a16="http://schemas.microsoft.com/office/drawing/2014/main" id="{35691CE8-2FD6-BE40-890D-FA2D33B01371}"/>
              </a:ext>
            </a:extLst>
          </p:cNvPr>
          <p:cNvSpPr>
            <a:spLocks noGrp="1"/>
          </p:cNvSpPr>
          <p:nvPr>
            <p:ph idx="1"/>
          </p:nvPr>
        </p:nvSpPr>
        <p:spPr>
          <a:xfrm>
            <a:off x="838200" y="1558344"/>
            <a:ext cx="10515600" cy="4831945"/>
          </a:xfrm>
        </p:spPr>
        <p:txBody>
          <a:bodyPr>
            <a:normAutofit/>
          </a:bodyPr>
          <a:lstStyle/>
          <a:p>
            <a:pPr marL="514350" indent="-514350">
              <a:buFont typeface="+mj-lt"/>
              <a:buAutoNum type="arabicPeriod"/>
            </a:pPr>
            <a:r>
              <a:rPr lang="en-IN" sz="2100" dirty="0"/>
              <a:t> What angular is?</a:t>
            </a:r>
          </a:p>
          <a:p>
            <a:pPr marL="514350" indent="-514350">
              <a:buFont typeface="+mj-lt"/>
              <a:buAutoNum type="arabicPeriod"/>
            </a:pPr>
            <a:r>
              <a:rPr lang="en-IN" sz="2100" dirty="0"/>
              <a:t> What is SPA (Single page application)?</a:t>
            </a:r>
          </a:p>
          <a:p>
            <a:pPr marL="514350" indent="-514350">
              <a:buFont typeface="+mj-lt"/>
              <a:buAutoNum type="arabicPeriod"/>
            </a:pPr>
            <a:r>
              <a:rPr lang="en-IN" sz="2100" dirty="0"/>
              <a:t> Angular Version History</a:t>
            </a:r>
          </a:p>
          <a:p>
            <a:pPr marL="514350" indent="-514350">
              <a:buFont typeface="+mj-lt"/>
              <a:buAutoNum type="arabicPeriod"/>
            </a:pPr>
            <a:r>
              <a:rPr lang="en-IN" sz="2100" dirty="0"/>
              <a:t> Project Setup and First App.</a:t>
            </a:r>
          </a:p>
          <a:p>
            <a:pPr marL="514350" indent="-514350">
              <a:buFont typeface="+mj-lt"/>
              <a:buAutoNum type="arabicPeriod"/>
            </a:pPr>
            <a:r>
              <a:rPr lang="en-IN" sz="2100" dirty="0"/>
              <a:t> Basic setup using Bootstrap for styling.</a:t>
            </a:r>
          </a:p>
          <a:p>
            <a:pPr marL="514350" indent="-514350">
              <a:buFont typeface="+mj-lt"/>
              <a:buAutoNum type="arabicPeriod"/>
            </a:pPr>
            <a:r>
              <a:rPr lang="en-IN" sz="2100" dirty="0"/>
              <a:t> Project Structure and app component</a:t>
            </a:r>
          </a:p>
          <a:p>
            <a:pPr marL="514350" indent="-514350">
              <a:buFont typeface="+mj-lt"/>
              <a:buAutoNum type="arabicPeriod"/>
            </a:pPr>
            <a:r>
              <a:rPr lang="en-IN" sz="2100" dirty="0"/>
              <a:t> Angular application flow </a:t>
            </a:r>
          </a:p>
          <a:p>
            <a:pPr marL="514350" indent="-514350">
              <a:buFont typeface="+mj-lt"/>
              <a:buAutoNum type="arabicPeriod"/>
            </a:pPr>
            <a:r>
              <a:rPr lang="en-IN" sz="2100" dirty="0"/>
              <a:t> Angular application flow diagram</a:t>
            </a:r>
          </a:p>
          <a:p>
            <a:pPr marL="514350" indent="-514350">
              <a:buFont typeface="+mj-lt"/>
              <a:buAutoNum type="arabicPeriod"/>
            </a:pPr>
            <a:r>
              <a:rPr lang="en-IN" sz="2100" dirty="0"/>
              <a:t> What is </a:t>
            </a:r>
            <a:r>
              <a:rPr lang="en-IN" sz="2100" dirty="0" err="1"/>
              <a:t>appmodule</a:t>
            </a:r>
            <a:r>
              <a:rPr lang="en-IN" sz="2100" dirty="0"/>
              <a:t> and </a:t>
            </a:r>
            <a:r>
              <a:rPr lang="en-IN" sz="2100" dirty="0" err="1"/>
              <a:t>appcoment</a:t>
            </a:r>
            <a:r>
              <a:rPr lang="en-IN" sz="2100" dirty="0"/>
              <a:t>.</a:t>
            </a:r>
          </a:p>
          <a:p>
            <a:pPr marL="514350" indent="-514350">
              <a:buFont typeface="+mj-lt"/>
              <a:buAutoNum type="arabicPeriod"/>
            </a:pPr>
            <a:r>
              <a:rPr lang="en-IN" sz="2100" dirty="0"/>
              <a:t>  How to create component?</a:t>
            </a:r>
          </a:p>
          <a:p>
            <a:pPr marL="514350" indent="-514350">
              <a:buFont typeface="+mj-lt"/>
              <a:buAutoNum type="arabicPeriod"/>
            </a:pPr>
            <a:r>
              <a:rPr lang="en-IN" sz="2100" dirty="0"/>
              <a:t> Nested component</a:t>
            </a:r>
          </a:p>
          <a:p>
            <a:pPr marL="457200" indent="-457200">
              <a:buFont typeface="+mj-lt"/>
              <a:buAutoNum type="arabicPeriod"/>
            </a:pPr>
            <a:endParaRPr lang="en-US" sz="2100" dirty="0"/>
          </a:p>
          <a:p>
            <a:pPr marL="457200" indent="-457200">
              <a:buFont typeface="+mj-lt"/>
              <a:buAutoNum type="arabicPeriod"/>
            </a:pPr>
            <a:endParaRPr lang="en-US" sz="2100" dirty="0"/>
          </a:p>
          <a:p>
            <a:pPr marL="457200" indent="-457200">
              <a:buFont typeface="+mj-lt"/>
              <a:buAutoNum type="arabicPeriod"/>
            </a:pPr>
            <a:endParaRPr lang="en-US" sz="2100" dirty="0"/>
          </a:p>
        </p:txBody>
      </p:sp>
    </p:spTree>
    <p:extLst>
      <p:ext uri="{BB962C8B-B14F-4D97-AF65-F5344CB8AC3E}">
        <p14:creationId xmlns:p14="http://schemas.microsoft.com/office/powerpoint/2010/main" val="208160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83D3-7307-884C-8976-68DF856A71C7}"/>
              </a:ext>
            </a:extLst>
          </p:cNvPr>
          <p:cNvSpPr>
            <a:spLocks noGrp="1"/>
          </p:cNvSpPr>
          <p:nvPr>
            <p:ph type="title"/>
          </p:nvPr>
        </p:nvSpPr>
        <p:spPr>
          <a:xfrm>
            <a:off x="838200" y="88901"/>
            <a:ext cx="10515600" cy="761999"/>
          </a:xfrm>
        </p:spPr>
        <p:txBody>
          <a:bodyPr/>
          <a:lstStyle/>
          <a:p>
            <a:pPr algn="ctr"/>
            <a:r>
              <a:rPr lang="en-US" dirty="0"/>
              <a:t>Angular application flow</a:t>
            </a:r>
          </a:p>
        </p:txBody>
      </p:sp>
      <p:sp>
        <p:nvSpPr>
          <p:cNvPr id="4" name="Content Placeholder 3">
            <a:extLst>
              <a:ext uri="{FF2B5EF4-FFF2-40B4-BE49-F238E27FC236}">
                <a16:creationId xmlns:a16="http://schemas.microsoft.com/office/drawing/2014/main" id="{8789BC32-232B-3746-8B18-65B3141BEB1E}"/>
              </a:ext>
            </a:extLst>
          </p:cNvPr>
          <p:cNvSpPr>
            <a:spLocks noGrp="1"/>
          </p:cNvSpPr>
          <p:nvPr>
            <p:ph idx="1"/>
          </p:nvPr>
        </p:nvSpPr>
        <p:spPr>
          <a:xfrm>
            <a:off x="838200" y="711200"/>
            <a:ext cx="10515600" cy="5465763"/>
          </a:xfrm>
        </p:spPr>
        <p:txBody>
          <a:bodyPr>
            <a:noAutofit/>
          </a:bodyPr>
          <a:lstStyle/>
          <a:p>
            <a:pPr marL="0" indent="0">
              <a:buNone/>
            </a:pPr>
            <a:r>
              <a:rPr lang="en-US" sz="1700" b="1" dirty="0"/>
              <a:t>App.module.ts</a:t>
            </a:r>
          </a:p>
          <a:p>
            <a:pPr marL="0" indent="0">
              <a:buNone/>
            </a:pPr>
            <a:r>
              <a:rPr lang="en-US" sz="1700" dirty="0"/>
              <a:t>If you looked at this file it has some import statement and  @NgModule,</a:t>
            </a:r>
            <a:r>
              <a:rPr lang="en-IN" sz="1700" dirty="0"/>
              <a:t>declarations,</a:t>
            </a:r>
            <a:r>
              <a:rPr lang="en-US" sz="1700" dirty="0"/>
              <a:t> </a:t>
            </a:r>
            <a:r>
              <a:rPr lang="en-IN" sz="1700" dirty="0"/>
              <a:t>imports, providers and  bootstrap array.</a:t>
            </a:r>
          </a:p>
          <a:p>
            <a:pPr marL="0" indent="0">
              <a:buNone/>
            </a:pPr>
            <a:r>
              <a:rPr lang="en-IN" sz="1700" dirty="0"/>
              <a:t>The most important line is </a:t>
            </a:r>
            <a:r>
              <a:rPr lang="en-IN" sz="1700" b="1" dirty="0"/>
              <a:t>bootstrap array </a:t>
            </a:r>
            <a:r>
              <a:rPr lang="en-IN" sz="1700" dirty="0"/>
              <a:t>which basically list all the components should be known to angular at point of time it analyse the our Index.html file.</a:t>
            </a:r>
          </a:p>
          <a:p>
            <a:pPr marL="0" indent="0">
              <a:buNone/>
            </a:pPr>
            <a:endParaRPr lang="en-IN" sz="1700" dirty="0"/>
          </a:p>
          <a:p>
            <a:pPr marL="0" indent="0">
              <a:buNone/>
            </a:pPr>
            <a:r>
              <a:rPr lang="en-IN" sz="1700" dirty="0"/>
              <a:t>So here the circle closes because here we refence our app components. So the angular app flow is something like this.</a:t>
            </a:r>
          </a:p>
          <a:p>
            <a:pPr marL="342900" indent="-342900">
              <a:buAutoNum type="arabicPeriod"/>
            </a:pPr>
            <a:r>
              <a:rPr lang="en-IN" sz="1700" dirty="0"/>
              <a:t>Angular means our main.ts file get started.</a:t>
            </a:r>
          </a:p>
          <a:p>
            <a:pPr marL="342900" indent="-342900">
              <a:buAutoNum type="arabicPeriod"/>
            </a:pPr>
            <a:r>
              <a:rPr lang="en-IN" sz="1700" dirty="0"/>
              <a:t>Main.ts bootstrap/start our application  and pass app.modul.ts/app module as an argument </a:t>
            </a:r>
          </a:p>
          <a:p>
            <a:pPr marL="342900" indent="-342900">
              <a:buAutoNum type="arabicPeriod"/>
            </a:pPr>
            <a:r>
              <a:rPr lang="en-IN" sz="1700" dirty="0"/>
              <a:t>App.module.ts we bootstrap  app components where it tell angular that it should know these components (bootstrap array of component) when  it try to start itself.</a:t>
            </a:r>
          </a:p>
          <a:p>
            <a:pPr marL="342900" indent="-342900">
              <a:buAutoNum type="arabicPeriod"/>
            </a:pPr>
            <a:r>
              <a:rPr lang="en-IN" sz="1700" dirty="0"/>
              <a:t>Angular analyse these components  and read the setup we pass in appcomponent.ts(whatever compoenents passed in app.module.ts bootstrap array) and figure out selector property of app component.</a:t>
            </a:r>
          </a:p>
          <a:p>
            <a:pPr marL="342900" indent="-342900">
              <a:buAutoNum type="arabicPeriod"/>
            </a:pPr>
            <a:r>
              <a:rPr lang="en-IN" sz="1700" dirty="0"/>
              <a:t>Then angular able to handle app-root component in index.html file figure that appcomponet has selector called ‘app-root’  app-root has attached some html code(.html file/template) which will be imports to index.html.</a:t>
            </a:r>
          </a:p>
          <a:p>
            <a:pPr marL="342900" indent="-342900">
              <a:buAutoNum type="arabicPeriod"/>
            </a:pPr>
            <a:endParaRPr lang="en-IN" sz="1700" dirty="0"/>
          </a:p>
          <a:p>
            <a:pPr marL="0" indent="0">
              <a:buNone/>
            </a:pPr>
            <a:endParaRPr lang="en-IN" sz="1700" dirty="0"/>
          </a:p>
        </p:txBody>
      </p:sp>
    </p:spTree>
    <p:extLst>
      <p:ext uri="{BB962C8B-B14F-4D97-AF65-F5344CB8AC3E}">
        <p14:creationId xmlns:p14="http://schemas.microsoft.com/office/powerpoint/2010/main" val="1797081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83D3-7307-884C-8976-68DF856A71C7}"/>
              </a:ext>
            </a:extLst>
          </p:cNvPr>
          <p:cNvSpPr>
            <a:spLocks noGrp="1"/>
          </p:cNvSpPr>
          <p:nvPr>
            <p:ph type="title"/>
          </p:nvPr>
        </p:nvSpPr>
        <p:spPr>
          <a:xfrm>
            <a:off x="838200" y="88901"/>
            <a:ext cx="10515600" cy="761999"/>
          </a:xfrm>
        </p:spPr>
        <p:txBody>
          <a:bodyPr/>
          <a:lstStyle/>
          <a:p>
            <a:pPr algn="ctr"/>
            <a:r>
              <a:rPr lang="en-US" dirty="0"/>
              <a:t>Angular application flow diagram</a:t>
            </a:r>
          </a:p>
        </p:txBody>
      </p:sp>
      <p:pic>
        <p:nvPicPr>
          <p:cNvPr id="5" name="Content Placeholder 4" descr="A screenshot of a cell phone&#10;&#10;Description automatically generated">
            <a:extLst>
              <a:ext uri="{FF2B5EF4-FFF2-40B4-BE49-F238E27FC236}">
                <a16:creationId xmlns:a16="http://schemas.microsoft.com/office/drawing/2014/main" id="{F7943C9E-CAC0-8D4A-BF39-DBFBB21BDA25}"/>
              </a:ext>
            </a:extLst>
          </p:cNvPr>
          <p:cNvPicPr>
            <a:picLocks noGrp="1" noChangeAspect="1"/>
          </p:cNvPicPr>
          <p:nvPr>
            <p:ph idx="1"/>
          </p:nvPr>
        </p:nvPicPr>
        <p:blipFill>
          <a:blip r:embed="rId3"/>
          <a:stretch>
            <a:fillRect/>
          </a:stretch>
        </p:blipFill>
        <p:spPr>
          <a:xfrm>
            <a:off x="838200" y="1115720"/>
            <a:ext cx="9677400" cy="5653379"/>
          </a:xfrm>
        </p:spPr>
      </p:pic>
    </p:spTree>
    <p:extLst>
      <p:ext uri="{BB962C8B-B14F-4D97-AF65-F5344CB8AC3E}">
        <p14:creationId xmlns:p14="http://schemas.microsoft.com/office/powerpoint/2010/main" val="3379671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83D3-7307-884C-8976-68DF856A71C7}"/>
              </a:ext>
            </a:extLst>
          </p:cNvPr>
          <p:cNvSpPr>
            <a:spLocks noGrp="1"/>
          </p:cNvSpPr>
          <p:nvPr>
            <p:ph type="title"/>
          </p:nvPr>
        </p:nvSpPr>
        <p:spPr>
          <a:xfrm>
            <a:off x="838200" y="88901"/>
            <a:ext cx="10515600" cy="761999"/>
          </a:xfrm>
        </p:spPr>
        <p:txBody>
          <a:bodyPr/>
          <a:lstStyle/>
          <a:p>
            <a:pPr algn="ctr"/>
            <a:r>
              <a:rPr lang="en-US" dirty="0"/>
              <a:t>AppModule and Appcomponents</a:t>
            </a:r>
          </a:p>
        </p:txBody>
      </p:sp>
      <p:sp>
        <p:nvSpPr>
          <p:cNvPr id="4" name="Content Placeholder 3">
            <a:extLst>
              <a:ext uri="{FF2B5EF4-FFF2-40B4-BE49-F238E27FC236}">
                <a16:creationId xmlns:a16="http://schemas.microsoft.com/office/drawing/2014/main" id="{67CB0AD8-6FFB-DF4B-94C6-1C40C57DC831}"/>
              </a:ext>
            </a:extLst>
          </p:cNvPr>
          <p:cNvSpPr>
            <a:spLocks noGrp="1"/>
          </p:cNvSpPr>
          <p:nvPr>
            <p:ph idx="1"/>
          </p:nvPr>
        </p:nvSpPr>
        <p:spPr>
          <a:xfrm>
            <a:off x="596900" y="1003300"/>
            <a:ext cx="10756900" cy="5854700"/>
          </a:xfrm>
        </p:spPr>
        <p:txBody>
          <a:bodyPr>
            <a:noAutofit/>
          </a:bodyPr>
          <a:lstStyle/>
          <a:p>
            <a:pPr marL="342900" indent="-342900">
              <a:buFont typeface="+mj-lt"/>
              <a:buAutoNum type="arabicPeriod"/>
            </a:pPr>
            <a:r>
              <a:rPr lang="en-US" sz="1700" dirty="0"/>
              <a:t>Components</a:t>
            </a:r>
          </a:p>
          <a:p>
            <a:pPr marL="457200" lvl="1" indent="0">
              <a:buNone/>
            </a:pPr>
            <a:r>
              <a:rPr lang="en-US" sz="1700" dirty="0"/>
              <a:t>Angular use components  to build web pages</a:t>
            </a:r>
          </a:p>
          <a:p>
            <a:pPr marL="342900" indent="-342900">
              <a:buFont typeface="+mj-lt"/>
              <a:buAutoNum type="arabicPeriod"/>
            </a:pPr>
            <a:r>
              <a:rPr lang="en-US" sz="1700" dirty="0"/>
              <a:t>  AppModule</a:t>
            </a:r>
          </a:p>
          <a:p>
            <a:pPr marL="0" indent="0">
              <a:buNone/>
            </a:pPr>
            <a:r>
              <a:rPr lang="en-US" sz="1700" dirty="0"/>
              <a:t>	Angular use appmodule to basically to bundle different pieces for example components, in to packages </a:t>
            </a:r>
          </a:p>
          <a:p>
            <a:pPr marL="0" indent="0">
              <a:buNone/>
            </a:pPr>
            <a:endParaRPr lang="en-US" sz="1700" dirty="0"/>
          </a:p>
          <a:p>
            <a:pPr marL="0" indent="0">
              <a:buNone/>
            </a:pPr>
            <a:r>
              <a:rPr lang="en-US" sz="1700" b="1" dirty="0"/>
              <a:t>There are 4 section in appmodule.</a:t>
            </a:r>
          </a:p>
          <a:p>
            <a:pPr marL="0" indent="0">
              <a:buNone/>
            </a:pPr>
            <a:r>
              <a:rPr lang="en-US" sz="1700" b="1" dirty="0"/>
              <a:t>Declaration : </a:t>
            </a:r>
          </a:p>
          <a:p>
            <a:pPr marL="0" indent="0">
              <a:buNone/>
            </a:pPr>
            <a:r>
              <a:rPr lang="en-US" sz="1700" dirty="0"/>
              <a:t> Here we declare any component which going to to be used in our app. So angular gets to know that these are the components to use. We register new component in declaration array while we also need to tell where to find this component with path so </a:t>
            </a:r>
            <a:r>
              <a:rPr lang="en-US" sz="1700" b="1" dirty="0"/>
              <a:t>type scripts </a:t>
            </a:r>
            <a:r>
              <a:rPr lang="en-US" sz="1700" dirty="0"/>
              <a:t>get to know where to find these component while bundling app.</a:t>
            </a:r>
          </a:p>
          <a:p>
            <a:pPr marL="0" indent="0">
              <a:buNone/>
            </a:pPr>
            <a:r>
              <a:rPr lang="en-US" sz="1700" b="1" dirty="0"/>
              <a:t>Imports : </a:t>
            </a:r>
          </a:p>
          <a:p>
            <a:pPr marL="0" indent="0">
              <a:buNone/>
            </a:pPr>
            <a:r>
              <a:rPr lang="en-US" sz="1700" dirty="0"/>
              <a:t> Where we can import some module since we can divide our application in multi module to outsource some task or work other module. Here we also import some of angular module as angular is also divided in different modules for different functionality.</a:t>
            </a:r>
          </a:p>
          <a:p>
            <a:pPr marL="0" indent="0">
              <a:buNone/>
            </a:pPr>
            <a:r>
              <a:rPr lang="en-US" sz="1700" b="1" dirty="0"/>
              <a:t>BootStrap : </a:t>
            </a:r>
          </a:p>
          <a:p>
            <a:pPr marL="0" indent="0">
              <a:buNone/>
            </a:pPr>
            <a:r>
              <a:rPr lang="en-US" sz="1700" dirty="0"/>
              <a:t>As I explained, it tells </a:t>
            </a:r>
            <a:r>
              <a:rPr lang="en-IN" sz="1700" dirty="0"/>
              <a:t>angular that it should know these components (bootstrap array of component) when  it try to start itself.</a:t>
            </a:r>
          </a:p>
          <a:p>
            <a:pPr marL="0" indent="0">
              <a:buNone/>
            </a:pPr>
            <a:r>
              <a:rPr lang="en-IN" sz="1700" b="1" dirty="0"/>
              <a:t>Provides : </a:t>
            </a:r>
            <a:r>
              <a:rPr lang="en-IN" sz="1700" dirty="0"/>
              <a:t>will explain in detail in future sessions.</a:t>
            </a:r>
          </a:p>
          <a:p>
            <a:pPr marL="0" indent="0">
              <a:buNone/>
            </a:pPr>
            <a:endParaRPr lang="en-US" sz="1700" dirty="0"/>
          </a:p>
        </p:txBody>
      </p:sp>
    </p:spTree>
    <p:extLst>
      <p:ext uri="{BB962C8B-B14F-4D97-AF65-F5344CB8AC3E}">
        <p14:creationId xmlns:p14="http://schemas.microsoft.com/office/powerpoint/2010/main" val="2294788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83D3-7307-884C-8976-68DF856A71C7}"/>
              </a:ext>
            </a:extLst>
          </p:cNvPr>
          <p:cNvSpPr>
            <a:spLocks noGrp="1"/>
          </p:cNvSpPr>
          <p:nvPr>
            <p:ph type="title"/>
          </p:nvPr>
        </p:nvSpPr>
        <p:spPr>
          <a:xfrm>
            <a:off x="838200" y="88901"/>
            <a:ext cx="10515600" cy="761999"/>
          </a:xfrm>
        </p:spPr>
        <p:txBody>
          <a:bodyPr/>
          <a:lstStyle/>
          <a:p>
            <a:pPr algn="ctr"/>
            <a:r>
              <a:rPr lang="en-US" dirty="0"/>
              <a:t>AppCompoent files</a:t>
            </a:r>
          </a:p>
        </p:txBody>
      </p:sp>
      <p:sp>
        <p:nvSpPr>
          <p:cNvPr id="4" name="Content Placeholder 3">
            <a:extLst>
              <a:ext uri="{FF2B5EF4-FFF2-40B4-BE49-F238E27FC236}">
                <a16:creationId xmlns:a16="http://schemas.microsoft.com/office/drawing/2014/main" id="{67CB0AD8-6FFB-DF4B-94C6-1C40C57DC831}"/>
              </a:ext>
            </a:extLst>
          </p:cNvPr>
          <p:cNvSpPr>
            <a:spLocks noGrp="1"/>
          </p:cNvSpPr>
          <p:nvPr>
            <p:ph idx="1"/>
          </p:nvPr>
        </p:nvSpPr>
        <p:spPr>
          <a:xfrm>
            <a:off x="596900" y="1003300"/>
            <a:ext cx="10756900" cy="5854700"/>
          </a:xfrm>
        </p:spPr>
        <p:txBody>
          <a:bodyPr>
            <a:noAutofit/>
          </a:bodyPr>
          <a:lstStyle/>
          <a:p>
            <a:pPr marL="342900" indent="-342900">
              <a:buFont typeface="+mj-lt"/>
              <a:buAutoNum type="arabicPeriod"/>
            </a:pPr>
            <a:r>
              <a:rPr lang="en-US" sz="1700" dirty="0"/>
              <a:t>***.component.css file</a:t>
            </a:r>
          </a:p>
          <a:p>
            <a:pPr marL="457200" lvl="1" indent="0">
              <a:buNone/>
            </a:pPr>
            <a:r>
              <a:rPr lang="en-US" sz="1700" dirty="0"/>
              <a:t>Here you can have your css code</a:t>
            </a:r>
          </a:p>
          <a:p>
            <a:pPr marL="342900" indent="-342900">
              <a:buFont typeface="+mj-lt"/>
              <a:buAutoNum type="arabicPeriod"/>
            </a:pPr>
            <a:r>
              <a:rPr lang="en-US" sz="1700" dirty="0"/>
              <a:t>***.componenet.html</a:t>
            </a:r>
          </a:p>
          <a:p>
            <a:pPr marL="457200" lvl="1" indent="0">
              <a:buNone/>
            </a:pPr>
            <a:r>
              <a:rPr lang="en-US" sz="1700" dirty="0"/>
              <a:t>Is html template </a:t>
            </a:r>
          </a:p>
          <a:p>
            <a:pPr marL="342900" indent="-342900">
              <a:buFont typeface="+mj-lt"/>
              <a:buAutoNum type="arabicPeriod"/>
            </a:pPr>
            <a:r>
              <a:rPr lang="en-US" sz="1700" dirty="0"/>
              <a:t>.component.spec.ts</a:t>
            </a:r>
          </a:p>
          <a:p>
            <a:pPr marL="457200" lvl="1" indent="0">
              <a:buNone/>
            </a:pPr>
            <a:r>
              <a:rPr lang="en-US" sz="1700" dirty="0"/>
              <a:t>Is file to write unit test cases</a:t>
            </a:r>
          </a:p>
          <a:p>
            <a:pPr marL="342900" indent="-342900">
              <a:buFont typeface="+mj-lt"/>
              <a:buAutoNum type="arabicPeriod"/>
            </a:pPr>
            <a:r>
              <a:rPr lang="en-US" sz="1700" dirty="0"/>
              <a:t>Component.ts file  </a:t>
            </a:r>
          </a:p>
          <a:p>
            <a:pPr marL="800100" lvl="1" indent="-342900">
              <a:buFont typeface="+mj-lt"/>
              <a:buAutoNum type="arabicPeriod"/>
            </a:pPr>
            <a:r>
              <a:rPr lang="en-US" sz="1700" dirty="0"/>
              <a:t>is type script class file</a:t>
            </a:r>
          </a:p>
          <a:p>
            <a:pPr marL="800100" lvl="1" indent="-342900">
              <a:buFont typeface="+mj-lt"/>
              <a:buAutoNum type="arabicPeriod"/>
            </a:pPr>
            <a:r>
              <a:rPr lang="en-IN" sz="1700" dirty="0"/>
              <a:t>TypeScript is a primary language for Angular application development. It is a superset of JavaScript with design-time support for type safety and tooling.</a:t>
            </a:r>
            <a:endParaRPr lang="en-US" sz="1700" dirty="0"/>
          </a:p>
          <a:p>
            <a:pPr marL="342900" indent="-342900">
              <a:buFont typeface="+mj-lt"/>
              <a:buAutoNum type="arabicPeriod"/>
            </a:pPr>
            <a:endParaRPr lang="en-US" sz="1700" dirty="0"/>
          </a:p>
        </p:txBody>
      </p:sp>
    </p:spTree>
    <p:extLst>
      <p:ext uri="{BB962C8B-B14F-4D97-AF65-F5344CB8AC3E}">
        <p14:creationId xmlns:p14="http://schemas.microsoft.com/office/powerpoint/2010/main" val="3843421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83D3-7307-884C-8976-68DF856A71C7}"/>
              </a:ext>
            </a:extLst>
          </p:cNvPr>
          <p:cNvSpPr>
            <a:spLocks noGrp="1"/>
          </p:cNvSpPr>
          <p:nvPr>
            <p:ph type="title"/>
          </p:nvPr>
        </p:nvSpPr>
        <p:spPr>
          <a:xfrm>
            <a:off x="838200" y="88901"/>
            <a:ext cx="10515600" cy="761999"/>
          </a:xfrm>
        </p:spPr>
        <p:txBody>
          <a:bodyPr/>
          <a:lstStyle/>
          <a:p>
            <a:pPr algn="ctr"/>
            <a:r>
              <a:rPr lang="en-US" dirty="0"/>
              <a:t>How to create component</a:t>
            </a:r>
          </a:p>
        </p:txBody>
      </p:sp>
      <p:sp>
        <p:nvSpPr>
          <p:cNvPr id="4" name="Content Placeholder 3">
            <a:extLst>
              <a:ext uri="{FF2B5EF4-FFF2-40B4-BE49-F238E27FC236}">
                <a16:creationId xmlns:a16="http://schemas.microsoft.com/office/drawing/2014/main" id="{67CB0AD8-6FFB-DF4B-94C6-1C40C57DC831}"/>
              </a:ext>
            </a:extLst>
          </p:cNvPr>
          <p:cNvSpPr>
            <a:spLocks noGrp="1"/>
          </p:cNvSpPr>
          <p:nvPr>
            <p:ph idx="1"/>
          </p:nvPr>
        </p:nvSpPr>
        <p:spPr>
          <a:xfrm>
            <a:off x="596900" y="1003300"/>
            <a:ext cx="10756900" cy="5854700"/>
          </a:xfrm>
        </p:spPr>
        <p:txBody>
          <a:bodyPr>
            <a:noAutofit/>
          </a:bodyPr>
          <a:lstStyle/>
          <a:p>
            <a:pPr marL="342900" indent="-342900">
              <a:buFont typeface="+mj-lt"/>
              <a:buAutoNum type="arabicPeriod"/>
            </a:pPr>
            <a:r>
              <a:rPr lang="en-US" sz="1700" dirty="0"/>
              <a:t>There is two way to create components.</a:t>
            </a:r>
          </a:p>
          <a:p>
            <a:pPr marL="342900" indent="-342900">
              <a:buFont typeface="+mj-lt"/>
              <a:buAutoNum type="arabicPeriod"/>
            </a:pPr>
            <a:r>
              <a:rPr lang="en-US" sz="1700" dirty="0"/>
              <a:t>Use CLI command </a:t>
            </a:r>
            <a:r>
              <a:rPr lang="en-US" sz="1700" dirty="0">
                <a:solidFill>
                  <a:schemeClr val="accent6"/>
                </a:solidFill>
                <a:latin typeface="Helvetica" pitchFamily="2" charset="0"/>
              </a:rPr>
              <a:t>ng g c `</a:t>
            </a:r>
            <a:r>
              <a:rPr lang="en-US" sz="1700" dirty="0" err="1">
                <a:solidFill>
                  <a:schemeClr val="accent6"/>
                </a:solidFill>
                <a:latin typeface="Helvetica" pitchFamily="2" charset="0"/>
              </a:rPr>
              <a:t>componentname</a:t>
            </a:r>
            <a:r>
              <a:rPr lang="en-US" sz="1700" dirty="0">
                <a:solidFill>
                  <a:schemeClr val="accent6"/>
                </a:solidFill>
                <a:latin typeface="Helvetica" pitchFamily="2" charset="0"/>
              </a:rPr>
              <a:t>` </a:t>
            </a:r>
            <a:r>
              <a:rPr lang="en-US" sz="1700" dirty="0"/>
              <a:t>or user </a:t>
            </a:r>
            <a:r>
              <a:rPr lang="en-US" sz="1700" dirty="0">
                <a:solidFill>
                  <a:schemeClr val="accent6"/>
                </a:solidFill>
                <a:latin typeface="Helvetica" pitchFamily="2" charset="0"/>
              </a:rPr>
              <a:t>ng generate component `</a:t>
            </a:r>
            <a:r>
              <a:rPr lang="en-US" sz="1700" dirty="0" err="1">
                <a:solidFill>
                  <a:schemeClr val="accent6"/>
                </a:solidFill>
                <a:latin typeface="Helvetica" pitchFamily="2" charset="0"/>
              </a:rPr>
              <a:t>componentname</a:t>
            </a:r>
            <a:r>
              <a:rPr lang="en-US" sz="1700" dirty="0">
                <a:solidFill>
                  <a:schemeClr val="accent6"/>
                </a:solidFill>
                <a:latin typeface="Helvetica" pitchFamily="2" charset="0"/>
              </a:rPr>
              <a:t>`</a:t>
            </a:r>
          </a:p>
          <a:p>
            <a:pPr marL="457200" lvl="1" indent="0">
              <a:buNone/>
            </a:pPr>
            <a:r>
              <a:rPr lang="en-US" sz="1700" dirty="0"/>
              <a:t>G </a:t>
            </a:r>
            <a:r>
              <a:rPr lang="en-US" sz="1700" dirty="0">
                <a:sym typeface="Wingdings" pitchFamily="2" charset="2"/>
              </a:rPr>
              <a:t> </a:t>
            </a:r>
            <a:r>
              <a:rPr lang="en-US" sz="1700" dirty="0"/>
              <a:t>Generate </a:t>
            </a:r>
          </a:p>
          <a:p>
            <a:pPr marL="457200" lvl="1" indent="0">
              <a:buNone/>
            </a:pPr>
            <a:r>
              <a:rPr lang="en-US" sz="1700" dirty="0"/>
              <a:t>C</a:t>
            </a:r>
            <a:r>
              <a:rPr lang="en-US" sz="1700" dirty="0">
                <a:sym typeface="Wingdings" pitchFamily="2" charset="2"/>
              </a:rPr>
              <a:t> Component</a:t>
            </a:r>
          </a:p>
          <a:p>
            <a:pPr marL="342900" indent="-342900">
              <a:buFont typeface="+mj-lt"/>
              <a:buAutoNum type="arabicPeriod"/>
            </a:pPr>
            <a:endParaRPr lang="en-US" sz="1700" dirty="0">
              <a:sym typeface="Wingdings" pitchFamily="2" charset="2"/>
            </a:endParaRPr>
          </a:p>
          <a:p>
            <a:pPr marL="342900" indent="-342900">
              <a:buFont typeface="+mj-lt"/>
              <a:buAutoNum type="arabicPeriod"/>
            </a:pPr>
            <a:r>
              <a:rPr lang="en-US" sz="1700" dirty="0">
                <a:sym typeface="Wingdings" pitchFamily="2" charset="2"/>
              </a:rPr>
              <a:t>Manually create component.</a:t>
            </a:r>
          </a:p>
          <a:p>
            <a:pPr marL="800100" lvl="1" indent="-342900">
              <a:buFont typeface="+mj-lt"/>
              <a:buAutoNum type="arabicPeriod"/>
            </a:pPr>
            <a:r>
              <a:rPr lang="en-US" sz="1700" dirty="0">
                <a:sym typeface="Wingdings" pitchFamily="2" charset="2"/>
              </a:rPr>
              <a:t>Create </a:t>
            </a:r>
            <a:r>
              <a:rPr lang="en-US" sz="1700" dirty="0" err="1">
                <a:sym typeface="Wingdings" pitchFamily="2" charset="2"/>
              </a:rPr>
              <a:t>component.ts</a:t>
            </a:r>
            <a:r>
              <a:rPr lang="en-US" sz="1700" dirty="0">
                <a:sym typeface="Wingdings" pitchFamily="2" charset="2"/>
              </a:rPr>
              <a:t> file</a:t>
            </a:r>
          </a:p>
          <a:p>
            <a:pPr marL="800100" lvl="1" indent="-342900">
              <a:buFont typeface="+mj-lt"/>
              <a:buAutoNum type="arabicPeriod"/>
            </a:pPr>
            <a:r>
              <a:rPr lang="en-US" sz="1700" dirty="0">
                <a:sym typeface="Wingdings" pitchFamily="2" charset="2"/>
              </a:rPr>
              <a:t>Create </a:t>
            </a:r>
            <a:r>
              <a:rPr lang="en-US" sz="1700" dirty="0" err="1">
                <a:sym typeface="Wingdings" pitchFamily="2" charset="2"/>
              </a:rPr>
              <a:t>component.html</a:t>
            </a:r>
            <a:r>
              <a:rPr lang="en-US" sz="1700" dirty="0">
                <a:sym typeface="Wingdings" pitchFamily="2" charset="2"/>
              </a:rPr>
              <a:t> file</a:t>
            </a:r>
          </a:p>
          <a:p>
            <a:pPr marL="800100" lvl="1" indent="-342900">
              <a:buFont typeface="+mj-lt"/>
              <a:buAutoNum type="arabicPeriod"/>
            </a:pPr>
            <a:r>
              <a:rPr lang="en-US" sz="1700" dirty="0">
                <a:sym typeface="Wingdings" pitchFamily="2" charset="2"/>
              </a:rPr>
              <a:t>Create </a:t>
            </a:r>
            <a:r>
              <a:rPr lang="en-US" sz="1700" dirty="0" err="1">
                <a:sym typeface="Wingdings" pitchFamily="2" charset="2"/>
              </a:rPr>
              <a:t>component.css</a:t>
            </a:r>
            <a:r>
              <a:rPr lang="en-US" sz="1700" dirty="0">
                <a:sym typeface="Wingdings" pitchFamily="2" charset="2"/>
              </a:rPr>
              <a:t> file</a:t>
            </a:r>
          </a:p>
          <a:p>
            <a:pPr marL="800100" lvl="1" indent="-342900">
              <a:buFont typeface="+mj-lt"/>
              <a:buAutoNum type="arabicPeriod"/>
            </a:pPr>
            <a:r>
              <a:rPr lang="en-US" sz="1700" dirty="0">
                <a:sym typeface="Wingdings" pitchFamily="2" charset="2"/>
              </a:rPr>
              <a:t>Create </a:t>
            </a:r>
            <a:r>
              <a:rPr lang="en-US" sz="1700" dirty="0" err="1">
                <a:sym typeface="Wingdings" pitchFamily="2" charset="2"/>
              </a:rPr>
              <a:t>component.spec.ts</a:t>
            </a:r>
            <a:r>
              <a:rPr lang="en-US" sz="1700" dirty="0">
                <a:sym typeface="Wingdings" pitchFamily="2" charset="2"/>
              </a:rPr>
              <a:t> if need to write unit test cases.</a:t>
            </a:r>
          </a:p>
          <a:p>
            <a:pPr marL="800100" lvl="1" indent="-342900">
              <a:buFont typeface="+mj-lt"/>
              <a:buAutoNum type="arabicPeriod"/>
            </a:pPr>
            <a:r>
              <a:rPr lang="en-US" sz="1700" dirty="0">
                <a:sym typeface="Wingdings" pitchFamily="2" charset="2"/>
              </a:rPr>
              <a:t>Register component in </a:t>
            </a:r>
            <a:r>
              <a:rPr lang="en-US" sz="1700" dirty="0" err="1">
                <a:sym typeface="Wingdings" pitchFamily="2" charset="2"/>
              </a:rPr>
              <a:t>app.module.ts</a:t>
            </a:r>
            <a:r>
              <a:rPr lang="en-US" sz="1700" dirty="0">
                <a:sym typeface="Wingdings" pitchFamily="2" charset="2"/>
              </a:rPr>
              <a:t> file</a:t>
            </a:r>
            <a:endParaRPr lang="en-US" sz="1700" dirty="0"/>
          </a:p>
        </p:txBody>
      </p:sp>
    </p:spTree>
    <p:extLst>
      <p:ext uri="{BB962C8B-B14F-4D97-AF65-F5344CB8AC3E}">
        <p14:creationId xmlns:p14="http://schemas.microsoft.com/office/powerpoint/2010/main" val="3972597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83D3-7307-884C-8976-68DF856A71C7}"/>
              </a:ext>
            </a:extLst>
          </p:cNvPr>
          <p:cNvSpPr>
            <a:spLocks noGrp="1"/>
          </p:cNvSpPr>
          <p:nvPr>
            <p:ph type="title"/>
          </p:nvPr>
        </p:nvSpPr>
        <p:spPr>
          <a:xfrm>
            <a:off x="838200" y="88901"/>
            <a:ext cx="10515600" cy="761999"/>
          </a:xfrm>
        </p:spPr>
        <p:txBody>
          <a:bodyPr/>
          <a:lstStyle/>
          <a:p>
            <a:pPr algn="ctr"/>
            <a:r>
              <a:rPr lang="en-US" dirty="0"/>
              <a:t>Nested/Multi component</a:t>
            </a:r>
          </a:p>
        </p:txBody>
      </p:sp>
      <p:sp>
        <p:nvSpPr>
          <p:cNvPr id="4" name="Content Placeholder 3">
            <a:extLst>
              <a:ext uri="{FF2B5EF4-FFF2-40B4-BE49-F238E27FC236}">
                <a16:creationId xmlns:a16="http://schemas.microsoft.com/office/drawing/2014/main" id="{67CB0AD8-6FFB-DF4B-94C6-1C40C57DC831}"/>
              </a:ext>
            </a:extLst>
          </p:cNvPr>
          <p:cNvSpPr>
            <a:spLocks noGrp="1"/>
          </p:cNvSpPr>
          <p:nvPr>
            <p:ph idx="1"/>
          </p:nvPr>
        </p:nvSpPr>
        <p:spPr>
          <a:xfrm>
            <a:off x="596900" y="1003300"/>
            <a:ext cx="10756900" cy="5854700"/>
          </a:xfrm>
        </p:spPr>
        <p:txBody>
          <a:bodyPr>
            <a:noAutofit/>
          </a:bodyPr>
          <a:lstStyle/>
          <a:p>
            <a:pPr marL="0" indent="0">
              <a:buNone/>
            </a:pPr>
            <a:r>
              <a:rPr lang="en-US" sz="1700" dirty="0"/>
              <a:t>Angular app can also have nested component.</a:t>
            </a:r>
          </a:p>
          <a:p>
            <a:pPr marL="0" indent="0">
              <a:buNone/>
            </a:pPr>
            <a:r>
              <a:rPr lang="en-US" sz="1700" dirty="0"/>
              <a:t>Means component embed to inside another component</a:t>
            </a:r>
          </a:p>
          <a:p>
            <a:pPr marL="0" indent="0">
              <a:buNone/>
            </a:pPr>
            <a:endParaRPr lang="en-US" sz="1700" dirty="0"/>
          </a:p>
          <a:p>
            <a:pPr marL="0" indent="0">
              <a:buNone/>
            </a:pPr>
            <a:r>
              <a:rPr lang="en-US" sz="1700" dirty="0"/>
              <a:t>Steps to create nested component</a:t>
            </a:r>
          </a:p>
          <a:p>
            <a:pPr marL="342900" indent="-342900">
              <a:buFont typeface="+mj-lt"/>
              <a:buAutoNum type="arabicPeriod"/>
            </a:pPr>
            <a:r>
              <a:rPr lang="en-US" sz="1700" dirty="0"/>
              <a:t>Create component</a:t>
            </a:r>
          </a:p>
          <a:p>
            <a:pPr marL="342900" indent="-342900">
              <a:buFont typeface="+mj-lt"/>
              <a:buAutoNum type="arabicPeriod"/>
            </a:pPr>
            <a:r>
              <a:rPr lang="en-US" sz="1700" dirty="0"/>
              <a:t>Register component in </a:t>
            </a:r>
            <a:r>
              <a:rPr lang="en-US" sz="1700" dirty="0" err="1"/>
              <a:t>app.module.ts</a:t>
            </a:r>
            <a:r>
              <a:rPr lang="en-US" sz="1700" dirty="0"/>
              <a:t> file.</a:t>
            </a:r>
          </a:p>
          <a:p>
            <a:pPr marL="342900" indent="-342900">
              <a:buFont typeface="+mj-lt"/>
              <a:buAutoNum type="arabicPeriod"/>
            </a:pPr>
            <a:r>
              <a:rPr lang="en-US" sz="1700" dirty="0"/>
              <a:t>Add app component selector tag to parent component .html file</a:t>
            </a:r>
          </a:p>
          <a:p>
            <a:pPr marL="342900" indent="-342900">
              <a:buFont typeface="+mj-lt"/>
              <a:buAutoNum type="arabicPeriod"/>
            </a:pPr>
            <a:r>
              <a:rPr lang="en-US" sz="1700" dirty="0"/>
              <a:t>Now when embed parent component in app component html it also adds child component.</a:t>
            </a:r>
          </a:p>
        </p:txBody>
      </p:sp>
    </p:spTree>
    <p:extLst>
      <p:ext uri="{BB962C8B-B14F-4D97-AF65-F5344CB8AC3E}">
        <p14:creationId xmlns:p14="http://schemas.microsoft.com/office/powerpoint/2010/main" val="184500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83D3-7307-884C-8976-68DF856A71C7}"/>
              </a:ext>
            </a:extLst>
          </p:cNvPr>
          <p:cNvSpPr>
            <a:spLocks noGrp="1"/>
          </p:cNvSpPr>
          <p:nvPr>
            <p:ph type="title"/>
          </p:nvPr>
        </p:nvSpPr>
        <p:spPr>
          <a:xfrm>
            <a:off x="838200" y="88901"/>
            <a:ext cx="10515600" cy="761999"/>
          </a:xfrm>
        </p:spPr>
        <p:txBody>
          <a:bodyPr/>
          <a:lstStyle/>
          <a:p>
            <a:pPr algn="ctr"/>
            <a:r>
              <a:rPr lang="en-US" dirty="0"/>
              <a:t>Angular Course Roadmap/Structure</a:t>
            </a:r>
          </a:p>
        </p:txBody>
      </p:sp>
      <p:pic>
        <p:nvPicPr>
          <p:cNvPr id="6" name="Content Placeholder 5">
            <a:extLst>
              <a:ext uri="{FF2B5EF4-FFF2-40B4-BE49-F238E27FC236}">
                <a16:creationId xmlns:a16="http://schemas.microsoft.com/office/drawing/2014/main" id="{118BF9B0-FF84-2D47-9C69-A4030BABF373}"/>
              </a:ext>
            </a:extLst>
          </p:cNvPr>
          <p:cNvPicPr>
            <a:picLocks noGrp="1" noChangeAspect="1"/>
          </p:cNvPicPr>
          <p:nvPr>
            <p:ph idx="1"/>
          </p:nvPr>
        </p:nvPicPr>
        <p:blipFill>
          <a:blip r:embed="rId3"/>
          <a:stretch>
            <a:fillRect/>
          </a:stretch>
        </p:blipFill>
        <p:spPr>
          <a:xfrm>
            <a:off x="1146219" y="1030819"/>
            <a:ext cx="9607639" cy="5394453"/>
          </a:xfrm>
        </p:spPr>
      </p:pic>
    </p:spTree>
    <p:extLst>
      <p:ext uri="{BB962C8B-B14F-4D97-AF65-F5344CB8AC3E}">
        <p14:creationId xmlns:p14="http://schemas.microsoft.com/office/powerpoint/2010/main" val="2232397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83D3-7307-884C-8976-68DF856A71C7}"/>
              </a:ext>
            </a:extLst>
          </p:cNvPr>
          <p:cNvSpPr>
            <a:spLocks noGrp="1"/>
          </p:cNvSpPr>
          <p:nvPr>
            <p:ph type="title"/>
          </p:nvPr>
        </p:nvSpPr>
        <p:spPr>
          <a:xfrm>
            <a:off x="838200" y="52477"/>
            <a:ext cx="10515600" cy="1093743"/>
          </a:xfrm>
        </p:spPr>
        <p:txBody>
          <a:bodyPr/>
          <a:lstStyle/>
          <a:p>
            <a:pPr algn="ctr"/>
            <a:r>
              <a:rPr lang="en-US" dirty="0"/>
              <a:t>What Angular JS is?</a:t>
            </a:r>
          </a:p>
        </p:txBody>
      </p:sp>
      <p:sp>
        <p:nvSpPr>
          <p:cNvPr id="3" name="Content Placeholder 2">
            <a:extLst>
              <a:ext uri="{FF2B5EF4-FFF2-40B4-BE49-F238E27FC236}">
                <a16:creationId xmlns:a16="http://schemas.microsoft.com/office/drawing/2014/main" id="{35691CE8-2FD6-BE40-890D-FA2D33B01371}"/>
              </a:ext>
            </a:extLst>
          </p:cNvPr>
          <p:cNvSpPr>
            <a:spLocks noGrp="1"/>
          </p:cNvSpPr>
          <p:nvPr>
            <p:ph idx="1"/>
          </p:nvPr>
        </p:nvSpPr>
        <p:spPr>
          <a:xfrm>
            <a:off x="838200" y="1275007"/>
            <a:ext cx="10515600" cy="5530515"/>
          </a:xfrm>
        </p:spPr>
        <p:txBody>
          <a:bodyPr>
            <a:normAutofit lnSpcReduction="10000"/>
          </a:bodyPr>
          <a:lstStyle/>
          <a:p>
            <a:pPr marL="457200" indent="-457200">
              <a:buAutoNum type="arabicPeriod"/>
            </a:pPr>
            <a:r>
              <a:rPr lang="en-US" sz="1700" dirty="0"/>
              <a:t>Angular is JS framework which allows you to create reactive single page web application.</a:t>
            </a:r>
          </a:p>
          <a:p>
            <a:pPr marL="457200" lvl="1" indent="0">
              <a:buNone/>
            </a:pPr>
            <a:r>
              <a:rPr lang="en-IN" sz="1700" dirty="0"/>
              <a:t>	An Angular application is a reactive system. The user clicks on a button, the application reacts to this event 	and updates the model. The model gets updated, </a:t>
            </a:r>
            <a:r>
              <a:rPr lang="en-IN" sz="1700" b="1" dirty="0"/>
              <a:t> </a:t>
            </a:r>
            <a:r>
              <a:rPr lang="en-IN" sz="1700" dirty="0"/>
              <a:t>the application propagates the changes through the component tree</a:t>
            </a:r>
          </a:p>
          <a:p>
            <a:pPr marL="457200" lvl="1" indent="0">
              <a:buNone/>
            </a:pPr>
            <a:endParaRPr lang="en-IN" sz="1700" dirty="0"/>
          </a:p>
          <a:p>
            <a:pPr marL="457200" lvl="1" indent="0">
              <a:buNone/>
            </a:pPr>
            <a:endParaRPr lang="en-IN" sz="1700" dirty="0"/>
          </a:p>
          <a:p>
            <a:pPr marL="457200" lvl="1" indent="0">
              <a:buNone/>
            </a:pPr>
            <a:endParaRPr lang="en-IN" sz="1700" dirty="0"/>
          </a:p>
          <a:p>
            <a:pPr marL="457200" lvl="1" indent="0">
              <a:buNone/>
            </a:pPr>
            <a:endParaRPr lang="en-IN" sz="1700" dirty="0"/>
          </a:p>
          <a:p>
            <a:pPr marL="457200" lvl="1" indent="0">
              <a:buNone/>
            </a:pPr>
            <a:endParaRPr lang="en-IN" sz="1700" dirty="0"/>
          </a:p>
          <a:p>
            <a:pPr marL="457200" lvl="1" indent="0">
              <a:buNone/>
            </a:pPr>
            <a:endParaRPr lang="en-US" sz="1700" dirty="0"/>
          </a:p>
          <a:p>
            <a:pPr marL="457200" lvl="1" indent="0">
              <a:buNone/>
            </a:pPr>
            <a:endParaRPr lang="en-US" sz="1700" dirty="0"/>
          </a:p>
          <a:p>
            <a:pPr marL="457200" lvl="1" indent="0">
              <a:buNone/>
            </a:pPr>
            <a:endParaRPr lang="en-US" sz="1700" dirty="0"/>
          </a:p>
          <a:p>
            <a:pPr marL="457200" lvl="1" indent="0">
              <a:buNone/>
            </a:pPr>
            <a:endParaRPr lang="en-US" sz="1700" dirty="0"/>
          </a:p>
          <a:p>
            <a:pPr marL="457200" lvl="1" indent="0">
              <a:buNone/>
            </a:pPr>
            <a:endParaRPr lang="en-US" sz="1700" dirty="0"/>
          </a:p>
          <a:p>
            <a:pPr marL="457200" indent="-457200">
              <a:buAutoNum type="arabicPeriod"/>
            </a:pPr>
            <a:r>
              <a:rPr lang="en-US" sz="1700" dirty="0"/>
              <a:t>Single page application is where user can navigate different pages but at the end the remain within the same page.</a:t>
            </a:r>
          </a:p>
          <a:p>
            <a:pPr marL="457200" lvl="1" indent="0">
              <a:buNone/>
            </a:pPr>
            <a:endParaRPr lang="en-US" sz="1700" dirty="0"/>
          </a:p>
          <a:p>
            <a:pPr marL="457200" lvl="1" indent="0">
              <a:buNone/>
            </a:pPr>
            <a:r>
              <a:rPr lang="en-US" sz="1700" dirty="0"/>
              <a:t>SPA render everything with same page  which give very reactive experience to user.</a:t>
            </a:r>
          </a:p>
          <a:p>
            <a:pPr marL="457200" lvl="1" indent="0">
              <a:buNone/>
            </a:pPr>
            <a:r>
              <a:rPr lang="en-US" sz="1700" dirty="0"/>
              <a:t>Example :  </a:t>
            </a:r>
            <a:r>
              <a:rPr lang="en-US" sz="1700" dirty="0">
                <a:hlinkClick r:id="rId3"/>
              </a:rPr>
              <a:t>https://angular.io/guide/security</a:t>
            </a:r>
            <a:endParaRPr lang="en-US" sz="1700" dirty="0"/>
          </a:p>
          <a:p>
            <a:pPr marL="457200" lvl="1" indent="0">
              <a:buNone/>
            </a:pPr>
            <a:r>
              <a:rPr lang="en-US" sz="1700" dirty="0"/>
              <a:t>Multipage app : </a:t>
            </a:r>
            <a:r>
              <a:rPr lang="en-US" sz="1700" dirty="0">
                <a:hlinkClick r:id="rId4"/>
              </a:rPr>
              <a:t>https://www.amazon.in</a:t>
            </a:r>
            <a:endParaRPr lang="en-US" sz="1700" dirty="0"/>
          </a:p>
          <a:p>
            <a:pPr marL="457200" lvl="1" indent="0">
              <a:buNone/>
            </a:pPr>
            <a:endParaRPr lang="en-US" sz="1700" u="sng" dirty="0"/>
          </a:p>
          <a:p>
            <a:pPr marL="457200" lvl="1" indent="0">
              <a:buNone/>
            </a:pPr>
            <a:endParaRPr lang="en-US" sz="1700" u="sng" dirty="0"/>
          </a:p>
          <a:p>
            <a:pPr marL="457200" lvl="1" indent="0">
              <a:buNone/>
            </a:pPr>
            <a:endParaRPr lang="en-US" sz="1700" u="sng" dirty="0"/>
          </a:p>
          <a:p>
            <a:pPr marL="457200" lvl="1" indent="0">
              <a:buNone/>
            </a:pPr>
            <a:endParaRPr lang="en-US" sz="1700" dirty="0"/>
          </a:p>
          <a:p>
            <a:pPr marL="457200" lvl="1" indent="0">
              <a:buNone/>
            </a:pPr>
            <a:endParaRPr lang="en-US" sz="1700" dirty="0"/>
          </a:p>
          <a:p>
            <a:pPr marL="457200" lvl="1" indent="0">
              <a:buNone/>
            </a:pPr>
            <a:endParaRPr lang="en-US" sz="1700" dirty="0"/>
          </a:p>
          <a:p>
            <a:pPr marL="457200" lvl="1" indent="0">
              <a:buNone/>
            </a:pPr>
            <a:endParaRPr lang="en-US" sz="1700" dirty="0"/>
          </a:p>
          <a:p>
            <a:pPr marL="457200" lvl="1" indent="0">
              <a:buNone/>
            </a:pPr>
            <a:endParaRPr lang="en-US" sz="1700" dirty="0"/>
          </a:p>
        </p:txBody>
      </p:sp>
      <p:pic>
        <p:nvPicPr>
          <p:cNvPr id="5" name="Picture 4" descr="A close up of a logo&#10;&#10;Description automatically generated">
            <a:extLst>
              <a:ext uri="{FF2B5EF4-FFF2-40B4-BE49-F238E27FC236}">
                <a16:creationId xmlns:a16="http://schemas.microsoft.com/office/drawing/2014/main" id="{E5C39820-4B44-504A-9C1A-A25CBE4FC3EF}"/>
              </a:ext>
            </a:extLst>
          </p:cNvPr>
          <p:cNvPicPr>
            <a:picLocks noChangeAspect="1"/>
          </p:cNvPicPr>
          <p:nvPr/>
        </p:nvPicPr>
        <p:blipFill>
          <a:blip r:embed="rId5"/>
          <a:stretch>
            <a:fillRect/>
          </a:stretch>
        </p:blipFill>
        <p:spPr>
          <a:xfrm>
            <a:off x="3416300" y="2152650"/>
            <a:ext cx="5359400" cy="2552700"/>
          </a:xfrm>
          <a:prstGeom prst="rect">
            <a:avLst/>
          </a:prstGeom>
        </p:spPr>
      </p:pic>
    </p:spTree>
    <p:extLst>
      <p:ext uri="{BB962C8B-B14F-4D97-AF65-F5344CB8AC3E}">
        <p14:creationId xmlns:p14="http://schemas.microsoft.com/office/powerpoint/2010/main" val="1327034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83D3-7307-884C-8976-68DF856A71C7}"/>
              </a:ext>
            </a:extLst>
          </p:cNvPr>
          <p:cNvSpPr>
            <a:spLocks noGrp="1"/>
          </p:cNvSpPr>
          <p:nvPr>
            <p:ph type="title"/>
          </p:nvPr>
        </p:nvSpPr>
        <p:spPr>
          <a:xfrm>
            <a:off x="838200" y="88901"/>
            <a:ext cx="10515600" cy="1130299"/>
          </a:xfrm>
        </p:spPr>
        <p:txBody>
          <a:bodyPr/>
          <a:lstStyle/>
          <a:p>
            <a:pPr algn="ctr"/>
            <a:r>
              <a:rPr lang="en-US" dirty="0"/>
              <a:t>What SPA is?</a:t>
            </a:r>
          </a:p>
        </p:txBody>
      </p:sp>
      <p:sp>
        <p:nvSpPr>
          <p:cNvPr id="3" name="Content Placeholder 2">
            <a:extLst>
              <a:ext uri="{FF2B5EF4-FFF2-40B4-BE49-F238E27FC236}">
                <a16:creationId xmlns:a16="http://schemas.microsoft.com/office/drawing/2014/main" id="{35691CE8-2FD6-BE40-890D-FA2D33B01371}"/>
              </a:ext>
            </a:extLst>
          </p:cNvPr>
          <p:cNvSpPr>
            <a:spLocks noGrp="1"/>
          </p:cNvSpPr>
          <p:nvPr>
            <p:ph idx="1"/>
          </p:nvPr>
        </p:nvSpPr>
        <p:spPr>
          <a:xfrm>
            <a:off x="838200" y="1079500"/>
            <a:ext cx="10515600" cy="5689599"/>
          </a:xfrm>
        </p:spPr>
        <p:txBody>
          <a:bodyPr>
            <a:noAutofit/>
          </a:bodyPr>
          <a:lstStyle/>
          <a:p>
            <a:pPr marL="457200" lvl="1" indent="0">
              <a:buNone/>
            </a:pPr>
            <a:endParaRPr lang="en-US" sz="1700" dirty="0"/>
          </a:p>
          <a:p>
            <a:pPr marL="457200" lvl="1" indent="0">
              <a:buNone/>
            </a:pPr>
            <a:r>
              <a:rPr lang="en-US" sz="1700" b="1" dirty="0"/>
              <a:t>Why Single page application</a:t>
            </a:r>
          </a:p>
          <a:p>
            <a:pPr marL="457200" lvl="1" indent="0">
              <a:buNone/>
            </a:pPr>
            <a:endParaRPr lang="en-US" sz="1700" b="1" dirty="0"/>
          </a:p>
          <a:p>
            <a:pPr marL="800100" lvl="1" indent="-342900">
              <a:buFont typeface="+mj-lt"/>
              <a:buAutoNum type="arabicPeriod"/>
            </a:pPr>
            <a:r>
              <a:rPr lang="en-US" sz="1700" dirty="0"/>
              <a:t>SPA application is simple to deploy if compared to more traditional server side rendered applications.</a:t>
            </a:r>
          </a:p>
          <a:p>
            <a:pPr marL="800100" lvl="1" indent="-342900">
              <a:buFont typeface="+mj-lt"/>
              <a:buAutoNum type="arabicPeriod"/>
            </a:pPr>
            <a:r>
              <a:rPr lang="en-US" sz="1700" dirty="0"/>
              <a:t>If app will need to make calls to  backend to get data but that is a separate server that can be build if needed with completely different technology like Node, Java or PHP.</a:t>
            </a:r>
          </a:p>
          <a:p>
            <a:pPr marL="800100" lvl="1" indent="-342900">
              <a:buFont typeface="+mj-lt"/>
              <a:buAutoNum type="arabicPeriod"/>
            </a:pPr>
            <a:r>
              <a:rPr lang="en-US" sz="1700" dirty="0"/>
              <a:t>It does not load content every time from server like multipage app which is poor user experience. The constant full page reload while in SPA after initial HTML page load no more HTML gets sent over the network only data gets requested from server or sent to the server.</a:t>
            </a:r>
          </a:p>
          <a:p>
            <a:pPr marL="457200" lvl="1" indent="0">
              <a:buNone/>
            </a:pPr>
            <a:endParaRPr lang="en-US" sz="1700" dirty="0"/>
          </a:p>
          <a:p>
            <a:pPr marL="457200" lvl="1" indent="0">
              <a:buNone/>
            </a:pPr>
            <a:r>
              <a:rPr lang="en-US" sz="1700" b="1" dirty="0"/>
              <a:t>So how does single page application works.</a:t>
            </a:r>
          </a:p>
          <a:p>
            <a:pPr marL="457200" lvl="1" indent="0">
              <a:buNone/>
            </a:pPr>
            <a:endParaRPr lang="en-US" sz="1700" dirty="0"/>
          </a:p>
          <a:p>
            <a:pPr marL="800100" lvl="1" indent="-342900">
              <a:buFont typeface="+mj-lt"/>
              <a:buAutoNum type="arabicPeriod"/>
            </a:pPr>
            <a:r>
              <a:rPr lang="en-US" sz="1700" dirty="0"/>
              <a:t>Tradition application which vast majority of todays public Internet the data to HTML transformation or rendering is being done on the server side.</a:t>
            </a:r>
          </a:p>
          <a:p>
            <a:pPr marL="800100" lvl="1" indent="-342900">
              <a:buFont typeface="+mj-lt"/>
              <a:buAutoNum type="arabicPeriod"/>
            </a:pPr>
            <a:r>
              <a:rPr lang="en-IN" sz="1700" dirty="0"/>
              <a:t>In a SPA after application startup, the data to HTML transformation process has been moved from the server to the client – SPAs have the equivalent of a template engine running in your browser!</a:t>
            </a:r>
            <a:endParaRPr lang="en-IN" sz="1700" i="1" dirty="0"/>
          </a:p>
          <a:p>
            <a:pPr marL="800100" lvl="1" indent="-342900">
              <a:buFont typeface="+mj-lt"/>
              <a:buAutoNum type="arabicPeriod"/>
            </a:pPr>
            <a:r>
              <a:rPr lang="en-IN" sz="1700" dirty="0"/>
              <a:t>So the application will feel faster because less bandwidth is being used and no full page refreshers reoccurring as user navigates through the application.</a:t>
            </a:r>
            <a:endParaRPr lang="en-US" sz="1700" dirty="0"/>
          </a:p>
          <a:p>
            <a:pPr marL="457200" lvl="1" indent="0">
              <a:buNone/>
            </a:pPr>
            <a:endParaRPr lang="en-US" sz="1700" dirty="0"/>
          </a:p>
        </p:txBody>
      </p:sp>
    </p:spTree>
    <p:extLst>
      <p:ext uri="{BB962C8B-B14F-4D97-AF65-F5344CB8AC3E}">
        <p14:creationId xmlns:p14="http://schemas.microsoft.com/office/powerpoint/2010/main" val="877404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83D3-7307-884C-8976-68DF856A71C7}"/>
              </a:ext>
            </a:extLst>
          </p:cNvPr>
          <p:cNvSpPr>
            <a:spLocks noGrp="1"/>
          </p:cNvSpPr>
          <p:nvPr>
            <p:ph type="title"/>
          </p:nvPr>
        </p:nvSpPr>
        <p:spPr>
          <a:xfrm>
            <a:off x="838200" y="88901"/>
            <a:ext cx="10515600" cy="1130299"/>
          </a:xfrm>
        </p:spPr>
        <p:txBody>
          <a:bodyPr/>
          <a:lstStyle/>
          <a:p>
            <a:pPr algn="ctr"/>
            <a:r>
              <a:rPr lang="en-US" dirty="0"/>
              <a:t>Angular Version history</a:t>
            </a:r>
          </a:p>
        </p:txBody>
      </p:sp>
      <p:sp>
        <p:nvSpPr>
          <p:cNvPr id="3" name="Content Placeholder 2">
            <a:extLst>
              <a:ext uri="{FF2B5EF4-FFF2-40B4-BE49-F238E27FC236}">
                <a16:creationId xmlns:a16="http://schemas.microsoft.com/office/drawing/2014/main" id="{35691CE8-2FD6-BE40-890D-FA2D33B01371}"/>
              </a:ext>
            </a:extLst>
          </p:cNvPr>
          <p:cNvSpPr>
            <a:spLocks noGrp="1"/>
          </p:cNvSpPr>
          <p:nvPr>
            <p:ph idx="1"/>
          </p:nvPr>
        </p:nvSpPr>
        <p:spPr>
          <a:xfrm>
            <a:off x="838200" y="1079500"/>
            <a:ext cx="10515600" cy="5689599"/>
          </a:xfrm>
        </p:spPr>
        <p:txBody>
          <a:bodyPr>
            <a:noAutofit/>
          </a:bodyPr>
          <a:lstStyle/>
          <a:p>
            <a:pPr marL="457200" lvl="1" indent="0">
              <a:buNone/>
            </a:pPr>
            <a:endParaRPr lang="en-US" sz="1700" dirty="0"/>
          </a:p>
          <a:p>
            <a:pPr marL="800100" lvl="1" indent="-342900">
              <a:buAutoNum type="arabicPeriod"/>
            </a:pPr>
            <a:r>
              <a:rPr lang="en-US" sz="1700" dirty="0"/>
              <a:t>Angular 1</a:t>
            </a:r>
          </a:p>
          <a:p>
            <a:pPr marL="800100" lvl="1" indent="-342900">
              <a:buAutoNum type="arabicPeriod"/>
            </a:pPr>
            <a:r>
              <a:rPr lang="en-US" sz="1700" dirty="0"/>
              <a:t>Angular 2 </a:t>
            </a:r>
          </a:p>
          <a:p>
            <a:pPr marL="1257300" lvl="2" indent="-342900">
              <a:buAutoNum type="arabicPeriod"/>
            </a:pPr>
            <a:r>
              <a:rPr lang="en-US" sz="1700" dirty="0"/>
              <a:t>( rewritten basically big transformation happen and r</a:t>
            </a:r>
            <a:r>
              <a:rPr lang="en-US" sz="1700" i="1" dirty="0"/>
              <a:t>eleased 2016 and lots of concept added .</a:t>
            </a:r>
          </a:p>
          <a:p>
            <a:pPr marL="1257300" lvl="2" indent="-342900">
              <a:buAutoNum type="arabicPeriod"/>
            </a:pPr>
            <a:r>
              <a:rPr lang="en-US" sz="1700" i="1" dirty="0"/>
              <a:t>No need to learn Angular 1/Angular js to learn angular 2</a:t>
            </a:r>
            <a:endParaRPr lang="en-US" sz="1700" dirty="0"/>
          </a:p>
          <a:p>
            <a:pPr marL="800100" lvl="1" indent="-342900">
              <a:buAutoNum type="arabicPeriod"/>
            </a:pPr>
            <a:r>
              <a:rPr lang="en-US" sz="1700" dirty="0"/>
              <a:t>Angular 4</a:t>
            </a:r>
          </a:p>
          <a:p>
            <a:pPr marL="1257300" lvl="2" indent="-342900">
              <a:buAutoNum type="arabicPeriod"/>
            </a:pPr>
            <a:r>
              <a:rPr lang="en-US" sz="1700" dirty="0"/>
              <a:t>Angular version 3 was skipped due to some internal version and instead they released Angular 4.</a:t>
            </a:r>
          </a:p>
          <a:p>
            <a:pPr marL="800100" lvl="1" indent="-342900">
              <a:buAutoNum type="arabicPeriod"/>
            </a:pPr>
            <a:r>
              <a:rPr lang="en-US" sz="1700" dirty="0"/>
              <a:t>Angular  5 to 7.</a:t>
            </a:r>
          </a:p>
          <a:p>
            <a:pPr marL="800100" lvl="1" indent="-342900">
              <a:buAutoNum type="arabicPeriod"/>
            </a:pPr>
            <a:r>
              <a:rPr lang="en-US" sz="1700" dirty="0"/>
              <a:t>Angular 8</a:t>
            </a:r>
          </a:p>
          <a:p>
            <a:pPr marL="1257300" lvl="2" indent="-342900">
              <a:buAutoNum type="arabicPeriod"/>
            </a:pPr>
            <a:r>
              <a:rPr lang="en-US" sz="1700" dirty="0"/>
              <a:t>So the latest one is angular 8 and reason behind to see so many version is angular team release major update on every six month.</a:t>
            </a:r>
          </a:p>
          <a:p>
            <a:pPr marL="1257300" lvl="2" indent="-342900">
              <a:buAutoNum type="arabicPeriod"/>
            </a:pPr>
            <a:r>
              <a:rPr lang="en-US" sz="1700" dirty="0"/>
              <a:t>There have been not many changes between 2 and 8 i.e no drastic change</a:t>
            </a:r>
          </a:p>
        </p:txBody>
      </p:sp>
    </p:spTree>
    <p:extLst>
      <p:ext uri="{BB962C8B-B14F-4D97-AF65-F5344CB8AC3E}">
        <p14:creationId xmlns:p14="http://schemas.microsoft.com/office/powerpoint/2010/main" val="1163770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83D3-7307-884C-8976-68DF856A71C7}"/>
              </a:ext>
            </a:extLst>
          </p:cNvPr>
          <p:cNvSpPr>
            <a:spLocks noGrp="1"/>
          </p:cNvSpPr>
          <p:nvPr>
            <p:ph type="title"/>
          </p:nvPr>
        </p:nvSpPr>
        <p:spPr>
          <a:xfrm>
            <a:off x="838200" y="88901"/>
            <a:ext cx="10515600" cy="761999"/>
          </a:xfrm>
        </p:spPr>
        <p:txBody>
          <a:bodyPr/>
          <a:lstStyle/>
          <a:p>
            <a:pPr algn="ctr"/>
            <a:r>
              <a:rPr lang="en-US" dirty="0"/>
              <a:t>Project Setup and First App</a:t>
            </a:r>
          </a:p>
        </p:txBody>
      </p:sp>
      <p:sp>
        <p:nvSpPr>
          <p:cNvPr id="3" name="Content Placeholder 2">
            <a:extLst>
              <a:ext uri="{FF2B5EF4-FFF2-40B4-BE49-F238E27FC236}">
                <a16:creationId xmlns:a16="http://schemas.microsoft.com/office/drawing/2014/main" id="{35691CE8-2FD6-BE40-890D-FA2D33B01371}"/>
              </a:ext>
            </a:extLst>
          </p:cNvPr>
          <p:cNvSpPr>
            <a:spLocks noGrp="1"/>
          </p:cNvSpPr>
          <p:nvPr>
            <p:ph idx="1"/>
          </p:nvPr>
        </p:nvSpPr>
        <p:spPr>
          <a:xfrm>
            <a:off x="838200" y="850900"/>
            <a:ext cx="10515600" cy="5918199"/>
          </a:xfrm>
        </p:spPr>
        <p:txBody>
          <a:bodyPr>
            <a:noAutofit/>
          </a:bodyPr>
          <a:lstStyle/>
          <a:p>
            <a:pPr marL="457200" lvl="1" indent="0">
              <a:buNone/>
            </a:pPr>
            <a:r>
              <a:rPr lang="en-US" sz="1700" b="1" dirty="0"/>
              <a:t>Install Dependencies</a:t>
            </a:r>
          </a:p>
          <a:p>
            <a:pPr marL="800100" lvl="1" indent="-342900">
              <a:buFont typeface="+mj-lt"/>
              <a:buAutoNum type="arabicPeriod"/>
            </a:pPr>
            <a:r>
              <a:rPr lang="en-US" sz="1700" dirty="0"/>
              <a:t>Node.js </a:t>
            </a:r>
          </a:p>
          <a:p>
            <a:pPr marL="914400" lvl="2" indent="0">
              <a:buNone/>
            </a:pPr>
            <a:r>
              <a:rPr lang="en-US" sz="1700" dirty="0"/>
              <a:t>Server-side language.</a:t>
            </a:r>
          </a:p>
          <a:p>
            <a:pPr marL="800100" lvl="1" indent="-342900">
              <a:buFont typeface="+mj-lt"/>
              <a:buAutoNum type="arabicPeriod"/>
            </a:pPr>
            <a:r>
              <a:rPr lang="en-US" sz="1700" dirty="0"/>
              <a:t>	What we do with Node.js</a:t>
            </a:r>
          </a:p>
          <a:p>
            <a:pPr marL="914400" lvl="2" indent="0">
              <a:buNone/>
            </a:pPr>
            <a:r>
              <a:rPr lang="en-US" sz="1700" dirty="0"/>
              <a:t>We don’t write any code in Node but Node being used by the CLI to optimize and bundle our code.</a:t>
            </a:r>
          </a:p>
          <a:p>
            <a:pPr marL="800100" lvl="1" indent="-342900">
              <a:buFont typeface="+mj-lt"/>
              <a:buAutoNum type="arabicPeriod"/>
            </a:pPr>
            <a:r>
              <a:rPr lang="en-US" sz="1700" dirty="0"/>
              <a:t>What is NPM? </a:t>
            </a:r>
          </a:p>
          <a:p>
            <a:pPr marL="914400" lvl="2" indent="0">
              <a:buNone/>
            </a:pPr>
            <a:r>
              <a:rPr lang="en-US" sz="1700" dirty="0"/>
              <a:t>Node package manager to manage package dependency In angular project or some other library that framework uses.</a:t>
            </a:r>
          </a:p>
          <a:p>
            <a:pPr marL="800100" lvl="1" indent="-342900">
              <a:buFont typeface="+mj-lt"/>
              <a:buAutoNum type="arabicPeriod"/>
            </a:pPr>
            <a:r>
              <a:rPr lang="en-US" sz="1700" dirty="0"/>
              <a:t>To install Node.js and NPM</a:t>
            </a:r>
          </a:p>
          <a:p>
            <a:pPr marL="1257300" lvl="2" indent="-342900">
              <a:buFont typeface="+mj-lt"/>
              <a:buAutoNum type="arabicPeriod"/>
            </a:pPr>
            <a:r>
              <a:rPr lang="en-US" sz="1700" dirty="0">
                <a:solidFill>
                  <a:schemeClr val="accent6"/>
                </a:solidFill>
                <a:latin typeface="Helvetica" pitchFamily="2" charset="0"/>
              </a:rPr>
              <a:t>brew install node.</a:t>
            </a:r>
          </a:p>
          <a:p>
            <a:pPr marL="1257300" lvl="2" indent="-342900">
              <a:buFont typeface="+mj-lt"/>
              <a:buAutoNum type="arabicPeriod"/>
            </a:pPr>
            <a:r>
              <a:rPr lang="en-US" sz="1700" dirty="0"/>
              <a:t>To update : </a:t>
            </a:r>
            <a:r>
              <a:rPr lang="en-US" sz="1700" dirty="0">
                <a:solidFill>
                  <a:schemeClr val="accent6"/>
                </a:solidFill>
                <a:latin typeface="Helvetica" pitchFamily="2" charset="0"/>
              </a:rPr>
              <a:t>brew upgrade node</a:t>
            </a:r>
          </a:p>
          <a:p>
            <a:pPr marL="1257300" lvl="2" indent="-342900">
              <a:buFont typeface="+mj-lt"/>
              <a:buAutoNum type="arabicPeriod"/>
            </a:pPr>
            <a:r>
              <a:rPr lang="en-US" sz="1700" dirty="0"/>
              <a:t>To check the version </a:t>
            </a:r>
            <a:r>
              <a:rPr lang="en-US" sz="1700" dirty="0">
                <a:solidFill>
                  <a:schemeClr val="accent6"/>
                </a:solidFill>
                <a:latin typeface="Helvetica" pitchFamily="2" charset="0"/>
              </a:rPr>
              <a:t>node –v, npm -v</a:t>
            </a:r>
          </a:p>
          <a:p>
            <a:pPr marL="457200" lvl="1" indent="0">
              <a:buNone/>
            </a:pPr>
            <a:r>
              <a:rPr lang="en-US" sz="1700" dirty="0"/>
              <a:t>NPM will get install when you install node.js</a:t>
            </a:r>
          </a:p>
          <a:p>
            <a:pPr marL="457200" lvl="1" indent="0">
              <a:buNone/>
            </a:pPr>
            <a:endParaRPr lang="en-US" sz="1700" dirty="0"/>
          </a:p>
          <a:p>
            <a:pPr marL="457200" lvl="1" indent="0">
              <a:buNone/>
            </a:pPr>
            <a:r>
              <a:rPr lang="en-US" sz="1700" b="1" dirty="0"/>
              <a:t>Install Angular</a:t>
            </a:r>
          </a:p>
          <a:p>
            <a:pPr marL="800100" lvl="1" indent="-342900">
              <a:buFont typeface="+mj-lt"/>
              <a:buAutoNum type="arabicPeriod"/>
            </a:pPr>
            <a:r>
              <a:rPr lang="en-US" sz="1700" dirty="0">
                <a:solidFill>
                  <a:schemeClr val="accent6"/>
                </a:solidFill>
                <a:latin typeface="Helvetica" pitchFamily="2" charset="0"/>
              </a:rPr>
              <a:t>sudo npm install –g @angular/cli@latest</a:t>
            </a:r>
          </a:p>
          <a:p>
            <a:pPr marL="800100" lvl="1" indent="-342900">
              <a:buFont typeface="+mj-lt"/>
              <a:buAutoNum type="arabicPeriod"/>
            </a:pPr>
            <a:r>
              <a:rPr lang="en-US" sz="1700" dirty="0">
                <a:solidFill>
                  <a:schemeClr val="accent6"/>
                </a:solidFill>
                <a:latin typeface="Helvetica" pitchFamily="2" charset="0"/>
              </a:rPr>
              <a:t>ng new my-app</a:t>
            </a:r>
          </a:p>
          <a:p>
            <a:pPr marL="1257300" lvl="2" indent="-342900">
              <a:buFont typeface="+mj-lt"/>
              <a:buAutoNum type="arabicPeriod"/>
            </a:pPr>
            <a:r>
              <a:rPr lang="en-US" sz="1700" dirty="0"/>
              <a:t>Say no to routing question and  press enter again to go with Default “CSS” styling sheet.</a:t>
            </a:r>
          </a:p>
          <a:p>
            <a:pPr marL="800100" lvl="1" indent="-342900">
              <a:buFont typeface="+mj-lt"/>
              <a:buAutoNum type="arabicPeriod"/>
            </a:pPr>
            <a:r>
              <a:rPr lang="en-US" sz="1700" dirty="0">
                <a:solidFill>
                  <a:schemeClr val="accent6"/>
                </a:solidFill>
                <a:latin typeface="Helvetica" pitchFamily="2" charset="0"/>
              </a:rPr>
              <a:t>cd my-app</a:t>
            </a:r>
          </a:p>
          <a:p>
            <a:pPr marL="800100" lvl="1" indent="-342900">
              <a:buFont typeface="+mj-lt"/>
              <a:buAutoNum type="arabicPeriod"/>
            </a:pPr>
            <a:r>
              <a:rPr lang="en-US" sz="1700" dirty="0">
                <a:solidFill>
                  <a:schemeClr val="accent6"/>
                </a:solidFill>
                <a:latin typeface="Helvetica" pitchFamily="2" charset="0"/>
              </a:rPr>
              <a:t>Ng serve : To local server</a:t>
            </a:r>
          </a:p>
        </p:txBody>
      </p:sp>
    </p:spTree>
    <p:extLst>
      <p:ext uri="{BB962C8B-B14F-4D97-AF65-F5344CB8AC3E}">
        <p14:creationId xmlns:p14="http://schemas.microsoft.com/office/powerpoint/2010/main" val="2497694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83D3-7307-884C-8976-68DF856A71C7}"/>
              </a:ext>
            </a:extLst>
          </p:cNvPr>
          <p:cNvSpPr>
            <a:spLocks noGrp="1"/>
          </p:cNvSpPr>
          <p:nvPr>
            <p:ph type="title"/>
          </p:nvPr>
        </p:nvSpPr>
        <p:spPr>
          <a:xfrm>
            <a:off x="838200" y="88901"/>
            <a:ext cx="10515600" cy="761999"/>
          </a:xfrm>
        </p:spPr>
        <p:txBody>
          <a:bodyPr/>
          <a:lstStyle/>
          <a:p>
            <a:pPr algn="ctr"/>
            <a:r>
              <a:rPr lang="en-US" dirty="0"/>
              <a:t>Basic Setup using Bootstrap for Styling.</a:t>
            </a:r>
          </a:p>
        </p:txBody>
      </p:sp>
      <p:sp>
        <p:nvSpPr>
          <p:cNvPr id="3" name="Content Placeholder 2">
            <a:extLst>
              <a:ext uri="{FF2B5EF4-FFF2-40B4-BE49-F238E27FC236}">
                <a16:creationId xmlns:a16="http://schemas.microsoft.com/office/drawing/2014/main" id="{35691CE8-2FD6-BE40-890D-FA2D33B01371}"/>
              </a:ext>
            </a:extLst>
          </p:cNvPr>
          <p:cNvSpPr>
            <a:spLocks noGrp="1"/>
          </p:cNvSpPr>
          <p:nvPr>
            <p:ph idx="1"/>
          </p:nvPr>
        </p:nvSpPr>
        <p:spPr>
          <a:xfrm>
            <a:off x="838200" y="850900"/>
            <a:ext cx="10515600" cy="5918199"/>
          </a:xfrm>
        </p:spPr>
        <p:txBody>
          <a:bodyPr>
            <a:noAutofit/>
          </a:bodyPr>
          <a:lstStyle/>
          <a:p>
            <a:pPr marL="800100" lvl="1" indent="-342900">
              <a:buFont typeface="+mj-lt"/>
              <a:buAutoNum type="arabicPeriod"/>
            </a:pPr>
            <a:r>
              <a:rPr lang="en-US" sz="1700" b="1" dirty="0">
                <a:solidFill>
                  <a:schemeClr val="accent6"/>
                </a:solidFill>
                <a:latin typeface="Helvetica" pitchFamily="2" charset="0"/>
              </a:rPr>
              <a:t>npm install - -save bootstrap@3</a:t>
            </a:r>
          </a:p>
          <a:p>
            <a:pPr marL="914400" lvl="2" indent="0">
              <a:buNone/>
            </a:pPr>
            <a:r>
              <a:rPr lang="en-US" sz="1700" dirty="0"/>
              <a:t>This will install locally in project</a:t>
            </a:r>
          </a:p>
          <a:p>
            <a:pPr marL="914400" lvl="2" indent="0">
              <a:buNone/>
            </a:pPr>
            <a:endParaRPr lang="en-US" sz="1700" dirty="0"/>
          </a:p>
          <a:p>
            <a:pPr marL="800100" lvl="1" indent="-342900">
              <a:buFont typeface="+mj-lt"/>
              <a:buAutoNum type="arabicPeriod"/>
            </a:pPr>
            <a:r>
              <a:rPr lang="en-US" sz="1700" dirty="0"/>
              <a:t>Now see package will be visible under</a:t>
            </a:r>
          </a:p>
          <a:p>
            <a:pPr marL="1257300" lvl="2" indent="-342900">
              <a:buFont typeface="+mj-lt"/>
              <a:buAutoNum type="arabicPeriod"/>
            </a:pPr>
            <a:r>
              <a:rPr lang="en-US" sz="1700" dirty="0" err="1"/>
              <a:t>Node_modules</a:t>
            </a:r>
            <a:endParaRPr lang="en-US" sz="1700" dirty="0"/>
          </a:p>
          <a:p>
            <a:pPr marL="1257300" lvl="2" indent="-342900">
              <a:buFont typeface="+mj-lt"/>
              <a:buAutoNum type="arabicPeriod"/>
            </a:pPr>
            <a:r>
              <a:rPr lang="en-US" sz="1700" dirty="0"/>
              <a:t>Bootstr</a:t>
            </a:r>
            <a:r>
              <a:rPr lang="en-US" sz="1700" i="1" dirty="0"/>
              <a:t>ap</a:t>
            </a:r>
          </a:p>
          <a:p>
            <a:pPr marL="1257300" lvl="2" indent="-342900">
              <a:buFont typeface="+mj-lt"/>
              <a:buAutoNum type="arabicPeriod"/>
            </a:pPr>
            <a:endParaRPr lang="en-US" sz="1700" dirty="0"/>
          </a:p>
          <a:p>
            <a:pPr marL="800100" lvl="1" indent="-342900">
              <a:buFont typeface="+mj-lt"/>
              <a:buAutoNum type="arabicPeriod"/>
            </a:pPr>
            <a:r>
              <a:rPr lang="en-US" sz="1700" dirty="0"/>
              <a:t> Go to  “appname”/ angular .json file, this file is to configure different dependencies of project</a:t>
            </a:r>
          </a:p>
          <a:p>
            <a:pPr marL="800100" lvl="1" indent="-342900">
              <a:buFont typeface="+mj-lt"/>
              <a:buAutoNum type="arabicPeriod"/>
            </a:pPr>
            <a:r>
              <a:rPr lang="en-US" sz="1700" dirty="0"/>
              <a:t> Go to “styles” : array since bootstrap will be used for styling html elements.</a:t>
            </a:r>
          </a:p>
          <a:p>
            <a:pPr marL="800100" lvl="1" indent="-342900">
              <a:buFont typeface="+mj-lt"/>
              <a:buAutoNum type="arabicPeriod"/>
            </a:pPr>
            <a:endParaRPr lang="en-US" sz="1700" dirty="0"/>
          </a:p>
          <a:p>
            <a:pPr marL="800100" lvl="1" indent="-342900">
              <a:buFont typeface="+mj-lt"/>
              <a:buAutoNum type="arabicPeriod"/>
            </a:pPr>
            <a:r>
              <a:rPr lang="en-US" sz="1700" dirty="0"/>
              <a:t>Configure/Add bootstrap</a:t>
            </a:r>
          </a:p>
          <a:p>
            <a:pPr marL="1257300" lvl="2" indent="-342900">
              <a:buFont typeface="+mj-lt"/>
              <a:buAutoNum type="arabicPeriod"/>
            </a:pPr>
            <a:r>
              <a:rPr lang="en-US" sz="1700" dirty="0"/>
              <a:t>“node_module/bootstrap/dist/css/bootstrap.min.css”</a:t>
            </a:r>
          </a:p>
          <a:p>
            <a:pPr marL="1371600" lvl="3" indent="0">
              <a:buNone/>
            </a:pPr>
            <a:r>
              <a:rPr lang="en-US" sz="1700" b="1" dirty="0"/>
              <a:t>or you can also</a:t>
            </a:r>
          </a:p>
          <a:p>
            <a:pPr marL="1257300" lvl="2" indent="-342900">
              <a:buFont typeface="+mj-lt"/>
              <a:buAutoNum type="arabicPeriod"/>
            </a:pPr>
            <a:r>
              <a:rPr lang="en-US" sz="1700" dirty="0"/>
              <a:t>“node_module/bootstrap/dist/css/bootstrap.css”</a:t>
            </a:r>
          </a:p>
          <a:p>
            <a:pPr marL="1714500" lvl="3" indent="-342900">
              <a:buFont typeface="+mj-lt"/>
              <a:buAutoNum type="arabicPeriod"/>
            </a:pPr>
            <a:r>
              <a:rPr lang="en-US" sz="1700" dirty="0"/>
              <a:t>Bootstrap.min.css </a:t>
            </a:r>
            <a:r>
              <a:rPr lang="en-IN" sz="1700" dirty="0"/>
              <a:t>has been minified. This means all the whitespace and other extra characters have been removed. This is commonly done for use in production, to reduce the size of the file. When developing, it is usually helpful to use the unminified version, since, as you said, it is readable.</a:t>
            </a:r>
          </a:p>
          <a:p>
            <a:pPr marL="800100" lvl="1" indent="-342900">
              <a:buFont typeface="+mj-lt"/>
              <a:buAutoNum type="arabicPeriod"/>
            </a:pPr>
            <a:endParaRPr lang="en-IN" sz="1700" dirty="0"/>
          </a:p>
          <a:p>
            <a:pPr marL="800100" lvl="1" indent="-342900">
              <a:buFont typeface="+mj-lt"/>
              <a:buAutoNum type="arabicPeriod"/>
            </a:pPr>
            <a:r>
              <a:rPr lang="en-IN" sz="1700" dirty="0"/>
              <a:t>Rerun </a:t>
            </a:r>
            <a:r>
              <a:rPr lang="en-IN" sz="1700" b="1" dirty="0">
                <a:solidFill>
                  <a:schemeClr val="accent6"/>
                </a:solidFill>
                <a:latin typeface="Helvetica" pitchFamily="2" charset="0"/>
              </a:rPr>
              <a:t>ng serve </a:t>
            </a:r>
            <a:r>
              <a:rPr lang="en-IN" sz="1700" dirty="0"/>
              <a:t>to load new configuration</a:t>
            </a:r>
            <a:endParaRPr lang="en-US" sz="1700" dirty="0"/>
          </a:p>
          <a:p>
            <a:pPr marL="457200" lvl="1" indent="0">
              <a:buNone/>
            </a:pPr>
            <a:endParaRPr lang="en-US" sz="1700" dirty="0"/>
          </a:p>
          <a:p>
            <a:pPr marL="457200" lvl="1" indent="0">
              <a:buNone/>
            </a:pPr>
            <a:r>
              <a:rPr lang="en-US" sz="1700" dirty="0"/>
              <a:t>	</a:t>
            </a:r>
          </a:p>
          <a:p>
            <a:pPr marL="457200" lvl="1" indent="0">
              <a:buNone/>
            </a:pPr>
            <a:endParaRPr lang="en-US" sz="1700" dirty="0"/>
          </a:p>
          <a:p>
            <a:pPr marL="457200" lvl="1" indent="0">
              <a:buNone/>
            </a:pPr>
            <a:endParaRPr lang="en-US" sz="1700" dirty="0"/>
          </a:p>
        </p:txBody>
      </p:sp>
    </p:spTree>
    <p:extLst>
      <p:ext uri="{BB962C8B-B14F-4D97-AF65-F5344CB8AC3E}">
        <p14:creationId xmlns:p14="http://schemas.microsoft.com/office/powerpoint/2010/main" val="1121313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83D3-7307-884C-8976-68DF856A71C7}"/>
              </a:ext>
            </a:extLst>
          </p:cNvPr>
          <p:cNvSpPr>
            <a:spLocks noGrp="1"/>
          </p:cNvSpPr>
          <p:nvPr>
            <p:ph type="title"/>
          </p:nvPr>
        </p:nvSpPr>
        <p:spPr>
          <a:xfrm>
            <a:off x="838200" y="88901"/>
            <a:ext cx="10515600" cy="761999"/>
          </a:xfrm>
        </p:spPr>
        <p:txBody>
          <a:bodyPr/>
          <a:lstStyle/>
          <a:p>
            <a:pPr algn="ctr"/>
            <a:r>
              <a:rPr lang="en-US" dirty="0"/>
              <a:t>Project Structure and app component</a:t>
            </a:r>
          </a:p>
        </p:txBody>
      </p:sp>
      <p:sp>
        <p:nvSpPr>
          <p:cNvPr id="3" name="Content Placeholder 2">
            <a:extLst>
              <a:ext uri="{FF2B5EF4-FFF2-40B4-BE49-F238E27FC236}">
                <a16:creationId xmlns:a16="http://schemas.microsoft.com/office/drawing/2014/main" id="{35691CE8-2FD6-BE40-890D-FA2D33B01371}"/>
              </a:ext>
            </a:extLst>
          </p:cNvPr>
          <p:cNvSpPr>
            <a:spLocks noGrp="1"/>
          </p:cNvSpPr>
          <p:nvPr>
            <p:ph idx="1"/>
          </p:nvPr>
        </p:nvSpPr>
        <p:spPr>
          <a:xfrm>
            <a:off x="838200" y="850900"/>
            <a:ext cx="10515600" cy="5918199"/>
          </a:xfrm>
        </p:spPr>
        <p:txBody>
          <a:bodyPr>
            <a:noAutofit/>
          </a:bodyPr>
          <a:lstStyle/>
          <a:p>
            <a:pPr marL="800100" lvl="1" indent="-342900">
              <a:buFont typeface="+mj-lt"/>
              <a:buAutoNum type="arabicPeriod"/>
            </a:pPr>
            <a:r>
              <a:rPr lang="en-US" sz="1700" dirty="0"/>
              <a:t>How does browser or server knows that should render app.component.html file?</a:t>
            </a:r>
          </a:p>
          <a:p>
            <a:pPr marL="457200" lvl="1" indent="0">
              <a:buNone/>
            </a:pPr>
            <a:r>
              <a:rPr lang="en-US" sz="1700" dirty="0"/>
              <a:t>But  app.component.html  not serve by server </a:t>
            </a:r>
          </a:p>
          <a:p>
            <a:pPr marL="457200" lvl="1" indent="0">
              <a:buNone/>
            </a:pPr>
            <a:r>
              <a:rPr lang="en-US" sz="1700" dirty="0"/>
              <a:t>-&gt;  Index.htmt is the one file  serve by the server</a:t>
            </a:r>
          </a:p>
          <a:p>
            <a:pPr marL="457200" lvl="1" indent="0">
              <a:buNone/>
            </a:pPr>
            <a:endParaRPr lang="en-US" sz="1700" dirty="0"/>
          </a:p>
          <a:p>
            <a:pPr marL="800100" lvl="1" indent="-342900">
              <a:buFont typeface="+mj-lt"/>
              <a:buAutoNum type="arabicPeriod"/>
            </a:pPr>
            <a:r>
              <a:rPr lang="en-US" sz="1700" dirty="0"/>
              <a:t>What is Index.html</a:t>
            </a:r>
          </a:p>
          <a:p>
            <a:pPr marL="1257300" lvl="2" indent="-342900">
              <a:buFont typeface="+mj-lt"/>
              <a:buAutoNum type="arabicPeriod"/>
            </a:pPr>
            <a:r>
              <a:rPr lang="en-US" sz="1700" dirty="0"/>
              <a:t>If you remember angular is about to develop single page application and index.html is that single page.</a:t>
            </a:r>
          </a:p>
          <a:p>
            <a:pPr marL="1257300" lvl="2" indent="-342900">
              <a:buFont typeface="+mj-lt"/>
              <a:buAutoNum type="arabicPeriod"/>
            </a:pPr>
            <a:r>
              <a:rPr lang="en-US" sz="1700" dirty="0"/>
              <a:t>Index.html is normal html file which having head section with title</a:t>
            </a:r>
          </a:p>
          <a:p>
            <a:pPr marL="914400" lvl="2" indent="0">
              <a:buNone/>
            </a:pPr>
            <a:endParaRPr lang="en-US" sz="1700" dirty="0"/>
          </a:p>
          <a:p>
            <a:pPr marL="457200" lvl="1" indent="0">
              <a:buNone/>
            </a:pPr>
            <a:r>
              <a:rPr lang="en-US" sz="1700" dirty="0"/>
              <a:t>But if you see of the index.html is interesting as we see it is having  &lt;app-root&gt; tag which not an html tag.</a:t>
            </a:r>
          </a:p>
          <a:p>
            <a:pPr marL="457200" lvl="1" indent="0">
              <a:buNone/>
            </a:pPr>
            <a:r>
              <a:rPr lang="en-US" sz="1700" dirty="0"/>
              <a:t>&lt;app-root&gt; is component that is created by our app which is created through cli during project creation</a:t>
            </a:r>
          </a:p>
          <a:p>
            <a:pPr marL="457200" lvl="1" indent="0">
              <a:buNone/>
            </a:pPr>
            <a:r>
              <a:rPr lang="en-US" sz="1700" dirty="0"/>
              <a:t>All the files under </a:t>
            </a:r>
            <a:r>
              <a:rPr lang="en-US" sz="1700" b="1" dirty="0"/>
              <a:t>app</a:t>
            </a:r>
            <a:r>
              <a:rPr lang="en-US" sz="1700" dirty="0"/>
              <a:t> folder are related to that single </a:t>
            </a:r>
            <a:r>
              <a:rPr lang="en-US" sz="1700" b="1" dirty="0"/>
              <a:t>app-root</a:t>
            </a:r>
            <a:r>
              <a:rPr lang="en-US" sz="1700" dirty="0"/>
              <a:t> component only </a:t>
            </a:r>
          </a:p>
          <a:p>
            <a:pPr marL="457200" lvl="1" indent="0">
              <a:buNone/>
            </a:pPr>
            <a:endParaRPr lang="en-US" sz="1700" dirty="0"/>
          </a:p>
          <a:p>
            <a:pPr marL="457200" lvl="1" indent="0">
              <a:buNone/>
            </a:pPr>
            <a:endParaRPr lang="en-US" sz="1700" dirty="0"/>
          </a:p>
          <a:p>
            <a:pPr marL="457200" lvl="1" indent="0">
              <a:buNone/>
            </a:pPr>
            <a:r>
              <a:rPr lang="en-US" sz="1700" dirty="0"/>
              <a:t>There 5 diff files under </a:t>
            </a:r>
            <a:r>
              <a:rPr lang="en-US" sz="1700" b="1" dirty="0"/>
              <a:t>app</a:t>
            </a:r>
            <a:r>
              <a:rPr lang="en-US" sz="1700" dirty="0"/>
              <a:t> component folder  and this app folder called app component.</a:t>
            </a:r>
          </a:p>
          <a:p>
            <a:pPr marL="800100" lvl="1" indent="-342900">
              <a:buAutoNum type="arabicPeriod"/>
            </a:pPr>
            <a:r>
              <a:rPr lang="en-US" sz="1700" dirty="0"/>
              <a:t>app.component.css</a:t>
            </a:r>
          </a:p>
          <a:p>
            <a:pPr marL="800100" lvl="1" indent="-342900">
              <a:buAutoNum type="arabicPeriod"/>
            </a:pPr>
            <a:r>
              <a:rPr lang="en-US" sz="1700" dirty="0"/>
              <a:t>app.component.html</a:t>
            </a:r>
          </a:p>
          <a:p>
            <a:pPr marL="800100" lvl="1" indent="-342900">
              <a:buAutoNum type="arabicPeriod"/>
            </a:pPr>
            <a:r>
              <a:rPr lang="en-US" sz="1700" dirty="0"/>
              <a:t>App.component.ts</a:t>
            </a:r>
          </a:p>
          <a:p>
            <a:pPr marL="800100" lvl="1" indent="-342900">
              <a:buAutoNum type="arabicPeriod"/>
            </a:pPr>
            <a:r>
              <a:rPr lang="en-US" sz="1700" dirty="0"/>
              <a:t>app.component.spec.ts</a:t>
            </a:r>
          </a:p>
          <a:p>
            <a:pPr marL="800100" lvl="1" indent="-342900">
              <a:buAutoNum type="arabicPeriod"/>
            </a:pPr>
            <a:r>
              <a:rPr lang="en-US" sz="1700" dirty="0"/>
              <a:t>app.module.ts</a:t>
            </a:r>
          </a:p>
          <a:p>
            <a:pPr marL="800100" lvl="1" indent="-342900">
              <a:buAutoNum type="arabicPeriod"/>
            </a:pPr>
            <a:endParaRPr lang="en-US" sz="1700" dirty="0"/>
          </a:p>
          <a:p>
            <a:pPr marL="457200" lvl="1" indent="0">
              <a:buNone/>
            </a:pPr>
            <a:endParaRPr lang="en-US" sz="1700" dirty="0"/>
          </a:p>
        </p:txBody>
      </p:sp>
    </p:spTree>
    <p:extLst>
      <p:ext uri="{BB962C8B-B14F-4D97-AF65-F5344CB8AC3E}">
        <p14:creationId xmlns:p14="http://schemas.microsoft.com/office/powerpoint/2010/main" val="1784172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83D3-7307-884C-8976-68DF856A71C7}"/>
              </a:ext>
            </a:extLst>
          </p:cNvPr>
          <p:cNvSpPr>
            <a:spLocks noGrp="1"/>
          </p:cNvSpPr>
          <p:nvPr>
            <p:ph type="title"/>
          </p:nvPr>
        </p:nvSpPr>
        <p:spPr>
          <a:xfrm>
            <a:off x="838200" y="88901"/>
            <a:ext cx="10515600" cy="761999"/>
          </a:xfrm>
        </p:spPr>
        <p:txBody>
          <a:bodyPr/>
          <a:lstStyle/>
          <a:p>
            <a:pPr algn="ctr"/>
            <a:r>
              <a:rPr lang="en-US" dirty="0"/>
              <a:t>Project Structure and app component</a:t>
            </a:r>
          </a:p>
        </p:txBody>
      </p:sp>
      <p:sp>
        <p:nvSpPr>
          <p:cNvPr id="3" name="Content Placeholder 2">
            <a:extLst>
              <a:ext uri="{FF2B5EF4-FFF2-40B4-BE49-F238E27FC236}">
                <a16:creationId xmlns:a16="http://schemas.microsoft.com/office/drawing/2014/main" id="{35691CE8-2FD6-BE40-890D-FA2D33B01371}"/>
              </a:ext>
            </a:extLst>
          </p:cNvPr>
          <p:cNvSpPr>
            <a:spLocks noGrp="1"/>
          </p:cNvSpPr>
          <p:nvPr>
            <p:ph idx="1"/>
          </p:nvPr>
        </p:nvSpPr>
        <p:spPr>
          <a:xfrm>
            <a:off x="241300" y="850900"/>
            <a:ext cx="11112500" cy="6591300"/>
          </a:xfrm>
        </p:spPr>
        <p:txBody>
          <a:bodyPr>
            <a:noAutofit/>
          </a:bodyPr>
          <a:lstStyle/>
          <a:p>
            <a:pPr marL="800100" lvl="1" indent="-342900">
              <a:buAutoNum type="arabicPeriod"/>
            </a:pPr>
            <a:r>
              <a:rPr lang="en-US" sz="1700" dirty="0"/>
              <a:t>If you go in app.component.ts then there is selector holds value ‘app-root’ which clearly same is the one &lt;app-root&gt; tag one which same is in index.html</a:t>
            </a:r>
          </a:p>
          <a:p>
            <a:pPr marL="800100" lvl="1" indent="-342900">
              <a:buAutoNum type="arabicPeriod"/>
            </a:pPr>
            <a:endParaRPr lang="en-US" sz="1700" dirty="0"/>
          </a:p>
          <a:p>
            <a:pPr marL="800100" lvl="1" indent="-342900">
              <a:buAutoNum type="arabicPeriod"/>
            </a:pPr>
            <a:r>
              <a:rPr lang="en-US" sz="1700" dirty="0"/>
              <a:t>So basically app-root is  the component file called app.component.html (template) what it will do is it will take full app.component.html template and embed inside in index.html file.</a:t>
            </a:r>
          </a:p>
          <a:p>
            <a:pPr marL="800100" lvl="1" indent="-342900">
              <a:buAutoNum type="arabicPeriod"/>
            </a:pPr>
            <a:endParaRPr lang="en-US" sz="1700" dirty="0"/>
          </a:p>
          <a:p>
            <a:pPr marL="914400" lvl="2" indent="0">
              <a:buNone/>
            </a:pPr>
            <a:r>
              <a:rPr lang="en-US" sz="1700" dirty="0"/>
              <a:t>Lets cleanup app.component.html  file and put some &lt;h3&gt; tag with title and rerun app see that same result appears in browser.</a:t>
            </a:r>
          </a:p>
          <a:p>
            <a:pPr marL="914400" lvl="2" indent="0">
              <a:buNone/>
            </a:pPr>
            <a:endParaRPr lang="en-US" sz="1700" dirty="0"/>
          </a:p>
          <a:p>
            <a:pPr marL="914400" lvl="2" indent="0">
              <a:buNone/>
            </a:pPr>
            <a:r>
              <a:rPr lang="en-US" sz="1700" b="1" dirty="0"/>
              <a:t>Question is How angular triggers or run over body of app.component.html  file in index.html?</a:t>
            </a:r>
          </a:p>
          <a:p>
            <a:pPr marL="914400" lvl="2" indent="0">
              <a:buNone/>
            </a:pPr>
            <a:endParaRPr lang="en-US" sz="1700" dirty="0"/>
          </a:p>
          <a:p>
            <a:pPr marL="914400" lvl="2" indent="0">
              <a:buNone/>
            </a:pPr>
            <a:r>
              <a:rPr lang="en-US" sz="1700" dirty="0"/>
              <a:t>If you go in page open page source, will able to see that couple of scripts imports in index.html which injected by CLI automatically. So we just see app-root component in index.html file but we don’t see any script or app.component.html file code in index.html</a:t>
            </a:r>
          </a:p>
          <a:p>
            <a:pPr marL="914400" lvl="2" indent="0">
              <a:buNone/>
            </a:pPr>
            <a:endParaRPr lang="en-US" sz="1700" dirty="0"/>
          </a:p>
          <a:p>
            <a:pPr marL="914400" lvl="2" indent="0">
              <a:buNone/>
            </a:pPr>
            <a:r>
              <a:rPr lang="en-US" sz="1700" dirty="0"/>
              <a:t>But whenever “ng server” run it will create javascript bundles and add right imports in index.html file. This little convience functionality for us.</a:t>
            </a:r>
          </a:p>
          <a:p>
            <a:pPr marL="914400" lvl="2" indent="0">
              <a:buNone/>
            </a:pPr>
            <a:r>
              <a:rPr lang="en-US" sz="1700" dirty="0"/>
              <a:t>If you see index.html script imports it also contains our own app component script import.</a:t>
            </a:r>
          </a:p>
          <a:p>
            <a:pPr marL="914400" lvl="2" indent="0">
              <a:buNone/>
            </a:pPr>
            <a:endParaRPr lang="en-US" sz="1700" dirty="0"/>
          </a:p>
          <a:p>
            <a:pPr marL="914400" lvl="2" indent="0">
              <a:buNone/>
            </a:pPr>
            <a:r>
              <a:rPr lang="en-US" sz="1700" dirty="0"/>
              <a:t>So these script imports are present to be executed.</a:t>
            </a:r>
          </a:p>
          <a:p>
            <a:pPr marL="0" indent="0">
              <a:buNone/>
            </a:pPr>
            <a:endParaRPr lang="en-US" sz="1700" dirty="0"/>
          </a:p>
          <a:p>
            <a:pPr marL="914400" lvl="2" indent="0">
              <a:buNone/>
            </a:pPr>
            <a:endParaRPr lang="en-US" sz="1700" dirty="0"/>
          </a:p>
          <a:p>
            <a:pPr marL="914400" lvl="2" indent="0">
              <a:buNone/>
            </a:pPr>
            <a:endParaRPr lang="en-US" sz="1700" dirty="0"/>
          </a:p>
          <a:p>
            <a:pPr marL="914400" lvl="2" indent="0">
              <a:buNone/>
            </a:pPr>
            <a:endParaRPr lang="en-US" sz="1700" dirty="0"/>
          </a:p>
          <a:p>
            <a:pPr marL="914400" lvl="2" indent="0">
              <a:buNone/>
            </a:pPr>
            <a:endParaRPr lang="en-US" sz="1700" dirty="0"/>
          </a:p>
          <a:p>
            <a:pPr marL="914400" lvl="2" indent="0">
              <a:buNone/>
            </a:pPr>
            <a:endParaRPr lang="en-US" sz="1700" dirty="0"/>
          </a:p>
          <a:p>
            <a:pPr marL="914400" lvl="2" indent="0">
              <a:buNone/>
            </a:pPr>
            <a:endParaRPr lang="en-US" sz="1700" dirty="0"/>
          </a:p>
          <a:p>
            <a:pPr marL="914400" lvl="2" indent="0">
              <a:buNone/>
            </a:pPr>
            <a:endParaRPr lang="en-US" sz="1700" dirty="0"/>
          </a:p>
          <a:p>
            <a:pPr marL="457200" lvl="1" indent="0">
              <a:buNone/>
            </a:pPr>
            <a:endParaRPr lang="en-US" sz="1700" dirty="0"/>
          </a:p>
        </p:txBody>
      </p:sp>
    </p:spTree>
    <p:extLst>
      <p:ext uri="{BB962C8B-B14F-4D97-AF65-F5344CB8AC3E}">
        <p14:creationId xmlns:p14="http://schemas.microsoft.com/office/powerpoint/2010/main" val="1073501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83D3-7307-884C-8976-68DF856A71C7}"/>
              </a:ext>
            </a:extLst>
          </p:cNvPr>
          <p:cNvSpPr>
            <a:spLocks noGrp="1"/>
          </p:cNvSpPr>
          <p:nvPr>
            <p:ph type="title"/>
          </p:nvPr>
        </p:nvSpPr>
        <p:spPr>
          <a:xfrm>
            <a:off x="838200" y="88901"/>
            <a:ext cx="10515600" cy="761999"/>
          </a:xfrm>
        </p:spPr>
        <p:txBody>
          <a:bodyPr/>
          <a:lstStyle/>
          <a:p>
            <a:pPr algn="ctr"/>
            <a:r>
              <a:rPr lang="en-US" dirty="0"/>
              <a:t>Angular application flow</a:t>
            </a:r>
          </a:p>
        </p:txBody>
      </p:sp>
      <p:sp>
        <p:nvSpPr>
          <p:cNvPr id="4" name="Content Placeholder 3">
            <a:extLst>
              <a:ext uri="{FF2B5EF4-FFF2-40B4-BE49-F238E27FC236}">
                <a16:creationId xmlns:a16="http://schemas.microsoft.com/office/drawing/2014/main" id="{8789BC32-232B-3746-8B18-65B3141BEB1E}"/>
              </a:ext>
            </a:extLst>
          </p:cNvPr>
          <p:cNvSpPr>
            <a:spLocks noGrp="1"/>
          </p:cNvSpPr>
          <p:nvPr>
            <p:ph idx="1"/>
          </p:nvPr>
        </p:nvSpPr>
        <p:spPr>
          <a:xfrm>
            <a:off x="838200" y="850900"/>
            <a:ext cx="10515600" cy="5918199"/>
          </a:xfrm>
        </p:spPr>
        <p:txBody>
          <a:bodyPr>
            <a:noAutofit/>
          </a:bodyPr>
          <a:lstStyle/>
          <a:p>
            <a:pPr marL="0" indent="0">
              <a:buNone/>
            </a:pPr>
            <a:r>
              <a:rPr lang="en-US" sz="1300" b="1" dirty="0"/>
              <a:t>Main.ts file</a:t>
            </a:r>
          </a:p>
          <a:p>
            <a:pPr marL="0" indent="0">
              <a:buNone/>
            </a:pPr>
            <a:r>
              <a:rPr lang="en-US" sz="1300" b="1" dirty="0"/>
              <a:t>Has code which to be executed first and that is why it is called main.</a:t>
            </a:r>
          </a:p>
          <a:p>
            <a:pPr marL="0" indent="0">
              <a:buNone/>
            </a:pPr>
            <a:r>
              <a:rPr lang="en-US" sz="1300" b="1" dirty="0"/>
              <a:t>There are 3 things in main.ts</a:t>
            </a:r>
          </a:p>
          <a:p>
            <a:pPr marL="342900" indent="-342900">
              <a:buAutoNum type="arabicPeriod"/>
            </a:pPr>
            <a:r>
              <a:rPr lang="en-US" sz="1300" dirty="0"/>
              <a:t>Some import statements.</a:t>
            </a:r>
          </a:p>
          <a:p>
            <a:pPr marL="342900" indent="-342900">
              <a:buAutoNum type="arabicPeriod"/>
            </a:pPr>
            <a:r>
              <a:rPr lang="en-US" sz="1300" dirty="0"/>
              <a:t>Condition to check whether it is production mode or not.</a:t>
            </a:r>
          </a:p>
          <a:p>
            <a:pPr marL="342900" indent="-342900">
              <a:buFont typeface="Arial" panose="020B0604020202020204" pitchFamily="34" charset="0"/>
              <a:buAutoNum type="arabicPeriod"/>
            </a:pPr>
            <a:r>
              <a:rPr lang="en-US" sz="1300" dirty="0"/>
              <a:t>This the most important line  '</a:t>
            </a:r>
            <a:r>
              <a:rPr lang="en-IN" sz="1300" dirty="0"/>
              <a:t>platformBrowserDynamic().bootstrapModule(AppModule)’</a:t>
            </a:r>
            <a:r>
              <a:rPr lang="en-US" sz="1300" dirty="0"/>
              <a:t>to understand.</a:t>
            </a:r>
          </a:p>
          <a:p>
            <a:pPr marL="457200" lvl="1" indent="0">
              <a:buNone/>
            </a:pPr>
            <a:r>
              <a:rPr lang="en-US" sz="1300" dirty="0"/>
              <a:t>Basically it bootstraps/starts angular application by passing app.module.ts </a:t>
            </a:r>
          </a:p>
          <a:p>
            <a:pPr marL="457200" lvl="1" indent="0">
              <a:buNone/>
            </a:pPr>
            <a:endParaRPr lang="en-US" sz="1300" dirty="0"/>
          </a:p>
          <a:p>
            <a:pPr marL="457200" lvl="1" indent="0">
              <a:buNone/>
            </a:pPr>
            <a:endParaRPr lang="en-US" sz="1300" dirty="0"/>
          </a:p>
          <a:p>
            <a:pPr marL="457200" lvl="1" indent="0">
              <a:buNone/>
            </a:pPr>
            <a:endParaRPr lang="en-US" sz="1300" dirty="0"/>
          </a:p>
          <a:p>
            <a:pPr marL="457200" lvl="1" indent="0">
              <a:buNone/>
            </a:pPr>
            <a:endParaRPr lang="en-US" sz="1300" dirty="0"/>
          </a:p>
          <a:p>
            <a:pPr marL="457200" lvl="1" indent="0">
              <a:buNone/>
            </a:pPr>
            <a:endParaRPr lang="en-US" sz="1300" dirty="0"/>
          </a:p>
          <a:p>
            <a:pPr marL="457200" lvl="1" indent="0">
              <a:buNone/>
            </a:pPr>
            <a:endParaRPr lang="en-US" sz="1300" dirty="0"/>
          </a:p>
          <a:p>
            <a:pPr marL="457200" lvl="1" indent="0">
              <a:buNone/>
            </a:pPr>
            <a:endParaRPr lang="en-US" sz="1300" dirty="0"/>
          </a:p>
          <a:p>
            <a:pPr marL="457200" lvl="1" indent="0">
              <a:buNone/>
            </a:pPr>
            <a:endParaRPr lang="en-US" sz="1300" dirty="0"/>
          </a:p>
          <a:p>
            <a:pPr marL="457200" lvl="1" indent="0">
              <a:buNone/>
            </a:pPr>
            <a:endParaRPr lang="en-US" sz="1300" dirty="0"/>
          </a:p>
          <a:p>
            <a:pPr marL="457200" lvl="1" indent="0">
              <a:buNone/>
            </a:pPr>
            <a:endParaRPr lang="en-US" sz="1300" dirty="0"/>
          </a:p>
          <a:p>
            <a:pPr marL="457200" lvl="1" indent="0">
              <a:buNone/>
            </a:pPr>
            <a:endParaRPr lang="en-US" sz="1300" dirty="0"/>
          </a:p>
          <a:p>
            <a:pPr marL="0" indent="0">
              <a:buNone/>
            </a:pPr>
            <a:endParaRPr lang="en-US" sz="1300" dirty="0"/>
          </a:p>
          <a:p>
            <a:pPr marL="0" indent="0">
              <a:buNone/>
            </a:pPr>
            <a:endParaRPr lang="en-US" sz="1300" dirty="0"/>
          </a:p>
        </p:txBody>
      </p:sp>
      <p:pic>
        <p:nvPicPr>
          <p:cNvPr id="7" name="Picture 6" descr="A screenshot of a cell phone&#10;&#10;Description automatically generated">
            <a:extLst>
              <a:ext uri="{FF2B5EF4-FFF2-40B4-BE49-F238E27FC236}">
                <a16:creationId xmlns:a16="http://schemas.microsoft.com/office/drawing/2014/main" id="{FA17AE6F-FD2B-BD49-8164-86BEFB7A9AEB}"/>
              </a:ext>
            </a:extLst>
          </p:cNvPr>
          <p:cNvPicPr>
            <a:picLocks noChangeAspect="1"/>
          </p:cNvPicPr>
          <p:nvPr/>
        </p:nvPicPr>
        <p:blipFill>
          <a:blip r:embed="rId3"/>
          <a:stretch>
            <a:fillRect/>
          </a:stretch>
        </p:blipFill>
        <p:spPr>
          <a:xfrm>
            <a:off x="1117600" y="3090975"/>
            <a:ext cx="7924800" cy="3716225"/>
          </a:xfrm>
          <a:prstGeom prst="rect">
            <a:avLst/>
          </a:prstGeom>
        </p:spPr>
      </p:pic>
    </p:spTree>
    <p:extLst>
      <p:ext uri="{BB962C8B-B14F-4D97-AF65-F5344CB8AC3E}">
        <p14:creationId xmlns:p14="http://schemas.microsoft.com/office/powerpoint/2010/main" val="3913756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TotalTime>
  <Words>1962</Words>
  <Application>Microsoft Macintosh PowerPoint</Application>
  <PresentationFormat>Widescreen</PresentationFormat>
  <Paragraphs>233</Paragraphs>
  <Slides>16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Helvetica</vt:lpstr>
      <vt:lpstr>Office Theme</vt:lpstr>
      <vt:lpstr>AngularJS</vt:lpstr>
      <vt:lpstr>What Angular JS is?</vt:lpstr>
      <vt:lpstr>What SPA is?</vt:lpstr>
      <vt:lpstr>Angular Version history</vt:lpstr>
      <vt:lpstr>Project Setup and First App</vt:lpstr>
      <vt:lpstr>Basic Setup using Bootstrap for Styling.</vt:lpstr>
      <vt:lpstr>Project Structure and app component</vt:lpstr>
      <vt:lpstr>Project Structure and app component</vt:lpstr>
      <vt:lpstr>Angular application flow</vt:lpstr>
      <vt:lpstr>Angular application flow</vt:lpstr>
      <vt:lpstr>Angular application flow diagram</vt:lpstr>
      <vt:lpstr>AppModule and Appcomponents</vt:lpstr>
      <vt:lpstr>AppCompoent files</vt:lpstr>
      <vt:lpstr>How to create component</vt:lpstr>
      <vt:lpstr>Nested/Multi component</vt:lpstr>
      <vt:lpstr>Angular Course Roadmap/Structure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Nitin Piparava - EXT</dc:creator>
  <cp:lastModifiedBy>Nitin Piparava - EXT</cp:lastModifiedBy>
  <cp:revision>170</cp:revision>
  <dcterms:created xsi:type="dcterms:W3CDTF">2019-12-09T03:09:43Z</dcterms:created>
  <dcterms:modified xsi:type="dcterms:W3CDTF">2019-12-11T09:02:14Z</dcterms:modified>
</cp:coreProperties>
</file>