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87F9-76F9-4F13-A110-D2D39C559A9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96627-4DFE-44AE-8A53-9080533A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96627-4DFE-44AE-8A53-9080533AFF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%20(x86)\Social%20Media%20Research%20Foundation\NodeXL%20Excel%20Template\NodeXLGraph.xl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Program%20Files%20(x86)\Analytic%20Technologies\uci6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E:\Program%20Files\RStudio\bin\rstudio.ex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dporter/snadem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jmoody77@soc.duke.edu" TargetMode="External"/><Relationship Id="rId3" Type="http://schemas.openxmlformats.org/officeDocument/2006/relationships/hyperlink" Target="https://sites.google.com/site/ucinetsoftware/home" TargetMode="External"/><Relationship Id="rId7" Type="http://schemas.openxmlformats.org/officeDocument/2006/relationships/hyperlink" Target="http://www.sas.com/" TargetMode="External"/><Relationship Id="rId2" Type="http://schemas.openxmlformats.org/officeDocument/2006/relationships/hyperlink" Target="http://nodexl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nsecorten.org/index.php/research/social-network-analysis-with-stata/" TargetMode="External"/><Relationship Id="rId5" Type="http://schemas.openxmlformats.org/officeDocument/2006/relationships/hyperlink" Target="http://www.stata.com/" TargetMode="External"/><Relationship Id="rId4" Type="http://schemas.openxmlformats.org/officeDocument/2006/relationships/hyperlink" Target="http://www.r-project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Social Network </a:t>
            </a:r>
            <a:r>
              <a:rPr lang="en-US" dirty="0" smtClean="0"/>
              <a:t>Tool:</a:t>
            </a:r>
            <a:br>
              <a:rPr lang="en-US" dirty="0" smtClean="0"/>
            </a:br>
            <a:r>
              <a:rPr lang="en-US" sz="4400" dirty="0"/>
              <a:t>An Introduction for </a:t>
            </a:r>
            <a:r>
              <a:rPr lang="en-US" sz="4400" dirty="0" smtClean="0"/>
              <a:t>Non-specialists</a:t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spcBef>
                <a:spcPts val="600"/>
              </a:spcBef>
            </a:pPr>
            <a:r>
              <a:rPr lang="en-US" dirty="0" smtClean="0"/>
              <a:t>December 5, 2013</a:t>
            </a:r>
          </a:p>
          <a:p>
            <a:pPr algn="ctr">
              <a:spcBef>
                <a:spcPts val="600"/>
              </a:spcBef>
            </a:pPr>
            <a:r>
              <a:rPr lang="en-US" dirty="0" smtClean="0"/>
              <a:t>Nathaniel Porter, Penn State University </a:t>
            </a:r>
          </a:p>
          <a:p>
            <a:pPr algn="ctr">
              <a:spcBef>
                <a:spcPts val="600"/>
              </a:spcBef>
            </a:pPr>
            <a:r>
              <a:rPr lang="en-US" dirty="0" smtClean="0"/>
              <a:t>Quantitative Social Science Initiative</a:t>
            </a:r>
          </a:p>
          <a:p>
            <a:pPr algn="ctr">
              <a:spcBef>
                <a:spcPts val="600"/>
              </a:spcBef>
            </a:pPr>
            <a:r>
              <a:rPr lang="en-US" i="1" dirty="0" smtClean="0"/>
              <a:t>ndp135@psu.edu</a:t>
            </a:r>
          </a:p>
        </p:txBody>
      </p:sp>
    </p:spTree>
    <p:extLst>
      <p:ext uri="{BB962C8B-B14F-4D97-AF65-F5344CB8AC3E}">
        <p14:creationId xmlns:p14="http://schemas.microsoft.com/office/powerpoint/2010/main" val="12744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for Each Package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 of core functionality</a:t>
            </a:r>
          </a:p>
          <a:p>
            <a:pPr lvl="1"/>
            <a:r>
              <a:rPr lang="en-US" dirty="0" smtClean="0"/>
              <a:t>What kind of data do you need?</a:t>
            </a:r>
          </a:p>
          <a:p>
            <a:pPr lvl="2"/>
            <a:r>
              <a:rPr lang="en-US" dirty="0" smtClean="0"/>
              <a:t>(Nominations, Adjacency Matrix, </a:t>
            </a:r>
            <a:r>
              <a:rPr lang="en-US" dirty="0" err="1" smtClean="0"/>
              <a:t>Edgelist</a:t>
            </a:r>
            <a:r>
              <a:rPr lang="en-US" dirty="0" smtClean="0"/>
              <a:t>, Other)</a:t>
            </a:r>
          </a:p>
          <a:p>
            <a:pPr lvl="1"/>
            <a:r>
              <a:rPr lang="en-US" dirty="0" smtClean="0"/>
              <a:t>Basic network plots</a:t>
            </a:r>
          </a:p>
          <a:p>
            <a:pPr lvl="1"/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Betweenness</a:t>
            </a:r>
          </a:p>
          <a:p>
            <a:pPr lvl="1"/>
            <a:r>
              <a:rPr lang="en-US" dirty="0" smtClean="0"/>
              <a:t>Friends Means and Heterogeneity</a:t>
            </a:r>
            <a:endParaRPr lang="en-US" dirty="0" smtClean="0"/>
          </a:p>
          <a:p>
            <a:r>
              <a:rPr lang="en-US" dirty="0" smtClean="0"/>
              <a:t>Demo of top features for non-specialists</a:t>
            </a:r>
          </a:p>
          <a:p>
            <a:pPr lvl="1"/>
            <a:r>
              <a:rPr lang="en-US" dirty="0" smtClean="0"/>
              <a:t>Selection varies by package features</a:t>
            </a:r>
          </a:p>
          <a:p>
            <a:r>
              <a:rPr lang="en-US" dirty="0" smtClean="0"/>
              <a:t>Tips for integrating with other analysis</a:t>
            </a:r>
          </a:p>
          <a:p>
            <a:r>
              <a:rPr lang="en-US" dirty="0" smtClean="0"/>
              <a:t>Hassles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760"/>
            <a:ext cx="9735312" cy="795775"/>
          </a:xfrm>
        </p:spPr>
        <p:txBody>
          <a:bodyPr/>
          <a:lstStyle/>
          <a:p>
            <a:r>
              <a:rPr lang="en-US" dirty="0" err="1" smtClean="0"/>
              <a:t>NodeXL</a:t>
            </a:r>
            <a:r>
              <a:rPr lang="en-US" dirty="0" smtClean="0"/>
              <a:t>: Shiny Now</a:t>
            </a:r>
            <a:endParaRPr lang="en-US" dirty="0"/>
          </a:p>
        </p:txBody>
      </p:sp>
      <p:pic>
        <p:nvPicPr>
          <p:cNvPr id="5" name="Picture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90" y="1161535"/>
            <a:ext cx="7935686" cy="53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UCINET: Point and Click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828" y="1828800"/>
            <a:ext cx="7603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R: Programmers and Persistence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664" y="1828800"/>
            <a:ext cx="8025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: As Long as You’re Here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056" y="2250142"/>
            <a:ext cx="7414046" cy="31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SAS: As Long as You’re Here 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300" y="1828800"/>
            <a:ext cx="60622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How to Choose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form</a:t>
            </a:r>
            <a:endParaRPr lang="en-US" dirty="0"/>
          </a:p>
          <a:p>
            <a:pPr lvl="1"/>
            <a:r>
              <a:rPr lang="en-US" dirty="0" err="1" smtClean="0"/>
              <a:t>Edgelist</a:t>
            </a:r>
            <a:endParaRPr lang="en-US" dirty="0" smtClean="0"/>
          </a:p>
          <a:p>
            <a:pPr lvl="1"/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Attributes?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Quick Network Information</a:t>
            </a:r>
          </a:p>
          <a:p>
            <a:pPr lvl="1"/>
            <a:r>
              <a:rPr lang="en-US" dirty="0" smtClean="0"/>
              <a:t>Integration in regression analysis</a:t>
            </a:r>
          </a:p>
          <a:p>
            <a:r>
              <a:rPr lang="en-US" dirty="0" smtClean="0"/>
              <a:t>Your own Comfort Level</a:t>
            </a:r>
          </a:p>
          <a:p>
            <a:pPr lvl="1"/>
            <a:r>
              <a:rPr lang="en-US" dirty="0" smtClean="0"/>
              <a:t>Use your package (if it works)</a:t>
            </a:r>
          </a:p>
          <a:p>
            <a:pPr lvl="1"/>
            <a:r>
              <a:rPr lang="en-US" dirty="0" smtClean="0"/>
              <a:t>Know your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Payoff!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933847"/>
              </p:ext>
            </p:extLst>
          </p:nvPr>
        </p:nvGraphicFramePr>
        <p:xfrm>
          <a:off x="1262063" y="1875715"/>
          <a:ext cx="8661865" cy="4501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373"/>
                <a:gridCol w="1732373"/>
                <a:gridCol w="1732373"/>
                <a:gridCol w="1732373"/>
                <a:gridCol w="1732373"/>
              </a:tblGrid>
              <a:tr h="1581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Model 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Model 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Model III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Model IV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0040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Ego Religiosity</a:t>
                      </a:r>
                      <a:endParaRPr lang="en-US" sz="1100">
                        <a:effectLst/>
                      </a:endParaRPr>
                    </a:p>
                    <a:p>
                      <a:pPr marL="137160" marR="0" indent="-1371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Worship Attendance</a:t>
                      </a:r>
                      <a:endParaRPr lang="en-US" sz="1100">
                        <a:effectLst/>
                      </a:endParaRPr>
                    </a:p>
                    <a:p>
                      <a:pPr marL="137160" marR="0" indent="-1371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Youth Group Participation</a:t>
                      </a:r>
                      <a:endParaRPr lang="en-US" sz="1100">
                        <a:effectLst/>
                      </a:endParaRPr>
                    </a:p>
                    <a:p>
                      <a:pPr marL="137160" marR="0" indent="-1371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Frequency of Prayer</a:t>
                      </a:r>
                      <a:endParaRPr lang="en-US" sz="1100">
                        <a:effectLst/>
                      </a:endParaRPr>
                    </a:p>
                    <a:p>
                      <a:pPr marL="137160" marR="0" indent="-1371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Biblical Literalism</a:t>
                      </a:r>
                      <a:endParaRPr lang="en-US" sz="1100">
                        <a:effectLst/>
                      </a:endParaRPr>
                    </a:p>
                    <a:p>
                      <a:pPr marL="137160" marR="0" indent="-1371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Born-again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.173 (.016)***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.030 (.014)*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.232 (.013)***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.377 (.034)***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.141 (.033)***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.168 (.016)***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.035 (.014)*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.227 (.014)***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.371 (.034)***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.146 (.032)***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.160 (.016)***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.038 (.013)**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.219 (.013)***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.363 (.034)***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.154 (.032)***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.154 (.016)***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.036 (.013)**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.212 (.013)***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.342 (.034)***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.149 (.032)***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56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Ego Characteristics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Grade level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Core subjects GPA (4-point scale)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.081 (.021)***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-.023 (.021)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.048 (.022)*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-.030 (.021)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.039 (.022)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-.030 (.022)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348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Network Structure &amp; Position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Outdegree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Bonacich (Prestige) Centrality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-.067 (.011)***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.175 (.039)***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-.033 (.014)*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.102 (.042)*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6807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Friend Network Attributes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    Ego Network Mean Scores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Proportion Claiming a Religion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Worship Attendance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Biblical Literalism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    Ego Network Heterogeneity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Racial/Ethnic Heterogeneity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Religious Heterogeneity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.078 (.080)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.049 (.021)*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.132 (.055)*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.181 (.094)</a:t>
                      </a:r>
                      <a:endParaRPr lang="en-US" sz="11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-.200 (.068)**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581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.870 (.048)***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.080 (.247)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.551 (.263)*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.443 (.278)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27260"/>
            <a:ext cx="122872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Table IV: Two-wave Fixed Effects Regression on Subjective Religious Importance (N=2724)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2889939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61872" y="3648891"/>
            <a:ext cx="9418320" cy="2843349"/>
          </a:xfrm>
        </p:spPr>
        <p:txBody>
          <a:bodyPr/>
          <a:lstStyle/>
          <a:p>
            <a:r>
              <a:rPr lang="en-US" dirty="0" smtClean="0"/>
              <a:t>Presentation made possible by Penn State Quantitative Social Science Initiative (</a:t>
            </a:r>
            <a:r>
              <a:rPr lang="en-US" dirty="0" err="1" smtClean="0"/>
              <a:t>QuaSSI</a:t>
            </a:r>
            <a:r>
              <a:rPr lang="en-US" dirty="0" smtClean="0"/>
              <a:t>) and Big Data Social Science IGERT (BDSS)</a:t>
            </a:r>
          </a:p>
          <a:p>
            <a:r>
              <a:rPr lang="en-US" dirty="0" smtClean="0"/>
              <a:t>All demo code and procedures available at </a:t>
            </a:r>
            <a:r>
              <a:rPr lang="en-US" dirty="0" smtClean="0">
                <a:hlinkClick r:id="rId2"/>
              </a:rPr>
              <a:t>http://github.com/ndporter/snademo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837" y="396368"/>
            <a:ext cx="4480560" cy="73152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Standard</a:t>
            </a:r>
            <a:r>
              <a:rPr lang="en-US" sz="2800" dirty="0" smtClean="0"/>
              <a:t> </a:t>
            </a:r>
            <a:r>
              <a:rPr lang="en-US" sz="3200" dirty="0" smtClean="0"/>
              <a:t>Regression</a:t>
            </a:r>
            <a:endParaRPr lang="en-US" sz="2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126480" y="704625"/>
            <a:ext cx="4480560" cy="73152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Social</a:t>
            </a:r>
            <a:r>
              <a:rPr lang="en-US" sz="2800" dirty="0" smtClean="0"/>
              <a:t> </a:t>
            </a:r>
            <a:r>
              <a:rPr lang="en-US" sz="3200" dirty="0" smtClean="0"/>
              <a:t>Networks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60" y="1551150"/>
            <a:ext cx="7354900" cy="4553815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2" y="2115925"/>
            <a:ext cx="6019158" cy="4536733"/>
          </a:xfrm>
        </p:spPr>
      </p:pic>
    </p:spTree>
    <p:extLst>
      <p:ext uri="{BB962C8B-B14F-4D97-AF65-F5344CB8AC3E}">
        <p14:creationId xmlns:p14="http://schemas.microsoft.com/office/powerpoint/2010/main" val="352096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integrate?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Captures social concepts typically measured at individual level</a:t>
            </a:r>
          </a:p>
          <a:p>
            <a:pPr lvl="2"/>
            <a:r>
              <a:rPr lang="en-US" dirty="0" smtClean="0"/>
              <a:t>Social Capital</a:t>
            </a:r>
          </a:p>
          <a:p>
            <a:pPr lvl="2"/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Homophily</a:t>
            </a:r>
            <a:endParaRPr lang="en-US" dirty="0" smtClean="0"/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Bridges from Micro to Macro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>
                <a:sym typeface="Wingdings" panose="05000000000000000000" pitchFamily="2" charset="2"/>
              </a:rPr>
              <a:t> Individual cross-talk</a:t>
            </a:r>
          </a:p>
          <a:p>
            <a:pPr lvl="1"/>
            <a:r>
              <a:rPr lang="en-US" dirty="0" smtClean="0"/>
              <a:t> Non-obvious and counterintuitive findings</a:t>
            </a:r>
          </a:p>
          <a:p>
            <a:pPr lvl="2"/>
            <a:r>
              <a:rPr lang="en-US" dirty="0" smtClean="0"/>
              <a:t>Ex: Strength of Weak Ties (jobs through acquaintances, not closest friends)</a:t>
            </a:r>
          </a:p>
          <a:p>
            <a:pPr lvl="2"/>
            <a:r>
              <a:rPr lang="en-US" dirty="0" smtClean="0"/>
              <a:t>Ex: MMA (pay tracks success against strong competitors more than entertainment value)</a:t>
            </a:r>
          </a:p>
          <a:p>
            <a:pPr lvl="1"/>
            <a:r>
              <a:rPr lang="en-US" dirty="0" smtClean="0"/>
              <a:t>Social diffusion processes</a:t>
            </a:r>
          </a:p>
          <a:p>
            <a:r>
              <a:rPr lang="en-US" dirty="0" smtClean="0"/>
              <a:t>Tools and Visual Presentation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integrate?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data!</a:t>
            </a:r>
          </a:p>
          <a:p>
            <a:pPr lvl="1"/>
            <a:r>
              <a:rPr lang="en-US" dirty="0" smtClean="0"/>
              <a:t>Rare to see full network data on representative surveys</a:t>
            </a:r>
          </a:p>
          <a:p>
            <a:pPr lvl="1"/>
            <a:r>
              <a:rPr lang="en-US" dirty="0" smtClean="0"/>
              <a:t>Ego network data (asking people about characteristics of their friends, even if the friends are not survey)</a:t>
            </a:r>
          </a:p>
          <a:p>
            <a:pPr lvl="2"/>
            <a:r>
              <a:rPr lang="en-US" dirty="0" smtClean="0"/>
              <a:t>Popularity is increasing and certain measures can be calculated from ego networks</a:t>
            </a:r>
            <a:endParaRPr lang="en-US" dirty="0"/>
          </a:p>
          <a:p>
            <a:r>
              <a:rPr lang="en-US" dirty="0" smtClean="0"/>
              <a:t>No theory</a:t>
            </a:r>
          </a:p>
          <a:p>
            <a:pPr lvl="1"/>
            <a:r>
              <a:rPr lang="en-US" dirty="0" smtClean="0"/>
              <a:t>Limited body of canonical social network theory</a:t>
            </a:r>
          </a:p>
          <a:p>
            <a:pPr lvl="1"/>
            <a:r>
              <a:rPr lang="en-US" dirty="0" smtClean="0"/>
              <a:t>Familiarity can be an issue- different way of thinking than traditional individual analysis</a:t>
            </a:r>
          </a:p>
          <a:p>
            <a:pPr lvl="1"/>
            <a:r>
              <a:rPr lang="en-US" dirty="0" smtClean="0"/>
              <a:t>Integrating the two (regression and SNA) can be a challenge</a:t>
            </a:r>
            <a:endParaRPr lang="en-US" dirty="0" smtClean="0"/>
          </a:p>
          <a:p>
            <a:r>
              <a:rPr lang="en-US" dirty="0" smtClean="0"/>
              <a:t>No tools or knowledge</a:t>
            </a:r>
          </a:p>
          <a:p>
            <a:pPr lvl="1"/>
            <a:r>
              <a:rPr lang="en-US" dirty="0" smtClean="0"/>
              <a:t>Depending on the question, data management and interpretation can be time consuming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4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integration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 answer: </a:t>
            </a:r>
          </a:p>
          <a:p>
            <a:r>
              <a:rPr lang="en-US" dirty="0" smtClean="0"/>
              <a:t>Summarize network features for individuals and include in regression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Three longer answers: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Network position and role- popularity, prestige, group membership, bridges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Friend attributes- information on the type of people you are tied 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Visualization- discovering or confirming possible patterns; moving micro- and </a:t>
            </a:r>
            <a:r>
              <a:rPr lang="en-US" dirty="0" err="1" smtClean="0"/>
              <a:t>meso</a:t>
            </a:r>
            <a:r>
              <a:rPr lang="en-US" dirty="0" smtClean="0"/>
              <a:t>-social processes from tables to pictures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SNA I: Terminology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19749"/>
          </a:xfrm>
        </p:spPr>
        <p:txBody>
          <a:bodyPr>
            <a:normAutofit/>
          </a:bodyPr>
          <a:lstStyle/>
          <a:p>
            <a:r>
              <a:rPr lang="en-US" dirty="0" smtClean="0"/>
              <a:t>Nodes: The individuals (actors) in a social network</a:t>
            </a:r>
          </a:p>
          <a:p>
            <a:pPr lvl="1"/>
            <a:r>
              <a:rPr lang="en-US" dirty="0" smtClean="0"/>
              <a:t>Can be persons, organizations, nations, etc.</a:t>
            </a:r>
          </a:p>
          <a:p>
            <a:r>
              <a:rPr lang="en-US" dirty="0" smtClean="0"/>
              <a:t>Edges: The ties between individuals in a social network</a:t>
            </a:r>
          </a:p>
          <a:p>
            <a:pPr lvl="1"/>
            <a:r>
              <a:rPr lang="en-US" dirty="0" smtClean="0"/>
              <a:t>Can be friendship, aggression, romantic ties, business ties, shared membership, etc.</a:t>
            </a:r>
          </a:p>
          <a:p>
            <a:pPr lvl="1"/>
            <a:r>
              <a:rPr lang="en-US" dirty="0" smtClean="0"/>
              <a:t>Can be measured for multiple relations on the same nodes</a:t>
            </a:r>
          </a:p>
          <a:p>
            <a:r>
              <a:rPr lang="en-US" dirty="0" smtClean="0"/>
              <a:t>Social Network: A collection of individual nodes and their ties (edges) to each other, often with something in common (e.g. a school or employer)</a:t>
            </a:r>
          </a:p>
          <a:p>
            <a:pPr lvl="1"/>
            <a:r>
              <a:rPr lang="en-US" dirty="0" smtClean="0"/>
              <a:t>Component: a group of nodes in a social network that are reachable from each other</a:t>
            </a:r>
          </a:p>
          <a:p>
            <a:pPr lvl="1"/>
            <a:r>
              <a:rPr lang="en-US" dirty="0" smtClean="0"/>
              <a:t>Isolate: a node with no ties to the remainder of the social network</a:t>
            </a:r>
          </a:p>
          <a:p>
            <a:r>
              <a:rPr lang="en-US" dirty="0" smtClean="0"/>
              <a:t>Data Structures:</a:t>
            </a:r>
          </a:p>
          <a:p>
            <a:pPr lvl="1"/>
            <a:r>
              <a:rPr lang="en-US" dirty="0" smtClean="0"/>
              <a:t>Adjacency Matrix: n x n matrix of each node’s ties with every other node</a:t>
            </a:r>
          </a:p>
          <a:p>
            <a:pPr lvl="1"/>
            <a:r>
              <a:rPr lang="en-US" dirty="0" err="1" smtClean="0"/>
              <a:t>Edgelist</a:t>
            </a:r>
            <a:r>
              <a:rPr lang="en-US" dirty="0" smtClean="0"/>
              <a:t>: list of all ties between nodes, one per line, in {n</a:t>
            </a:r>
            <a:r>
              <a:rPr lang="en-US" baseline="-25000" dirty="0" smtClean="0"/>
              <a:t>1</a:t>
            </a:r>
            <a:r>
              <a:rPr lang="en-US" dirty="0" smtClean="0"/>
              <a:t> n</a:t>
            </a:r>
            <a:r>
              <a:rPr lang="en-US" baseline="-25000" dirty="0" smtClean="0"/>
              <a:t>2</a:t>
            </a:r>
            <a:r>
              <a:rPr lang="en-US" dirty="0" smtClean="0"/>
              <a:t>} form</a:t>
            </a:r>
          </a:p>
          <a:p>
            <a:pPr lvl="1"/>
            <a:r>
              <a:rPr lang="en-US" dirty="0" smtClean="0"/>
              <a:t>Attribute matrix: flat table with additional info about nodes (e.g. gender) or edges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II: </a:t>
            </a:r>
            <a:r>
              <a:rPr lang="en-US" dirty="0" smtClean="0"/>
              <a:t>Node-Level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Everything today is measures proven in previous regression models:</a:t>
            </a:r>
          </a:p>
          <a:p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Degree</a:t>
            </a:r>
            <a:r>
              <a:rPr lang="en-US" dirty="0" smtClean="0"/>
              <a:t>: the number of edges going to/from a node for a given relation</a:t>
            </a:r>
          </a:p>
          <a:p>
            <a:pPr lvl="1"/>
            <a:r>
              <a:rPr lang="en-US" dirty="0" smtClean="0"/>
              <a:t>Betweenness: how likely a node is to be on the shortest path between any other pair</a:t>
            </a:r>
          </a:p>
          <a:p>
            <a:r>
              <a:rPr lang="en-US" dirty="0" smtClean="0"/>
              <a:t>Friend Characteristics (Ego-Network Composition)</a:t>
            </a:r>
          </a:p>
          <a:p>
            <a:pPr lvl="1"/>
            <a:r>
              <a:rPr lang="en-US" dirty="0" smtClean="0"/>
              <a:t>Mean characteristics: Average value on an ordinal/interval variable</a:t>
            </a:r>
          </a:p>
          <a:p>
            <a:pPr lvl="1"/>
            <a:r>
              <a:rPr lang="en-US" dirty="0" smtClean="0"/>
              <a:t>Heterogeneity: Diversity of friendship groups on categorical variables</a:t>
            </a:r>
          </a:p>
          <a:p>
            <a:r>
              <a:rPr lang="en-US" dirty="0" smtClean="0"/>
              <a:t>Visualizations help discover and tell these stories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for the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</a:p>
          <a:p>
            <a:r>
              <a:rPr lang="en-US" dirty="0" smtClean="0"/>
              <a:t>Format</a:t>
            </a:r>
          </a:p>
          <a:p>
            <a:r>
              <a:rPr lang="en-US" dirty="0" smtClean="0"/>
              <a:t>Network Software</a:t>
            </a:r>
          </a:p>
          <a:p>
            <a:pPr lvl="1"/>
            <a:r>
              <a:rPr lang="en-US" dirty="0" err="1" smtClean="0">
                <a:hlinkClick r:id="rId2"/>
              </a:rPr>
              <a:t>NodeXL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(Windows, free Excel </a:t>
            </a:r>
            <a:r>
              <a:rPr lang="en-US" dirty="0" smtClean="0"/>
              <a:t>2007-2013 plugin </a:t>
            </a:r>
            <a:r>
              <a:rPr lang="en-US" dirty="0" smtClean="0"/>
              <a:t>from </a:t>
            </a:r>
            <a:r>
              <a:rPr lang="en-US" dirty="0" err="1" smtClean="0"/>
              <a:t>CodePlex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UCINET </a:t>
            </a:r>
            <a:r>
              <a:rPr lang="en-US" dirty="0" smtClean="0"/>
              <a:t>(Windows, Analytic Technology, 60 days free then $40/$150)</a:t>
            </a:r>
          </a:p>
          <a:p>
            <a:pPr lvl="2"/>
            <a:r>
              <a:rPr lang="en-US" dirty="0" smtClean="0"/>
              <a:t>Includes </a:t>
            </a:r>
            <a:r>
              <a:rPr lang="en-US" dirty="0" err="1" smtClean="0"/>
              <a:t>NetDraw</a:t>
            </a:r>
            <a:r>
              <a:rPr lang="en-US" dirty="0" smtClean="0"/>
              <a:t>, </a:t>
            </a:r>
            <a:r>
              <a:rPr lang="en-US" dirty="0" err="1" smtClean="0"/>
              <a:t>Pajek</a:t>
            </a:r>
            <a:r>
              <a:rPr lang="en-US" dirty="0" smtClean="0"/>
              <a:t>, Mage</a:t>
            </a:r>
          </a:p>
          <a:p>
            <a:pPr lvl="1"/>
            <a:r>
              <a:rPr lang="en-US" dirty="0" smtClean="0">
                <a:hlinkClick r:id="rId4"/>
              </a:rPr>
              <a:t>R</a:t>
            </a:r>
            <a:r>
              <a:rPr lang="en-US" dirty="0" smtClean="0"/>
              <a:t>-</a:t>
            </a:r>
            <a:r>
              <a:rPr lang="en-US" dirty="0" err="1" smtClean="0"/>
              <a:t>sna</a:t>
            </a:r>
            <a:r>
              <a:rPr lang="en-US" dirty="0" smtClean="0"/>
              <a:t>, R-</a:t>
            </a:r>
            <a:r>
              <a:rPr lang="en-US" dirty="0" err="1" smtClean="0"/>
              <a:t>statnet</a:t>
            </a:r>
            <a:r>
              <a:rPr lang="en-US" dirty="0" smtClean="0"/>
              <a:t> (All OS, free software and packages)</a:t>
            </a:r>
          </a:p>
          <a:p>
            <a:r>
              <a:rPr lang="en-US" dirty="0" smtClean="0"/>
              <a:t>Statistical Packages</a:t>
            </a:r>
          </a:p>
          <a:p>
            <a:pPr lvl="1"/>
            <a:r>
              <a:rPr lang="en-US" dirty="0" err="1" smtClean="0">
                <a:hlinkClick r:id="rId5"/>
              </a:rPr>
              <a:t>Stata</a:t>
            </a:r>
            <a:r>
              <a:rPr lang="en-US" dirty="0" smtClean="0"/>
              <a:t> (social network </a:t>
            </a:r>
            <a:r>
              <a:rPr lang="en-US" dirty="0" smtClean="0">
                <a:hlinkClick r:id="rId6"/>
              </a:rPr>
              <a:t>downloads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7"/>
              </a:rPr>
              <a:t>SAS </a:t>
            </a:r>
            <a:r>
              <a:rPr lang="en-US" dirty="0" smtClean="0"/>
              <a:t>(Moody’s SNAP IML modules, </a:t>
            </a:r>
            <a:r>
              <a:rPr lang="en-US" dirty="0" smtClean="0">
                <a:hlinkClick r:id="rId8"/>
              </a:rPr>
              <a:t>email </a:t>
            </a:r>
            <a:r>
              <a:rPr lang="en-US" dirty="0" smtClean="0"/>
              <a:t>for a copy)</a:t>
            </a:r>
          </a:p>
          <a:p>
            <a:r>
              <a:rPr lang="en-US" dirty="0" smtClean="0"/>
              <a:t>How to Choose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42035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Faux Mesa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“This </a:t>
            </a:r>
            <a:r>
              <a:rPr lang="en-US" dirty="0"/>
              <a:t>data set (formerly called “</a:t>
            </a:r>
            <a:r>
              <a:rPr lang="en-US" dirty="0" err="1"/>
              <a:t>fauxhigh</a:t>
            </a:r>
            <a:r>
              <a:rPr lang="en-US" dirty="0"/>
              <a:t>”) represents a simulation of an in-school </a:t>
            </a:r>
            <a:r>
              <a:rPr lang="en-US" dirty="0" smtClean="0"/>
              <a:t>[mutual] friendship </a:t>
            </a:r>
            <a:r>
              <a:rPr lang="en-US" dirty="0"/>
              <a:t>network. The network is named </a:t>
            </a:r>
            <a:r>
              <a:rPr lang="en-US" dirty="0" err="1"/>
              <a:t>faux.mesa.high</a:t>
            </a:r>
            <a:r>
              <a:rPr lang="en-US" dirty="0"/>
              <a:t> because the school </a:t>
            </a:r>
            <a:r>
              <a:rPr lang="en-US" dirty="0" smtClean="0"/>
              <a:t>community </a:t>
            </a:r>
            <a:r>
              <a:rPr lang="en-US" dirty="0"/>
              <a:t>on which it is based is in the rural western US, with a student body that is largely Hispanic and Native American</a:t>
            </a:r>
            <a:r>
              <a:rPr lang="en-US" dirty="0" smtClean="0"/>
              <a:t>.” (R package description)</a:t>
            </a:r>
          </a:p>
          <a:p>
            <a:pPr lvl="1"/>
            <a:r>
              <a:rPr lang="en-US" dirty="0" smtClean="0"/>
              <a:t>Original reference: </a:t>
            </a:r>
            <a:r>
              <a:rPr lang="en-US" dirty="0"/>
              <a:t>Hunter D.R., </a:t>
            </a:r>
            <a:r>
              <a:rPr lang="en-US" dirty="0" err="1"/>
              <a:t>Goodreau</a:t>
            </a:r>
            <a:r>
              <a:rPr lang="en-US" dirty="0"/>
              <a:t> S.M. and </a:t>
            </a:r>
            <a:r>
              <a:rPr lang="en-US" dirty="0" err="1"/>
              <a:t>Handcock</a:t>
            </a:r>
            <a:r>
              <a:rPr lang="en-US" dirty="0"/>
              <a:t> M.S. (2008). </a:t>
            </a:r>
            <a:r>
              <a:rPr lang="en-US" i="1" dirty="0"/>
              <a:t>Goodness of Fit of Social Network </a:t>
            </a:r>
            <a:r>
              <a:rPr lang="en-US" i="1" dirty="0" err="1"/>
              <a:t>Models</a:t>
            </a:r>
            <a:r>
              <a:rPr lang="en-US" dirty="0" err="1"/>
              <a:t>,</a:t>
            </a:r>
            <a:r>
              <a:rPr lang="en-US" i="1" dirty="0" err="1"/>
              <a:t>Journal</a:t>
            </a:r>
            <a:r>
              <a:rPr lang="en-US" i="1" dirty="0"/>
              <a:t> of the American Statistical Association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205 Students (9-12), 203 friendships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981" t="12463" r="14313" b="16203"/>
          <a:stretch/>
        </p:blipFill>
        <p:spPr>
          <a:xfrm>
            <a:off x="6203091" y="1796145"/>
            <a:ext cx="4406853" cy="41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2461</TotalTime>
  <Words>933</Words>
  <Application>Microsoft Office PowerPoint</Application>
  <PresentationFormat>Widescreen</PresentationFormat>
  <Paragraphs>198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Mincho</vt:lpstr>
      <vt:lpstr>Arial</vt:lpstr>
      <vt:lpstr>Calibri</vt:lpstr>
      <vt:lpstr>Century Schoolbook</vt:lpstr>
      <vt:lpstr>Wingdings</vt:lpstr>
      <vt:lpstr>Wingdings 2</vt:lpstr>
      <vt:lpstr>View</vt:lpstr>
      <vt:lpstr>Choosing a Social Network Tool: An Introduction for Non-specialists </vt:lpstr>
      <vt:lpstr>PowerPoint Presentation</vt:lpstr>
      <vt:lpstr>Why integrate?</vt:lpstr>
      <vt:lpstr>Why not integrate?</vt:lpstr>
      <vt:lpstr>What does integration look like?</vt:lpstr>
      <vt:lpstr>Basics of SNA I: Terminology</vt:lpstr>
      <vt:lpstr>Basics II: Node-Level Measures</vt:lpstr>
      <vt:lpstr>Roadmap for the Live Demo</vt:lpstr>
      <vt:lpstr>Data: Faux Mesa High</vt:lpstr>
      <vt:lpstr>Format for Each Package</vt:lpstr>
      <vt:lpstr>NodeXL: Shiny Now</vt:lpstr>
      <vt:lpstr>UCINET: Point and Click</vt:lpstr>
      <vt:lpstr>R: Programmers and Persistence</vt:lpstr>
      <vt:lpstr>Stata: As Long as You’re Here</vt:lpstr>
      <vt:lpstr>SAS: As Long as You’re Here II</vt:lpstr>
      <vt:lpstr>Summary: How to Choose</vt:lpstr>
      <vt:lpstr>The Payoff!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 Social Network Tool: An Introduction for Non-specialists </dc:title>
  <dc:creator>Nathaniel Porter</dc:creator>
  <cp:lastModifiedBy>Nathaniel Porter</cp:lastModifiedBy>
  <cp:revision>31</cp:revision>
  <dcterms:created xsi:type="dcterms:W3CDTF">2013-11-30T03:02:19Z</dcterms:created>
  <dcterms:modified xsi:type="dcterms:W3CDTF">2013-12-06T19:07:12Z</dcterms:modified>
</cp:coreProperties>
</file>