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2"/>
  </p:notesMasterIdLst>
  <p:sldIdLst>
    <p:sldId id="256" r:id="rId2"/>
    <p:sldId id="257" r:id="rId3"/>
    <p:sldId id="258" r:id="rId4"/>
    <p:sldId id="259" r:id="rId5"/>
    <p:sldId id="275" r:id="rId6"/>
    <p:sldId id="261" r:id="rId7"/>
    <p:sldId id="262" r:id="rId8"/>
    <p:sldId id="260" r:id="rId9"/>
    <p:sldId id="277" r:id="rId10"/>
    <p:sldId id="264" r:id="rId11"/>
    <p:sldId id="265" r:id="rId12"/>
    <p:sldId id="266" r:id="rId13"/>
    <p:sldId id="267" r:id="rId14"/>
    <p:sldId id="268" r:id="rId15"/>
    <p:sldId id="269" r:id="rId16"/>
    <p:sldId id="270" r:id="rId17"/>
    <p:sldId id="271" r:id="rId18"/>
    <p:sldId id="276" r:id="rId19"/>
    <p:sldId id="278"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0" d="100"/>
          <a:sy n="110" d="100"/>
        </p:scale>
        <p:origin x="5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C887F9-76F9-4F13-A110-D2D39C559A92}" type="datetimeFigureOut">
              <a:rPr lang="en-US" smtClean="0"/>
              <a:t>12/12/2013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E96627-4DFE-44AE-8A53-9080533AFFEB}" type="slidenum">
              <a:rPr lang="en-US" smtClean="0"/>
              <a:t>‹#›</a:t>
            </a:fld>
            <a:endParaRPr lang="en-US"/>
          </a:p>
        </p:txBody>
      </p:sp>
    </p:spTree>
    <p:extLst>
      <p:ext uri="{BB962C8B-B14F-4D97-AF65-F5344CB8AC3E}">
        <p14:creationId xmlns:p14="http://schemas.microsoft.com/office/powerpoint/2010/main" val="3382252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E96627-4DFE-44AE-8A53-9080533AFFEB}" type="slidenum">
              <a:rPr lang="en-US" smtClean="0"/>
              <a:t>12</a:t>
            </a:fld>
            <a:endParaRPr lang="en-US"/>
          </a:p>
        </p:txBody>
      </p:sp>
    </p:spTree>
    <p:extLst>
      <p:ext uri="{BB962C8B-B14F-4D97-AF65-F5344CB8AC3E}">
        <p14:creationId xmlns:p14="http://schemas.microsoft.com/office/powerpoint/2010/main" val="3859334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sample table from my own work shows the</a:t>
            </a:r>
            <a:r>
              <a:rPr lang="en-US" baseline="0" dirty="0" smtClean="0"/>
              <a:t> value of network measures in regression. Friend religious heterogeneity (i.e. diversity) and friend mean religiosity and worship attendance are all important parts of the story of how people’s religiosity develops in adolescence.</a:t>
            </a:r>
            <a:endParaRPr lang="en-US" dirty="0"/>
          </a:p>
        </p:txBody>
      </p:sp>
      <p:sp>
        <p:nvSpPr>
          <p:cNvPr id="4" name="Slide Number Placeholder 3"/>
          <p:cNvSpPr>
            <a:spLocks noGrp="1"/>
          </p:cNvSpPr>
          <p:nvPr>
            <p:ph type="sldNum" sz="quarter" idx="10"/>
          </p:nvPr>
        </p:nvSpPr>
        <p:spPr/>
        <p:txBody>
          <a:bodyPr/>
          <a:lstStyle/>
          <a:p>
            <a:fld id="{ECE96627-4DFE-44AE-8A53-9080533AFFEB}" type="slidenum">
              <a:rPr lang="en-US" smtClean="0"/>
              <a:t>18</a:t>
            </a:fld>
            <a:endParaRPr lang="en-US"/>
          </a:p>
        </p:txBody>
      </p:sp>
    </p:spTree>
    <p:extLst>
      <p:ext uri="{BB962C8B-B14F-4D97-AF65-F5344CB8AC3E}">
        <p14:creationId xmlns:p14="http://schemas.microsoft.com/office/powerpoint/2010/main" val="3547706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CF1A1B0-862D-4909-A7DB-D8ADA062DFCA}" type="datetimeFigureOut">
              <a:rPr lang="en-US" dirty="0"/>
              <a:t>12/12/2013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156144-9CB7-4E3A-B87E-A382F9BE05EF}" type="datetimeFigureOut">
              <a:rPr lang="en-US" dirty="0"/>
              <a:t>12/12/2013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43D55F-46AB-4791-9172-4FA8DD3A6A9C}" type="datetimeFigureOut">
              <a:rPr lang="en-US" dirty="0"/>
              <a:t>12/12/2013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026881-8A08-449C-8D73-E5F201F814C1}" type="datetimeFigureOut">
              <a:rPr lang="en-US" dirty="0"/>
              <a:t>12/12/2013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EB5A5E-0C07-4E93-A112-D37B4D166B30}" type="datetimeFigureOut">
              <a:rPr lang="en-US" dirty="0"/>
              <a:t>12/12/2013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1F71C5-DC57-4358-A1EA-30C08AF6E3C5}" type="datetimeFigureOut">
              <a:rPr lang="en-US" dirty="0"/>
              <a:t>12/12/2013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571DBA-DE60-4731-B773-47AAA185C143}" type="datetimeFigureOut">
              <a:rPr lang="en-US" dirty="0"/>
              <a:t>12/12/2013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12/12/2013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dirty="0"/>
              <a:t>12/12/2013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C1D73-9400-43CA-A37F-F9B7D00DE14C}" type="datetimeFigureOut">
              <a:rPr lang="en-US" dirty="0"/>
              <a:t>12/12/2013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8B7711-B905-4633-B4D7-6F3A49A2E7D9}" type="datetimeFigureOut">
              <a:rPr lang="en-US" dirty="0"/>
              <a:t>12/12/2013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89C235CF-BDA2-4E7E-8BBD-350479985E74}" type="datetimeFigureOut">
              <a:rPr lang="en-US" dirty="0"/>
              <a:pPr/>
              <a:t>12/12/2013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52"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file:///C:\Program%20Files%20(x86)\Social%20Media%20Research%20Foundation\NodeXL%20Excel%20Template\NodeXLGraph.xlt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C:\Program%20Files%20(x86)\Analytic%20Technologies\uci6.ex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file:///E:\Program%20Files\RStudio\bin\rstudio.ex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rensecorten.org/index.php/research/social-network-analysis-with-sta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emf"/><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hyperlink" Target="http://github.com/ndporter/snademo"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mailto:jmoody77@soc.duke.edu" TargetMode="External"/><Relationship Id="rId3" Type="http://schemas.openxmlformats.org/officeDocument/2006/relationships/hyperlink" Target="https://sites.google.com/site/ucinetsoftware/home" TargetMode="External"/><Relationship Id="rId7" Type="http://schemas.openxmlformats.org/officeDocument/2006/relationships/hyperlink" Target="http://www.sas.com/" TargetMode="External"/><Relationship Id="rId2" Type="http://schemas.openxmlformats.org/officeDocument/2006/relationships/hyperlink" Target="http://nodexl.codeplex.com/" TargetMode="External"/><Relationship Id="rId1" Type="http://schemas.openxmlformats.org/officeDocument/2006/relationships/slideLayout" Target="../slideLayouts/slideLayout2.xml"/><Relationship Id="rId6" Type="http://schemas.openxmlformats.org/officeDocument/2006/relationships/hyperlink" Target="http://www.rensecorten.org/index.php/research/social-network-analysis-with-stata/" TargetMode="External"/><Relationship Id="rId5" Type="http://schemas.openxmlformats.org/officeDocument/2006/relationships/hyperlink" Target="http://www.stata.com/" TargetMode="External"/><Relationship Id="rId4" Type="http://schemas.openxmlformats.org/officeDocument/2006/relationships/hyperlink" Target="http://www.r-project.org/"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ndporter/snadem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Choosing a Social Network </a:t>
            </a:r>
            <a:r>
              <a:rPr lang="en-US" dirty="0" smtClean="0"/>
              <a:t>Tool:</a:t>
            </a:r>
            <a:br>
              <a:rPr lang="en-US" dirty="0" smtClean="0"/>
            </a:br>
            <a:r>
              <a:rPr lang="en-US" sz="4400" dirty="0"/>
              <a:t>An Introduction for </a:t>
            </a:r>
            <a:r>
              <a:rPr lang="en-US" sz="4400" dirty="0" smtClean="0"/>
              <a:t>Non-specialists</a:t>
            </a:r>
            <a:br>
              <a:rPr lang="en-US" sz="4400" dirty="0" smtClean="0"/>
            </a:br>
            <a:endParaRPr lang="en-US" dirty="0"/>
          </a:p>
        </p:txBody>
      </p:sp>
      <p:sp>
        <p:nvSpPr>
          <p:cNvPr id="3" name="Subtitle 2"/>
          <p:cNvSpPr>
            <a:spLocks noGrp="1"/>
          </p:cNvSpPr>
          <p:nvPr>
            <p:ph type="subTitle" idx="1"/>
          </p:nvPr>
        </p:nvSpPr>
        <p:spPr/>
        <p:txBody>
          <a:bodyPr/>
          <a:lstStyle/>
          <a:p>
            <a:pPr algn="ctr">
              <a:spcBef>
                <a:spcPts val="600"/>
              </a:spcBef>
            </a:pPr>
            <a:r>
              <a:rPr lang="en-US" dirty="0" smtClean="0"/>
              <a:t>December 5, 2013</a:t>
            </a:r>
          </a:p>
          <a:p>
            <a:pPr algn="ctr">
              <a:spcBef>
                <a:spcPts val="600"/>
              </a:spcBef>
            </a:pPr>
            <a:r>
              <a:rPr lang="en-US" dirty="0" smtClean="0"/>
              <a:t>Nathaniel Porter, Penn State University </a:t>
            </a:r>
          </a:p>
          <a:p>
            <a:pPr algn="ctr">
              <a:spcBef>
                <a:spcPts val="600"/>
              </a:spcBef>
            </a:pPr>
            <a:r>
              <a:rPr lang="en-US" dirty="0" smtClean="0"/>
              <a:t>Quantitative Social Science Initiative</a:t>
            </a:r>
          </a:p>
          <a:p>
            <a:pPr algn="ctr">
              <a:spcBef>
                <a:spcPts val="600"/>
              </a:spcBef>
            </a:pPr>
            <a:r>
              <a:rPr lang="en-US" i="1" dirty="0" smtClean="0"/>
              <a:t>ndp135@psu.edu</a:t>
            </a:r>
          </a:p>
        </p:txBody>
      </p:sp>
    </p:spTree>
    <p:extLst>
      <p:ext uri="{BB962C8B-B14F-4D97-AF65-F5344CB8AC3E}">
        <p14:creationId xmlns:p14="http://schemas.microsoft.com/office/powerpoint/2010/main" val="1274447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Faux Mesa High</a:t>
            </a:r>
            <a:endParaRPr lang="en-US" dirty="0"/>
          </a:p>
        </p:txBody>
      </p:sp>
      <p:sp>
        <p:nvSpPr>
          <p:cNvPr id="3" name="Content Placeholder 2"/>
          <p:cNvSpPr>
            <a:spLocks noGrp="1"/>
          </p:cNvSpPr>
          <p:nvPr>
            <p:ph sz="half" idx="1"/>
          </p:nvPr>
        </p:nvSpPr>
        <p:spPr/>
        <p:txBody>
          <a:bodyPr/>
          <a:lstStyle/>
          <a:p>
            <a:r>
              <a:rPr lang="en-US" dirty="0" smtClean="0"/>
              <a:t>“This </a:t>
            </a:r>
            <a:r>
              <a:rPr lang="en-US" dirty="0"/>
              <a:t>data set (formerly called “</a:t>
            </a:r>
            <a:r>
              <a:rPr lang="en-US" dirty="0" err="1"/>
              <a:t>fauxhigh</a:t>
            </a:r>
            <a:r>
              <a:rPr lang="en-US" dirty="0"/>
              <a:t>”) represents a simulation of an in-school </a:t>
            </a:r>
            <a:r>
              <a:rPr lang="en-US" dirty="0" smtClean="0"/>
              <a:t>[mutual] friendship </a:t>
            </a:r>
            <a:r>
              <a:rPr lang="en-US" dirty="0"/>
              <a:t>network. The network is named </a:t>
            </a:r>
            <a:r>
              <a:rPr lang="en-US" dirty="0" err="1"/>
              <a:t>faux.mesa.high</a:t>
            </a:r>
            <a:r>
              <a:rPr lang="en-US" dirty="0"/>
              <a:t> because the school </a:t>
            </a:r>
            <a:r>
              <a:rPr lang="en-US" dirty="0" smtClean="0"/>
              <a:t>community </a:t>
            </a:r>
            <a:r>
              <a:rPr lang="en-US" dirty="0"/>
              <a:t>on which it is based is in the rural western US, with a student body that is largely Hispanic and Native American</a:t>
            </a:r>
            <a:r>
              <a:rPr lang="en-US" dirty="0" smtClean="0"/>
              <a:t>.” (R package description)</a:t>
            </a:r>
          </a:p>
          <a:p>
            <a:pPr lvl="1"/>
            <a:r>
              <a:rPr lang="en-US" dirty="0" smtClean="0"/>
              <a:t>Original reference: </a:t>
            </a:r>
            <a:r>
              <a:rPr lang="en-US" dirty="0"/>
              <a:t>Hunter D.R., </a:t>
            </a:r>
            <a:r>
              <a:rPr lang="en-US" dirty="0" err="1"/>
              <a:t>Goodreau</a:t>
            </a:r>
            <a:r>
              <a:rPr lang="en-US" dirty="0"/>
              <a:t> S.M. and </a:t>
            </a:r>
            <a:r>
              <a:rPr lang="en-US" dirty="0" err="1"/>
              <a:t>Handcock</a:t>
            </a:r>
            <a:r>
              <a:rPr lang="en-US" dirty="0"/>
              <a:t> M.S. (2008). </a:t>
            </a:r>
            <a:r>
              <a:rPr lang="en-US" i="1" dirty="0"/>
              <a:t>Goodness of Fit of Social Network </a:t>
            </a:r>
            <a:r>
              <a:rPr lang="en-US" i="1" dirty="0" err="1"/>
              <a:t>Models</a:t>
            </a:r>
            <a:r>
              <a:rPr lang="en-US" dirty="0" err="1"/>
              <a:t>,</a:t>
            </a:r>
            <a:r>
              <a:rPr lang="en-US" i="1" dirty="0" err="1"/>
              <a:t>Journal</a:t>
            </a:r>
            <a:r>
              <a:rPr lang="en-US" i="1" dirty="0"/>
              <a:t> of the American Statistical Association</a:t>
            </a:r>
            <a:r>
              <a:rPr lang="en-US" dirty="0" smtClean="0"/>
              <a:t>.</a:t>
            </a:r>
          </a:p>
          <a:p>
            <a:r>
              <a:rPr lang="en-US" dirty="0" smtClean="0"/>
              <a:t>205 Students (9-12), 203 friendships</a:t>
            </a:r>
          </a:p>
        </p:txBody>
      </p:sp>
      <p:pic>
        <p:nvPicPr>
          <p:cNvPr id="6" name="Content Placeholder 5"/>
          <p:cNvPicPr>
            <a:picLocks noGrp="1" noChangeAspect="1"/>
          </p:cNvPicPr>
          <p:nvPr>
            <p:ph sz="half" idx="2"/>
          </p:nvPr>
        </p:nvPicPr>
        <p:blipFill rotWithShape="1">
          <a:blip r:embed="rId2"/>
          <a:srcRect l="18981" t="12463" r="14313" b="16203"/>
          <a:stretch/>
        </p:blipFill>
        <p:spPr>
          <a:xfrm>
            <a:off x="6203091" y="1796145"/>
            <a:ext cx="4406853" cy="4126859"/>
          </a:xfrm>
          <a:prstGeom prst="rect">
            <a:avLst/>
          </a:prstGeom>
        </p:spPr>
      </p:pic>
    </p:spTree>
    <p:extLst>
      <p:ext uri="{BB962C8B-B14F-4D97-AF65-F5344CB8AC3E}">
        <p14:creationId xmlns:p14="http://schemas.microsoft.com/office/powerpoint/2010/main" val="3714662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Format for Each Package</a:t>
            </a:r>
            <a:endParaRPr lang="en-US" dirty="0"/>
          </a:p>
        </p:txBody>
      </p:sp>
      <p:sp>
        <p:nvSpPr>
          <p:cNvPr id="6" name="Content Placeholder 5"/>
          <p:cNvSpPr>
            <a:spLocks noGrp="1"/>
          </p:cNvSpPr>
          <p:nvPr>
            <p:ph idx="1"/>
          </p:nvPr>
        </p:nvSpPr>
        <p:spPr/>
        <p:txBody>
          <a:bodyPr/>
          <a:lstStyle/>
          <a:p>
            <a:r>
              <a:rPr lang="en-US" dirty="0" smtClean="0"/>
              <a:t>Live demo of core functionality</a:t>
            </a:r>
          </a:p>
          <a:p>
            <a:pPr lvl="1"/>
            <a:r>
              <a:rPr lang="en-US" dirty="0" smtClean="0"/>
              <a:t>What kind of data do you need?</a:t>
            </a:r>
          </a:p>
          <a:p>
            <a:pPr lvl="2"/>
            <a:r>
              <a:rPr lang="en-US" dirty="0" smtClean="0"/>
              <a:t>(Nominations, Adjacency Matrix, </a:t>
            </a:r>
            <a:r>
              <a:rPr lang="en-US" dirty="0" err="1" smtClean="0"/>
              <a:t>Edgelist</a:t>
            </a:r>
            <a:r>
              <a:rPr lang="en-US" dirty="0" smtClean="0"/>
              <a:t>, Other)</a:t>
            </a:r>
          </a:p>
          <a:p>
            <a:pPr lvl="1"/>
            <a:r>
              <a:rPr lang="en-US" dirty="0" smtClean="0"/>
              <a:t>Basic network plots</a:t>
            </a:r>
          </a:p>
          <a:p>
            <a:pPr lvl="1"/>
            <a:r>
              <a:rPr lang="en-US" dirty="0" smtClean="0"/>
              <a:t>Degree</a:t>
            </a:r>
          </a:p>
          <a:p>
            <a:pPr lvl="1"/>
            <a:r>
              <a:rPr lang="en-US" dirty="0" smtClean="0"/>
              <a:t>Betweenness</a:t>
            </a:r>
          </a:p>
          <a:p>
            <a:pPr lvl="1"/>
            <a:r>
              <a:rPr lang="en-US" dirty="0" smtClean="0"/>
              <a:t>Friends Means and </a:t>
            </a:r>
            <a:r>
              <a:rPr lang="en-US" dirty="0" smtClean="0"/>
              <a:t>Heterogeneity (when possible)</a:t>
            </a:r>
            <a:endParaRPr lang="en-US" dirty="0" smtClean="0"/>
          </a:p>
          <a:p>
            <a:r>
              <a:rPr lang="en-US" dirty="0" smtClean="0"/>
              <a:t>Demo of top features for non-specialists</a:t>
            </a:r>
          </a:p>
          <a:p>
            <a:pPr lvl="1"/>
            <a:r>
              <a:rPr lang="en-US" dirty="0" smtClean="0"/>
              <a:t>Selection varies by package features</a:t>
            </a:r>
          </a:p>
          <a:p>
            <a:r>
              <a:rPr lang="en-US" dirty="0" smtClean="0"/>
              <a:t>Tips for integrating with other analysis</a:t>
            </a:r>
          </a:p>
          <a:p>
            <a:r>
              <a:rPr lang="en-US" dirty="0" smtClean="0"/>
              <a:t>Hassles and limitations</a:t>
            </a:r>
            <a:endParaRPr lang="en-US" dirty="0"/>
          </a:p>
        </p:txBody>
      </p:sp>
    </p:spTree>
    <p:extLst>
      <p:ext uri="{BB962C8B-B14F-4D97-AF65-F5344CB8AC3E}">
        <p14:creationId xmlns:p14="http://schemas.microsoft.com/office/powerpoint/2010/main" val="1449690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65760"/>
            <a:ext cx="9735312" cy="795775"/>
          </a:xfrm>
        </p:spPr>
        <p:txBody>
          <a:bodyPr/>
          <a:lstStyle/>
          <a:p>
            <a:r>
              <a:rPr lang="en-US" dirty="0" err="1" smtClean="0"/>
              <a:t>NodeXL</a:t>
            </a:r>
            <a:r>
              <a:rPr lang="en-US" dirty="0" smtClean="0"/>
              <a:t>: Shiny Now</a:t>
            </a:r>
            <a:endParaRPr lang="en-US" dirty="0"/>
          </a:p>
        </p:txBody>
      </p:sp>
      <p:pic>
        <p:nvPicPr>
          <p:cNvPr id="5" name="Picture 4">
            <a:hlinkClick r:id="rId3" action="ppaction://hlinkfile"/>
          </p:cNvPr>
          <p:cNvPicPr>
            <a:picLocks noChangeAspect="1"/>
          </p:cNvPicPr>
          <p:nvPr/>
        </p:nvPicPr>
        <p:blipFill>
          <a:blip r:embed="rId4"/>
          <a:stretch>
            <a:fillRect/>
          </a:stretch>
        </p:blipFill>
        <p:spPr>
          <a:xfrm>
            <a:off x="1515290" y="1161535"/>
            <a:ext cx="7935686" cy="5317663"/>
          </a:xfrm>
          <a:prstGeom prst="rect">
            <a:avLst/>
          </a:prstGeom>
        </p:spPr>
      </p:pic>
    </p:spTree>
    <p:extLst>
      <p:ext uri="{BB962C8B-B14F-4D97-AF65-F5344CB8AC3E}">
        <p14:creationId xmlns:p14="http://schemas.microsoft.com/office/powerpoint/2010/main" val="19457435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UCINET: Point and Click</a:t>
            </a:r>
            <a:endParaRPr lang="en-US" dirty="0"/>
          </a:p>
        </p:txBody>
      </p:sp>
      <p:pic>
        <p:nvPicPr>
          <p:cNvPr id="4" name="Content Placeholder 3">
            <a:hlinkClick r:id="rId2" action="ppaction://hlinkfile"/>
          </p:cNvPr>
          <p:cNvPicPr>
            <a:picLocks noGrp="1" noChangeAspect="1"/>
          </p:cNvPicPr>
          <p:nvPr>
            <p:ph idx="1"/>
          </p:nvPr>
        </p:nvPicPr>
        <p:blipFill>
          <a:blip r:embed="rId3"/>
          <a:stretch>
            <a:fillRect/>
          </a:stretch>
        </p:blipFill>
        <p:spPr>
          <a:xfrm>
            <a:off x="1757828" y="1828800"/>
            <a:ext cx="7603194" cy="4351338"/>
          </a:xfrm>
          <a:prstGeom prst="rect">
            <a:avLst/>
          </a:prstGeom>
        </p:spPr>
      </p:pic>
    </p:spTree>
    <p:extLst>
      <p:ext uri="{BB962C8B-B14F-4D97-AF65-F5344CB8AC3E}">
        <p14:creationId xmlns:p14="http://schemas.microsoft.com/office/powerpoint/2010/main" val="33500998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 </a:t>
            </a:r>
            <a:r>
              <a:rPr lang="en-US" dirty="0" smtClean="0"/>
              <a:t>Anything You are Persistent Enough to Get</a:t>
            </a:r>
            <a:endParaRPr lang="en-US" dirty="0"/>
          </a:p>
        </p:txBody>
      </p:sp>
      <p:pic>
        <p:nvPicPr>
          <p:cNvPr id="4" name="Content Placeholder 3">
            <a:hlinkClick r:id="rId2" action="ppaction://hlinkfile"/>
          </p:cNvPr>
          <p:cNvPicPr>
            <a:picLocks noGrp="1" noChangeAspect="1"/>
          </p:cNvPicPr>
          <p:nvPr>
            <p:ph idx="1"/>
          </p:nvPr>
        </p:nvPicPr>
        <p:blipFill>
          <a:blip r:embed="rId3"/>
          <a:stretch>
            <a:fillRect/>
          </a:stretch>
        </p:blipFill>
        <p:spPr>
          <a:xfrm>
            <a:off x="1546664" y="1828800"/>
            <a:ext cx="8025522" cy="4351338"/>
          </a:xfrm>
          <a:prstGeom prst="rect">
            <a:avLst/>
          </a:prstGeom>
        </p:spPr>
      </p:pic>
    </p:spTree>
    <p:extLst>
      <p:ext uri="{BB962C8B-B14F-4D97-AF65-F5344CB8AC3E}">
        <p14:creationId xmlns:p14="http://schemas.microsoft.com/office/powerpoint/2010/main" val="34036915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Stata</a:t>
            </a:r>
            <a:r>
              <a:rPr lang="en-US" dirty="0" smtClean="0"/>
              <a:t>: As Long as You’re Here</a:t>
            </a:r>
            <a:endParaRPr lang="en-US" dirty="0"/>
          </a:p>
        </p:txBody>
      </p:sp>
      <p:pic>
        <p:nvPicPr>
          <p:cNvPr id="4" name="Content Placeholder 3"/>
          <p:cNvPicPr>
            <a:picLocks noGrp="1" noChangeAspect="1"/>
          </p:cNvPicPr>
          <p:nvPr>
            <p:ph idx="1"/>
          </p:nvPr>
        </p:nvPicPr>
        <p:blipFill>
          <a:blip r:embed="rId2"/>
          <a:stretch>
            <a:fillRect/>
          </a:stretch>
        </p:blipFill>
        <p:spPr>
          <a:xfrm>
            <a:off x="1418056" y="2250142"/>
            <a:ext cx="7414046" cy="3160946"/>
          </a:xfrm>
          <a:prstGeom prst="rect">
            <a:avLst/>
          </a:prstGeom>
        </p:spPr>
      </p:pic>
    </p:spTree>
    <p:extLst>
      <p:ext uri="{BB962C8B-B14F-4D97-AF65-F5344CB8AC3E}">
        <p14:creationId xmlns:p14="http://schemas.microsoft.com/office/powerpoint/2010/main" val="7039135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SAS: As Long as You’re Here II</a:t>
            </a:r>
            <a:endParaRPr lang="en-US" dirty="0"/>
          </a:p>
        </p:txBody>
      </p:sp>
      <p:pic>
        <p:nvPicPr>
          <p:cNvPr id="4" name="Content Placeholder 3"/>
          <p:cNvPicPr>
            <a:picLocks noGrp="1" noChangeAspect="1"/>
          </p:cNvPicPr>
          <p:nvPr>
            <p:ph idx="1"/>
          </p:nvPr>
        </p:nvPicPr>
        <p:blipFill>
          <a:blip r:embed="rId2"/>
          <a:stretch>
            <a:fillRect/>
          </a:stretch>
        </p:blipFill>
        <p:spPr>
          <a:xfrm>
            <a:off x="2528300" y="1828800"/>
            <a:ext cx="6062251" cy="4351338"/>
          </a:xfrm>
          <a:prstGeom prst="rect">
            <a:avLst/>
          </a:prstGeom>
        </p:spPr>
      </p:pic>
    </p:spTree>
    <p:extLst>
      <p:ext uri="{BB962C8B-B14F-4D97-AF65-F5344CB8AC3E}">
        <p14:creationId xmlns:p14="http://schemas.microsoft.com/office/powerpoint/2010/main" val="1334599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How to Choose</a:t>
            </a:r>
            <a:endParaRPr lang="en-US" dirty="0"/>
          </a:p>
        </p:txBody>
      </p:sp>
      <p:sp>
        <p:nvSpPr>
          <p:cNvPr id="3" name="Content Placeholder 2"/>
          <p:cNvSpPr>
            <a:spLocks noGrp="1"/>
          </p:cNvSpPr>
          <p:nvPr>
            <p:ph idx="1"/>
          </p:nvPr>
        </p:nvSpPr>
        <p:spPr>
          <a:xfrm>
            <a:off x="1261872" y="1691322"/>
            <a:ext cx="8595360" cy="4753021"/>
          </a:xfrm>
        </p:spPr>
        <p:txBody>
          <a:bodyPr>
            <a:normAutofit fontScale="92500" lnSpcReduction="10000"/>
          </a:bodyPr>
          <a:lstStyle/>
          <a:p>
            <a:r>
              <a:rPr lang="en-US" dirty="0" smtClean="0"/>
              <a:t>Data form</a:t>
            </a:r>
            <a:endParaRPr lang="en-US" dirty="0"/>
          </a:p>
          <a:p>
            <a:pPr lvl="1"/>
            <a:r>
              <a:rPr lang="en-US" dirty="0" err="1" smtClean="0"/>
              <a:t>Edgelist</a:t>
            </a:r>
            <a:endParaRPr lang="en-US" dirty="0" smtClean="0"/>
          </a:p>
          <a:p>
            <a:pPr lvl="1"/>
            <a:r>
              <a:rPr lang="en-US" dirty="0" smtClean="0"/>
              <a:t>Adjacency Matrix</a:t>
            </a:r>
          </a:p>
          <a:p>
            <a:pPr lvl="1"/>
            <a:r>
              <a:rPr lang="en-US" dirty="0" smtClean="0"/>
              <a:t>Attributes?</a:t>
            </a:r>
          </a:p>
          <a:p>
            <a:r>
              <a:rPr lang="en-US" dirty="0" smtClean="0"/>
              <a:t>Goals</a:t>
            </a:r>
          </a:p>
          <a:p>
            <a:pPr lvl="1"/>
            <a:r>
              <a:rPr lang="en-US" dirty="0" smtClean="0"/>
              <a:t>Visualization</a:t>
            </a:r>
          </a:p>
          <a:p>
            <a:pPr lvl="1"/>
            <a:r>
              <a:rPr lang="en-US" dirty="0" smtClean="0"/>
              <a:t>Quick Network Information</a:t>
            </a:r>
          </a:p>
          <a:p>
            <a:pPr lvl="1"/>
            <a:r>
              <a:rPr lang="en-US" dirty="0" smtClean="0"/>
              <a:t>Integration in regression analysis</a:t>
            </a:r>
          </a:p>
          <a:p>
            <a:r>
              <a:rPr lang="en-US" dirty="0" smtClean="0"/>
              <a:t>Personal Comfort </a:t>
            </a:r>
            <a:r>
              <a:rPr lang="en-US" dirty="0" smtClean="0"/>
              <a:t>Level</a:t>
            </a:r>
          </a:p>
          <a:p>
            <a:pPr lvl="1"/>
            <a:r>
              <a:rPr lang="en-US" dirty="0" smtClean="0"/>
              <a:t>Use your package (if it works)</a:t>
            </a:r>
          </a:p>
          <a:p>
            <a:pPr lvl="1"/>
            <a:r>
              <a:rPr lang="en-US" dirty="0" smtClean="0"/>
              <a:t>Know your </a:t>
            </a:r>
            <a:r>
              <a:rPr lang="en-US" dirty="0" smtClean="0"/>
              <a:t>limits</a:t>
            </a:r>
          </a:p>
          <a:p>
            <a:r>
              <a:rPr lang="en-US" dirty="0" smtClean="0"/>
              <a:t>Cost</a:t>
            </a:r>
          </a:p>
          <a:p>
            <a:pPr lvl="1"/>
            <a:r>
              <a:rPr lang="en-US" dirty="0" smtClean="0"/>
              <a:t>R: 100% free</a:t>
            </a:r>
          </a:p>
          <a:p>
            <a:pPr lvl="1"/>
            <a:r>
              <a:rPr lang="en-US" dirty="0" err="1" smtClean="0"/>
              <a:t>NodeXL</a:t>
            </a:r>
            <a:r>
              <a:rPr lang="en-US" dirty="0" smtClean="0"/>
              <a:t>: Free plugin but only for Excel for Windows 2007-2013</a:t>
            </a:r>
          </a:p>
          <a:p>
            <a:pPr lvl="1"/>
            <a:r>
              <a:rPr lang="en-US" dirty="0" smtClean="0"/>
              <a:t>UCINET: Free 60 days, then $40 student/$150 faculty perpetual license</a:t>
            </a:r>
          </a:p>
          <a:p>
            <a:pPr lvl="1"/>
            <a:r>
              <a:rPr lang="en-US" dirty="0" err="1" smtClean="0"/>
              <a:t>Stata</a:t>
            </a:r>
            <a:r>
              <a:rPr lang="en-US" dirty="0" smtClean="0"/>
              <a:t> and SAS: Free plugins; paid software licenses</a:t>
            </a:r>
          </a:p>
          <a:p>
            <a:pPr lvl="1"/>
            <a:endParaRPr lang="en-US" dirty="0"/>
          </a:p>
        </p:txBody>
      </p:sp>
    </p:spTree>
    <p:extLst>
      <p:ext uri="{BB962C8B-B14F-4D97-AF65-F5344CB8AC3E}">
        <p14:creationId xmlns:p14="http://schemas.microsoft.com/office/powerpoint/2010/main" val="1132231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Payoff!</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86961748"/>
              </p:ext>
            </p:extLst>
          </p:nvPr>
        </p:nvGraphicFramePr>
        <p:xfrm>
          <a:off x="1262063" y="1875715"/>
          <a:ext cx="8661865" cy="4501612"/>
        </p:xfrm>
        <a:graphic>
          <a:graphicData uri="http://schemas.openxmlformats.org/drawingml/2006/table">
            <a:tbl>
              <a:tblPr firstRow="1" firstCol="1" bandRow="1">
                <a:tableStyleId>{5C22544A-7EE6-4342-B048-85BDC9FD1C3A}</a:tableStyleId>
              </a:tblPr>
              <a:tblGrid>
                <a:gridCol w="1732373"/>
                <a:gridCol w="1732373"/>
                <a:gridCol w="1732373"/>
                <a:gridCol w="1732373"/>
                <a:gridCol w="1732373"/>
              </a:tblGrid>
              <a:tr h="158145">
                <a:tc>
                  <a:txBody>
                    <a:bodyPr/>
                    <a:lstStyle/>
                    <a:p>
                      <a:pPr marL="0" marR="0" algn="l">
                        <a:lnSpc>
                          <a:spcPct val="115000"/>
                        </a:lnSpc>
                        <a:spcBef>
                          <a:spcPts val="0"/>
                        </a:spcBef>
                        <a:spcAft>
                          <a:spcPts val="0"/>
                        </a:spcAft>
                      </a:pPr>
                      <a:r>
                        <a:rPr lang="en-US" sz="800" dirty="0">
                          <a:effectLst/>
                        </a:rPr>
                        <a:t> </a:t>
                      </a:r>
                      <a:endParaRPr lang="en-US" sz="11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l">
                        <a:lnSpc>
                          <a:spcPct val="115000"/>
                        </a:lnSpc>
                        <a:spcBef>
                          <a:spcPts val="0"/>
                        </a:spcBef>
                        <a:spcAft>
                          <a:spcPts val="0"/>
                        </a:spcAft>
                      </a:pPr>
                      <a:r>
                        <a:rPr lang="en-US" sz="800">
                          <a:effectLst/>
                        </a:rPr>
                        <a:t>Model I</a:t>
                      </a:r>
                      <a:endParaRPr lang="en-US"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l">
                        <a:lnSpc>
                          <a:spcPct val="115000"/>
                        </a:lnSpc>
                        <a:spcBef>
                          <a:spcPts val="0"/>
                        </a:spcBef>
                        <a:spcAft>
                          <a:spcPts val="0"/>
                        </a:spcAft>
                      </a:pPr>
                      <a:r>
                        <a:rPr lang="en-US" sz="800">
                          <a:effectLst/>
                        </a:rPr>
                        <a:t>Model II</a:t>
                      </a:r>
                      <a:endParaRPr lang="en-US"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l">
                        <a:lnSpc>
                          <a:spcPct val="115000"/>
                        </a:lnSpc>
                        <a:spcBef>
                          <a:spcPts val="0"/>
                        </a:spcBef>
                        <a:spcAft>
                          <a:spcPts val="0"/>
                        </a:spcAft>
                      </a:pPr>
                      <a:r>
                        <a:rPr lang="en-US" sz="800">
                          <a:effectLst/>
                        </a:rPr>
                        <a:t>Model III</a:t>
                      </a:r>
                      <a:endParaRPr lang="en-US"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l">
                        <a:lnSpc>
                          <a:spcPct val="115000"/>
                        </a:lnSpc>
                        <a:spcBef>
                          <a:spcPts val="0"/>
                        </a:spcBef>
                        <a:spcAft>
                          <a:spcPts val="0"/>
                        </a:spcAft>
                      </a:pPr>
                      <a:r>
                        <a:rPr lang="en-US" sz="800">
                          <a:effectLst/>
                        </a:rPr>
                        <a:t>Model IV</a:t>
                      </a:r>
                      <a:endParaRPr lang="en-US"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r>
              <a:tr h="1004036">
                <a:tc>
                  <a:txBody>
                    <a:bodyPr/>
                    <a:lstStyle/>
                    <a:p>
                      <a:pPr marL="0" marR="0" algn="l">
                        <a:lnSpc>
                          <a:spcPct val="115000"/>
                        </a:lnSpc>
                        <a:spcBef>
                          <a:spcPts val="0"/>
                        </a:spcBef>
                        <a:spcAft>
                          <a:spcPts val="0"/>
                        </a:spcAft>
                      </a:pPr>
                      <a:r>
                        <a:rPr lang="en-US" sz="800">
                          <a:effectLst/>
                        </a:rPr>
                        <a:t>Ego Religiosity</a:t>
                      </a:r>
                      <a:endParaRPr lang="en-US" sz="1100">
                        <a:effectLst/>
                      </a:endParaRPr>
                    </a:p>
                    <a:p>
                      <a:pPr marL="137160" marR="0" indent="-137160" algn="l">
                        <a:lnSpc>
                          <a:spcPct val="115000"/>
                        </a:lnSpc>
                        <a:spcBef>
                          <a:spcPts val="0"/>
                        </a:spcBef>
                        <a:spcAft>
                          <a:spcPts val="0"/>
                        </a:spcAft>
                      </a:pPr>
                      <a:r>
                        <a:rPr lang="en-US" sz="800">
                          <a:effectLst/>
                        </a:rPr>
                        <a:t>Worship Attendance</a:t>
                      </a:r>
                      <a:endParaRPr lang="en-US" sz="1100">
                        <a:effectLst/>
                      </a:endParaRPr>
                    </a:p>
                    <a:p>
                      <a:pPr marL="137160" marR="0" indent="-137160" algn="l">
                        <a:lnSpc>
                          <a:spcPct val="115000"/>
                        </a:lnSpc>
                        <a:spcBef>
                          <a:spcPts val="0"/>
                        </a:spcBef>
                        <a:spcAft>
                          <a:spcPts val="0"/>
                        </a:spcAft>
                      </a:pPr>
                      <a:r>
                        <a:rPr lang="en-US" sz="800">
                          <a:effectLst/>
                        </a:rPr>
                        <a:t>Youth Group Participation</a:t>
                      </a:r>
                      <a:endParaRPr lang="en-US" sz="1100">
                        <a:effectLst/>
                      </a:endParaRPr>
                    </a:p>
                    <a:p>
                      <a:pPr marL="137160" marR="0" indent="-137160" algn="l">
                        <a:lnSpc>
                          <a:spcPct val="115000"/>
                        </a:lnSpc>
                        <a:spcBef>
                          <a:spcPts val="0"/>
                        </a:spcBef>
                        <a:spcAft>
                          <a:spcPts val="0"/>
                        </a:spcAft>
                      </a:pPr>
                      <a:r>
                        <a:rPr lang="en-US" sz="800">
                          <a:effectLst/>
                        </a:rPr>
                        <a:t>Frequency of Prayer</a:t>
                      </a:r>
                      <a:endParaRPr lang="en-US" sz="1100">
                        <a:effectLst/>
                      </a:endParaRPr>
                    </a:p>
                    <a:p>
                      <a:pPr marL="137160" marR="0" indent="-137160" algn="l">
                        <a:lnSpc>
                          <a:spcPct val="115000"/>
                        </a:lnSpc>
                        <a:spcBef>
                          <a:spcPts val="0"/>
                        </a:spcBef>
                        <a:spcAft>
                          <a:spcPts val="0"/>
                        </a:spcAft>
                      </a:pPr>
                      <a:r>
                        <a:rPr lang="en-US" sz="800">
                          <a:effectLst/>
                        </a:rPr>
                        <a:t>Biblical Literalism</a:t>
                      </a:r>
                      <a:endParaRPr lang="en-US" sz="1100">
                        <a:effectLst/>
                      </a:endParaRPr>
                    </a:p>
                    <a:p>
                      <a:pPr marL="137160" marR="0" indent="-137160" algn="l">
                        <a:lnSpc>
                          <a:spcPct val="115000"/>
                        </a:lnSpc>
                        <a:spcBef>
                          <a:spcPts val="0"/>
                        </a:spcBef>
                        <a:spcAft>
                          <a:spcPts val="0"/>
                        </a:spcAft>
                      </a:pPr>
                      <a:r>
                        <a:rPr lang="en-US" sz="800">
                          <a:effectLst/>
                        </a:rPr>
                        <a:t>Born-again</a:t>
                      </a:r>
                      <a:endParaRPr lang="en-US"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l">
                        <a:lnSpc>
                          <a:spcPct val="115000"/>
                        </a:lnSpc>
                        <a:spcBef>
                          <a:spcPts val="0"/>
                        </a:spcBef>
                        <a:spcAft>
                          <a:spcPts val="0"/>
                        </a:spcAft>
                      </a:pPr>
                      <a:r>
                        <a:rPr lang="en-US" sz="800">
                          <a:effectLst/>
                        </a:rPr>
                        <a:t> </a:t>
                      </a:r>
                      <a:endParaRPr lang="en-US" sz="1100">
                        <a:effectLst/>
                      </a:endParaRPr>
                    </a:p>
                    <a:p>
                      <a:pPr marL="0" marR="0" algn="l">
                        <a:lnSpc>
                          <a:spcPct val="115000"/>
                        </a:lnSpc>
                        <a:spcBef>
                          <a:spcPts val="0"/>
                        </a:spcBef>
                        <a:spcAft>
                          <a:spcPts val="0"/>
                        </a:spcAft>
                      </a:pPr>
                      <a:r>
                        <a:rPr lang="en-US" sz="800">
                          <a:effectLst/>
                        </a:rPr>
                        <a:t>.173 (.016)***</a:t>
                      </a:r>
                      <a:endParaRPr lang="en-US" sz="1100">
                        <a:effectLst/>
                      </a:endParaRPr>
                    </a:p>
                    <a:p>
                      <a:pPr marL="0" marR="0" algn="l">
                        <a:lnSpc>
                          <a:spcPct val="115000"/>
                        </a:lnSpc>
                        <a:spcBef>
                          <a:spcPts val="0"/>
                        </a:spcBef>
                        <a:spcAft>
                          <a:spcPts val="0"/>
                        </a:spcAft>
                      </a:pPr>
                      <a:r>
                        <a:rPr lang="en-US" sz="800">
                          <a:effectLst/>
                        </a:rPr>
                        <a:t>.030 (.014)*</a:t>
                      </a:r>
                      <a:endParaRPr lang="en-US" sz="1100">
                        <a:effectLst/>
                      </a:endParaRPr>
                    </a:p>
                    <a:p>
                      <a:pPr marL="0" marR="0" algn="l">
                        <a:lnSpc>
                          <a:spcPct val="115000"/>
                        </a:lnSpc>
                        <a:spcBef>
                          <a:spcPts val="0"/>
                        </a:spcBef>
                        <a:spcAft>
                          <a:spcPts val="0"/>
                        </a:spcAft>
                      </a:pPr>
                      <a:r>
                        <a:rPr lang="en-US" sz="800">
                          <a:effectLst/>
                        </a:rPr>
                        <a:t>.232 (.013)***</a:t>
                      </a:r>
                      <a:endParaRPr lang="en-US" sz="1100">
                        <a:effectLst/>
                      </a:endParaRPr>
                    </a:p>
                    <a:p>
                      <a:pPr marL="0" marR="0" algn="l">
                        <a:lnSpc>
                          <a:spcPct val="115000"/>
                        </a:lnSpc>
                        <a:spcBef>
                          <a:spcPts val="0"/>
                        </a:spcBef>
                        <a:spcAft>
                          <a:spcPts val="0"/>
                        </a:spcAft>
                      </a:pPr>
                      <a:r>
                        <a:rPr lang="en-US" sz="800">
                          <a:effectLst/>
                        </a:rPr>
                        <a:t>.377 (.034)***</a:t>
                      </a:r>
                      <a:endParaRPr lang="en-US" sz="1100">
                        <a:effectLst/>
                      </a:endParaRPr>
                    </a:p>
                    <a:p>
                      <a:pPr marL="0" marR="0" algn="l">
                        <a:lnSpc>
                          <a:spcPct val="115000"/>
                        </a:lnSpc>
                        <a:spcBef>
                          <a:spcPts val="0"/>
                        </a:spcBef>
                        <a:spcAft>
                          <a:spcPts val="0"/>
                        </a:spcAft>
                      </a:pPr>
                      <a:r>
                        <a:rPr lang="en-US" sz="800">
                          <a:effectLst/>
                        </a:rPr>
                        <a:t>.141 (.033)***</a:t>
                      </a:r>
                      <a:endParaRPr lang="en-US"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l">
                        <a:lnSpc>
                          <a:spcPct val="115000"/>
                        </a:lnSpc>
                        <a:spcBef>
                          <a:spcPts val="0"/>
                        </a:spcBef>
                        <a:spcAft>
                          <a:spcPts val="0"/>
                        </a:spcAft>
                      </a:pPr>
                      <a:r>
                        <a:rPr lang="en-US" sz="800">
                          <a:effectLst/>
                        </a:rPr>
                        <a:t> </a:t>
                      </a:r>
                      <a:endParaRPr lang="en-US" sz="1100">
                        <a:effectLst/>
                      </a:endParaRPr>
                    </a:p>
                    <a:p>
                      <a:pPr marL="0" marR="0" algn="l">
                        <a:lnSpc>
                          <a:spcPct val="115000"/>
                        </a:lnSpc>
                        <a:spcBef>
                          <a:spcPts val="0"/>
                        </a:spcBef>
                        <a:spcAft>
                          <a:spcPts val="0"/>
                        </a:spcAft>
                      </a:pPr>
                      <a:r>
                        <a:rPr lang="en-US" sz="800">
                          <a:effectLst/>
                        </a:rPr>
                        <a:t>.168 (.016)***</a:t>
                      </a:r>
                      <a:endParaRPr lang="en-US" sz="1100">
                        <a:effectLst/>
                      </a:endParaRPr>
                    </a:p>
                    <a:p>
                      <a:pPr marL="0" marR="0" algn="l">
                        <a:lnSpc>
                          <a:spcPct val="115000"/>
                        </a:lnSpc>
                        <a:spcBef>
                          <a:spcPts val="0"/>
                        </a:spcBef>
                        <a:spcAft>
                          <a:spcPts val="0"/>
                        </a:spcAft>
                      </a:pPr>
                      <a:r>
                        <a:rPr lang="en-US" sz="800">
                          <a:effectLst/>
                        </a:rPr>
                        <a:t>.035 (.014)*</a:t>
                      </a:r>
                      <a:endParaRPr lang="en-US" sz="1100">
                        <a:effectLst/>
                      </a:endParaRPr>
                    </a:p>
                    <a:p>
                      <a:pPr marL="0" marR="0" algn="l">
                        <a:lnSpc>
                          <a:spcPct val="115000"/>
                        </a:lnSpc>
                        <a:spcBef>
                          <a:spcPts val="0"/>
                        </a:spcBef>
                        <a:spcAft>
                          <a:spcPts val="0"/>
                        </a:spcAft>
                      </a:pPr>
                      <a:r>
                        <a:rPr lang="en-US" sz="800">
                          <a:effectLst/>
                        </a:rPr>
                        <a:t>.227 (.014)***</a:t>
                      </a:r>
                      <a:endParaRPr lang="en-US" sz="1100">
                        <a:effectLst/>
                      </a:endParaRPr>
                    </a:p>
                    <a:p>
                      <a:pPr marL="0" marR="0" algn="l">
                        <a:lnSpc>
                          <a:spcPct val="115000"/>
                        </a:lnSpc>
                        <a:spcBef>
                          <a:spcPts val="0"/>
                        </a:spcBef>
                        <a:spcAft>
                          <a:spcPts val="0"/>
                        </a:spcAft>
                      </a:pPr>
                      <a:r>
                        <a:rPr lang="en-US" sz="800">
                          <a:effectLst/>
                        </a:rPr>
                        <a:t>.371 (.034)***</a:t>
                      </a:r>
                      <a:endParaRPr lang="en-US" sz="1100">
                        <a:effectLst/>
                      </a:endParaRPr>
                    </a:p>
                    <a:p>
                      <a:pPr marL="0" marR="0" algn="l">
                        <a:lnSpc>
                          <a:spcPct val="115000"/>
                        </a:lnSpc>
                        <a:spcBef>
                          <a:spcPts val="0"/>
                        </a:spcBef>
                        <a:spcAft>
                          <a:spcPts val="0"/>
                        </a:spcAft>
                      </a:pPr>
                      <a:r>
                        <a:rPr lang="en-US" sz="800">
                          <a:effectLst/>
                        </a:rPr>
                        <a:t>.146 (.032)***</a:t>
                      </a:r>
                      <a:endParaRPr lang="en-US"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l">
                        <a:lnSpc>
                          <a:spcPct val="115000"/>
                        </a:lnSpc>
                        <a:spcBef>
                          <a:spcPts val="0"/>
                        </a:spcBef>
                        <a:spcAft>
                          <a:spcPts val="0"/>
                        </a:spcAft>
                      </a:pPr>
                      <a:r>
                        <a:rPr lang="en-US" sz="800">
                          <a:effectLst/>
                        </a:rPr>
                        <a:t> </a:t>
                      </a:r>
                      <a:endParaRPr lang="en-US" sz="1100">
                        <a:effectLst/>
                      </a:endParaRPr>
                    </a:p>
                    <a:p>
                      <a:pPr marL="0" marR="0" algn="l">
                        <a:lnSpc>
                          <a:spcPct val="115000"/>
                        </a:lnSpc>
                        <a:spcBef>
                          <a:spcPts val="0"/>
                        </a:spcBef>
                        <a:spcAft>
                          <a:spcPts val="0"/>
                        </a:spcAft>
                      </a:pPr>
                      <a:r>
                        <a:rPr lang="en-US" sz="800">
                          <a:effectLst/>
                        </a:rPr>
                        <a:t>.160 (.016)***</a:t>
                      </a:r>
                      <a:endParaRPr lang="en-US" sz="1100">
                        <a:effectLst/>
                      </a:endParaRPr>
                    </a:p>
                    <a:p>
                      <a:pPr marL="0" marR="0" algn="l">
                        <a:lnSpc>
                          <a:spcPct val="115000"/>
                        </a:lnSpc>
                        <a:spcBef>
                          <a:spcPts val="0"/>
                        </a:spcBef>
                        <a:spcAft>
                          <a:spcPts val="0"/>
                        </a:spcAft>
                      </a:pPr>
                      <a:r>
                        <a:rPr lang="en-US" sz="800">
                          <a:effectLst/>
                        </a:rPr>
                        <a:t>.038 (.013)**</a:t>
                      </a:r>
                      <a:endParaRPr lang="en-US" sz="1100">
                        <a:effectLst/>
                      </a:endParaRPr>
                    </a:p>
                    <a:p>
                      <a:pPr marL="0" marR="0" algn="l">
                        <a:lnSpc>
                          <a:spcPct val="115000"/>
                        </a:lnSpc>
                        <a:spcBef>
                          <a:spcPts val="0"/>
                        </a:spcBef>
                        <a:spcAft>
                          <a:spcPts val="0"/>
                        </a:spcAft>
                      </a:pPr>
                      <a:r>
                        <a:rPr lang="en-US" sz="800">
                          <a:effectLst/>
                        </a:rPr>
                        <a:t>.219 (.013)***</a:t>
                      </a:r>
                      <a:endParaRPr lang="en-US" sz="1100">
                        <a:effectLst/>
                      </a:endParaRPr>
                    </a:p>
                    <a:p>
                      <a:pPr marL="0" marR="0" algn="l">
                        <a:lnSpc>
                          <a:spcPct val="115000"/>
                        </a:lnSpc>
                        <a:spcBef>
                          <a:spcPts val="0"/>
                        </a:spcBef>
                        <a:spcAft>
                          <a:spcPts val="0"/>
                        </a:spcAft>
                      </a:pPr>
                      <a:r>
                        <a:rPr lang="en-US" sz="800">
                          <a:effectLst/>
                        </a:rPr>
                        <a:t>.363 (.034)***</a:t>
                      </a:r>
                      <a:endParaRPr lang="en-US" sz="1100">
                        <a:effectLst/>
                      </a:endParaRPr>
                    </a:p>
                    <a:p>
                      <a:pPr marL="0" marR="0" algn="l">
                        <a:lnSpc>
                          <a:spcPct val="115000"/>
                        </a:lnSpc>
                        <a:spcBef>
                          <a:spcPts val="0"/>
                        </a:spcBef>
                        <a:spcAft>
                          <a:spcPts val="0"/>
                        </a:spcAft>
                      </a:pPr>
                      <a:r>
                        <a:rPr lang="en-US" sz="800">
                          <a:effectLst/>
                        </a:rPr>
                        <a:t>.154 (.032)***</a:t>
                      </a:r>
                      <a:endParaRPr lang="en-US"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l">
                        <a:lnSpc>
                          <a:spcPct val="115000"/>
                        </a:lnSpc>
                        <a:spcBef>
                          <a:spcPts val="0"/>
                        </a:spcBef>
                        <a:spcAft>
                          <a:spcPts val="0"/>
                        </a:spcAft>
                      </a:pPr>
                      <a:r>
                        <a:rPr lang="en-US" sz="800">
                          <a:effectLst/>
                        </a:rPr>
                        <a:t> </a:t>
                      </a:r>
                      <a:endParaRPr lang="en-US" sz="1100">
                        <a:effectLst/>
                      </a:endParaRPr>
                    </a:p>
                    <a:p>
                      <a:pPr marL="0" marR="0" algn="l">
                        <a:lnSpc>
                          <a:spcPct val="115000"/>
                        </a:lnSpc>
                        <a:spcBef>
                          <a:spcPts val="0"/>
                        </a:spcBef>
                        <a:spcAft>
                          <a:spcPts val="0"/>
                        </a:spcAft>
                      </a:pPr>
                      <a:r>
                        <a:rPr lang="en-US" sz="800">
                          <a:effectLst/>
                        </a:rPr>
                        <a:t>.154 (.016)***</a:t>
                      </a:r>
                      <a:endParaRPr lang="en-US" sz="1100">
                        <a:effectLst/>
                      </a:endParaRPr>
                    </a:p>
                    <a:p>
                      <a:pPr marL="0" marR="0" algn="l">
                        <a:lnSpc>
                          <a:spcPct val="115000"/>
                        </a:lnSpc>
                        <a:spcBef>
                          <a:spcPts val="0"/>
                        </a:spcBef>
                        <a:spcAft>
                          <a:spcPts val="0"/>
                        </a:spcAft>
                      </a:pPr>
                      <a:r>
                        <a:rPr lang="en-US" sz="800">
                          <a:effectLst/>
                        </a:rPr>
                        <a:t>.036 (.013)**</a:t>
                      </a:r>
                      <a:endParaRPr lang="en-US" sz="1100">
                        <a:effectLst/>
                      </a:endParaRPr>
                    </a:p>
                    <a:p>
                      <a:pPr marL="0" marR="0" algn="l">
                        <a:lnSpc>
                          <a:spcPct val="115000"/>
                        </a:lnSpc>
                        <a:spcBef>
                          <a:spcPts val="0"/>
                        </a:spcBef>
                        <a:spcAft>
                          <a:spcPts val="0"/>
                        </a:spcAft>
                      </a:pPr>
                      <a:r>
                        <a:rPr lang="en-US" sz="800">
                          <a:effectLst/>
                        </a:rPr>
                        <a:t>.212 (.013)***</a:t>
                      </a:r>
                      <a:endParaRPr lang="en-US" sz="1100">
                        <a:effectLst/>
                      </a:endParaRPr>
                    </a:p>
                    <a:p>
                      <a:pPr marL="0" marR="0" algn="l">
                        <a:lnSpc>
                          <a:spcPct val="115000"/>
                        </a:lnSpc>
                        <a:spcBef>
                          <a:spcPts val="0"/>
                        </a:spcBef>
                        <a:spcAft>
                          <a:spcPts val="0"/>
                        </a:spcAft>
                      </a:pPr>
                      <a:r>
                        <a:rPr lang="en-US" sz="800">
                          <a:effectLst/>
                        </a:rPr>
                        <a:t>.342 (.034)***</a:t>
                      </a:r>
                      <a:endParaRPr lang="en-US" sz="1100">
                        <a:effectLst/>
                      </a:endParaRPr>
                    </a:p>
                    <a:p>
                      <a:pPr marL="0" marR="0" algn="l">
                        <a:lnSpc>
                          <a:spcPct val="115000"/>
                        </a:lnSpc>
                        <a:spcBef>
                          <a:spcPts val="0"/>
                        </a:spcBef>
                        <a:spcAft>
                          <a:spcPts val="0"/>
                        </a:spcAft>
                      </a:pPr>
                      <a:r>
                        <a:rPr lang="en-US" sz="800">
                          <a:effectLst/>
                        </a:rPr>
                        <a:t>.149 (.032)***</a:t>
                      </a:r>
                      <a:endParaRPr lang="en-US"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r>
              <a:tr h="665679">
                <a:tc>
                  <a:txBody>
                    <a:bodyPr/>
                    <a:lstStyle/>
                    <a:p>
                      <a:pPr marL="0" marR="0" algn="l">
                        <a:lnSpc>
                          <a:spcPct val="115000"/>
                        </a:lnSpc>
                        <a:spcBef>
                          <a:spcPts val="0"/>
                        </a:spcBef>
                        <a:spcAft>
                          <a:spcPts val="0"/>
                        </a:spcAft>
                      </a:pPr>
                      <a:r>
                        <a:rPr lang="en-US" sz="800">
                          <a:effectLst/>
                        </a:rPr>
                        <a:t>Ego Characteristics</a:t>
                      </a:r>
                      <a:endParaRPr lang="en-US" sz="1100">
                        <a:effectLst/>
                      </a:endParaRPr>
                    </a:p>
                    <a:p>
                      <a:pPr marL="0" marR="0" algn="l">
                        <a:lnSpc>
                          <a:spcPct val="115000"/>
                        </a:lnSpc>
                        <a:spcBef>
                          <a:spcPts val="0"/>
                        </a:spcBef>
                        <a:spcAft>
                          <a:spcPts val="0"/>
                        </a:spcAft>
                      </a:pPr>
                      <a:r>
                        <a:rPr lang="en-US" sz="800">
                          <a:effectLst/>
                        </a:rPr>
                        <a:t>Grade level</a:t>
                      </a:r>
                      <a:endParaRPr lang="en-US" sz="1100">
                        <a:effectLst/>
                      </a:endParaRPr>
                    </a:p>
                    <a:p>
                      <a:pPr marL="0" marR="0" algn="l">
                        <a:lnSpc>
                          <a:spcPct val="115000"/>
                        </a:lnSpc>
                        <a:spcBef>
                          <a:spcPts val="0"/>
                        </a:spcBef>
                        <a:spcAft>
                          <a:spcPts val="0"/>
                        </a:spcAft>
                      </a:pPr>
                      <a:r>
                        <a:rPr lang="en-US" sz="800">
                          <a:effectLst/>
                        </a:rPr>
                        <a:t>Core subjects GPA (4-point scale)</a:t>
                      </a:r>
                      <a:endParaRPr lang="en-US"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l">
                        <a:lnSpc>
                          <a:spcPct val="115000"/>
                        </a:lnSpc>
                        <a:spcBef>
                          <a:spcPts val="0"/>
                        </a:spcBef>
                        <a:spcAft>
                          <a:spcPts val="0"/>
                        </a:spcAft>
                      </a:pPr>
                      <a:r>
                        <a:rPr lang="en-US" sz="800">
                          <a:effectLst/>
                        </a:rPr>
                        <a:t> </a:t>
                      </a:r>
                      <a:endParaRPr lang="en-US" sz="1100">
                        <a:effectLst/>
                      </a:endParaRPr>
                    </a:p>
                    <a:p>
                      <a:pPr marL="0" marR="0" algn="l">
                        <a:lnSpc>
                          <a:spcPct val="115000"/>
                        </a:lnSpc>
                        <a:spcBef>
                          <a:spcPts val="0"/>
                        </a:spcBef>
                        <a:spcAft>
                          <a:spcPts val="0"/>
                        </a:spcAft>
                      </a:pPr>
                      <a:r>
                        <a:rPr lang="en-US" sz="800">
                          <a:effectLst/>
                        </a:rPr>
                        <a:t> </a:t>
                      </a:r>
                      <a:endParaRPr lang="en-US"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l">
                        <a:lnSpc>
                          <a:spcPct val="115000"/>
                        </a:lnSpc>
                        <a:spcBef>
                          <a:spcPts val="0"/>
                        </a:spcBef>
                        <a:spcAft>
                          <a:spcPts val="0"/>
                        </a:spcAft>
                      </a:pPr>
                      <a:r>
                        <a:rPr lang="en-US" sz="800" dirty="0">
                          <a:effectLst/>
                        </a:rPr>
                        <a:t> </a:t>
                      </a:r>
                      <a:endParaRPr lang="en-US" sz="1100" dirty="0">
                        <a:effectLst/>
                      </a:endParaRPr>
                    </a:p>
                    <a:p>
                      <a:pPr marL="0" marR="0" algn="l">
                        <a:lnSpc>
                          <a:spcPct val="115000"/>
                        </a:lnSpc>
                        <a:spcBef>
                          <a:spcPts val="0"/>
                        </a:spcBef>
                        <a:spcAft>
                          <a:spcPts val="0"/>
                        </a:spcAft>
                      </a:pPr>
                      <a:r>
                        <a:rPr lang="en-US" sz="800" dirty="0">
                          <a:effectLst/>
                        </a:rPr>
                        <a:t>.081 (.021)***</a:t>
                      </a:r>
                      <a:endParaRPr lang="en-US" sz="1100" dirty="0">
                        <a:effectLst/>
                      </a:endParaRPr>
                    </a:p>
                    <a:p>
                      <a:pPr marL="0" marR="0" algn="l">
                        <a:lnSpc>
                          <a:spcPct val="115000"/>
                        </a:lnSpc>
                        <a:spcBef>
                          <a:spcPts val="0"/>
                        </a:spcBef>
                        <a:spcAft>
                          <a:spcPts val="0"/>
                        </a:spcAft>
                      </a:pPr>
                      <a:r>
                        <a:rPr lang="en-US" sz="800" dirty="0">
                          <a:effectLst/>
                        </a:rPr>
                        <a:t>-.023 (.021)</a:t>
                      </a:r>
                      <a:endParaRPr lang="en-US" sz="11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l">
                        <a:lnSpc>
                          <a:spcPct val="115000"/>
                        </a:lnSpc>
                        <a:spcBef>
                          <a:spcPts val="0"/>
                        </a:spcBef>
                        <a:spcAft>
                          <a:spcPts val="0"/>
                        </a:spcAft>
                      </a:pPr>
                      <a:r>
                        <a:rPr lang="en-US" sz="800">
                          <a:effectLst/>
                        </a:rPr>
                        <a:t> </a:t>
                      </a:r>
                      <a:endParaRPr lang="en-US" sz="1100">
                        <a:effectLst/>
                      </a:endParaRPr>
                    </a:p>
                    <a:p>
                      <a:pPr marL="0" marR="0" algn="l">
                        <a:lnSpc>
                          <a:spcPct val="115000"/>
                        </a:lnSpc>
                        <a:spcBef>
                          <a:spcPts val="0"/>
                        </a:spcBef>
                        <a:spcAft>
                          <a:spcPts val="0"/>
                        </a:spcAft>
                      </a:pPr>
                      <a:r>
                        <a:rPr lang="en-US" sz="800">
                          <a:effectLst/>
                        </a:rPr>
                        <a:t>.048 (.022)*</a:t>
                      </a:r>
                      <a:endParaRPr lang="en-US" sz="1100">
                        <a:effectLst/>
                      </a:endParaRPr>
                    </a:p>
                    <a:p>
                      <a:pPr marL="0" marR="0" algn="l">
                        <a:lnSpc>
                          <a:spcPct val="115000"/>
                        </a:lnSpc>
                        <a:spcBef>
                          <a:spcPts val="0"/>
                        </a:spcBef>
                        <a:spcAft>
                          <a:spcPts val="0"/>
                        </a:spcAft>
                      </a:pPr>
                      <a:r>
                        <a:rPr lang="en-US" sz="800">
                          <a:effectLst/>
                        </a:rPr>
                        <a:t>-.030 (.021)</a:t>
                      </a:r>
                      <a:endParaRPr lang="en-US"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l">
                        <a:lnSpc>
                          <a:spcPct val="115000"/>
                        </a:lnSpc>
                        <a:spcBef>
                          <a:spcPts val="0"/>
                        </a:spcBef>
                        <a:spcAft>
                          <a:spcPts val="0"/>
                        </a:spcAft>
                      </a:pPr>
                      <a:r>
                        <a:rPr lang="en-US" sz="800">
                          <a:effectLst/>
                        </a:rPr>
                        <a:t> </a:t>
                      </a:r>
                      <a:endParaRPr lang="en-US" sz="1100">
                        <a:effectLst/>
                      </a:endParaRPr>
                    </a:p>
                    <a:p>
                      <a:pPr marL="0" marR="0" algn="l">
                        <a:lnSpc>
                          <a:spcPct val="115000"/>
                        </a:lnSpc>
                        <a:spcBef>
                          <a:spcPts val="0"/>
                        </a:spcBef>
                        <a:spcAft>
                          <a:spcPts val="0"/>
                        </a:spcAft>
                      </a:pPr>
                      <a:r>
                        <a:rPr lang="en-US" sz="800">
                          <a:effectLst/>
                        </a:rPr>
                        <a:t>.039 (.022)</a:t>
                      </a:r>
                      <a:endParaRPr lang="en-US" sz="1100">
                        <a:effectLst/>
                      </a:endParaRPr>
                    </a:p>
                    <a:p>
                      <a:pPr marL="0" marR="0" algn="l">
                        <a:lnSpc>
                          <a:spcPct val="115000"/>
                        </a:lnSpc>
                        <a:spcBef>
                          <a:spcPts val="0"/>
                        </a:spcBef>
                        <a:spcAft>
                          <a:spcPts val="0"/>
                        </a:spcAft>
                      </a:pPr>
                      <a:r>
                        <a:rPr lang="en-US" sz="800">
                          <a:effectLst/>
                        </a:rPr>
                        <a:t>-.030 (.022)</a:t>
                      </a:r>
                      <a:endParaRPr lang="en-US"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r>
              <a:tr h="834858">
                <a:tc>
                  <a:txBody>
                    <a:bodyPr/>
                    <a:lstStyle/>
                    <a:p>
                      <a:pPr marL="0" marR="0" algn="l">
                        <a:lnSpc>
                          <a:spcPct val="115000"/>
                        </a:lnSpc>
                        <a:spcBef>
                          <a:spcPts val="0"/>
                        </a:spcBef>
                        <a:spcAft>
                          <a:spcPts val="0"/>
                        </a:spcAft>
                      </a:pPr>
                      <a:r>
                        <a:rPr lang="en-US" sz="800">
                          <a:effectLst/>
                        </a:rPr>
                        <a:t>Network Structure &amp; Position</a:t>
                      </a:r>
                      <a:endParaRPr lang="en-US" sz="1100">
                        <a:effectLst/>
                      </a:endParaRPr>
                    </a:p>
                    <a:p>
                      <a:pPr marL="0" marR="0" algn="l">
                        <a:lnSpc>
                          <a:spcPct val="115000"/>
                        </a:lnSpc>
                        <a:spcBef>
                          <a:spcPts val="0"/>
                        </a:spcBef>
                        <a:spcAft>
                          <a:spcPts val="0"/>
                        </a:spcAft>
                      </a:pPr>
                      <a:r>
                        <a:rPr lang="en-US" sz="800">
                          <a:effectLst/>
                        </a:rPr>
                        <a:t>Outdegree</a:t>
                      </a:r>
                      <a:endParaRPr lang="en-US" sz="1100">
                        <a:effectLst/>
                      </a:endParaRPr>
                    </a:p>
                    <a:p>
                      <a:pPr marL="0" marR="0" algn="l">
                        <a:lnSpc>
                          <a:spcPct val="115000"/>
                        </a:lnSpc>
                        <a:spcBef>
                          <a:spcPts val="0"/>
                        </a:spcBef>
                        <a:spcAft>
                          <a:spcPts val="0"/>
                        </a:spcAft>
                      </a:pPr>
                      <a:r>
                        <a:rPr lang="en-US" sz="800">
                          <a:effectLst/>
                        </a:rPr>
                        <a:t>Bonacich (Prestige) Centrality</a:t>
                      </a:r>
                      <a:endParaRPr lang="en-US"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l">
                        <a:lnSpc>
                          <a:spcPct val="115000"/>
                        </a:lnSpc>
                        <a:spcBef>
                          <a:spcPts val="0"/>
                        </a:spcBef>
                        <a:spcAft>
                          <a:spcPts val="0"/>
                        </a:spcAft>
                      </a:pPr>
                      <a:r>
                        <a:rPr lang="en-US" sz="800" dirty="0">
                          <a:effectLst/>
                        </a:rPr>
                        <a:t> </a:t>
                      </a:r>
                      <a:endParaRPr lang="en-US" sz="11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l">
                        <a:lnSpc>
                          <a:spcPct val="115000"/>
                        </a:lnSpc>
                        <a:spcBef>
                          <a:spcPts val="0"/>
                        </a:spcBef>
                        <a:spcAft>
                          <a:spcPts val="0"/>
                        </a:spcAft>
                      </a:pPr>
                      <a:r>
                        <a:rPr lang="en-US" sz="800" dirty="0">
                          <a:effectLst/>
                        </a:rPr>
                        <a:t> </a:t>
                      </a:r>
                      <a:endParaRPr lang="en-US" sz="11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l">
                        <a:lnSpc>
                          <a:spcPct val="115000"/>
                        </a:lnSpc>
                        <a:spcBef>
                          <a:spcPts val="0"/>
                        </a:spcBef>
                        <a:spcAft>
                          <a:spcPts val="0"/>
                        </a:spcAft>
                      </a:pPr>
                      <a:r>
                        <a:rPr lang="en-US" sz="800" b="1" dirty="0">
                          <a:effectLst/>
                        </a:rPr>
                        <a:t> </a:t>
                      </a:r>
                      <a:endParaRPr lang="en-US" sz="1100" b="1" dirty="0">
                        <a:effectLst/>
                      </a:endParaRPr>
                    </a:p>
                    <a:p>
                      <a:pPr marL="0" marR="0" algn="l">
                        <a:lnSpc>
                          <a:spcPct val="115000"/>
                        </a:lnSpc>
                        <a:spcBef>
                          <a:spcPts val="0"/>
                        </a:spcBef>
                        <a:spcAft>
                          <a:spcPts val="0"/>
                        </a:spcAft>
                      </a:pPr>
                      <a:r>
                        <a:rPr lang="en-US" sz="800" b="1" dirty="0">
                          <a:effectLst/>
                        </a:rPr>
                        <a:t>-.067 (.011)***</a:t>
                      </a:r>
                      <a:endParaRPr lang="en-US" sz="1100" b="1" dirty="0">
                        <a:effectLst/>
                      </a:endParaRPr>
                    </a:p>
                    <a:p>
                      <a:pPr marL="0" marR="0" algn="l">
                        <a:lnSpc>
                          <a:spcPct val="115000"/>
                        </a:lnSpc>
                        <a:spcBef>
                          <a:spcPts val="0"/>
                        </a:spcBef>
                        <a:spcAft>
                          <a:spcPts val="0"/>
                        </a:spcAft>
                      </a:pPr>
                      <a:r>
                        <a:rPr lang="en-US" sz="800" b="1" dirty="0">
                          <a:effectLst/>
                        </a:rPr>
                        <a:t>.175 (.039)***</a:t>
                      </a:r>
                      <a:endParaRPr lang="en-US" sz="1100" b="1"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solidFill>
                      <a:schemeClr val="tx2">
                        <a:lumMod val="50000"/>
                      </a:schemeClr>
                    </a:solidFill>
                  </a:tcPr>
                </a:tc>
                <a:tc>
                  <a:txBody>
                    <a:bodyPr/>
                    <a:lstStyle/>
                    <a:p>
                      <a:pPr marL="0" marR="0" algn="l">
                        <a:lnSpc>
                          <a:spcPct val="115000"/>
                        </a:lnSpc>
                        <a:spcBef>
                          <a:spcPts val="0"/>
                        </a:spcBef>
                        <a:spcAft>
                          <a:spcPts val="0"/>
                        </a:spcAft>
                      </a:pPr>
                      <a:r>
                        <a:rPr lang="en-US" sz="800" b="1">
                          <a:effectLst/>
                        </a:rPr>
                        <a:t> </a:t>
                      </a:r>
                      <a:endParaRPr lang="en-US" sz="1100" b="1">
                        <a:effectLst/>
                      </a:endParaRPr>
                    </a:p>
                    <a:p>
                      <a:pPr marL="0" marR="0" algn="l">
                        <a:lnSpc>
                          <a:spcPct val="115000"/>
                        </a:lnSpc>
                        <a:spcBef>
                          <a:spcPts val="0"/>
                        </a:spcBef>
                        <a:spcAft>
                          <a:spcPts val="0"/>
                        </a:spcAft>
                      </a:pPr>
                      <a:r>
                        <a:rPr lang="en-US" sz="800" b="1">
                          <a:effectLst/>
                        </a:rPr>
                        <a:t>-.033 (.014)*</a:t>
                      </a:r>
                      <a:endParaRPr lang="en-US" sz="1100" b="1">
                        <a:effectLst/>
                      </a:endParaRPr>
                    </a:p>
                    <a:p>
                      <a:pPr marL="0" marR="0" algn="l">
                        <a:lnSpc>
                          <a:spcPct val="115000"/>
                        </a:lnSpc>
                        <a:spcBef>
                          <a:spcPts val="0"/>
                        </a:spcBef>
                        <a:spcAft>
                          <a:spcPts val="0"/>
                        </a:spcAft>
                      </a:pPr>
                      <a:r>
                        <a:rPr lang="en-US" sz="800" b="1">
                          <a:effectLst/>
                        </a:rPr>
                        <a:t>.102 (.042)*</a:t>
                      </a:r>
                      <a:endParaRPr lang="en-US" sz="1100" b="1">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solidFill>
                      <a:schemeClr val="tx2">
                        <a:lumMod val="50000"/>
                      </a:schemeClr>
                    </a:solidFill>
                  </a:tcPr>
                </a:tc>
              </a:tr>
              <a:tr h="1680749">
                <a:tc>
                  <a:txBody>
                    <a:bodyPr/>
                    <a:lstStyle/>
                    <a:p>
                      <a:pPr marL="0" marR="0" algn="l">
                        <a:lnSpc>
                          <a:spcPct val="115000"/>
                        </a:lnSpc>
                        <a:spcBef>
                          <a:spcPts val="0"/>
                        </a:spcBef>
                        <a:spcAft>
                          <a:spcPts val="0"/>
                        </a:spcAft>
                      </a:pPr>
                      <a:r>
                        <a:rPr lang="en-US" sz="800" dirty="0">
                          <a:effectLst/>
                        </a:rPr>
                        <a:t>Friend Network Attributes</a:t>
                      </a:r>
                      <a:endParaRPr lang="en-US" sz="1100" dirty="0">
                        <a:effectLst/>
                      </a:endParaRPr>
                    </a:p>
                    <a:p>
                      <a:pPr marL="0" marR="0" algn="l">
                        <a:lnSpc>
                          <a:spcPct val="115000"/>
                        </a:lnSpc>
                        <a:spcBef>
                          <a:spcPts val="0"/>
                        </a:spcBef>
                        <a:spcAft>
                          <a:spcPts val="0"/>
                        </a:spcAft>
                      </a:pPr>
                      <a:r>
                        <a:rPr lang="en-US" sz="800" dirty="0">
                          <a:effectLst/>
                        </a:rPr>
                        <a:t>     Ego Network Mean Scores</a:t>
                      </a:r>
                      <a:endParaRPr lang="en-US" sz="1100" dirty="0">
                        <a:effectLst/>
                      </a:endParaRPr>
                    </a:p>
                    <a:p>
                      <a:pPr marL="0" marR="0" algn="l">
                        <a:lnSpc>
                          <a:spcPct val="115000"/>
                        </a:lnSpc>
                        <a:spcBef>
                          <a:spcPts val="0"/>
                        </a:spcBef>
                        <a:spcAft>
                          <a:spcPts val="0"/>
                        </a:spcAft>
                      </a:pPr>
                      <a:r>
                        <a:rPr lang="en-US" sz="800" dirty="0">
                          <a:effectLst/>
                        </a:rPr>
                        <a:t>Proportion Claiming a Religion</a:t>
                      </a:r>
                      <a:endParaRPr lang="en-US" sz="1100" dirty="0">
                        <a:effectLst/>
                      </a:endParaRPr>
                    </a:p>
                    <a:p>
                      <a:pPr marL="0" marR="0" algn="l">
                        <a:lnSpc>
                          <a:spcPct val="115000"/>
                        </a:lnSpc>
                        <a:spcBef>
                          <a:spcPts val="0"/>
                        </a:spcBef>
                        <a:spcAft>
                          <a:spcPts val="0"/>
                        </a:spcAft>
                      </a:pPr>
                      <a:r>
                        <a:rPr lang="en-US" sz="800" dirty="0">
                          <a:effectLst/>
                        </a:rPr>
                        <a:t>Mean Worship Attendance</a:t>
                      </a:r>
                      <a:endParaRPr lang="en-US" sz="1100" dirty="0">
                        <a:effectLst/>
                      </a:endParaRPr>
                    </a:p>
                    <a:p>
                      <a:pPr marL="0" marR="0" algn="l">
                        <a:lnSpc>
                          <a:spcPct val="115000"/>
                        </a:lnSpc>
                        <a:spcBef>
                          <a:spcPts val="0"/>
                        </a:spcBef>
                        <a:spcAft>
                          <a:spcPts val="0"/>
                        </a:spcAft>
                      </a:pPr>
                      <a:r>
                        <a:rPr lang="en-US" sz="800" dirty="0">
                          <a:effectLst/>
                        </a:rPr>
                        <a:t>Mean Biblical Literalism</a:t>
                      </a:r>
                      <a:endParaRPr lang="en-US" sz="1100" dirty="0">
                        <a:effectLst/>
                      </a:endParaRPr>
                    </a:p>
                    <a:p>
                      <a:pPr marL="0" marR="0" algn="l">
                        <a:lnSpc>
                          <a:spcPct val="115000"/>
                        </a:lnSpc>
                        <a:spcBef>
                          <a:spcPts val="0"/>
                        </a:spcBef>
                        <a:spcAft>
                          <a:spcPts val="0"/>
                        </a:spcAft>
                      </a:pPr>
                      <a:r>
                        <a:rPr lang="en-US" sz="800" dirty="0">
                          <a:effectLst/>
                        </a:rPr>
                        <a:t>     Ego Network Heterogeneity</a:t>
                      </a:r>
                      <a:endParaRPr lang="en-US" sz="1100" dirty="0">
                        <a:effectLst/>
                      </a:endParaRPr>
                    </a:p>
                    <a:p>
                      <a:pPr marL="0" marR="0" algn="l">
                        <a:lnSpc>
                          <a:spcPct val="115000"/>
                        </a:lnSpc>
                        <a:spcBef>
                          <a:spcPts val="0"/>
                        </a:spcBef>
                        <a:spcAft>
                          <a:spcPts val="0"/>
                        </a:spcAft>
                      </a:pPr>
                      <a:r>
                        <a:rPr lang="en-US" sz="800" dirty="0">
                          <a:effectLst/>
                        </a:rPr>
                        <a:t>Racial/Ethnic Heterogeneity</a:t>
                      </a:r>
                      <a:endParaRPr lang="en-US" sz="1100" dirty="0">
                        <a:effectLst/>
                      </a:endParaRPr>
                    </a:p>
                    <a:p>
                      <a:pPr marL="0" marR="0" algn="l">
                        <a:lnSpc>
                          <a:spcPct val="115000"/>
                        </a:lnSpc>
                        <a:spcBef>
                          <a:spcPts val="0"/>
                        </a:spcBef>
                        <a:spcAft>
                          <a:spcPts val="0"/>
                        </a:spcAft>
                      </a:pPr>
                      <a:r>
                        <a:rPr lang="en-US" sz="800" dirty="0">
                          <a:effectLst/>
                        </a:rPr>
                        <a:t>Religious Heterogeneity</a:t>
                      </a:r>
                      <a:endParaRPr lang="en-US" sz="11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l">
                        <a:lnSpc>
                          <a:spcPct val="115000"/>
                        </a:lnSpc>
                        <a:spcBef>
                          <a:spcPts val="0"/>
                        </a:spcBef>
                        <a:spcAft>
                          <a:spcPts val="0"/>
                        </a:spcAft>
                      </a:pPr>
                      <a:r>
                        <a:rPr lang="en-US" sz="800">
                          <a:effectLst/>
                        </a:rPr>
                        <a:t> </a:t>
                      </a:r>
                      <a:endParaRPr lang="en-US"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l">
                        <a:lnSpc>
                          <a:spcPct val="115000"/>
                        </a:lnSpc>
                        <a:spcBef>
                          <a:spcPts val="0"/>
                        </a:spcBef>
                        <a:spcAft>
                          <a:spcPts val="0"/>
                        </a:spcAft>
                      </a:pPr>
                      <a:r>
                        <a:rPr lang="en-US" sz="800">
                          <a:effectLst/>
                        </a:rPr>
                        <a:t> </a:t>
                      </a:r>
                      <a:endParaRPr lang="en-US"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l">
                        <a:lnSpc>
                          <a:spcPct val="115000"/>
                        </a:lnSpc>
                        <a:spcBef>
                          <a:spcPts val="0"/>
                        </a:spcBef>
                        <a:spcAft>
                          <a:spcPts val="0"/>
                        </a:spcAft>
                      </a:pPr>
                      <a:r>
                        <a:rPr lang="en-US" sz="800" b="1" dirty="0">
                          <a:effectLst/>
                        </a:rPr>
                        <a:t> </a:t>
                      </a:r>
                      <a:endParaRPr lang="en-US" sz="1100" b="1"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solidFill>
                      <a:schemeClr val="tx2">
                        <a:lumMod val="50000"/>
                      </a:schemeClr>
                    </a:solidFill>
                  </a:tcPr>
                </a:tc>
                <a:tc>
                  <a:txBody>
                    <a:bodyPr/>
                    <a:lstStyle/>
                    <a:p>
                      <a:pPr marL="0" marR="0" algn="l">
                        <a:lnSpc>
                          <a:spcPct val="115000"/>
                        </a:lnSpc>
                        <a:spcBef>
                          <a:spcPts val="0"/>
                        </a:spcBef>
                        <a:spcAft>
                          <a:spcPts val="0"/>
                        </a:spcAft>
                      </a:pPr>
                      <a:r>
                        <a:rPr lang="en-US" sz="800" b="1" dirty="0">
                          <a:effectLst/>
                        </a:rPr>
                        <a:t> </a:t>
                      </a:r>
                      <a:endParaRPr lang="en-US" sz="1100" b="1" dirty="0">
                        <a:effectLst/>
                      </a:endParaRPr>
                    </a:p>
                    <a:p>
                      <a:pPr marL="0" marR="0" algn="l">
                        <a:lnSpc>
                          <a:spcPct val="115000"/>
                        </a:lnSpc>
                        <a:spcBef>
                          <a:spcPts val="0"/>
                        </a:spcBef>
                        <a:spcAft>
                          <a:spcPts val="0"/>
                        </a:spcAft>
                      </a:pPr>
                      <a:r>
                        <a:rPr lang="en-US" sz="800" b="1" dirty="0">
                          <a:effectLst/>
                        </a:rPr>
                        <a:t> </a:t>
                      </a:r>
                      <a:endParaRPr lang="en-US" sz="1100" b="1" dirty="0">
                        <a:effectLst/>
                      </a:endParaRPr>
                    </a:p>
                    <a:p>
                      <a:pPr marL="0" marR="0" algn="l">
                        <a:lnSpc>
                          <a:spcPct val="115000"/>
                        </a:lnSpc>
                        <a:spcBef>
                          <a:spcPts val="0"/>
                        </a:spcBef>
                        <a:spcAft>
                          <a:spcPts val="0"/>
                        </a:spcAft>
                      </a:pPr>
                      <a:r>
                        <a:rPr lang="en-US" sz="800" b="1" dirty="0">
                          <a:effectLst/>
                        </a:rPr>
                        <a:t>.078 (.080)</a:t>
                      </a:r>
                      <a:endParaRPr lang="en-US" sz="1100" b="1" dirty="0">
                        <a:effectLst/>
                      </a:endParaRPr>
                    </a:p>
                    <a:p>
                      <a:pPr marL="0" marR="0" algn="l">
                        <a:lnSpc>
                          <a:spcPct val="115000"/>
                        </a:lnSpc>
                        <a:spcBef>
                          <a:spcPts val="0"/>
                        </a:spcBef>
                        <a:spcAft>
                          <a:spcPts val="0"/>
                        </a:spcAft>
                      </a:pPr>
                      <a:r>
                        <a:rPr lang="en-US" sz="800" b="1" dirty="0">
                          <a:effectLst/>
                        </a:rPr>
                        <a:t>.049 (.021)*</a:t>
                      </a:r>
                      <a:endParaRPr lang="en-US" sz="1100" b="1" dirty="0">
                        <a:effectLst/>
                      </a:endParaRPr>
                    </a:p>
                    <a:p>
                      <a:pPr marL="0" marR="0" algn="l">
                        <a:lnSpc>
                          <a:spcPct val="115000"/>
                        </a:lnSpc>
                        <a:spcBef>
                          <a:spcPts val="0"/>
                        </a:spcBef>
                        <a:spcAft>
                          <a:spcPts val="0"/>
                        </a:spcAft>
                      </a:pPr>
                      <a:r>
                        <a:rPr lang="en-US" sz="800" b="1" dirty="0">
                          <a:effectLst/>
                        </a:rPr>
                        <a:t>.132 (.055)*</a:t>
                      </a:r>
                      <a:endParaRPr lang="en-US" sz="1100" b="1" dirty="0">
                        <a:effectLst/>
                      </a:endParaRPr>
                    </a:p>
                    <a:p>
                      <a:pPr marL="0" marR="0" algn="l">
                        <a:lnSpc>
                          <a:spcPct val="115000"/>
                        </a:lnSpc>
                        <a:spcBef>
                          <a:spcPts val="0"/>
                        </a:spcBef>
                        <a:spcAft>
                          <a:spcPts val="0"/>
                        </a:spcAft>
                      </a:pPr>
                      <a:r>
                        <a:rPr lang="en-US" sz="800" b="1" dirty="0">
                          <a:effectLst/>
                        </a:rPr>
                        <a:t> </a:t>
                      </a:r>
                      <a:endParaRPr lang="en-US" sz="1100" b="1" dirty="0">
                        <a:effectLst/>
                      </a:endParaRPr>
                    </a:p>
                    <a:p>
                      <a:pPr marL="0" marR="0" algn="l">
                        <a:lnSpc>
                          <a:spcPct val="115000"/>
                        </a:lnSpc>
                        <a:spcBef>
                          <a:spcPts val="0"/>
                        </a:spcBef>
                        <a:spcAft>
                          <a:spcPts val="0"/>
                        </a:spcAft>
                      </a:pPr>
                      <a:r>
                        <a:rPr lang="en-US" sz="800" b="1" dirty="0">
                          <a:effectLst/>
                        </a:rPr>
                        <a:t>.181 (.094)</a:t>
                      </a:r>
                      <a:endParaRPr lang="en-US" sz="1100" b="1" dirty="0">
                        <a:effectLst/>
                      </a:endParaRPr>
                    </a:p>
                    <a:p>
                      <a:pPr marL="0" marR="0" algn="l">
                        <a:lnSpc>
                          <a:spcPct val="115000"/>
                        </a:lnSpc>
                        <a:spcBef>
                          <a:spcPts val="0"/>
                        </a:spcBef>
                        <a:spcAft>
                          <a:spcPts val="0"/>
                        </a:spcAft>
                      </a:pPr>
                      <a:r>
                        <a:rPr lang="en-US" sz="800" b="1" dirty="0">
                          <a:effectLst/>
                        </a:rPr>
                        <a:t>-.200 (.068)**</a:t>
                      </a:r>
                      <a:endParaRPr lang="en-US" sz="1100" b="1"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solidFill>
                      <a:schemeClr val="tx2">
                        <a:lumMod val="50000"/>
                      </a:schemeClr>
                    </a:solidFill>
                  </a:tcPr>
                </a:tc>
              </a:tr>
              <a:tr h="158145">
                <a:tc>
                  <a:txBody>
                    <a:bodyPr/>
                    <a:lstStyle/>
                    <a:p>
                      <a:pPr marL="0" marR="0" algn="l">
                        <a:lnSpc>
                          <a:spcPct val="115000"/>
                        </a:lnSpc>
                        <a:spcBef>
                          <a:spcPts val="0"/>
                        </a:spcBef>
                        <a:spcAft>
                          <a:spcPts val="0"/>
                        </a:spcAft>
                      </a:pPr>
                      <a:r>
                        <a:rPr lang="en-US" sz="800">
                          <a:effectLst/>
                        </a:rPr>
                        <a:t>Constant</a:t>
                      </a:r>
                      <a:endParaRPr lang="en-US"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l">
                        <a:lnSpc>
                          <a:spcPct val="115000"/>
                        </a:lnSpc>
                        <a:spcBef>
                          <a:spcPts val="0"/>
                        </a:spcBef>
                        <a:spcAft>
                          <a:spcPts val="0"/>
                        </a:spcAft>
                      </a:pPr>
                      <a:r>
                        <a:rPr lang="en-US" sz="800">
                          <a:effectLst/>
                        </a:rPr>
                        <a:t>.870 (.048)***</a:t>
                      </a:r>
                      <a:endParaRPr lang="en-US"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l">
                        <a:lnSpc>
                          <a:spcPct val="115000"/>
                        </a:lnSpc>
                        <a:spcBef>
                          <a:spcPts val="0"/>
                        </a:spcBef>
                        <a:spcAft>
                          <a:spcPts val="0"/>
                        </a:spcAft>
                      </a:pPr>
                      <a:r>
                        <a:rPr lang="en-US" sz="800">
                          <a:effectLst/>
                        </a:rPr>
                        <a:t>.080 (.247)</a:t>
                      </a:r>
                      <a:endParaRPr lang="en-US"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l">
                        <a:lnSpc>
                          <a:spcPct val="115000"/>
                        </a:lnSpc>
                        <a:spcBef>
                          <a:spcPts val="0"/>
                        </a:spcBef>
                        <a:spcAft>
                          <a:spcPts val="0"/>
                        </a:spcAft>
                      </a:pPr>
                      <a:r>
                        <a:rPr lang="en-US" sz="800">
                          <a:effectLst/>
                        </a:rPr>
                        <a:t>.551 (.263)*</a:t>
                      </a:r>
                      <a:endParaRPr lang="en-US" sz="11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l">
                        <a:lnSpc>
                          <a:spcPct val="115000"/>
                        </a:lnSpc>
                        <a:spcBef>
                          <a:spcPts val="0"/>
                        </a:spcBef>
                        <a:spcAft>
                          <a:spcPts val="0"/>
                        </a:spcAft>
                      </a:pPr>
                      <a:r>
                        <a:rPr lang="en-US" sz="800" dirty="0">
                          <a:effectLst/>
                        </a:rPr>
                        <a:t>.443 (.278)</a:t>
                      </a:r>
                      <a:endParaRPr lang="en-US" sz="11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r>
            </a:tbl>
          </a:graphicData>
        </a:graphic>
      </p:graphicFrame>
      <p:sp>
        <p:nvSpPr>
          <p:cNvPr id="5" name="Rectangle 1"/>
          <p:cNvSpPr>
            <a:spLocks noChangeArrowheads="1"/>
          </p:cNvSpPr>
          <p:nvPr/>
        </p:nvSpPr>
        <p:spPr bwMode="auto">
          <a:xfrm>
            <a:off x="0" y="227260"/>
            <a:ext cx="122872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anose="020F0502020204030204" pitchFamily="34" charset="0"/>
                <a:ea typeface="MS Mincho" panose="02020609040205080304" pitchFamily="49" charset="-128"/>
                <a:cs typeface="Arial" panose="020B0604020202020204" pitchFamily="34" charset="0"/>
              </a:rPr>
              <a:t>Table IV: Two-wave Fixed Effects Regression on Subjective Religious Importance (N=2724)</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4848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lstStyle/>
          <a:p>
            <a:r>
              <a:rPr lang="en-US" dirty="0" smtClean="0"/>
              <a:t>Data (Faux Mesa High)</a:t>
            </a:r>
          </a:p>
          <a:p>
            <a:pPr lvl="1"/>
            <a:r>
              <a:rPr lang="en-US" dirty="0"/>
              <a:t>Hunter D.R., </a:t>
            </a:r>
            <a:r>
              <a:rPr lang="en-US" dirty="0" err="1"/>
              <a:t>Goodreau</a:t>
            </a:r>
            <a:r>
              <a:rPr lang="en-US" dirty="0"/>
              <a:t> S.M. and </a:t>
            </a:r>
            <a:r>
              <a:rPr lang="en-US" dirty="0" err="1"/>
              <a:t>Handcock</a:t>
            </a:r>
            <a:r>
              <a:rPr lang="en-US" dirty="0"/>
              <a:t> M.S. (2008). </a:t>
            </a:r>
            <a:r>
              <a:rPr lang="en-US" i="1" dirty="0"/>
              <a:t>Goodness of Fit of Social Network </a:t>
            </a:r>
            <a:r>
              <a:rPr lang="en-US" i="1" dirty="0" err="1"/>
              <a:t>Models</a:t>
            </a:r>
            <a:r>
              <a:rPr lang="en-US" dirty="0" err="1"/>
              <a:t>,</a:t>
            </a:r>
            <a:r>
              <a:rPr lang="en-US" i="1" dirty="0" err="1"/>
              <a:t>Journal</a:t>
            </a:r>
            <a:r>
              <a:rPr lang="en-US" i="1" dirty="0"/>
              <a:t> of the American Statistical Association</a:t>
            </a:r>
            <a:r>
              <a:rPr lang="en-US" dirty="0" smtClean="0"/>
              <a:t>.</a:t>
            </a:r>
          </a:p>
          <a:p>
            <a:r>
              <a:rPr lang="en-US" dirty="0" err="1" smtClean="0"/>
              <a:t>Stata</a:t>
            </a:r>
            <a:r>
              <a:rPr lang="en-US" dirty="0" smtClean="0"/>
              <a:t> Networks page maintained by </a:t>
            </a:r>
            <a:r>
              <a:rPr lang="en-US" dirty="0" err="1" smtClean="0"/>
              <a:t>Rense</a:t>
            </a:r>
            <a:r>
              <a:rPr lang="en-US" dirty="0" smtClean="0"/>
              <a:t> </a:t>
            </a:r>
            <a:r>
              <a:rPr lang="en-US" dirty="0" err="1" smtClean="0"/>
              <a:t>Corten</a:t>
            </a:r>
            <a:endParaRPr lang="en-US" dirty="0" smtClean="0"/>
          </a:p>
          <a:p>
            <a:pPr lvl="1"/>
            <a:r>
              <a:rPr lang="en-US" dirty="0">
                <a:hlinkClick r:id="rId2"/>
              </a:rPr>
              <a:t>http://www.rensecorten.org/index.php/research/social-network-analysis-with-stata</a:t>
            </a:r>
            <a:r>
              <a:rPr lang="en-US" dirty="0" smtClean="0">
                <a:hlinkClick r:id="rId2"/>
              </a:rPr>
              <a:t>/</a:t>
            </a:r>
            <a:endParaRPr lang="en-US" dirty="0" smtClean="0"/>
          </a:p>
          <a:p>
            <a:r>
              <a:rPr lang="en-US" dirty="0" smtClean="0"/>
              <a:t>Primer on SNA using UCINET</a:t>
            </a:r>
          </a:p>
          <a:p>
            <a:pPr lvl="1"/>
            <a:r>
              <a:rPr lang="en-US" dirty="0" err="1"/>
              <a:t>Borgatti</a:t>
            </a:r>
            <a:r>
              <a:rPr lang="en-US" dirty="0"/>
              <a:t>, Stephen P., Martin G. Everett, and Jeffrey C. Johnson. 2013. </a:t>
            </a:r>
            <a:r>
              <a:rPr lang="en-US" i="1" dirty="0"/>
              <a:t>Analyzing </a:t>
            </a:r>
            <a:r>
              <a:rPr lang="en-US" i="1" dirty="0" smtClean="0"/>
              <a:t>Social Networks</a:t>
            </a:r>
            <a:r>
              <a:rPr lang="en-US" dirty="0"/>
              <a:t>. Thousand Oaks, CA: </a:t>
            </a:r>
            <a:r>
              <a:rPr lang="en-US" dirty="0" smtClean="0"/>
              <a:t>Sage</a:t>
            </a:r>
          </a:p>
          <a:p>
            <a:r>
              <a:rPr lang="en-US" dirty="0" smtClean="0"/>
              <a:t>Individual Software Packages</a:t>
            </a:r>
          </a:p>
          <a:p>
            <a:pPr lvl="1"/>
            <a:r>
              <a:rPr lang="en-US" dirty="0" smtClean="0"/>
              <a:t>Links embedded in slide “Roadmap for Live Demo”</a:t>
            </a:r>
            <a:endParaRPr lang="en-US" dirty="0"/>
          </a:p>
        </p:txBody>
      </p:sp>
    </p:spTree>
    <p:extLst>
      <p:ext uri="{BB962C8B-B14F-4D97-AF65-F5344CB8AC3E}">
        <p14:creationId xmlns:p14="http://schemas.microsoft.com/office/powerpoint/2010/main" val="308129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2032837" y="396368"/>
            <a:ext cx="4480560" cy="731520"/>
          </a:xfrm>
        </p:spPr>
        <p:txBody>
          <a:bodyPr>
            <a:normAutofit/>
          </a:bodyPr>
          <a:lstStyle/>
          <a:p>
            <a:pPr algn="ctr"/>
            <a:r>
              <a:rPr lang="en-US" sz="3200" dirty="0" smtClean="0"/>
              <a:t>Standard</a:t>
            </a:r>
            <a:r>
              <a:rPr lang="en-US" sz="2800" dirty="0" smtClean="0"/>
              <a:t> </a:t>
            </a:r>
            <a:r>
              <a:rPr lang="en-US" sz="3200" dirty="0" smtClean="0"/>
              <a:t>Regression</a:t>
            </a:r>
            <a:endParaRPr lang="en-US" sz="2800" dirty="0"/>
          </a:p>
        </p:txBody>
      </p:sp>
      <p:sp>
        <p:nvSpPr>
          <p:cNvPr id="16" name="Text Placeholder 15"/>
          <p:cNvSpPr>
            <a:spLocks noGrp="1"/>
          </p:cNvSpPr>
          <p:nvPr>
            <p:ph type="body" sz="quarter" idx="13"/>
          </p:nvPr>
        </p:nvSpPr>
        <p:spPr>
          <a:xfrm>
            <a:off x="6126480" y="704625"/>
            <a:ext cx="4480560" cy="731520"/>
          </a:xfrm>
        </p:spPr>
        <p:txBody>
          <a:bodyPr>
            <a:normAutofit/>
          </a:bodyPr>
          <a:lstStyle/>
          <a:p>
            <a:pPr algn="ctr"/>
            <a:r>
              <a:rPr lang="en-US" sz="3200" dirty="0" smtClean="0"/>
              <a:t>Social</a:t>
            </a:r>
            <a:r>
              <a:rPr lang="en-US" sz="2800" dirty="0" smtClean="0"/>
              <a:t> </a:t>
            </a:r>
            <a:r>
              <a:rPr lang="en-US" sz="3200" dirty="0" smtClean="0"/>
              <a:t>Networks</a:t>
            </a:r>
            <a:endParaRPr lang="en-US" sz="2800" dirty="0"/>
          </a:p>
        </p:txBody>
      </p:sp>
      <p:pic>
        <p:nvPicPr>
          <p:cNvPr id="7" name="Content Placeholder 6"/>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11860" y="1551150"/>
            <a:ext cx="7354900" cy="4553815"/>
          </a:xfrm>
          <a:prstGeom prst="rect">
            <a:avLst/>
          </a:prstGeom>
          <a:solidFill>
            <a:schemeClr val="tx2"/>
          </a:solidFill>
          <a:ln>
            <a:noFill/>
          </a:ln>
        </p:spPr>
      </p:pic>
      <p:pic>
        <p:nvPicPr>
          <p:cNvPr id="2" name="Content Placeholder 1"/>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587882" y="2115925"/>
            <a:ext cx="6019158" cy="4536733"/>
          </a:xfrm>
        </p:spPr>
      </p:pic>
    </p:spTree>
    <p:extLst>
      <p:ext uri="{BB962C8B-B14F-4D97-AF65-F5344CB8AC3E}">
        <p14:creationId xmlns:p14="http://schemas.microsoft.com/office/powerpoint/2010/main" val="352096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2889939"/>
          </a:xfrm>
        </p:spPr>
        <p:txBody>
          <a:bodyPr/>
          <a:lstStyle/>
          <a:p>
            <a:r>
              <a:rPr lang="en-US" dirty="0" smtClean="0"/>
              <a:t>Acknowledgements</a:t>
            </a:r>
            <a:endParaRPr lang="en-US" dirty="0"/>
          </a:p>
        </p:txBody>
      </p:sp>
      <p:sp>
        <p:nvSpPr>
          <p:cNvPr id="4" name="Text Placeholder 3"/>
          <p:cNvSpPr>
            <a:spLocks noGrp="1"/>
          </p:cNvSpPr>
          <p:nvPr>
            <p:ph type="body" idx="1"/>
          </p:nvPr>
        </p:nvSpPr>
        <p:spPr>
          <a:xfrm>
            <a:off x="1261872" y="3648891"/>
            <a:ext cx="9418320" cy="2843349"/>
          </a:xfrm>
        </p:spPr>
        <p:txBody>
          <a:bodyPr/>
          <a:lstStyle/>
          <a:p>
            <a:r>
              <a:rPr lang="en-US" dirty="0" smtClean="0"/>
              <a:t>Presentation made possible by Penn State Quantitative Social Science Initiative (</a:t>
            </a:r>
            <a:r>
              <a:rPr lang="en-US" dirty="0" err="1" smtClean="0"/>
              <a:t>QuaSSI</a:t>
            </a:r>
            <a:r>
              <a:rPr lang="en-US" dirty="0" smtClean="0"/>
              <a:t>) and Big Data Social Science IGERT (BDSS)</a:t>
            </a:r>
          </a:p>
          <a:p>
            <a:r>
              <a:rPr lang="en-US" dirty="0" smtClean="0"/>
              <a:t>All demo code and procedures available at </a:t>
            </a:r>
            <a:r>
              <a:rPr lang="en-US" dirty="0" smtClean="0">
                <a:hlinkClick r:id="rId2"/>
              </a:rPr>
              <a:t>http://github.com/ndporter/snademo</a:t>
            </a:r>
            <a:endParaRPr lang="en-US" dirty="0" smtClean="0"/>
          </a:p>
          <a:p>
            <a:endParaRPr lang="en-US" dirty="0"/>
          </a:p>
        </p:txBody>
      </p:sp>
    </p:spTree>
    <p:extLst>
      <p:ext uri="{BB962C8B-B14F-4D97-AF65-F5344CB8AC3E}">
        <p14:creationId xmlns:p14="http://schemas.microsoft.com/office/powerpoint/2010/main" val="2710577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Why integrate?</a:t>
            </a:r>
            <a:endParaRPr lang="en-US" dirty="0"/>
          </a:p>
        </p:txBody>
      </p:sp>
      <p:sp>
        <p:nvSpPr>
          <p:cNvPr id="8" name="Content Placeholder 7"/>
          <p:cNvSpPr>
            <a:spLocks noGrp="1"/>
          </p:cNvSpPr>
          <p:nvPr>
            <p:ph idx="1"/>
          </p:nvPr>
        </p:nvSpPr>
        <p:spPr/>
        <p:txBody>
          <a:bodyPr/>
          <a:lstStyle/>
          <a:p>
            <a:r>
              <a:rPr lang="en-US" dirty="0" smtClean="0"/>
              <a:t>Data</a:t>
            </a:r>
          </a:p>
          <a:p>
            <a:pPr lvl="1"/>
            <a:r>
              <a:rPr lang="en-US" dirty="0" smtClean="0"/>
              <a:t>Captures social concepts typically measured at individual level</a:t>
            </a:r>
          </a:p>
          <a:p>
            <a:pPr lvl="2"/>
            <a:r>
              <a:rPr lang="en-US" dirty="0" smtClean="0"/>
              <a:t>Social Capital</a:t>
            </a:r>
          </a:p>
          <a:p>
            <a:pPr lvl="2"/>
            <a:r>
              <a:rPr lang="en-US" dirty="0" smtClean="0"/>
              <a:t>Power</a:t>
            </a:r>
          </a:p>
          <a:p>
            <a:pPr lvl="2"/>
            <a:r>
              <a:rPr lang="en-US" dirty="0" smtClean="0"/>
              <a:t>Homophily</a:t>
            </a:r>
          </a:p>
          <a:p>
            <a:r>
              <a:rPr lang="en-US" dirty="0" smtClean="0"/>
              <a:t>Theory</a:t>
            </a:r>
          </a:p>
          <a:p>
            <a:pPr lvl="1"/>
            <a:r>
              <a:rPr lang="en-US" dirty="0" smtClean="0"/>
              <a:t>Bridges from Micro to Macro</a:t>
            </a:r>
          </a:p>
          <a:p>
            <a:pPr lvl="1"/>
            <a:r>
              <a:rPr lang="en-US" dirty="0" smtClean="0"/>
              <a:t>System </a:t>
            </a:r>
            <a:r>
              <a:rPr lang="en-US" dirty="0" smtClean="0">
                <a:sym typeface="Wingdings" panose="05000000000000000000" pitchFamily="2" charset="2"/>
              </a:rPr>
              <a:t> Individual cross-talk</a:t>
            </a:r>
          </a:p>
          <a:p>
            <a:pPr lvl="1"/>
            <a:r>
              <a:rPr lang="en-US" dirty="0" smtClean="0"/>
              <a:t> Non-obvious and counterintuitive findings</a:t>
            </a:r>
          </a:p>
          <a:p>
            <a:pPr lvl="2"/>
            <a:r>
              <a:rPr lang="en-US" dirty="0" smtClean="0"/>
              <a:t>Ex: Strength of Weak Ties (jobs through acquaintances, not closest friends)</a:t>
            </a:r>
          </a:p>
          <a:p>
            <a:pPr lvl="2"/>
            <a:r>
              <a:rPr lang="en-US" dirty="0" smtClean="0"/>
              <a:t>Ex: MMA (pay tracks success against strong competitors more than entertainment value)</a:t>
            </a:r>
          </a:p>
          <a:p>
            <a:pPr lvl="1"/>
            <a:r>
              <a:rPr lang="en-US" dirty="0" smtClean="0"/>
              <a:t>Social diffusion processes</a:t>
            </a:r>
          </a:p>
          <a:p>
            <a:r>
              <a:rPr lang="en-US" dirty="0" smtClean="0"/>
              <a:t>Tools and Visual Presentation</a:t>
            </a:r>
          </a:p>
          <a:p>
            <a:pPr lvl="1"/>
            <a:endParaRPr lang="en-US" dirty="0" smtClean="0"/>
          </a:p>
          <a:p>
            <a:pPr lvl="1"/>
            <a:endParaRPr lang="en-US" dirty="0"/>
          </a:p>
        </p:txBody>
      </p:sp>
    </p:spTree>
    <p:extLst>
      <p:ext uri="{BB962C8B-B14F-4D97-AF65-F5344CB8AC3E}">
        <p14:creationId xmlns:p14="http://schemas.microsoft.com/office/powerpoint/2010/main" val="3612787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integrate?</a:t>
            </a:r>
            <a:endParaRPr lang="en-US" dirty="0"/>
          </a:p>
        </p:txBody>
      </p:sp>
      <p:sp>
        <p:nvSpPr>
          <p:cNvPr id="3" name="Content Placeholder 2"/>
          <p:cNvSpPr>
            <a:spLocks noGrp="1"/>
          </p:cNvSpPr>
          <p:nvPr>
            <p:ph idx="1"/>
          </p:nvPr>
        </p:nvSpPr>
        <p:spPr/>
        <p:txBody>
          <a:bodyPr/>
          <a:lstStyle/>
          <a:p>
            <a:r>
              <a:rPr lang="en-US" dirty="0" smtClean="0"/>
              <a:t>No data!</a:t>
            </a:r>
          </a:p>
          <a:p>
            <a:pPr lvl="1"/>
            <a:r>
              <a:rPr lang="en-US" dirty="0" smtClean="0"/>
              <a:t>Rare to see full network data on representative surveys</a:t>
            </a:r>
          </a:p>
          <a:p>
            <a:pPr lvl="1"/>
            <a:r>
              <a:rPr lang="en-US" dirty="0" smtClean="0"/>
              <a:t>Ego network data (asking people about characteristics of their friends, even if the friends are not survey)</a:t>
            </a:r>
          </a:p>
          <a:p>
            <a:pPr lvl="2"/>
            <a:r>
              <a:rPr lang="en-US" dirty="0" smtClean="0"/>
              <a:t>Popularity is increasing and certain measures can be calculated from ego networks</a:t>
            </a:r>
            <a:endParaRPr lang="en-US" dirty="0"/>
          </a:p>
          <a:p>
            <a:r>
              <a:rPr lang="en-US" dirty="0" smtClean="0"/>
              <a:t>No theory</a:t>
            </a:r>
          </a:p>
          <a:p>
            <a:pPr lvl="1"/>
            <a:r>
              <a:rPr lang="en-US" dirty="0" smtClean="0"/>
              <a:t>Limited body of canonical social network theory</a:t>
            </a:r>
          </a:p>
          <a:p>
            <a:pPr lvl="1"/>
            <a:r>
              <a:rPr lang="en-US" dirty="0" smtClean="0"/>
              <a:t>Familiarity can be an issue- different way of thinking than traditional individual analysis</a:t>
            </a:r>
          </a:p>
          <a:p>
            <a:pPr lvl="1"/>
            <a:r>
              <a:rPr lang="en-US" dirty="0" smtClean="0"/>
              <a:t>Integrating the two (regression and SNA) can be a challenge</a:t>
            </a:r>
          </a:p>
          <a:p>
            <a:r>
              <a:rPr lang="en-US" dirty="0" smtClean="0"/>
              <a:t>No tools or knowledge</a:t>
            </a:r>
          </a:p>
          <a:p>
            <a:pPr lvl="1"/>
            <a:r>
              <a:rPr lang="en-US" dirty="0" smtClean="0"/>
              <a:t>Depending on the question, data management and interpretation can be time consuming</a:t>
            </a:r>
          </a:p>
        </p:txBody>
      </p:sp>
    </p:spTree>
    <p:extLst>
      <p:ext uri="{BB962C8B-B14F-4D97-AF65-F5344CB8AC3E}">
        <p14:creationId xmlns:p14="http://schemas.microsoft.com/office/powerpoint/2010/main" val="1416492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integration look like?</a:t>
            </a:r>
            <a:endParaRPr lang="en-US" dirty="0"/>
          </a:p>
        </p:txBody>
      </p:sp>
      <p:sp>
        <p:nvSpPr>
          <p:cNvPr id="3" name="Content Placeholder 2"/>
          <p:cNvSpPr>
            <a:spLocks noGrp="1"/>
          </p:cNvSpPr>
          <p:nvPr>
            <p:ph idx="1"/>
          </p:nvPr>
        </p:nvSpPr>
        <p:spPr/>
        <p:txBody>
          <a:bodyPr/>
          <a:lstStyle/>
          <a:p>
            <a:pPr marL="0" indent="0">
              <a:buNone/>
            </a:pPr>
            <a:r>
              <a:rPr lang="en-US" dirty="0" smtClean="0"/>
              <a:t>Short answer: </a:t>
            </a:r>
          </a:p>
          <a:p>
            <a:r>
              <a:rPr lang="en-US" dirty="0" smtClean="0"/>
              <a:t>Summarize network features for individuals and include in regression</a:t>
            </a:r>
          </a:p>
          <a:p>
            <a:pPr marL="0" indent="0">
              <a:buNone/>
            </a:pPr>
            <a:endParaRPr lang="en-US" dirty="0" smtClean="0"/>
          </a:p>
          <a:p>
            <a:pPr marL="0" indent="0">
              <a:buNone/>
            </a:pPr>
            <a:r>
              <a:rPr lang="en-US" dirty="0" smtClean="0"/>
              <a:t>Three longer answers:</a:t>
            </a:r>
          </a:p>
          <a:p>
            <a:pPr marL="342900" indent="-342900">
              <a:buFont typeface="+mj-lt"/>
              <a:buAutoNum type="arabicPeriod"/>
            </a:pPr>
            <a:r>
              <a:rPr lang="en-US" dirty="0" smtClean="0"/>
              <a:t>Network position and role- popularity, prestige, group membership, bridges</a:t>
            </a:r>
          </a:p>
          <a:p>
            <a:pPr marL="342900" indent="-342900">
              <a:buFont typeface="+mj-lt"/>
              <a:buAutoNum type="arabicPeriod"/>
            </a:pPr>
            <a:r>
              <a:rPr lang="en-US" dirty="0" smtClean="0"/>
              <a:t>Friend attributes- information on the type of people you are tied to</a:t>
            </a:r>
          </a:p>
          <a:p>
            <a:pPr marL="342900" indent="-342900">
              <a:buFont typeface="+mj-lt"/>
              <a:buAutoNum type="arabicPeriod"/>
            </a:pPr>
            <a:r>
              <a:rPr lang="en-US" dirty="0" smtClean="0"/>
              <a:t>Visualization- discovering or confirming possible patterns; moving micro- and </a:t>
            </a:r>
            <a:r>
              <a:rPr lang="en-US" dirty="0" err="1" smtClean="0"/>
              <a:t>meso</a:t>
            </a:r>
            <a:r>
              <a:rPr lang="en-US" dirty="0" smtClean="0"/>
              <a:t>-social processes from tables to pictures</a:t>
            </a:r>
          </a:p>
          <a:p>
            <a:pPr lvl="1"/>
            <a:endParaRPr lang="en-US" dirty="0"/>
          </a:p>
        </p:txBody>
      </p:sp>
    </p:spTree>
    <p:extLst>
      <p:ext uri="{BB962C8B-B14F-4D97-AF65-F5344CB8AC3E}">
        <p14:creationId xmlns:p14="http://schemas.microsoft.com/office/powerpoint/2010/main" val="3225068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Basics of SNA I: Terminology</a:t>
            </a:r>
            <a:endParaRPr lang="en-US" dirty="0"/>
          </a:p>
        </p:txBody>
      </p:sp>
      <p:sp>
        <p:nvSpPr>
          <p:cNvPr id="8" name="Content Placeholder 7"/>
          <p:cNvSpPr>
            <a:spLocks noGrp="1"/>
          </p:cNvSpPr>
          <p:nvPr>
            <p:ph idx="1"/>
          </p:nvPr>
        </p:nvSpPr>
        <p:spPr>
          <a:xfrm>
            <a:off x="1261872" y="1828800"/>
            <a:ext cx="8595360" cy="4519749"/>
          </a:xfrm>
        </p:spPr>
        <p:txBody>
          <a:bodyPr>
            <a:normAutofit/>
          </a:bodyPr>
          <a:lstStyle/>
          <a:p>
            <a:r>
              <a:rPr lang="en-US" dirty="0" smtClean="0"/>
              <a:t>Nodes: The individuals (actors) in a social network</a:t>
            </a:r>
          </a:p>
          <a:p>
            <a:pPr lvl="1"/>
            <a:r>
              <a:rPr lang="en-US" dirty="0" smtClean="0"/>
              <a:t>Can be persons, organizations, nations, etc.</a:t>
            </a:r>
          </a:p>
          <a:p>
            <a:r>
              <a:rPr lang="en-US" dirty="0" smtClean="0"/>
              <a:t>Edges: The ties between individuals in a social network</a:t>
            </a:r>
          </a:p>
          <a:p>
            <a:pPr lvl="1"/>
            <a:r>
              <a:rPr lang="en-US" dirty="0" smtClean="0"/>
              <a:t>Can be friendship, aggression, romantic ties, business ties, shared membership, etc.</a:t>
            </a:r>
          </a:p>
          <a:p>
            <a:pPr lvl="1"/>
            <a:r>
              <a:rPr lang="en-US" dirty="0" smtClean="0"/>
              <a:t>Can be measured for multiple relations on the same nodes</a:t>
            </a:r>
          </a:p>
          <a:p>
            <a:r>
              <a:rPr lang="en-US" dirty="0" smtClean="0"/>
              <a:t>Social Network: A collection of individual nodes and their ties (edges) to each other, often with something in common (e.g. a school or employer)</a:t>
            </a:r>
          </a:p>
          <a:p>
            <a:pPr lvl="1"/>
            <a:r>
              <a:rPr lang="en-US" dirty="0" smtClean="0"/>
              <a:t>Component: a group of nodes in a social network that are reachable from each other</a:t>
            </a:r>
          </a:p>
          <a:p>
            <a:pPr lvl="1"/>
            <a:r>
              <a:rPr lang="en-US" dirty="0" smtClean="0"/>
              <a:t>Isolate: a node with no ties to the remainder of the social network</a:t>
            </a:r>
          </a:p>
          <a:p>
            <a:r>
              <a:rPr lang="en-US" dirty="0" smtClean="0"/>
              <a:t>Data Structures:</a:t>
            </a:r>
          </a:p>
          <a:p>
            <a:pPr lvl="1"/>
            <a:r>
              <a:rPr lang="en-US" dirty="0" smtClean="0"/>
              <a:t>Adjacency Matrix: n x n matrix of each node’s ties with every other node</a:t>
            </a:r>
          </a:p>
          <a:p>
            <a:pPr lvl="1"/>
            <a:r>
              <a:rPr lang="en-US" dirty="0" err="1" smtClean="0"/>
              <a:t>Edgelist</a:t>
            </a:r>
            <a:r>
              <a:rPr lang="en-US" dirty="0" smtClean="0"/>
              <a:t>: list of all ties between nodes, one per line, in {n</a:t>
            </a:r>
            <a:r>
              <a:rPr lang="en-US" baseline="-25000" dirty="0" smtClean="0"/>
              <a:t>1</a:t>
            </a:r>
            <a:r>
              <a:rPr lang="en-US" dirty="0" smtClean="0"/>
              <a:t> n</a:t>
            </a:r>
            <a:r>
              <a:rPr lang="en-US" baseline="-25000" dirty="0" smtClean="0"/>
              <a:t>2</a:t>
            </a:r>
            <a:r>
              <a:rPr lang="en-US" dirty="0" smtClean="0"/>
              <a:t>} form</a:t>
            </a:r>
          </a:p>
          <a:p>
            <a:pPr lvl="1"/>
            <a:r>
              <a:rPr lang="en-US" dirty="0" smtClean="0"/>
              <a:t>Attribute matrix: flat table with additional info about nodes (e.g. gender) or edges </a:t>
            </a:r>
            <a:endParaRPr lang="en-US" dirty="0"/>
          </a:p>
        </p:txBody>
      </p:sp>
    </p:spTree>
    <p:extLst>
      <p:ext uri="{BB962C8B-B14F-4D97-AF65-F5344CB8AC3E}">
        <p14:creationId xmlns:p14="http://schemas.microsoft.com/office/powerpoint/2010/main" val="3260206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II: Node-Level Measures</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r>
              <a:rPr lang="en-US" dirty="0" smtClean="0"/>
              <a:t>Everything today is measures proven in previous regression models:</a:t>
            </a:r>
          </a:p>
          <a:p>
            <a:r>
              <a:rPr lang="en-US" dirty="0" smtClean="0"/>
              <a:t>Centrality</a:t>
            </a:r>
          </a:p>
          <a:p>
            <a:pPr lvl="1"/>
            <a:r>
              <a:rPr lang="en-US" dirty="0" smtClean="0"/>
              <a:t>Degree: the number of edges going to/from a node for a given relation</a:t>
            </a:r>
          </a:p>
          <a:p>
            <a:pPr lvl="1"/>
            <a:r>
              <a:rPr lang="en-US" dirty="0" smtClean="0"/>
              <a:t>Betweenness: how likely a node is to be on the shortest path between any other pair</a:t>
            </a:r>
          </a:p>
          <a:p>
            <a:r>
              <a:rPr lang="en-US" dirty="0" smtClean="0"/>
              <a:t>Friend Characteristics (Ego-Network Composition)</a:t>
            </a:r>
          </a:p>
          <a:p>
            <a:pPr lvl="1"/>
            <a:r>
              <a:rPr lang="en-US" dirty="0" smtClean="0"/>
              <a:t>Mean characteristics: Average value on an ordinal/interval variable</a:t>
            </a:r>
          </a:p>
          <a:p>
            <a:pPr lvl="1"/>
            <a:r>
              <a:rPr lang="en-US" dirty="0" smtClean="0"/>
              <a:t>Heterogeneity: Diversity of friendship groups on categorical variables</a:t>
            </a:r>
          </a:p>
          <a:p>
            <a:r>
              <a:rPr lang="en-US" dirty="0" smtClean="0"/>
              <a:t>Visualizations help discover and tell these stories</a:t>
            </a:r>
          </a:p>
          <a:p>
            <a:pPr lvl="1"/>
            <a:endParaRPr lang="en-US" dirty="0" smtClean="0"/>
          </a:p>
          <a:p>
            <a:endParaRPr lang="en-US" dirty="0" smtClean="0"/>
          </a:p>
        </p:txBody>
      </p:sp>
    </p:spTree>
    <p:extLst>
      <p:ext uri="{BB962C8B-B14F-4D97-AF65-F5344CB8AC3E}">
        <p14:creationId xmlns:p14="http://schemas.microsoft.com/office/powerpoint/2010/main" val="332709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 for the Live Demo</a:t>
            </a:r>
            <a:endParaRPr lang="en-US" dirty="0"/>
          </a:p>
        </p:txBody>
      </p:sp>
      <p:sp>
        <p:nvSpPr>
          <p:cNvPr id="3" name="Content Placeholder 2"/>
          <p:cNvSpPr>
            <a:spLocks noGrp="1"/>
          </p:cNvSpPr>
          <p:nvPr>
            <p:ph idx="1"/>
          </p:nvPr>
        </p:nvSpPr>
        <p:spPr/>
        <p:txBody>
          <a:bodyPr/>
          <a:lstStyle/>
          <a:p>
            <a:r>
              <a:rPr lang="en-US" dirty="0" smtClean="0"/>
              <a:t>Data Set</a:t>
            </a:r>
          </a:p>
          <a:p>
            <a:r>
              <a:rPr lang="en-US" dirty="0" smtClean="0"/>
              <a:t>Format</a:t>
            </a:r>
          </a:p>
          <a:p>
            <a:r>
              <a:rPr lang="en-US" dirty="0" smtClean="0"/>
              <a:t>Network Software</a:t>
            </a:r>
          </a:p>
          <a:p>
            <a:pPr lvl="1"/>
            <a:r>
              <a:rPr lang="en-US" dirty="0" err="1" smtClean="0">
                <a:hlinkClick r:id="rId2"/>
              </a:rPr>
              <a:t>NodeXL</a:t>
            </a:r>
            <a:r>
              <a:rPr lang="en-US" dirty="0" smtClean="0">
                <a:hlinkClick r:id="rId2"/>
              </a:rPr>
              <a:t> </a:t>
            </a:r>
            <a:r>
              <a:rPr lang="en-US" dirty="0" smtClean="0"/>
              <a:t>(Windows, free Excel 2007-2013 plugin from </a:t>
            </a:r>
            <a:r>
              <a:rPr lang="en-US" dirty="0" err="1" smtClean="0"/>
              <a:t>CodePlex</a:t>
            </a:r>
            <a:r>
              <a:rPr lang="en-US" dirty="0" smtClean="0"/>
              <a:t>)</a:t>
            </a:r>
          </a:p>
          <a:p>
            <a:pPr lvl="1"/>
            <a:r>
              <a:rPr lang="en-US" dirty="0" smtClean="0">
                <a:hlinkClick r:id="rId3"/>
              </a:rPr>
              <a:t>UCINET </a:t>
            </a:r>
            <a:r>
              <a:rPr lang="en-US" dirty="0" smtClean="0"/>
              <a:t>(Windows, Analytic Technology, 60 days free then $40/$150)</a:t>
            </a:r>
          </a:p>
          <a:p>
            <a:pPr lvl="2"/>
            <a:r>
              <a:rPr lang="en-US" dirty="0" smtClean="0"/>
              <a:t>Includes </a:t>
            </a:r>
            <a:r>
              <a:rPr lang="en-US" dirty="0" err="1" smtClean="0"/>
              <a:t>NetDraw</a:t>
            </a:r>
            <a:r>
              <a:rPr lang="en-US" dirty="0" smtClean="0"/>
              <a:t>, </a:t>
            </a:r>
            <a:r>
              <a:rPr lang="en-US" dirty="0" err="1" smtClean="0"/>
              <a:t>Pajek</a:t>
            </a:r>
            <a:r>
              <a:rPr lang="en-US" dirty="0" smtClean="0"/>
              <a:t>, Mage</a:t>
            </a:r>
          </a:p>
          <a:p>
            <a:pPr lvl="1"/>
            <a:r>
              <a:rPr lang="en-US" dirty="0" smtClean="0">
                <a:hlinkClick r:id="rId4"/>
              </a:rPr>
              <a:t>R</a:t>
            </a:r>
            <a:r>
              <a:rPr lang="en-US" dirty="0" smtClean="0"/>
              <a:t>-</a:t>
            </a:r>
            <a:r>
              <a:rPr lang="en-US" dirty="0" err="1" smtClean="0"/>
              <a:t>sna</a:t>
            </a:r>
            <a:r>
              <a:rPr lang="en-US" dirty="0" smtClean="0"/>
              <a:t>, R-</a:t>
            </a:r>
            <a:r>
              <a:rPr lang="en-US" dirty="0" err="1" smtClean="0"/>
              <a:t>statnet</a:t>
            </a:r>
            <a:r>
              <a:rPr lang="en-US" dirty="0" smtClean="0"/>
              <a:t> (All OS, free software and packages)</a:t>
            </a:r>
          </a:p>
          <a:p>
            <a:r>
              <a:rPr lang="en-US" dirty="0" smtClean="0"/>
              <a:t>Statistical Packages</a:t>
            </a:r>
          </a:p>
          <a:p>
            <a:pPr lvl="1"/>
            <a:r>
              <a:rPr lang="en-US" dirty="0" err="1" smtClean="0">
                <a:hlinkClick r:id="rId5"/>
              </a:rPr>
              <a:t>Stata</a:t>
            </a:r>
            <a:r>
              <a:rPr lang="en-US" dirty="0" smtClean="0"/>
              <a:t> (social network </a:t>
            </a:r>
            <a:r>
              <a:rPr lang="en-US" dirty="0" smtClean="0">
                <a:hlinkClick r:id="rId6"/>
              </a:rPr>
              <a:t>downloads</a:t>
            </a:r>
            <a:r>
              <a:rPr lang="en-US" dirty="0" smtClean="0"/>
              <a:t>)</a:t>
            </a:r>
          </a:p>
          <a:p>
            <a:pPr lvl="1"/>
            <a:r>
              <a:rPr lang="en-US" dirty="0" smtClean="0">
                <a:hlinkClick r:id="rId7"/>
              </a:rPr>
              <a:t>SAS </a:t>
            </a:r>
            <a:r>
              <a:rPr lang="en-US" dirty="0" smtClean="0"/>
              <a:t>(Moody’s SNAP IML modules, </a:t>
            </a:r>
            <a:r>
              <a:rPr lang="en-US" dirty="0" smtClean="0">
                <a:hlinkClick r:id="rId8"/>
              </a:rPr>
              <a:t>email </a:t>
            </a:r>
            <a:r>
              <a:rPr lang="en-US" dirty="0" smtClean="0"/>
              <a:t>for a copy)</a:t>
            </a:r>
          </a:p>
          <a:p>
            <a:r>
              <a:rPr lang="en-US" dirty="0" smtClean="0"/>
              <a:t>How to Choose and Conclusions</a:t>
            </a:r>
          </a:p>
        </p:txBody>
      </p:sp>
    </p:spTree>
    <p:extLst>
      <p:ext uri="{BB962C8B-B14F-4D97-AF65-F5344CB8AC3E}">
        <p14:creationId xmlns:p14="http://schemas.microsoft.com/office/powerpoint/2010/main" val="4203503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this from </a:t>
            </a:r>
            <a:r>
              <a:rPr lang="en-US" dirty="0" err="1" smtClean="0"/>
              <a:t>Git</a:t>
            </a:r>
            <a:r>
              <a:rPr lang="en-US" dirty="0" smtClean="0"/>
              <a:t> (no live demo)</a:t>
            </a:r>
            <a:endParaRPr lang="en-US" dirty="0"/>
          </a:p>
        </p:txBody>
      </p:sp>
      <p:sp>
        <p:nvSpPr>
          <p:cNvPr id="3" name="Content Placeholder 2"/>
          <p:cNvSpPr>
            <a:spLocks noGrp="1"/>
          </p:cNvSpPr>
          <p:nvPr>
            <p:ph idx="1"/>
          </p:nvPr>
        </p:nvSpPr>
        <p:spPr/>
        <p:txBody>
          <a:bodyPr>
            <a:normAutofit lnSpcReduction="10000"/>
          </a:bodyPr>
          <a:lstStyle/>
          <a:p>
            <a:r>
              <a:rPr lang="en-US" dirty="0" smtClean="0"/>
              <a:t>Download the demo (from below) and data specified if necessary then follow directions or execute script</a:t>
            </a:r>
          </a:p>
          <a:p>
            <a:pPr lvl="1"/>
            <a:r>
              <a:rPr lang="en-US" dirty="0" smtClean="0"/>
              <a:t>Be sure to edit any paths in the script to match your own computer</a:t>
            </a:r>
          </a:p>
          <a:p>
            <a:r>
              <a:rPr lang="en-US" dirty="0" smtClean="0"/>
              <a:t>Current Demos available at </a:t>
            </a:r>
            <a:r>
              <a:rPr lang="en-US" dirty="0" smtClean="0">
                <a:hlinkClick r:id="rId2"/>
              </a:rPr>
              <a:t>https://github.com/ndporter/snademo</a:t>
            </a:r>
            <a:endParaRPr lang="en-US" dirty="0" smtClean="0"/>
          </a:p>
          <a:p>
            <a:pPr lvl="1"/>
            <a:r>
              <a:rPr lang="en-US" dirty="0" smtClean="0"/>
              <a:t>Walkthroughs (for Graphical or Point and Click Interfaces)</a:t>
            </a:r>
          </a:p>
          <a:p>
            <a:pPr lvl="2"/>
            <a:r>
              <a:rPr lang="en-US" dirty="0" err="1" smtClean="0"/>
              <a:t>NodeXL</a:t>
            </a:r>
            <a:endParaRPr lang="en-US" dirty="0" smtClean="0"/>
          </a:p>
          <a:p>
            <a:pPr lvl="2"/>
            <a:r>
              <a:rPr lang="en-US" dirty="0" smtClean="0"/>
              <a:t>UCINET</a:t>
            </a:r>
          </a:p>
          <a:p>
            <a:pPr lvl="1"/>
            <a:r>
              <a:rPr lang="en-US" dirty="0" smtClean="0"/>
              <a:t>Code/Scripts</a:t>
            </a:r>
          </a:p>
          <a:p>
            <a:pPr lvl="2"/>
            <a:r>
              <a:rPr lang="en-US" dirty="0" smtClean="0"/>
              <a:t>R (2 scripts)</a:t>
            </a:r>
          </a:p>
          <a:p>
            <a:pPr lvl="3"/>
            <a:r>
              <a:rPr lang="en-US" dirty="0" smtClean="0"/>
              <a:t>Extract data for examples</a:t>
            </a:r>
          </a:p>
          <a:p>
            <a:pPr lvl="3"/>
            <a:r>
              <a:rPr lang="en-US" dirty="0" smtClean="0"/>
              <a:t>Use R to get network information/measures</a:t>
            </a:r>
          </a:p>
          <a:p>
            <a:pPr lvl="2"/>
            <a:r>
              <a:rPr lang="en-US" dirty="0" err="1" smtClean="0"/>
              <a:t>Stata</a:t>
            </a:r>
            <a:endParaRPr lang="en-US" dirty="0" smtClean="0"/>
          </a:p>
          <a:p>
            <a:pPr lvl="1"/>
            <a:r>
              <a:rPr lang="en-US" dirty="0" smtClean="0"/>
              <a:t>Future expansion</a:t>
            </a:r>
          </a:p>
          <a:p>
            <a:pPr lvl="2"/>
            <a:r>
              <a:rPr lang="en-US" dirty="0" smtClean="0"/>
              <a:t>SAS- network measures using Moody’s SPAN macros</a:t>
            </a:r>
          </a:p>
          <a:p>
            <a:pPr lvl="2"/>
            <a:r>
              <a:rPr lang="en-US" dirty="0" smtClean="0"/>
              <a:t>More options in all demos</a:t>
            </a:r>
          </a:p>
        </p:txBody>
      </p:sp>
    </p:spTree>
    <p:extLst>
      <p:ext uri="{BB962C8B-B14F-4D97-AF65-F5344CB8AC3E}">
        <p14:creationId xmlns:p14="http://schemas.microsoft.com/office/powerpoint/2010/main" val="2623567375"/>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TC103457515[[fn=View]]</Template>
  <TotalTime>2476</TotalTime>
  <Words>1140</Words>
  <Application>Microsoft Office PowerPoint</Application>
  <PresentationFormat>Widescreen</PresentationFormat>
  <Paragraphs>229</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MS Mincho</vt:lpstr>
      <vt:lpstr>Arial</vt:lpstr>
      <vt:lpstr>Calibri</vt:lpstr>
      <vt:lpstr>Century Schoolbook</vt:lpstr>
      <vt:lpstr>Wingdings</vt:lpstr>
      <vt:lpstr>Wingdings 2</vt:lpstr>
      <vt:lpstr>View</vt:lpstr>
      <vt:lpstr>Choosing a Social Network Tool: An Introduction for Non-specialists </vt:lpstr>
      <vt:lpstr>PowerPoint Presentation</vt:lpstr>
      <vt:lpstr>Why integrate?</vt:lpstr>
      <vt:lpstr>Why not integrate?</vt:lpstr>
      <vt:lpstr>What does integration look like?</vt:lpstr>
      <vt:lpstr>Basics of SNA I: Terminology</vt:lpstr>
      <vt:lpstr>Basics II: Node-Level Measures</vt:lpstr>
      <vt:lpstr>Roadmap for the Live Demo</vt:lpstr>
      <vt:lpstr>Using this from Git (no live demo)</vt:lpstr>
      <vt:lpstr>Data: Faux Mesa High</vt:lpstr>
      <vt:lpstr>Format for Each Package</vt:lpstr>
      <vt:lpstr>NodeXL: Shiny Now</vt:lpstr>
      <vt:lpstr>UCINET: Point and Click</vt:lpstr>
      <vt:lpstr>R: Anything You are Persistent Enough to Get</vt:lpstr>
      <vt:lpstr>Stata: As Long as You’re Here</vt:lpstr>
      <vt:lpstr>SAS: As Long as You’re Here II</vt:lpstr>
      <vt:lpstr>Summary: How to Choose</vt:lpstr>
      <vt:lpstr>The Payoff!</vt:lpstr>
      <vt:lpstr>Sources</vt:lpstr>
      <vt:lpstr>Acknowledgements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Choosing a Social Network Tool: An Introduction for Non-specialists </dc:title>
  <dc:creator>Nathaniel Porter</dc:creator>
  <cp:lastModifiedBy>Nathaniel Porter</cp:lastModifiedBy>
  <cp:revision>33</cp:revision>
  <dcterms:created xsi:type="dcterms:W3CDTF">2013-11-30T03:02:19Z</dcterms:created>
  <dcterms:modified xsi:type="dcterms:W3CDTF">2013-12-12T06:31:55Z</dcterms:modified>
</cp:coreProperties>
</file>