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45"/>
  </p:notesMasterIdLst>
  <p:handoutMasterIdLst>
    <p:handoutMasterId r:id="rId46"/>
  </p:handoutMasterIdLst>
  <p:sldIdLst>
    <p:sldId id="259" r:id="rId3"/>
    <p:sldId id="256" r:id="rId4"/>
    <p:sldId id="260" r:id="rId5"/>
    <p:sldId id="261" r:id="rId6"/>
    <p:sldId id="314" r:id="rId7"/>
    <p:sldId id="315" r:id="rId8"/>
    <p:sldId id="284" r:id="rId9"/>
    <p:sldId id="305" r:id="rId10"/>
    <p:sldId id="282" r:id="rId11"/>
    <p:sldId id="281" r:id="rId12"/>
    <p:sldId id="287" r:id="rId13"/>
    <p:sldId id="309" r:id="rId14"/>
    <p:sldId id="262" r:id="rId15"/>
    <p:sldId id="306" r:id="rId16"/>
    <p:sldId id="263" r:id="rId17"/>
    <p:sldId id="290" r:id="rId18"/>
    <p:sldId id="308" r:id="rId19"/>
    <p:sldId id="307" r:id="rId20"/>
    <p:sldId id="300" r:id="rId21"/>
    <p:sldId id="301" r:id="rId22"/>
    <p:sldId id="302" r:id="rId23"/>
    <p:sldId id="303" r:id="rId24"/>
    <p:sldId id="292" r:id="rId25"/>
    <p:sldId id="288" r:id="rId26"/>
    <p:sldId id="289" r:id="rId27"/>
    <p:sldId id="313" r:id="rId28"/>
    <p:sldId id="265" r:id="rId29"/>
    <p:sldId id="269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4" r:id="rId38"/>
    <p:sldId id="310" r:id="rId39"/>
    <p:sldId id="311" r:id="rId40"/>
    <p:sldId id="312" r:id="rId41"/>
    <p:sldId id="280" r:id="rId42"/>
    <p:sldId id="278" r:id="rId43"/>
    <p:sldId id="279" r:id="rId4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orient="horz" pos="1135">
          <p15:clr>
            <a:srgbClr val="A4A3A4"/>
          </p15:clr>
        </p15:guide>
        <p15:guide id="4" pos="2880">
          <p15:clr>
            <a:srgbClr val="A4A3A4"/>
          </p15:clr>
        </p15:guide>
        <p15:guide id="5" pos="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0397D6"/>
    <a:srgbClr val="4091CC"/>
    <a:srgbClr val="000000"/>
    <a:srgbClr val="63B519"/>
    <a:srgbClr val="3F26A8"/>
    <a:srgbClr val="676767"/>
    <a:srgbClr val="95B816"/>
    <a:srgbClr val="84309E"/>
    <a:srgbClr val="B81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06" autoAdjust="0"/>
  </p:normalViewPr>
  <p:slideViewPr>
    <p:cSldViewPr snapToGrid="0">
      <p:cViewPr varScale="1">
        <p:scale>
          <a:sx n="73" d="100"/>
          <a:sy n="73" d="100"/>
        </p:scale>
        <p:origin x="1738" y="38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A4182-1357-492C-997F-E3770AFAD4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60A19-1BD4-417C-9FED-1052A383D4AA}">
      <dgm:prSet phldrT="[Text]"/>
      <dgm:spPr/>
      <dgm:t>
        <a:bodyPr/>
        <a:lstStyle/>
        <a:p>
          <a:r>
            <a:rPr lang="en-US" dirty="0" smtClean="0"/>
            <a:t>What are Web Components?</a:t>
          </a:r>
          <a:endParaRPr lang="en-US" dirty="0"/>
        </a:p>
      </dgm:t>
    </dgm:pt>
    <dgm:pt modelId="{C4FD35AF-8EEB-4A3E-8CD4-55455A95D4F3}" type="parTrans" cxnId="{850A491D-DE8E-4E38-A161-3B8D212810FE}">
      <dgm:prSet/>
      <dgm:spPr/>
      <dgm:t>
        <a:bodyPr/>
        <a:lstStyle/>
        <a:p>
          <a:endParaRPr lang="en-US"/>
        </a:p>
      </dgm:t>
    </dgm:pt>
    <dgm:pt modelId="{37354F30-46D7-4130-92A6-307A8966602C}" type="sibTrans" cxnId="{850A491D-DE8E-4E38-A161-3B8D212810FE}">
      <dgm:prSet/>
      <dgm:spPr/>
      <dgm:t>
        <a:bodyPr/>
        <a:lstStyle/>
        <a:p>
          <a:endParaRPr lang="en-US"/>
        </a:p>
      </dgm:t>
    </dgm:pt>
    <dgm:pt modelId="{D9F289CF-F140-4531-86D4-75C89EA0571D}">
      <dgm:prSet phldrT="[Text]"/>
      <dgm:spPr/>
      <dgm:t>
        <a:bodyPr/>
        <a:lstStyle/>
        <a:p>
          <a:r>
            <a:rPr lang="en-US" dirty="0" smtClean="0"/>
            <a:t>What is Polymer?</a:t>
          </a:r>
          <a:endParaRPr lang="en-US" dirty="0"/>
        </a:p>
      </dgm:t>
    </dgm:pt>
    <dgm:pt modelId="{7FDC0038-247C-466B-824D-FEB252B64395}" type="parTrans" cxnId="{620CCCBA-79E5-4CDA-B0B8-03CB2CF10D99}">
      <dgm:prSet/>
      <dgm:spPr/>
      <dgm:t>
        <a:bodyPr/>
        <a:lstStyle/>
        <a:p>
          <a:endParaRPr lang="en-US"/>
        </a:p>
      </dgm:t>
    </dgm:pt>
    <dgm:pt modelId="{063E6AC5-6D98-45E3-8FA9-E8540A4A6993}" type="sibTrans" cxnId="{620CCCBA-79E5-4CDA-B0B8-03CB2CF10D99}">
      <dgm:prSet/>
      <dgm:spPr/>
      <dgm:t>
        <a:bodyPr/>
        <a:lstStyle/>
        <a:p>
          <a:endParaRPr lang="en-US"/>
        </a:p>
      </dgm:t>
    </dgm:pt>
    <dgm:pt modelId="{58E0D04D-2444-464C-8190-CDF2C65D892A}">
      <dgm:prSet phldrT="[Text]"/>
      <dgm:spPr/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B36791D7-1974-4607-9567-E2C62E624686}" type="parTrans" cxnId="{E130A87C-FAF8-4FC1-8B1D-FE9AD950BB0A}">
      <dgm:prSet/>
      <dgm:spPr/>
      <dgm:t>
        <a:bodyPr/>
        <a:lstStyle/>
        <a:p>
          <a:endParaRPr lang="en-US"/>
        </a:p>
      </dgm:t>
    </dgm:pt>
    <dgm:pt modelId="{A62E223E-C154-462A-84B2-BFED947ED0D4}" type="sibTrans" cxnId="{E130A87C-FAF8-4FC1-8B1D-FE9AD950BB0A}">
      <dgm:prSet/>
      <dgm:spPr/>
      <dgm:t>
        <a:bodyPr/>
        <a:lstStyle/>
        <a:p>
          <a:endParaRPr lang="en-US"/>
        </a:p>
      </dgm:t>
    </dgm:pt>
    <dgm:pt modelId="{0A22371D-CB55-435F-8CD8-6E76C738CA5B}">
      <dgm:prSet phldrT="[Text]"/>
      <dgm:spPr/>
      <dgm:t>
        <a:bodyPr/>
        <a:lstStyle/>
        <a:p>
          <a:r>
            <a:rPr lang="en-US" dirty="0" smtClean="0"/>
            <a:t>How to use Polymer?</a:t>
          </a:r>
          <a:endParaRPr lang="en-US" dirty="0"/>
        </a:p>
      </dgm:t>
    </dgm:pt>
    <dgm:pt modelId="{2F429FA9-32F4-4A8C-80EF-CD192EA75C30}" type="parTrans" cxnId="{A43C7DDB-41B7-4749-B83D-FA8E52B349FA}">
      <dgm:prSet/>
      <dgm:spPr/>
      <dgm:t>
        <a:bodyPr/>
        <a:lstStyle/>
        <a:p>
          <a:endParaRPr lang="en-US"/>
        </a:p>
      </dgm:t>
    </dgm:pt>
    <dgm:pt modelId="{49E1C3AB-2387-498C-8339-E25236F9D8F7}" type="sibTrans" cxnId="{A43C7DDB-41B7-4749-B83D-FA8E52B349FA}">
      <dgm:prSet/>
      <dgm:spPr/>
      <dgm:t>
        <a:bodyPr/>
        <a:lstStyle/>
        <a:p>
          <a:endParaRPr lang="en-US"/>
        </a:p>
      </dgm:t>
    </dgm:pt>
    <dgm:pt modelId="{672F635F-0A15-4756-BE88-31AFAB31BB8A}" type="pres">
      <dgm:prSet presAssocID="{B0EA4182-1357-492C-997F-E3770AFAD4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9F44FB-C353-42E9-A792-9686FCB6958B}" type="pres">
      <dgm:prSet presAssocID="{B0EA4182-1357-492C-997F-E3770AFAD48D}" presName="Name1" presStyleCnt="0"/>
      <dgm:spPr/>
    </dgm:pt>
    <dgm:pt modelId="{E4093EA3-7D23-44AF-9A73-900C43874DAA}" type="pres">
      <dgm:prSet presAssocID="{B0EA4182-1357-492C-997F-E3770AFAD48D}" presName="cycle" presStyleCnt="0"/>
      <dgm:spPr/>
    </dgm:pt>
    <dgm:pt modelId="{75B6AB9C-3CDC-495C-8936-B29BEAB2E3A6}" type="pres">
      <dgm:prSet presAssocID="{B0EA4182-1357-492C-997F-E3770AFAD48D}" presName="srcNode" presStyleLbl="node1" presStyleIdx="0" presStyleCnt="4"/>
      <dgm:spPr/>
    </dgm:pt>
    <dgm:pt modelId="{6EAFAF71-C540-4390-9995-AEEF35A692AC}" type="pres">
      <dgm:prSet presAssocID="{B0EA4182-1357-492C-997F-E3770AFAD48D}" presName="conn" presStyleLbl="parChTrans1D2" presStyleIdx="0" presStyleCnt="1"/>
      <dgm:spPr/>
      <dgm:t>
        <a:bodyPr/>
        <a:lstStyle/>
        <a:p>
          <a:endParaRPr lang="en-US"/>
        </a:p>
      </dgm:t>
    </dgm:pt>
    <dgm:pt modelId="{43D15FBD-77B8-4E75-92D1-EC5D69C6C516}" type="pres">
      <dgm:prSet presAssocID="{B0EA4182-1357-492C-997F-E3770AFAD48D}" presName="extraNode" presStyleLbl="node1" presStyleIdx="0" presStyleCnt="4"/>
      <dgm:spPr/>
    </dgm:pt>
    <dgm:pt modelId="{A008914A-407F-44A4-A7A6-8699E630BCDC}" type="pres">
      <dgm:prSet presAssocID="{B0EA4182-1357-492C-997F-E3770AFAD48D}" presName="dstNode" presStyleLbl="node1" presStyleIdx="0" presStyleCnt="4"/>
      <dgm:spPr/>
    </dgm:pt>
    <dgm:pt modelId="{8D7D8D04-8FBF-436D-9F3C-DD9D10FDFB78}" type="pres">
      <dgm:prSet presAssocID="{B9D60A19-1BD4-417C-9FED-1052A383D4A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8E012-7FE3-4311-AE05-EF9E033A966C}" type="pres">
      <dgm:prSet presAssocID="{B9D60A19-1BD4-417C-9FED-1052A383D4AA}" presName="accent_1" presStyleCnt="0"/>
      <dgm:spPr/>
    </dgm:pt>
    <dgm:pt modelId="{644408F3-EAF1-468C-A038-62FCD298D184}" type="pres">
      <dgm:prSet presAssocID="{B9D60A19-1BD4-417C-9FED-1052A383D4AA}" presName="accentRepeatNode" presStyleLbl="solidFgAcc1" presStyleIdx="0" presStyleCnt="4"/>
      <dgm:spPr>
        <a:solidFill>
          <a:srgbClr val="0397D6"/>
        </a:solidFill>
      </dgm:spPr>
      <dgm:t>
        <a:bodyPr/>
        <a:lstStyle/>
        <a:p>
          <a:endParaRPr lang="en-US"/>
        </a:p>
      </dgm:t>
    </dgm:pt>
    <dgm:pt modelId="{C6E05BC0-2FFD-4293-8164-BC9BDD1C3A03}" type="pres">
      <dgm:prSet presAssocID="{D9F289CF-F140-4531-86D4-75C89EA0571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AF352-88CD-4E78-A432-42048D62C0CD}" type="pres">
      <dgm:prSet presAssocID="{D9F289CF-F140-4531-86D4-75C89EA0571D}" presName="accent_2" presStyleCnt="0"/>
      <dgm:spPr/>
    </dgm:pt>
    <dgm:pt modelId="{F442CCE1-0861-4EB6-B5F8-B517FBB02C93}" type="pres">
      <dgm:prSet presAssocID="{D9F289CF-F140-4531-86D4-75C89EA0571D}" presName="accentRepeatNode" presStyleLbl="solidFgAcc1" presStyleIdx="1" presStyleCnt="4"/>
      <dgm:spPr>
        <a:solidFill>
          <a:srgbClr val="0096D6"/>
        </a:solidFill>
      </dgm:spPr>
      <dgm:t>
        <a:bodyPr/>
        <a:lstStyle/>
        <a:p>
          <a:endParaRPr lang="en-US"/>
        </a:p>
      </dgm:t>
    </dgm:pt>
    <dgm:pt modelId="{021C168F-8C62-4677-827B-4C84D9515ADB}" type="pres">
      <dgm:prSet presAssocID="{0A22371D-CB55-435F-8CD8-6E76C738CA5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66E2-7053-414A-AAA8-E04E443F029F}" type="pres">
      <dgm:prSet presAssocID="{0A22371D-CB55-435F-8CD8-6E76C738CA5B}" presName="accent_3" presStyleCnt="0"/>
      <dgm:spPr/>
    </dgm:pt>
    <dgm:pt modelId="{816C43CF-024C-4983-8771-30731BF987F1}" type="pres">
      <dgm:prSet presAssocID="{0A22371D-CB55-435F-8CD8-6E76C738CA5B}" presName="accentRepeatNode" presStyleLbl="solidFgAcc1" presStyleIdx="2" presStyleCnt="4"/>
      <dgm:spPr>
        <a:solidFill>
          <a:srgbClr val="0397D6"/>
        </a:solidFill>
      </dgm:spPr>
      <dgm:t>
        <a:bodyPr/>
        <a:lstStyle/>
        <a:p>
          <a:endParaRPr lang="en-US"/>
        </a:p>
      </dgm:t>
    </dgm:pt>
    <dgm:pt modelId="{5BB90278-1B1F-4CE9-AAFF-2F3EC15F77C1}" type="pres">
      <dgm:prSet presAssocID="{58E0D04D-2444-464C-8190-CDF2C65D892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32DF8-9558-4D35-B930-D058AFDADFB8}" type="pres">
      <dgm:prSet presAssocID="{58E0D04D-2444-464C-8190-CDF2C65D892A}" presName="accent_4" presStyleCnt="0"/>
      <dgm:spPr/>
    </dgm:pt>
    <dgm:pt modelId="{2989DE0D-8D9D-4C1D-A08A-68535789A268}" type="pres">
      <dgm:prSet presAssocID="{58E0D04D-2444-464C-8190-CDF2C65D892A}" presName="accentRepeatNode" presStyleLbl="solidFgAcc1" presStyleIdx="3" presStyleCnt="4"/>
      <dgm:spPr>
        <a:solidFill>
          <a:srgbClr val="0096D6"/>
        </a:solidFill>
      </dgm:spPr>
      <dgm:t>
        <a:bodyPr/>
        <a:lstStyle/>
        <a:p>
          <a:endParaRPr lang="en-US"/>
        </a:p>
      </dgm:t>
    </dgm:pt>
  </dgm:ptLst>
  <dgm:cxnLst>
    <dgm:cxn modelId="{454531CE-D6FB-4744-8D8D-24F8E6156F60}" type="presOf" srcId="{0A22371D-CB55-435F-8CD8-6E76C738CA5B}" destId="{021C168F-8C62-4677-827B-4C84D9515ADB}" srcOrd="0" destOrd="0" presId="urn:microsoft.com/office/officeart/2008/layout/VerticalCurvedList"/>
    <dgm:cxn modelId="{9C1FFD5C-4BC5-4F78-A4C4-809A8601B570}" type="presOf" srcId="{37354F30-46D7-4130-92A6-307A8966602C}" destId="{6EAFAF71-C540-4390-9995-AEEF35A692AC}" srcOrd="0" destOrd="0" presId="urn:microsoft.com/office/officeart/2008/layout/VerticalCurvedList"/>
    <dgm:cxn modelId="{8B169B0C-61D8-4DAA-A1F3-D0EB4183FCF0}" type="presOf" srcId="{B9D60A19-1BD4-417C-9FED-1052A383D4AA}" destId="{8D7D8D04-8FBF-436D-9F3C-DD9D10FDFB78}" srcOrd="0" destOrd="0" presId="urn:microsoft.com/office/officeart/2008/layout/VerticalCurvedList"/>
    <dgm:cxn modelId="{A43C7DDB-41B7-4749-B83D-FA8E52B349FA}" srcId="{B0EA4182-1357-492C-997F-E3770AFAD48D}" destId="{0A22371D-CB55-435F-8CD8-6E76C738CA5B}" srcOrd="2" destOrd="0" parTransId="{2F429FA9-32F4-4A8C-80EF-CD192EA75C30}" sibTransId="{49E1C3AB-2387-498C-8339-E25236F9D8F7}"/>
    <dgm:cxn modelId="{850A491D-DE8E-4E38-A161-3B8D212810FE}" srcId="{B0EA4182-1357-492C-997F-E3770AFAD48D}" destId="{B9D60A19-1BD4-417C-9FED-1052A383D4AA}" srcOrd="0" destOrd="0" parTransId="{C4FD35AF-8EEB-4A3E-8CD4-55455A95D4F3}" sibTransId="{37354F30-46D7-4130-92A6-307A8966602C}"/>
    <dgm:cxn modelId="{6FA849D3-D58F-43F7-B54C-882FCFFB1321}" type="presOf" srcId="{D9F289CF-F140-4531-86D4-75C89EA0571D}" destId="{C6E05BC0-2FFD-4293-8164-BC9BDD1C3A03}" srcOrd="0" destOrd="0" presId="urn:microsoft.com/office/officeart/2008/layout/VerticalCurvedList"/>
    <dgm:cxn modelId="{E130A87C-FAF8-4FC1-8B1D-FE9AD950BB0A}" srcId="{B0EA4182-1357-492C-997F-E3770AFAD48D}" destId="{58E0D04D-2444-464C-8190-CDF2C65D892A}" srcOrd="3" destOrd="0" parTransId="{B36791D7-1974-4607-9567-E2C62E624686}" sibTransId="{A62E223E-C154-462A-84B2-BFED947ED0D4}"/>
    <dgm:cxn modelId="{620CCCBA-79E5-4CDA-B0B8-03CB2CF10D99}" srcId="{B0EA4182-1357-492C-997F-E3770AFAD48D}" destId="{D9F289CF-F140-4531-86D4-75C89EA0571D}" srcOrd="1" destOrd="0" parTransId="{7FDC0038-247C-466B-824D-FEB252B64395}" sibTransId="{063E6AC5-6D98-45E3-8FA9-E8540A4A6993}"/>
    <dgm:cxn modelId="{0B74A650-9120-4F54-A13C-36C1F9F9CB1A}" type="presOf" srcId="{B0EA4182-1357-492C-997F-E3770AFAD48D}" destId="{672F635F-0A15-4756-BE88-31AFAB31BB8A}" srcOrd="0" destOrd="0" presId="urn:microsoft.com/office/officeart/2008/layout/VerticalCurvedList"/>
    <dgm:cxn modelId="{CCA088B9-A35A-4DD9-A764-046A74CB6BA1}" type="presOf" srcId="{58E0D04D-2444-464C-8190-CDF2C65D892A}" destId="{5BB90278-1B1F-4CE9-AAFF-2F3EC15F77C1}" srcOrd="0" destOrd="0" presId="urn:microsoft.com/office/officeart/2008/layout/VerticalCurvedList"/>
    <dgm:cxn modelId="{D728CA0B-EB93-402D-BA30-463797A620FB}" type="presParOf" srcId="{672F635F-0A15-4756-BE88-31AFAB31BB8A}" destId="{FA9F44FB-C353-42E9-A792-9686FCB6958B}" srcOrd="0" destOrd="0" presId="urn:microsoft.com/office/officeart/2008/layout/VerticalCurvedList"/>
    <dgm:cxn modelId="{702ED1EC-3F8C-421D-AF91-D93CA425CCF3}" type="presParOf" srcId="{FA9F44FB-C353-42E9-A792-9686FCB6958B}" destId="{E4093EA3-7D23-44AF-9A73-900C43874DAA}" srcOrd="0" destOrd="0" presId="urn:microsoft.com/office/officeart/2008/layout/VerticalCurvedList"/>
    <dgm:cxn modelId="{ABB866EE-9F8A-4D8B-876A-97165934FFD6}" type="presParOf" srcId="{E4093EA3-7D23-44AF-9A73-900C43874DAA}" destId="{75B6AB9C-3CDC-495C-8936-B29BEAB2E3A6}" srcOrd="0" destOrd="0" presId="urn:microsoft.com/office/officeart/2008/layout/VerticalCurvedList"/>
    <dgm:cxn modelId="{B90B4615-DDC5-47C0-965E-EEC6A262FC80}" type="presParOf" srcId="{E4093EA3-7D23-44AF-9A73-900C43874DAA}" destId="{6EAFAF71-C540-4390-9995-AEEF35A692AC}" srcOrd="1" destOrd="0" presId="urn:microsoft.com/office/officeart/2008/layout/VerticalCurvedList"/>
    <dgm:cxn modelId="{9E22B372-68A1-4C47-B378-7377C2A11A1D}" type="presParOf" srcId="{E4093EA3-7D23-44AF-9A73-900C43874DAA}" destId="{43D15FBD-77B8-4E75-92D1-EC5D69C6C516}" srcOrd="2" destOrd="0" presId="urn:microsoft.com/office/officeart/2008/layout/VerticalCurvedList"/>
    <dgm:cxn modelId="{D81AD49C-327C-46EE-98FF-2DFC3F9AC60F}" type="presParOf" srcId="{E4093EA3-7D23-44AF-9A73-900C43874DAA}" destId="{A008914A-407F-44A4-A7A6-8699E630BCDC}" srcOrd="3" destOrd="0" presId="urn:microsoft.com/office/officeart/2008/layout/VerticalCurvedList"/>
    <dgm:cxn modelId="{5D9C962D-23CE-4983-A302-F9DD6E2318F4}" type="presParOf" srcId="{FA9F44FB-C353-42E9-A792-9686FCB6958B}" destId="{8D7D8D04-8FBF-436D-9F3C-DD9D10FDFB78}" srcOrd="1" destOrd="0" presId="urn:microsoft.com/office/officeart/2008/layout/VerticalCurvedList"/>
    <dgm:cxn modelId="{FAC334FC-C89F-4B21-A130-4D6507E90005}" type="presParOf" srcId="{FA9F44FB-C353-42E9-A792-9686FCB6958B}" destId="{5708E012-7FE3-4311-AE05-EF9E033A966C}" srcOrd="2" destOrd="0" presId="urn:microsoft.com/office/officeart/2008/layout/VerticalCurvedList"/>
    <dgm:cxn modelId="{81ABFB6D-752E-46AD-8FD9-7B3D3F868A96}" type="presParOf" srcId="{5708E012-7FE3-4311-AE05-EF9E033A966C}" destId="{644408F3-EAF1-468C-A038-62FCD298D184}" srcOrd="0" destOrd="0" presId="urn:microsoft.com/office/officeart/2008/layout/VerticalCurvedList"/>
    <dgm:cxn modelId="{D74B9DFB-BF83-4049-9FBC-3779BDE4BBA0}" type="presParOf" srcId="{FA9F44FB-C353-42E9-A792-9686FCB6958B}" destId="{C6E05BC0-2FFD-4293-8164-BC9BDD1C3A03}" srcOrd="3" destOrd="0" presId="urn:microsoft.com/office/officeart/2008/layout/VerticalCurvedList"/>
    <dgm:cxn modelId="{0822F1C0-A3AF-4E57-8CE2-18F0160416AF}" type="presParOf" srcId="{FA9F44FB-C353-42E9-A792-9686FCB6958B}" destId="{3A7AF352-88CD-4E78-A432-42048D62C0CD}" srcOrd="4" destOrd="0" presId="urn:microsoft.com/office/officeart/2008/layout/VerticalCurvedList"/>
    <dgm:cxn modelId="{E6863308-2584-4613-99CC-62CC973D953B}" type="presParOf" srcId="{3A7AF352-88CD-4E78-A432-42048D62C0CD}" destId="{F442CCE1-0861-4EB6-B5F8-B517FBB02C93}" srcOrd="0" destOrd="0" presId="urn:microsoft.com/office/officeart/2008/layout/VerticalCurvedList"/>
    <dgm:cxn modelId="{231A3EC7-07A4-4CEC-8A1B-1EF8A35BA0AD}" type="presParOf" srcId="{FA9F44FB-C353-42E9-A792-9686FCB6958B}" destId="{021C168F-8C62-4677-827B-4C84D9515ADB}" srcOrd="5" destOrd="0" presId="urn:microsoft.com/office/officeart/2008/layout/VerticalCurvedList"/>
    <dgm:cxn modelId="{ED918E90-C6D6-4577-B839-07A870312BC3}" type="presParOf" srcId="{FA9F44FB-C353-42E9-A792-9686FCB6958B}" destId="{9B2F66E2-7053-414A-AAA8-E04E443F029F}" srcOrd="6" destOrd="0" presId="urn:microsoft.com/office/officeart/2008/layout/VerticalCurvedList"/>
    <dgm:cxn modelId="{054A878A-E1B2-480C-9FDA-78F468FF622B}" type="presParOf" srcId="{9B2F66E2-7053-414A-AAA8-E04E443F029F}" destId="{816C43CF-024C-4983-8771-30731BF987F1}" srcOrd="0" destOrd="0" presId="urn:microsoft.com/office/officeart/2008/layout/VerticalCurvedList"/>
    <dgm:cxn modelId="{C860DE56-8CFA-496A-83C7-59F4F184CB62}" type="presParOf" srcId="{FA9F44FB-C353-42E9-A792-9686FCB6958B}" destId="{5BB90278-1B1F-4CE9-AAFF-2F3EC15F77C1}" srcOrd="7" destOrd="0" presId="urn:microsoft.com/office/officeart/2008/layout/VerticalCurvedList"/>
    <dgm:cxn modelId="{9F042978-8738-4A90-BC56-5FFFA65FB96D}" type="presParOf" srcId="{FA9F44FB-C353-42E9-A792-9686FCB6958B}" destId="{2DA32DF8-9558-4D35-B930-D058AFDADFB8}" srcOrd="8" destOrd="0" presId="urn:microsoft.com/office/officeart/2008/layout/VerticalCurvedList"/>
    <dgm:cxn modelId="{0D032B15-5B6B-44CB-BCA7-1498BB8B4C45}" type="presParOf" srcId="{2DA32DF8-9558-4D35-B930-D058AFDADFB8}" destId="{2989DE0D-8D9D-4C1D-A08A-68535789A2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AF71-C540-4390-9995-AEEF35A692A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D8D04-8FBF-436D-9F3C-DD9D10FDFB7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are Web Components?</a:t>
          </a:r>
          <a:endParaRPr lang="en-US" sz="3000" kern="1200" dirty="0"/>
        </a:p>
      </dsp:txBody>
      <dsp:txXfrm>
        <a:off x="460128" y="312440"/>
        <a:ext cx="5580684" cy="625205"/>
      </dsp:txXfrm>
    </dsp:sp>
    <dsp:sp modelId="{644408F3-EAF1-468C-A038-62FCD298D184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rgbClr val="0397D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05BC0-2FFD-4293-8164-BC9BDD1C3A03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is Polymer?</a:t>
          </a:r>
          <a:endParaRPr lang="en-US" sz="3000" kern="1200" dirty="0"/>
        </a:p>
      </dsp:txBody>
      <dsp:txXfrm>
        <a:off x="818573" y="1250411"/>
        <a:ext cx="5222240" cy="625205"/>
      </dsp:txXfrm>
    </dsp:sp>
    <dsp:sp modelId="{F442CCE1-0861-4EB6-B5F8-B517FBB02C93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rgbClr val="0096D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C168F-8C62-4677-827B-4C84D9515ADB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How to use Polymer?</a:t>
          </a:r>
          <a:endParaRPr lang="en-US" sz="3000" kern="1200" dirty="0"/>
        </a:p>
      </dsp:txBody>
      <dsp:txXfrm>
        <a:off x="818573" y="2188382"/>
        <a:ext cx="5222240" cy="625205"/>
      </dsp:txXfrm>
    </dsp:sp>
    <dsp:sp modelId="{816C43CF-024C-4983-8771-30731BF987F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rgbClr val="0397D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0278-1B1F-4CE9-AAFF-2F3EC15F77C1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 &amp; A</a:t>
          </a:r>
          <a:endParaRPr lang="en-US" sz="3000" kern="1200" dirty="0"/>
        </a:p>
      </dsp:txBody>
      <dsp:txXfrm>
        <a:off x="460128" y="3126353"/>
        <a:ext cx="5580684" cy="625205"/>
      </dsp:txXfrm>
    </dsp:sp>
    <dsp:sp modelId="{2989DE0D-8D9D-4C1D-A08A-68535789A268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rgbClr val="0096D6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0164-6D97-4B4B-8EE3-CEB52A6420C4}" type="datetimeFigureOut">
              <a:rPr lang="en-US" smtClean="0"/>
              <a:t>04/08/2016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699-3B32-48E7-BFDA-083C36F5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14F8-54D2-4286-9F5B-16E33C40D374}" type="datetimeFigureOut">
              <a:rPr lang="en-US" smtClean="0"/>
              <a:t>04/08/2016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89C0-4AE9-413F-B3DD-BF6BAA60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-apps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 wonder how the player controls are built and styled?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4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0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3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5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8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3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8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7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5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9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4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html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>
                <a:effectLst/>
              </a:rPr>
              <a:t>A </a:t>
            </a:r>
            <a:r>
              <a:rPr lang="en-US" dirty="0" err="1" smtClean="0">
                <a:effectLst/>
              </a:rPr>
              <a:t>polyfill</a:t>
            </a:r>
            <a:r>
              <a:rPr lang="en-US" dirty="0" smtClean="0">
                <a:effectLst/>
              </a:rPr>
              <a:t> is a browser fallback, made in </a:t>
            </a:r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, that allows functionality you expect to work in modern browsers to work in older browsers. </a:t>
            </a:r>
            <a:r>
              <a:rPr lang="en-US" dirty="0" err="1" smtClean="0">
                <a:effectLst/>
              </a:rPr>
              <a:t>Ie</a:t>
            </a:r>
            <a:r>
              <a:rPr lang="en-US" dirty="0" smtClean="0">
                <a:effectLst/>
              </a:rPr>
              <a:t> to support canvas (an html5 feature) in older browsers.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4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5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0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7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7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existing Web Component can be used without writing code, simply by adding an import statement to an HTML page.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89C0-4AE9-413F-B3DD-BF6BAA60D6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3008" y="4354633"/>
            <a:ext cx="7886700" cy="644435"/>
          </a:xfrm>
          <a:prstGeom prst="rect">
            <a:avLst/>
          </a:prstGeom>
        </p:spPr>
        <p:txBody>
          <a:bodyPr/>
          <a:lstStyle>
            <a:lvl1pPr algn="ctr">
              <a:defRPr sz="4200" baseline="0"/>
            </a:lvl1pPr>
          </a:lstStyle>
          <a:p>
            <a:r>
              <a:rPr lang="en-US" dirty="0" smtClean="0"/>
              <a:t>Click to edit seminar topic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6" y="2001665"/>
            <a:ext cx="6871245" cy="12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77529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449" y="4344561"/>
            <a:ext cx="5839090" cy="41541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ts val="2000"/>
              </a:lnSpc>
              <a:buNone/>
              <a:defRPr sz="2400" b="1" i="0">
                <a:solidFill>
                  <a:srgbClr val="4091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405" y="4858213"/>
            <a:ext cx="5844037" cy="351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sub-master title style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365" y="3780399"/>
            <a:ext cx="9147365" cy="0"/>
          </a:xfrm>
          <a:prstGeom prst="line">
            <a:avLst/>
          </a:prstGeom>
          <a:ln w="19050">
            <a:solidFill>
              <a:srgbClr val="409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35" y="4574385"/>
            <a:ext cx="2155371" cy="3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3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23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24083"/>
            <a:ext cx="3897671" cy="462570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316840"/>
            <a:ext cx="4474840" cy="3817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200"/>
              </a:lnSpc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08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itchFamily="18" charset="0"/>
              </a:defRPr>
            </a:lvl2pPr>
            <a:lvl3pPr marL="914400" indent="0">
              <a:buNone/>
              <a:defRPr sz="2000" i="1">
                <a:latin typeface="Georgia" pitchFamily="18" charset="0"/>
              </a:defRPr>
            </a:lvl3pPr>
            <a:lvl4pPr marL="1371600" indent="0">
              <a:buNone/>
              <a:defRPr sz="2000" i="1">
                <a:latin typeface="Georgia" pitchFamily="18" charset="0"/>
              </a:defRPr>
            </a:lvl4pPr>
            <a:lvl5pPr marL="1828800" indent="0">
              <a:buNone/>
              <a:defRPr sz="2000" i="1">
                <a:latin typeface="Georg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49638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44" name="Content Placeholder 11"/>
          <p:cNvSpPr>
            <a:spLocks noGrp="1"/>
          </p:cNvSpPr>
          <p:nvPr>
            <p:ph sz="quarter" idx="14"/>
          </p:nvPr>
        </p:nvSpPr>
        <p:spPr>
          <a:xfrm>
            <a:off x="4649638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3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6217072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28186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333772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34883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8109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2293" y="830564"/>
            <a:ext cx="9144000" cy="4619625"/>
          </a:xfrm>
          <a:prstGeom prst="rect">
            <a:avLst/>
          </a:prstGeom>
        </p:spPr>
        <p:txBody>
          <a:bodyPr tIns="91440" bIns="9144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2243442"/>
            <a:ext cx="6015525" cy="600164"/>
          </a:xfrm>
          <a:prstGeom prst="rect">
            <a:avLst/>
          </a:prstGeom>
          <a:solidFill>
            <a:srgbClr val="4091CC">
              <a:alpha val="80000"/>
            </a:srgbClr>
          </a:solidFill>
        </p:spPr>
        <p:txBody>
          <a:bodyPr tIns="91440" bIns="91440" anchor="ctr">
            <a:spAutoFit/>
          </a:bodyPr>
          <a:lstStyle>
            <a:lvl1pPr marL="0" indent="0" algn="r">
              <a:buNone/>
              <a:defRPr sz="2700" b="1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TITLE HERE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4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9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954175" y="5449789"/>
            <a:ext cx="1447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www.axon.vn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3" y="5541339"/>
            <a:ext cx="118872" cy="1188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942035" y="5448036"/>
            <a:ext cx="190559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fb.com/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AxonActiveVietNam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3" y="5541339"/>
            <a:ext cx="118872" cy="11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12" y="249347"/>
            <a:ext cx="1625226" cy="2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60" r:id="rId3"/>
    <p:sldLayoutId id="2147483666" r:id="rId4"/>
    <p:sldLayoutId id="2147483667" r:id="rId5"/>
    <p:sldLayoutId id="214748367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qvinh2109/Polymer.gi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ymer-project.org/1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xeh4Mj36w&amp;list=PLOU2XLYxmsII5c3Mgw6fNYCzaWrsM3sM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polymer-summ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4" y="1249308"/>
            <a:ext cx="8229600" cy="3471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Shadow DOM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Custom </a:t>
            </a:r>
            <a:r>
              <a:rPr lang="en-US" sz="3200" dirty="0"/>
              <a:t>Elements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Templates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HTML Imports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7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159" y="2216259"/>
            <a:ext cx="4001121" cy="11680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 smtClean="0"/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18697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03" y="1795846"/>
            <a:ext cx="8431711" cy="171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Shadow DOM</a:t>
            </a:r>
            <a:r>
              <a:rPr lang="en-US" sz="2800" dirty="0">
                <a:solidFill>
                  <a:schemeClr val="tx1"/>
                </a:solidFill>
              </a:rPr>
              <a:t> is a new part of the HTML spec which allows developers to encapsulate their HTML markup, CSS styles and JavaScript. </a:t>
            </a:r>
          </a:p>
        </p:txBody>
      </p:sp>
    </p:spTree>
    <p:extLst>
      <p:ext uri="{BB962C8B-B14F-4D97-AF65-F5344CB8AC3E}">
        <p14:creationId xmlns:p14="http://schemas.microsoft.com/office/powerpoint/2010/main" val="38257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826" y="1494314"/>
            <a:ext cx="5438775" cy="91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334702"/>
            <a:ext cx="5591175" cy="904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8900" y="3467100"/>
            <a:ext cx="281940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4540" y="3467100"/>
            <a:ext cx="47244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9740" y="3467100"/>
            <a:ext cx="55626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25540" y="3467100"/>
            <a:ext cx="434340" cy="40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4" y="1036911"/>
            <a:ext cx="7467600" cy="4019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49766" y="2259724"/>
            <a:ext cx="1923393" cy="262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60" y="905711"/>
            <a:ext cx="8968359" cy="44892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1" y="2224800"/>
            <a:ext cx="8564399" cy="249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5566" y="2490951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Custom Elements 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048" y="1965435"/>
            <a:ext cx="8303173" cy="1541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Custom Elements</a:t>
            </a:r>
            <a:r>
              <a:rPr lang="en-US" sz="2800" dirty="0">
                <a:solidFill>
                  <a:schemeClr val="tx1"/>
                </a:solidFill>
              </a:rPr>
              <a:t>, which let authors define their own elements, including new presentation and API, that can be used in HTML documents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" y="-1"/>
            <a:ext cx="9130997" cy="5715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49214" y="1828800"/>
            <a:ext cx="4729655" cy="165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02069" y="4293629"/>
            <a:ext cx="446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96D6"/>
                </a:solidFill>
              </a:rPr>
              <a:t>&lt;</a:t>
            </a:r>
            <a:r>
              <a:rPr lang="en-US" sz="2800" b="1" dirty="0" err="1" smtClean="0">
                <a:solidFill>
                  <a:srgbClr val="0096D6"/>
                </a:solidFill>
              </a:rPr>
              <a:t>todo</a:t>
            </a:r>
            <a:r>
              <a:rPr lang="en-US" sz="2800" b="1" dirty="0" smtClean="0">
                <a:solidFill>
                  <a:srgbClr val="0096D6"/>
                </a:solidFill>
              </a:rPr>
              <a:t>-list&gt; &lt;/</a:t>
            </a:r>
            <a:r>
              <a:rPr lang="en-US" sz="2800" b="1" dirty="0" err="1" smtClean="0">
                <a:solidFill>
                  <a:srgbClr val="0096D6"/>
                </a:solidFill>
              </a:rPr>
              <a:t>todo</a:t>
            </a:r>
            <a:r>
              <a:rPr lang="en-US" sz="2800" b="1" dirty="0" smtClean="0">
                <a:solidFill>
                  <a:srgbClr val="0096D6"/>
                </a:solidFill>
              </a:rPr>
              <a:t>-list&gt;</a:t>
            </a:r>
            <a:endParaRPr lang="en-US" sz="28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8435" y="2585544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Templates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Web Components and Polymer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" y="560990"/>
            <a:ext cx="7493876" cy="255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096" y="169817"/>
            <a:ext cx="6629400" cy="477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482" y="1384174"/>
            <a:ext cx="805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6D6"/>
                </a:solidFill>
              </a:rPr>
              <a:t>Templates</a:t>
            </a:r>
            <a:r>
              <a:rPr lang="en-US" sz="2800" dirty="0">
                <a:solidFill>
                  <a:srgbClr val="0096D6"/>
                </a:solidFill>
              </a:rPr>
              <a:t> </a:t>
            </a:r>
            <a:r>
              <a:rPr lang="en-US" sz="2800" dirty="0"/>
              <a:t>are where we define reusable HTML code that can be cloned and inserted in the </a:t>
            </a:r>
            <a:r>
              <a:rPr lang="en-US" sz="2800" dirty="0" smtClean="0"/>
              <a:t>page </a:t>
            </a:r>
            <a:r>
              <a:rPr lang="en-US" sz="2800" dirty="0"/>
              <a:t>by </a:t>
            </a:r>
            <a:r>
              <a:rPr lang="en-US" sz="2800" dirty="0" err="1"/>
              <a:t>Javascript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81" y="3237260"/>
            <a:ext cx="3743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3635" y="2585544"/>
            <a:ext cx="4850525" cy="58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HTML Imports</a:t>
            </a:r>
            <a:endParaRPr lang="en-US" sz="4000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Import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7787" y="1747346"/>
            <a:ext cx="8255875" cy="154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6D6"/>
                </a:solidFill>
              </a:rPr>
              <a:t>HTML Imports</a:t>
            </a:r>
            <a:r>
              <a:rPr lang="en-US" sz="2800" dirty="0"/>
              <a:t> provide a way to include and reuse HTML documents in other HTML documents.</a:t>
            </a: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787" y="3179987"/>
            <a:ext cx="7644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397D6"/>
                </a:solidFill>
              </a:rPr>
              <a:t>&lt;link </a:t>
            </a:r>
            <a:r>
              <a:rPr lang="en-US" sz="2800" b="1" dirty="0" err="1" smtClean="0">
                <a:solidFill>
                  <a:srgbClr val="0397D6"/>
                </a:solidFill>
              </a:rPr>
              <a:t>rel</a:t>
            </a:r>
            <a:r>
              <a:rPr lang="en-US" sz="2800" b="1" dirty="0" smtClean="0">
                <a:solidFill>
                  <a:srgbClr val="0397D6"/>
                </a:solidFill>
              </a:rPr>
              <a:t>=“import” </a:t>
            </a:r>
            <a:r>
              <a:rPr lang="en-US" sz="2800" b="1" dirty="0" err="1" smtClean="0">
                <a:solidFill>
                  <a:srgbClr val="0397D6"/>
                </a:solidFill>
              </a:rPr>
              <a:t>href</a:t>
            </a:r>
            <a:r>
              <a:rPr lang="en-US" sz="2800" b="1" dirty="0" smtClean="0">
                <a:solidFill>
                  <a:srgbClr val="0397D6"/>
                </a:solidFill>
              </a:rPr>
              <a:t>=“my-element.html”&gt;</a:t>
            </a:r>
            <a:endParaRPr lang="en-US" sz="2800" b="1" dirty="0">
              <a:solidFill>
                <a:srgbClr val="0397D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3703207"/>
            <a:ext cx="1072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6290" y="3703207"/>
            <a:ext cx="27221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42" y="169817"/>
            <a:ext cx="6629400" cy="4770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8004" y="2343805"/>
            <a:ext cx="6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Web Components?</a:t>
            </a:r>
            <a:endParaRPr lang="en-US" sz="3600" dirty="0"/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96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4" y="0"/>
            <a:ext cx="9145364" cy="571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1807" y="1618593"/>
            <a:ext cx="24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8166" y="315310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5158" y="635873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7558" y="924904"/>
            <a:ext cx="966952" cy="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847" y="1523994"/>
            <a:ext cx="641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56593" y="1834049"/>
            <a:ext cx="641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1849" y="2123080"/>
            <a:ext cx="641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6598" y="2422623"/>
            <a:ext cx="641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158" y="3620814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8068" y="3888827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7101" y="4198882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2869" y="4498427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7104" y="4787459"/>
            <a:ext cx="3783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1" y="127775"/>
            <a:ext cx="6629400" cy="477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Web Components?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9128" y="1925282"/>
            <a:ext cx="4038600" cy="1543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4524" y="1946302"/>
            <a:ext cx="2091559" cy="33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9272" y="3034122"/>
            <a:ext cx="2370080" cy="29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92" y="1245057"/>
            <a:ext cx="8229600" cy="3471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Encapsulate markup and styles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Package HTML/CSS/JS as single resource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Reusable components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Components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7" y="1428928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839" y="2053493"/>
            <a:ext cx="8229600" cy="19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0096D6"/>
                </a:solidFill>
              </a:rPr>
              <a:t>Polymer</a:t>
            </a:r>
            <a:r>
              <a:rPr lang="en-US" sz="2800" dirty="0"/>
              <a:t> library is designed to make it </a:t>
            </a:r>
            <a:r>
              <a:rPr lang="en-US" sz="2800" dirty="0">
                <a:solidFill>
                  <a:srgbClr val="0096D6"/>
                </a:solidFill>
              </a:rPr>
              <a:t>easier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96D6"/>
                </a:solidFill>
              </a:rPr>
              <a:t>faster</a:t>
            </a:r>
            <a:r>
              <a:rPr lang="en-US" sz="2800" dirty="0"/>
              <a:t> for developers to create great, reusable components for the modern web.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31" y="4275438"/>
            <a:ext cx="1516543" cy="10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44" y="967772"/>
            <a:ext cx="5973654" cy="395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916" y="2133600"/>
            <a:ext cx="1277007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184635" y="1208689"/>
            <a:ext cx="5612524" cy="10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6167131"/>
              </p:ext>
            </p:extLst>
          </p:nvPr>
        </p:nvGraphicFramePr>
        <p:xfrm>
          <a:off x="868680" y="9626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8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42" y="978282"/>
            <a:ext cx="5938345" cy="395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711" y="2417378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32083" y="1387366"/>
            <a:ext cx="2890345" cy="202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19448" y="1692166"/>
            <a:ext cx="10930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14497" y="2937642"/>
            <a:ext cx="10930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308" y="967772"/>
            <a:ext cx="5920609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3" y="967771"/>
            <a:ext cx="2943225" cy="3952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81" y="2427892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52497" y="1891862"/>
            <a:ext cx="7462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3366" y="2349061"/>
            <a:ext cx="7462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3952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74" y="967771"/>
            <a:ext cx="5993033" cy="395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1" y="2417380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8110" y="1860331"/>
            <a:ext cx="3418491" cy="6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72607" y="2291255"/>
            <a:ext cx="693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12069" y="2301765"/>
            <a:ext cx="693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custom elements?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967772"/>
            <a:ext cx="2943225" cy="449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663" y="967772"/>
            <a:ext cx="5936703" cy="449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1" y="2638097"/>
            <a:ext cx="1455682" cy="32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1172" y="1786759"/>
            <a:ext cx="3355429" cy="1271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62098" y="2196662"/>
            <a:ext cx="557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reuse component?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83" y="967772"/>
            <a:ext cx="5933584" cy="3993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48" y="968922"/>
            <a:ext cx="2828925" cy="3991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1" y="2942897"/>
            <a:ext cx="1024758" cy="27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reuse </a:t>
            </a:r>
            <a:r>
              <a:rPr lang="en-US" dirty="0" smtClean="0"/>
              <a:t>component?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28" y="967771"/>
            <a:ext cx="6074980" cy="3993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08" y="3739056"/>
            <a:ext cx="12477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8" y="968922"/>
            <a:ext cx="2828925" cy="39919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1" y="2942897"/>
            <a:ext cx="1024758" cy="27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8717" y="1975945"/>
            <a:ext cx="3268717" cy="2942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8717" y="2732690"/>
            <a:ext cx="2249214" cy="2837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7462" y="254350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96D6"/>
                </a:solidFill>
                <a:hlinkClick r:id="rId3"/>
              </a:rPr>
              <a:t>https://github.com/ndqvinh2109/Polymer.git</a:t>
            </a:r>
            <a:endParaRPr lang="en-US" sz="280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96" y="0"/>
            <a:ext cx="914949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051" y="-4767"/>
            <a:ext cx="9262381" cy="57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212949"/>
            <a:ext cx="8229600" cy="3471773"/>
          </a:xfrm>
        </p:spPr>
        <p:txBody>
          <a:bodyPr/>
          <a:lstStyle/>
          <a:p>
            <a:r>
              <a:rPr lang="en-US" dirty="0">
                <a:solidFill>
                  <a:srgbClr val="0096D6"/>
                </a:solidFill>
                <a:hlinkClick r:id="rId3"/>
              </a:rPr>
              <a:t>https://codelabs.developers.google.com/polymer-summit</a:t>
            </a:r>
            <a:endParaRPr lang="en-US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538" y="987972"/>
            <a:ext cx="6201103" cy="483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9837" y="4191136"/>
            <a:ext cx="394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TODO-NAV-BAR</a:t>
            </a:r>
            <a:endParaRPr lang="en-US" sz="36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Polymer Starter Kit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1" y="885152"/>
            <a:ext cx="3906795" cy="43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Polymer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6" y="1108246"/>
            <a:ext cx="8740653" cy="34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3521" y="2875857"/>
            <a:ext cx="5647038" cy="176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0096D6"/>
                </a:solidFill>
              </a:rPr>
              <a:t>Q &amp; A</a:t>
            </a:r>
            <a:endParaRPr lang="en-US" sz="9600" dirty="0">
              <a:solidFill>
                <a:srgbClr val="0096D6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902" y="1019503"/>
            <a:ext cx="1650126" cy="4393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9837" y="4191136"/>
            <a:ext cx="394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TODO-SIDE-BAR</a:t>
            </a:r>
            <a:endParaRPr lang="en-US" sz="36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86174" y="1470473"/>
            <a:ext cx="6168478" cy="3928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9837" y="4191136"/>
            <a:ext cx="394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TODO-CONTENT</a:t>
            </a:r>
            <a:endParaRPr lang="en-US" sz="3600" b="1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30997" cy="5715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702" y="3928089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96D6"/>
                </a:solidFill>
              </a:rPr>
              <a:t>TODO-LIST</a:t>
            </a:r>
            <a:endParaRPr lang="en-US" sz="3600" b="1" dirty="0">
              <a:solidFill>
                <a:srgbClr val="0096D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214" y="1828800"/>
            <a:ext cx="4729655" cy="165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3242" y="2490482"/>
            <a:ext cx="5638799" cy="7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are Web Components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008523"/>
            <a:ext cx="8229600" cy="3471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think of Web Components as </a:t>
            </a:r>
            <a:r>
              <a:rPr lang="en-US" sz="2800" dirty="0" smtClean="0">
                <a:solidFill>
                  <a:srgbClr val="0096D6"/>
                </a:solidFill>
              </a:rPr>
              <a:t>reusable</a:t>
            </a:r>
            <a:r>
              <a:rPr lang="en-US" sz="2800" dirty="0" smtClean="0"/>
              <a:t> user interface widgets that are created using open Web technology.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96D6"/>
                </a:solidFill>
              </a:rPr>
              <a:t>		</a:t>
            </a:r>
            <a:endParaRPr lang="en-US" sz="2800" dirty="0">
              <a:solidFill>
                <a:srgbClr val="0096D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8" y="3506496"/>
            <a:ext cx="2208504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xon Active Vietnam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366</Words>
  <Application>Microsoft Office PowerPoint</Application>
  <PresentationFormat>On-screen Show (16:10)</PresentationFormat>
  <Paragraphs>109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Georgia</vt:lpstr>
      <vt:lpstr>Myriad Pro</vt:lpstr>
      <vt:lpstr>Times New Roman</vt:lpstr>
      <vt:lpstr>Custom Design</vt:lpstr>
      <vt:lpstr>Axon Active Vietnam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Web Components?</vt:lpstr>
      <vt:lpstr>What are Web Components?</vt:lpstr>
      <vt:lpstr>PowerPoint Presentation</vt:lpstr>
      <vt:lpstr>Shadow DOM</vt:lpstr>
      <vt:lpstr>Shadow DOM</vt:lpstr>
      <vt:lpstr>Shadow DOM</vt:lpstr>
      <vt:lpstr>Shadow DOM</vt:lpstr>
      <vt:lpstr>PowerPoint Presentation</vt:lpstr>
      <vt:lpstr>Custom Elements</vt:lpstr>
      <vt:lpstr>PowerPoint Presentation</vt:lpstr>
      <vt:lpstr>PowerPoint Presentation</vt:lpstr>
      <vt:lpstr>Templates</vt:lpstr>
      <vt:lpstr>PowerPoint Presentation</vt:lpstr>
      <vt:lpstr>HTML Import</vt:lpstr>
      <vt:lpstr>PowerPoint Presentation</vt:lpstr>
      <vt:lpstr>PowerPoint Presentation</vt:lpstr>
      <vt:lpstr>Why Web Components?</vt:lpstr>
      <vt:lpstr>Web Components </vt:lpstr>
      <vt:lpstr>What is Polymer?</vt:lpstr>
      <vt:lpstr>What is Polymer?</vt:lpstr>
      <vt:lpstr>How to create custom elements?</vt:lpstr>
      <vt:lpstr>How to create custom elements?</vt:lpstr>
      <vt:lpstr>How to create custom elements?</vt:lpstr>
      <vt:lpstr>How to create custom elements?</vt:lpstr>
      <vt:lpstr>How to create custom elements?</vt:lpstr>
      <vt:lpstr>How to reuse component?</vt:lpstr>
      <vt:lpstr>How to reuse component?</vt:lpstr>
      <vt:lpstr>Github</vt:lpstr>
      <vt:lpstr>PowerPoint Presentation</vt:lpstr>
      <vt:lpstr>PowerPoint Presentation</vt:lpstr>
      <vt:lpstr>Practice</vt:lpstr>
      <vt:lpstr>Polymer Starter Kit</vt:lpstr>
      <vt:lpstr>How to use Polymer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 Dinh</dc:creator>
  <cp:lastModifiedBy>Quang Vinh</cp:lastModifiedBy>
  <cp:revision>395</cp:revision>
  <dcterms:created xsi:type="dcterms:W3CDTF">2013-07-16T03:33:26Z</dcterms:created>
  <dcterms:modified xsi:type="dcterms:W3CDTF">2016-04-08T15:43:38Z</dcterms:modified>
</cp:coreProperties>
</file>