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7" r:id="rId2"/>
    <p:sldId id="351" r:id="rId3"/>
    <p:sldId id="380" r:id="rId4"/>
    <p:sldId id="381" r:id="rId5"/>
    <p:sldId id="385" r:id="rId6"/>
    <p:sldId id="391" r:id="rId7"/>
    <p:sldId id="392" r:id="rId8"/>
    <p:sldId id="369" r:id="rId9"/>
    <p:sldId id="382" r:id="rId10"/>
    <p:sldId id="384" r:id="rId11"/>
    <p:sldId id="374" r:id="rId12"/>
    <p:sldId id="375" r:id="rId13"/>
    <p:sldId id="376" r:id="rId14"/>
    <p:sldId id="377" r:id="rId15"/>
    <p:sldId id="386" r:id="rId16"/>
    <p:sldId id="390" r:id="rId17"/>
    <p:sldId id="387" r:id="rId18"/>
    <p:sldId id="3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HUN T" initials="MT" lastIdx="1" clrIdx="0">
    <p:extLst>
      <p:ext uri="{19B8F6BF-5375-455C-9EA6-DF929625EA0E}">
        <p15:presenceInfo xmlns:p15="http://schemas.microsoft.com/office/powerpoint/2012/main" xmlns="" userId="36381b1245c6d9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45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9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7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40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8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32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21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9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3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98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12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19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7600" y="-25898"/>
            <a:ext cx="31496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60035" y="84280"/>
            <a:ext cx="274783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60035" y="2373076"/>
            <a:ext cx="274783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16188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74D1C0-611D-4425-BE39-EE7EE563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53662"/>
            <a:ext cx="10972800" cy="174673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tx2">
                    <a:lumMod val="50000"/>
                  </a:schemeClr>
                </a:solidFill>
                <a:latin typeface="Proxima Nova"/>
                <a:ea typeface="Proxima Nova"/>
                <a:cs typeface="Proxima Nova"/>
              </a:rPr>
              <a:t>Predicting Readmissions of Diabetes Patients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5AA7B5-F149-4F4E-9B8A-232686EF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49" y="3674692"/>
            <a:ext cx="4768396" cy="281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(group 3):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Narendran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Pratheepa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Alapaka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892738-2F9D-4E54-BDED-F205B64580E6}"/>
              </a:ext>
            </a:extLst>
          </p:cNvPr>
          <p:cNvSpPr txBox="1"/>
          <p:nvPr/>
        </p:nvSpPr>
        <p:spPr>
          <a:xfrm>
            <a:off x="8289985" y="4309035"/>
            <a:ext cx="3721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Mrs.Anjana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Agrawal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88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visualization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6850" y="1984851"/>
            <a:ext cx="9258300" cy="375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4" y="164123"/>
            <a:ext cx="10972800" cy="147539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 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Prediction of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1570892"/>
            <a:ext cx="10972800" cy="491197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base model – Logistic Regression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other classification models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7184135"/>
              </p:ext>
            </p:extLst>
          </p:nvPr>
        </p:nvGraphicFramePr>
        <p:xfrm>
          <a:off x="2597895" y="4839284"/>
          <a:ext cx="4705581" cy="19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1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0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0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scores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ROC AUC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8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0.84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0.90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8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0.92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0.96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8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0.85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0.91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8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0.63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0.83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82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0.94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0891" y="2153998"/>
            <a:ext cx="54959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196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0615"/>
            <a:ext cx="10972800" cy="603738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– XG Boost Classifier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Treating imbalance data – SMOTE and Near Miss</a:t>
            </a:r>
          </a:p>
          <a:p>
            <a:endParaRPr lang="en-IN" sz="2400" dirty="0"/>
          </a:p>
          <a:p>
            <a:pPr lvl="1"/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5445368" y="5164016"/>
            <a:ext cx="902677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0422" y="819510"/>
            <a:ext cx="3501157" cy="286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225" y="4087148"/>
            <a:ext cx="3268062" cy="232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045789"/>
            <a:ext cx="3084753" cy="268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7286" y="1369893"/>
            <a:ext cx="53625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102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9262"/>
            <a:ext cx="10972800" cy="621322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– XG Boost Classifier (Balanced Data)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hyper parameters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{'gamma':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0.15,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6, 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848" y="1113692"/>
            <a:ext cx="4904643" cy="192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9101" y="772084"/>
            <a:ext cx="3562711" cy="260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3205" y="4410884"/>
            <a:ext cx="5591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9102" y="4028536"/>
            <a:ext cx="3533505" cy="248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025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2031"/>
            <a:ext cx="10972800" cy="570413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069" y="1702729"/>
            <a:ext cx="5476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567222"/>
            <a:ext cx="50387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4232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6669" y="1828281"/>
            <a:ext cx="1592580" cy="60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3394" y="1975449"/>
            <a:ext cx="7826544" cy="380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Modeling, Evaluation and Feedback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687683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on the above accuracy and recall values:</a:t>
            </a:r>
          </a:p>
          <a:p>
            <a:pPr>
              <a:buNone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 seems like the best model to use. </a:t>
            </a:r>
          </a:p>
          <a:p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number of False negatives in Random forest are less and the accuracy is higher than the rest of the models. </a:t>
            </a:r>
          </a:p>
          <a:p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accuracy is about 64%.</a:t>
            </a:r>
          </a:p>
          <a:p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after tuning also gives a good accuracy but, Random forest is more easily understandable. </a:t>
            </a:r>
          </a:p>
          <a:p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Hence, we should go ahead with Random forest.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259" y="1535502"/>
            <a:ext cx="5874590" cy="416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971174" y="4822222"/>
            <a:ext cx="154686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71584" y="1682152"/>
            <a:ext cx="5384800" cy="4633794"/>
          </a:xfrm>
        </p:spPr>
        <p:txBody>
          <a:bodyPr/>
          <a:lstStyle/>
          <a:p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deploying multiple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models, we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came up with Random forest.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we can suggest to the hospital authorities the variables which have the most effect on the readmission rate. </a:t>
            </a:r>
          </a:p>
          <a:p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diagram explains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all:-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814" y="1656272"/>
            <a:ext cx="5201728" cy="29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Assumptions, Limitations &amp; Further Works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dataset includes some useful information but still lack certain aspects like access to care etc. which might impact the readmission to a huge extent.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More data preprocessing could have been performed to improve the model accuracy further. So, in future this is one area which can be explored. 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Variations of different machine learning techniques can be used.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A40E4-09EF-430D-9440-7BE4CD1A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B9B080-9BA9-4F8A-8232-B3140914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181820"/>
            <a:ext cx="10972800" cy="26610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Domain Testing is a process to test healthcare application for various factors like standards, safety, compliance, cross dependency with other entities,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healthcare domain testing is to ensure quality, reliability, performance, safety and efficiency of the Healthcare application.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to obtain a measurement of HbA1c for patients with diabetics is a useful predictor of readmission rates which may prove valuable in the development of strategies to reduce readmission rates and costs for the care of individuals with diabetes.</a:t>
            </a:r>
          </a:p>
        </p:txBody>
      </p:sp>
      <p:sp>
        <p:nvSpPr>
          <p:cNvPr id="4" name="Chevron 10">
            <a:extLst>
              <a:ext uri="{FF2B5EF4-FFF2-40B4-BE49-F238E27FC236}">
                <a16:creationId xmlns:a16="http://schemas.microsoft.com/office/drawing/2014/main" xmlns="" id="{27CC7489-DC4D-4B6B-B4A7-6DD0EDE5C994}"/>
              </a:ext>
            </a:extLst>
          </p:cNvPr>
          <p:cNvSpPr/>
          <p:nvPr/>
        </p:nvSpPr>
        <p:spPr>
          <a:xfrm>
            <a:off x="1815576" y="4818855"/>
            <a:ext cx="3158066" cy="9906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Understanding the business problem</a:t>
            </a:r>
          </a:p>
        </p:txBody>
      </p:sp>
      <p:sp>
        <p:nvSpPr>
          <p:cNvPr id="5" name="Chevron 12">
            <a:extLst>
              <a:ext uri="{FF2B5EF4-FFF2-40B4-BE49-F238E27FC236}">
                <a16:creationId xmlns:a16="http://schemas.microsoft.com/office/drawing/2014/main" xmlns="" id="{44C0C195-AE24-4311-A985-B11A499583C5}"/>
              </a:ext>
            </a:extLst>
          </p:cNvPr>
          <p:cNvSpPr/>
          <p:nvPr/>
        </p:nvSpPr>
        <p:spPr>
          <a:xfrm>
            <a:off x="5138209" y="4818855"/>
            <a:ext cx="3048000" cy="9906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Exploring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54A2C5-F9F6-4B80-8F2E-EA391AD852AF}"/>
              </a:ext>
            </a:extLst>
          </p:cNvPr>
          <p:cNvSpPr txBox="1"/>
          <p:nvPr/>
        </p:nvSpPr>
        <p:spPr>
          <a:xfrm>
            <a:off x="874358" y="37021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evron 12">
            <a:extLst>
              <a:ext uri="{FF2B5EF4-FFF2-40B4-BE49-F238E27FC236}">
                <a16:creationId xmlns:a16="http://schemas.microsoft.com/office/drawing/2014/main" xmlns="" id="{9FFCB203-A37A-480F-9199-778FE84523B2}"/>
              </a:ext>
            </a:extLst>
          </p:cNvPr>
          <p:cNvSpPr/>
          <p:nvPr/>
        </p:nvSpPr>
        <p:spPr>
          <a:xfrm>
            <a:off x="8350776" y="4818855"/>
            <a:ext cx="3048000" cy="9906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Processing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5500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97503E-CE17-4F53-9199-484C666BB7E8}"/>
              </a:ext>
            </a:extLst>
          </p:cNvPr>
          <p:cNvSpPr txBox="1"/>
          <p:nvPr/>
        </p:nvSpPr>
        <p:spPr>
          <a:xfrm>
            <a:off x="689499" y="22642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E051B4-2DAA-41FD-B29E-F935173960D2}"/>
              </a:ext>
            </a:extLst>
          </p:cNvPr>
          <p:cNvSpPr txBox="1"/>
          <p:nvPr/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D634D28-8E8B-4DEC-8D48-146747B13C82}"/>
              </a:ext>
            </a:extLst>
          </p:cNvPr>
          <p:cNvSpPr txBox="1"/>
          <p:nvPr/>
        </p:nvSpPr>
        <p:spPr>
          <a:xfrm>
            <a:off x="609600" y="226427"/>
            <a:ext cx="352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0B1FC6-24EE-411F-9848-52D47AC23565}"/>
              </a:ext>
            </a:extLst>
          </p:cNvPr>
          <p:cNvSpPr/>
          <p:nvPr/>
        </p:nvSpPr>
        <p:spPr>
          <a:xfrm>
            <a:off x="5085813" y="684370"/>
            <a:ext cx="15240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Types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94E9BF-FE21-4300-BF6E-414E089B36B1}"/>
              </a:ext>
            </a:extLst>
          </p:cNvPr>
          <p:cNvCxnSpPr/>
          <p:nvPr/>
        </p:nvCxnSpPr>
        <p:spPr>
          <a:xfrm>
            <a:off x="2773355" y="1740049"/>
            <a:ext cx="61489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Down Arrow 10">
            <a:extLst>
              <a:ext uri="{FF2B5EF4-FFF2-40B4-BE49-F238E27FC236}">
                <a16:creationId xmlns:a16="http://schemas.microsoft.com/office/drawing/2014/main" xmlns="" id="{70DEE807-E707-4744-B386-26F298C40C92}"/>
              </a:ext>
            </a:extLst>
          </p:cNvPr>
          <p:cNvSpPr/>
          <p:nvPr/>
        </p:nvSpPr>
        <p:spPr>
          <a:xfrm>
            <a:off x="2754817" y="1769906"/>
            <a:ext cx="152400" cy="3810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0">
            <a:extLst>
              <a:ext uri="{FF2B5EF4-FFF2-40B4-BE49-F238E27FC236}">
                <a16:creationId xmlns:a16="http://schemas.microsoft.com/office/drawing/2014/main" xmlns="" id="{E076BF13-2684-4076-9DD1-F030239D94F0}"/>
              </a:ext>
            </a:extLst>
          </p:cNvPr>
          <p:cNvSpPr/>
          <p:nvPr/>
        </p:nvSpPr>
        <p:spPr>
          <a:xfrm>
            <a:off x="8748167" y="1745298"/>
            <a:ext cx="152400" cy="3810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79350B5-D43E-4D0F-A748-CABD20D386CD}"/>
              </a:ext>
            </a:extLst>
          </p:cNvPr>
          <p:cNvSpPr/>
          <p:nvPr/>
        </p:nvSpPr>
        <p:spPr>
          <a:xfrm>
            <a:off x="2188601" y="2210114"/>
            <a:ext cx="1274233" cy="4699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7239015-4C1B-4C79-BC8E-0433506EBD0A}"/>
              </a:ext>
            </a:extLst>
          </p:cNvPr>
          <p:cNvSpPr/>
          <p:nvPr/>
        </p:nvSpPr>
        <p:spPr>
          <a:xfrm>
            <a:off x="8122171" y="2187899"/>
            <a:ext cx="1447800" cy="4826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7" name="Down Arrow 17">
            <a:extLst>
              <a:ext uri="{FF2B5EF4-FFF2-40B4-BE49-F238E27FC236}">
                <a16:creationId xmlns:a16="http://schemas.microsoft.com/office/drawing/2014/main" xmlns="" id="{4CF1BACD-12D5-41A1-ABBC-A45AA92E445E}"/>
              </a:ext>
            </a:extLst>
          </p:cNvPr>
          <p:cNvSpPr/>
          <p:nvPr/>
        </p:nvSpPr>
        <p:spPr>
          <a:xfrm>
            <a:off x="2754817" y="2697778"/>
            <a:ext cx="152400" cy="3810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xmlns="" id="{0B15E46B-A167-4B3A-8EC8-17614B8102AB}"/>
              </a:ext>
            </a:extLst>
          </p:cNvPr>
          <p:cNvSpPr/>
          <p:nvPr/>
        </p:nvSpPr>
        <p:spPr>
          <a:xfrm>
            <a:off x="8748167" y="2705263"/>
            <a:ext cx="152400" cy="3810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970D2D-B9C6-4524-9E56-A2B66F22C2B3}"/>
              </a:ext>
            </a:extLst>
          </p:cNvPr>
          <p:cNvSpPr/>
          <p:nvPr/>
        </p:nvSpPr>
        <p:spPr>
          <a:xfrm>
            <a:off x="1311215" y="2932983"/>
            <a:ext cx="3200400" cy="34246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Admission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Discharge disposition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Admission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Payer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Medical </a:t>
            </a:r>
            <a:r>
              <a:rPr lang="en-US" sz="1200" dirty="0" err="1"/>
              <a:t>speciality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Diagnosis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Diagnosis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Diagnosis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Glucose serum test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A1c test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 of 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Diabetes 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24 features for 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7E7AF6E-B9F4-4820-8A61-98D5206B278A}"/>
              </a:ext>
            </a:extLst>
          </p:cNvPr>
          <p:cNvSpPr/>
          <p:nvPr/>
        </p:nvSpPr>
        <p:spPr>
          <a:xfrm>
            <a:off x="7319518" y="3008705"/>
            <a:ext cx="3152951" cy="24518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Encounter_id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Patient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Time in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No. of lab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No. of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No. of 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No. of outpatient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No.of</a:t>
            </a:r>
            <a:r>
              <a:rPr lang="en-US" sz="1200" dirty="0"/>
              <a:t> emergency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No. of inpatient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No. of diagnoses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Down Arrow 17">
            <a:extLst>
              <a:ext uri="{FF2B5EF4-FFF2-40B4-BE49-F238E27FC236}">
                <a16:creationId xmlns:a16="http://schemas.microsoft.com/office/drawing/2014/main" xmlns="" id="{F5C4BDBE-1CEB-49B8-A75B-D01CAFFC2D35}"/>
              </a:ext>
            </a:extLst>
          </p:cNvPr>
          <p:cNvSpPr/>
          <p:nvPr/>
        </p:nvSpPr>
        <p:spPr>
          <a:xfrm>
            <a:off x="5695413" y="1352704"/>
            <a:ext cx="152400" cy="3810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xmlns="" id="{4C692157-C61A-4683-8FCB-36208519376C}"/>
              </a:ext>
            </a:extLst>
          </p:cNvPr>
          <p:cNvSpPr/>
          <p:nvPr/>
        </p:nvSpPr>
        <p:spPr>
          <a:xfrm>
            <a:off x="6609814" y="5611879"/>
            <a:ext cx="1790700" cy="8128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Shape: </a:t>
            </a:r>
          </a:p>
          <a:p>
            <a:pPr algn="ctr"/>
            <a:r>
              <a:rPr lang="en-US" dirty="0"/>
              <a:t>101766 rows</a:t>
            </a:r>
          </a:p>
          <a:p>
            <a:pPr algn="ctr"/>
            <a:r>
              <a:rPr lang="en-US" dirty="0"/>
              <a:t>50 columns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xmlns="" id="{708D31D6-4850-465C-9846-A7458E9B74FB}"/>
              </a:ext>
            </a:extLst>
          </p:cNvPr>
          <p:cNvSpPr/>
          <p:nvPr/>
        </p:nvSpPr>
        <p:spPr>
          <a:xfrm>
            <a:off x="8900568" y="5611877"/>
            <a:ext cx="2128045" cy="81286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Type:</a:t>
            </a:r>
          </a:p>
          <a:p>
            <a:pPr algn="ctr"/>
            <a:r>
              <a:rPr lang="en-US" dirty="0"/>
              <a:t>Categorical = 39</a:t>
            </a:r>
          </a:p>
          <a:p>
            <a:pPr algn="ctr"/>
            <a:r>
              <a:rPr lang="en-US" dirty="0"/>
              <a:t>Integer = 11</a:t>
            </a:r>
          </a:p>
        </p:txBody>
      </p:sp>
    </p:spTree>
    <p:extLst>
      <p:ext uri="{BB962C8B-B14F-4D97-AF65-F5344CB8AC3E}">
        <p14:creationId xmlns:p14="http://schemas.microsoft.com/office/powerpoint/2010/main" xmlns="" val="8136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dataset missing values are represented as '?' sign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insignificant columns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and treating the null values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done for categorical features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35639" y="2009954"/>
            <a:ext cx="3709936" cy="455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246190" y="1595887"/>
            <a:ext cx="36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null value treatment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Columns after null value treatment and dropping the unwanted </a:t>
            </a:r>
            <a:r>
              <a:rPr lang="en-IN" dirty="0" smtClean="0"/>
              <a:t>columns.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2679" y="1600200"/>
            <a:ext cx="21146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understanding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Performing Exploratory data analysis to get a basic sense about the data.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there are multiple variables,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trying to figure out the correlation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 that we can use less variables.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6068" y="1992702"/>
            <a:ext cx="6420149" cy="461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understanding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1653" y="1600200"/>
            <a:ext cx="107140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C55C9-DC82-4BDB-952D-70AEB753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17" y="1637985"/>
            <a:ext cx="10972800" cy="47009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0022379-F89C-4D24-9450-828C5B8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1938"/>
            <a:ext cx="10972800" cy="909637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visualization</a:t>
            </a:r>
            <a:endParaRPr lang="en-IN" sz="4000" b="1" dirty="0"/>
          </a:p>
        </p:txBody>
      </p:sp>
      <p:sp>
        <p:nvSpPr>
          <p:cNvPr id="10242" name="AutoShape 2" descr="data:image/png;base64,iVBORw0KGgoAAAANSUhEUgAAAZIAAAEWCAYAAABMoxE0AAAAOXRFWHRTb2Z0d2FyZQBNYXRwbG90bGliIHZlcnNpb24zLjMuNCwgaHR0cHM6Ly9tYXRwbG90bGliLm9yZy8QVMy6AAAACXBIWXMAAAsTAAALEwEAmpwYAAAdjElEQVR4nO3dfZxdVX3v8c/XRJ6E8JQJJjORiRDQEFGaMU1rVTTcJlokaQs1VCRAvLGI2PpQSdQKXhuFauWCSnpTCUnQElIUCb2iIIhUG4gDgiHBwAhIhoRkeDQgRBN//WOvKZuTM5OZWXPOSZzv+/Wa19nnt/dae52Th++svfc5WxGBmZnZQL2s0QMwM7M9m4PEzMyyOEjMzCyLg8TMzLI4SMzMLIuDxMzMsjhIrC4k/Yukfxikvl4l6VlJwwajvyr93yBpdi363sV+/1HS45Ieq/e+K8ZxhqQfDbDtmyWtz9h3Tf9srTbkz5FYLkkPA4cB24EdwDpgGbAoIn43gL7eFxHfH+Rh9rS/C4AjI+K0euyvl3GMBe4HDo+ILVXWHw/cAvwaCGAjcGFEXFGDsZxB8WfwJ4Pdt/1+8ozEBsu7IuIA4HDgQuA84PLB3omk4YPd527icOCJaiFSsjEi9gdGAB8G/lXS0XUZnVkvHCQ2qCLimYhYCbwbmC1pIoCkJZL+MS2PlPQfkp6W9KSk/5T0MklXAq8Crk+HNz4uqVVSSJoj6RHgllJteOrvVkmflfRjSVsl3ShpZFp3vKTO8hglPSzpBEnTgU8A7077u6fU3/vS8sskfUrSLyVtkbRM0oFpXfc4Zkt6JB2W+mRP742kA1P7rtTfp1L/JwA3AWPSOJbs4j2OiPgO8CRwbGmc8yT9QtITklZIOqS073+X9JikZyTdJumY0rpDJa2U9CtJq4EjKsYdkj4g6YH0/n5W0hGSVqU2KyTtVe39lnSepEdTu/WSpqb6ZEntqf1mSV+qeE+7/2zHpLE9KalD0v8u9X1B2vey1P9aSW29vXdWGw4Sq4mIWA10Am+usvqjaV0TxSGxTxRN4r3AIxSzm/0j4p9Kbd4KvBaY1sMu/xo4ExgF7AV8rA9j/C7wOeDqtL/XV9nsjPTzNuDVwP7AVyq2+RPgaGAq8GlJr+1hl18GDkz9vBU4HTgzHcZ7B2nGERFn9DbuFBonASOBjlT+EDAz9TsGeAr4aqnZDcB4ivfnLuAbpXVfBV4ARgNnpZ9K04FJwBTg48Ai4D3AWGAicGqVcR4NfBB4Y5qtTgMeTqsvAS6JiBEUwbWih5d7FcXflTHAycDnusMoOQlYDhwErGTnPxurAweJ1dJG4JAq9d9S/Kd1eET8NiL+M3Z9su6CiHguIp7vYf0VEXF/Wr8CeMOAR/1S7wG+FBEPRsSzwHxgVsUhts9ExPMRcQ9wD7BTIKWTx+8G5kfE1oh4GPhn4L39GMsYSU8DzwPXAh+JiJ+mde8HPhkRnRGxDbgAOLl7nBGxOO23e93r0wxpGPCXwKfT+3svsLTKvi+KiF9FxFrgXuDG9J48QxFSx1VpswPYG5gg6eUR8XBE/CKt+y1wpKSREfFsRNxe5T0bSxHS50XECxFxN/C1ivfsRxHxnYjYAVxJlffeas9BYrXUTHH4pdIXKH6TvlHSg5Lm9aGvDbtYX77S6dcUM4fBMAb4Zen5L4HhFDOp/ux7JMVMqbKv5n6MZWNEHERxjuRS4O2ldYcD16bDhU8D91H8R36YpGGSLkyHvX7Fi7OCkRSzwuG89P0tj7Hb5tLy81We7/SaI6ID+DuK4NoiabmkMWn1HOAo4OeSfiLpxCr7HAM8GRFbK8ZWfs8q3/t99Pt7Hm235SCxmpD0Rop/8DtdRpp+M/5oRLwaeBfwkdLhip5mJgO9vPA5YL/SuIZR/OfZ1343Uvwn3e1VFFenba6+eY8ep/gtvLKvR/vZD2lWcR7wOkkzU3kD8I6IOKj0s09EPEpx2G8GcALFobXW1EZAV3o9YyvGNSgi4t/S1V+HU7zXF6X6AxFxKsWhtouAayS9oqL5RuAQSQdUjK3f75nVloPEBpWkEem3y+XA1yNiTZVtTpR0pCQBv6L4zXlHWr2Z4hzCYLmf4rfUP5P0cuBTFIdbum0GWiX19G/hKuDDksZJ2p8Xz6ls788g0qGXFcACSQdIOhz4CPD1fr6e7v5+Q3Fo7NOp9C+p78MBJDVJmpHWHQBsA56gCNXPVYzrW8AFkvaTNAEYlM/QSDpa0tsl7U1xDuZ50p+zpNMkNaXLw59OTXaU20fEBuC/gM9L2kfSsRQzmfL5HdsNOEhssFwvaSvFb8afBL5EcfK7mvHA94FngVXAZRFxa1r3eeBT6RDNLk+Y70o6hv8BimPrj1LMUMpXcf17enxC0l1VulhMcez9NuAhiv8Qzx3gcM5N+3+QYqb2b6n/gVoMvErSuyhOXq+kOFy4Fbgd+MO03TKKQ0KPUnzGp/J8xAcpDk09BiwBBuuzKXtTXAr+eOp7FMWFFVCcvF8r6dk09lkR8UKVPk6lmEFtpDgvdH5E3DRI47NB4g8kmplZFs9IzMwsi4PEzMyyOEjMzCyLg8TMzLIMuQ/ujBw5MlpbWxs9DDOzPcqdd975eEQ0VVs35IKktbWV9vb2Rg/DzGyPIqnaNx4APrRlZmaZHCRmZpbFQWJmZlkcJGZmlsVBYmZmWRwkZmaWxUFiZmZZHCRmZpbFQWJmZlmG3CfbB8Okv1/W6CHYbujOL5ze6CGYNYRnJGZmlsVBYmZmWRwkZmaWxUFiZmZZHCRmZpbFQWJmZlkcJGZmlsVBYmZmWRwkZmaWpWZBImmxpC2S7q2onytpvaS1kv6pVJ8vqSOtm1aqT5K0Jq27VJJSfW9JV6f6HZJaa/VazMysZ7WckSwBppcLkt4GzACOjYhjgC+m+gRgFnBManOZpGGp2UJgLjA+/XT3OQd4KiKOBC4GLqrhazEzsx7ULEgi4jbgyYry2cCFEbEtbbMl1WcAyyNiW0Q8BHQAkyWNBkZExKqICGAZMLPUZmlavgaY2j1bMTOz+qn3OZKjgDenQ1E/lPTGVG8GNpS260y15rRcWX9Jm4jYDjwDHFptp5LmSmqX1N7V1TVoL8bMzOofJMOBg4EpwN8DK9IsotpMInqps4t1Ly1GLIqItohoa2pq6v+ozcysR/UOkk7gW1FYDfwOGJnqY0vbtQAbU72lSp1yG0nDgQPZ+VCamZnVWL2D5NvA2wEkHQXsBTwOrARmpSuxxlGcVF8dEZuArZKmpJnL6cB1qa+VwOy0fDJwSzqPYmZmdVSzG1tJugo4HhgpqRM4H1gMLE6XBP8GmJ3+818raQWwDtgOnBMRO1JXZ1NcAbYvcEP6AbgcuFJSB8VMZFatXouZmfWsZkESEaf2sOq0HrZfACyoUm8HJlapvwCckjNGMzPL50+2m5lZFgeJmZllcZCYmVkWB4mZmWVxkJiZWRYHiZmZZXGQmJlZFgeJmZllcZCYmVkWB4mZmWVxkJiZWRYHiZmZZXGQmJlZFgeJmZllcZCYmVmWmgWJpMWStqSbWFWu+5ikkDSyVJsvqUPSeknTSvVJktakdZemOyWS7qZ4darfIam1Vq/FzMx6VssZyRJgemVR0ljgfwGPlGoTKO5weExqc5mkYWn1QmAuxe13x5f6nAM8FRFHAhcDF9XkVZiZWa9qFiQRcRvFLXArXQx8HCjfX30GsDwitkXEQ0AHMFnSaGBERKxKt+RdBswstVmalq8BpnbPVszMrH7qeo5E0knAoxFxT8WqZmBD6XlnqjWn5cr6S9pExHbgGeDQHvY7V1K7pPaurq7s12FmZi+qW5BI2g/4JPDpaqur1KKXem9tdi5GLIqItohoa2pq6stwzcysj+o5IzkCGAfcI+lhoAW4S9IrKWYaY0vbtgAbU72lSp1yG0nDgQOpfijNzMxqqG5BEhFrImJURLRGRCtFEPxBRDwGrARmpSuxxlGcVF8dEZuArZKmpPMfpwPXpS5XArPT8snALek8ipmZ1VEtL/+9ClgFHC2pU9KcnraNiLXACmAd8F3gnIjYkVafDXyN4gT8L4AbUv1y4FBJHcBHgHk1eSFmZtar4bXqOCJO3cX61ornC4AFVbZrByZWqb8AnJI3SjMzy+VPtpuZWRYHiZmZZXGQmJlZFgeJmZllcZCYmVkWB4mZmWVxkJiZWRYHiZmZZXGQmJlZFgeJmZllcZCYmVkWB4mZmWVxkJiZWRYHiZmZZXGQmJlZllre2GqxpC2S7i3VviDp55J+JulaSQeV1s2X1CFpvaRppfokSWvSukvTnRJJd1O8OtXvkNRaq9diZmY9q+WMZAkwvaJ2EzAxIo4F7gfmA0iaAMwCjkltLpM0LLVZCMyluP3u+FKfc4CnIuJI4GLgopq9EjMz61HNgiQibgOerKjdGBHb09PbgZa0PANYHhHbIuIhitvqTpY0GhgREavS/diXATNLbZam5WuAqd2zFTMzq59GniM5ixfvv94MbCit60y15rRcWX9JmxROzwCH1nC8ZmZWRUOCRNInge3AN7pLVTaLXuq9tam2v7mS2iW1d3V19Xe4ZmbWi7oHiaTZwInAe9LhKihmGmNLm7UAG1O9pUr9JW0kDQcOpOJQWreIWBQRbRHR1tTUNFgvxczMqHOQSJoOnAecFBG/Lq1aCcxKV2KNozipvjoiNgFbJU1J5z9OB64rtZmdlk8GbikFk5mZ1cnwWnUs6SrgeGCkpE7gfIqrtPYGbkrnxW+PiL+JiLWSVgDrKA55nRMRO1JXZ1NcAbYvxTmV7vMqlwNXSuqgmInMqtVrMTOzntUsSCLi1Crly3vZfgGwoEq9HZhYpf4CcErOGM3MLJ8/2W5mZlkcJGZmlsVBYmZmWRwkZmaWxUFiZmZZHCRmZpbFQWJmZlkcJGZmlsVBYmZmWRwkZmaWxUFiZmZZHCRmZpbFQWJmZlkcJGZmlsVBYmZmWRwkZmaWpWZBImmxpC2S7i3VDpF0k6QH0uPBpXXzJXVIWi9pWqk+SdKatO7SdMtd0m15r071OyS11uq1mJlZz2o5I1kCTK+ozQNujojxwM3pOZImUNwq95jU5jJJw1KbhcBcivu4jy/1OQd4KiKOBC4GLqrZKzEzsx7VLEgi4jaKe6mXzQCWpuWlwMxSfXlEbIuIh4AOYLKk0cCIiFgVEQEsq2jT3dc1wNTu2YqZmdVPvc+RHBYRmwDS46hUbwY2lLbrTLXmtFxZf0mbiNgOPAMcWm2nkuZKapfU3tXVNUgvxczMoI9BIunmvtQyVJtJRC/13trsXIxYFBFtEdHW1NQ0wCGamVk1w3tbKWkfYD9gZDox3v2f9whgzAD2t1nS6IjYlA5bbUn1TmBsabsWYGOqt1Spl9t0ShoOHMjOh9LMzKzGdjUjeT9wJ/Ca9Nj9cx3w1QHsbyUwOy3PTv1012elK7HGUZxUX50Of22VNCWd/zi9ok13XycDt6TzKGZmVke9zkgi4hLgEknnRsSX+9OxpKuA4ylmM53A+cCFwApJc4BHgFPSftZKWgGsA7YD50TEjtTV2RRXgO0L3JB+AC4HrpTUQTETmdWf8ZmZ2eDoNUi6RcSXJf0x0FpuExHLemlzag+rpvaw/QJgQZV6OzCxSv0FUhCZmVnj9ClIJF0JHAHcDXTPFLovxzUzsyGsT0ECtAETfA7CzMwq9fVzJPcCr6zlQMzMbM/U1xnJSGCdpNXAtu5iRJxUk1GZmdkeo69BckEtB2FmZnuuvl619cNaD8TMzPZMfb1qaysvfv3IXsDLgeciYkStBmZmZnuGvs5IDig/lzQTmFyLAZmZ2Z5lQN/+GxHfBt4+uEMxM7M9UV8Pbf1F6enLKD5X4s+UmJlZn6/aeldpeTvwMMWNpczMbIjr6zmSM2s9EDMz2zP19cZWLZKulbRF0mZJ35TUsuuWZmb2+66vJ9uvoLj/xxiKW9xen2pmZjbE9TVImiLiiojYnn6WAL5nrZmZ9TlIHpd0mqRh6ec04ImB7lTShyWtlXSvpKsk7SPpEEk3SXogPR5c2n6+pA5J6yVNK9UnSVqT1l2a7qJoZmZ11NcgOQv4K+AxYBPFrW0HdAJeUjPwIaAtIiYCwyjubjgPuDkixgM3p+dImpDWHwNMBy6TNCx1txCYS3Fr3vFpvZmZ1VFfg+SzwOyIaIqIURTBckHGfocD+0oaDuwHbKS4nHhpWr8UmJmWZwDLI2JbRDwEdACTJY0GRkTEqnSflGWlNmZmVid9DZJjI+Kp7icR8SRw3EB2GBGPAl+kuGf7JuCZiLgROCwiNqVtNgGjUpNmYEOpi85Ua07LlfWdSJorqV1Se1dX10CGbWZmPehrkLys4pzFIfT9w4wvkfqZAYyjuArsFemcS49NqtSil/rOxYhFEdEWEW1NTb5GwMxsMPU1DP4Z+C9J11D8Z/1XwIIB7vME4KGI6AKQ9C3gj4HNkkZHxKZ02GpL2r4TGFtq30JxKKwzLVfWzcysjvo0I4mIZcBfApuBLuAvIuLKAe7zEWCKpP3SVVZTgfsoPqcyO20zG7guLa8EZknaW9I4ipPqq9Phr62SpqR+Ti+1MTOzOunz4amIWAesy91hRNyRZjZ3UXxv10+BRcD+wApJcyjC5pS0/VpJK9K+twPnRMSO1N3ZwBJgX+CG9GNmZnU0oPMcuSLifOD8ivI2itlJte0XUOVQWkS0AxMHfYBmZtZnA7ofiZmZWTcHiZmZZXGQmJlZFgeJmZllcZCYmVkWB4mZmWVxkJiZWRYHiZmZZXGQmJlZFgeJmZllcZCYmVkWB4mZmWVxkJiZWRYHiZmZZXGQmJlZloYEiaSDJF0j6eeS7pP0R5IOkXSTpAfSY/ke8fMldUhaL2laqT5J0pq07tJ0p0QzM6ujRs1ILgG+GxGvAV5PcavdecDNETEeuDk9R9IEYBZwDDAduEzSsNTPQmAuxe13x6f1ZmZWR3UPEkkjgLcAlwNExG8i4mlgBrA0bbYUmJmWZwDLI2JbRDwEdACTJY0GRkTEqogIYFmpjZmZ1UkjZiSvBrqAKyT9VNLXJL0COCwiNgGkx1Fp+2ZgQ6l9Z6o1p+XK+k4kzZXULqm9q6trcF+NmdkQ14ggGQ78AbAwIo4DniMdxupBtfMe0Ut952LEoohoi4i2pqam/o7XzMx60Ygg6QQ6I+KO9PwaimDZnA5XkR63lLYfW2rfAmxM9ZYqdTMzq6O6B0lEPAZskHR0Kk0F1gErgdmpNhu4Li2vBGZJ2lvSOIqT6qvT4a+tkqakq7VOL7UxM7M6Gd6g/Z4LfEPSXsCDwJkUobZC0hzgEeAUgIhYK2kFRdhsB86JiB2pn7OBJcC+wA3px8zM6qghQRIRdwNtVVZN7WH7BcCCKvV2YOKgDs7MzPrFn2w3M7MsDhIzM8viIDEzsywOEjMzy+IgMTOzLA4SMzPL4iAxM7MsDhIzM8viIDEzsywOEjMzy+IgMTOzLA4SMzPL4iAxM7MsDhIzM8viIDEzsywNCxJJwyT9VNJ/pOeHSLpJ0gPp8eDStvMldUhaL2laqT5J0pq07tJ0p0QzM6ujRs5I/ha4r/R8HnBzRIwHbk7PkTQBmAUcA0wHLpM0LLVZCMyluP3u+LTezMzqqCFBIqkF+DPga6XyDGBpWl4KzCzVl0fEtoh4COgAJksaDYyIiFUREcCyUhszM6uTRs1I/i/wceB3pdphEbEJID2OSvVmYENpu85Ua07LlfWdSJorqV1Se1dX16C8ADMzK9Q9SCSdCGyJiDv72qRKLXqp71yMWBQRbRHR1tTU1MfdmplZXwxvwD7fBJwk6Z3APsAISV8HNksaHRGb0mGrLWn7TmBsqX0LsDHVW6rUzcysjuo+I4mI+RHREhGtFCfRb4mI04CVwOy02WzgurS8EpglaW9J4yhOqq9Oh7+2SpqSrtY6vdTGzMzqpBEzkp5cCKyQNAd4BDgFICLWSloBrAO2A+dExI7U5mxgCbAvcEP6MTOzOmpokETErcCtafkJYGoP2y0AFlSptwMTazdCMzPbFX+y3czMsjhIzMwsi4PEzMyyOEjMzCyLg8TMzLI4SMzMLIuDxMzMsjhIzMwsi4PEzMyyOEjMzCyLg8TMzLI4SMzMLIuDxMzMsjhIzMwsi4PEzMyyNOKe7WMl/UDSfZLWSvrbVD9E0k2SHkiPB5fazJfUIWm9pGml+iRJa9K6S9OdEs3MrI4acWOr7cBHI+IuSQcAd0q6CTgDuDkiLpQ0D5gHnCdpAsUteY8BxgDfl3RUukviQmAucDvwHWA6vkuiDWGP/J/XNXoItht61afX1LT/RtyzfVNE3JWWtwL3Ac3ADGBp2mwpMDMtzwCWR8S2iHgI6AAmSxoNjIiIVRERwLJSGzMzq5OGniOR1AocB9wBHBYRm6AIG2BU2qwZ2FBq1plqzWm5sm5mZnXUsCCRtD/wTeDvIuJXvW1apRa91Kvta66kdkntXV1d/R+smZn1qCFBIunlFCHyjYj4VipvToerSI9bUr0TGFtq3gJsTPWWKvWdRMSiiGiLiLampqbBeyFmZtaQq7YEXA7cFxFfKq1aCcxOy7OB60r1WZL2ljQOGA+sToe/tkqakvo8vdTGzMzqpBFXbb0JeC+wRtLdqfYJ4EJghaQ5wCPAKQARsVbSCmAdxRVf56QrtgDOBpYA+1JcreUrtszM6qzuQRIRP6L6+Q2AqT20WQAsqFJvByYO3ujMzKy//Ml2MzPL4iAxM7MsDhIzM8viIDEzsywOEjMzy+IgMTOzLA4SMzPL4iAxM7MsDhIzM8viIDEzsywOEjMzy+IgMTOzLA4SMzPL4iAxM7MsDhIzM8viIDEzsyx7fJBImi5pvaQOSfMaPR4zs6Fmjw4SScOArwLvACYAp0qa0NhRmZkNLXt0kACTgY6IeDAifgMsB2Y0eExmZkNK3e/ZPsiagQ2l553AH1ZuJGkuMDc9fVbS+jqMbagYCTze6EHsDvTF2Y0egr2U/252O1+D0cvhPa3Y04Ok2rsTOxUiFgGLaj+coUdSe0S0NXocZpX8d7N+9vRDW53A2NLzFmBjg8ZiZjYk7elB8hNgvKRxkvYCZgErGzwmM7MhZY8+tBUR2yV9EPgeMAxYHBFrGzysocaHDG135b+bdaKInU4pmJmZ9dmefmjLzMwazEFiZmZZHCQ2IP5qGttdSVosaYukexs9lqHCQWL95q+msd3cEmB6owcxlDhIbCD81TS224qI24AnGz2OocRBYgNR7atpmhs0FjNrMAeJDUSfvprGzIYGB4kNhL+axsz+h4PEBsJfTWNm/8NBYv0WEduB7q+muQ9Y4a+msd2FpKuAVcDRkjolzWn0mH7f+StSzMwsi2ckZmaWxUFiZmZZHCRmZpbFQWJmZlkcJGZmlsVBYlZHks6Q9JV+tvmOpIPSzwdK9VZJfz2AMSyRdHJ/25n1xEFi1g8q1PXfTUS8MyKeBg4CPlBa1Qr0O0jMBpuDxGwX0m/+90m6DLgL+AdJP5H0M0mfKW33bUl3SloraW6pfqak+yX9EHhTqb5E0kJJP5D0oKS3pntp3CdpSWm7hyWNBC4EjpB0t6QvpOdvTs8/LGmYpC+Uxvb+1F6SviJpnaT/D4yq8VtmQ8zwRg/AbA9xNHAm8G3gZIqv0hewUtJb0leXnxURT0raF/iJpG8CewGfASYBzwA/AH5a6vdg4O3AScD1FEHzvtT+DRFxd2nbecDEiHgDgKTjgY9FxInp+VzgmYh4o6S9gR9LuhE4Lo3/dcBhwDpg8aC9MzbkOUjM+uaXEXG7pC8Cf8qLYbA/MB64DfiQpD9P9bGp/krg1ojoApB0NXBUqd/rIyIkrQE2R8SatN1aikNXd/djjH8KHFs6/3FgGsNbgKsiYgewUdIt/ejTbJccJGZ981x6FPD5iPh/5ZVpdnAC8EcR8WtJtwL7pNW9fQ/RtvT4u9Jy9/P+/vsUcG5EfK9ibO/cxRjMsvgciVn/fA84S9L+AJKaJY2i+O3/qRQirwGmpO3vAI6XdKiklwOnZOx7K3BAL8+/B5yd9oOkoyS9gmK2NCudQxkNvC1jDGY78YzErB8i4kZJrwVWSQJ4FjgN+C7wN5J+BqwHbk/bb5J0AcW30W6iOFk/bID7fkLSjyXdC9wAfALYLukeivuUX0JxOOwuFYPrAmYC11Kch1kD3A/8cCD7N+uJv/3XzMyy+NCWmZllcZCYmVkWB4mZmWVxkJiZWRYHiZmZZXGQmJlZFgeJmZll+W+Dk/CUBzj8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data:image/png;base64,iVBORw0KGgoAAAANSUhEUgAAAZIAAAEWCAYAAABMoxE0AAAAOXRFWHRTb2Z0d2FyZQBNYXRwbG90bGliIHZlcnNpb24zLjMuNCwgaHR0cHM6Ly9tYXRwbG90bGliLm9yZy8QVMy6AAAACXBIWXMAAAsTAAALEwEAmpwYAAAdjElEQVR4nO3dfZxdVX3v8c/XRJ6E8JQJJjORiRDQEFGaMU1rVTTcJlokaQs1VCRAvLGI2PpQSdQKXhuFauWCSnpTCUnQElIUCb2iIIhUG4gDgiHBwAhIhoRkeDQgRBN//WOvKZuTM5OZWXPOSZzv+/Wa19nnt/dae52Th++svfc5WxGBmZnZQL2s0QMwM7M9m4PEzMyyOEjMzCyLg8TMzLI4SMzMLIuDxMzMsjhIrC4k/Yukfxikvl4l6VlJwwajvyr93yBpdi363sV+/1HS45Ieq/e+K8ZxhqQfDbDtmyWtz9h3Tf9srTbkz5FYLkkPA4cB24EdwDpgGbAoIn43gL7eFxHfH+Rh9rS/C4AjI+K0euyvl3GMBe4HDo+ILVXWHw/cAvwaCGAjcGFEXFGDsZxB8WfwJ4Pdt/1+8ozEBsu7IuIA4HDgQuA84PLB3omk4YPd527icOCJaiFSsjEi9gdGAB8G/lXS0XUZnVkvHCQ2qCLimYhYCbwbmC1pIoCkJZL+MS2PlPQfkp6W9KSk/5T0MklXAq8Crk+HNz4uqVVSSJoj6RHgllJteOrvVkmflfRjSVsl3ShpZFp3vKTO8hglPSzpBEnTgU8A7077u6fU3/vS8sskfUrSLyVtkbRM0oFpXfc4Zkt6JB2W+mRP742kA1P7rtTfp1L/JwA3AWPSOJbs4j2OiPgO8CRwbGmc8yT9QtITklZIOqS073+X9JikZyTdJumY0rpDJa2U9CtJq4EjKsYdkj4g6YH0/n5W0hGSVqU2KyTtVe39lnSepEdTu/WSpqb6ZEntqf1mSV+qeE+7/2zHpLE9KalD0v8u9X1B2vey1P9aSW29vXdWGw4Sq4mIWA10Am+usvqjaV0TxSGxTxRN4r3AIxSzm/0j4p9Kbd4KvBaY1sMu/xo4ExgF7AV8rA9j/C7wOeDqtL/XV9nsjPTzNuDVwP7AVyq2+RPgaGAq8GlJr+1hl18GDkz9vBU4HTgzHcZ7B2nGERFn9DbuFBonASOBjlT+EDAz9TsGeAr4aqnZDcB4ivfnLuAbpXVfBV4ARgNnpZ9K04FJwBTg48Ai4D3AWGAicGqVcR4NfBB4Y5qtTgMeTqsvAS6JiBEUwbWih5d7FcXflTHAycDnusMoOQlYDhwErGTnPxurAweJ1dJG4JAq9d9S/Kd1eET8NiL+M3Z9su6CiHguIp7vYf0VEXF/Wr8CeMOAR/1S7wG+FBEPRsSzwHxgVsUhts9ExPMRcQ9wD7BTIKWTx+8G5kfE1oh4GPhn4L39GMsYSU8DzwPXAh+JiJ+mde8HPhkRnRGxDbgAOLl7nBGxOO23e93r0wxpGPCXwKfT+3svsLTKvi+KiF9FxFrgXuDG9J48QxFSx1VpswPYG5gg6eUR8XBE/CKt+y1wpKSREfFsRNxe5T0bSxHS50XECxFxN/C1ivfsRxHxnYjYAVxJlffeas9BYrXUTHH4pdIXKH6TvlHSg5Lm9aGvDbtYX77S6dcUM4fBMAb4Zen5L4HhFDOp/ux7JMVMqbKv5n6MZWNEHERxjuRS4O2ldYcD16bDhU8D91H8R36YpGGSLkyHvX7Fi7OCkRSzwuG89P0tj7Hb5tLy81We7/SaI6ID+DuK4NoiabmkMWn1HOAo4OeSfiLpxCr7HAM8GRFbK8ZWfs8q3/t99Pt7Hm235SCxmpD0Rop/8DtdRpp+M/5oRLwaeBfwkdLhip5mJgO9vPA5YL/SuIZR/OfZ1343Uvwn3e1VFFenba6+eY8ep/gtvLKvR/vZD2lWcR7wOkkzU3kD8I6IOKj0s09EPEpx2G8GcALFobXW1EZAV3o9YyvGNSgi4t/S1V+HU7zXF6X6AxFxKsWhtouAayS9oqL5RuAQSQdUjK3f75nVloPEBpWkEem3y+XA1yNiTZVtTpR0pCQBv6L4zXlHWr2Z4hzCYLmf4rfUP5P0cuBTFIdbum0GWiX19G/hKuDDksZJ2p8Xz6ls788g0qGXFcACSQdIOhz4CPD1fr6e7v5+Q3Fo7NOp9C+p78MBJDVJmpHWHQBsA56gCNXPVYzrW8AFkvaTNAEYlM/QSDpa0tsl7U1xDuZ50p+zpNMkNaXLw59OTXaU20fEBuC/gM9L2kfSsRQzmfL5HdsNOEhssFwvaSvFb8afBL5EcfK7mvHA94FngVXAZRFxa1r3eeBT6RDNLk+Y70o6hv8BimPrj1LMUMpXcf17enxC0l1VulhMcez9NuAhiv8Qzx3gcM5N+3+QYqb2b6n/gVoMvErSuyhOXq+kOFy4Fbgd+MO03TKKQ0KPUnzGp/J8xAcpDk09BiwBBuuzKXtTXAr+eOp7FMWFFVCcvF8r6dk09lkR8UKVPk6lmEFtpDgvdH5E3DRI47NB4g8kmplZFs9IzMwsi4PEzMyyOEjMzCyLg8TMzLIMuQ/ujBw5MlpbWxs9DDOzPcqdd975eEQ0VVs35IKktbWV9vb2Rg/DzGyPIqnaNx4APrRlZmaZHCRmZpbFQWJmZlkcJGZmlsVBYmZmWRwkZmaWxUFiZmZZHCRmZpbFQWJmZlmG3CfbB8Okv1/W6CHYbujOL5ze6CGYNYRnJGZmlsVBYmZmWRwkZmaWxUFiZmZZHCRmZpbFQWJmZlkcJGZmlsVBYmZmWRwkZmaWpWZBImmxpC2S7q2onytpvaS1kv6pVJ8vqSOtm1aqT5K0Jq27VJJSfW9JV6f6HZJaa/VazMysZ7WckSwBppcLkt4GzACOjYhjgC+m+gRgFnBManOZpGGp2UJgLjA+/XT3OQd4KiKOBC4GLqrhazEzsx7ULEgi4jbgyYry2cCFEbEtbbMl1WcAyyNiW0Q8BHQAkyWNBkZExKqICGAZMLPUZmlavgaY2j1bMTOz+qn3OZKjgDenQ1E/lPTGVG8GNpS260y15rRcWX9Jm4jYDjwDHFptp5LmSmqX1N7V1TVoL8bMzOofJMOBg4EpwN8DK9IsotpMInqps4t1Ly1GLIqItohoa2pq6v+ozcysR/UOkk7gW1FYDfwOGJnqY0vbtQAbU72lSp1yG0nDgQPZ+VCamZnVWL2D5NvA2wEkHQXsBTwOrARmpSuxxlGcVF8dEZuArZKmpJnL6cB1qa+VwOy0fDJwSzqPYmZmdVSzG1tJugo4HhgpqRM4H1gMLE6XBP8GmJ3+818raQWwDtgOnBMRO1JXZ1NcAbYvcEP6AbgcuFJSB8VMZFatXouZmfWsZkESEaf2sOq0HrZfACyoUm8HJlapvwCckjNGMzPL50+2m5lZFgeJmZllcZCYmVkWB4mZmWVxkJiZWRYHiZmZZXGQmJlZFgeJmZllcZCYmVkWB4mZmWVxkJiZWRYHiZmZZXGQmJlZFgeJmZllcZCYmVmWmgWJpMWStqSbWFWu+5ikkDSyVJsvqUPSeknTSvVJktakdZemOyWS7qZ4darfIam1Vq/FzMx6VssZyRJgemVR0ljgfwGPlGoTKO5weExqc5mkYWn1QmAuxe13x5f6nAM8FRFHAhcDF9XkVZiZWa9qFiQRcRvFLXArXQx8HCjfX30GsDwitkXEQ0AHMFnSaGBERKxKt+RdBswstVmalq8BpnbPVszMrH7qeo5E0knAoxFxT8WqZmBD6XlnqjWn5cr6S9pExHbgGeDQHvY7V1K7pPaurq7s12FmZi+qW5BI2g/4JPDpaqur1KKXem9tdi5GLIqItohoa2pq6stwzcysj+o5IzkCGAfcI+lhoAW4S9IrKWYaY0vbtgAbU72lSp1yG0nDgQOpfijNzMxqqG5BEhFrImJURLRGRCtFEPxBRDwGrARmpSuxxlGcVF8dEZuArZKmpPMfpwPXpS5XArPT8snALek8ipmZ1VEtL/+9ClgFHC2pU9KcnraNiLXACmAd8F3gnIjYkVafDXyN4gT8L4AbUv1y4FBJHcBHgHk1eSFmZtar4bXqOCJO3cX61ornC4AFVbZrByZWqb8AnJI3SjMzy+VPtpuZWRYHiZmZZXGQmJlZFgeJmZllcZCYmVkWB4mZmWVxkJiZWRYHiZmZZXGQmJlZFgeJmZllcZCYmVkWB4mZmWVxkJiZWRYHiZmZZXGQmJlZllre2GqxpC2S7i3VviDp55J+JulaSQeV1s2X1CFpvaRppfokSWvSukvTnRJJd1O8OtXvkNRaq9diZmY9q+WMZAkwvaJ2EzAxIo4F7gfmA0iaAMwCjkltLpM0LLVZCMyluP3u+FKfc4CnIuJI4GLgopq9EjMz61HNgiQibgOerKjdGBHb09PbgZa0PANYHhHbIuIhitvqTpY0GhgREavS/diXATNLbZam5WuAqd2zFTMzq59GniM5ixfvv94MbCit60y15rRcWX9JmxROzwCH1nC8ZmZWRUOCRNInge3AN7pLVTaLXuq9tam2v7mS2iW1d3V19Xe4ZmbWi7oHiaTZwInAe9LhKihmGmNLm7UAG1O9pUr9JW0kDQcOpOJQWreIWBQRbRHR1tTUNFgvxczMqHOQSJoOnAecFBG/Lq1aCcxKV2KNozipvjoiNgFbJU1J5z9OB64rtZmdlk8GbikFk5mZ1cnwWnUs6SrgeGCkpE7gfIqrtPYGbkrnxW+PiL+JiLWSVgDrKA55nRMRO1JXZ1NcAbYvxTmV7vMqlwNXSuqgmInMqtVrMTOzntUsSCLi1Crly3vZfgGwoEq9HZhYpf4CcErOGM3MLJ8/2W5mZlkcJGZmlsVBYmZmWRwkZmaWxUFiZmZZHCRmZpbFQWJmZlkcJGZmlsVBYmZmWRwkZmaWxUFiZmZZHCRmZpbFQWJmZlkcJGZmlsVBYmZmWRwkZmaWpWZBImmxpC2S7i3VDpF0k6QH0uPBpXXzJXVIWi9pWqk+SdKatO7SdMtd0m15r071OyS11uq1mJlZz2o5I1kCTK+ozQNujojxwM3pOZImUNwq95jU5jJJw1KbhcBcivu4jy/1OQd4KiKOBC4GLqrZKzEzsx7VLEgi4jaKe6mXzQCWpuWlwMxSfXlEbIuIh4AOYLKk0cCIiFgVEQEsq2jT3dc1wNTu2YqZmdVPvc+RHBYRmwDS46hUbwY2lLbrTLXmtFxZf0mbiNgOPAMcWm2nkuZKapfU3tXVNUgvxczMoI9BIunmvtQyVJtJRC/13trsXIxYFBFtEdHW1NQ0wCGamVk1w3tbKWkfYD9gZDox3v2f9whgzAD2t1nS6IjYlA5bbUn1TmBsabsWYGOqt1Spl9t0ShoOHMjOh9LMzKzGdjUjeT9wJ/Ca9Nj9cx3w1QHsbyUwOy3PTv1012elK7HGUZxUX50Of22VNCWd/zi9ok13XycDt6TzKGZmVke9zkgi4hLgEknnRsSX+9OxpKuA4ylmM53A+cCFwApJc4BHgFPSftZKWgGsA7YD50TEjtTV2RRXgO0L3JB+AC4HrpTUQTETmdWf8ZmZ2eDoNUi6RcSXJf0x0FpuExHLemlzag+rpvaw/QJgQZV6OzCxSv0FUhCZmVnj9ClIJF0JHAHcDXTPFLovxzUzsyGsT0ECtAETfA7CzMwq9fVzJPcCr6zlQMzMbM/U1xnJSGCdpNXAtu5iRJxUk1GZmdkeo69BckEtB2FmZnuuvl619cNaD8TMzPZMfb1qaysvfv3IXsDLgeciYkStBmZmZnuGvs5IDig/lzQTmFyLAZmZ2Z5lQN/+GxHfBt4+uEMxM7M9UV8Pbf1F6enLKD5X4s+UmJlZn6/aeldpeTvwMMWNpczMbIjr6zmSM2s9EDMz2zP19cZWLZKulbRF0mZJ35TUsuuWZmb2+66vJ9uvoLj/xxiKW9xen2pmZjbE9TVImiLiiojYnn6WAL5nrZmZ9TlIHpd0mqRh6ec04ImB7lTShyWtlXSvpKsk7SPpEEk3SXogPR5c2n6+pA5J6yVNK9UnSVqT1l2a7qJoZmZ11NcgOQv4K+AxYBPFrW0HdAJeUjPwIaAtIiYCwyjubjgPuDkixgM3p+dImpDWHwNMBy6TNCx1txCYS3Fr3vFpvZmZ1VFfg+SzwOyIaIqIURTBckHGfocD+0oaDuwHbKS4nHhpWr8UmJmWZwDLI2JbRDwEdACTJY0GRkTEqnSflGWlNmZmVid9DZJjI+Kp7icR8SRw3EB2GBGPAl+kuGf7JuCZiLgROCwiNqVtNgGjUpNmYEOpi85Ua07LlfWdSJorqV1Se1dX10CGbWZmPehrkLys4pzFIfT9w4wvkfqZAYyjuArsFemcS49NqtSil/rOxYhFEdEWEW1NTb5GwMxsMPU1DP4Z+C9J11D8Z/1XwIIB7vME4KGI6AKQ9C3gj4HNkkZHxKZ02GpL2r4TGFtq30JxKKwzLVfWzcysjvo0I4mIZcBfApuBLuAvIuLKAe7zEWCKpP3SVVZTgfsoPqcyO20zG7guLa8EZknaW9I4ipPqq9Phr62SpqR+Ti+1MTOzOunz4amIWAesy91hRNyRZjZ3UXxv10+BRcD+wApJcyjC5pS0/VpJK9K+twPnRMSO1N3ZwBJgX+CG9GNmZnU0oPMcuSLifOD8ivI2itlJte0XUOVQWkS0AxMHfYBmZtZnA7ofiZmZWTcHiZmZZXGQmJlZFgeJmZllcZCYmVkWB4mZmWVxkJiZWRYHiZmZZXGQmJlZFgeJmZllcZCYmVkWB4mZmWVxkJiZWRYHiZmZZXGQmJlZloYEiaSDJF0j6eeS7pP0R5IOkXSTpAfSY/ke8fMldUhaL2laqT5J0pq07tJ0p0QzM6ujRs1ILgG+GxGvAV5PcavdecDNETEeuDk9R9IEYBZwDDAduEzSsNTPQmAuxe13x6f1ZmZWR3UPEkkjgLcAlwNExG8i4mlgBrA0bbYUmJmWZwDLI2JbRDwEdACTJY0GRkTEqogIYFmpjZmZ1UkjZiSvBrqAKyT9VNLXJL0COCwiNgGkx1Fp+2ZgQ6l9Z6o1p+XK+k4kzZXULqm9q6trcF+NmdkQ14ggGQ78AbAwIo4DniMdxupBtfMe0Ut952LEoohoi4i2pqam/o7XzMx60Ygg6QQ6I+KO9PwaimDZnA5XkR63lLYfW2rfAmxM9ZYqdTMzq6O6B0lEPAZskHR0Kk0F1gErgdmpNhu4Li2vBGZJ2lvSOIqT6qvT4a+tkqakq7VOL7UxM7M6Gd6g/Z4LfEPSXsCDwJkUobZC0hzgEeAUgIhYK2kFRdhsB86JiB2pn7OBJcC+wA3px8zM6qghQRIRdwNtVVZN7WH7BcCCKvV2YOKgDs7MzPrFn2w3M7MsDhIzM8viIDEzsywOEjMzy+IgMTOzLA4SMzPL4iAxM7MsDhIzM8viIDEzsywOEjMzy+IgMTOzLA4SMzPL4iAxM7MsDhIzM8viIDEzsywNCxJJwyT9VNJ/pOeHSLpJ0gPp8eDStvMldUhaL2laqT5J0pq07tJ0p0QzM6ujRs5I/ha4r/R8HnBzRIwHbk7PkTQBmAUcA0wHLpM0LLVZCMyluP3u+LTezMzqqCFBIqkF+DPga6XyDGBpWl4KzCzVl0fEtoh4COgAJksaDYyIiFUREcCyUhszM6uTRs1I/i/wceB3pdphEbEJID2OSvVmYENpu85Ua07LlfWdSJorqV1Se1dX16C8ADMzK9Q9SCSdCGyJiDv72qRKLXqp71yMWBQRbRHR1tTU1MfdmplZXwxvwD7fBJwk6Z3APsAISV8HNksaHRGb0mGrLWn7TmBsqX0LsDHVW6rUzcysjuo+I4mI+RHREhGtFCfRb4mI04CVwOy02WzgurS8EpglaW9J4yhOqq9Oh7+2SpqSrtY6vdTGzMzqpBEzkp5cCKyQNAd4BDgFICLWSloBrAO2A+dExI7U5mxgCbAvcEP6MTOzOmpokETErcCtafkJYGoP2y0AFlSptwMTazdCMzPbFX+y3czMsjhIzMwsi4PEzMyyOEjMzCyLg8TMzLI4SMzMLIuDxMzMsjhIzMwsi4PEzMyyOEjMzCyLg8TMzLI4SMzMLIuDxMzMsjhIzMwsi4PEzMyyNOKe7WMl/UDSfZLWSvrbVD9E0k2SHkiPB5fazJfUIWm9pGml+iRJa9K6S9OdEs3MrI4acWOr7cBHI+IuSQcAd0q6CTgDuDkiLpQ0D5gHnCdpAsUteY8BxgDfl3RUukviQmAucDvwHWA6vkuiDWGP/J/XNXoItht61afX1LT/RtyzfVNE3JWWtwL3Ac3ADGBp2mwpMDMtzwCWR8S2iHgI6AAmSxoNjIiIVRERwLJSGzMzq5OGniOR1AocB9wBHBYRm6AIG2BU2qwZ2FBq1plqzWm5sm5mZnXUsCCRtD/wTeDvIuJXvW1apRa91Kvta66kdkntXV1d/R+smZn1qCFBIunlFCHyjYj4VipvToerSI9bUr0TGFtq3gJsTPWWKvWdRMSiiGiLiLampqbBeyFmZtaQq7YEXA7cFxFfKq1aCcxOy7OB60r1WZL2ljQOGA+sToe/tkqakvo8vdTGzMzqpBFXbb0JeC+wRtLdqfYJ4EJghaQ5wCPAKQARsVbSCmAdxRVf56QrtgDOBpYA+1JcreUrtszM6qzuQRIRP6L6+Q2AqT20WQAsqFJvByYO3ujMzKy//Ml2MzPL4iAxM7MsDhIzM8viIDEzsywOEjMzy+IgMTOzLA4SMzPL4iAxM7MsDhIzM8viIDEzsywOEjMzy+IgMTOzLA4SMzPL4iAxM7MsDhIzM8viIDEzsyx7fJBImi5pvaQOSfMaPR4zs6Fmjw4SScOArwLvACYAp0qa0NhRmZkNLXt0kACTgY6IeDAifgMsB2Y0eExmZkNK3e/ZPsiagQ2l553AH1ZuJGkuMDc9fVbS+jqMbagYCTze6EHsDvTF2Y0egr2U/252O1+D0cvhPa3Y04Ok2rsTOxUiFgGLaj+coUdSe0S0NXocZpX8d7N+9vRDW53A2NLzFmBjg8ZiZjYk7elB8hNgvKRxkvYCZgErGzwmM7MhZY8+tBUR2yV9EPgeMAxYHBFrGzysocaHDG135b+bdaKInU4pmJmZ9dmefmjLzMwazEFiZmZZHCQ2IP5qGttdSVosaYukexs9lqHCQWL95q+msd3cEmB6owcxlDhIbCD81TS224qI24AnGz2OocRBYgNR7atpmhs0FjNrMAeJDUSfvprGzIYGB4kNhL+axsz+h4PEBsJfTWNm/8NBYv0WEduB7q+muQ9Y4a+msd2FpKuAVcDRkjolzWn0mH7f+StSzMwsi2ckZmaWxUFiZmZZHCRmZpbFQWJmZlkcJGZmlsVBYlZHks6Q9JV+tvmOpIPSzwdK9VZJfz2AMSyRdHJ/25n1xEFi1g8q1PXfTUS8MyKeBg4CPlBa1Qr0O0jMBpuDxGwX0m/+90m6DLgL+AdJP5H0M0mfKW33bUl3SloraW6pfqak+yX9EHhTqb5E0kJJP5D0oKS3pntp3CdpSWm7hyWNBC4EjpB0t6QvpOdvTs8/LGmYpC+Uxvb+1F6SviJpnaT/D4yq8VtmQ8zwRg/AbA9xNHAm8G3gZIqv0hewUtJb0leXnxURT0raF/iJpG8CewGfASYBzwA/AH5a6vdg4O3AScD1FEHzvtT+DRFxd2nbecDEiHgDgKTjgY9FxInp+VzgmYh4o6S9gR9LuhE4Lo3/dcBhwDpg8aC9MzbkOUjM+uaXEXG7pC8Cf8qLYbA/MB64DfiQpD9P9bGp/krg1ojoApB0NXBUqd/rIyIkrQE2R8SatN1aikNXd/djjH8KHFs6/3FgGsNbgKsiYgewUdIt/ejTbJccJGZ981x6FPD5iPh/5ZVpdnAC8EcR8WtJtwL7pNW9fQ/RtvT4u9Jy9/P+/vsUcG5EfK9ibO/cxRjMsvgciVn/fA84S9L+AJKaJY2i+O3/qRQirwGmpO3vAI6XdKiklwOnZOx7K3BAL8+/B5yd9oOkoyS9gmK2NCudQxkNvC1jDGY78YzErB8i4kZJrwVWSQJ4FjgN+C7wN5J+BqwHbk/bb5J0AcW30W6iOFk/bID7fkLSjyXdC9wAfALYLukeivuUX0JxOOwuFYPrAmYC11Kch1kD3A/8cCD7N+uJv/3XzMyy+NCWmZllcZCYmVkWB4mZmWVxkJiZWRYHiZmZZXGQmJlZFgeJmZll+W+Dk/CUBzj8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data:image/png;base64,iVBORw0KGgoAAAANSUhEUgAAAZIAAAEWCAYAAABMoxE0AAAAOXRFWHRTb2Z0d2FyZQBNYXRwbG90bGliIHZlcnNpb24zLjMuNCwgaHR0cHM6Ly9tYXRwbG90bGliLm9yZy8QVMy6AAAACXBIWXMAAAsTAAALEwEAmpwYAAAdjElEQVR4nO3dfZxdVX3v8c/XRJ6E8JQJJjORiRDQEFGaMU1rVTTcJlokaQs1VCRAvLGI2PpQSdQKXhuFauWCSnpTCUnQElIUCb2iIIhUG4gDgiHBwAhIhoRkeDQgRBN//WOvKZuTM5OZWXPOSZzv+/Wa19nnt/dae52Th++svfc5WxGBmZnZQL2s0QMwM7M9m4PEzMyyOEjMzCyLg8TMzLI4SMzMLIuDxMzMsjhIrC4k/Yukfxikvl4l6VlJwwajvyr93yBpdi363sV+/1HS45Ieq/e+K8ZxhqQfDbDtmyWtz9h3Tf9srTbkz5FYLkkPA4cB24EdwDpgGbAoIn43gL7eFxHfH+Rh9rS/C4AjI+K0euyvl3GMBe4HDo+ILVXWHw/cAvwaCGAjcGFEXFGDsZxB8WfwJ4Pdt/1+8ozEBsu7IuIA4HDgQuA84PLB3omk4YPd527icOCJaiFSsjEi9gdGAB8G/lXS0XUZnVkvHCQ2qCLimYhYCbwbmC1pIoCkJZL+MS2PlPQfkp6W9KSk/5T0MklXAq8Crk+HNz4uqVVSSJoj6RHgllJteOrvVkmflfRjSVsl3ShpZFp3vKTO8hglPSzpBEnTgU8A7077u6fU3/vS8sskfUrSLyVtkbRM0oFpXfc4Zkt6JB2W+mRP742kA1P7rtTfp1L/JwA3AWPSOJbs4j2OiPgO8CRwbGmc8yT9QtITklZIOqS073+X9JikZyTdJumY0rpDJa2U9CtJq4EjKsYdkj4g6YH0/n5W0hGSVqU2KyTtVe39lnSepEdTu/WSpqb6ZEntqf1mSV+qeE+7/2zHpLE9KalD0v8u9X1B2vey1P9aSW29vXdWGw4Sq4mIWA10Am+usvqjaV0TxSGxTxRN4r3AIxSzm/0j4p9Kbd4KvBaY1sMu/xo4ExgF7AV8rA9j/C7wOeDqtL/XV9nsjPTzNuDVwP7AVyq2+RPgaGAq8GlJr+1hl18GDkz9vBU4HTgzHcZ7B2nGERFn9DbuFBonASOBjlT+EDAz9TsGeAr4aqnZDcB4ivfnLuAbpXVfBV4ARgNnpZ9K04FJwBTg48Ai4D3AWGAicGqVcR4NfBB4Y5qtTgMeTqsvAS6JiBEUwbWih5d7FcXflTHAycDnusMoOQlYDhwErGTnPxurAweJ1dJG4JAq9d9S/Kd1eET8NiL+M3Z9su6CiHguIp7vYf0VEXF/Wr8CeMOAR/1S7wG+FBEPRsSzwHxgVsUhts9ExPMRcQ9wD7BTIKWTx+8G5kfE1oh4GPhn4L39GMsYSU8DzwPXAh+JiJ+mde8HPhkRnRGxDbgAOLl7nBGxOO23e93r0wxpGPCXwKfT+3svsLTKvi+KiF9FxFrgXuDG9J48QxFSx1VpswPYG5gg6eUR8XBE/CKt+y1wpKSREfFsRNxe5T0bSxHS50XECxFxN/C1ivfsRxHxnYjYAVxJlffeas9BYrXUTHH4pdIXKH6TvlHSg5Lm9aGvDbtYX77S6dcUM4fBMAb4Zen5L4HhFDOp/ux7JMVMqbKv5n6MZWNEHERxjuRS4O2ldYcD16bDhU8D91H8R36YpGGSLkyHvX7Fi7OCkRSzwuG89P0tj7Hb5tLy81We7/SaI6ID+DuK4NoiabmkMWn1HOAo4OeSfiLpxCr7HAM8GRFbK8ZWfs8q3/t99Pt7Hm235SCxmpD0Rop/8DtdRpp+M/5oRLwaeBfwkdLhip5mJgO9vPA5YL/SuIZR/OfZ1343Uvwn3e1VFFenba6+eY8ep/gtvLKvR/vZD2lWcR7wOkkzU3kD8I6IOKj0s09EPEpx2G8GcALFobXW1EZAV3o9YyvGNSgi4t/S1V+HU7zXF6X6AxFxKsWhtouAayS9oqL5RuAQSQdUjK3f75nVloPEBpWkEem3y+XA1yNiTZVtTpR0pCQBv6L4zXlHWr2Z4hzCYLmf4rfUP5P0cuBTFIdbum0GWiX19G/hKuDDksZJ2p8Xz6ls788g0qGXFcACSQdIOhz4CPD1fr6e7v5+Q3Fo7NOp9C+p78MBJDVJmpHWHQBsA56gCNXPVYzrW8AFkvaTNAEYlM/QSDpa0tsl7U1xDuZ50p+zpNMkNaXLw59OTXaU20fEBuC/gM9L2kfSsRQzmfL5HdsNOEhssFwvaSvFb8afBL5EcfK7mvHA94FngVXAZRFxa1r3eeBT6RDNLk+Y70o6hv8BimPrj1LMUMpXcf17enxC0l1VulhMcez9NuAhiv8Qzx3gcM5N+3+QYqb2b6n/gVoMvErSuyhOXq+kOFy4Fbgd+MO03TKKQ0KPUnzGp/J8xAcpDk09BiwBBuuzKXtTXAr+eOp7FMWFFVCcvF8r6dk09lkR8UKVPk6lmEFtpDgvdH5E3DRI47NB4g8kmplZFs9IzMwsi4PEzMyyOEjMzCyLg8TMzLIMuQ/ujBw5MlpbWxs9DDOzPcqdd975eEQ0VVs35IKktbWV9vb2Rg/DzGyPIqnaNx4APrRlZmaZHCRmZpbFQWJmZlkcJGZmlsVBYmZmWRwkZmaWxUFiZmZZHCRmZpbFQWJmZlmG3CfbB8Okv1/W6CHYbujOL5ze6CGYNYRnJGZmlsVBYmZmWRwkZmaWxUFiZmZZHCRmZpbFQWJmZlkcJGZmlsVBYmZmWRwkZmaWpWZBImmxpC2S7q2onytpvaS1kv6pVJ8vqSOtm1aqT5K0Jq27VJJSfW9JV6f6HZJaa/VazMysZ7WckSwBppcLkt4GzACOjYhjgC+m+gRgFnBManOZpGGp2UJgLjA+/XT3OQd4KiKOBC4GLqrhazEzsx7ULEgi4jbgyYry2cCFEbEtbbMl1WcAyyNiW0Q8BHQAkyWNBkZExKqICGAZMLPUZmlavgaY2j1bMTOz+qn3OZKjgDenQ1E/lPTGVG8GNpS260y15rRcWX9Jm4jYDjwDHFptp5LmSmqX1N7V1TVoL8bMzOofJMOBg4EpwN8DK9IsotpMInqps4t1Ly1GLIqItohoa2pq6v+ozcysR/UOkk7gW1FYDfwOGJnqY0vbtQAbU72lSp1yG0nDgQPZ+VCamZnVWL2D5NvA2wEkHQXsBTwOrARmpSuxxlGcVF8dEZuArZKmpJnL6cB1qa+VwOy0fDJwSzqPYmZmdVSzG1tJugo4HhgpqRM4H1gMLE6XBP8GmJ3+818raQWwDtgOnBMRO1JXZ1NcAbYvcEP6AbgcuFJSB8VMZFatXouZmfWsZkESEaf2sOq0HrZfACyoUm8HJlapvwCckjNGMzPL50+2m5lZFgeJmZllcZCYmVkWB4mZmWVxkJiZWRYHiZmZZXGQmJlZFgeJmZllcZCYmVkWB4mZmWVxkJiZWRYHiZmZZXGQmJlZFgeJmZllcZCYmVmWmgWJpMWStqSbWFWu+5ikkDSyVJsvqUPSeknTSvVJktakdZemOyWS7qZ4darfIam1Vq/FzMx6VssZyRJgemVR0ljgfwGPlGoTKO5weExqc5mkYWn1QmAuxe13x5f6nAM8FRFHAhcDF9XkVZiZWa9qFiQRcRvFLXArXQx8HCjfX30GsDwitkXEQ0AHMFnSaGBERKxKt+RdBswstVmalq8BpnbPVszMrH7qeo5E0knAoxFxT8WqZmBD6XlnqjWn5cr6S9pExHbgGeDQHvY7V1K7pPaurq7s12FmZi+qW5BI2g/4JPDpaqur1KKXem9tdi5GLIqItohoa2pq6stwzcysj+o5IzkCGAfcI+lhoAW4S9IrKWYaY0vbtgAbU72lSp1yG0nDgQOpfijNzMxqqG5BEhFrImJURLRGRCtFEPxBRDwGrARmpSuxxlGcVF8dEZuArZKmpPMfpwPXpS5XArPT8snALek8ipmZ1VEtL/+9ClgFHC2pU9KcnraNiLXACmAd8F3gnIjYkVafDXyN4gT8L4AbUv1y4FBJHcBHgHk1eSFmZtar4bXqOCJO3cX61ornC4AFVbZrByZWqb8AnJI3SjMzy+VPtpuZWRYHiZmZZXGQmJlZFgeJmZllcZCYmVkWB4mZmWVxkJiZWRYHiZmZZXGQmJlZFgeJmZllcZCYmVkWB4mZmWVxkJiZWRYHiZmZZXGQmJlZllre2GqxpC2S7i3VviDp55J+JulaSQeV1s2X1CFpvaRppfokSWvSukvTnRJJd1O8OtXvkNRaq9diZmY9q+WMZAkwvaJ2EzAxIo4F7gfmA0iaAMwCjkltLpM0LLVZCMyluP3u+FKfc4CnIuJI4GLgopq9EjMz61HNgiQibgOerKjdGBHb09PbgZa0PANYHhHbIuIhitvqTpY0GhgREavS/diXATNLbZam5WuAqd2zFTMzq59GniM5ixfvv94MbCit60y15rRcWX9JmxROzwCH1nC8ZmZWRUOCRNInge3AN7pLVTaLXuq9tam2v7mS2iW1d3V19Xe4ZmbWi7oHiaTZwInAe9LhKihmGmNLm7UAG1O9pUr9JW0kDQcOpOJQWreIWBQRbRHR1tTUNFgvxczMqHOQSJoOnAecFBG/Lq1aCcxKV2KNozipvjoiNgFbJU1J5z9OB64rtZmdlk8GbikFk5mZ1cnwWnUs6SrgeGCkpE7gfIqrtPYGbkrnxW+PiL+JiLWSVgDrKA55nRMRO1JXZ1NcAbYvxTmV7vMqlwNXSuqgmInMqtVrMTOzntUsSCLi1Crly3vZfgGwoEq9HZhYpf4CcErOGM3MLJ8/2W5mZlkcJGZmlsVBYmZmWRwkZmaWxUFiZmZZHCRmZpbFQWJmZlkcJGZmlsVBYmZmWRwkZmaWxUFiZmZZHCRmZpbFQWJmZlkcJGZmlsVBYmZmWRwkZmaWpWZBImmxpC2S7i3VDpF0k6QH0uPBpXXzJXVIWi9pWqk+SdKatO7SdMtd0m15r071OyS11uq1mJlZz2o5I1kCTK+ozQNujojxwM3pOZImUNwq95jU5jJJw1KbhcBcivu4jy/1OQd4KiKOBC4GLqrZKzEzsx7VLEgi4jaKe6mXzQCWpuWlwMxSfXlEbIuIh4AOYLKk0cCIiFgVEQEsq2jT3dc1wNTu2YqZmdVPvc+RHBYRmwDS46hUbwY2lLbrTLXmtFxZf0mbiNgOPAMcWm2nkuZKapfU3tXVNUgvxczMoI9BIunmvtQyVJtJRC/13trsXIxYFBFtEdHW1NQ0wCGamVk1w3tbKWkfYD9gZDox3v2f9whgzAD2t1nS6IjYlA5bbUn1TmBsabsWYGOqt1Spl9t0ShoOHMjOh9LMzKzGdjUjeT9wJ/Ca9Nj9cx3w1QHsbyUwOy3PTv1012elK7HGUZxUX50Of22VNCWd/zi9ok13XycDt6TzKGZmVke9zkgi4hLgEknnRsSX+9OxpKuA4ylmM53A+cCFwApJc4BHgFPSftZKWgGsA7YD50TEjtTV2RRXgO0L3JB+AC4HrpTUQTETmdWf8ZmZ2eDoNUi6RcSXJf0x0FpuExHLemlzag+rpvaw/QJgQZV6OzCxSv0FUhCZmVnj9ClIJF0JHAHcDXTPFLovxzUzsyGsT0ECtAETfA7CzMwq9fVzJPcCr6zlQMzMbM/U1xnJSGCdpNXAtu5iRJxUk1GZmdkeo69BckEtB2FmZnuuvl619cNaD8TMzPZMfb1qaysvfv3IXsDLgeciYkStBmZmZnuGvs5IDig/lzQTmFyLAZmZ2Z5lQN/+GxHfBt4+uEMxM7M9UV8Pbf1F6enLKD5X4s+UmJlZn6/aeldpeTvwMMWNpczMbIjr6zmSM2s9EDMz2zP19cZWLZKulbRF0mZJ35TUsuuWZmb2+66vJ9uvoLj/xxiKW9xen2pmZjbE9TVImiLiiojYnn6WAL5nrZmZ9TlIHpd0mqRh6ec04ImB7lTShyWtlXSvpKsk7SPpEEk3SXogPR5c2n6+pA5J6yVNK9UnSVqT1l2a7qJoZmZ11NcgOQv4K+AxYBPFrW0HdAJeUjPwIaAtIiYCwyjubjgPuDkixgM3p+dImpDWHwNMBy6TNCx1txCYS3Fr3vFpvZmZ1VFfg+SzwOyIaIqIURTBckHGfocD+0oaDuwHbKS4nHhpWr8UmJmWZwDLI2JbRDwEdACTJY0GRkTEqnSflGWlNmZmVid9DZJjI+Kp7icR8SRw3EB2GBGPAl+kuGf7JuCZiLgROCwiNqVtNgGjUpNmYEOpi85Ua07LlfWdSJorqV1Se1dX10CGbWZmPehrkLys4pzFIfT9w4wvkfqZAYyjuArsFemcS49NqtSil/rOxYhFEdEWEW1NTb5GwMxsMPU1DP4Z+C9J11D8Z/1XwIIB7vME4KGI6AKQ9C3gj4HNkkZHxKZ02GpL2r4TGFtq30JxKKwzLVfWzcysjvo0I4mIZcBfApuBLuAvIuLKAe7zEWCKpP3SVVZTgfsoPqcyO20zG7guLa8EZknaW9I4ipPqq9Phr62SpqR+Ti+1MTOzOunz4amIWAesy91hRNyRZjZ3UXxv10+BRcD+wApJcyjC5pS0/VpJK9K+twPnRMSO1N3ZwBJgX+CG9GNmZnU0oPMcuSLifOD8ivI2itlJte0XUOVQWkS0AxMHfYBmZtZnA7ofiZmZWTcHiZmZZXGQmJlZFgeJmZllcZCYmVkWB4mZmWVxkJiZWRYHiZmZZXGQmJlZFgeJmZllcZCYmVkWB4mZmWVxkJiZWRYHiZmZZXGQmJlZloYEiaSDJF0j6eeS7pP0R5IOkXSTpAfSY/ke8fMldUhaL2laqT5J0pq07tJ0p0QzM6ujRs1ILgG+GxGvAV5PcavdecDNETEeuDk9R9IEYBZwDDAduEzSsNTPQmAuxe13x6f1ZmZWR3UPEkkjgLcAlwNExG8i4mlgBrA0bbYUmJmWZwDLI2JbRDwEdACTJY0GRkTEqogIYFmpjZmZ1UkjZiSvBrqAKyT9VNLXJL0COCwiNgGkx1Fp+2ZgQ6l9Z6o1p+XK+k4kzZXULqm9q6trcF+NmdkQ14ggGQ78AbAwIo4DniMdxupBtfMe0Ut952LEoohoi4i2pqam/o7XzMx60Ygg6QQ6I+KO9PwaimDZnA5XkR63lLYfW2rfAmxM9ZYqdTMzq6O6B0lEPAZskHR0Kk0F1gErgdmpNhu4Li2vBGZJ2lvSOIqT6qvT4a+tkqakq7VOL7UxM7M6Gd6g/Z4LfEPSXsCDwJkUobZC0hzgEeAUgIhYK2kFRdhsB86JiB2pn7OBJcC+wA3px8zM6qghQRIRdwNtVVZN7WH7BcCCKvV2YOKgDs7MzPrFn2w3M7MsDhIzM8viIDEzsywOEjMzy+IgMTOzLA4SMzPL4iAxM7MsDhIzM8viIDEzsywOEjMzy+IgMTOzLA4SMzPL4iAxM7MsDhIzM8viIDEzsywNCxJJwyT9VNJ/pOeHSLpJ0gPp8eDStvMldUhaL2laqT5J0pq07tJ0p0QzM6ujRs5I/ha4r/R8HnBzRIwHbk7PkTQBmAUcA0wHLpM0LLVZCMyluP3u+LTezMzqqCFBIqkF+DPga6XyDGBpWl4KzCzVl0fEtoh4COgAJksaDYyIiFUREcCyUhszM6uTRs1I/i/wceB3pdphEbEJID2OSvVmYENpu85Ua07LlfWdSJorqV1Se1dX16C8ADMzK9Q9SCSdCGyJiDv72qRKLXqp71yMWBQRbRHR1tTU1MfdmplZXwxvwD7fBJwk6Z3APsAISV8HNksaHRGb0mGrLWn7TmBsqX0LsDHVW6rUzcysjuo+I4mI+RHREhGtFCfRb4mI04CVwOy02WzgurS8EpglaW9J4yhOqq9Oh7+2SpqSrtY6vdTGzMzqpBEzkp5cCKyQNAd4BDgFICLWSloBrAO2A+dExI7U5mxgCbAvcEP6MTOzOmpokETErcCtafkJYGoP2y0AFlSptwMTazdCMzPbFX+y3czMsjhIzMwsi4PEzMyyOEjMzCyLg8TMzLI4SMzMLIuDxMzMsjhIzMwsi4PEzMyyOEjMzCyLg8TMzLI4SMzMLIuDxMzMsjhIzMwsi4PEzMyyNOKe7WMl/UDSfZLWSvrbVD9E0k2SHkiPB5fazJfUIWm9pGml+iRJa9K6S9OdEs3MrI4acWOr7cBHI+IuSQcAd0q6CTgDuDkiLpQ0D5gHnCdpAsUteY8BxgDfl3RUukviQmAucDvwHWA6vkuiDWGP/J/XNXoItht61afX1LT/RtyzfVNE3JWWtwL3Ac3ADGBp2mwpMDMtzwCWR8S2iHgI6AAmSxoNjIiIVRERwLJSGzMzq5OGniOR1AocB9wBHBYRm6AIG2BU2qwZ2FBq1plqzWm5sm5mZnXUsCCRtD/wTeDvIuJXvW1apRa91Kvta66kdkntXV1d/R+smZn1qCFBIunlFCHyjYj4VipvToerSI9bUr0TGFtq3gJsTPWWKvWdRMSiiGiLiLampqbBeyFmZtaQq7YEXA7cFxFfKq1aCcxOy7OB60r1WZL2ljQOGA+sToe/tkqakvo8vdTGzMzqpBFXbb0JeC+wRtLdqfYJ4EJghaQ5wCPAKQARsVbSCmAdxRVf56QrtgDOBpYA+1JcreUrtszM6qzuQRIRP6L6+Q2AqT20WQAsqFJvByYO3ujMzKy//Ml2MzPL4iAxM7MsDhIzM8viIDEzsywOEjMzy+IgMTOzLA4SMzPL4iAxM7MsDhIzM8viIDEzsywOEjMzy+IgMTOzLA4SMzPL4iAxM7MsDhIzM8viIDEzsyx7fJBImi5pvaQOSfMaPR4zs6Fmjw4SScOArwLvACYAp0qa0NhRmZkNLXt0kACTgY6IeDAifgMsB2Y0eExmZkNK3e/ZPsiagQ2l553AH1ZuJGkuMDc9fVbS+jqMbagYCTze6EHsDvTF2Y0egr2U/252O1+D0cvhPa3Y04Ok2rsTOxUiFgGLaj+coUdSe0S0NXocZpX8d7N+9vRDW53A2NLzFmBjg8ZiZjYk7elB8hNgvKRxkvYCZgErGzwmM7MhZY8+tBUR2yV9EPgeMAxYHBFrGzysocaHDG135b+bdaKInU4pmJmZ9dmefmjLzMwazEFiZmZZHCQ2IP5qGttdSVosaYukexs9lqHCQWL95q+msd3cEmB6owcxlDhIbCD81TS224qI24AnGz2OocRBYgNR7atpmhs0FjNrMAeJDUSfvprGzIYGB4kNhL+axsz+h4PEBsJfTWNm/8NBYv0WEduB7q+muQ9Y4a+msd2FpKuAVcDRkjolzWn0mH7f+StSzMwsi2ckZmaWxUFiZmZZHCRmZpbFQWJmZlkcJGZmlsVBYlZHks6Q9JV+tvmOpIPSzwdK9VZJfz2AMSyRdHJ/25n1xEFi1g8q1PXfTUS8MyKeBg4CPlBa1Qr0O0jMBpuDxGwX0m/+90m6DLgL+AdJP5H0M0mfKW33bUl3SloraW6pfqak+yX9EHhTqb5E0kJJP5D0oKS3pntp3CdpSWm7hyWNBC4EjpB0t6QvpOdvTs8/LGmYpC+Uxvb+1F6SviJpnaT/D4yq8VtmQ8zwRg/AbA9xNHAm8G3gZIqv0hewUtJb0leXnxURT0raF/iJpG8CewGfASYBzwA/AH5a6vdg4O3AScD1FEHzvtT+DRFxd2nbecDEiHgDgKTjgY9FxInp+VzgmYh4o6S9gR9LuhE4Lo3/dcBhwDpg8aC9MzbkOUjM+uaXEXG7pC8Cf8qLYbA/MB64DfiQpD9P9bGp/krg1ojoApB0NXBUqd/rIyIkrQE2R8SatN1aikNXd/djjH8KHFs6/3FgGsNbgKsiYgewUdIt/ejTbJccJGZ981x6FPD5iPh/5ZVpdnAC8EcR8WtJtwL7pNW9fQ/RtvT4u9Jy9/P+/vsUcG5EfK9ibO/cxRjMsvgciVn/fA84S9L+AJKaJY2i+O3/qRQirwGmpO3vAI6XdKiklwOnZOx7K3BAL8+/B5yd9oOkoyS9gmK2NCudQxkNvC1jDGY78YzErB8i4kZJrwVWSQJ4FjgN+C7wN5J+BqwHbk/bb5J0AcW30W6iOFk/bID7fkLSjyXdC9wAfALYLukeivuUX0JxOOwuFYPrAmYC11Kch1kD3A/8cCD7N+uJv/3XzMyy+NCWmZllcZCYmVkWB4mZmWVxkJiZWRYHiZmZZXGQmJlZFgeJmZll+W+Dk/CUBzj8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data:image/png;base64,iVBORw0KGgoAAAANSUhEUgAAAZIAAAEWCAYAAABMoxE0AAAAOXRFWHRTb2Z0d2FyZQBNYXRwbG90bGliIHZlcnNpb24zLjMuNCwgaHR0cHM6Ly9tYXRwbG90bGliLm9yZy8QVMy6AAAACXBIWXMAAAsTAAALEwEAmpwYAAAdjElEQVR4nO3dfZxdVX3v8c/XRJ6E8JQJJjORiRDQEFGaMU1rVTTcJlokaQs1VCRAvLGI2PpQSdQKXhuFauWCSnpTCUnQElIUCb2iIIhUG4gDgiHBwAhIhoRkeDQgRBN//WOvKZuTM5OZWXPOSZzv+/Wa19nnt/dae52Th++svfc5WxGBmZnZQL2s0QMwM7M9m4PEzMyyOEjMzCyLg8TMzLI4SMzMLIuDxMzMsjhIrC4k/Yukfxikvl4l6VlJwwajvyr93yBpdi363sV+/1HS45Ieq/e+K8ZxhqQfDbDtmyWtz9h3Tf9srTbkz5FYLkkPA4cB24EdwDpgGbAoIn43gL7eFxHfH+Rh9rS/C4AjI+K0euyvl3GMBe4HDo+ILVXWHw/cAvwaCGAjcGFEXFGDsZxB8WfwJ4Pdt/1+8ozEBsu7IuIA4HDgQuA84PLB3omk4YPd527icOCJaiFSsjEi9gdGAB8G/lXS0XUZnVkvHCQ2qCLimYhYCbwbmC1pIoCkJZL+MS2PlPQfkp6W9KSk/5T0MklXAq8Crk+HNz4uqVVSSJoj6RHgllJteOrvVkmflfRjSVsl3ShpZFp3vKTO8hglPSzpBEnTgU8A7077u6fU3/vS8sskfUrSLyVtkbRM0oFpXfc4Zkt6JB2W+mRP742kA1P7rtTfp1L/JwA3AWPSOJbs4j2OiPgO8CRwbGmc8yT9QtITklZIOqS073+X9JikZyTdJumY0rpDJa2U9CtJq4EjKsYdkj4g6YH0/n5W0hGSVqU2KyTtVe39lnSepEdTu/WSpqb6ZEntqf1mSV+qeE+7/2zHpLE9KalD0v8u9X1B2vey1P9aSW29vXdWGw4Sq4mIWA10Am+usvqjaV0TxSGxTxRN4r3AIxSzm/0j4p9Kbd4KvBaY1sMu/xo4ExgF7AV8rA9j/C7wOeDqtL/XV9nsjPTzNuDVwP7AVyq2+RPgaGAq8GlJr+1hl18GDkz9vBU4HTgzHcZ7B2nGERFn9DbuFBonASOBjlT+EDAz9TsGeAr4aqnZDcB4ivfnLuAbpXVfBV4ARgNnpZ9K04FJwBTg48Ai4D3AWGAicGqVcR4NfBB4Y5qtTgMeTqsvAS6JiBEUwbWih5d7FcXflTHAycDnusMoOQlYDhwErGTnPxurAweJ1dJG4JAq9d9S/Kd1eET8NiL+M3Z9su6CiHguIp7vYf0VEXF/Wr8CeMOAR/1S7wG+FBEPRsSzwHxgVsUhts9ExPMRcQ9wD7BTIKWTx+8G5kfE1oh4GPhn4L39GMsYSU8DzwPXAh+JiJ+mde8HPhkRnRGxDbgAOLl7nBGxOO23e93r0wxpGPCXwKfT+3svsLTKvi+KiF9FxFrgXuDG9J48QxFSx1VpswPYG5gg6eUR8XBE/CKt+y1wpKSREfFsRNxe5T0bSxHS50XECxFxN/C1ivfsRxHxnYjYAVxJlffeas9BYrXUTHH4pdIXKH6TvlHSg5Lm9aGvDbtYX77S6dcUM4fBMAb4Zen5L4HhFDOp/ux7JMVMqbKv5n6MZWNEHERxjuRS4O2ldYcD16bDhU8D91H8R36YpGGSLkyHvX7Fi7OCkRSzwuG89P0tj7Hb5tLy81We7/SaI6ID+DuK4NoiabmkMWn1HOAo4OeSfiLpxCr7HAM8GRFbK8ZWfs8q3/t99Pt7Hm235SCxmpD0Rop/8DtdRpp+M/5oRLwaeBfwkdLhip5mJgO9vPA5YL/SuIZR/OfZ1343Uvwn3e1VFFenba6+eY8ep/gtvLKvR/vZD2lWcR7wOkkzU3kD8I6IOKj0s09EPEpx2G8GcALFobXW1EZAV3o9YyvGNSgi4t/S1V+HU7zXF6X6AxFxKsWhtouAayS9oqL5RuAQSQdUjK3f75nVloPEBpWkEem3y+XA1yNiTZVtTpR0pCQBv6L4zXlHWr2Z4hzCYLmf4rfUP5P0cuBTFIdbum0GWiX19G/hKuDDksZJ2p8Xz6ls788g0qGXFcACSQdIOhz4CPD1fr6e7v5+Q3Fo7NOp9C+p78MBJDVJmpHWHQBsA56gCNXPVYzrW8AFkvaTNAEYlM/QSDpa0tsl7U1xDuZ50p+zpNMkNaXLw59OTXaU20fEBuC/gM9L2kfSsRQzmfL5HdsNOEhssFwvaSvFb8afBL5EcfK7mvHA94FngVXAZRFxa1r3eeBT6RDNLk+Y70o6hv8BimPrj1LMUMpXcf17enxC0l1VulhMcez9NuAhiv8Qzx3gcM5N+3+QYqb2b6n/gVoMvErSuyhOXq+kOFy4Fbgd+MO03TKKQ0KPUnzGp/J8xAcpDk09BiwBBuuzKXtTXAr+eOp7FMWFFVCcvF8r6dk09lkR8UKVPk6lmEFtpDgvdH5E3DRI47NB4g8kmplZFs9IzMwsi4PEzMyyOEjMzCyLg8TMzLIMuQ/ujBw5MlpbWxs9DDOzPcqdd975eEQ0VVs35IKktbWV9vb2Rg/DzGyPIqnaNx4APrRlZmaZHCRmZpbFQWJmZlkcJGZmlsVBYmZmWRwkZmaWxUFiZmZZHCRmZpbFQWJmZlmG3CfbB8Okv1/W6CHYbujOL5ze6CGYNYRnJGZmlsVBYmZmWRwkZmaWxUFiZmZZHCRmZpbFQWJmZlkcJGZmlsVBYmZmWRwkZmaWpWZBImmxpC2S7q2onytpvaS1kv6pVJ8vqSOtm1aqT5K0Jq27VJJSfW9JV6f6HZJaa/VazMysZ7WckSwBppcLkt4GzACOjYhjgC+m+gRgFnBManOZpGGp2UJgLjA+/XT3OQd4KiKOBC4GLqrhazEzsx7ULEgi4jbgyYry2cCFEbEtbbMl1WcAyyNiW0Q8BHQAkyWNBkZExKqICGAZMLPUZmlavgaY2j1bMTOz+qn3OZKjgDenQ1E/lPTGVG8GNpS260y15rRcWX9Jm4jYDjwDHFptp5LmSmqX1N7V1TVoL8bMzOofJMOBg4EpwN8DK9IsotpMInqps4t1Ly1GLIqItohoa2pq6v+ozcysR/UOkk7gW1FYDfwOGJnqY0vbtQAbU72lSp1yG0nDgQPZ+VCamZnVWL2D5NvA2wEkHQXsBTwOrARmpSuxxlGcVF8dEZuArZKmpJnL6cB1qa+VwOy0fDJwSzqPYmZmdVSzG1tJugo4HhgpqRM4H1gMLE6XBP8GmJ3+818raQWwDtgOnBMRO1JXZ1NcAbYvcEP6AbgcuFJSB8VMZFatXouZmfWsZkESEaf2sOq0HrZfACyoUm8HJlapvwCckjNGMzPL50+2m5lZFgeJmZllcZCYmVkWB4mZmWVxkJiZWRYHiZmZZXGQmJlZFgeJmZllcZCYmVkWB4mZmWVxkJiZWRYHiZmZZXGQmJlZFgeJmZllcZCYmVmWmgWJpMWStqSbWFWu+5ikkDSyVJsvqUPSeknTSvVJktakdZemOyWS7qZ4darfIam1Vq/FzMx6VssZyRJgemVR0ljgfwGPlGoTKO5weExqc5mkYWn1QmAuxe13x5f6nAM8FRFHAhcDF9XkVZiZWa9qFiQRcRvFLXArXQx8HCjfX30GsDwitkXEQ0AHMFnSaGBERKxKt+RdBswstVmalq8BpnbPVszMrH7qeo5E0knAoxFxT8WqZmBD6XlnqjWn5cr6S9pExHbgGeDQHvY7V1K7pPaurq7s12FmZi+qW5BI2g/4JPDpaqur1KKXem9tdi5GLIqItohoa2pq6stwzcysj+o5IzkCGAfcI+lhoAW4S9IrKWYaY0vbtgAbU72lSp1yG0nDgQOpfijNzMxqqG5BEhFrImJURLRGRCtFEPxBRDwGrARmpSuxxlGcVF8dEZuArZKmpPMfpwPXpS5XArPT8snALek8ipmZ1VEtL/+9ClgFHC2pU9KcnraNiLXACmAd8F3gnIjYkVafDXyN4gT8L4AbUv1y4FBJHcBHgHk1eSFmZtar4bXqOCJO3cX61ornC4AFVbZrByZWqb8AnJI3SjMzy+VPtpuZWRYHiZmZZXGQmJlZFgeJmZllcZCYmVkWB4mZmWVxkJiZWRYHiZmZZXGQmJlZFgeJmZllcZCYmVkWB4mZmWVxkJiZWRYHiZmZZXGQmJlZllre2GqxpC2S7i3VviDp55J+JulaSQeV1s2X1CFpvaRppfokSWvSukvTnRJJd1O8OtXvkNRaq9diZmY9q+WMZAkwvaJ2EzAxIo4F7gfmA0iaAMwCjkltLpM0LLVZCMyluP3u+FKfc4CnIuJI4GLgopq9EjMz61HNgiQibgOerKjdGBHb09PbgZa0PANYHhHbIuIhitvqTpY0GhgREavS/diXATNLbZam5WuAqd2zFTMzq59GniM5ixfvv94MbCit60y15rRcWX9JmxROzwCH1nC8ZmZWRUOCRNInge3AN7pLVTaLXuq9tam2v7mS2iW1d3V19Xe4ZmbWi7oHiaTZwInAe9LhKihmGmNLm7UAG1O9pUr9JW0kDQcOpOJQWreIWBQRbRHR1tTUNFgvxczMqHOQSJoOnAecFBG/Lq1aCcxKV2KNozipvjoiNgFbJU1J5z9OB64rtZmdlk8GbikFk5mZ1cnwWnUs6SrgeGCkpE7gfIqrtPYGbkrnxW+PiL+JiLWSVgDrKA55nRMRO1JXZ1NcAbYvxTmV7vMqlwNXSuqgmInMqtVrMTOzntUsSCLi1Crly3vZfgGwoEq9HZhYpf4CcErOGM3MLJ8/2W5mZlkcJGZmlsVBYmZmWRwkZmaWxUFiZmZZHCRmZpbFQWJmZlkcJGZmlsVBYmZmWRwkZmaWxUFiZmZZHCRmZpbFQWJmZlkcJGZmlsVBYmZmWRwkZmaWpWZBImmxpC2S7i3VDpF0k6QH0uPBpXXzJXVIWi9pWqk+SdKatO7SdMtd0m15r071OyS11uq1mJlZz2o5I1kCTK+ozQNujojxwM3pOZImUNwq95jU5jJJw1KbhcBcivu4jy/1OQd4KiKOBC4GLqrZKzEzsx7VLEgi4jaKe6mXzQCWpuWlwMxSfXlEbIuIh4AOYLKk0cCIiFgVEQEsq2jT3dc1wNTu2YqZmdVPvc+RHBYRmwDS46hUbwY2lLbrTLXmtFxZf0mbiNgOPAMcWm2nkuZKapfU3tXVNUgvxczMoI9BIunmvtQyVJtJRC/13trsXIxYFBFtEdHW1NQ0wCGamVk1w3tbKWkfYD9gZDox3v2f9whgzAD2t1nS6IjYlA5bbUn1TmBsabsWYGOqt1Spl9t0ShoOHMjOh9LMzKzGdjUjeT9wJ/Ca9Nj9cx3w1QHsbyUwOy3PTv1012elK7HGUZxUX50Of22VNCWd/zi9ok13XycDt6TzKGZmVke9zkgi4hLgEknnRsSX+9OxpKuA4ylmM53A+cCFwApJc4BHgFPSftZKWgGsA7YD50TEjtTV2RRXgO0L3JB+AC4HrpTUQTETmdWf8ZmZ2eDoNUi6RcSXJf0x0FpuExHLemlzag+rpvaw/QJgQZV6OzCxSv0FUhCZmVnj9ClIJF0JHAHcDXTPFLovxzUzsyGsT0ECtAETfA7CzMwq9fVzJPcCr6zlQMzMbM/U1xnJSGCdpNXAtu5iRJxUk1GZmdkeo69BckEtB2FmZnuuvl619cNaD8TMzPZMfb1qaysvfv3IXsDLgeciYkStBmZmZnuGvs5IDig/lzQTmFyLAZmZ2Z5lQN/+GxHfBt4+uEMxM7M9UV8Pbf1F6enLKD5X4s+UmJlZn6/aeldpeTvwMMWNpczMbIjr6zmSM2s9EDMz2zP19cZWLZKulbRF0mZJ35TUsuuWZmb2+66vJ9uvoLj/xxiKW9xen2pmZjbE9TVImiLiiojYnn6WAL5nrZmZ9TlIHpd0mqRh6ec04ImB7lTShyWtlXSvpKsk7SPpEEk3SXogPR5c2n6+pA5J6yVNK9UnSVqT1l2a7qJoZmZ11NcgOQv4K+AxYBPFrW0HdAJeUjPwIaAtIiYCwyjubjgPuDkixgM3p+dImpDWHwNMBy6TNCx1txCYS3Fr3vFpvZmZ1VFfg+SzwOyIaIqIURTBckHGfocD+0oaDuwHbKS4nHhpWr8UmJmWZwDLI2JbRDwEdACTJY0GRkTEqnSflGWlNmZmVid9DZJjI+Kp7icR8SRw3EB2GBGPAl+kuGf7JuCZiLgROCwiNqVtNgGjUpNmYEOpi85Ua07LlfWdSJorqV1Se1dX10CGbWZmPehrkLys4pzFIfT9w4wvkfqZAYyjuArsFemcS49NqtSil/rOxYhFEdEWEW1NTb5GwMxsMPU1DP4Z+C9J11D8Z/1XwIIB7vME4KGI6AKQ9C3gj4HNkkZHxKZ02GpL2r4TGFtq30JxKKwzLVfWzcysjvo0I4mIZcBfApuBLuAvIuLKAe7zEWCKpP3SVVZTgfsoPqcyO20zG7guLa8EZknaW9I4ipPqq9Phr62SpqR+Ti+1MTOzOunz4amIWAesy91hRNyRZjZ3UXxv10+BRcD+wApJcyjC5pS0/VpJK9K+twPnRMSO1N3ZwBJgX+CG9GNmZnU0oPMcuSLifOD8ivI2itlJte0XUOVQWkS0AxMHfYBmZtZnA7ofiZmZWTcHiZmZZXGQmJlZFgeJmZllcZCYmVkWB4mZmWVxkJiZWRYHiZmZZXGQmJlZFgeJmZllcZCYmVkWB4mZmWVxkJiZWRYHiZmZZXGQmJlZloYEiaSDJF0j6eeS7pP0R5IOkXSTpAfSY/ke8fMldUhaL2laqT5J0pq07tJ0p0QzM6ujRs1ILgG+GxGvAV5PcavdecDNETEeuDk9R9IEYBZwDDAduEzSsNTPQmAuxe13x6f1ZmZWR3UPEkkjgLcAlwNExG8i4mlgBrA0bbYUmJmWZwDLI2JbRDwEdACTJY0GRkTEqogIYFmpjZmZ1UkjZiSvBrqAKyT9VNLXJL0COCwiNgGkx1Fp+2ZgQ6l9Z6o1p+XK+k4kzZXULqm9q6trcF+NmdkQ14ggGQ78AbAwIo4DniMdxupBtfMe0Ut952LEoohoi4i2pqam/o7XzMx60Ygg6QQ6I+KO9PwaimDZnA5XkR63lLYfW2rfAmxM9ZYqdTMzq6O6B0lEPAZskHR0Kk0F1gErgdmpNhu4Li2vBGZJ2lvSOIqT6qvT4a+tkqakq7VOL7UxM7M6Gd6g/Z4LfEPSXsCDwJkUobZC0hzgEeAUgIhYK2kFRdhsB86JiB2pn7OBJcC+wA3px8zM6qghQRIRdwNtVVZN7WH7BcCCKvV2YOKgDs7MzPrFn2w3M7MsDhIzM8viIDEzsywOEjMzy+IgMTOzLA4SMzPL4iAxM7MsDhIzM8viIDEzsywOEjMzy+IgMTOzLA4SMzPL4iAxM7MsDhIzM8viIDEzsywNCxJJwyT9VNJ/pOeHSLpJ0gPp8eDStvMldUhaL2laqT5J0pq07tJ0p0QzM6ujRs5I/ha4r/R8HnBzRIwHbk7PkTQBmAUcA0wHLpM0LLVZCMyluP3u+LTezMzqqCFBIqkF+DPga6XyDGBpWl4KzCzVl0fEtoh4COgAJksaDYyIiFUREcCyUhszM6uTRs1I/i/wceB3pdphEbEJID2OSvVmYENpu85Ua07LlfWdSJorqV1Se1dX16C8ADMzK9Q9SCSdCGyJiDv72qRKLXqp71yMWBQRbRHR1tTU1MfdmplZXwxvwD7fBJwk6Z3APsAISV8HNksaHRGb0mGrLWn7TmBsqX0LsDHVW6rUzcysjuo+I4mI+RHREhGtFCfRb4mI04CVwOy02WzgurS8EpglaW9J4yhOqq9Oh7+2SpqSrtY6vdTGzMzqpBEzkp5cCKyQNAd4BDgFICLWSloBrAO2A+dExI7U5mxgCbAvcEP6MTOzOmpokETErcCtafkJYGoP2y0AFlSptwMTazdCMzPbFX+y3czMsjhIzMwsi4PEzMyyOEjMzCyLg8TMzLI4SMzMLIuDxMzMsjhIzMwsi4PEzMyyOEjMzCyLg8TMzLI4SMzMLIuDxMzMsjhIzMwsi4PEzMyyNOKe7WMl/UDSfZLWSvrbVD9E0k2SHkiPB5fazJfUIWm9pGml+iRJa9K6S9OdEs3MrI4acWOr7cBHI+IuSQcAd0q6CTgDuDkiLpQ0D5gHnCdpAsUteY8BxgDfl3RUukviQmAucDvwHWA6vkuiDWGP/J/XNXoItht61afX1LT/RtyzfVNE3JWWtwL3Ac3ADGBp2mwpMDMtzwCWR8S2iHgI6AAmSxoNjIiIVRERwLJSGzMzq5OGniOR1AocB9wBHBYRm6AIG2BU2qwZ2FBq1plqzWm5sm5mZnXUsCCRtD/wTeDvIuJXvW1apRa91Kvta66kdkntXV1d/R+smZn1qCFBIunlFCHyjYj4VipvToerSI9bUr0TGFtq3gJsTPWWKvWdRMSiiGiLiLampqbBeyFmZtaQq7YEXA7cFxFfKq1aCcxOy7OB60r1WZL2ljQOGA+sToe/tkqakvo8vdTGzMzqpBFXbb0JeC+wRtLdqfYJ4EJghaQ5wCPAKQARsVbSCmAdxRVf56QrtgDOBpYA+1JcreUrtszM6qzuQRIRP6L6+Q2AqT20WQAsqFJvByYO3ujMzKy//Ml2MzPL4iAxM7MsDhIzM8viIDEzsywOEjMzy+IgMTOzLA4SMzPL4iAxM7MsDhIzM8viIDEzsywOEjMzy+IgMTOzLA4SMzPL4iAxM7MsDhIzM8viIDEzsyx7fJBImi5pvaQOSfMaPR4zs6Fmjw4SScOArwLvACYAp0qa0NhRmZkNLXt0kACTgY6IeDAifgMsB2Y0eExmZkNK3e/ZPsiagQ2l553AH1ZuJGkuMDc9fVbS+jqMbagYCTze6EHsDvTF2Y0egr2U/252O1+D0cvhPa3Y04Ok2rsTOxUiFgGLaj+coUdSe0S0NXocZpX8d7N+9vRDW53A2NLzFmBjg8ZiZjYk7elB8hNgvKRxkvYCZgErGzwmM7MhZY8+tBUR2yV9EPgeMAxYHBFrGzysocaHDG135b+bdaKInU4pmJmZ9dmefmjLzMwazEFiZmZZHCQ2IP5qGttdSVosaYukexs9lqHCQWL95q+msd3cEmB6owcxlDhIbCD81TS224qI24AnGz2OocRBYgNR7atpmhs0FjNrMAeJDUSfvprGzIYGB4kNhL+axsz+h4PEBsJfTWNm/8NBYv0WEduB7q+muQ9Y4a+msd2FpKuAVcDRkjolzWn0mH7f+StSzMwsi2ckZmaWxUFiZmZZHCRmZpbFQWJmZlkcJGZmlsVBYlZHks6Q9JV+tvmOpIPSzwdK9VZJfz2AMSyRdHJ/25n1xEFi1g8q1PXfTUS8MyKeBg4CPlBa1Qr0O0jMBpuDxGwX0m/+90m6DLgL+AdJP5H0M0mfKW33bUl3SloraW6pfqak+yX9EHhTqb5E0kJJP5D0oKS3pntp3CdpSWm7hyWNBC4EjpB0t6QvpOdvTs8/LGmYpC+Uxvb+1F6SviJpnaT/D4yq8VtmQ8zwRg/AbA9xNHAm8G3gZIqv0hewUtJb0leXnxURT0raF/iJpG8CewGfASYBzwA/AH5a6vdg4O3AScD1FEHzvtT+DRFxd2nbecDEiHgDgKTjgY9FxInp+VzgmYh4o6S9gR9LuhE4Lo3/dcBhwDpg8aC9MzbkOUjM+uaXEXG7pC8Cf8qLYbA/MB64DfiQpD9P9bGp/krg1ojoApB0NXBUqd/rIyIkrQE2R8SatN1aikNXd/djjH8KHFs6/3FgGsNbgKsiYgewUdIt/ejTbJccJGZ981x6FPD5iPh/5ZVpdnAC8EcR8WtJtwL7pNW9fQ/RtvT4u9Jy9/P+/vsUcG5EfK9ibO/cxRjMsvgciVn/fA84S9L+AJKaJY2i+O3/qRQirwGmpO3vAI6XdKiklwOnZOx7K3BAL8+/B5yd9oOkoyS9gmK2NCudQxkNvC1jDGY78YzErB8i4kZJrwVWSQJ4FjgN+C7wN5J+BqwHbk/bb5J0AcW30W6iOFk/bID7fkLSjyXdC9wAfALYLukeivuUX0JxOOwuFYPrAmYC11Kch1kD3A/8cCD7N+uJv/3XzMyy+NCWmZllcZCYmVkWB4mZmWVxkJiZWRYHiZmZZXGQmJlZFgeJmZll+W+Dk/CUBzj8k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793" y="1150548"/>
            <a:ext cx="3502594" cy="242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0224" y="1092500"/>
            <a:ext cx="4852859" cy="26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6582" y="3726611"/>
            <a:ext cx="4466383" cy="295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70739" y="3840650"/>
            <a:ext cx="3400336" cy="276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58417" y="3812875"/>
            <a:ext cx="3117705" cy="289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4387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visualization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7545" y="1436299"/>
            <a:ext cx="3004726" cy="257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3896" y="1454001"/>
            <a:ext cx="2825811" cy="260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0763" y="1468559"/>
            <a:ext cx="2839767" cy="264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1652" y="3988023"/>
            <a:ext cx="3003880" cy="286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9271" y="4132053"/>
            <a:ext cx="2769974" cy="261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84543" y="4123427"/>
            <a:ext cx="2829555" cy="25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581</Words>
  <Application>Microsoft Office PowerPoint</Application>
  <PresentationFormat>Custom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Predicting Readmissions of Diabetes Patients</vt:lpstr>
      <vt:lpstr>Problem Statement</vt:lpstr>
      <vt:lpstr>Slide 3</vt:lpstr>
      <vt:lpstr>Data pre-processing</vt:lpstr>
      <vt:lpstr>Data pre-processing</vt:lpstr>
      <vt:lpstr>Data understanding</vt:lpstr>
      <vt:lpstr>Data understanding</vt:lpstr>
      <vt:lpstr>Data visualization</vt:lpstr>
      <vt:lpstr>Data visualization</vt:lpstr>
      <vt:lpstr>Data visualization</vt:lpstr>
      <vt:lpstr>SOLUTION APPROACH  - Prediction of Readmissions </vt:lpstr>
      <vt:lpstr>Slide 12</vt:lpstr>
      <vt:lpstr>Slide 13</vt:lpstr>
      <vt:lpstr>Slide 14</vt:lpstr>
      <vt:lpstr>Decision Tree</vt:lpstr>
      <vt:lpstr>Modeling, Evaluation and Feedback</vt:lpstr>
      <vt:lpstr>Random Forest</vt:lpstr>
      <vt:lpstr>Assumptions, Limitations &amp; Further Works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on Job Change of Data Scientist</dc:title>
  <dc:creator>MITHUN T</dc:creator>
  <cp:lastModifiedBy>DELL</cp:lastModifiedBy>
  <cp:revision>174</cp:revision>
  <dcterms:created xsi:type="dcterms:W3CDTF">2021-02-04T04:45:33Z</dcterms:created>
  <dcterms:modified xsi:type="dcterms:W3CDTF">2022-03-19T15:56:10Z</dcterms:modified>
</cp:coreProperties>
</file>