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627" r:id="rId3"/>
    <p:sldId id="257" r:id="rId4"/>
    <p:sldId id="258" r:id="rId5"/>
    <p:sldId id="259" r:id="rId6"/>
    <p:sldId id="262" r:id="rId7"/>
    <p:sldId id="263" r:id="rId8"/>
    <p:sldId id="260" r:id="rId9"/>
    <p:sldId id="261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696" y="6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F266-8762-44DF-9547-2E942B63126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C49E-FACC-406B-B018-43AD9DF0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28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F266-8762-44DF-9547-2E942B63126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C49E-FACC-406B-B018-43AD9DF0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9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F266-8762-44DF-9547-2E942B63126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C49E-FACC-406B-B018-43AD9DF0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74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 smtClean="0"/>
            </a:lvl1pPr>
          </a:lstStyle>
          <a:p>
            <a:pPr algn="r">
              <a:defRPr/>
            </a:pPr>
            <a:r>
              <a:rPr lang="en-US"/>
              <a:t>Semester 2019-20-2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pPr algn="ctr">
              <a:defRPr/>
            </a:pPr>
            <a:r>
              <a:rPr lang="en-US" dirty="0"/>
              <a:t>INFO 4504 Technopreneurship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80585B43-1BDF-4D1C-A4C6-940F52CC03CE}" type="slidenum">
              <a:rPr lang="en-US" smtClean="0"/>
              <a:pPr>
                <a:defRPr/>
              </a:pPr>
              <a:t>‹#›</a:t>
            </a:fld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B8BBE-2B98-40F0-B108-97A645959D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38600" y="6477000"/>
            <a:ext cx="46038" cy="4603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40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F266-8762-44DF-9547-2E942B63126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C49E-FACC-406B-B018-43AD9DF0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8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F266-8762-44DF-9547-2E942B63126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C49E-FACC-406B-B018-43AD9DF0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6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F266-8762-44DF-9547-2E942B63126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C49E-FACC-406B-B018-43AD9DF0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8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F266-8762-44DF-9547-2E942B63126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C49E-FACC-406B-B018-43AD9DF0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F266-8762-44DF-9547-2E942B63126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C49E-FACC-406B-B018-43AD9DF0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F266-8762-44DF-9547-2E942B63126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C49E-FACC-406B-B018-43AD9DF0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5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F266-8762-44DF-9547-2E942B63126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C49E-FACC-406B-B018-43AD9DF0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0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F266-8762-44DF-9547-2E942B63126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C49E-FACC-406B-B018-43AD9DF0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4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EF266-8762-44DF-9547-2E942B63126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1C49E-FACC-406B-B018-43AD9DF0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3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watch/?v=81218522605574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03592-B7B6-4CD9-8179-820458BD9E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Business Pitching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34EC5-4378-4886-B123-38D2E1044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rgbClr val="00B050"/>
                </a:solidFill>
                <a:latin typeface="+mj-lt"/>
              </a:rPr>
              <a:t>Module 12</a:t>
            </a:r>
            <a:endParaRPr lang="en-US" sz="4400" b="1" dirty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895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613D-43DA-4867-8F1B-02CD17A2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Brush Script MT" panose="03060802040406070304" pitchFamily="66" charset="0"/>
                <a:cs typeface="Aharoni" panose="02010803020104030203" pitchFamily="2" charset="-79"/>
              </a:rPr>
              <a:t>Example of A Good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57497-672B-464A-BA88-8478571EB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https://www.facebook.com/watch/?v=812185226055742</a:t>
            </a: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79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3DFA7-54E9-D902-3C0D-9BBD84922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EEA7-D1F6-8B5C-9141-463F791B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2492"/>
            <a:ext cx="8229600" cy="392497"/>
          </a:xfrm>
          <a:solidFill>
            <a:srgbClr val="FFFF00"/>
          </a:solidFill>
          <a:ln w="76200">
            <a:solidFill>
              <a:srgbClr val="FFC000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Techno Datelines (subject to disruption)</a:t>
            </a:r>
            <a:endParaRPr lang="en-MY" sz="1400" b="1" dirty="0">
              <a:solidFill>
                <a:srgbClr val="FF0000"/>
              </a:solidFill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9709410-C79C-E828-5F84-1EBAB8FE525F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457200" y="1066802"/>
          <a:ext cx="4162006" cy="50519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1238">
                  <a:extLst>
                    <a:ext uri="{9D8B030D-6E8A-4147-A177-3AD203B41FA5}">
                      <a16:colId xmlns:a16="http://schemas.microsoft.com/office/drawing/2014/main" val="3709881311"/>
                    </a:ext>
                  </a:extLst>
                </a:gridCol>
                <a:gridCol w="3350768">
                  <a:extLst>
                    <a:ext uri="{9D8B030D-6E8A-4147-A177-3AD203B41FA5}">
                      <a16:colId xmlns:a16="http://schemas.microsoft.com/office/drawing/2014/main" val="3598821301"/>
                    </a:ext>
                  </a:extLst>
                </a:gridCol>
              </a:tblGrid>
              <a:tr h="261117">
                <a:tc>
                  <a:txBody>
                    <a:bodyPr/>
                    <a:lstStyle/>
                    <a:p>
                      <a:pPr marL="8699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400" b="1" dirty="0">
                          <a:solidFill>
                            <a:schemeClr val="bg1"/>
                          </a:solidFill>
                          <a:effectLst/>
                          <a:latin typeface="Abadi" panose="020B0604020104020204" pitchFamily="34" charset="0"/>
                        </a:rPr>
                        <a:t>Week </a:t>
                      </a:r>
                      <a:endParaRPr lang="en-MY" sz="1400" b="1" dirty="0">
                        <a:solidFill>
                          <a:schemeClr val="bg1"/>
                        </a:solidFill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070" marR="0" marT="3351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7185" algn="ctr"/>
                        </a:tabLst>
                      </a:pPr>
                      <a:r>
                        <a:rPr lang="en-MY" sz="800" b="1" dirty="0">
                          <a:effectLst/>
                          <a:latin typeface="Abadi" panose="020B0604020104020204" pitchFamily="34" charset="0"/>
                        </a:rPr>
                        <a:t> 	</a:t>
                      </a:r>
                      <a:r>
                        <a:rPr lang="en-MY" sz="1000" b="1" dirty="0">
                          <a:effectLst/>
                          <a:latin typeface="Abadi" panose="020B0604020104020204" pitchFamily="34" charset="0"/>
                        </a:rPr>
                        <a:t>Topics </a:t>
                      </a:r>
                      <a:endParaRPr lang="en-MY" sz="800" b="1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070" marR="0" marT="3351" marB="0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61198032"/>
                  </a:ext>
                </a:extLst>
              </a:tr>
              <a:tr h="1089416">
                <a:tc>
                  <a:txBody>
                    <a:bodyPr/>
                    <a:lstStyle/>
                    <a:p>
                      <a:pPr marL="0" marR="4254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800" b="1" dirty="0">
                          <a:solidFill>
                            <a:schemeClr val="bg1"/>
                          </a:solidFill>
                          <a:effectLst/>
                          <a:latin typeface="Abadi" panose="020B0604020104020204" pitchFamily="34" charset="0"/>
                        </a:rPr>
                        <a:t>1, 2 </a:t>
                      </a:r>
                    </a:p>
                    <a:p>
                      <a:pPr marL="0" marR="4254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000" b="1" dirty="0">
                          <a:solidFill>
                            <a:schemeClr val="bg1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5.3, 7.3</a:t>
                      </a:r>
                    </a:p>
                    <a:p>
                      <a:pPr marL="0" marR="42545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1" dirty="0">
                          <a:solidFill>
                            <a:schemeClr val="bg1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12.3, 14.3</a:t>
                      </a:r>
                    </a:p>
                    <a:p>
                      <a:pPr marL="0" marR="4254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MY" sz="1000" b="1" dirty="0">
                        <a:solidFill>
                          <a:schemeClr val="bg1"/>
                        </a:solidFill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4254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MY" sz="1000" b="1" dirty="0">
                        <a:solidFill>
                          <a:schemeClr val="bg1"/>
                        </a:solidFill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070" marR="0" marT="3351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603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</a:pPr>
                      <a:r>
                        <a:rPr lang="en-MY" sz="900" b="1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M1 (module 1): Overview: Technopreneurship “The Big Picture” </a:t>
                      </a:r>
                    </a:p>
                    <a:p>
                      <a:pPr marL="171450" marR="0" lvl="0" indent="-171450" algn="l" fontAlgn="base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MY" sz="900" b="1" u="none" strike="noStrike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badi" panose="020B0604020104020204" pitchFamily="34" charset="0"/>
                        </a:rPr>
                        <a:t>The Global Entrepreneurial Revolution for a Flatter World </a:t>
                      </a:r>
                    </a:p>
                    <a:p>
                      <a:pPr marL="0" marR="0" lvl="0" indent="0" algn="l" fontAlgn="base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Tx/>
                        <a:buNone/>
                      </a:pPr>
                      <a:r>
                        <a:rPr lang="en-MY" sz="900" b="1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M2:</a:t>
                      </a:r>
                      <a:r>
                        <a:rPr lang="en-MY" sz="900" b="1" baseline="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MY" sz="1400" b="1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Introduction</a:t>
                      </a:r>
                      <a:r>
                        <a:rPr lang="en-MY" sz="900" b="1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 to Business Model Canvas (BMC) 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MY" sz="900" b="1" u="none" strike="noStrike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badi" panose="020B0604020104020204" pitchFamily="34" charset="0"/>
                        </a:rPr>
                        <a:t>Introduction to an integrated suite of Business Model tools – EM, BMC &amp; VPC </a:t>
                      </a:r>
                      <a:r>
                        <a:rPr lang="en-MY" sz="900" b="1" u="none" strike="noStrike" baseline="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MY" sz="900" b="1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(VPD Canvas) </a:t>
                      </a:r>
                    </a:p>
                    <a:p>
                      <a:pPr marL="2603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 b="1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Milestone 1: Form Business Start-up Groups </a:t>
                      </a:r>
                    </a:p>
                    <a:p>
                      <a:pPr marL="2603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 b="1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(minimum 3, maximum 4 members) </a:t>
                      </a:r>
                      <a:endParaRPr lang="en-MY" sz="900" b="1" dirty="0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070" marR="0" marT="3351" marB="0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487796"/>
                  </a:ext>
                </a:extLst>
              </a:tr>
              <a:tr h="976678">
                <a:tc>
                  <a:txBody>
                    <a:bodyPr/>
                    <a:lstStyle/>
                    <a:p>
                      <a:pPr marL="0" marR="4254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600" b="1" dirty="0">
                          <a:solidFill>
                            <a:schemeClr val="bg1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</a:p>
                    <a:p>
                      <a:pPr marL="0" marR="4254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000" b="1" dirty="0">
                          <a:solidFill>
                            <a:schemeClr val="bg1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19.3, 21.3</a:t>
                      </a:r>
                    </a:p>
                  </a:txBody>
                  <a:tcPr marL="32070" marR="0" marT="3351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6035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9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00FFFF"/>
                          </a:highlight>
                          <a:latin typeface="Abadi" panose="020B0604020104020204" pitchFamily="34" charset="0"/>
                        </a:rPr>
                        <a:t>QUIZ 1</a:t>
                      </a:r>
                    </a:p>
                    <a:p>
                      <a:pPr marL="2603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 b="1" dirty="0">
                          <a:effectLst/>
                          <a:latin typeface="Abadi" panose="020B0604020104020204" pitchFamily="34" charset="0"/>
                        </a:rPr>
                        <a:t>M3: Patterns: Long Tail, Multi-sided Platform, Free, Open</a:t>
                      </a:r>
                    </a:p>
                    <a:p>
                      <a:pPr marL="26035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900" b="1" dirty="0">
                          <a:effectLst/>
                          <a:latin typeface="Abadi" panose="020B0604020104020204" pitchFamily="34" charset="0"/>
                        </a:rPr>
                        <a:t>M4: Design: Customer Insights, Ideation, Prototyping, Scenarios,</a:t>
                      </a:r>
                      <a:r>
                        <a:rPr lang="en-MY" sz="900" b="1" baseline="0" dirty="0">
                          <a:effectLst/>
                          <a:latin typeface="Abadi" panose="020B0604020104020204" pitchFamily="34" charset="0"/>
                        </a:rPr>
                        <a:t> </a:t>
                      </a:r>
                    </a:p>
                    <a:p>
                      <a:pPr marL="26035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900" b="1" dirty="0">
                          <a:effectLst/>
                          <a:latin typeface="Abadi" panose="020B0604020104020204" pitchFamily="34" charset="0"/>
                        </a:rPr>
                        <a:t>M5: Strategy: Environment, Blue Ocean Strategy </a:t>
                      </a:r>
                    </a:p>
                    <a:p>
                      <a:pPr marL="26035" marR="0" indent="0" algn="l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 b="1" dirty="0">
                          <a:solidFill>
                            <a:srgbClr val="FF0000"/>
                          </a:solidFill>
                          <a:effectLst/>
                          <a:latin typeface="Abadi" panose="020B0604020104020204" pitchFamily="34" charset="0"/>
                        </a:rPr>
                        <a:t>Milestone 2 : Business Start-up Proposal/Idea with current BMC and initial BMC &amp; VPC. </a:t>
                      </a:r>
                    </a:p>
                    <a:p>
                      <a:pPr marL="2603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 b="1" dirty="0">
                          <a:solidFill>
                            <a:srgbClr val="FF0000"/>
                          </a:solidFill>
                          <a:effectLst/>
                          <a:latin typeface="Abadi" panose="020B0604020104020204" pitchFamily="34" charset="0"/>
                        </a:rPr>
                        <a:t>Submission &amp; Approval</a:t>
                      </a:r>
                      <a:endParaRPr lang="en-MY" sz="800" b="1" dirty="0">
                        <a:solidFill>
                          <a:srgbClr val="FF0000"/>
                        </a:solidFill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070" marR="0" marT="3351" marB="0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67777987"/>
                  </a:ext>
                </a:extLst>
              </a:tr>
              <a:tr h="643169">
                <a:tc>
                  <a:txBody>
                    <a:bodyPr/>
                    <a:lstStyle/>
                    <a:p>
                      <a:pPr marL="0" marR="4254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600" b="1" dirty="0">
                          <a:solidFill>
                            <a:schemeClr val="bg1"/>
                          </a:solidFill>
                          <a:effectLst/>
                          <a:latin typeface="Abadi" panose="020B0604020104020204" pitchFamily="34" charset="0"/>
                        </a:rPr>
                        <a:t>4</a:t>
                      </a:r>
                    </a:p>
                    <a:p>
                      <a:pPr marL="0" marR="42545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900" b="1" dirty="0">
                          <a:solidFill>
                            <a:schemeClr val="bg1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26.3, 28.3</a:t>
                      </a:r>
                    </a:p>
                    <a:p>
                      <a:pPr marL="0" marR="4254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600" b="1" dirty="0">
                          <a:solidFill>
                            <a:schemeClr val="bg1"/>
                          </a:solidFill>
                          <a:effectLst/>
                          <a:latin typeface="Abadi" panose="020B0604020104020204" pitchFamily="34" charset="0"/>
                        </a:rPr>
                        <a:t> </a:t>
                      </a:r>
                    </a:p>
                  </a:txBody>
                  <a:tcPr marL="32070" marR="0" marT="3351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102995" algn="ctr"/>
                          <a:tab pos="1950720" algn="ctr"/>
                          <a:tab pos="3108325" algn="r"/>
                        </a:tabLst>
                        <a:defRPr/>
                      </a:pPr>
                      <a:r>
                        <a:rPr lang="en-MY" sz="900" b="1" dirty="0">
                          <a:effectLst/>
                          <a:latin typeface="Abadi" panose="020B0604020104020204" pitchFamily="34" charset="0"/>
                        </a:rPr>
                        <a:t>M6: Value Proposition Design Canvas (VPC): Customer Profile, Value Map, Fit 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102995" algn="ctr"/>
                          <a:tab pos="1950720" algn="ctr"/>
                          <a:tab pos="3108325" algn="r"/>
                        </a:tabLst>
                        <a:defRPr/>
                      </a:pPr>
                      <a:r>
                        <a:rPr lang="en-MY" sz="900" b="1" dirty="0">
                          <a:effectLst/>
                          <a:latin typeface="Abadi" panose="020B0604020104020204" pitchFamily="34" charset="0"/>
                        </a:rPr>
                        <a:t>M7: Design: Prototyping </a:t>
                      </a:r>
                      <a:r>
                        <a:rPr lang="en-MY" sz="900" b="1" baseline="0" dirty="0">
                          <a:effectLst/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MY" sz="900" b="1" dirty="0">
                          <a:effectLst/>
                          <a:latin typeface="Abadi" panose="020B0604020104020204" pitchFamily="34" charset="0"/>
                        </a:rPr>
                        <a:t>Possibilities, Starting </a:t>
                      </a:r>
                      <a:r>
                        <a:rPr lang="en-MY" sz="900" b="1" baseline="0" dirty="0">
                          <a:effectLst/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MY" sz="900" b="1" dirty="0">
                          <a:effectLst/>
                          <a:latin typeface="Abadi" panose="020B0604020104020204" pitchFamily="34" charset="0"/>
                        </a:rPr>
                        <a:t>Points,</a:t>
                      </a:r>
                    </a:p>
                  </a:txBody>
                  <a:tcPr marL="32070" marR="0" marT="3351" marB="0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37532686"/>
                  </a:ext>
                </a:extLst>
              </a:tr>
              <a:tr h="891510">
                <a:tc>
                  <a:txBody>
                    <a:bodyPr/>
                    <a:lstStyle/>
                    <a:p>
                      <a:pPr marL="0" marR="4254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600" b="1" dirty="0">
                          <a:solidFill>
                            <a:schemeClr val="bg1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</a:p>
                    <a:p>
                      <a:pPr marL="0" marR="42545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1" dirty="0">
                          <a:solidFill>
                            <a:schemeClr val="bg1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2.4, 4.4</a:t>
                      </a:r>
                    </a:p>
                    <a:p>
                      <a:pPr marL="0" marR="4254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MY" sz="1000" b="1" dirty="0">
                        <a:solidFill>
                          <a:schemeClr val="bg1"/>
                        </a:solidFill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070" marR="0" marT="3351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6035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9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00FFFF"/>
                          </a:highlight>
                          <a:latin typeface="Abadi" panose="020B0604020104020204" pitchFamily="34" charset="0"/>
                        </a:rPr>
                        <a:t>QUIZ 2</a:t>
                      </a:r>
                    </a:p>
                    <a:p>
                      <a:pPr marL="26035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900" b="1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M7  : Understanding Customers, Making Choices, Finding the Right Business Model, Designing in Established organizations</a:t>
                      </a:r>
                    </a:p>
                    <a:p>
                      <a:pPr marL="26035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900" b="1" dirty="0">
                          <a:solidFill>
                            <a:srgbClr val="FF0000"/>
                          </a:solidFill>
                          <a:effectLst/>
                          <a:latin typeface="Abadi" panose="020B0604020104020204" pitchFamily="34" charset="0"/>
                        </a:rPr>
                        <a:t>Milestone 3: First Draft Business Case Proposal with EM, new BMC and VPC Prototype(s) Due (with proper citations/ references and evidences</a:t>
                      </a:r>
                    </a:p>
                  </a:txBody>
                  <a:tcPr marL="32070" marR="0" marT="3351" marB="0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89159930"/>
                  </a:ext>
                </a:extLst>
              </a:tr>
              <a:tr h="375967">
                <a:tc>
                  <a:txBody>
                    <a:bodyPr/>
                    <a:lstStyle/>
                    <a:p>
                      <a:pPr marL="0" marR="4254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b="1" dirty="0">
                          <a:solidFill>
                            <a:schemeClr val="bg1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Break</a:t>
                      </a:r>
                    </a:p>
                    <a:p>
                      <a:pPr marL="0" marR="4254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b="1" dirty="0">
                          <a:solidFill>
                            <a:srgbClr val="FFFF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6.4-4.4</a:t>
                      </a:r>
                    </a:p>
                  </a:txBody>
                  <a:tcPr marL="32093" marR="0" marT="3353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1000" b="1" dirty="0">
                        <a:solidFill>
                          <a:schemeClr val="dk1"/>
                        </a:solidFill>
                        <a:effectLst/>
                        <a:latin typeface="Abadi" panose="020B06040201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200" b="1" dirty="0">
                          <a:solidFill>
                            <a:srgbClr val="0070C0"/>
                          </a:solidFill>
                          <a:effectLst/>
                          <a:latin typeface="Abadi" panose="020B0604020104020204" pitchFamily="34" charset="0"/>
                        </a:rPr>
                        <a:t>Semester Break Eid Mubarak</a:t>
                      </a:r>
                      <a:endParaRPr lang="en-MY" sz="1600" b="1" dirty="0">
                        <a:solidFill>
                          <a:srgbClr val="0070C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32093" marR="0" marT="3353" marB="0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710483"/>
                  </a:ext>
                </a:extLst>
              </a:tr>
              <a:tr h="734844">
                <a:tc>
                  <a:txBody>
                    <a:bodyPr/>
                    <a:lstStyle/>
                    <a:p>
                      <a:pPr marL="0" marR="4254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600" b="1" dirty="0">
                          <a:solidFill>
                            <a:schemeClr val="bg1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</a:p>
                    <a:p>
                      <a:pPr marL="0" marR="42545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1" dirty="0">
                          <a:solidFill>
                            <a:schemeClr val="bg1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16.4, 18.4 </a:t>
                      </a:r>
                    </a:p>
                    <a:p>
                      <a:pPr marL="0" marR="4254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MY" sz="1000" b="1" dirty="0">
                        <a:solidFill>
                          <a:schemeClr val="bg1"/>
                        </a:solidFill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070" marR="0" marT="3351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6035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900" b="1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M8: Case Study: Taxi</a:t>
                      </a:r>
                      <a:r>
                        <a:rPr lang="en-MY" sz="800" b="1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 </a:t>
                      </a:r>
                    </a:p>
                    <a:p>
                      <a:pPr marL="26035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900" b="1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M9: Test, What to Test, Testing Step-by-Step, Experiment Library, Bringing it All Together  Evolve: Create Alignment, Measure &amp; Monitor, improve Relentlessly, Reinvent Yourself Constantly</a:t>
                      </a:r>
                    </a:p>
                    <a:p>
                      <a:pPr marL="26035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700" b="1" dirty="0">
                        <a:effectLst/>
                        <a:highlight>
                          <a:srgbClr val="FFFF00"/>
                        </a:highlight>
                        <a:latin typeface="Abadi" panose="020B0604020104020204" pitchFamily="34" charset="0"/>
                      </a:endParaRPr>
                    </a:p>
                  </a:txBody>
                  <a:tcPr marL="32070" marR="0" marT="3351" marB="0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8972746"/>
                  </a:ext>
                </a:extLst>
              </a:tr>
            </a:tbl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B9ACDE2-6C44-B91F-D31C-656D513CD1EA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4648200" y="1066800"/>
          <a:ext cx="4083393" cy="50587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993">
                  <a:extLst>
                    <a:ext uri="{9D8B030D-6E8A-4147-A177-3AD203B41FA5}">
                      <a16:colId xmlns:a16="http://schemas.microsoft.com/office/drawing/2014/main" val="244728996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241264336"/>
                    </a:ext>
                  </a:extLst>
                </a:gridCol>
              </a:tblGrid>
              <a:tr h="24678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solidFill>
                            <a:schemeClr val="bg1"/>
                          </a:solidFill>
                          <a:effectLst/>
                          <a:latin typeface="Abadi" panose="020B0604020104020204" pitchFamily="34" charset="0"/>
                        </a:rPr>
                        <a:t>Week </a:t>
                      </a:r>
                      <a:endParaRPr lang="en-MY" sz="1200" dirty="0">
                        <a:solidFill>
                          <a:schemeClr val="bg1"/>
                        </a:solidFill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070" marR="0" marT="335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MY" sz="1000" b="1" dirty="0">
                          <a:effectLst/>
                          <a:latin typeface="Abadi" panose="020B0604020104020204" pitchFamily="34" charset="0"/>
                        </a:rPr>
                        <a:t>Topics </a:t>
                      </a:r>
                      <a:endParaRPr lang="en-MY" sz="1000" b="1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070" marR="0" marT="335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033821"/>
                  </a:ext>
                </a:extLst>
              </a:tr>
              <a:tr h="820018">
                <a:tc>
                  <a:txBody>
                    <a:bodyPr/>
                    <a:lstStyle/>
                    <a:p>
                      <a:pPr marL="0" marR="4254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600" b="1" dirty="0">
                          <a:solidFill>
                            <a:schemeClr val="bg1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</a:p>
                    <a:p>
                      <a:pPr marL="0" marR="42545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50" b="1" dirty="0">
                          <a:solidFill>
                            <a:schemeClr val="bg1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23.4, 25.4</a:t>
                      </a:r>
                    </a:p>
                    <a:p>
                      <a:pPr marL="0" marR="4254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MY" sz="1600" b="1" dirty="0">
                        <a:solidFill>
                          <a:schemeClr val="bg1"/>
                        </a:solidFill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070" marR="0" marT="3351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31775" marR="0" lvl="0" indent="-206375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900" b="1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M10-11 : The Business Plan </a:t>
                      </a:r>
                    </a:p>
                    <a:p>
                      <a:pPr marL="2603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 b="1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Entrepreneurial Leader and the Team </a:t>
                      </a:r>
                    </a:p>
                    <a:p>
                      <a:pPr marL="2603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 b="1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The Harvest and Beyond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900" b="1" dirty="0">
                          <a:solidFill>
                            <a:srgbClr val="FF0000"/>
                          </a:solidFill>
                          <a:effectLst/>
                          <a:latin typeface="Abadi" panose="020B0604020104020204" pitchFamily="34" charset="0"/>
                        </a:rPr>
                        <a:t>Milestone 4: Start Customer Discovery &amp; Validation via Value Proposition Design </a:t>
                      </a:r>
                      <a:r>
                        <a:rPr lang="en-MY" sz="900" b="1" baseline="0" dirty="0">
                          <a:solidFill>
                            <a:srgbClr val="FF0000"/>
                          </a:solidFill>
                          <a:effectLst/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MY" sz="900" b="1" dirty="0">
                          <a:solidFill>
                            <a:srgbClr val="FF0000"/>
                          </a:solidFill>
                          <a:effectLst/>
                          <a:latin typeface="Abadi" panose="020B0604020104020204" pitchFamily="34" charset="0"/>
                        </a:rPr>
                        <a:t>Canvas/Prototypes Fit</a:t>
                      </a:r>
                      <a:endParaRPr lang="en-MY" sz="900" b="1" dirty="0">
                        <a:solidFill>
                          <a:srgbClr val="FF0000"/>
                        </a:solidFill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070" marR="0" marT="335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158072"/>
                  </a:ext>
                </a:extLst>
              </a:tr>
              <a:tr h="857030">
                <a:tc>
                  <a:txBody>
                    <a:bodyPr/>
                    <a:lstStyle/>
                    <a:p>
                      <a:pPr marL="0" marR="3810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MY" sz="1100" dirty="0">
                        <a:solidFill>
                          <a:schemeClr val="bg1"/>
                        </a:solidFill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3810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600" dirty="0">
                          <a:solidFill>
                            <a:srgbClr val="FF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</a:p>
                    <a:p>
                      <a:pPr marL="0" marR="3810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b="1" dirty="0">
                          <a:solidFill>
                            <a:srgbClr val="FF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30.4, 2.5</a:t>
                      </a:r>
                    </a:p>
                    <a:p>
                      <a:pPr marL="0" marR="3810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 dirty="0">
                          <a:solidFill>
                            <a:schemeClr val="bg1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32093" marR="0" marT="3353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00FFFF"/>
                          </a:highlight>
                          <a:latin typeface="Abadi" panose="020B0604020104020204" pitchFamily="34" charset="0"/>
                        </a:rPr>
                        <a:t>30.4 NO CLASS</a:t>
                      </a:r>
                      <a:endParaRPr lang="en-MY" sz="1100" b="1" i="1" dirty="0">
                        <a:solidFill>
                          <a:srgbClr val="FF0000"/>
                        </a:solidFill>
                        <a:effectLst/>
                        <a:highlight>
                          <a:srgbClr val="00FFFF"/>
                        </a:highlight>
                        <a:latin typeface="Abadi" panose="020B0604020104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b="1" i="0" dirty="0">
                          <a:solidFill>
                            <a:srgbClr val="FF0000"/>
                          </a:solidFill>
                          <a:effectLst/>
                          <a:highlight>
                            <a:srgbClr val="00FFFF"/>
                          </a:highlight>
                          <a:latin typeface="Abadi" panose="020B0604020104020204" pitchFamily="34" charset="0"/>
                        </a:rPr>
                        <a:t>2.5 ONLINE QUIZ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b="1" i="0" dirty="0">
                          <a:solidFill>
                            <a:srgbClr val="FF0000"/>
                          </a:solidFill>
                          <a:effectLst/>
                          <a:latin typeface="Abadi" panose="020B0604020104020204" pitchFamily="34" charset="0"/>
                        </a:rPr>
                        <a:t>M</a:t>
                      </a:r>
                      <a:r>
                        <a:rPr lang="en-MY" sz="1100" b="1" dirty="0">
                          <a:solidFill>
                            <a:srgbClr val="FF0000"/>
                          </a:solidFill>
                          <a:effectLst/>
                          <a:latin typeface="Abadi" panose="020B0604020104020204" pitchFamily="34" charset="0"/>
                        </a:rPr>
                        <a:t>ilestone 6:</a:t>
                      </a:r>
                      <a:r>
                        <a:rPr lang="en-MY" sz="1100" b="1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MY" sz="1100" b="1" dirty="0">
                          <a:solidFill>
                            <a:srgbClr val="FF0000"/>
                          </a:solidFill>
                          <a:effectLst/>
                          <a:latin typeface="Abadi" panose="020B0604020104020204" pitchFamily="34" charset="0"/>
                        </a:rPr>
                        <a:t>Updated Business Case Paper Due following journal/article format– with revised/ validated BMC and VPC (with proper citations/ references and evidences) – hardcopy &amp; softcopy </a:t>
                      </a:r>
                    </a:p>
                  </a:txBody>
                  <a:tcPr marL="32093" marR="0" marT="3353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93860"/>
                  </a:ext>
                </a:extLst>
              </a:tr>
              <a:tr h="340780">
                <a:tc>
                  <a:txBody>
                    <a:bodyPr/>
                    <a:lstStyle/>
                    <a:p>
                      <a:pPr marL="0" marR="4254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</a:p>
                    <a:p>
                      <a:pPr marL="0" marR="4254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 b="1" dirty="0">
                          <a:solidFill>
                            <a:schemeClr val="bg1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7.5, 9.5</a:t>
                      </a:r>
                      <a:endParaRPr lang="en-MY" sz="1100" dirty="0">
                        <a:solidFill>
                          <a:schemeClr val="bg1"/>
                        </a:solidFill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093" marR="0" marT="3353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900" b="1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M10-11 : Resource Requirements, Bootstrapping &amp; Entrepreneurial Finance, Business Plan Cash-flow, P&amp;L</a:t>
                      </a:r>
                      <a:endParaRPr lang="en-MY" sz="900" b="1" i="1" dirty="0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32093" marR="0" marT="3353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427726"/>
                  </a:ext>
                </a:extLst>
              </a:tr>
              <a:tr h="769776">
                <a:tc>
                  <a:txBody>
                    <a:bodyPr/>
                    <a:lstStyle/>
                    <a:p>
                      <a:pPr marL="0" marR="3810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  <a:latin typeface="Abadi" panose="020B0604020104020204" pitchFamily="34" charset="0"/>
                        </a:rPr>
                        <a:t>10</a:t>
                      </a:r>
                    </a:p>
                    <a:p>
                      <a:pPr marL="0" marR="42545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1" dirty="0">
                          <a:solidFill>
                            <a:schemeClr val="bg1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14.5, 16.5</a:t>
                      </a:r>
                    </a:p>
                    <a:p>
                      <a:pPr marL="0" marR="42545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1" dirty="0">
                          <a:solidFill>
                            <a:schemeClr val="bg1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4254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MY" sz="1000" b="1" dirty="0">
                        <a:solidFill>
                          <a:schemeClr val="bg1"/>
                        </a:solidFill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093" marR="0" marT="3353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MY" sz="1000" b="1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Case Study on Business Plan and Financing modelling</a:t>
                      </a:r>
                      <a:endParaRPr kumimoji="0" lang="en-US" sz="1000" kern="1200" dirty="0">
                        <a:solidFill>
                          <a:schemeClr val="dk1"/>
                        </a:solidFill>
                        <a:effectLst/>
                        <a:latin typeface="Abadi" panose="020B0604020104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MY" sz="1000" b="1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Case study on current and future disruptive business models. </a:t>
                      </a:r>
                      <a:endParaRPr kumimoji="0" lang="en-US" sz="1000" kern="1200" dirty="0">
                        <a:solidFill>
                          <a:schemeClr val="dk1"/>
                        </a:solidFill>
                        <a:effectLst/>
                        <a:latin typeface="Abadi" panose="020B0604020104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MY" sz="1000" b="1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M12: Introduction to BP Pitching</a:t>
                      </a:r>
                      <a:endParaRPr lang="en-MY" sz="400" b="1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093" marR="0" marT="3353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121218"/>
                  </a:ext>
                </a:extLst>
              </a:tr>
              <a:tr h="787593">
                <a:tc>
                  <a:txBody>
                    <a:bodyPr/>
                    <a:lstStyle/>
                    <a:p>
                      <a:pPr marL="0" marR="3810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  <a:latin typeface="Abadi" panose="020B0604020104020204" pitchFamily="34" charset="0"/>
                        </a:rPr>
                        <a:t>11, 12,13</a:t>
                      </a:r>
                    </a:p>
                    <a:p>
                      <a:pPr marL="0" marR="3810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50" b="1" dirty="0">
                          <a:solidFill>
                            <a:schemeClr val="bg1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21.5, 23.5 </a:t>
                      </a:r>
                    </a:p>
                    <a:p>
                      <a:pPr marL="0" marR="3810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50" b="1" dirty="0">
                          <a:solidFill>
                            <a:schemeClr val="bg1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28.5, 30.5</a:t>
                      </a:r>
                    </a:p>
                    <a:p>
                      <a:pPr marL="0" marR="3810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50" b="1" dirty="0">
                          <a:solidFill>
                            <a:schemeClr val="bg1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4.6, 6.6</a:t>
                      </a:r>
                    </a:p>
                  </a:txBody>
                  <a:tcPr marL="32093" marR="0" marT="3353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MY" sz="1000" b="1" dirty="0">
                        <a:solidFill>
                          <a:schemeClr val="bg1"/>
                        </a:solidFill>
                        <a:effectLst/>
                        <a:highlight>
                          <a:srgbClr val="FF00FF"/>
                        </a:highlight>
                        <a:latin typeface="Abadi" panose="020B0604020104020204" pitchFamily="34" charset="0"/>
                      </a:endParaRPr>
                    </a:p>
                    <a:p>
                      <a:pPr marL="0" marR="0" lvl="0" indent="0" algn="just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000" b="1" dirty="0">
                          <a:solidFill>
                            <a:schemeClr val="bg1"/>
                          </a:solidFill>
                          <a:effectLst/>
                          <a:highlight>
                            <a:srgbClr val="FF00FF"/>
                          </a:highlight>
                          <a:latin typeface="Abadi" panose="020B0604020104020204" pitchFamily="34" charset="0"/>
                        </a:rPr>
                        <a:t>Project Presentation &amp; Business Pitching </a:t>
                      </a:r>
                    </a:p>
                  </a:txBody>
                  <a:tcPr marL="32093" marR="0" marT="3353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333248"/>
                  </a:ext>
                </a:extLst>
              </a:tr>
              <a:tr h="874721">
                <a:tc>
                  <a:txBody>
                    <a:bodyPr/>
                    <a:lstStyle/>
                    <a:p>
                      <a:pPr marL="0" marR="3810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</a:p>
                    <a:p>
                      <a:pPr marL="0" marR="3810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50" b="1" dirty="0">
                          <a:solidFill>
                            <a:schemeClr val="bg1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11.6, 13.6</a:t>
                      </a:r>
                    </a:p>
                  </a:txBody>
                  <a:tcPr marL="32093" marR="0" marT="3353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MY" sz="1100" b="1" kern="12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M13: Latest developments on Technopreneurship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50" b="1" dirty="0">
                          <a:solidFill>
                            <a:srgbClr val="FF0000"/>
                          </a:solidFill>
                          <a:effectLst/>
                          <a:latin typeface="Abadi" panose="020B0604020104020204" pitchFamily="34" charset="0"/>
                        </a:rPr>
                        <a:t>Milestone 7: Revised Business Plan (BP) Due with Enhanced Business Case Paper in the BP appendix (hard and softcopy).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1050" b="1" dirty="0">
                        <a:solidFill>
                          <a:srgbClr val="FF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MY" sz="600" b="1" dirty="0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32093" marR="0" marT="3353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30201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437D8-E672-1B24-3E54-A7587883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5639" y="6399893"/>
            <a:ext cx="2289175" cy="365125"/>
          </a:xfrm>
        </p:spPr>
        <p:txBody>
          <a:bodyPr/>
          <a:lstStyle/>
          <a:p>
            <a:pPr>
              <a:defRPr/>
            </a:pPr>
            <a:r>
              <a:rPr lang="en-US"/>
              <a:t>Semester 2-23-24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33D735-AA13-AA1B-1F14-EADB5220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0439" y="6399893"/>
            <a:ext cx="3505200" cy="365125"/>
          </a:xfrm>
        </p:spPr>
        <p:txBody>
          <a:bodyPr/>
          <a:lstStyle/>
          <a:p>
            <a:pPr algn="ctr">
              <a:defRPr/>
            </a:pPr>
            <a:r>
              <a:rPr lang="fr-FR"/>
              <a:t>INFO 4303 Technopreneurship Sections 3,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0DD68-BCEB-72AC-E593-44596218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585B43-1BDF-4D1C-A4C6-940F52CC03CE}" type="slidenum">
              <a:rPr lang="en-US" smtClean="0"/>
              <a:pPr>
                <a:defRPr/>
              </a:pPr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477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F4D3-FE34-428A-AC54-E62281E6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FFFF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CE693-78DE-42C2-8266-87BFE3F9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More broadly put, a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pitch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 presentation of a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business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idea to potential investors. People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pitch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business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because they need resources.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If the goal is to raise startup cash, the target of 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pitch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an investor.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Other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businesses pitch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to potential customers to sell their product.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21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DEC8-99ED-47F5-97DF-F1A1720D1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0" i="0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What should a business pitch include?</a:t>
            </a:r>
            <a:endParaRPr lang="en-US" sz="3200" dirty="0">
              <a:highlight>
                <a:srgbClr val="FFFF00"/>
              </a:highligh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5F2C5-25D9-48C7-B0C8-ABA5706D0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Your business pitch might include the following:</a:t>
            </a: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Industry analysis.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Customer needs.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Marketing strategy.</a:t>
            </a:r>
          </a:p>
          <a:p>
            <a:pPr lvl="1"/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Business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model.</a:t>
            </a:r>
          </a:p>
          <a:p>
            <a:pPr lvl="2"/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BOS</a:t>
            </a:r>
          </a:p>
          <a:p>
            <a:pPr lvl="2"/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Exit strategy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Overview of the competition.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Risks.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Implementation plan.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Financial projection.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8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A1C0-D88C-4C60-A588-AB21317CE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Google Sans"/>
              </a:rPr>
              <a:t>What is the purpose of pitching?</a:t>
            </a:r>
            <a:endParaRPr lang="en-US" sz="4000" b="1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30BA0-798B-45F8-8AED-448FDDDA6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of a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pitch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to QUICKLY get the potential investor's attention, let them know what you have and what you are offering to get them to say… “Tell me more!!” </a:t>
            </a: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Parts of The 90 Second Elevator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Pitch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It is important to note each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pitch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differs based upon the context of the idea being presented.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1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DFF0-ADC6-4C79-904B-172D8983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FF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The elevator pitch</a:t>
            </a:r>
          </a:p>
        </p:txBody>
      </p:sp>
      <p:pic>
        <p:nvPicPr>
          <p:cNvPr id="1026" name="Picture 2" descr="How To Master the Art of the Elevator Pitch | Hacker Noon">
            <a:extLst>
              <a:ext uri="{FF2B5EF4-FFF2-40B4-BE49-F238E27FC236}">
                <a16:creationId xmlns:a16="http://schemas.microsoft.com/office/drawing/2014/main" id="{807AB1C3-08F2-459A-AD92-CFEAC93245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56575"/>
            <a:ext cx="7886700" cy="38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87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>
            <a:extLst>
              <a:ext uri="{FF2B5EF4-FFF2-40B4-BE49-F238E27FC236}">
                <a16:creationId xmlns:a16="http://schemas.microsoft.com/office/drawing/2014/main" id="{2DD6D5EA-ADC1-4DDF-A0E2-8D9E1796D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0"/>
            <a:ext cx="8270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91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A514A-8EDC-435D-ABB9-8A74CBC8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Google Sans"/>
              </a:rPr>
              <a:t>How do you start a business pitch?</a:t>
            </a:r>
            <a:endParaRPr lang="en-US" sz="4000" b="1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F1EE7-79E9-4975-9FA8-A3E050593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Take only ten minutes. ...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Turn your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pitch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into a story. ...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 laser-focused. ...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Explain exactly what your product or service is. ...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Explain exactly what is unique about your product or service. ...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Explain exactly who your target audience is. ...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Explain exactly how you intend to acquire these customers. ...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Explain your business revenue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06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33581-C8C2-4911-B810-D77A127F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How do you end a pitch?</a:t>
            </a:r>
            <a:endParaRPr lang="en-US" b="1" dirty="0">
              <a:highlight>
                <a:srgbClr val="FFFF00"/>
              </a:highligh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F56A4-0814-4AF7-97A8-C81618C80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sz="3900" b="1" i="0" dirty="0">
                <a:solidFill>
                  <a:srgbClr val="202124"/>
                </a:solidFill>
                <a:effectLst/>
                <a:highlight>
                  <a:srgbClr val="00FFFF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Closing a Sales Presentation</a:t>
            </a:r>
            <a:endParaRPr lang="en-US" sz="3900" b="0" i="0" dirty="0">
              <a:solidFill>
                <a:srgbClr val="202124"/>
              </a:solidFill>
              <a:effectLst/>
              <a:highlight>
                <a:srgbClr val="00FFFF"/>
              </a:highligh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Go back to your opening anecdote or idea.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End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with a challenge.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Invite your audience on a metaphorical mission.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 repetition for a dramatic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close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Offer inspiration.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Surface their objections.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Tell a story.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Ask an unusual question.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18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6990</TotalTime>
  <Words>799</Words>
  <Application>Microsoft Office PowerPoint</Application>
  <PresentationFormat>On-screen Show (4:3)</PresentationFormat>
  <Paragraphs>118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Abadi</vt:lpstr>
      <vt:lpstr>Aharoni</vt:lpstr>
      <vt:lpstr>Arial</vt:lpstr>
      <vt:lpstr>Arial</vt:lpstr>
      <vt:lpstr>Brush Script MT</vt:lpstr>
      <vt:lpstr>Calibri</vt:lpstr>
      <vt:lpstr>Calibri Light</vt:lpstr>
      <vt:lpstr>Dreaming Outloud Pro</vt:lpstr>
      <vt:lpstr>Google Sans</vt:lpstr>
      <vt:lpstr>Office Theme</vt:lpstr>
      <vt:lpstr>Business Pitching</vt:lpstr>
      <vt:lpstr>Techno Datelines (subject to disruption)</vt:lpstr>
      <vt:lpstr>What is it?</vt:lpstr>
      <vt:lpstr>What should a business pitch include?</vt:lpstr>
      <vt:lpstr>What is the purpose of pitching?</vt:lpstr>
      <vt:lpstr>The elevator pitch</vt:lpstr>
      <vt:lpstr>PowerPoint Presentation</vt:lpstr>
      <vt:lpstr>How do you start a business pitch?</vt:lpstr>
      <vt:lpstr>How do you end a pitch?</vt:lpstr>
      <vt:lpstr>Example of A Good Pitch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Pitching</dc:title>
  <dc:creator>JAMALUDIN BIN IBRAHIM</dc:creator>
  <cp:lastModifiedBy>Jamaludin Ibrahim</cp:lastModifiedBy>
  <cp:revision>26</cp:revision>
  <dcterms:created xsi:type="dcterms:W3CDTF">2020-12-23T03:05:25Z</dcterms:created>
  <dcterms:modified xsi:type="dcterms:W3CDTF">2024-04-15T10:32:43Z</dcterms:modified>
</cp:coreProperties>
</file>