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FFFF"/>
    <a:srgbClr val="00678F"/>
    <a:srgbClr val="F7C912"/>
    <a:srgbClr val="EA7109"/>
    <a:srgbClr val="DF2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2F9AC-94DA-4AE5-9B1A-C89E9DF1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BE654-A536-436F-96C6-57E84FF8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1342A-30D5-4A93-83EB-DDFA626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39CB3-ACBB-4B5D-9A25-78413E4F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50DED-61A3-4F17-B4C0-3BA9904B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7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2631-D06C-4245-A3B1-1F79C18F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950D92-75C2-47FD-B86A-5556C916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2BC7A-EDA9-489F-A33E-CDE6EF3A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7C6D4-AFE3-44A0-9197-0B10FBED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47BC7-C9EB-4676-AC19-C411D4C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CF7359-79C9-404F-8A8A-E8F9134DA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AE0C8A-23E9-4B93-981C-22190FF6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2C14E-5EBE-4BD8-BB37-D0C17A08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D1240-7F3F-449C-983A-A7879853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C2C6D-B707-4026-9E9E-05D67BA2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0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E41DE-E5FE-488C-AE96-D88495E4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6CEBB-C917-4CF1-8974-47D6D892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C78E6-C396-4E9B-98B5-1856A49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430B44-C6F8-426C-BD03-299ED4C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BD0A4-B143-44D0-89FD-5933FEA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6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1E144-E793-4C1D-95B7-CF3CE9D5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04A3F2-3FA3-4ADF-84E5-F327A0DE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6D4EB-2588-4B67-A81D-1197BCAE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99BB9-0E72-41BD-99F5-018D9D4E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9D970-A0FF-4EF2-A033-D9C7471C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E1592-378D-4426-9C47-30559746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7348E-6CA9-40C6-82F6-4521ACE4F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81637B-DF90-49DF-BD6E-F79A4BE9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85DC9B-C199-461D-82BE-108C3B1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234B44-13BC-4377-8ECB-D526A28E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7BA152-AC7B-4F02-B342-A826A3D6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C6B9A-5708-45DC-85B2-999464A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3881D-BD03-43D8-903A-43EB1CEF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F24548-3014-45B3-8B70-36974D67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ED9204-50A2-451E-8F23-FE3B8549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AA5074-F139-4591-915C-84F06DDC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CF47E1-6811-4B79-84B8-1E6371D1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57EA1E-432C-4BBB-8CB1-010708D8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29D292-EB1A-4F09-8F1B-26780B27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52D85-18C4-4ED2-902C-62DF2CB1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F2A6E2-D9F9-43EA-9E40-148557C2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29BB9C-308E-436B-BF13-B8F69819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11FCFE-C12C-4F0F-9568-A29DE9CD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6EFCC8-CE3A-47E8-8A35-41AC3C51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F669BB-84DC-4750-B8EC-00177EB8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0F5BF6-11AA-4106-ADD4-7A018C0A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21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50A9D-78C4-4ADF-9201-EAEC5A59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8B7FE-2084-4ED5-A9D6-4EBA2923F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A6476-3803-496E-A57C-8D6F152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7AF711-E994-481A-843E-877E08A6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59705-C9F9-400A-B02F-1E27B387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0CE37B-9CD4-4C51-A4C2-495D06FC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998D4-81BA-408D-8675-CFBF973E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99C26D-D3E2-494C-9B2B-2218E5A7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5450AF-508C-4094-9AD1-CAF5839F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E24F0D-15BD-4DD4-8403-4284F84B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9A7423-67A9-45C9-846C-07FA1A4B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88BEB-E0FD-45D1-9023-F892C04A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B31189-2DB4-43B0-ABBF-8931C1CA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16312-76DC-4EE5-84CD-BE02C453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B03E3-F014-4ED0-930D-40709B19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599F-F638-4158-9897-9D70143C4EF7}" type="datetimeFigureOut">
              <a:rPr lang="fr-FR" smtClean="0"/>
              <a:t>18/07/2021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5F8518-CA64-437B-8C4A-EEB31B3A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DA49E-C3D8-476E-8039-155C919A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A510-FD38-40A9-897C-F2E784EB5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7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821886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1F2F3-D239-4380-8CEF-85F4662997E1}"/>
              </a:ext>
            </a:extLst>
          </p:cNvPr>
          <p:cNvSpPr/>
          <p:nvPr/>
        </p:nvSpPr>
        <p:spPr>
          <a:xfrm>
            <a:off x="385665" y="368460"/>
            <a:ext cx="11420669" cy="60648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44677C0-E963-401C-B9FC-074604139250}"/>
              </a:ext>
            </a:extLst>
          </p:cNvPr>
          <p:cNvSpPr/>
          <p:nvPr/>
        </p:nvSpPr>
        <p:spPr>
          <a:xfrm>
            <a:off x="1245635" y="2407298"/>
            <a:ext cx="9769151" cy="1539551"/>
          </a:xfrm>
          <a:prstGeom prst="roundRect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>
                <a:solidFill>
                  <a:schemeClr val="tx1"/>
                </a:solidFill>
              </a:rPr>
              <a:t>Prediction</a:t>
            </a:r>
            <a:r>
              <a:rPr lang="fr-FR" sz="4000" dirty="0">
                <a:solidFill>
                  <a:schemeClr val="tx1"/>
                </a:solidFill>
              </a:rPr>
              <a:t> de maladie cardiaque: cas pratique avec les données </a:t>
            </a:r>
            <a:r>
              <a:rPr lang="fr-FR" sz="4000" dirty="0" err="1">
                <a:solidFill>
                  <a:schemeClr val="tx1"/>
                </a:solidFill>
              </a:rPr>
              <a:t>heart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8218716" y="5026027"/>
            <a:ext cx="3321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      </a:t>
            </a:r>
            <a:r>
              <a:rPr lang="fr-FR" sz="2400" b="1" u="sng" dirty="0"/>
              <a:t>PRESENTEE PAR 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N’DRI A. ANTHELME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B3E75D-71FE-462C-8C1A-DD59E7909EF7}"/>
              </a:ext>
            </a:extLst>
          </p:cNvPr>
          <p:cNvSpPr/>
          <p:nvPr/>
        </p:nvSpPr>
        <p:spPr>
          <a:xfrm>
            <a:off x="1102175" y="4161453"/>
            <a:ext cx="2006082" cy="1819469"/>
          </a:xfrm>
          <a:prstGeom prst="ellipse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F356513-CE40-45F1-9DDF-2EBDDF2B5D98}"/>
              </a:ext>
            </a:extLst>
          </p:cNvPr>
          <p:cNvSpPr/>
          <p:nvPr/>
        </p:nvSpPr>
        <p:spPr>
          <a:xfrm>
            <a:off x="3724469" y="4440207"/>
            <a:ext cx="1197428" cy="1159328"/>
          </a:xfrm>
          <a:prstGeom prst="ellipse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331C641-5BC6-417E-86FB-68F729F86142}"/>
              </a:ext>
            </a:extLst>
          </p:cNvPr>
          <p:cNvSpPr/>
          <p:nvPr/>
        </p:nvSpPr>
        <p:spPr>
          <a:xfrm>
            <a:off x="5580482" y="4674055"/>
            <a:ext cx="668695" cy="691632"/>
          </a:xfrm>
          <a:prstGeom prst="ellipse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897B60E-613B-42A2-A8B3-651F926EED32}"/>
              </a:ext>
            </a:extLst>
          </p:cNvPr>
          <p:cNvSpPr/>
          <p:nvPr/>
        </p:nvSpPr>
        <p:spPr>
          <a:xfrm>
            <a:off x="9879565" y="653141"/>
            <a:ext cx="1508448" cy="1400758"/>
          </a:xfrm>
          <a:prstGeom prst="ellipse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8497B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0E0FDB-9135-44BA-AB06-2FF406C81F86}"/>
              </a:ext>
            </a:extLst>
          </p:cNvPr>
          <p:cNvSpPr/>
          <p:nvPr/>
        </p:nvSpPr>
        <p:spPr>
          <a:xfrm>
            <a:off x="1558211" y="1255551"/>
            <a:ext cx="812541" cy="757526"/>
          </a:xfrm>
          <a:prstGeom prst="ellipse">
            <a:avLst/>
          </a:prstGeom>
          <a:solidFill>
            <a:srgbClr val="FFFFFF"/>
          </a:solidFill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3B36394-83AC-4F56-9CB0-74DFA8F1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2" y="373223"/>
            <a:ext cx="1066800" cy="10668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30B1183-F3C8-4D81-ADDE-7BA72460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64" y="368460"/>
            <a:ext cx="1071563" cy="107156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7BB3CC9-FF37-4918-A982-E303EC1316A8}"/>
              </a:ext>
            </a:extLst>
          </p:cNvPr>
          <p:cNvSpPr txBox="1"/>
          <p:nvPr/>
        </p:nvSpPr>
        <p:spPr>
          <a:xfrm>
            <a:off x="2919702" y="1878537"/>
            <a:ext cx="599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Veille technologique </a:t>
            </a:r>
          </a:p>
        </p:txBody>
      </p:sp>
    </p:spTree>
    <p:extLst>
      <p:ext uri="{BB962C8B-B14F-4D97-AF65-F5344CB8AC3E}">
        <p14:creationId xmlns:p14="http://schemas.microsoft.com/office/powerpoint/2010/main" val="68260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-quanti : fixons l’angine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347415" y="4171784"/>
            <a:ext cx="11950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en moyenne très élevé chez les individus souffrant d’angine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85AA72-599A-4C6C-A436-14BF1574D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48" y="4603468"/>
            <a:ext cx="7815883" cy="22452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6D76EC-F418-411C-AAEF-AFBC29D87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9" y="2076658"/>
            <a:ext cx="10769511" cy="2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51C2BFF-4A48-4BF2-9DD5-911666194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98" y="4803656"/>
            <a:ext cx="7481264" cy="19560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-quanti : fixons le type de vaisseau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347415" y="4171784"/>
            <a:ext cx="1195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de vaisseau B se retrouve le plus chez les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indivudus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jeune (0-10ans)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moyen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evolue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ordre croissant du type A au type 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13A85-AB22-4514-A03D-B95AA0180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2" y="2116868"/>
            <a:ext cx="9680458" cy="20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120834" y="3059668"/>
            <a:ext cx="11950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reste n’apporte pas suffisamment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186090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quali-quali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8360930" y="2428248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maladie de cœur est très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pésente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chez les hommes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11841A-C8A4-447E-9E16-A0574C3C1A8F}"/>
              </a:ext>
            </a:extLst>
          </p:cNvPr>
          <p:cNvSpPr txBox="1"/>
          <p:nvPr/>
        </p:nvSpPr>
        <p:spPr>
          <a:xfrm>
            <a:off x="8360930" y="3240775"/>
            <a:ext cx="347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L’absence d’angine traduit une forte absence de maladie</a:t>
            </a: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contraire lorsqu’on renverse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7FB196-45DB-4969-8698-26A6F55F8237}"/>
              </a:ext>
            </a:extLst>
          </p:cNvPr>
          <p:cNvSpPr txBox="1"/>
          <p:nvPr/>
        </p:nvSpPr>
        <p:spPr>
          <a:xfrm>
            <a:off x="8498536" y="4256438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vaisseaux de type A plus fort chez les hommes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D305A9A-1923-410B-A5AF-7ADF610AFFC5}"/>
              </a:ext>
            </a:extLst>
          </p:cNvPr>
          <p:cNvSpPr txBox="1"/>
          <p:nvPr/>
        </p:nvSpPr>
        <p:spPr>
          <a:xfrm>
            <a:off x="8467881" y="5170533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hommes présentent des statistiques plus élevées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3FE421-07DA-4723-A29D-6266EAAC1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6" y="2387006"/>
            <a:ext cx="749873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4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quali-quali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95927F-84FC-4AFB-841E-DCD9F21C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49" y="2418930"/>
            <a:ext cx="7341951" cy="42725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A2FA782-C6E7-4F2A-99F6-75978ED7726D}"/>
              </a:ext>
            </a:extLst>
          </p:cNvPr>
          <p:cNvSpPr txBox="1"/>
          <p:nvPr/>
        </p:nvSpPr>
        <p:spPr>
          <a:xfrm>
            <a:off x="8136586" y="2586874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hommes ont moins d’angine que les femmes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EAE523-3F1D-4566-8F68-756D8A020BB1}"/>
              </a:ext>
            </a:extLst>
          </p:cNvPr>
          <p:cNvSpPr txBox="1"/>
          <p:nvPr/>
        </p:nvSpPr>
        <p:spPr>
          <a:xfrm>
            <a:off x="8136586" y="3664535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hommes ont un fort  niveau de sucre de type A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4029E5-6898-4878-A8EB-A4C75765C430}"/>
              </a:ext>
            </a:extLst>
          </p:cNvPr>
          <p:cNvSpPr txBox="1"/>
          <p:nvPr/>
        </p:nvSpPr>
        <p:spPr>
          <a:xfrm>
            <a:off x="8136586" y="4569713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hommes ont un fort  niveau de sucre de type A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F70D67-9B6F-426C-96A5-2C5DE46B15C0}"/>
              </a:ext>
            </a:extLst>
          </p:cNvPr>
          <p:cNvSpPr txBox="1"/>
          <p:nvPr/>
        </p:nvSpPr>
        <p:spPr>
          <a:xfrm>
            <a:off x="8360930" y="5474892"/>
            <a:ext cx="347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hommes présentent des statistiques plus élevées</a:t>
            </a:r>
          </a:p>
        </p:txBody>
      </p:sp>
    </p:spTree>
    <p:extLst>
      <p:ext uri="{BB962C8B-B14F-4D97-AF65-F5344CB8AC3E}">
        <p14:creationId xmlns:p14="http://schemas.microsoft.com/office/powerpoint/2010/main" val="4676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quanti-quanti : Analyse des variables quantitatives en fonction de 					   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l’age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C3090-8FAA-4C83-8EDA-0CFE6C304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2540157"/>
            <a:ext cx="7686180" cy="2240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8A5279-48BF-4563-A2F8-0E4874C3A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6" y="4767126"/>
            <a:ext cx="4587541" cy="20908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1FB9BCD-06D2-4FE2-B0AF-A638E27C48B3}"/>
              </a:ext>
            </a:extLst>
          </p:cNvPr>
          <p:cNvSpPr txBox="1"/>
          <p:nvPr/>
        </p:nvSpPr>
        <p:spPr>
          <a:xfrm>
            <a:off x="8136586" y="2586874"/>
            <a:ext cx="347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fluctuent fortement qu’on serait amené à filtrer pour faire ressortir la tendance principale avant de se prononcer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461FD1-B00E-48D1-B00E-876BB8FA8F17}"/>
              </a:ext>
            </a:extLst>
          </p:cNvPr>
          <p:cNvSpPr txBox="1"/>
          <p:nvPr/>
        </p:nvSpPr>
        <p:spPr>
          <a:xfrm>
            <a:off x="5479677" y="5199335"/>
            <a:ext cx="636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voir déjà une tendance à la baisse donc une relation négative entre l’âge et 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quanti-quanti : Analyse des variables quantitatives en fonction de 					      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l’age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0C3090-8FAA-4C83-8EDA-0CFE6C304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2540157"/>
            <a:ext cx="7686180" cy="2240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8A5279-48BF-4563-A2F8-0E4874C3A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6" y="4767126"/>
            <a:ext cx="4587541" cy="20908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1FB9BCD-06D2-4FE2-B0AF-A638E27C48B3}"/>
              </a:ext>
            </a:extLst>
          </p:cNvPr>
          <p:cNvSpPr txBox="1"/>
          <p:nvPr/>
        </p:nvSpPr>
        <p:spPr>
          <a:xfrm>
            <a:off x="8136586" y="2586874"/>
            <a:ext cx="347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fluctuent fortement qu’on serait amené à filtrer pour faire ressortir la tendance principale avant de se prononcer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461FD1-B00E-48D1-B00E-876BB8FA8F17}"/>
              </a:ext>
            </a:extLst>
          </p:cNvPr>
          <p:cNvSpPr txBox="1"/>
          <p:nvPr/>
        </p:nvSpPr>
        <p:spPr>
          <a:xfrm>
            <a:off x="5479677" y="5199335"/>
            <a:ext cx="636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voir déjà une tendance à la baisse donc une relation négative entre l’âge et 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 à l’aide de la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logistique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B461FD1-B00E-48D1-B00E-876BB8FA8F17}"/>
              </a:ext>
            </a:extLst>
          </p:cNvPr>
          <p:cNvSpPr txBox="1"/>
          <p:nvPr/>
        </p:nvSpPr>
        <p:spPr>
          <a:xfrm>
            <a:off x="744341" y="1895623"/>
            <a:ext cx="10560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 d’un modèle qui permettra de prédire la probabilité qu’un individu soit atteint de maladie cardiaque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82350E-F544-48E7-8368-480FA7A872AD}"/>
              </a:ext>
            </a:extLst>
          </p:cNvPr>
          <p:cNvSpPr txBox="1"/>
          <p:nvPr/>
        </p:nvSpPr>
        <p:spPr>
          <a:xfrm>
            <a:off x="944365" y="6084667"/>
            <a:ext cx="1056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du jeu de donnée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contibuerons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l’entrainement et 25% contribuerons au test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CD502E-3C6B-4211-A63F-2E2A15F09EFD}"/>
              </a:ext>
            </a:extLst>
          </p:cNvPr>
          <p:cNvSpPr txBox="1"/>
          <p:nvPr/>
        </p:nvSpPr>
        <p:spPr>
          <a:xfrm>
            <a:off x="744340" y="2990532"/>
            <a:ext cx="1056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 = a + bx1 + cx2+ dx3+fx4+gx5+hx6+ox7+mx8+yx9+zx10+bx11+e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A354B-79D3-4456-AC55-4604A97AB25F}"/>
              </a:ext>
            </a:extLst>
          </p:cNvPr>
          <p:cNvSpPr txBox="1"/>
          <p:nvPr/>
        </p:nvSpPr>
        <p:spPr>
          <a:xfrm>
            <a:off x="1280123" y="4362245"/>
            <a:ext cx="105604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1):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maladie cardiaque          x4: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x9: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X1: taux de dépression                                      x5: pression              x10: sexe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X2(X2=1):présence d’angine                            x6: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x11:pic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X3: le type de vaisseau                                      x7: sucre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x8: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86B468-3D9E-4A94-A2FE-A3D41986FC7F}"/>
              </a:ext>
            </a:extLst>
          </p:cNvPr>
          <p:cNvSpPr txBox="1"/>
          <p:nvPr/>
        </p:nvSpPr>
        <p:spPr>
          <a:xfrm>
            <a:off x="1146773" y="3602417"/>
            <a:ext cx="10560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analyse des données nous avons retenus ces variables et nous attendons à ce qu’elles contribuent significativement à expliquer la présence ou l’absence de maladie</a:t>
            </a:r>
          </a:p>
        </p:txBody>
      </p:sp>
    </p:spTree>
    <p:extLst>
      <p:ext uri="{BB962C8B-B14F-4D97-AF65-F5344CB8AC3E}">
        <p14:creationId xmlns:p14="http://schemas.microsoft.com/office/powerpoint/2010/main" val="27697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 à l’aide de la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logistique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B461FD1-B00E-48D1-B00E-876BB8FA8F17}"/>
              </a:ext>
            </a:extLst>
          </p:cNvPr>
          <p:cNvSpPr txBox="1"/>
          <p:nvPr/>
        </p:nvSpPr>
        <p:spPr>
          <a:xfrm>
            <a:off x="744341" y="1895623"/>
            <a:ext cx="1056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matrice de confusion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presentée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donnera des indications sur la qualité de prédiction du modèle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21F849-3077-4E7B-B10D-3899954CB015}"/>
              </a:ext>
            </a:extLst>
          </p:cNvPr>
          <p:cNvSpPr txBox="1"/>
          <p:nvPr/>
        </p:nvSpPr>
        <p:spPr>
          <a:xfrm>
            <a:off x="504509" y="3367775"/>
            <a:ext cx="10560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r2 calculé en faisant 1 – le rapport entre la log de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vraissemblance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modèle et celle nulle nous donnera la significativité globale du modèle</a:t>
            </a:r>
          </a:p>
        </p:txBody>
      </p:sp>
    </p:spTree>
    <p:extLst>
      <p:ext uri="{BB962C8B-B14F-4D97-AF65-F5344CB8AC3E}">
        <p14:creationId xmlns:p14="http://schemas.microsoft.com/office/powerpoint/2010/main" val="2204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3B3D70E-7CCC-466A-B78C-ED4D15C41589}"/>
              </a:ext>
            </a:extLst>
          </p:cNvPr>
          <p:cNvSpPr txBox="1"/>
          <p:nvPr/>
        </p:nvSpPr>
        <p:spPr>
          <a:xfrm>
            <a:off x="5920661" y="3543818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non significatives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&gt;5%) seront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otées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l’équation du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5FD564-5870-420C-9878-DE7CD4BAB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4" y="1553716"/>
            <a:ext cx="597314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1F2F3-D239-4380-8CEF-85F4662997E1}"/>
              </a:ext>
            </a:extLst>
          </p:cNvPr>
          <p:cNvSpPr/>
          <p:nvPr/>
        </p:nvSpPr>
        <p:spPr>
          <a:xfrm>
            <a:off x="429208" y="306548"/>
            <a:ext cx="11420669" cy="60648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2855167" y="433529"/>
            <a:ext cx="6550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PRESENTATION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B8AA59-616D-465B-A5B4-53425ECF5470}"/>
              </a:ext>
            </a:extLst>
          </p:cNvPr>
          <p:cNvSpPr txBox="1"/>
          <p:nvPr/>
        </p:nvSpPr>
        <p:spPr>
          <a:xfrm>
            <a:off x="1458687" y="2125231"/>
            <a:ext cx="65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BF818-CA34-4D14-8BC4-24195467F783}"/>
              </a:ext>
            </a:extLst>
          </p:cNvPr>
          <p:cNvSpPr txBox="1"/>
          <p:nvPr/>
        </p:nvSpPr>
        <p:spPr>
          <a:xfrm>
            <a:off x="1458687" y="2875582"/>
            <a:ext cx="655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 à l’aide de la régression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14927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3B3D70E-7CCC-466A-B78C-ED4D15C41589}"/>
              </a:ext>
            </a:extLst>
          </p:cNvPr>
          <p:cNvSpPr txBox="1"/>
          <p:nvPr/>
        </p:nvSpPr>
        <p:spPr>
          <a:xfrm>
            <a:off x="5920661" y="3543818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variable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significative sera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B4B492-F252-44AB-ABB0-54F8ABAF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492177"/>
            <a:ext cx="5276230" cy="51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3B3D70E-7CCC-466A-B78C-ED4D15C41589}"/>
              </a:ext>
            </a:extLst>
          </p:cNvPr>
          <p:cNvSpPr txBox="1"/>
          <p:nvPr/>
        </p:nvSpPr>
        <p:spPr>
          <a:xfrm>
            <a:off x="5509514" y="1485922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R-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d’autant inférieur à 0.5 traduisant une faible significativité globale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E334A8-B8D8-415E-B15A-A12A2335E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7" y="1676548"/>
            <a:ext cx="5038033" cy="498142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48242B-3759-43AA-8F85-68624CF0CB01}"/>
              </a:ext>
            </a:extLst>
          </p:cNvPr>
          <p:cNvSpPr txBox="1"/>
          <p:nvPr/>
        </p:nvSpPr>
        <p:spPr>
          <a:xfrm>
            <a:off x="5613479" y="2681003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positivement l’absence de maladie cardiaque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D8C9DA-2B81-4E8E-A44A-CEA6FAF2A0BA}"/>
              </a:ext>
            </a:extLst>
          </p:cNvPr>
          <p:cNvSpPr txBox="1"/>
          <p:nvPr/>
        </p:nvSpPr>
        <p:spPr>
          <a:xfrm>
            <a:off x="5613478" y="3400141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négativement et significativement l’absence de maladie cardiaque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5AA1C2-BFFC-47EA-8E2F-EF3F963AD150}"/>
              </a:ext>
            </a:extLst>
          </p:cNvPr>
          <p:cNvSpPr txBox="1"/>
          <p:nvPr/>
        </p:nvSpPr>
        <p:spPr>
          <a:xfrm>
            <a:off x="5613479" y="4286268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individus ayant une angine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à ceux l’ayant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59F9E5A-323B-4E00-B6AD-57E89DD9AACB}"/>
              </a:ext>
            </a:extLst>
          </p:cNvPr>
          <p:cNvSpPr txBox="1"/>
          <p:nvPr/>
        </p:nvSpPr>
        <p:spPr>
          <a:xfrm>
            <a:off x="5327728" y="5159605"/>
            <a:ext cx="571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individus ayant un vaisseau de type D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aux autres modalités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524DBB-593B-4D17-9698-FCF99DBD0DBA}"/>
              </a:ext>
            </a:extLst>
          </p:cNvPr>
          <p:cNvSpPr txBox="1"/>
          <p:nvPr/>
        </p:nvSpPr>
        <p:spPr>
          <a:xfrm>
            <a:off x="5327727" y="6119516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femmes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aux hommes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A1E14C-80A3-4404-A8CD-8172C9E214FF}"/>
              </a:ext>
            </a:extLst>
          </p:cNvPr>
          <p:cNvSpPr txBox="1"/>
          <p:nvPr/>
        </p:nvSpPr>
        <p:spPr>
          <a:xfrm>
            <a:off x="5242814" y="2208794"/>
            <a:ext cx="57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doit être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prudence</a:t>
            </a:r>
          </a:p>
        </p:txBody>
      </p:sp>
    </p:spTree>
    <p:extLst>
      <p:ext uri="{BB962C8B-B14F-4D97-AF65-F5344CB8AC3E}">
        <p14:creationId xmlns:p14="http://schemas.microsoft.com/office/powerpoint/2010/main" val="36610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Confrontation aux données observées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48242B-3759-43AA-8F85-68624CF0CB01}"/>
              </a:ext>
            </a:extLst>
          </p:cNvPr>
          <p:cNvSpPr txBox="1"/>
          <p:nvPr/>
        </p:nvSpPr>
        <p:spPr>
          <a:xfrm>
            <a:off x="5308677" y="2338066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positivement l’absence de maladie :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hypothèse confirmée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D8C9DA-2B81-4E8E-A44A-CEA6FAF2A0BA}"/>
              </a:ext>
            </a:extLst>
          </p:cNvPr>
          <p:cNvSpPr txBox="1"/>
          <p:nvPr/>
        </p:nvSpPr>
        <p:spPr>
          <a:xfrm>
            <a:off x="5308676" y="4985936"/>
            <a:ext cx="571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négativement et significativement l’absence de maladie cardiaque</a:t>
            </a: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Infirmé par la réalité :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hypothèse confirmée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FD2AB28-549B-4C6A-BCF7-295D406F41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6" r="32914"/>
          <a:stretch/>
        </p:blipFill>
        <p:spPr>
          <a:xfrm>
            <a:off x="695325" y="1560915"/>
            <a:ext cx="4143375" cy="264913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43B515D-3ABD-47EB-8C84-BA7B015B4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05"/>
          <a:stretch/>
        </p:blipFill>
        <p:spPr>
          <a:xfrm>
            <a:off x="695324" y="4189527"/>
            <a:ext cx="4143376" cy="26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Confrontation aux données observées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95AA1C2-BFFC-47EA-8E2F-EF3F963AD150}"/>
              </a:ext>
            </a:extLst>
          </p:cNvPr>
          <p:cNvSpPr txBox="1"/>
          <p:nvPr/>
        </p:nvSpPr>
        <p:spPr>
          <a:xfrm>
            <a:off x="5308677" y="2352763"/>
            <a:ext cx="571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individus ayant une angine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à ceux l’ayant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hypothèse confirmée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524DBB-593B-4D17-9698-FCF99DBD0DBA}"/>
              </a:ext>
            </a:extLst>
          </p:cNvPr>
          <p:cNvSpPr txBox="1"/>
          <p:nvPr/>
        </p:nvSpPr>
        <p:spPr>
          <a:xfrm>
            <a:off x="5308674" y="5146743"/>
            <a:ext cx="628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femmes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aux hommes: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hypothèse confirmée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580227-655B-4598-85E3-AE317A20EA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0" r="33056"/>
          <a:stretch/>
        </p:blipFill>
        <p:spPr>
          <a:xfrm>
            <a:off x="809625" y="1802446"/>
            <a:ext cx="4267199" cy="223922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E0A87EF-CA6A-4E75-A6B3-4DBC61EAE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7"/>
          <a:stretch/>
        </p:blipFill>
        <p:spPr>
          <a:xfrm>
            <a:off x="885825" y="4143374"/>
            <a:ext cx="419099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Confrontation aux données observées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9F9E5A-323B-4E00-B6AD-57E89DD9AACB}"/>
              </a:ext>
            </a:extLst>
          </p:cNvPr>
          <p:cNvSpPr txBox="1"/>
          <p:nvPr/>
        </p:nvSpPr>
        <p:spPr>
          <a:xfrm>
            <a:off x="5228908" y="3141633"/>
            <a:ext cx="5710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individus ayant un vaisseau de type D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moins une maladie cardiaque comparée aux autres modalités :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hypothèse confirmée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B018604-977E-4622-8292-0AA380E399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5"/>
          <a:stretch/>
        </p:blipFill>
        <p:spPr>
          <a:xfrm>
            <a:off x="504508" y="1676547"/>
            <a:ext cx="5191441" cy="49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du modèle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9F9E5A-323B-4E00-B6AD-57E89DD9AACB}"/>
              </a:ext>
            </a:extLst>
          </p:cNvPr>
          <p:cNvSpPr txBox="1"/>
          <p:nvPr/>
        </p:nvSpPr>
        <p:spPr>
          <a:xfrm>
            <a:off x="1388105" y="2204067"/>
            <a:ext cx="57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un taux de précision de 79,41%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948EB1-6616-41E9-B7A1-4251529F15C1}"/>
              </a:ext>
            </a:extLst>
          </p:cNvPr>
          <p:cNvSpPr txBox="1"/>
          <p:nvPr/>
        </p:nvSpPr>
        <p:spPr>
          <a:xfrm>
            <a:off x="1114009" y="3674325"/>
            <a:ext cx="57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matrice de confusion ci-dessous: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53C151-254E-4525-8541-7AFA370D61C3}"/>
              </a:ext>
            </a:extLst>
          </p:cNvPr>
          <p:cNvSpPr txBox="1"/>
          <p:nvPr/>
        </p:nvSpPr>
        <p:spPr>
          <a:xfrm>
            <a:off x="6481665" y="3520437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17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9     38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86BF9-BE33-4CFD-95B4-BDB3847B4E00}"/>
              </a:ext>
            </a:extLst>
          </p:cNvPr>
          <p:cNvSpPr txBox="1"/>
          <p:nvPr/>
        </p:nvSpPr>
        <p:spPr>
          <a:xfrm>
            <a:off x="533984" y="5207691"/>
            <a:ext cx="57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taux d’erreur est de: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251875-1537-4008-AADC-A005231C073A}"/>
              </a:ext>
            </a:extLst>
          </p:cNvPr>
          <p:cNvSpPr txBox="1"/>
          <p:nvPr/>
        </p:nvSpPr>
        <p:spPr>
          <a:xfrm>
            <a:off x="3893076" y="5053803"/>
            <a:ext cx="571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= (9+4)/(17+38+9+4)</a:t>
            </a:r>
          </a:p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0,19 disons 19%</a:t>
            </a:r>
          </a:p>
        </p:txBody>
      </p:sp>
    </p:spTree>
    <p:extLst>
      <p:ext uri="{BB962C8B-B14F-4D97-AF65-F5344CB8AC3E}">
        <p14:creationId xmlns:p14="http://schemas.microsoft.com/office/powerpoint/2010/main" val="246980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0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Prevision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59F9E5A-323B-4E00-B6AD-57E89DD9AACB}"/>
              </a:ext>
            </a:extLst>
          </p:cNvPr>
          <p:cNvSpPr txBox="1"/>
          <p:nvPr/>
        </p:nvSpPr>
        <p:spPr>
          <a:xfrm>
            <a:off x="-197504" y="2179328"/>
            <a:ext cx="963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obtenu l’équation ci-dessous d’après les résultats de la régression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686BF9-BE33-4CFD-95B4-BDB3847B4E00}"/>
              </a:ext>
            </a:extLst>
          </p:cNvPr>
          <p:cNvSpPr txBox="1"/>
          <p:nvPr/>
        </p:nvSpPr>
        <p:spPr>
          <a:xfrm>
            <a:off x="147382" y="4044638"/>
            <a:ext cx="1192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Amusons nous à prédire le fait qu’un individu puisse avoir une maladie cardiaque avec ces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caracteristiques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DE257C-06CA-4217-AFB7-B172D556C30C}"/>
              </a:ext>
            </a:extLst>
          </p:cNvPr>
          <p:cNvSpPr txBox="1"/>
          <p:nvPr/>
        </p:nvSpPr>
        <p:spPr>
          <a:xfrm>
            <a:off x="744340" y="2990532"/>
            <a:ext cx="1056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 = 2,03x10 -1,64x2-1,19x3+0,02x4-0,01x9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73400CD-E2B6-49C3-A546-644A44E463B6}"/>
              </a:ext>
            </a:extLst>
          </p:cNvPr>
          <p:cNvSpPr txBox="1"/>
          <p:nvPr/>
        </p:nvSpPr>
        <p:spPr>
          <a:xfrm>
            <a:off x="167889" y="4846843"/>
            <a:ext cx="1192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X10= 1 ; X2 = 0; x3=0 ; x4=172 ; x9=204 </a:t>
            </a:r>
          </a:p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prédit que nous avons une absence de maladie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E935CB3-10DB-454B-9AD4-F061BA6C6AB3}"/>
              </a:ext>
            </a:extLst>
          </p:cNvPr>
          <p:cNvSpPr txBox="1"/>
          <p:nvPr/>
        </p:nvSpPr>
        <p:spPr>
          <a:xfrm>
            <a:off x="62229" y="5920071"/>
            <a:ext cx="1192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YOUPI!!!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Resultat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avec la deuxième observation du tableau</a:t>
            </a:r>
          </a:p>
        </p:txBody>
      </p:sp>
    </p:spTree>
    <p:extLst>
      <p:ext uri="{BB962C8B-B14F-4D97-AF65-F5344CB8AC3E}">
        <p14:creationId xmlns:p14="http://schemas.microsoft.com/office/powerpoint/2010/main" val="20492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1" grpId="0"/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1F2F3-D239-4380-8CEF-85F4662997E1}"/>
              </a:ext>
            </a:extLst>
          </p:cNvPr>
          <p:cNvSpPr/>
          <p:nvPr/>
        </p:nvSpPr>
        <p:spPr>
          <a:xfrm>
            <a:off x="266822" y="444297"/>
            <a:ext cx="11420669" cy="60648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426345" y="1880763"/>
            <a:ext cx="910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 jeu de donnée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avons 12 variables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3D62A4-CB62-4EB1-8992-AA80CDAD8096}"/>
              </a:ext>
            </a:extLst>
          </p:cNvPr>
          <p:cNvSpPr txBox="1"/>
          <p:nvPr/>
        </p:nvSpPr>
        <p:spPr>
          <a:xfrm>
            <a:off x="1976534" y="2697172"/>
            <a:ext cx="910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variables quantitatives : ‘pression’,‘pic’,‘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‘dépression’, 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A5BEC1-F94D-4CFC-BCE4-1FDFCFDACC47}"/>
              </a:ext>
            </a:extLst>
          </p:cNvPr>
          <p:cNvSpPr txBox="1"/>
          <p:nvPr/>
        </p:nvSpPr>
        <p:spPr>
          <a:xfrm>
            <a:off x="1976534" y="3882913"/>
            <a:ext cx="9101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variables qualitatives : ‘pression’,‘pic’,‘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‘dépression’, 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taux_max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A313D9-CFD8-4979-B864-E57903FC8D2A}"/>
              </a:ext>
            </a:extLst>
          </p:cNvPr>
          <p:cNvSpPr txBox="1"/>
          <p:nvPr/>
        </p:nvSpPr>
        <p:spPr>
          <a:xfrm>
            <a:off x="1976533" y="5068654"/>
            <a:ext cx="910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variable endogène : ‘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coeur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4674CD-55BD-4646-BB66-7ADAC509651A}"/>
              </a:ext>
            </a:extLst>
          </p:cNvPr>
          <p:cNvSpPr txBox="1"/>
          <p:nvPr/>
        </p:nvSpPr>
        <p:spPr>
          <a:xfrm>
            <a:off x="1976532" y="5771552"/>
            <a:ext cx="910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variables exogènes : le reste des variables</a:t>
            </a:r>
          </a:p>
        </p:txBody>
      </p:sp>
    </p:spTree>
    <p:extLst>
      <p:ext uri="{BB962C8B-B14F-4D97-AF65-F5344CB8AC3E}">
        <p14:creationId xmlns:p14="http://schemas.microsoft.com/office/powerpoint/2010/main" val="92768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1F2F3-D239-4380-8CEF-85F4662997E1}"/>
              </a:ext>
            </a:extLst>
          </p:cNvPr>
          <p:cNvSpPr/>
          <p:nvPr/>
        </p:nvSpPr>
        <p:spPr>
          <a:xfrm>
            <a:off x="266822" y="444297"/>
            <a:ext cx="11420669" cy="60648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426345" y="1880763"/>
            <a:ext cx="910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 du jeu de donnée heat.txt dans python</a:t>
            </a:r>
          </a:p>
        </p:txBody>
      </p:sp>
    </p:spTree>
    <p:extLst>
      <p:ext uri="{BB962C8B-B14F-4D97-AF65-F5344CB8AC3E}">
        <p14:creationId xmlns:p14="http://schemas.microsoft.com/office/powerpoint/2010/main" val="10098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univariée des variables qualitatives : visualisation graphique et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24702F-67A7-4ACA-A11B-0FEEF7257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3" y="2633202"/>
            <a:ext cx="5293520" cy="1853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8AFBF8-43C4-4FCD-90C6-E511C25E6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99" y="4531734"/>
            <a:ext cx="6096528" cy="20042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8CA9F1A-9192-4E3A-B21F-DA41072E9A39}"/>
              </a:ext>
            </a:extLst>
          </p:cNvPr>
          <p:cNvSpPr txBox="1"/>
          <p:nvPr/>
        </p:nvSpPr>
        <p:spPr>
          <a:xfrm>
            <a:off x="6373827" y="2992790"/>
            <a:ext cx="581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Faible proportion d’angine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1BA8C2-5CEC-4383-A3DF-8DE4E03C55B0}"/>
              </a:ext>
            </a:extLst>
          </p:cNvPr>
          <p:cNvSpPr txBox="1"/>
          <p:nvPr/>
        </p:nvSpPr>
        <p:spPr>
          <a:xfrm>
            <a:off x="6373827" y="3362122"/>
            <a:ext cx="581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Faible proportion de femme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F450DB-B0CB-4780-9105-AC875531659C}"/>
              </a:ext>
            </a:extLst>
          </p:cNvPr>
          <p:cNvSpPr txBox="1"/>
          <p:nvPr/>
        </p:nvSpPr>
        <p:spPr>
          <a:xfrm>
            <a:off x="6373826" y="3776913"/>
            <a:ext cx="581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Taux d’absence et de présence presqu’égales au niveau du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coeur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F8B4EFE-67AC-4CCC-9913-A950B89F7C7A}"/>
              </a:ext>
            </a:extLst>
          </p:cNvPr>
          <p:cNvSpPr txBox="1"/>
          <p:nvPr/>
        </p:nvSpPr>
        <p:spPr>
          <a:xfrm>
            <a:off x="6162472" y="2385147"/>
            <a:ext cx="53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notre échantillon, on en déduit: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CF1DFC-E7FF-4A0A-A2A1-3AEE91675D5F}"/>
              </a:ext>
            </a:extLst>
          </p:cNvPr>
          <p:cNvSpPr txBox="1"/>
          <p:nvPr/>
        </p:nvSpPr>
        <p:spPr>
          <a:xfrm>
            <a:off x="504509" y="4844076"/>
            <a:ext cx="521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Infirme proportion de type B au niveau d’électro et proportion de A et C presqu’égales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9AA99D-6CB9-4F7E-B857-BB35F14D6A0D}"/>
              </a:ext>
            </a:extLst>
          </p:cNvPr>
          <p:cNvSpPr txBox="1"/>
          <p:nvPr/>
        </p:nvSpPr>
        <p:spPr>
          <a:xfrm>
            <a:off x="504509" y="5562860"/>
            <a:ext cx="521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proportion de vaisseau de type 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2069AB-E2C0-48E6-81D3-864C69F21539}"/>
              </a:ext>
            </a:extLst>
          </p:cNvPr>
          <p:cNvSpPr txBox="1"/>
          <p:nvPr/>
        </p:nvSpPr>
        <p:spPr>
          <a:xfrm>
            <a:off x="504509" y="6063819"/>
            <a:ext cx="521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proportion de sucre de type A</a:t>
            </a:r>
          </a:p>
        </p:txBody>
      </p:sp>
    </p:spTree>
    <p:extLst>
      <p:ext uri="{BB962C8B-B14F-4D97-AF65-F5344CB8AC3E}">
        <p14:creationId xmlns:p14="http://schemas.microsoft.com/office/powerpoint/2010/main" val="2423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univariée des variables quantitatives : visualisation graphique et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468D97-89DF-4B9F-A403-DDE0F807E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9" y="2159125"/>
            <a:ext cx="10594386" cy="18070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376054-BF08-46C3-BDB7-08F16DFD9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59" y="4825423"/>
            <a:ext cx="9137223" cy="197409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62E3EFB-CD0C-48EB-844F-2CDC4BD9086D}"/>
              </a:ext>
            </a:extLst>
          </p:cNvPr>
          <p:cNvSpPr txBox="1"/>
          <p:nvPr/>
        </p:nvSpPr>
        <p:spPr>
          <a:xfrm>
            <a:off x="1799617" y="4180776"/>
            <a:ext cx="898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variable quantitative : de grandes fluctuations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A5960D9-ABDA-4A03-B76A-B5777373F090}"/>
              </a:ext>
            </a:extLst>
          </p:cNvPr>
          <p:cNvSpPr txBox="1"/>
          <p:nvPr/>
        </p:nvSpPr>
        <p:spPr>
          <a:xfrm>
            <a:off x="1784159" y="4180776"/>
            <a:ext cx="898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chaque variable quantitative : de grandes fluctuations</a:t>
            </a:r>
          </a:p>
        </p:txBody>
      </p:sp>
    </p:spTree>
    <p:extLst>
      <p:ext uri="{BB962C8B-B14F-4D97-AF65-F5344CB8AC3E}">
        <p14:creationId xmlns:p14="http://schemas.microsoft.com/office/powerpoint/2010/main" val="41468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-quanti : fixons 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coeur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5A711A-A910-4103-8DDF-3C6E1F60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69" y="2057202"/>
            <a:ext cx="8514020" cy="21840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4FA2E8-92FF-485A-AB5D-B0FCA304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18" y="4757614"/>
            <a:ext cx="5932053" cy="18724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347415" y="4160209"/>
            <a:ext cx="11950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individus malades connaissent en moyenne une dépression forte comparée à ceux non malades</a:t>
            </a:r>
          </a:p>
        </p:txBody>
      </p:sp>
    </p:spTree>
    <p:extLst>
      <p:ext uri="{BB962C8B-B14F-4D97-AF65-F5344CB8AC3E}">
        <p14:creationId xmlns:p14="http://schemas.microsoft.com/office/powerpoint/2010/main" val="3366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-quanti : fixons le sexe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347415" y="4160209"/>
            <a:ext cx="11950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en moyenne légèrement supérieur chez les femmes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1B01B0-07F1-4BDF-B52B-1D99A28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39" y="2206767"/>
            <a:ext cx="10111582" cy="19076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8DE49B0-F7E1-4C78-8A50-F0ABC02EF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7" y="4608677"/>
            <a:ext cx="10399459" cy="21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43FEE-A150-4C4E-9036-13958D6FCF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BD104-3865-473A-AFE3-0F431F32FB25}"/>
              </a:ext>
            </a:extLst>
          </p:cNvPr>
          <p:cNvSpPr/>
          <p:nvPr/>
        </p:nvSpPr>
        <p:spPr>
          <a:xfrm>
            <a:off x="205273" y="214604"/>
            <a:ext cx="11775234" cy="64194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CF7326-1ACB-4133-9F70-AEB94C218A19}"/>
              </a:ext>
            </a:extLst>
          </p:cNvPr>
          <p:cNvSpPr txBox="1"/>
          <p:nvPr/>
        </p:nvSpPr>
        <p:spPr>
          <a:xfrm>
            <a:off x="1976534" y="537062"/>
            <a:ext cx="830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données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F7AC9-FE15-4422-AF1E-E3EAC8344111}"/>
              </a:ext>
            </a:extLst>
          </p:cNvPr>
          <p:cNvSpPr/>
          <p:nvPr/>
        </p:nvSpPr>
        <p:spPr>
          <a:xfrm>
            <a:off x="2052734" y="1164178"/>
            <a:ext cx="8154955" cy="170098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2EF7C45-53E6-469E-9981-6A2DFD16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9" y="444297"/>
            <a:ext cx="1066800" cy="10668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0C0F6DA-0362-4BC1-9430-21D7910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83" y="373223"/>
            <a:ext cx="1071563" cy="10715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14088FF-D99D-4241-9D16-D7A0892BDC97}"/>
              </a:ext>
            </a:extLst>
          </p:cNvPr>
          <p:cNvSpPr txBox="1"/>
          <p:nvPr/>
        </p:nvSpPr>
        <p:spPr>
          <a:xfrm>
            <a:off x="1001949" y="1676548"/>
            <a:ext cx="103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bivariée des variables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-quanti : fixons l’électro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D73C6C-CD01-4A64-A930-B92A7B5025DB}"/>
              </a:ext>
            </a:extLst>
          </p:cNvPr>
          <p:cNvSpPr txBox="1"/>
          <p:nvPr/>
        </p:nvSpPr>
        <p:spPr>
          <a:xfrm>
            <a:off x="117724" y="4167064"/>
            <a:ext cx="119503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niveau de </a:t>
            </a:r>
            <a:r>
              <a:rPr lang="fr-F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r>
              <a:rPr lang="fr-F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en moyenne très élevé chez les électro de type B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C6C580-4B66-4353-85AE-F9C1DA402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1" y="2242108"/>
            <a:ext cx="10836613" cy="19181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6C694D-1EFF-4231-9A7A-7A2D4A199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4" y="4868790"/>
            <a:ext cx="8639914" cy="1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1112</Words>
  <Application>Microsoft Office PowerPoint</Application>
  <PresentationFormat>Grand écran</PresentationFormat>
  <Paragraphs>116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zara</dc:creator>
  <cp:lastModifiedBy>zara</cp:lastModifiedBy>
  <cp:revision>123</cp:revision>
  <dcterms:created xsi:type="dcterms:W3CDTF">2021-07-08T19:25:16Z</dcterms:created>
  <dcterms:modified xsi:type="dcterms:W3CDTF">2021-07-18T20:48:45Z</dcterms:modified>
</cp:coreProperties>
</file>