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4" r:id="rId3"/>
    <p:sldId id="258" r:id="rId4"/>
    <p:sldId id="297" r:id="rId5"/>
    <p:sldId id="298" r:id="rId6"/>
    <p:sldId id="300" r:id="rId7"/>
    <p:sldId id="301" r:id="rId8"/>
    <p:sldId id="303" r:id="rId9"/>
    <p:sldId id="302" r:id="rId10"/>
    <p:sldId id="305" r:id="rId11"/>
    <p:sldId id="306" r:id="rId12"/>
    <p:sldId id="307" r:id="rId13"/>
    <p:sldId id="304" r:id="rId14"/>
    <p:sldId id="308" r:id="rId15"/>
    <p:sldId id="309" r:id="rId16"/>
    <p:sldId id="310"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97B0"/>
    <a:srgbClr val="FFFFFF"/>
    <a:srgbClr val="00678F"/>
    <a:srgbClr val="F7C912"/>
    <a:srgbClr val="EA7109"/>
    <a:srgbClr val="DF29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A3ABDB-31A0-4CEB-A729-31E48D947D58}" type="datetimeFigureOut">
              <a:rPr lang="fr-FR" smtClean="0"/>
              <a:t>03/09/2021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CC7D00-512D-44F3-9355-C362B0188960}" type="slidenum">
              <a:rPr lang="fr-FR" smtClean="0"/>
              <a:t>‹N°›</a:t>
            </a:fld>
            <a:endParaRPr lang="fr-FR"/>
          </a:p>
        </p:txBody>
      </p:sp>
    </p:spTree>
    <p:extLst>
      <p:ext uri="{BB962C8B-B14F-4D97-AF65-F5344CB8AC3E}">
        <p14:creationId xmlns:p14="http://schemas.microsoft.com/office/powerpoint/2010/main" val="3623026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9CC7D00-512D-44F3-9355-C362B0188960}" type="slidenum">
              <a:rPr lang="fr-FR" smtClean="0"/>
              <a:t>9</a:t>
            </a:fld>
            <a:endParaRPr lang="fr-FR"/>
          </a:p>
        </p:txBody>
      </p:sp>
    </p:spTree>
    <p:extLst>
      <p:ext uri="{BB962C8B-B14F-4D97-AF65-F5344CB8AC3E}">
        <p14:creationId xmlns:p14="http://schemas.microsoft.com/office/powerpoint/2010/main" val="3093869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9CC7D00-512D-44F3-9355-C362B0188960}" type="slidenum">
              <a:rPr lang="fr-FR" smtClean="0"/>
              <a:t>12</a:t>
            </a:fld>
            <a:endParaRPr lang="fr-FR"/>
          </a:p>
        </p:txBody>
      </p:sp>
    </p:spTree>
    <p:extLst>
      <p:ext uri="{BB962C8B-B14F-4D97-AF65-F5344CB8AC3E}">
        <p14:creationId xmlns:p14="http://schemas.microsoft.com/office/powerpoint/2010/main" val="1310925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9CC7D00-512D-44F3-9355-C362B0188960}" type="slidenum">
              <a:rPr lang="fr-FR" smtClean="0"/>
              <a:t>13</a:t>
            </a:fld>
            <a:endParaRPr lang="fr-FR"/>
          </a:p>
        </p:txBody>
      </p:sp>
    </p:spTree>
    <p:extLst>
      <p:ext uri="{BB962C8B-B14F-4D97-AF65-F5344CB8AC3E}">
        <p14:creationId xmlns:p14="http://schemas.microsoft.com/office/powerpoint/2010/main" val="45240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9CC7D00-512D-44F3-9355-C362B0188960}" type="slidenum">
              <a:rPr lang="fr-FR" smtClean="0"/>
              <a:t>14</a:t>
            </a:fld>
            <a:endParaRPr lang="fr-FR"/>
          </a:p>
        </p:txBody>
      </p:sp>
    </p:spTree>
    <p:extLst>
      <p:ext uri="{BB962C8B-B14F-4D97-AF65-F5344CB8AC3E}">
        <p14:creationId xmlns:p14="http://schemas.microsoft.com/office/powerpoint/2010/main" val="2939206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9CC7D00-512D-44F3-9355-C362B0188960}" type="slidenum">
              <a:rPr lang="fr-FR" smtClean="0"/>
              <a:t>15</a:t>
            </a:fld>
            <a:endParaRPr lang="fr-FR"/>
          </a:p>
        </p:txBody>
      </p:sp>
    </p:spTree>
    <p:extLst>
      <p:ext uri="{BB962C8B-B14F-4D97-AF65-F5344CB8AC3E}">
        <p14:creationId xmlns:p14="http://schemas.microsoft.com/office/powerpoint/2010/main" val="464919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9CC7D00-512D-44F3-9355-C362B0188960}" type="slidenum">
              <a:rPr lang="fr-FR" smtClean="0"/>
              <a:t>16</a:t>
            </a:fld>
            <a:endParaRPr lang="fr-FR"/>
          </a:p>
        </p:txBody>
      </p:sp>
    </p:spTree>
    <p:extLst>
      <p:ext uri="{BB962C8B-B14F-4D97-AF65-F5344CB8AC3E}">
        <p14:creationId xmlns:p14="http://schemas.microsoft.com/office/powerpoint/2010/main" val="1155605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2F9AC-94DA-4AE5-9B1A-C89E9DF181D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07BE654-A536-436F-96C6-57E84FF820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4E1342A-30D5-4A93-83EB-DDFA6265608C}"/>
              </a:ext>
            </a:extLst>
          </p:cNvPr>
          <p:cNvSpPr>
            <a:spLocks noGrp="1"/>
          </p:cNvSpPr>
          <p:nvPr>
            <p:ph type="dt" sz="half" idx="10"/>
          </p:nvPr>
        </p:nvSpPr>
        <p:spPr/>
        <p:txBody>
          <a:bodyPr/>
          <a:lstStyle/>
          <a:p>
            <a:fld id="{1C34599F-F638-4158-9897-9D70143C4EF7}" type="datetimeFigureOut">
              <a:rPr lang="fr-FR" smtClean="0"/>
              <a:t>03/09/2021</a:t>
            </a:fld>
            <a:endParaRPr lang="fr-FR"/>
          </a:p>
        </p:txBody>
      </p:sp>
      <p:sp>
        <p:nvSpPr>
          <p:cNvPr id="5" name="Espace réservé du pied de page 4">
            <a:extLst>
              <a:ext uri="{FF2B5EF4-FFF2-40B4-BE49-F238E27FC236}">
                <a16:creationId xmlns:a16="http://schemas.microsoft.com/office/drawing/2014/main" id="{70B39CB3-ACBB-4B5D-9A25-78413E4F678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8C50DED-61A3-4F17-B4C0-3BA9904BD483}"/>
              </a:ext>
            </a:extLst>
          </p:cNvPr>
          <p:cNvSpPr>
            <a:spLocks noGrp="1"/>
          </p:cNvSpPr>
          <p:nvPr>
            <p:ph type="sldNum" sz="quarter" idx="12"/>
          </p:nvPr>
        </p:nvSpPr>
        <p:spPr/>
        <p:txBody>
          <a:bodyPr/>
          <a:lstStyle/>
          <a:p>
            <a:fld id="{0233A510-FD38-40A9-897C-F2E784EB5533}" type="slidenum">
              <a:rPr lang="fr-FR" smtClean="0"/>
              <a:t>‹N°›</a:t>
            </a:fld>
            <a:endParaRPr lang="fr-FR"/>
          </a:p>
        </p:txBody>
      </p:sp>
    </p:spTree>
    <p:extLst>
      <p:ext uri="{BB962C8B-B14F-4D97-AF65-F5344CB8AC3E}">
        <p14:creationId xmlns:p14="http://schemas.microsoft.com/office/powerpoint/2010/main" val="3803476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5B2631-D06C-4245-A3B1-1F79C18FF77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4950D92-75C2-47FD-B86A-5556C916018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4F2BC7A-EDA9-489F-A33E-CDE6EF3AE978}"/>
              </a:ext>
            </a:extLst>
          </p:cNvPr>
          <p:cNvSpPr>
            <a:spLocks noGrp="1"/>
          </p:cNvSpPr>
          <p:nvPr>
            <p:ph type="dt" sz="half" idx="10"/>
          </p:nvPr>
        </p:nvSpPr>
        <p:spPr/>
        <p:txBody>
          <a:bodyPr/>
          <a:lstStyle/>
          <a:p>
            <a:fld id="{1C34599F-F638-4158-9897-9D70143C4EF7}" type="datetimeFigureOut">
              <a:rPr lang="fr-FR" smtClean="0"/>
              <a:t>03/09/2021</a:t>
            </a:fld>
            <a:endParaRPr lang="fr-FR"/>
          </a:p>
        </p:txBody>
      </p:sp>
      <p:sp>
        <p:nvSpPr>
          <p:cNvPr id="5" name="Espace réservé du pied de page 4">
            <a:extLst>
              <a:ext uri="{FF2B5EF4-FFF2-40B4-BE49-F238E27FC236}">
                <a16:creationId xmlns:a16="http://schemas.microsoft.com/office/drawing/2014/main" id="{2C07C6D4-AFE3-44A0-9197-0B10FBEDCA3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3D47BC7-C9EB-4676-AC19-C411D4C17474}"/>
              </a:ext>
            </a:extLst>
          </p:cNvPr>
          <p:cNvSpPr>
            <a:spLocks noGrp="1"/>
          </p:cNvSpPr>
          <p:nvPr>
            <p:ph type="sldNum" sz="quarter" idx="12"/>
          </p:nvPr>
        </p:nvSpPr>
        <p:spPr/>
        <p:txBody>
          <a:bodyPr/>
          <a:lstStyle/>
          <a:p>
            <a:fld id="{0233A510-FD38-40A9-897C-F2E784EB5533}" type="slidenum">
              <a:rPr lang="fr-FR" smtClean="0"/>
              <a:t>‹N°›</a:t>
            </a:fld>
            <a:endParaRPr lang="fr-FR"/>
          </a:p>
        </p:txBody>
      </p:sp>
    </p:spTree>
    <p:extLst>
      <p:ext uri="{BB962C8B-B14F-4D97-AF65-F5344CB8AC3E}">
        <p14:creationId xmlns:p14="http://schemas.microsoft.com/office/powerpoint/2010/main" val="372940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FCF7359-79C9-404F-8A8A-E8F9134DAA2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CAE0C8A-23E9-4B93-981C-22190FF694B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CE2C14E-5EBE-4BD8-BB37-D0C17A08F414}"/>
              </a:ext>
            </a:extLst>
          </p:cNvPr>
          <p:cNvSpPr>
            <a:spLocks noGrp="1"/>
          </p:cNvSpPr>
          <p:nvPr>
            <p:ph type="dt" sz="half" idx="10"/>
          </p:nvPr>
        </p:nvSpPr>
        <p:spPr/>
        <p:txBody>
          <a:bodyPr/>
          <a:lstStyle/>
          <a:p>
            <a:fld id="{1C34599F-F638-4158-9897-9D70143C4EF7}" type="datetimeFigureOut">
              <a:rPr lang="fr-FR" smtClean="0"/>
              <a:t>03/09/2021</a:t>
            </a:fld>
            <a:endParaRPr lang="fr-FR"/>
          </a:p>
        </p:txBody>
      </p:sp>
      <p:sp>
        <p:nvSpPr>
          <p:cNvPr id="5" name="Espace réservé du pied de page 4">
            <a:extLst>
              <a:ext uri="{FF2B5EF4-FFF2-40B4-BE49-F238E27FC236}">
                <a16:creationId xmlns:a16="http://schemas.microsoft.com/office/drawing/2014/main" id="{C5AD1240-7F3F-449C-983A-A787985341C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A9C2C6D-B707-4026-9E9E-05D67BA25885}"/>
              </a:ext>
            </a:extLst>
          </p:cNvPr>
          <p:cNvSpPr>
            <a:spLocks noGrp="1"/>
          </p:cNvSpPr>
          <p:nvPr>
            <p:ph type="sldNum" sz="quarter" idx="12"/>
          </p:nvPr>
        </p:nvSpPr>
        <p:spPr/>
        <p:txBody>
          <a:bodyPr/>
          <a:lstStyle/>
          <a:p>
            <a:fld id="{0233A510-FD38-40A9-897C-F2E784EB5533}" type="slidenum">
              <a:rPr lang="fr-FR" smtClean="0"/>
              <a:t>‹N°›</a:t>
            </a:fld>
            <a:endParaRPr lang="fr-FR"/>
          </a:p>
        </p:txBody>
      </p:sp>
    </p:spTree>
    <p:extLst>
      <p:ext uri="{BB962C8B-B14F-4D97-AF65-F5344CB8AC3E}">
        <p14:creationId xmlns:p14="http://schemas.microsoft.com/office/powerpoint/2010/main" val="2354082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9E41DE-E5FE-488C-AE96-D88495E483B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096CEBB-C917-4CF1-8974-47D6D892C7B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9AC78E6-C396-4E9B-98B5-1856A4919D7A}"/>
              </a:ext>
            </a:extLst>
          </p:cNvPr>
          <p:cNvSpPr>
            <a:spLocks noGrp="1"/>
          </p:cNvSpPr>
          <p:nvPr>
            <p:ph type="dt" sz="half" idx="10"/>
          </p:nvPr>
        </p:nvSpPr>
        <p:spPr/>
        <p:txBody>
          <a:bodyPr/>
          <a:lstStyle/>
          <a:p>
            <a:fld id="{1C34599F-F638-4158-9897-9D70143C4EF7}" type="datetimeFigureOut">
              <a:rPr lang="fr-FR" smtClean="0"/>
              <a:t>03/09/2021</a:t>
            </a:fld>
            <a:endParaRPr lang="fr-FR"/>
          </a:p>
        </p:txBody>
      </p:sp>
      <p:sp>
        <p:nvSpPr>
          <p:cNvPr id="5" name="Espace réservé du pied de page 4">
            <a:extLst>
              <a:ext uri="{FF2B5EF4-FFF2-40B4-BE49-F238E27FC236}">
                <a16:creationId xmlns:a16="http://schemas.microsoft.com/office/drawing/2014/main" id="{C3430B44-C6F8-426C-BD03-299ED4C5118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EFBD0A4-B143-44D0-89FD-5933FEA45162}"/>
              </a:ext>
            </a:extLst>
          </p:cNvPr>
          <p:cNvSpPr>
            <a:spLocks noGrp="1"/>
          </p:cNvSpPr>
          <p:nvPr>
            <p:ph type="sldNum" sz="quarter" idx="12"/>
          </p:nvPr>
        </p:nvSpPr>
        <p:spPr/>
        <p:txBody>
          <a:bodyPr/>
          <a:lstStyle/>
          <a:p>
            <a:fld id="{0233A510-FD38-40A9-897C-F2E784EB5533}" type="slidenum">
              <a:rPr lang="fr-FR" smtClean="0"/>
              <a:t>‹N°›</a:t>
            </a:fld>
            <a:endParaRPr lang="fr-FR"/>
          </a:p>
        </p:txBody>
      </p:sp>
    </p:spTree>
    <p:extLst>
      <p:ext uri="{BB962C8B-B14F-4D97-AF65-F5344CB8AC3E}">
        <p14:creationId xmlns:p14="http://schemas.microsoft.com/office/powerpoint/2010/main" val="1631677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01E144-E793-4C1D-95B7-CF3CE9D5C6C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204A3F2-3FA3-4ADF-84E5-F327A0DE96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A86D4EB-2588-4B67-A81D-1197BCAED207}"/>
              </a:ext>
            </a:extLst>
          </p:cNvPr>
          <p:cNvSpPr>
            <a:spLocks noGrp="1"/>
          </p:cNvSpPr>
          <p:nvPr>
            <p:ph type="dt" sz="half" idx="10"/>
          </p:nvPr>
        </p:nvSpPr>
        <p:spPr/>
        <p:txBody>
          <a:bodyPr/>
          <a:lstStyle/>
          <a:p>
            <a:fld id="{1C34599F-F638-4158-9897-9D70143C4EF7}" type="datetimeFigureOut">
              <a:rPr lang="fr-FR" smtClean="0"/>
              <a:t>03/09/2021</a:t>
            </a:fld>
            <a:endParaRPr lang="fr-FR"/>
          </a:p>
        </p:txBody>
      </p:sp>
      <p:sp>
        <p:nvSpPr>
          <p:cNvPr id="5" name="Espace réservé du pied de page 4">
            <a:extLst>
              <a:ext uri="{FF2B5EF4-FFF2-40B4-BE49-F238E27FC236}">
                <a16:creationId xmlns:a16="http://schemas.microsoft.com/office/drawing/2014/main" id="{10999BB9-0E72-41BD-99F5-018D9D4EA8D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BF9D970-A0FF-4EF2-A033-D9C7471C11D9}"/>
              </a:ext>
            </a:extLst>
          </p:cNvPr>
          <p:cNvSpPr>
            <a:spLocks noGrp="1"/>
          </p:cNvSpPr>
          <p:nvPr>
            <p:ph type="sldNum" sz="quarter" idx="12"/>
          </p:nvPr>
        </p:nvSpPr>
        <p:spPr/>
        <p:txBody>
          <a:bodyPr/>
          <a:lstStyle/>
          <a:p>
            <a:fld id="{0233A510-FD38-40A9-897C-F2E784EB5533}" type="slidenum">
              <a:rPr lang="fr-FR" smtClean="0"/>
              <a:t>‹N°›</a:t>
            </a:fld>
            <a:endParaRPr lang="fr-FR"/>
          </a:p>
        </p:txBody>
      </p:sp>
    </p:spTree>
    <p:extLst>
      <p:ext uri="{BB962C8B-B14F-4D97-AF65-F5344CB8AC3E}">
        <p14:creationId xmlns:p14="http://schemas.microsoft.com/office/powerpoint/2010/main" val="132119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CE1592-378D-4426-9C47-305597467E0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6F7348E-6CA9-40C6-82F6-4521ACE4F6C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681637B-DF90-49DF-BD6E-F79A4BE9C50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E85DC9B-C199-461D-82BE-108C3B10424E}"/>
              </a:ext>
            </a:extLst>
          </p:cNvPr>
          <p:cNvSpPr>
            <a:spLocks noGrp="1"/>
          </p:cNvSpPr>
          <p:nvPr>
            <p:ph type="dt" sz="half" idx="10"/>
          </p:nvPr>
        </p:nvSpPr>
        <p:spPr/>
        <p:txBody>
          <a:bodyPr/>
          <a:lstStyle/>
          <a:p>
            <a:fld id="{1C34599F-F638-4158-9897-9D70143C4EF7}" type="datetimeFigureOut">
              <a:rPr lang="fr-FR" smtClean="0"/>
              <a:t>03/09/2021</a:t>
            </a:fld>
            <a:endParaRPr lang="fr-FR"/>
          </a:p>
        </p:txBody>
      </p:sp>
      <p:sp>
        <p:nvSpPr>
          <p:cNvPr id="6" name="Espace réservé du pied de page 5">
            <a:extLst>
              <a:ext uri="{FF2B5EF4-FFF2-40B4-BE49-F238E27FC236}">
                <a16:creationId xmlns:a16="http://schemas.microsoft.com/office/drawing/2014/main" id="{09234B44-13BC-4377-8ECB-D526A28E565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87BA152-AC7B-4F02-B342-A826A3D65E39}"/>
              </a:ext>
            </a:extLst>
          </p:cNvPr>
          <p:cNvSpPr>
            <a:spLocks noGrp="1"/>
          </p:cNvSpPr>
          <p:nvPr>
            <p:ph type="sldNum" sz="quarter" idx="12"/>
          </p:nvPr>
        </p:nvSpPr>
        <p:spPr/>
        <p:txBody>
          <a:bodyPr/>
          <a:lstStyle/>
          <a:p>
            <a:fld id="{0233A510-FD38-40A9-897C-F2E784EB5533}" type="slidenum">
              <a:rPr lang="fr-FR" smtClean="0"/>
              <a:t>‹N°›</a:t>
            </a:fld>
            <a:endParaRPr lang="fr-FR"/>
          </a:p>
        </p:txBody>
      </p:sp>
    </p:spTree>
    <p:extLst>
      <p:ext uri="{BB962C8B-B14F-4D97-AF65-F5344CB8AC3E}">
        <p14:creationId xmlns:p14="http://schemas.microsoft.com/office/powerpoint/2010/main" val="28570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DC6B9A-5708-45DC-85B2-999464A9E84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BC3881D-BD03-43D8-903A-43EB1CEF90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6F24548-3014-45B3-8B70-36974D67F6F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1ED9204-50A2-451E-8F23-FE3B85497D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3AA5074-F139-4591-915C-84F06DDCC8C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ACF47E1-6811-4B79-84B8-1E6371D1447C}"/>
              </a:ext>
            </a:extLst>
          </p:cNvPr>
          <p:cNvSpPr>
            <a:spLocks noGrp="1"/>
          </p:cNvSpPr>
          <p:nvPr>
            <p:ph type="dt" sz="half" idx="10"/>
          </p:nvPr>
        </p:nvSpPr>
        <p:spPr/>
        <p:txBody>
          <a:bodyPr/>
          <a:lstStyle/>
          <a:p>
            <a:fld id="{1C34599F-F638-4158-9897-9D70143C4EF7}" type="datetimeFigureOut">
              <a:rPr lang="fr-FR" smtClean="0"/>
              <a:t>03/09/2021</a:t>
            </a:fld>
            <a:endParaRPr lang="fr-FR"/>
          </a:p>
        </p:txBody>
      </p:sp>
      <p:sp>
        <p:nvSpPr>
          <p:cNvPr id="8" name="Espace réservé du pied de page 7">
            <a:extLst>
              <a:ext uri="{FF2B5EF4-FFF2-40B4-BE49-F238E27FC236}">
                <a16:creationId xmlns:a16="http://schemas.microsoft.com/office/drawing/2014/main" id="{DB57EA1E-432C-4BBB-8CB1-010708D8998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629D292-EB1A-4F09-8F1B-26780B27BA89}"/>
              </a:ext>
            </a:extLst>
          </p:cNvPr>
          <p:cNvSpPr>
            <a:spLocks noGrp="1"/>
          </p:cNvSpPr>
          <p:nvPr>
            <p:ph type="sldNum" sz="quarter" idx="12"/>
          </p:nvPr>
        </p:nvSpPr>
        <p:spPr/>
        <p:txBody>
          <a:bodyPr/>
          <a:lstStyle/>
          <a:p>
            <a:fld id="{0233A510-FD38-40A9-897C-F2E784EB5533}" type="slidenum">
              <a:rPr lang="fr-FR" smtClean="0"/>
              <a:t>‹N°›</a:t>
            </a:fld>
            <a:endParaRPr lang="fr-FR"/>
          </a:p>
        </p:txBody>
      </p:sp>
    </p:spTree>
    <p:extLst>
      <p:ext uri="{BB962C8B-B14F-4D97-AF65-F5344CB8AC3E}">
        <p14:creationId xmlns:p14="http://schemas.microsoft.com/office/powerpoint/2010/main" val="2953219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852D85-18C4-4ED2-902C-62DF2CB11E7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CF2A6E2-D9F9-43EA-9E40-148557C2FC84}"/>
              </a:ext>
            </a:extLst>
          </p:cNvPr>
          <p:cNvSpPr>
            <a:spLocks noGrp="1"/>
          </p:cNvSpPr>
          <p:nvPr>
            <p:ph type="dt" sz="half" idx="10"/>
          </p:nvPr>
        </p:nvSpPr>
        <p:spPr/>
        <p:txBody>
          <a:bodyPr/>
          <a:lstStyle/>
          <a:p>
            <a:fld id="{1C34599F-F638-4158-9897-9D70143C4EF7}" type="datetimeFigureOut">
              <a:rPr lang="fr-FR" smtClean="0"/>
              <a:t>03/09/2021</a:t>
            </a:fld>
            <a:endParaRPr lang="fr-FR"/>
          </a:p>
        </p:txBody>
      </p:sp>
      <p:sp>
        <p:nvSpPr>
          <p:cNvPr id="4" name="Espace réservé du pied de page 3">
            <a:extLst>
              <a:ext uri="{FF2B5EF4-FFF2-40B4-BE49-F238E27FC236}">
                <a16:creationId xmlns:a16="http://schemas.microsoft.com/office/drawing/2014/main" id="{D229BB9C-308E-436B-BF13-B8F69819D17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911FCFE-C12C-4F0F-9568-A29DE9CDBC02}"/>
              </a:ext>
            </a:extLst>
          </p:cNvPr>
          <p:cNvSpPr>
            <a:spLocks noGrp="1"/>
          </p:cNvSpPr>
          <p:nvPr>
            <p:ph type="sldNum" sz="quarter" idx="12"/>
          </p:nvPr>
        </p:nvSpPr>
        <p:spPr/>
        <p:txBody>
          <a:bodyPr/>
          <a:lstStyle/>
          <a:p>
            <a:fld id="{0233A510-FD38-40A9-897C-F2E784EB5533}" type="slidenum">
              <a:rPr lang="fr-FR" smtClean="0"/>
              <a:t>‹N°›</a:t>
            </a:fld>
            <a:endParaRPr lang="fr-FR"/>
          </a:p>
        </p:txBody>
      </p:sp>
    </p:spTree>
    <p:extLst>
      <p:ext uri="{BB962C8B-B14F-4D97-AF65-F5344CB8AC3E}">
        <p14:creationId xmlns:p14="http://schemas.microsoft.com/office/powerpoint/2010/main" val="268187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C6EFCC8-CE3A-47E8-8A35-41AC3C5168F8}"/>
              </a:ext>
            </a:extLst>
          </p:cNvPr>
          <p:cNvSpPr>
            <a:spLocks noGrp="1"/>
          </p:cNvSpPr>
          <p:nvPr>
            <p:ph type="dt" sz="half" idx="10"/>
          </p:nvPr>
        </p:nvSpPr>
        <p:spPr/>
        <p:txBody>
          <a:bodyPr/>
          <a:lstStyle/>
          <a:p>
            <a:fld id="{1C34599F-F638-4158-9897-9D70143C4EF7}" type="datetimeFigureOut">
              <a:rPr lang="fr-FR" smtClean="0"/>
              <a:t>03/09/2021</a:t>
            </a:fld>
            <a:endParaRPr lang="fr-FR"/>
          </a:p>
        </p:txBody>
      </p:sp>
      <p:sp>
        <p:nvSpPr>
          <p:cNvPr id="3" name="Espace réservé du pied de page 2">
            <a:extLst>
              <a:ext uri="{FF2B5EF4-FFF2-40B4-BE49-F238E27FC236}">
                <a16:creationId xmlns:a16="http://schemas.microsoft.com/office/drawing/2014/main" id="{9EF669BB-84DC-4750-B8EC-00177EB817E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30F5BF6-11AA-4106-ADD4-7A018C0AD041}"/>
              </a:ext>
            </a:extLst>
          </p:cNvPr>
          <p:cNvSpPr>
            <a:spLocks noGrp="1"/>
          </p:cNvSpPr>
          <p:nvPr>
            <p:ph type="sldNum" sz="quarter" idx="12"/>
          </p:nvPr>
        </p:nvSpPr>
        <p:spPr/>
        <p:txBody>
          <a:bodyPr/>
          <a:lstStyle/>
          <a:p>
            <a:fld id="{0233A510-FD38-40A9-897C-F2E784EB5533}" type="slidenum">
              <a:rPr lang="fr-FR" smtClean="0"/>
              <a:t>‹N°›</a:t>
            </a:fld>
            <a:endParaRPr lang="fr-FR"/>
          </a:p>
        </p:txBody>
      </p:sp>
    </p:spTree>
    <p:extLst>
      <p:ext uri="{BB962C8B-B14F-4D97-AF65-F5344CB8AC3E}">
        <p14:creationId xmlns:p14="http://schemas.microsoft.com/office/powerpoint/2010/main" val="1097217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F50A9D-78C4-4ADF-9201-EAEC5A5927E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8B8B7FE-2084-4ED5-A9D6-4EBA2923F1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83A6476-3803-496E-A57C-8D6F1528EE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17AF711-E994-481A-843E-877E08A61CD1}"/>
              </a:ext>
            </a:extLst>
          </p:cNvPr>
          <p:cNvSpPr>
            <a:spLocks noGrp="1"/>
          </p:cNvSpPr>
          <p:nvPr>
            <p:ph type="dt" sz="half" idx="10"/>
          </p:nvPr>
        </p:nvSpPr>
        <p:spPr/>
        <p:txBody>
          <a:bodyPr/>
          <a:lstStyle/>
          <a:p>
            <a:fld id="{1C34599F-F638-4158-9897-9D70143C4EF7}" type="datetimeFigureOut">
              <a:rPr lang="fr-FR" smtClean="0"/>
              <a:t>03/09/2021</a:t>
            </a:fld>
            <a:endParaRPr lang="fr-FR"/>
          </a:p>
        </p:txBody>
      </p:sp>
      <p:sp>
        <p:nvSpPr>
          <p:cNvPr id="6" name="Espace réservé du pied de page 5">
            <a:extLst>
              <a:ext uri="{FF2B5EF4-FFF2-40B4-BE49-F238E27FC236}">
                <a16:creationId xmlns:a16="http://schemas.microsoft.com/office/drawing/2014/main" id="{0CA59705-C9F9-400A-B02F-1E27B387819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80CE37B-9CD4-4C51-A4C2-495D06FC44F7}"/>
              </a:ext>
            </a:extLst>
          </p:cNvPr>
          <p:cNvSpPr>
            <a:spLocks noGrp="1"/>
          </p:cNvSpPr>
          <p:nvPr>
            <p:ph type="sldNum" sz="quarter" idx="12"/>
          </p:nvPr>
        </p:nvSpPr>
        <p:spPr/>
        <p:txBody>
          <a:bodyPr/>
          <a:lstStyle/>
          <a:p>
            <a:fld id="{0233A510-FD38-40A9-897C-F2E784EB5533}" type="slidenum">
              <a:rPr lang="fr-FR" smtClean="0"/>
              <a:t>‹N°›</a:t>
            </a:fld>
            <a:endParaRPr lang="fr-FR"/>
          </a:p>
        </p:txBody>
      </p:sp>
    </p:spTree>
    <p:extLst>
      <p:ext uri="{BB962C8B-B14F-4D97-AF65-F5344CB8AC3E}">
        <p14:creationId xmlns:p14="http://schemas.microsoft.com/office/powerpoint/2010/main" val="1841115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5998D4-81BA-408D-8675-CFBF973EDBD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999C26D-D3E2-494C-9B2B-2218E5A73D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65450AF-508C-4094-9AD1-CAF5839F9F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AE24F0D-15BD-4DD4-8403-4284F84BFA92}"/>
              </a:ext>
            </a:extLst>
          </p:cNvPr>
          <p:cNvSpPr>
            <a:spLocks noGrp="1"/>
          </p:cNvSpPr>
          <p:nvPr>
            <p:ph type="dt" sz="half" idx="10"/>
          </p:nvPr>
        </p:nvSpPr>
        <p:spPr/>
        <p:txBody>
          <a:bodyPr/>
          <a:lstStyle/>
          <a:p>
            <a:fld id="{1C34599F-F638-4158-9897-9D70143C4EF7}" type="datetimeFigureOut">
              <a:rPr lang="fr-FR" smtClean="0"/>
              <a:t>03/09/2021</a:t>
            </a:fld>
            <a:endParaRPr lang="fr-FR"/>
          </a:p>
        </p:txBody>
      </p:sp>
      <p:sp>
        <p:nvSpPr>
          <p:cNvPr id="6" name="Espace réservé du pied de page 5">
            <a:extLst>
              <a:ext uri="{FF2B5EF4-FFF2-40B4-BE49-F238E27FC236}">
                <a16:creationId xmlns:a16="http://schemas.microsoft.com/office/drawing/2014/main" id="{4A9A7423-67A9-45C9-846C-07FA1A4B5C9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C588BEB-E0FD-45D1-9023-F892C04A4B93}"/>
              </a:ext>
            </a:extLst>
          </p:cNvPr>
          <p:cNvSpPr>
            <a:spLocks noGrp="1"/>
          </p:cNvSpPr>
          <p:nvPr>
            <p:ph type="sldNum" sz="quarter" idx="12"/>
          </p:nvPr>
        </p:nvSpPr>
        <p:spPr/>
        <p:txBody>
          <a:bodyPr/>
          <a:lstStyle/>
          <a:p>
            <a:fld id="{0233A510-FD38-40A9-897C-F2E784EB5533}" type="slidenum">
              <a:rPr lang="fr-FR" smtClean="0"/>
              <a:t>‹N°›</a:t>
            </a:fld>
            <a:endParaRPr lang="fr-FR"/>
          </a:p>
        </p:txBody>
      </p:sp>
    </p:spTree>
    <p:extLst>
      <p:ext uri="{BB962C8B-B14F-4D97-AF65-F5344CB8AC3E}">
        <p14:creationId xmlns:p14="http://schemas.microsoft.com/office/powerpoint/2010/main" val="4271635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BB31189-2DB4-43B0-ABBF-8931C1CA7E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E616312-76DC-4EE5-84CD-BE02C453DD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C6B03E3-F014-4ED0-930D-40709B19EC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599F-F638-4158-9897-9D70143C4EF7}" type="datetimeFigureOut">
              <a:rPr lang="fr-FR" smtClean="0"/>
              <a:t>03/09/2021</a:t>
            </a:fld>
            <a:endParaRPr lang="fr-FR"/>
          </a:p>
        </p:txBody>
      </p:sp>
      <p:sp>
        <p:nvSpPr>
          <p:cNvPr id="5" name="Espace réservé du pied de page 4">
            <a:extLst>
              <a:ext uri="{FF2B5EF4-FFF2-40B4-BE49-F238E27FC236}">
                <a16:creationId xmlns:a16="http://schemas.microsoft.com/office/drawing/2014/main" id="{555F8518-CA64-437B-8C4A-EEB31B3AEE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15DA49E-C3D8-476E-8039-155C919A7C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3A510-FD38-40A9-897C-F2E784EB5533}" type="slidenum">
              <a:rPr lang="fr-FR" smtClean="0"/>
              <a:t>‹N°›</a:t>
            </a:fld>
            <a:endParaRPr lang="fr-FR"/>
          </a:p>
        </p:txBody>
      </p:sp>
    </p:spTree>
    <p:extLst>
      <p:ext uri="{BB962C8B-B14F-4D97-AF65-F5344CB8AC3E}">
        <p14:creationId xmlns:p14="http://schemas.microsoft.com/office/powerpoint/2010/main" val="403672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hyperlink" Target="https://github.com/ndri-zara/prediction-du-prix-de-l-or"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jfif"/><Relationship Id="rId7"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jfif"/><Relationship Id="rId7"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fif"/><Relationship Id="rId7"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jfif"/><Relationship Id="rId7"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2.png"/><Relationship Id="rId9"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1.jfif"/><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2.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743FEE-A150-4C4E-9036-13958D6FCF4D}"/>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FBEBD104-3865-473A-AFE3-0F431F32FB25}"/>
              </a:ext>
            </a:extLst>
          </p:cNvPr>
          <p:cNvSpPr/>
          <p:nvPr/>
        </p:nvSpPr>
        <p:spPr>
          <a:xfrm>
            <a:off x="205273" y="214604"/>
            <a:ext cx="11821886" cy="64194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E0F1F2F3-D239-4380-8CEF-85F4662997E1}"/>
              </a:ext>
            </a:extLst>
          </p:cNvPr>
          <p:cNvSpPr/>
          <p:nvPr/>
        </p:nvSpPr>
        <p:spPr>
          <a:xfrm>
            <a:off x="385665" y="368460"/>
            <a:ext cx="11420669" cy="606489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a:hlinkClick r:id="rId2"/>
              </a:rPr>
              <a:t>ndri-zara/prediction-du-prix-de-l-or (github.com)</a:t>
            </a:r>
            <a:endParaRPr lang="fr-FR" dirty="0"/>
          </a:p>
        </p:txBody>
      </p:sp>
      <p:sp>
        <p:nvSpPr>
          <p:cNvPr id="7" name="Rectangle : coins arrondis 6">
            <a:extLst>
              <a:ext uri="{FF2B5EF4-FFF2-40B4-BE49-F238E27FC236}">
                <a16:creationId xmlns:a16="http://schemas.microsoft.com/office/drawing/2014/main" id="{844677C0-E963-401C-B9FC-074604139250}"/>
              </a:ext>
            </a:extLst>
          </p:cNvPr>
          <p:cNvSpPr/>
          <p:nvPr/>
        </p:nvSpPr>
        <p:spPr>
          <a:xfrm>
            <a:off x="1245635" y="2407298"/>
            <a:ext cx="9769151" cy="1539551"/>
          </a:xfrm>
          <a:prstGeom prst="roundRect">
            <a:avLst/>
          </a:prstGeom>
          <a:solidFill>
            <a:srgbClr val="FFFFFF"/>
          </a:solidFill>
          <a:ln w="571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tx1"/>
                </a:solidFill>
              </a:rPr>
              <a:t>PREDICTION DU PRIX DE L’OR: ANALYSE EXPLORATOIRE </a:t>
            </a:r>
          </a:p>
        </p:txBody>
      </p:sp>
      <p:sp>
        <p:nvSpPr>
          <p:cNvPr id="8" name="ZoneTexte 7">
            <a:extLst>
              <a:ext uri="{FF2B5EF4-FFF2-40B4-BE49-F238E27FC236}">
                <a16:creationId xmlns:a16="http://schemas.microsoft.com/office/drawing/2014/main" id="{4BCF7326-1ACB-4133-9F70-AEB94C218A19}"/>
              </a:ext>
            </a:extLst>
          </p:cNvPr>
          <p:cNvSpPr txBox="1"/>
          <p:nvPr/>
        </p:nvSpPr>
        <p:spPr>
          <a:xfrm>
            <a:off x="8218716" y="5026027"/>
            <a:ext cx="3321698" cy="830997"/>
          </a:xfrm>
          <a:prstGeom prst="rect">
            <a:avLst/>
          </a:prstGeom>
          <a:noFill/>
        </p:spPr>
        <p:txBody>
          <a:bodyPr wrap="square" rtlCol="0">
            <a:spAutoFit/>
          </a:bodyPr>
          <a:lstStyle/>
          <a:p>
            <a:r>
              <a:rPr lang="fr-FR" sz="2400" b="1" dirty="0"/>
              <a:t>      </a:t>
            </a:r>
            <a:r>
              <a:rPr lang="fr-FR" sz="2400" b="1" u="sng" dirty="0"/>
              <a:t>PRESENTEE PAR :</a:t>
            </a:r>
          </a:p>
          <a:p>
            <a:pPr marL="285750" indent="-285750">
              <a:buFontTx/>
              <a:buChar char="-"/>
            </a:pPr>
            <a:r>
              <a:rPr lang="fr-FR" sz="2400" dirty="0"/>
              <a:t>N’DRI A. ANTHELME</a:t>
            </a:r>
          </a:p>
        </p:txBody>
      </p:sp>
      <p:sp>
        <p:nvSpPr>
          <p:cNvPr id="11" name="Ellipse 10">
            <a:extLst>
              <a:ext uri="{FF2B5EF4-FFF2-40B4-BE49-F238E27FC236}">
                <a16:creationId xmlns:a16="http://schemas.microsoft.com/office/drawing/2014/main" id="{2DB3E75D-71FE-462C-8C1A-DD59E7909EF7}"/>
              </a:ext>
            </a:extLst>
          </p:cNvPr>
          <p:cNvSpPr/>
          <p:nvPr/>
        </p:nvSpPr>
        <p:spPr>
          <a:xfrm>
            <a:off x="1102175" y="4161453"/>
            <a:ext cx="2006082" cy="1819469"/>
          </a:xfrm>
          <a:prstGeom prst="ellipse">
            <a:avLst/>
          </a:prstGeom>
          <a:solidFill>
            <a:srgbClr val="FFFFFF"/>
          </a:solidFill>
          <a:ln w="571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0F356513-CE40-45F1-9DDF-2EBDDF2B5D98}"/>
              </a:ext>
            </a:extLst>
          </p:cNvPr>
          <p:cNvSpPr/>
          <p:nvPr/>
        </p:nvSpPr>
        <p:spPr>
          <a:xfrm>
            <a:off x="3724469" y="4440207"/>
            <a:ext cx="1197428" cy="1159328"/>
          </a:xfrm>
          <a:prstGeom prst="ellipse">
            <a:avLst/>
          </a:prstGeom>
          <a:solidFill>
            <a:srgbClr val="FFFFFF"/>
          </a:solidFill>
          <a:ln w="571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3331C641-5BC6-417E-86FB-68F729F86142}"/>
              </a:ext>
            </a:extLst>
          </p:cNvPr>
          <p:cNvSpPr/>
          <p:nvPr/>
        </p:nvSpPr>
        <p:spPr>
          <a:xfrm>
            <a:off x="5580482" y="4674055"/>
            <a:ext cx="668695" cy="691632"/>
          </a:xfrm>
          <a:prstGeom prst="ellipse">
            <a:avLst/>
          </a:prstGeom>
          <a:solidFill>
            <a:srgbClr val="FFFFFF"/>
          </a:solidFill>
          <a:ln w="571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a16="http://schemas.microsoft.com/office/drawing/2014/main" id="{0897B60E-613B-42A2-A8B3-651F926EED32}"/>
              </a:ext>
            </a:extLst>
          </p:cNvPr>
          <p:cNvSpPr/>
          <p:nvPr/>
        </p:nvSpPr>
        <p:spPr>
          <a:xfrm>
            <a:off x="9879565" y="653141"/>
            <a:ext cx="1508448" cy="1400758"/>
          </a:xfrm>
          <a:prstGeom prst="ellipse">
            <a:avLst/>
          </a:prstGeom>
          <a:solidFill>
            <a:srgbClr val="FFFFFF"/>
          </a:solidFill>
          <a:ln w="571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8497B0"/>
              </a:solidFill>
            </a:endParaRPr>
          </a:p>
        </p:txBody>
      </p:sp>
      <p:sp>
        <p:nvSpPr>
          <p:cNvPr id="15" name="Ellipse 14">
            <a:extLst>
              <a:ext uri="{FF2B5EF4-FFF2-40B4-BE49-F238E27FC236}">
                <a16:creationId xmlns:a16="http://schemas.microsoft.com/office/drawing/2014/main" id="{490E0FDB-9135-44BA-AB06-2FF406C81F86}"/>
              </a:ext>
            </a:extLst>
          </p:cNvPr>
          <p:cNvSpPr/>
          <p:nvPr/>
        </p:nvSpPr>
        <p:spPr>
          <a:xfrm>
            <a:off x="1558211" y="1255551"/>
            <a:ext cx="812541" cy="757526"/>
          </a:xfrm>
          <a:prstGeom prst="ellipse">
            <a:avLst/>
          </a:prstGeom>
          <a:solidFill>
            <a:srgbClr val="FFFFFF"/>
          </a:solidFill>
          <a:ln w="571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 name="Image 17">
            <a:extLst>
              <a:ext uri="{FF2B5EF4-FFF2-40B4-BE49-F238E27FC236}">
                <a16:creationId xmlns:a16="http://schemas.microsoft.com/office/drawing/2014/main" id="{C3B36394-83AC-4F56-9CB0-74DFA8F1BE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2872" y="373223"/>
            <a:ext cx="1066800" cy="1066800"/>
          </a:xfrm>
          <a:prstGeom prst="rect">
            <a:avLst/>
          </a:prstGeom>
        </p:spPr>
      </p:pic>
      <p:pic>
        <p:nvPicPr>
          <p:cNvPr id="20" name="Image 19">
            <a:extLst>
              <a:ext uri="{FF2B5EF4-FFF2-40B4-BE49-F238E27FC236}">
                <a16:creationId xmlns:a16="http://schemas.microsoft.com/office/drawing/2014/main" id="{630B1183-F3C8-4D81-ADDE-7BA7246064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7764" y="368460"/>
            <a:ext cx="1071563" cy="1071563"/>
          </a:xfrm>
          <a:prstGeom prst="rect">
            <a:avLst/>
          </a:prstGeom>
        </p:spPr>
      </p:pic>
      <p:sp>
        <p:nvSpPr>
          <p:cNvPr id="22" name="ZoneTexte 21">
            <a:extLst>
              <a:ext uri="{FF2B5EF4-FFF2-40B4-BE49-F238E27FC236}">
                <a16:creationId xmlns:a16="http://schemas.microsoft.com/office/drawing/2014/main" id="{B7BB3CC9-FF37-4918-A982-E303EC1316A8}"/>
              </a:ext>
            </a:extLst>
          </p:cNvPr>
          <p:cNvSpPr txBox="1"/>
          <p:nvPr/>
        </p:nvSpPr>
        <p:spPr>
          <a:xfrm>
            <a:off x="2919702" y="1878537"/>
            <a:ext cx="5990253" cy="523220"/>
          </a:xfrm>
          <a:prstGeom prst="rect">
            <a:avLst/>
          </a:prstGeom>
          <a:noFill/>
        </p:spPr>
        <p:txBody>
          <a:bodyPr wrap="square" rtlCol="0">
            <a:spAutoFit/>
          </a:bodyPr>
          <a:lstStyle/>
          <a:p>
            <a:pPr algn="ctr"/>
            <a:r>
              <a:rPr lang="fr-FR" sz="2800" b="1" dirty="0"/>
              <a:t>Veille technologique </a:t>
            </a:r>
          </a:p>
        </p:txBody>
      </p:sp>
      <p:sp>
        <p:nvSpPr>
          <p:cNvPr id="16" name="ZoneTexte 15">
            <a:extLst>
              <a:ext uri="{FF2B5EF4-FFF2-40B4-BE49-F238E27FC236}">
                <a16:creationId xmlns:a16="http://schemas.microsoft.com/office/drawing/2014/main" id="{A49A9374-DF53-4B89-841B-93FF5EB1777C}"/>
              </a:ext>
            </a:extLst>
          </p:cNvPr>
          <p:cNvSpPr txBox="1"/>
          <p:nvPr/>
        </p:nvSpPr>
        <p:spPr>
          <a:xfrm>
            <a:off x="3340359" y="6158698"/>
            <a:ext cx="6102220" cy="369332"/>
          </a:xfrm>
          <a:prstGeom prst="rect">
            <a:avLst/>
          </a:prstGeom>
          <a:noFill/>
        </p:spPr>
        <p:txBody>
          <a:bodyPr wrap="square">
            <a:spAutoFit/>
          </a:bodyPr>
          <a:lstStyle/>
          <a:p>
            <a:r>
              <a:rPr lang="fr-FR" dirty="0" err="1">
                <a:hlinkClick r:id="rId2"/>
              </a:rPr>
              <a:t>ndri</a:t>
            </a:r>
            <a:r>
              <a:rPr lang="fr-FR" dirty="0">
                <a:hlinkClick r:id="rId2"/>
              </a:rPr>
              <a:t>-zara/</a:t>
            </a:r>
            <a:r>
              <a:rPr lang="fr-FR" dirty="0" err="1">
                <a:hlinkClick r:id="rId2"/>
              </a:rPr>
              <a:t>prediction</a:t>
            </a:r>
            <a:r>
              <a:rPr lang="fr-FR" dirty="0">
                <a:hlinkClick r:id="rId2"/>
              </a:rPr>
              <a:t>-du-prix-de-l-or (github.com)</a:t>
            </a:r>
            <a:endParaRPr lang="fr-FR" dirty="0"/>
          </a:p>
        </p:txBody>
      </p:sp>
    </p:spTree>
    <p:extLst>
      <p:ext uri="{BB962C8B-B14F-4D97-AF65-F5344CB8AC3E}">
        <p14:creationId xmlns:p14="http://schemas.microsoft.com/office/powerpoint/2010/main" val="682601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72F7AC9-FE15-4422-AF1E-E3EAC8344111}"/>
              </a:ext>
            </a:extLst>
          </p:cNvPr>
          <p:cNvSpPr/>
          <p:nvPr/>
        </p:nvSpPr>
        <p:spPr>
          <a:xfrm>
            <a:off x="2052734" y="1164178"/>
            <a:ext cx="8154955" cy="170098"/>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22">
            <a:extLst>
              <a:ext uri="{FF2B5EF4-FFF2-40B4-BE49-F238E27FC236}">
                <a16:creationId xmlns:a16="http://schemas.microsoft.com/office/drawing/2014/main" id="{B2EF7C45-53E6-469E-9981-6A2DFD160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509" y="444297"/>
            <a:ext cx="1066800" cy="1066800"/>
          </a:xfrm>
          <a:prstGeom prst="rect">
            <a:avLst/>
          </a:prstGeom>
        </p:spPr>
      </p:pic>
      <p:pic>
        <p:nvPicPr>
          <p:cNvPr id="24" name="Image 23">
            <a:extLst>
              <a:ext uri="{FF2B5EF4-FFF2-40B4-BE49-F238E27FC236}">
                <a16:creationId xmlns:a16="http://schemas.microsoft.com/office/drawing/2014/main" id="{70C0F6DA-0362-4BC1-9430-21D79101F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983" y="373223"/>
            <a:ext cx="1071563" cy="1071563"/>
          </a:xfrm>
          <a:prstGeom prst="rect">
            <a:avLst/>
          </a:prstGeom>
        </p:spPr>
      </p:pic>
      <p:sp>
        <p:nvSpPr>
          <p:cNvPr id="15" name="ZoneTexte 14">
            <a:extLst>
              <a:ext uri="{FF2B5EF4-FFF2-40B4-BE49-F238E27FC236}">
                <a16:creationId xmlns:a16="http://schemas.microsoft.com/office/drawing/2014/main" id="{62DFAE5A-CCCF-4FC0-8802-EE1D699812D2}"/>
              </a:ext>
            </a:extLst>
          </p:cNvPr>
          <p:cNvSpPr txBox="1"/>
          <p:nvPr/>
        </p:nvSpPr>
        <p:spPr>
          <a:xfrm>
            <a:off x="597226" y="4858306"/>
            <a:ext cx="10599440" cy="646331"/>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Le dow </a:t>
            </a:r>
            <a:r>
              <a:rPr lang="fr-FR" dirty="0" err="1">
                <a:latin typeface="Times New Roman" panose="02020603050405020304" pitchFamily="18" charset="0"/>
                <a:cs typeface="Times New Roman" panose="02020603050405020304" pitchFamily="18" charset="0"/>
              </a:rPr>
              <a:t>jones</a:t>
            </a:r>
            <a:r>
              <a:rPr lang="fr-FR" dirty="0">
                <a:latin typeface="Times New Roman" panose="02020603050405020304" pitchFamily="18" charset="0"/>
                <a:cs typeface="Times New Roman" panose="02020603050405020304" pitchFamily="18" charset="0"/>
              </a:rPr>
              <a:t> ne semble pas être affecté par le choc que connaissent les autres variables depuis 2013 lui il connait une tendance haussière tout le long de la </a:t>
            </a:r>
            <a:r>
              <a:rPr lang="fr-FR" dirty="0" err="1">
                <a:latin typeface="Times New Roman" panose="02020603050405020304" pitchFamily="18" charset="0"/>
                <a:cs typeface="Times New Roman" panose="02020603050405020304" pitchFamily="18" charset="0"/>
              </a:rPr>
              <a:t>serie</a:t>
            </a:r>
            <a:endParaRPr lang="fr-FR" dirty="0">
              <a:latin typeface="Times New Roman" panose="02020603050405020304" pitchFamily="18" charset="0"/>
              <a:cs typeface="Times New Roman" panose="02020603050405020304" pitchFamily="18" charset="0"/>
            </a:endParaRPr>
          </a:p>
        </p:txBody>
      </p:sp>
      <p:sp>
        <p:nvSpPr>
          <p:cNvPr id="17" name="ZoneTexte 16">
            <a:extLst>
              <a:ext uri="{FF2B5EF4-FFF2-40B4-BE49-F238E27FC236}">
                <a16:creationId xmlns:a16="http://schemas.microsoft.com/office/drawing/2014/main" id="{F440C695-FFCB-47A6-8F20-9B79613ACC10}"/>
              </a:ext>
            </a:extLst>
          </p:cNvPr>
          <p:cNvSpPr txBox="1"/>
          <p:nvPr/>
        </p:nvSpPr>
        <p:spPr>
          <a:xfrm>
            <a:off x="1976534" y="537062"/>
            <a:ext cx="8307354" cy="461665"/>
          </a:xfrm>
          <a:prstGeom prst="rect">
            <a:avLst/>
          </a:prstGeom>
          <a:noFill/>
        </p:spPr>
        <p:txBody>
          <a:bodyPr wrap="square" rtlCol="0">
            <a:spAutoFit/>
          </a:bodyPr>
          <a:lstStyle/>
          <a:p>
            <a:pPr algn="ctr"/>
            <a:r>
              <a:rPr lang="fr-FR" sz="2400" b="1" dirty="0">
                <a:latin typeface="Times New Roman" panose="02020603050405020304" pitchFamily="18" charset="0"/>
                <a:cs typeface="Times New Roman" panose="02020603050405020304" pitchFamily="18" charset="0"/>
              </a:rPr>
              <a:t>COMPREHENSION DES VARIABLES</a:t>
            </a:r>
          </a:p>
        </p:txBody>
      </p:sp>
      <p:pic>
        <p:nvPicPr>
          <p:cNvPr id="5" name="Image 4">
            <a:extLst>
              <a:ext uri="{FF2B5EF4-FFF2-40B4-BE49-F238E27FC236}">
                <a16:creationId xmlns:a16="http://schemas.microsoft.com/office/drawing/2014/main" id="{BAD95AC8-C0FF-4E35-B45D-60FD145076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5287" y="1353363"/>
            <a:ext cx="6116713" cy="3564296"/>
          </a:xfrm>
          <a:prstGeom prst="rect">
            <a:avLst/>
          </a:prstGeom>
        </p:spPr>
      </p:pic>
      <p:pic>
        <p:nvPicPr>
          <p:cNvPr id="7" name="Image 6">
            <a:extLst>
              <a:ext uri="{FF2B5EF4-FFF2-40B4-BE49-F238E27FC236}">
                <a16:creationId xmlns:a16="http://schemas.microsoft.com/office/drawing/2014/main" id="{6463D62A-3223-4ED4-B6AB-1CFF09B48C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070" y="1353362"/>
            <a:ext cx="6134966" cy="3545210"/>
          </a:xfrm>
          <a:prstGeom prst="rect">
            <a:avLst/>
          </a:prstGeom>
        </p:spPr>
      </p:pic>
      <p:sp>
        <p:nvSpPr>
          <p:cNvPr id="18" name="ZoneTexte 17">
            <a:extLst>
              <a:ext uri="{FF2B5EF4-FFF2-40B4-BE49-F238E27FC236}">
                <a16:creationId xmlns:a16="http://schemas.microsoft.com/office/drawing/2014/main" id="{98755367-1F4E-41BD-878A-80298F277F98}"/>
              </a:ext>
            </a:extLst>
          </p:cNvPr>
          <p:cNvSpPr txBox="1"/>
          <p:nvPr/>
        </p:nvSpPr>
        <p:spPr>
          <a:xfrm>
            <a:off x="597226" y="5484471"/>
            <a:ext cx="11243320" cy="646331"/>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Le taux de change et le prix des obligations connaissent un choc </a:t>
            </a:r>
            <a:r>
              <a:rPr lang="fr-FR" dirty="0" err="1">
                <a:latin typeface="Times New Roman" panose="02020603050405020304" pitchFamily="18" charset="0"/>
                <a:cs typeface="Times New Roman" panose="02020603050405020304" pitchFamily="18" charset="0"/>
              </a:rPr>
              <a:t>debut</a:t>
            </a:r>
            <a:r>
              <a:rPr lang="fr-FR" dirty="0">
                <a:latin typeface="Times New Roman" panose="02020603050405020304" pitchFamily="18" charset="0"/>
                <a:cs typeface="Times New Roman" panose="02020603050405020304" pitchFamily="18" charset="0"/>
              </a:rPr>
              <a:t> 2014 entrainant une tendance baissière avant de remonter le taux de change plus rapide à la baisse </a:t>
            </a:r>
            <a:r>
              <a:rPr lang="fr-FR" dirty="0" err="1">
                <a:latin typeface="Times New Roman" panose="02020603050405020304" pitchFamily="18" charset="0"/>
                <a:cs typeface="Times New Roman" panose="02020603050405020304" pitchFamily="18" charset="0"/>
              </a:rPr>
              <a:t>maisse</a:t>
            </a:r>
            <a:r>
              <a:rPr lang="fr-FR" dirty="0">
                <a:latin typeface="Times New Roman" panose="02020603050405020304" pitchFamily="18" charset="0"/>
                <a:cs typeface="Times New Roman" panose="02020603050405020304" pitchFamily="18" charset="0"/>
              </a:rPr>
              <a:t> lente et plus faible à la hausse l’inverse chez les obligations.</a:t>
            </a:r>
          </a:p>
        </p:txBody>
      </p:sp>
      <p:sp>
        <p:nvSpPr>
          <p:cNvPr id="19" name="ZoneTexte 18">
            <a:extLst>
              <a:ext uri="{FF2B5EF4-FFF2-40B4-BE49-F238E27FC236}">
                <a16:creationId xmlns:a16="http://schemas.microsoft.com/office/drawing/2014/main" id="{36FCB95F-E0CE-4F3E-BF08-D21478D31100}"/>
              </a:ext>
            </a:extLst>
          </p:cNvPr>
          <p:cNvSpPr txBox="1"/>
          <p:nvPr/>
        </p:nvSpPr>
        <p:spPr>
          <a:xfrm>
            <a:off x="504509" y="6051283"/>
            <a:ext cx="10599440" cy="646331"/>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Le prix du silver futures a les même variations que le prix du taux de change mais connait un choc plus tôt notamment </a:t>
            </a:r>
            <a:r>
              <a:rPr lang="fr-FR" dirty="0" err="1">
                <a:latin typeface="Times New Roman" panose="02020603050405020304" pitchFamily="18" charset="0"/>
                <a:cs typeface="Times New Roman" panose="02020603050405020304" pitchFamily="18" charset="0"/>
              </a:rPr>
              <a:t>dépuis</a:t>
            </a:r>
            <a:r>
              <a:rPr lang="fr-FR" dirty="0">
                <a:latin typeface="Times New Roman" panose="02020603050405020304" pitchFamily="18" charset="0"/>
                <a:cs typeface="Times New Roman" panose="02020603050405020304" pitchFamily="18" charset="0"/>
              </a:rPr>
              <a:t> 2013</a:t>
            </a:r>
          </a:p>
        </p:txBody>
      </p:sp>
    </p:spTree>
    <p:extLst>
      <p:ext uri="{BB962C8B-B14F-4D97-AF65-F5344CB8AC3E}">
        <p14:creationId xmlns:p14="http://schemas.microsoft.com/office/powerpoint/2010/main" val="148066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randombar(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randombar(horizontal)">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72F7AC9-FE15-4422-AF1E-E3EAC8344111}"/>
              </a:ext>
            </a:extLst>
          </p:cNvPr>
          <p:cNvSpPr/>
          <p:nvPr/>
        </p:nvSpPr>
        <p:spPr>
          <a:xfrm>
            <a:off x="2052734" y="1164178"/>
            <a:ext cx="8154955" cy="170098"/>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22">
            <a:extLst>
              <a:ext uri="{FF2B5EF4-FFF2-40B4-BE49-F238E27FC236}">
                <a16:creationId xmlns:a16="http://schemas.microsoft.com/office/drawing/2014/main" id="{B2EF7C45-53E6-469E-9981-6A2DFD160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509" y="444297"/>
            <a:ext cx="1066800" cy="1066800"/>
          </a:xfrm>
          <a:prstGeom prst="rect">
            <a:avLst/>
          </a:prstGeom>
        </p:spPr>
      </p:pic>
      <p:pic>
        <p:nvPicPr>
          <p:cNvPr id="24" name="Image 23">
            <a:extLst>
              <a:ext uri="{FF2B5EF4-FFF2-40B4-BE49-F238E27FC236}">
                <a16:creationId xmlns:a16="http://schemas.microsoft.com/office/drawing/2014/main" id="{70C0F6DA-0362-4BC1-9430-21D79101F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983" y="373223"/>
            <a:ext cx="1071563" cy="1071563"/>
          </a:xfrm>
          <a:prstGeom prst="rect">
            <a:avLst/>
          </a:prstGeom>
        </p:spPr>
      </p:pic>
      <p:sp>
        <p:nvSpPr>
          <p:cNvPr id="17" name="ZoneTexte 16">
            <a:extLst>
              <a:ext uri="{FF2B5EF4-FFF2-40B4-BE49-F238E27FC236}">
                <a16:creationId xmlns:a16="http://schemas.microsoft.com/office/drawing/2014/main" id="{F440C695-FFCB-47A6-8F20-9B79613ACC10}"/>
              </a:ext>
            </a:extLst>
          </p:cNvPr>
          <p:cNvSpPr txBox="1"/>
          <p:nvPr/>
        </p:nvSpPr>
        <p:spPr>
          <a:xfrm>
            <a:off x="1976534" y="537062"/>
            <a:ext cx="8307354" cy="461665"/>
          </a:xfrm>
          <a:prstGeom prst="rect">
            <a:avLst/>
          </a:prstGeom>
          <a:noFill/>
        </p:spPr>
        <p:txBody>
          <a:bodyPr wrap="square" rtlCol="0">
            <a:spAutoFit/>
          </a:bodyPr>
          <a:lstStyle/>
          <a:p>
            <a:pPr algn="ctr"/>
            <a:r>
              <a:rPr lang="fr-FR" sz="2400" b="1" dirty="0">
                <a:latin typeface="Times New Roman" panose="02020603050405020304" pitchFamily="18" charset="0"/>
                <a:cs typeface="Times New Roman" panose="02020603050405020304" pitchFamily="18" charset="0"/>
              </a:rPr>
              <a:t>COMPREHENSION DES VARIABLES</a:t>
            </a:r>
          </a:p>
        </p:txBody>
      </p:sp>
      <p:pic>
        <p:nvPicPr>
          <p:cNvPr id="9" name="Image 8">
            <a:extLst>
              <a:ext uri="{FF2B5EF4-FFF2-40B4-BE49-F238E27FC236}">
                <a16:creationId xmlns:a16="http://schemas.microsoft.com/office/drawing/2014/main" id="{ACEEE9CF-DE3F-43FF-A8D7-62BBCD65B3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0046" y="1278254"/>
            <a:ext cx="5629733" cy="3476245"/>
          </a:xfrm>
          <a:prstGeom prst="rect">
            <a:avLst/>
          </a:prstGeom>
        </p:spPr>
      </p:pic>
      <p:pic>
        <p:nvPicPr>
          <p:cNvPr id="10" name="Image 9">
            <a:extLst>
              <a:ext uri="{FF2B5EF4-FFF2-40B4-BE49-F238E27FC236}">
                <a16:creationId xmlns:a16="http://schemas.microsoft.com/office/drawing/2014/main" id="{022BDE89-068B-4F5A-BC93-B840BA6147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677" y="1334276"/>
            <a:ext cx="6241480" cy="3866282"/>
          </a:xfrm>
          <a:prstGeom prst="rect">
            <a:avLst/>
          </a:prstGeom>
        </p:spPr>
      </p:pic>
      <p:sp>
        <p:nvSpPr>
          <p:cNvPr id="11" name="ZoneTexte 10">
            <a:extLst>
              <a:ext uri="{FF2B5EF4-FFF2-40B4-BE49-F238E27FC236}">
                <a16:creationId xmlns:a16="http://schemas.microsoft.com/office/drawing/2014/main" id="{4CB33060-0347-4914-A8E5-0BFCFC74A4C6}"/>
              </a:ext>
            </a:extLst>
          </p:cNvPr>
          <p:cNvSpPr txBox="1"/>
          <p:nvPr/>
        </p:nvSpPr>
        <p:spPr>
          <a:xfrm>
            <a:off x="351454" y="4710860"/>
            <a:ext cx="10599440" cy="646331"/>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Le prix des contrats sur le pétrole et le prix du pétrole connaissent les même variations (apportent la même information. De plus même tendance que les autres mais leurs chocs se produisent est plus tôt </a:t>
            </a:r>
            <a:r>
              <a:rPr lang="fr-FR" dirty="0" err="1">
                <a:latin typeface="Times New Roman" panose="02020603050405020304" pitchFamily="18" charset="0"/>
                <a:cs typeface="Times New Roman" panose="02020603050405020304" pitchFamily="18" charset="0"/>
              </a:rPr>
              <a:t>dépuis</a:t>
            </a:r>
            <a:r>
              <a:rPr lang="fr-FR" dirty="0">
                <a:latin typeface="Times New Roman" panose="02020603050405020304" pitchFamily="18" charset="0"/>
                <a:cs typeface="Times New Roman" panose="02020603050405020304" pitchFamily="18" charset="0"/>
              </a:rPr>
              <a:t>  début 2014</a:t>
            </a:r>
          </a:p>
        </p:txBody>
      </p:sp>
      <p:sp>
        <p:nvSpPr>
          <p:cNvPr id="13" name="ZoneTexte 12">
            <a:extLst>
              <a:ext uri="{FF2B5EF4-FFF2-40B4-BE49-F238E27FC236}">
                <a16:creationId xmlns:a16="http://schemas.microsoft.com/office/drawing/2014/main" id="{93547063-F11F-4359-9551-AE2684F61FCC}"/>
              </a:ext>
            </a:extLst>
          </p:cNvPr>
          <p:cNvSpPr txBox="1"/>
          <p:nvPr/>
        </p:nvSpPr>
        <p:spPr>
          <a:xfrm>
            <a:off x="351454" y="5336364"/>
            <a:ext cx="10599440" cy="646331"/>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Idem pour le prix de </a:t>
            </a:r>
            <a:r>
              <a:rPr lang="fr-FR" dirty="0" err="1">
                <a:latin typeface="Times New Roman" panose="02020603050405020304" pitchFamily="18" charset="0"/>
                <a:cs typeface="Times New Roman" panose="02020603050405020304" pitchFamily="18" charset="0"/>
              </a:rPr>
              <a:t>etf</a:t>
            </a:r>
            <a:r>
              <a:rPr lang="fr-FR" dirty="0">
                <a:latin typeface="Times New Roman" panose="02020603050405020304" pitchFamily="18" charset="0"/>
                <a:cs typeface="Times New Roman" panose="02020603050405020304" pitchFamily="18" charset="0"/>
              </a:rPr>
              <a:t> gold miner le prix de eldorado gold corporation et le prix du platine qui eux leur choc est </a:t>
            </a:r>
            <a:r>
              <a:rPr lang="fr-FR" dirty="0" err="1">
                <a:latin typeface="Times New Roman" panose="02020603050405020304" pitchFamily="18" charset="0"/>
                <a:cs typeface="Times New Roman" panose="02020603050405020304" pitchFamily="18" charset="0"/>
              </a:rPr>
              <a:t>dépuis</a:t>
            </a:r>
            <a:r>
              <a:rPr lang="fr-FR" dirty="0">
                <a:latin typeface="Times New Roman" panose="02020603050405020304" pitchFamily="18" charset="0"/>
                <a:cs typeface="Times New Roman" panose="02020603050405020304" pitchFamily="18" charset="0"/>
              </a:rPr>
              <a:t> 2013</a:t>
            </a:r>
          </a:p>
        </p:txBody>
      </p:sp>
      <p:sp>
        <p:nvSpPr>
          <p:cNvPr id="14" name="ZoneTexte 13">
            <a:extLst>
              <a:ext uri="{FF2B5EF4-FFF2-40B4-BE49-F238E27FC236}">
                <a16:creationId xmlns:a16="http://schemas.microsoft.com/office/drawing/2014/main" id="{FCC177CF-C90A-4625-AF87-7F83490D33BC}"/>
              </a:ext>
            </a:extLst>
          </p:cNvPr>
          <p:cNvSpPr txBox="1"/>
          <p:nvPr/>
        </p:nvSpPr>
        <p:spPr>
          <a:xfrm>
            <a:off x="351454" y="5982695"/>
            <a:ext cx="10599440" cy="646331"/>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Le prix de l’indice du </a:t>
            </a:r>
            <a:r>
              <a:rPr lang="fr-FR" dirty="0" err="1">
                <a:latin typeface="Times New Roman" panose="02020603050405020304" pitchFamily="18" charset="0"/>
                <a:cs typeface="Times New Roman" panose="02020603050405020304" pitchFamily="18" charset="0"/>
              </a:rPr>
              <a:t>dollard</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americain</a:t>
            </a:r>
            <a:r>
              <a:rPr lang="fr-FR" dirty="0">
                <a:latin typeface="Times New Roman" panose="02020603050405020304" pitchFamily="18" charset="0"/>
                <a:cs typeface="Times New Roman" panose="02020603050405020304" pitchFamily="18" charset="0"/>
              </a:rPr>
              <a:t> lui connait une hausse au lieu d’une baisse quant au prix du palladium il était en tendance haussière et après son choc en mi 2014 il connait une baisse avant de vite reprendre</a:t>
            </a:r>
          </a:p>
        </p:txBody>
      </p:sp>
    </p:spTree>
    <p:extLst>
      <p:ext uri="{BB962C8B-B14F-4D97-AF65-F5344CB8AC3E}">
        <p14:creationId xmlns:p14="http://schemas.microsoft.com/office/powerpoint/2010/main" val="332796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72F7AC9-FE15-4422-AF1E-E3EAC8344111}"/>
              </a:ext>
            </a:extLst>
          </p:cNvPr>
          <p:cNvSpPr/>
          <p:nvPr/>
        </p:nvSpPr>
        <p:spPr>
          <a:xfrm>
            <a:off x="2052734" y="1164178"/>
            <a:ext cx="8154955" cy="170098"/>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22">
            <a:extLst>
              <a:ext uri="{FF2B5EF4-FFF2-40B4-BE49-F238E27FC236}">
                <a16:creationId xmlns:a16="http://schemas.microsoft.com/office/drawing/2014/main" id="{B2EF7C45-53E6-469E-9981-6A2DFD1607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509" y="444297"/>
            <a:ext cx="1066800" cy="1066800"/>
          </a:xfrm>
          <a:prstGeom prst="rect">
            <a:avLst/>
          </a:prstGeom>
        </p:spPr>
      </p:pic>
      <p:pic>
        <p:nvPicPr>
          <p:cNvPr id="24" name="Image 23">
            <a:extLst>
              <a:ext uri="{FF2B5EF4-FFF2-40B4-BE49-F238E27FC236}">
                <a16:creationId xmlns:a16="http://schemas.microsoft.com/office/drawing/2014/main" id="{70C0F6DA-0362-4BC1-9430-21D79101F1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8983" y="373223"/>
            <a:ext cx="1071563" cy="1071563"/>
          </a:xfrm>
          <a:prstGeom prst="rect">
            <a:avLst/>
          </a:prstGeom>
        </p:spPr>
      </p:pic>
      <p:sp>
        <p:nvSpPr>
          <p:cNvPr id="17" name="ZoneTexte 16">
            <a:extLst>
              <a:ext uri="{FF2B5EF4-FFF2-40B4-BE49-F238E27FC236}">
                <a16:creationId xmlns:a16="http://schemas.microsoft.com/office/drawing/2014/main" id="{F440C695-FFCB-47A6-8F20-9B79613ACC10}"/>
              </a:ext>
            </a:extLst>
          </p:cNvPr>
          <p:cNvSpPr txBox="1"/>
          <p:nvPr/>
        </p:nvSpPr>
        <p:spPr>
          <a:xfrm>
            <a:off x="1976534" y="537062"/>
            <a:ext cx="8307354" cy="461665"/>
          </a:xfrm>
          <a:prstGeom prst="rect">
            <a:avLst/>
          </a:prstGeom>
          <a:noFill/>
        </p:spPr>
        <p:txBody>
          <a:bodyPr wrap="square" rtlCol="0">
            <a:spAutoFit/>
          </a:bodyPr>
          <a:lstStyle/>
          <a:p>
            <a:pPr algn="ctr"/>
            <a:r>
              <a:rPr lang="fr-FR" sz="2400" b="1" dirty="0">
                <a:latin typeface="Times New Roman" panose="02020603050405020304" pitchFamily="18" charset="0"/>
                <a:cs typeface="Times New Roman" panose="02020603050405020304" pitchFamily="18" charset="0"/>
              </a:rPr>
              <a:t>VISUALISATION DES RELATIONS</a:t>
            </a:r>
          </a:p>
        </p:txBody>
      </p:sp>
      <p:pic>
        <p:nvPicPr>
          <p:cNvPr id="10" name="Image 9">
            <a:extLst>
              <a:ext uri="{FF2B5EF4-FFF2-40B4-BE49-F238E27FC236}">
                <a16:creationId xmlns:a16="http://schemas.microsoft.com/office/drawing/2014/main" id="{656B688F-013E-41F0-81C2-2560D5D354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982" y="4251092"/>
            <a:ext cx="5071250" cy="2499584"/>
          </a:xfrm>
          <a:prstGeom prst="rect">
            <a:avLst/>
          </a:prstGeom>
        </p:spPr>
      </p:pic>
      <p:pic>
        <p:nvPicPr>
          <p:cNvPr id="11" name="Image 10">
            <a:extLst>
              <a:ext uri="{FF2B5EF4-FFF2-40B4-BE49-F238E27FC236}">
                <a16:creationId xmlns:a16="http://schemas.microsoft.com/office/drawing/2014/main" id="{7AF9AB9B-FD67-40F2-8AD5-5180D1EEE2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565" y="1467113"/>
            <a:ext cx="5300084" cy="2480531"/>
          </a:xfrm>
          <a:prstGeom prst="rect">
            <a:avLst/>
          </a:prstGeom>
        </p:spPr>
      </p:pic>
      <p:pic>
        <p:nvPicPr>
          <p:cNvPr id="13" name="Image 12">
            <a:extLst>
              <a:ext uri="{FF2B5EF4-FFF2-40B4-BE49-F238E27FC236}">
                <a16:creationId xmlns:a16="http://schemas.microsoft.com/office/drawing/2014/main" id="{B4194513-36F6-48CC-936E-772C3D96BF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4698" y="4251092"/>
            <a:ext cx="5731737" cy="2499583"/>
          </a:xfrm>
          <a:prstGeom prst="rect">
            <a:avLst/>
          </a:prstGeom>
        </p:spPr>
      </p:pic>
      <p:pic>
        <p:nvPicPr>
          <p:cNvPr id="15" name="Image 14">
            <a:extLst>
              <a:ext uri="{FF2B5EF4-FFF2-40B4-BE49-F238E27FC236}">
                <a16:creationId xmlns:a16="http://schemas.microsoft.com/office/drawing/2014/main" id="{B0952317-D0AC-4282-9702-DD0D6E5534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75649" y="1563515"/>
            <a:ext cx="5940786" cy="2451946"/>
          </a:xfrm>
          <a:prstGeom prst="rect">
            <a:avLst/>
          </a:prstGeom>
        </p:spPr>
      </p:pic>
      <p:sp>
        <p:nvSpPr>
          <p:cNvPr id="18" name="ZoneTexte 17">
            <a:extLst>
              <a:ext uri="{FF2B5EF4-FFF2-40B4-BE49-F238E27FC236}">
                <a16:creationId xmlns:a16="http://schemas.microsoft.com/office/drawing/2014/main" id="{F5847BB3-7066-48A7-9F5E-C01EBFF16D21}"/>
              </a:ext>
            </a:extLst>
          </p:cNvPr>
          <p:cNvSpPr txBox="1"/>
          <p:nvPr/>
        </p:nvSpPr>
        <p:spPr>
          <a:xfrm>
            <a:off x="1002578" y="3989239"/>
            <a:ext cx="10599440" cy="307777"/>
          </a:xfrm>
          <a:prstGeom prst="rect">
            <a:avLst/>
          </a:prstGeom>
          <a:noFill/>
        </p:spPr>
        <p:txBody>
          <a:bodyPr wrap="square" rtlCol="0">
            <a:spAutoFit/>
          </a:bodyPr>
          <a:lstStyle/>
          <a:p>
            <a:r>
              <a:rPr lang="fr-FR" sz="1400" dirty="0">
                <a:latin typeface="Times New Roman" panose="02020603050405020304" pitchFamily="18" charset="0"/>
                <a:cs typeface="Times New Roman" panose="02020603050405020304" pitchFamily="18" charset="0"/>
              </a:rPr>
              <a:t>Le prix de l’or en rouge connait exactement les même variations que </a:t>
            </a:r>
            <a:r>
              <a:rPr lang="fr-FR" sz="1400" dirty="0" err="1">
                <a:latin typeface="Times New Roman" panose="02020603050405020304" pitchFamily="18" charset="0"/>
                <a:cs typeface="Times New Roman" panose="02020603050405020304" pitchFamily="18" charset="0"/>
              </a:rPr>
              <a:t>etf</a:t>
            </a:r>
            <a:r>
              <a:rPr lang="fr-FR" sz="1400" dirty="0">
                <a:latin typeface="Times New Roman" panose="02020603050405020304" pitchFamily="18" charset="0"/>
                <a:cs typeface="Times New Roman" panose="02020603050405020304" pitchFamily="18" charset="0"/>
              </a:rPr>
              <a:t> gold </a:t>
            </a:r>
            <a:r>
              <a:rPr lang="fr-FR" sz="1400" dirty="0" err="1">
                <a:latin typeface="Times New Roman" panose="02020603050405020304" pitchFamily="18" charset="0"/>
                <a:cs typeface="Times New Roman" panose="02020603050405020304" pitchFamily="18" charset="0"/>
              </a:rPr>
              <a:t>miners</a:t>
            </a:r>
            <a:r>
              <a:rPr lang="fr-FR" sz="1400" dirty="0">
                <a:latin typeface="Times New Roman" panose="02020603050405020304" pitchFamily="18" charset="0"/>
                <a:cs typeface="Times New Roman" panose="02020603050405020304" pitchFamily="18" charset="0"/>
              </a:rPr>
              <a:t> silver futures, prix du platine et bien d’autres variables</a:t>
            </a:r>
          </a:p>
        </p:txBody>
      </p:sp>
    </p:spTree>
    <p:extLst>
      <p:ext uri="{BB962C8B-B14F-4D97-AF65-F5344CB8AC3E}">
        <p14:creationId xmlns:p14="http://schemas.microsoft.com/office/powerpoint/2010/main" val="318875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72F7AC9-FE15-4422-AF1E-E3EAC8344111}"/>
              </a:ext>
            </a:extLst>
          </p:cNvPr>
          <p:cNvSpPr/>
          <p:nvPr/>
        </p:nvSpPr>
        <p:spPr>
          <a:xfrm>
            <a:off x="2052734" y="1164178"/>
            <a:ext cx="8154955" cy="170098"/>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22">
            <a:extLst>
              <a:ext uri="{FF2B5EF4-FFF2-40B4-BE49-F238E27FC236}">
                <a16:creationId xmlns:a16="http://schemas.microsoft.com/office/drawing/2014/main" id="{B2EF7C45-53E6-469E-9981-6A2DFD1607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509" y="444297"/>
            <a:ext cx="1066800" cy="1066800"/>
          </a:xfrm>
          <a:prstGeom prst="rect">
            <a:avLst/>
          </a:prstGeom>
        </p:spPr>
      </p:pic>
      <p:pic>
        <p:nvPicPr>
          <p:cNvPr id="24" name="Image 23">
            <a:extLst>
              <a:ext uri="{FF2B5EF4-FFF2-40B4-BE49-F238E27FC236}">
                <a16:creationId xmlns:a16="http://schemas.microsoft.com/office/drawing/2014/main" id="{70C0F6DA-0362-4BC1-9430-21D79101F1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8983" y="373223"/>
            <a:ext cx="1071563" cy="1071563"/>
          </a:xfrm>
          <a:prstGeom prst="rect">
            <a:avLst/>
          </a:prstGeom>
        </p:spPr>
      </p:pic>
      <p:sp>
        <p:nvSpPr>
          <p:cNvPr id="17" name="ZoneTexte 16">
            <a:extLst>
              <a:ext uri="{FF2B5EF4-FFF2-40B4-BE49-F238E27FC236}">
                <a16:creationId xmlns:a16="http://schemas.microsoft.com/office/drawing/2014/main" id="{F440C695-FFCB-47A6-8F20-9B79613ACC10}"/>
              </a:ext>
            </a:extLst>
          </p:cNvPr>
          <p:cNvSpPr txBox="1"/>
          <p:nvPr/>
        </p:nvSpPr>
        <p:spPr>
          <a:xfrm>
            <a:off x="1976534" y="537062"/>
            <a:ext cx="8307354" cy="461665"/>
          </a:xfrm>
          <a:prstGeom prst="rect">
            <a:avLst/>
          </a:prstGeom>
          <a:noFill/>
        </p:spPr>
        <p:txBody>
          <a:bodyPr wrap="square" rtlCol="0">
            <a:spAutoFit/>
          </a:bodyPr>
          <a:lstStyle/>
          <a:p>
            <a:pPr algn="ctr"/>
            <a:r>
              <a:rPr lang="fr-FR" sz="2400" b="1" dirty="0">
                <a:latin typeface="Times New Roman" panose="02020603050405020304" pitchFamily="18" charset="0"/>
                <a:cs typeface="Times New Roman" panose="02020603050405020304" pitchFamily="18" charset="0"/>
              </a:rPr>
              <a:t>VISUALISATION DES RELATIONS</a:t>
            </a:r>
          </a:p>
        </p:txBody>
      </p:sp>
      <p:pic>
        <p:nvPicPr>
          <p:cNvPr id="14" name="Image 13">
            <a:extLst>
              <a:ext uri="{FF2B5EF4-FFF2-40B4-BE49-F238E27FC236}">
                <a16:creationId xmlns:a16="http://schemas.microsoft.com/office/drawing/2014/main" id="{B9B1808D-E6E9-4B33-98F6-BA8E8E573F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3227" y="4238113"/>
            <a:ext cx="5082073" cy="2611908"/>
          </a:xfrm>
          <a:prstGeom prst="rect">
            <a:avLst/>
          </a:prstGeom>
        </p:spPr>
      </p:pic>
      <p:pic>
        <p:nvPicPr>
          <p:cNvPr id="16" name="Image 15">
            <a:extLst>
              <a:ext uri="{FF2B5EF4-FFF2-40B4-BE49-F238E27FC236}">
                <a16:creationId xmlns:a16="http://schemas.microsoft.com/office/drawing/2014/main" id="{3FF7DAD4-9406-4E5F-A4D9-954DA2F290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8283" y="4303079"/>
            <a:ext cx="4712346" cy="2422757"/>
          </a:xfrm>
          <a:prstGeom prst="rect">
            <a:avLst/>
          </a:prstGeom>
        </p:spPr>
      </p:pic>
      <p:pic>
        <p:nvPicPr>
          <p:cNvPr id="19" name="Image 18">
            <a:extLst>
              <a:ext uri="{FF2B5EF4-FFF2-40B4-BE49-F238E27FC236}">
                <a16:creationId xmlns:a16="http://schemas.microsoft.com/office/drawing/2014/main" id="{6775B847-07D9-4692-A717-ADA5004ACC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8283" y="1334278"/>
            <a:ext cx="4970086" cy="2320612"/>
          </a:xfrm>
          <a:prstGeom prst="rect">
            <a:avLst/>
          </a:prstGeom>
        </p:spPr>
      </p:pic>
      <p:pic>
        <p:nvPicPr>
          <p:cNvPr id="21" name="Image 20">
            <a:extLst>
              <a:ext uri="{FF2B5EF4-FFF2-40B4-BE49-F238E27FC236}">
                <a16:creationId xmlns:a16="http://schemas.microsoft.com/office/drawing/2014/main" id="{D090EC78-909B-48F0-9D57-9D093606A9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43227" y="1334277"/>
            <a:ext cx="5213549" cy="2320612"/>
          </a:xfrm>
          <a:prstGeom prst="rect">
            <a:avLst/>
          </a:prstGeom>
        </p:spPr>
      </p:pic>
      <p:sp>
        <p:nvSpPr>
          <p:cNvPr id="39" name="ZoneTexte 38">
            <a:extLst>
              <a:ext uri="{FF2B5EF4-FFF2-40B4-BE49-F238E27FC236}">
                <a16:creationId xmlns:a16="http://schemas.microsoft.com/office/drawing/2014/main" id="{3C9F0EE4-26E0-4546-9454-C7466AE821D7}"/>
              </a:ext>
            </a:extLst>
          </p:cNvPr>
          <p:cNvSpPr txBox="1"/>
          <p:nvPr/>
        </p:nvSpPr>
        <p:spPr>
          <a:xfrm>
            <a:off x="923797" y="3683743"/>
            <a:ext cx="10599440" cy="738664"/>
          </a:xfrm>
          <a:prstGeom prst="rect">
            <a:avLst/>
          </a:prstGeom>
          <a:noFill/>
        </p:spPr>
        <p:txBody>
          <a:bodyPr wrap="square" rtlCol="0">
            <a:spAutoFit/>
          </a:bodyPr>
          <a:lstStyle/>
          <a:p>
            <a:r>
              <a:rPr lang="fr-FR" sz="1400" dirty="0">
                <a:latin typeface="Times New Roman" panose="02020603050405020304" pitchFamily="18" charset="0"/>
                <a:cs typeface="Times New Roman" panose="02020603050405020304" pitchFamily="18" charset="0"/>
              </a:rPr>
              <a:t>Le prix du pétrole brut </a:t>
            </a:r>
            <a:r>
              <a:rPr lang="fr-FR" sz="1400" dirty="0" err="1">
                <a:latin typeface="Times New Roman" panose="02020603050405020304" pitchFamily="18" charset="0"/>
                <a:cs typeface="Times New Roman" panose="02020603050405020304" pitchFamily="18" charset="0"/>
              </a:rPr>
              <a:t>wti</a:t>
            </a:r>
            <a:r>
              <a:rPr lang="fr-FR" sz="1400" dirty="0">
                <a:latin typeface="Times New Roman" panose="02020603050405020304" pitchFamily="18" charset="0"/>
                <a:cs typeface="Times New Roman" panose="02020603050405020304" pitchFamily="18" charset="0"/>
              </a:rPr>
              <a:t>, le prix des contrats sur le pétrole, le prix de l’</a:t>
            </a:r>
            <a:r>
              <a:rPr lang="fr-FR" sz="1400" dirty="0" err="1">
                <a:latin typeface="Times New Roman" panose="02020603050405020304" pitchFamily="18" charset="0"/>
                <a:cs typeface="Times New Roman" panose="02020603050405020304" pitchFamily="18" charset="0"/>
              </a:rPr>
              <a:t>etf</a:t>
            </a:r>
            <a:r>
              <a:rPr lang="fr-FR" sz="1400" dirty="0">
                <a:latin typeface="Times New Roman" panose="02020603050405020304" pitchFamily="18" charset="0"/>
                <a:cs typeface="Times New Roman" panose="02020603050405020304" pitchFamily="18" charset="0"/>
              </a:rPr>
              <a:t> pétrolier, le prix du taux de change ainsi que des obligations devraient être retardés de 1 ou 2 ans pour expliquer la variable cible Le dow </a:t>
            </a:r>
            <a:r>
              <a:rPr lang="fr-FR" sz="1400" dirty="0" err="1">
                <a:latin typeface="Times New Roman" panose="02020603050405020304" pitchFamily="18" charset="0"/>
                <a:cs typeface="Times New Roman" panose="02020603050405020304" pitchFamily="18" charset="0"/>
              </a:rPr>
              <a:t>jones</a:t>
            </a:r>
            <a:r>
              <a:rPr lang="fr-FR" sz="1400" dirty="0">
                <a:latin typeface="Times New Roman" panose="02020603050405020304" pitchFamily="18" charset="0"/>
                <a:cs typeface="Times New Roman" panose="02020603050405020304" pitchFamily="18" charset="0"/>
              </a:rPr>
              <a:t> lui </a:t>
            </a:r>
            <a:r>
              <a:rPr lang="fr-FR" sz="1400" dirty="0" err="1">
                <a:latin typeface="Times New Roman" panose="02020603050405020304" pitchFamily="18" charset="0"/>
                <a:cs typeface="Times New Roman" panose="02020603050405020304" pitchFamily="18" charset="0"/>
              </a:rPr>
              <a:t>conait</a:t>
            </a:r>
            <a:r>
              <a:rPr lang="fr-FR" sz="1400" dirty="0">
                <a:latin typeface="Times New Roman" panose="02020603050405020304" pitchFamily="18" charset="0"/>
                <a:cs typeface="Times New Roman" panose="02020603050405020304" pitchFamily="18" charset="0"/>
              </a:rPr>
              <a:t> pas de choc comme la variable cible</a:t>
            </a:r>
          </a:p>
          <a:p>
            <a:endParaRPr lang="fr-F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199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randombar(horizontal)">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72F7AC9-FE15-4422-AF1E-E3EAC8344111}"/>
              </a:ext>
            </a:extLst>
          </p:cNvPr>
          <p:cNvSpPr/>
          <p:nvPr/>
        </p:nvSpPr>
        <p:spPr>
          <a:xfrm>
            <a:off x="2052734" y="1164178"/>
            <a:ext cx="8154955" cy="170098"/>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22">
            <a:extLst>
              <a:ext uri="{FF2B5EF4-FFF2-40B4-BE49-F238E27FC236}">
                <a16:creationId xmlns:a16="http://schemas.microsoft.com/office/drawing/2014/main" id="{B2EF7C45-53E6-469E-9981-6A2DFD1607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509" y="444297"/>
            <a:ext cx="1066800" cy="1066800"/>
          </a:xfrm>
          <a:prstGeom prst="rect">
            <a:avLst/>
          </a:prstGeom>
        </p:spPr>
      </p:pic>
      <p:pic>
        <p:nvPicPr>
          <p:cNvPr id="24" name="Image 23">
            <a:extLst>
              <a:ext uri="{FF2B5EF4-FFF2-40B4-BE49-F238E27FC236}">
                <a16:creationId xmlns:a16="http://schemas.microsoft.com/office/drawing/2014/main" id="{70C0F6DA-0362-4BC1-9430-21D79101F1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8983" y="373223"/>
            <a:ext cx="1071563" cy="1071563"/>
          </a:xfrm>
          <a:prstGeom prst="rect">
            <a:avLst/>
          </a:prstGeom>
        </p:spPr>
      </p:pic>
      <p:sp>
        <p:nvSpPr>
          <p:cNvPr id="17" name="ZoneTexte 16">
            <a:extLst>
              <a:ext uri="{FF2B5EF4-FFF2-40B4-BE49-F238E27FC236}">
                <a16:creationId xmlns:a16="http://schemas.microsoft.com/office/drawing/2014/main" id="{F440C695-FFCB-47A6-8F20-9B79613ACC10}"/>
              </a:ext>
            </a:extLst>
          </p:cNvPr>
          <p:cNvSpPr txBox="1"/>
          <p:nvPr/>
        </p:nvSpPr>
        <p:spPr>
          <a:xfrm>
            <a:off x="1976534" y="537062"/>
            <a:ext cx="8307354" cy="461665"/>
          </a:xfrm>
          <a:prstGeom prst="rect">
            <a:avLst/>
          </a:prstGeom>
          <a:noFill/>
        </p:spPr>
        <p:txBody>
          <a:bodyPr wrap="square" rtlCol="0">
            <a:spAutoFit/>
          </a:bodyPr>
          <a:lstStyle/>
          <a:p>
            <a:pPr algn="ctr"/>
            <a:r>
              <a:rPr lang="fr-FR" sz="2400" b="1" dirty="0">
                <a:latin typeface="Times New Roman" panose="02020603050405020304" pitchFamily="18" charset="0"/>
                <a:cs typeface="Times New Roman" panose="02020603050405020304" pitchFamily="18" charset="0"/>
              </a:rPr>
              <a:t>VISUALISATION DES RELATIONS</a:t>
            </a:r>
          </a:p>
        </p:txBody>
      </p:sp>
      <p:sp>
        <p:nvSpPr>
          <p:cNvPr id="20" name="ZoneTexte 19">
            <a:extLst>
              <a:ext uri="{FF2B5EF4-FFF2-40B4-BE49-F238E27FC236}">
                <a16:creationId xmlns:a16="http://schemas.microsoft.com/office/drawing/2014/main" id="{27151FD3-4C3B-4A77-9FE8-96EFF40AA546}"/>
              </a:ext>
            </a:extLst>
          </p:cNvPr>
          <p:cNvSpPr txBox="1"/>
          <p:nvPr/>
        </p:nvSpPr>
        <p:spPr>
          <a:xfrm>
            <a:off x="1116564" y="5370656"/>
            <a:ext cx="10599440"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les différents volumes connaissent trop de bruit, il est donc difficile de voir l’interrelation avec la variable cible</a:t>
            </a:r>
          </a:p>
        </p:txBody>
      </p:sp>
      <p:sp>
        <p:nvSpPr>
          <p:cNvPr id="22" name="ZoneTexte 21">
            <a:extLst>
              <a:ext uri="{FF2B5EF4-FFF2-40B4-BE49-F238E27FC236}">
                <a16:creationId xmlns:a16="http://schemas.microsoft.com/office/drawing/2014/main" id="{EB2CD0F6-E50A-4BD4-9ED5-50670295AC78}"/>
              </a:ext>
            </a:extLst>
          </p:cNvPr>
          <p:cNvSpPr txBox="1"/>
          <p:nvPr/>
        </p:nvSpPr>
        <p:spPr>
          <a:xfrm>
            <a:off x="1116564" y="5947661"/>
            <a:ext cx="10599440" cy="646331"/>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Pour se faire, nous proposons de lisser la </a:t>
            </a:r>
            <a:r>
              <a:rPr lang="fr-FR" dirty="0" err="1">
                <a:latin typeface="Times New Roman" panose="02020603050405020304" pitchFamily="18" charset="0"/>
                <a:cs typeface="Times New Roman" panose="02020603050405020304" pitchFamily="18" charset="0"/>
              </a:rPr>
              <a:t>serie</a:t>
            </a:r>
            <a:r>
              <a:rPr lang="fr-FR" dirty="0">
                <a:latin typeface="Times New Roman" panose="02020603050405020304" pitchFamily="18" charset="0"/>
                <a:cs typeface="Times New Roman" panose="02020603050405020304" pitchFamily="18" charset="0"/>
              </a:rPr>
              <a:t> des volumes. Nous prendrons donc la moyenne par année de ces volumes que nous observerons avec la variable cible</a:t>
            </a:r>
          </a:p>
        </p:txBody>
      </p:sp>
      <p:pic>
        <p:nvPicPr>
          <p:cNvPr id="5" name="Image 4">
            <a:extLst>
              <a:ext uri="{FF2B5EF4-FFF2-40B4-BE49-F238E27FC236}">
                <a16:creationId xmlns:a16="http://schemas.microsoft.com/office/drawing/2014/main" id="{C769CE69-DB50-4674-9420-EDC4CD1D67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9597" y="1206401"/>
            <a:ext cx="9588558" cy="4164256"/>
          </a:xfrm>
          <a:prstGeom prst="rect">
            <a:avLst/>
          </a:prstGeom>
        </p:spPr>
      </p:pic>
    </p:spTree>
    <p:extLst>
      <p:ext uri="{BB962C8B-B14F-4D97-AF65-F5344CB8AC3E}">
        <p14:creationId xmlns:p14="http://schemas.microsoft.com/office/powerpoint/2010/main" val="107387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randombar(horizontal)">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72F7AC9-FE15-4422-AF1E-E3EAC8344111}"/>
              </a:ext>
            </a:extLst>
          </p:cNvPr>
          <p:cNvSpPr/>
          <p:nvPr/>
        </p:nvSpPr>
        <p:spPr>
          <a:xfrm>
            <a:off x="2052734" y="1164178"/>
            <a:ext cx="8154955" cy="170098"/>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22">
            <a:extLst>
              <a:ext uri="{FF2B5EF4-FFF2-40B4-BE49-F238E27FC236}">
                <a16:creationId xmlns:a16="http://schemas.microsoft.com/office/drawing/2014/main" id="{B2EF7C45-53E6-469E-9981-6A2DFD1607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509" y="444297"/>
            <a:ext cx="1066800" cy="1066800"/>
          </a:xfrm>
          <a:prstGeom prst="rect">
            <a:avLst/>
          </a:prstGeom>
        </p:spPr>
      </p:pic>
      <p:pic>
        <p:nvPicPr>
          <p:cNvPr id="24" name="Image 23">
            <a:extLst>
              <a:ext uri="{FF2B5EF4-FFF2-40B4-BE49-F238E27FC236}">
                <a16:creationId xmlns:a16="http://schemas.microsoft.com/office/drawing/2014/main" id="{70C0F6DA-0362-4BC1-9430-21D79101F1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8983" y="373223"/>
            <a:ext cx="1071563" cy="1071563"/>
          </a:xfrm>
          <a:prstGeom prst="rect">
            <a:avLst/>
          </a:prstGeom>
        </p:spPr>
      </p:pic>
      <p:sp>
        <p:nvSpPr>
          <p:cNvPr id="17" name="ZoneTexte 16">
            <a:extLst>
              <a:ext uri="{FF2B5EF4-FFF2-40B4-BE49-F238E27FC236}">
                <a16:creationId xmlns:a16="http://schemas.microsoft.com/office/drawing/2014/main" id="{F440C695-FFCB-47A6-8F20-9B79613ACC10}"/>
              </a:ext>
            </a:extLst>
          </p:cNvPr>
          <p:cNvSpPr txBox="1"/>
          <p:nvPr/>
        </p:nvSpPr>
        <p:spPr>
          <a:xfrm>
            <a:off x="1976534" y="537062"/>
            <a:ext cx="8307354" cy="461665"/>
          </a:xfrm>
          <a:prstGeom prst="rect">
            <a:avLst/>
          </a:prstGeom>
          <a:noFill/>
        </p:spPr>
        <p:txBody>
          <a:bodyPr wrap="square" rtlCol="0">
            <a:spAutoFit/>
          </a:bodyPr>
          <a:lstStyle/>
          <a:p>
            <a:pPr algn="ctr"/>
            <a:r>
              <a:rPr lang="fr-FR" sz="2400" b="1" dirty="0">
                <a:latin typeface="Times New Roman" panose="02020603050405020304" pitchFamily="18" charset="0"/>
                <a:cs typeface="Times New Roman" panose="02020603050405020304" pitchFamily="18" charset="0"/>
              </a:rPr>
              <a:t>VISUALISATION DES RELATIONS</a:t>
            </a:r>
          </a:p>
        </p:txBody>
      </p:sp>
      <p:sp>
        <p:nvSpPr>
          <p:cNvPr id="20" name="ZoneTexte 19">
            <a:extLst>
              <a:ext uri="{FF2B5EF4-FFF2-40B4-BE49-F238E27FC236}">
                <a16:creationId xmlns:a16="http://schemas.microsoft.com/office/drawing/2014/main" id="{27151FD3-4C3B-4A77-9FE8-96EFF40AA546}"/>
              </a:ext>
            </a:extLst>
          </p:cNvPr>
          <p:cNvSpPr txBox="1"/>
          <p:nvPr/>
        </p:nvSpPr>
        <p:spPr>
          <a:xfrm>
            <a:off x="830491" y="5139740"/>
            <a:ext cx="10599440" cy="830997"/>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Le volume d’or, de S&amp;P et de silver futures </a:t>
            </a:r>
            <a:r>
              <a:rPr lang="fr-FR" sz="2400" dirty="0" err="1">
                <a:latin typeface="Times New Roman" panose="02020603050405020304" pitchFamily="18" charset="0"/>
                <a:cs typeface="Times New Roman" panose="02020603050405020304" pitchFamily="18" charset="0"/>
              </a:rPr>
              <a:t>conaissent</a:t>
            </a:r>
            <a:r>
              <a:rPr lang="fr-FR" sz="2400" dirty="0">
                <a:latin typeface="Times New Roman" panose="02020603050405020304" pitchFamily="18" charset="0"/>
                <a:cs typeface="Times New Roman" panose="02020603050405020304" pitchFamily="18" charset="0"/>
              </a:rPr>
              <a:t> une relation positive dans leur évolution avec la variable cible</a:t>
            </a:r>
          </a:p>
        </p:txBody>
      </p:sp>
      <p:pic>
        <p:nvPicPr>
          <p:cNvPr id="6" name="Image 5">
            <a:extLst>
              <a:ext uri="{FF2B5EF4-FFF2-40B4-BE49-F238E27FC236}">
                <a16:creationId xmlns:a16="http://schemas.microsoft.com/office/drawing/2014/main" id="{EF4A7C51-2B2C-4522-BDC2-F01AB2522D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024" y="1511097"/>
            <a:ext cx="3315419" cy="3518133"/>
          </a:xfrm>
          <a:prstGeom prst="rect">
            <a:avLst/>
          </a:prstGeom>
        </p:spPr>
      </p:pic>
      <p:pic>
        <p:nvPicPr>
          <p:cNvPr id="18" name="Image 17">
            <a:extLst>
              <a:ext uri="{FF2B5EF4-FFF2-40B4-BE49-F238E27FC236}">
                <a16:creationId xmlns:a16="http://schemas.microsoft.com/office/drawing/2014/main" id="{2C7D07FF-8382-4630-8701-16B5D88CE9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06412" y="1511097"/>
            <a:ext cx="3923519" cy="3396228"/>
          </a:xfrm>
          <a:prstGeom prst="rect">
            <a:avLst/>
          </a:prstGeom>
        </p:spPr>
      </p:pic>
      <p:pic>
        <p:nvPicPr>
          <p:cNvPr id="26" name="Image 25">
            <a:extLst>
              <a:ext uri="{FF2B5EF4-FFF2-40B4-BE49-F238E27FC236}">
                <a16:creationId xmlns:a16="http://schemas.microsoft.com/office/drawing/2014/main" id="{F4BB68F1-12C1-4A93-B95E-75AB0088620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1636" y="1511097"/>
            <a:ext cx="4048194" cy="3459801"/>
          </a:xfrm>
          <a:prstGeom prst="rect">
            <a:avLst/>
          </a:prstGeom>
        </p:spPr>
      </p:pic>
    </p:spTree>
    <p:extLst>
      <p:ext uri="{BB962C8B-B14F-4D97-AF65-F5344CB8AC3E}">
        <p14:creationId xmlns:p14="http://schemas.microsoft.com/office/powerpoint/2010/main" val="202623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72F7AC9-FE15-4422-AF1E-E3EAC8344111}"/>
              </a:ext>
            </a:extLst>
          </p:cNvPr>
          <p:cNvSpPr/>
          <p:nvPr/>
        </p:nvSpPr>
        <p:spPr>
          <a:xfrm>
            <a:off x="2052734" y="1164178"/>
            <a:ext cx="8154955" cy="170098"/>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22">
            <a:extLst>
              <a:ext uri="{FF2B5EF4-FFF2-40B4-BE49-F238E27FC236}">
                <a16:creationId xmlns:a16="http://schemas.microsoft.com/office/drawing/2014/main" id="{B2EF7C45-53E6-469E-9981-6A2DFD1607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509" y="444297"/>
            <a:ext cx="1066800" cy="1066800"/>
          </a:xfrm>
          <a:prstGeom prst="rect">
            <a:avLst/>
          </a:prstGeom>
        </p:spPr>
      </p:pic>
      <p:pic>
        <p:nvPicPr>
          <p:cNvPr id="24" name="Image 23">
            <a:extLst>
              <a:ext uri="{FF2B5EF4-FFF2-40B4-BE49-F238E27FC236}">
                <a16:creationId xmlns:a16="http://schemas.microsoft.com/office/drawing/2014/main" id="{70C0F6DA-0362-4BC1-9430-21D79101F1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8983" y="373223"/>
            <a:ext cx="1071563" cy="1071563"/>
          </a:xfrm>
          <a:prstGeom prst="rect">
            <a:avLst/>
          </a:prstGeom>
        </p:spPr>
      </p:pic>
      <p:sp>
        <p:nvSpPr>
          <p:cNvPr id="17" name="ZoneTexte 16">
            <a:extLst>
              <a:ext uri="{FF2B5EF4-FFF2-40B4-BE49-F238E27FC236}">
                <a16:creationId xmlns:a16="http://schemas.microsoft.com/office/drawing/2014/main" id="{F440C695-FFCB-47A6-8F20-9B79613ACC10}"/>
              </a:ext>
            </a:extLst>
          </p:cNvPr>
          <p:cNvSpPr txBox="1"/>
          <p:nvPr/>
        </p:nvSpPr>
        <p:spPr>
          <a:xfrm>
            <a:off x="1976534" y="537062"/>
            <a:ext cx="8307354" cy="461665"/>
          </a:xfrm>
          <a:prstGeom prst="rect">
            <a:avLst/>
          </a:prstGeom>
          <a:noFill/>
        </p:spPr>
        <p:txBody>
          <a:bodyPr wrap="square" rtlCol="0">
            <a:spAutoFit/>
          </a:bodyPr>
          <a:lstStyle/>
          <a:p>
            <a:pPr algn="ctr"/>
            <a:r>
              <a:rPr lang="fr-FR" sz="2400" b="1" dirty="0">
                <a:latin typeface="Times New Roman" panose="02020603050405020304" pitchFamily="18" charset="0"/>
                <a:cs typeface="Times New Roman" panose="02020603050405020304" pitchFamily="18" charset="0"/>
              </a:rPr>
              <a:t>VISUALISATION DES RELATIONS</a:t>
            </a:r>
          </a:p>
        </p:txBody>
      </p:sp>
      <p:sp>
        <p:nvSpPr>
          <p:cNvPr id="20" name="ZoneTexte 19">
            <a:extLst>
              <a:ext uri="{FF2B5EF4-FFF2-40B4-BE49-F238E27FC236}">
                <a16:creationId xmlns:a16="http://schemas.microsoft.com/office/drawing/2014/main" id="{27151FD3-4C3B-4A77-9FE8-96EFF40AA546}"/>
              </a:ext>
            </a:extLst>
          </p:cNvPr>
          <p:cNvSpPr txBox="1"/>
          <p:nvPr/>
        </p:nvSpPr>
        <p:spPr>
          <a:xfrm>
            <a:off x="394996" y="3693813"/>
            <a:ext cx="11402007" cy="584775"/>
          </a:xfrm>
          <a:prstGeom prst="rect">
            <a:avLst/>
          </a:prstGeom>
          <a:noFill/>
        </p:spPr>
        <p:txBody>
          <a:bodyPr wrap="square" rtlCol="0">
            <a:spAutoFit/>
          </a:bodyPr>
          <a:lstStyle/>
          <a:p>
            <a:r>
              <a:rPr lang="fr-FR" sz="1600" dirty="0">
                <a:latin typeface="Times New Roman" panose="02020603050405020304" pitchFamily="18" charset="0"/>
                <a:cs typeface="Times New Roman" panose="02020603050405020304" pitchFamily="18" charset="0"/>
              </a:rPr>
              <a:t>Relation négative entre évolution de la variable cible et le volume moyen annuel de Dow </a:t>
            </a:r>
            <a:r>
              <a:rPr lang="fr-FR" sz="1600" dirty="0" err="1">
                <a:latin typeface="Times New Roman" panose="02020603050405020304" pitchFamily="18" charset="0"/>
                <a:cs typeface="Times New Roman" panose="02020603050405020304" pitchFamily="18" charset="0"/>
              </a:rPr>
              <a:t>jones</a:t>
            </a:r>
            <a:r>
              <a:rPr lang="fr-FR" sz="1600" dirty="0">
                <a:latin typeface="Times New Roman" panose="02020603050405020304" pitchFamily="18" charset="0"/>
                <a:cs typeface="Times New Roman" panose="02020603050405020304" pitchFamily="18" charset="0"/>
              </a:rPr>
              <a:t>, le volume d’indice du </a:t>
            </a:r>
            <a:r>
              <a:rPr lang="fr-FR" sz="1600" dirty="0" err="1">
                <a:latin typeface="Times New Roman" panose="02020603050405020304" pitchFamily="18" charset="0"/>
                <a:cs typeface="Times New Roman" panose="02020603050405020304" pitchFamily="18" charset="0"/>
              </a:rPr>
              <a:t>dollard</a:t>
            </a:r>
            <a:r>
              <a:rPr lang="fr-FR" sz="1600" dirty="0">
                <a:latin typeface="Times New Roman" panose="02020603050405020304" pitchFamily="18" charset="0"/>
                <a:cs typeface="Times New Roman" panose="02020603050405020304" pitchFamily="18" charset="0"/>
              </a:rPr>
              <a:t>, le volume des contrats de pétrole brut, le volume d’eldorado gold </a:t>
            </a:r>
            <a:r>
              <a:rPr lang="fr-FR" sz="1600" dirty="0" err="1">
                <a:latin typeface="Times New Roman" panose="02020603050405020304" pitchFamily="18" charset="0"/>
                <a:cs typeface="Times New Roman" panose="02020603050405020304" pitchFamily="18" charset="0"/>
              </a:rPr>
              <a:t>price</a:t>
            </a:r>
            <a:r>
              <a:rPr lang="fr-FR" sz="1600" dirty="0">
                <a:latin typeface="Times New Roman" panose="02020603050405020304" pitchFamily="18" charset="0"/>
                <a:cs typeface="Times New Roman" panose="02020603050405020304" pitchFamily="18" charset="0"/>
              </a:rPr>
              <a:t>, le volume de </a:t>
            </a:r>
            <a:r>
              <a:rPr lang="fr-FR" sz="1600" dirty="0" err="1">
                <a:latin typeface="Times New Roman" panose="02020603050405020304" pitchFamily="18" charset="0"/>
                <a:cs typeface="Times New Roman" panose="02020603050405020304" pitchFamily="18" charset="0"/>
              </a:rPr>
              <a:t>etf</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petrolier</a:t>
            </a:r>
            <a:r>
              <a:rPr lang="fr-FR" sz="1600" dirty="0">
                <a:latin typeface="Times New Roman" panose="02020603050405020304" pitchFamily="18" charset="0"/>
                <a:cs typeface="Times New Roman" panose="02020603050405020304" pitchFamily="18" charset="0"/>
              </a:rPr>
              <a:t> et celui d’</a:t>
            </a:r>
            <a:r>
              <a:rPr lang="fr-FR" sz="1600" dirty="0" err="1">
                <a:latin typeface="Times New Roman" panose="02020603050405020304" pitchFamily="18" charset="0"/>
                <a:cs typeface="Times New Roman" panose="02020603050405020304" pitchFamily="18" charset="0"/>
              </a:rPr>
              <a:t>etf</a:t>
            </a:r>
            <a:r>
              <a:rPr lang="fr-FR" sz="1600" dirty="0">
                <a:latin typeface="Times New Roman" panose="02020603050405020304" pitchFamily="18" charset="0"/>
                <a:cs typeface="Times New Roman" panose="02020603050405020304" pitchFamily="18" charset="0"/>
              </a:rPr>
              <a:t> gold </a:t>
            </a:r>
            <a:r>
              <a:rPr lang="fr-FR" sz="1600" dirty="0" err="1">
                <a:latin typeface="Times New Roman" panose="02020603050405020304" pitchFamily="18" charset="0"/>
                <a:cs typeface="Times New Roman" panose="02020603050405020304" pitchFamily="18" charset="0"/>
              </a:rPr>
              <a:t>miners</a:t>
            </a:r>
            <a:endParaRPr lang="fr-FR" sz="1600" dirty="0">
              <a:latin typeface="Times New Roman" panose="02020603050405020304" pitchFamily="18" charset="0"/>
              <a:cs typeface="Times New Roman" panose="02020603050405020304" pitchFamily="18" charset="0"/>
            </a:endParaRPr>
          </a:p>
        </p:txBody>
      </p:sp>
      <p:pic>
        <p:nvPicPr>
          <p:cNvPr id="3" name="Image 2">
            <a:extLst>
              <a:ext uri="{FF2B5EF4-FFF2-40B4-BE49-F238E27FC236}">
                <a16:creationId xmlns:a16="http://schemas.microsoft.com/office/drawing/2014/main" id="{0FA79E6D-AD9E-4428-8813-4ECC123CD7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4366" y="1309152"/>
            <a:ext cx="3665747" cy="2307621"/>
          </a:xfrm>
          <a:prstGeom prst="rect">
            <a:avLst/>
          </a:prstGeom>
        </p:spPr>
      </p:pic>
      <p:pic>
        <p:nvPicPr>
          <p:cNvPr id="10" name="Image 9">
            <a:extLst>
              <a:ext uri="{FF2B5EF4-FFF2-40B4-BE49-F238E27FC236}">
                <a16:creationId xmlns:a16="http://schemas.microsoft.com/office/drawing/2014/main" id="{468AE164-C80D-4954-84D7-BFD91F0C00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4509" y="4344899"/>
            <a:ext cx="3598813" cy="2077049"/>
          </a:xfrm>
          <a:prstGeom prst="rect">
            <a:avLst/>
          </a:prstGeom>
        </p:spPr>
      </p:pic>
      <p:pic>
        <p:nvPicPr>
          <p:cNvPr id="13" name="Image 12">
            <a:extLst>
              <a:ext uri="{FF2B5EF4-FFF2-40B4-BE49-F238E27FC236}">
                <a16:creationId xmlns:a16="http://schemas.microsoft.com/office/drawing/2014/main" id="{1D721384-5C2E-4E01-9D2B-CE88C3E1CC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63351" y="4344900"/>
            <a:ext cx="3621015" cy="2077048"/>
          </a:xfrm>
          <a:prstGeom prst="rect">
            <a:avLst/>
          </a:prstGeom>
        </p:spPr>
      </p:pic>
      <p:pic>
        <p:nvPicPr>
          <p:cNvPr id="15" name="Image 14">
            <a:extLst>
              <a:ext uri="{FF2B5EF4-FFF2-40B4-BE49-F238E27FC236}">
                <a16:creationId xmlns:a16="http://schemas.microsoft.com/office/drawing/2014/main" id="{61B6573C-9065-4302-AF30-372F32FC71E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08008" y="1355712"/>
            <a:ext cx="3665747" cy="2261062"/>
          </a:xfrm>
          <a:prstGeom prst="rect">
            <a:avLst/>
          </a:prstGeom>
        </p:spPr>
      </p:pic>
      <p:pic>
        <p:nvPicPr>
          <p:cNvPr id="21" name="Image 20">
            <a:extLst>
              <a:ext uri="{FF2B5EF4-FFF2-40B4-BE49-F238E27FC236}">
                <a16:creationId xmlns:a16="http://schemas.microsoft.com/office/drawing/2014/main" id="{4D1BD044-DAA5-44C8-A1FB-A39D9821957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16814" y="4349639"/>
            <a:ext cx="3687950" cy="2305298"/>
          </a:xfrm>
          <a:prstGeom prst="rect">
            <a:avLst/>
          </a:prstGeom>
        </p:spPr>
      </p:pic>
      <p:pic>
        <p:nvPicPr>
          <p:cNvPr id="4" name="Image 3">
            <a:extLst>
              <a:ext uri="{FF2B5EF4-FFF2-40B4-BE49-F238E27FC236}">
                <a16:creationId xmlns:a16="http://schemas.microsoft.com/office/drawing/2014/main" id="{0AD3ABC6-294A-4F0E-AEF1-5E729B9FC9A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9807" y="1351389"/>
            <a:ext cx="3431585" cy="2261062"/>
          </a:xfrm>
          <a:prstGeom prst="rect">
            <a:avLst/>
          </a:prstGeom>
        </p:spPr>
      </p:pic>
    </p:spTree>
    <p:extLst>
      <p:ext uri="{BB962C8B-B14F-4D97-AF65-F5344CB8AC3E}">
        <p14:creationId xmlns:p14="http://schemas.microsoft.com/office/powerpoint/2010/main" val="418822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743FEE-A150-4C4E-9036-13958D6FCF4D}"/>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FBEBD104-3865-473A-AFE3-0F431F32FB25}"/>
              </a:ext>
            </a:extLst>
          </p:cNvPr>
          <p:cNvSpPr/>
          <p:nvPr/>
        </p:nvSpPr>
        <p:spPr>
          <a:xfrm>
            <a:off x="205273" y="214604"/>
            <a:ext cx="11775234" cy="64194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E0F1F2F3-D239-4380-8CEF-85F4662997E1}"/>
              </a:ext>
            </a:extLst>
          </p:cNvPr>
          <p:cNvSpPr/>
          <p:nvPr/>
        </p:nvSpPr>
        <p:spPr>
          <a:xfrm>
            <a:off x="429208" y="306548"/>
            <a:ext cx="11420669" cy="606489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8" name="ZoneTexte 7">
            <a:extLst>
              <a:ext uri="{FF2B5EF4-FFF2-40B4-BE49-F238E27FC236}">
                <a16:creationId xmlns:a16="http://schemas.microsoft.com/office/drawing/2014/main" id="{4BCF7326-1ACB-4133-9F70-AEB94C218A19}"/>
              </a:ext>
            </a:extLst>
          </p:cNvPr>
          <p:cNvSpPr txBox="1"/>
          <p:nvPr/>
        </p:nvSpPr>
        <p:spPr>
          <a:xfrm>
            <a:off x="2855167" y="433529"/>
            <a:ext cx="6550088" cy="707886"/>
          </a:xfrm>
          <a:prstGeom prst="rect">
            <a:avLst/>
          </a:prstGeom>
          <a:noFill/>
        </p:spPr>
        <p:txBody>
          <a:bodyPr wrap="square" rtlCol="0">
            <a:spAutoFit/>
          </a:bodyPr>
          <a:lstStyle/>
          <a:p>
            <a:pPr algn="ctr"/>
            <a:r>
              <a:rPr lang="fr-FR" sz="4000" b="1" dirty="0">
                <a:latin typeface="Times New Roman" panose="02020603050405020304" pitchFamily="18" charset="0"/>
                <a:cs typeface="Times New Roman" panose="02020603050405020304" pitchFamily="18" charset="0"/>
              </a:rPr>
              <a:t>PLAN DE PRESENTATION</a:t>
            </a:r>
            <a:endParaRPr lang="fr-FR" sz="4000" dirty="0">
              <a:latin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A7B8AA59-616D-465B-A5B4-53425ECF5470}"/>
              </a:ext>
            </a:extLst>
          </p:cNvPr>
          <p:cNvSpPr txBox="1"/>
          <p:nvPr/>
        </p:nvSpPr>
        <p:spPr>
          <a:xfrm>
            <a:off x="1458687" y="2125231"/>
            <a:ext cx="6550088" cy="461665"/>
          </a:xfrm>
          <a:prstGeom prst="rect">
            <a:avLst/>
          </a:prstGeom>
          <a:noFill/>
        </p:spPr>
        <p:txBody>
          <a:bodyPr wrap="square" rtlCol="0">
            <a:spAutoFit/>
          </a:bodyPr>
          <a:lstStyle/>
          <a:p>
            <a:pPr marL="571500" indent="-571500">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Identification de la </a:t>
            </a:r>
            <a:r>
              <a:rPr lang="fr-FR" sz="2400" dirty="0" err="1">
                <a:latin typeface="Times New Roman" panose="02020603050405020304" pitchFamily="18" charset="0"/>
                <a:cs typeface="Times New Roman" panose="02020603050405020304" pitchFamily="18" charset="0"/>
              </a:rPr>
              <a:t>target</a:t>
            </a:r>
            <a:endParaRPr lang="fr-FR" sz="24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572F7AC9-FE15-4422-AF1E-E3EAC8344111}"/>
              </a:ext>
            </a:extLst>
          </p:cNvPr>
          <p:cNvSpPr/>
          <p:nvPr/>
        </p:nvSpPr>
        <p:spPr>
          <a:xfrm>
            <a:off x="2052734" y="1164178"/>
            <a:ext cx="8154955" cy="170098"/>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73BBF818-CA34-4D14-8BC4-24195467F783}"/>
              </a:ext>
            </a:extLst>
          </p:cNvPr>
          <p:cNvSpPr txBox="1"/>
          <p:nvPr/>
        </p:nvSpPr>
        <p:spPr>
          <a:xfrm>
            <a:off x="1458687" y="2875582"/>
            <a:ext cx="6550088" cy="461665"/>
          </a:xfrm>
          <a:prstGeom prst="rect">
            <a:avLst/>
          </a:prstGeom>
          <a:noFill/>
        </p:spPr>
        <p:txBody>
          <a:bodyPr wrap="square" rtlCol="0">
            <a:spAutoFit/>
          </a:bodyPr>
          <a:lstStyle/>
          <a:p>
            <a:pPr marL="571500" indent="-571500">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Nombre de ligne et de colonne</a:t>
            </a:r>
          </a:p>
        </p:txBody>
      </p:sp>
      <p:sp>
        <p:nvSpPr>
          <p:cNvPr id="9" name="ZoneTexte 8">
            <a:extLst>
              <a:ext uri="{FF2B5EF4-FFF2-40B4-BE49-F238E27FC236}">
                <a16:creationId xmlns:a16="http://schemas.microsoft.com/office/drawing/2014/main" id="{1F0B927D-F239-466C-A873-221B7F7E4D42}"/>
              </a:ext>
            </a:extLst>
          </p:cNvPr>
          <p:cNvSpPr txBox="1"/>
          <p:nvPr/>
        </p:nvSpPr>
        <p:spPr>
          <a:xfrm>
            <a:off x="1458687" y="3582956"/>
            <a:ext cx="6550088" cy="461665"/>
          </a:xfrm>
          <a:prstGeom prst="rect">
            <a:avLst/>
          </a:prstGeom>
          <a:noFill/>
        </p:spPr>
        <p:txBody>
          <a:bodyPr wrap="square" rtlCol="0">
            <a:spAutoFit/>
          </a:bodyPr>
          <a:lstStyle/>
          <a:p>
            <a:pPr marL="571500" indent="-571500">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Identification des valeurs manquantes</a:t>
            </a:r>
          </a:p>
        </p:txBody>
      </p:sp>
      <p:sp>
        <p:nvSpPr>
          <p:cNvPr id="11" name="ZoneTexte 10">
            <a:extLst>
              <a:ext uri="{FF2B5EF4-FFF2-40B4-BE49-F238E27FC236}">
                <a16:creationId xmlns:a16="http://schemas.microsoft.com/office/drawing/2014/main" id="{60C270C7-4F8C-4C60-A694-4718A1767DDA}"/>
              </a:ext>
            </a:extLst>
          </p:cNvPr>
          <p:cNvSpPr txBox="1"/>
          <p:nvPr/>
        </p:nvSpPr>
        <p:spPr>
          <a:xfrm>
            <a:off x="1458687" y="4333307"/>
            <a:ext cx="6550088" cy="461665"/>
          </a:xfrm>
          <a:prstGeom prst="rect">
            <a:avLst/>
          </a:prstGeom>
          <a:noFill/>
        </p:spPr>
        <p:txBody>
          <a:bodyPr wrap="square" rtlCol="0">
            <a:spAutoFit/>
          </a:bodyPr>
          <a:lstStyle/>
          <a:p>
            <a:pPr marL="571500" indent="-571500">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Types de variable </a:t>
            </a:r>
          </a:p>
        </p:txBody>
      </p:sp>
      <p:sp>
        <p:nvSpPr>
          <p:cNvPr id="14" name="ZoneTexte 13">
            <a:extLst>
              <a:ext uri="{FF2B5EF4-FFF2-40B4-BE49-F238E27FC236}">
                <a16:creationId xmlns:a16="http://schemas.microsoft.com/office/drawing/2014/main" id="{895B8028-D87C-415C-B9E8-B282F704F704}"/>
              </a:ext>
            </a:extLst>
          </p:cNvPr>
          <p:cNvSpPr txBox="1"/>
          <p:nvPr/>
        </p:nvSpPr>
        <p:spPr>
          <a:xfrm>
            <a:off x="1458687" y="5121544"/>
            <a:ext cx="6550088" cy="461665"/>
          </a:xfrm>
          <a:prstGeom prst="rect">
            <a:avLst/>
          </a:prstGeom>
          <a:noFill/>
        </p:spPr>
        <p:txBody>
          <a:bodyPr wrap="square" rtlCol="0">
            <a:spAutoFit/>
          </a:bodyPr>
          <a:lstStyle/>
          <a:p>
            <a:pPr marL="571500" indent="-571500">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Visualisation de la cible</a:t>
            </a:r>
          </a:p>
        </p:txBody>
      </p:sp>
      <p:sp>
        <p:nvSpPr>
          <p:cNvPr id="16" name="ZoneTexte 15">
            <a:extLst>
              <a:ext uri="{FF2B5EF4-FFF2-40B4-BE49-F238E27FC236}">
                <a16:creationId xmlns:a16="http://schemas.microsoft.com/office/drawing/2014/main" id="{8E4DE831-CAC2-4F36-8E5A-5BFA7A03712D}"/>
              </a:ext>
            </a:extLst>
          </p:cNvPr>
          <p:cNvSpPr txBox="1"/>
          <p:nvPr/>
        </p:nvSpPr>
        <p:spPr>
          <a:xfrm>
            <a:off x="6854891" y="2146280"/>
            <a:ext cx="6550088" cy="461665"/>
          </a:xfrm>
          <a:prstGeom prst="rect">
            <a:avLst/>
          </a:prstGeom>
          <a:noFill/>
        </p:spPr>
        <p:txBody>
          <a:bodyPr wrap="square" rtlCol="0">
            <a:spAutoFit/>
          </a:bodyPr>
          <a:lstStyle/>
          <a:p>
            <a:pPr marL="571500" indent="-571500">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Compréhension des variables</a:t>
            </a:r>
          </a:p>
        </p:txBody>
      </p:sp>
      <p:sp>
        <p:nvSpPr>
          <p:cNvPr id="17" name="ZoneTexte 16">
            <a:extLst>
              <a:ext uri="{FF2B5EF4-FFF2-40B4-BE49-F238E27FC236}">
                <a16:creationId xmlns:a16="http://schemas.microsoft.com/office/drawing/2014/main" id="{B7B7882A-223F-40D0-8C3D-C7959107E58F}"/>
              </a:ext>
            </a:extLst>
          </p:cNvPr>
          <p:cNvSpPr txBox="1"/>
          <p:nvPr/>
        </p:nvSpPr>
        <p:spPr>
          <a:xfrm>
            <a:off x="6854891" y="2896631"/>
            <a:ext cx="6550088" cy="461665"/>
          </a:xfrm>
          <a:prstGeom prst="rect">
            <a:avLst/>
          </a:prstGeom>
          <a:noFill/>
        </p:spPr>
        <p:txBody>
          <a:bodyPr wrap="square" rtlCol="0">
            <a:spAutoFit/>
          </a:bodyPr>
          <a:lstStyle/>
          <a:p>
            <a:pPr marL="571500" indent="-571500">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Visualisation des relations</a:t>
            </a:r>
          </a:p>
        </p:txBody>
      </p:sp>
      <p:sp>
        <p:nvSpPr>
          <p:cNvPr id="18" name="ZoneTexte 17">
            <a:extLst>
              <a:ext uri="{FF2B5EF4-FFF2-40B4-BE49-F238E27FC236}">
                <a16:creationId xmlns:a16="http://schemas.microsoft.com/office/drawing/2014/main" id="{969A85AD-BA45-442E-B590-AF752CDF48DC}"/>
              </a:ext>
            </a:extLst>
          </p:cNvPr>
          <p:cNvSpPr txBox="1"/>
          <p:nvPr/>
        </p:nvSpPr>
        <p:spPr>
          <a:xfrm>
            <a:off x="6882883" y="3551851"/>
            <a:ext cx="6550088" cy="461665"/>
          </a:xfrm>
          <a:prstGeom prst="rect">
            <a:avLst/>
          </a:prstGeom>
          <a:noFill/>
        </p:spPr>
        <p:txBody>
          <a:bodyPr wrap="square" rtlCol="0">
            <a:spAutoFit/>
          </a:bodyPr>
          <a:lstStyle/>
          <a:p>
            <a:pPr marL="571500" indent="-571500">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Identification des </a:t>
            </a:r>
            <a:r>
              <a:rPr lang="fr-FR" sz="2400" dirty="0" err="1">
                <a:latin typeface="Times New Roman" panose="02020603050405020304" pitchFamily="18" charset="0"/>
                <a:cs typeface="Times New Roman" panose="02020603050405020304" pitchFamily="18" charset="0"/>
              </a:rPr>
              <a:t>outliers</a:t>
            </a: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273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9" grpId="0"/>
      <p:bldP spid="11" grpId="0"/>
      <p:bldP spid="14" grpId="0"/>
      <p:bldP spid="16" grpId="0"/>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743FEE-A150-4C4E-9036-13958D6FCF4D}"/>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FBEBD104-3865-473A-AFE3-0F431F32FB25}"/>
              </a:ext>
            </a:extLst>
          </p:cNvPr>
          <p:cNvSpPr/>
          <p:nvPr/>
        </p:nvSpPr>
        <p:spPr>
          <a:xfrm>
            <a:off x="205273" y="214604"/>
            <a:ext cx="11775234" cy="64194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E0F1F2F3-D239-4380-8CEF-85F4662997E1}"/>
              </a:ext>
            </a:extLst>
          </p:cNvPr>
          <p:cNvSpPr/>
          <p:nvPr/>
        </p:nvSpPr>
        <p:spPr>
          <a:xfrm>
            <a:off x="192177" y="444297"/>
            <a:ext cx="11420669" cy="606489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8" name="ZoneTexte 7">
            <a:extLst>
              <a:ext uri="{FF2B5EF4-FFF2-40B4-BE49-F238E27FC236}">
                <a16:creationId xmlns:a16="http://schemas.microsoft.com/office/drawing/2014/main" id="{4BCF7326-1ACB-4133-9F70-AEB94C218A19}"/>
              </a:ext>
            </a:extLst>
          </p:cNvPr>
          <p:cNvSpPr txBox="1"/>
          <p:nvPr/>
        </p:nvSpPr>
        <p:spPr>
          <a:xfrm>
            <a:off x="1976534" y="537062"/>
            <a:ext cx="8307354" cy="461665"/>
          </a:xfrm>
          <a:prstGeom prst="rect">
            <a:avLst/>
          </a:prstGeom>
          <a:noFill/>
        </p:spPr>
        <p:txBody>
          <a:bodyPr wrap="square" rtlCol="0">
            <a:spAutoFit/>
          </a:bodyPr>
          <a:lstStyle/>
          <a:p>
            <a:pPr algn="ctr"/>
            <a:r>
              <a:rPr lang="fr-FR" sz="2400" b="1" dirty="0">
                <a:latin typeface="Times New Roman" panose="02020603050405020304" pitchFamily="18" charset="0"/>
                <a:cs typeface="Times New Roman" panose="02020603050405020304" pitchFamily="18" charset="0"/>
              </a:rPr>
              <a:t>IDENTIFICATION DE LA TARGET</a:t>
            </a:r>
            <a:endParaRPr lang="fr-FR" sz="24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572F7AC9-FE15-4422-AF1E-E3EAC8344111}"/>
              </a:ext>
            </a:extLst>
          </p:cNvPr>
          <p:cNvSpPr/>
          <p:nvPr/>
        </p:nvSpPr>
        <p:spPr>
          <a:xfrm>
            <a:off x="2052734" y="1164178"/>
            <a:ext cx="8154955" cy="170098"/>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22">
            <a:extLst>
              <a:ext uri="{FF2B5EF4-FFF2-40B4-BE49-F238E27FC236}">
                <a16:creationId xmlns:a16="http://schemas.microsoft.com/office/drawing/2014/main" id="{B2EF7C45-53E6-469E-9981-6A2DFD160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509" y="444297"/>
            <a:ext cx="1066800" cy="1066800"/>
          </a:xfrm>
          <a:prstGeom prst="rect">
            <a:avLst/>
          </a:prstGeom>
        </p:spPr>
      </p:pic>
      <p:pic>
        <p:nvPicPr>
          <p:cNvPr id="24" name="Image 23">
            <a:extLst>
              <a:ext uri="{FF2B5EF4-FFF2-40B4-BE49-F238E27FC236}">
                <a16:creationId xmlns:a16="http://schemas.microsoft.com/office/drawing/2014/main" id="{70C0F6DA-0362-4BC1-9430-21D79101F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983" y="373223"/>
            <a:ext cx="1071563" cy="1071563"/>
          </a:xfrm>
          <a:prstGeom prst="rect">
            <a:avLst/>
          </a:prstGeom>
        </p:spPr>
      </p:pic>
      <p:sp>
        <p:nvSpPr>
          <p:cNvPr id="17" name="ZoneTexte 16">
            <a:extLst>
              <a:ext uri="{FF2B5EF4-FFF2-40B4-BE49-F238E27FC236}">
                <a16:creationId xmlns:a16="http://schemas.microsoft.com/office/drawing/2014/main" id="{314088FF-D99D-4241-9D16-D7A0892BDC97}"/>
              </a:ext>
            </a:extLst>
          </p:cNvPr>
          <p:cNvSpPr txBox="1"/>
          <p:nvPr/>
        </p:nvSpPr>
        <p:spPr>
          <a:xfrm>
            <a:off x="2421686" y="2982849"/>
            <a:ext cx="9101621" cy="646331"/>
          </a:xfrm>
          <a:prstGeom prst="rect">
            <a:avLst/>
          </a:prstGeom>
          <a:noFill/>
        </p:spPr>
        <p:txBody>
          <a:bodyPr wrap="square" rtlCol="0">
            <a:spAutoFit/>
          </a:bodyPr>
          <a:lstStyle/>
          <a:p>
            <a:pPr marL="342900" indent="-342900">
              <a:buFont typeface="Wingdings" panose="05000000000000000000" pitchFamily="2" charset="2"/>
              <a:buChar char="Ø"/>
            </a:pPr>
            <a:r>
              <a:rPr lang="fr-FR" sz="3600" dirty="0">
                <a:latin typeface="Times New Roman" panose="02020603050405020304" pitchFamily="18" charset="0"/>
                <a:cs typeface="Times New Roman" panose="02020603050405020304" pitchFamily="18" charset="0"/>
              </a:rPr>
              <a:t>La </a:t>
            </a:r>
            <a:r>
              <a:rPr lang="fr-FR" sz="3600" dirty="0" err="1">
                <a:latin typeface="Times New Roman" panose="02020603050405020304" pitchFamily="18" charset="0"/>
                <a:cs typeface="Times New Roman" panose="02020603050405020304" pitchFamily="18" charset="0"/>
              </a:rPr>
              <a:t>target</a:t>
            </a:r>
            <a:r>
              <a:rPr lang="fr-FR" sz="3600" dirty="0">
                <a:latin typeface="Times New Roman" panose="02020603050405020304" pitchFamily="18" charset="0"/>
                <a:cs typeface="Times New Roman" panose="02020603050405020304" pitchFamily="18" charset="0"/>
              </a:rPr>
              <a:t>, c’est le prix ajusté de l’or</a:t>
            </a:r>
          </a:p>
        </p:txBody>
      </p:sp>
      <p:sp>
        <p:nvSpPr>
          <p:cNvPr id="16" name="ZoneTexte 15">
            <a:extLst>
              <a:ext uri="{FF2B5EF4-FFF2-40B4-BE49-F238E27FC236}">
                <a16:creationId xmlns:a16="http://schemas.microsoft.com/office/drawing/2014/main" id="{AFFB0B6E-6071-4B9A-90DD-4EC453A7A517}"/>
              </a:ext>
            </a:extLst>
          </p:cNvPr>
          <p:cNvSpPr txBox="1"/>
          <p:nvPr/>
        </p:nvSpPr>
        <p:spPr>
          <a:xfrm>
            <a:off x="4294359" y="3830688"/>
            <a:ext cx="9101621"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Comme l’indique la consigne</a:t>
            </a:r>
          </a:p>
        </p:txBody>
      </p:sp>
    </p:spTree>
    <p:extLst>
      <p:ext uri="{BB962C8B-B14F-4D97-AF65-F5344CB8AC3E}">
        <p14:creationId xmlns:p14="http://schemas.microsoft.com/office/powerpoint/2010/main" val="92768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4BCF7326-1ACB-4133-9F70-AEB94C218A19}"/>
              </a:ext>
            </a:extLst>
          </p:cNvPr>
          <p:cNvSpPr txBox="1"/>
          <p:nvPr/>
        </p:nvSpPr>
        <p:spPr>
          <a:xfrm>
            <a:off x="1976534" y="537062"/>
            <a:ext cx="8307354" cy="461665"/>
          </a:xfrm>
          <a:prstGeom prst="rect">
            <a:avLst/>
          </a:prstGeom>
          <a:noFill/>
        </p:spPr>
        <p:txBody>
          <a:bodyPr wrap="square" rtlCol="0">
            <a:spAutoFit/>
          </a:bodyPr>
          <a:lstStyle/>
          <a:p>
            <a:pPr algn="ctr"/>
            <a:r>
              <a:rPr lang="fr-FR" sz="2400" b="1" dirty="0">
                <a:latin typeface="Times New Roman" panose="02020603050405020304" pitchFamily="18" charset="0"/>
                <a:cs typeface="Times New Roman" panose="02020603050405020304" pitchFamily="18" charset="0"/>
              </a:rPr>
              <a:t>NOMBRE DE LIGNE ET DE COLONNE</a:t>
            </a:r>
            <a:endParaRPr lang="fr-FR" sz="24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572F7AC9-FE15-4422-AF1E-E3EAC8344111}"/>
              </a:ext>
            </a:extLst>
          </p:cNvPr>
          <p:cNvSpPr/>
          <p:nvPr/>
        </p:nvSpPr>
        <p:spPr>
          <a:xfrm>
            <a:off x="2052734" y="1164178"/>
            <a:ext cx="8154955" cy="170098"/>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22">
            <a:extLst>
              <a:ext uri="{FF2B5EF4-FFF2-40B4-BE49-F238E27FC236}">
                <a16:creationId xmlns:a16="http://schemas.microsoft.com/office/drawing/2014/main" id="{B2EF7C45-53E6-469E-9981-6A2DFD160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509" y="444297"/>
            <a:ext cx="1066800" cy="1066800"/>
          </a:xfrm>
          <a:prstGeom prst="rect">
            <a:avLst/>
          </a:prstGeom>
        </p:spPr>
      </p:pic>
      <p:pic>
        <p:nvPicPr>
          <p:cNvPr id="24" name="Image 23">
            <a:extLst>
              <a:ext uri="{FF2B5EF4-FFF2-40B4-BE49-F238E27FC236}">
                <a16:creationId xmlns:a16="http://schemas.microsoft.com/office/drawing/2014/main" id="{70C0F6DA-0362-4BC1-9430-21D79101F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983" y="373223"/>
            <a:ext cx="1071563" cy="1071563"/>
          </a:xfrm>
          <a:prstGeom prst="rect">
            <a:avLst/>
          </a:prstGeom>
        </p:spPr>
      </p:pic>
      <p:sp>
        <p:nvSpPr>
          <p:cNvPr id="17" name="ZoneTexte 16">
            <a:extLst>
              <a:ext uri="{FF2B5EF4-FFF2-40B4-BE49-F238E27FC236}">
                <a16:creationId xmlns:a16="http://schemas.microsoft.com/office/drawing/2014/main" id="{314088FF-D99D-4241-9D16-D7A0892BDC97}"/>
              </a:ext>
            </a:extLst>
          </p:cNvPr>
          <p:cNvSpPr txBox="1"/>
          <p:nvPr/>
        </p:nvSpPr>
        <p:spPr>
          <a:xfrm>
            <a:off x="3662659" y="2596044"/>
            <a:ext cx="5388036" cy="646331"/>
          </a:xfrm>
          <a:prstGeom prst="rect">
            <a:avLst/>
          </a:prstGeom>
          <a:noFill/>
        </p:spPr>
        <p:txBody>
          <a:bodyPr wrap="square" rtlCol="0">
            <a:spAutoFit/>
          </a:bodyPr>
          <a:lstStyle/>
          <a:p>
            <a:pPr marL="571500" indent="-571500">
              <a:buFont typeface="Arial" panose="020B0604020202020204" pitchFamily="34" charset="0"/>
              <a:buChar char="•"/>
            </a:pPr>
            <a:r>
              <a:rPr lang="fr-FR" sz="3600" dirty="0">
                <a:latin typeface="Times New Roman" panose="02020603050405020304" pitchFamily="18" charset="0"/>
                <a:cs typeface="Times New Roman" panose="02020603050405020304" pitchFamily="18" charset="0"/>
              </a:rPr>
              <a:t>1718 lignes</a:t>
            </a:r>
          </a:p>
        </p:txBody>
      </p:sp>
      <p:sp>
        <p:nvSpPr>
          <p:cNvPr id="13" name="ZoneTexte 12">
            <a:extLst>
              <a:ext uri="{FF2B5EF4-FFF2-40B4-BE49-F238E27FC236}">
                <a16:creationId xmlns:a16="http://schemas.microsoft.com/office/drawing/2014/main" id="{9C82145C-0043-4342-9C56-AED126F33C60}"/>
              </a:ext>
            </a:extLst>
          </p:cNvPr>
          <p:cNvSpPr txBox="1"/>
          <p:nvPr/>
        </p:nvSpPr>
        <p:spPr>
          <a:xfrm>
            <a:off x="3662659" y="3615626"/>
            <a:ext cx="5910550" cy="646331"/>
          </a:xfrm>
          <a:prstGeom prst="rect">
            <a:avLst/>
          </a:prstGeom>
          <a:noFill/>
        </p:spPr>
        <p:txBody>
          <a:bodyPr wrap="square" rtlCol="0">
            <a:spAutoFit/>
          </a:bodyPr>
          <a:lstStyle/>
          <a:p>
            <a:pPr marL="571500" indent="-571500">
              <a:buFont typeface="Arial" panose="020B0604020202020204" pitchFamily="34" charset="0"/>
              <a:buChar char="•"/>
            </a:pPr>
            <a:r>
              <a:rPr lang="fr-FR" sz="3600" dirty="0">
                <a:latin typeface="Times New Roman" panose="02020603050405020304" pitchFamily="18" charset="0"/>
                <a:cs typeface="Times New Roman" panose="02020603050405020304" pitchFamily="18" charset="0"/>
              </a:rPr>
              <a:t>81 colonnes</a:t>
            </a:r>
          </a:p>
        </p:txBody>
      </p:sp>
    </p:spTree>
    <p:extLst>
      <p:ext uri="{BB962C8B-B14F-4D97-AF65-F5344CB8AC3E}">
        <p14:creationId xmlns:p14="http://schemas.microsoft.com/office/powerpoint/2010/main" val="320110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4BCF7326-1ACB-4133-9F70-AEB94C218A19}"/>
              </a:ext>
            </a:extLst>
          </p:cNvPr>
          <p:cNvSpPr txBox="1"/>
          <p:nvPr/>
        </p:nvSpPr>
        <p:spPr>
          <a:xfrm>
            <a:off x="1976534" y="537062"/>
            <a:ext cx="8307354" cy="461665"/>
          </a:xfrm>
          <a:prstGeom prst="rect">
            <a:avLst/>
          </a:prstGeom>
          <a:noFill/>
        </p:spPr>
        <p:txBody>
          <a:bodyPr wrap="square" rtlCol="0">
            <a:spAutoFit/>
          </a:bodyPr>
          <a:lstStyle/>
          <a:p>
            <a:pPr algn="ctr"/>
            <a:r>
              <a:rPr lang="fr-FR" sz="2400" b="1" dirty="0">
                <a:latin typeface="Times New Roman" panose="02020603050405020304" pitchFamily="18" charset="0"/>
                <a:cs typeface="Times New Roman" panose="02020603050405020304" pitchFamily="18" charset="0"/>
              </a:rPr>
              <a:t>IDENTIFICATION DES VALEURS MANQUANTES</a:t>
            </a:r>
            <a:endParaRPr lang="fr-FR" sz="24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572F7AC9-FE15-4422-AF1E-E3EAC8344111}"/>
              </a:ext>
            </a:extLst>
          </p:cNvPr>
          <p:cNvSpPr/>
          <p:nvPr/>
        </p:nvSpPr>
        <p:spPr>
          <a:xfrm>
            <a:off x="2052734" y="1164178"/>
            <a:ext cx="8154955" cy="170098"/>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22">
            <a:extLst>
              <a:ext uri="{FF2B5EF4-FFF2-40B4-BE49-F238E27FC236}">
                <a16:creationId xmlns:a16="http://schemas.microsoft.com/office/drawing/2014/main" id="{B2EF7C45-53E6-469E-9981-6A2DFD160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509" y="444297"/>
            <a:ext cx="1066800" cy="1066800"/>
          </a:xfrm>
          <a:prstGeom prst="rect">
            <a:avLst/>
          </a:prstGeom>
        </p:spPr>
      </p:pic>
      <p:pic>
        <p:nvPicPr>
          <p:cNvPr id="24" name="Image 23">
            <a:extLst>
              <a:ext uri="{FF2B5EF4-FFF2-40B4-BE49-F238E27FC236}">
                <a16:creationId xmlns:a16="http://schemas.microsoft.com/office/drawing/2014/main" id="{70C0F6DA-0362-4BC1-9430-21D79101F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983" y="373223"/>
            <a:ext cx="1071563" cy="1071563"/>
          </a:xfrm>
          <a:prstGeom prst="rect">
            <a:avLst/>
          </a:prstGeom>
        </p:spPr>
      </p:pic>
      <p:sp>
        <p:nvSpPr>
          <p:cNvPr id="17" name="ZoneTexte 16">
            <a:extLst>
              <a:ext uri="{FF2B5EF4-FFF2-40B4-BE49-F238E27FC236}">
                <a16:creationId xmlns:a16="http://schemas.microsoft.com/office/drawing/2014/main" id="{314088FF-D99D-4241-9D16-D7A0892BDC97}"/>
              </a:ext>
            </a:extLst>
          </p:cNvPr>
          <p:cNvSpPr txBox="1"/>
          <p:nvPr/>
        </p:nvSpPr>
        <p:spPr>
          <a:xfrm>
            <a:off x="1976534" y="3169567"/>
            <a:ext cx="9101621" cy="646331"/>
          </a:xfrm>
          <a:prstGeom prst="rect">
            <a:avLst/>
          </a:prstGeom>
          <a:noFill/>
        </p:spPr>
        <p:txBody>
          <a:bodyPr wrap="square" rtlCol="0">
            <a:spAutoFit/>
          </a:bodyPr>
          <a:lstStyle/>
          <a:p>
            <a:pPr marL="571500" indent="-571500">
              <a:buFont typeface="Arial" panose="020B0604020202020204" pitchFamily="34" charset="0"/>
              <a:buChar char="•"/>
            </a:pPr>
            <a:r>
              <a:rPr lang="fr-FR" sz="3600" dirty="0">
                <a:latin typeface="Times New Roman" panose="02020603050405020304" pitchFamily="18" charset="0"/>
                <a:cs typeface="Times New Roman" panose="02020603050405020304" pitchFamily="18" charset="0"/>
              </a:rPr>
              <a:t>Exactement aucune valeur manquante</a:t>
            </a:r>
          </a:p>
        </p:txBody>
      </p:sp>
    </p:spTree>
    <p:extLst>
      <p:ext uri="{BB962C8B-B14F-4D97-AF65-F5344CB8AC3E}">
        <p14:creationId xmlns:p14="http://schemas.microsoft.com/office/powerpoint/2010/main" val="7807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4BCF7326-1ACB-4133-9F70-AEB94C218A19}"/>
              </a:ext>
            </a:extLst>
          </p:cNvPr>
          <p:cNvSpPr txBox="1"/>
          <p:nvPr/>
        </p:nvSpPr>
        <p:spPr>
          <a:xfrm>
            <a:off x="1976534" y="537062"/>
            <a:ext cx="8307354" cy="461665"/>
          </a:xfrm>
          <a:prstGeom prst="rect">
            <a:avLst/>
          </a:prstGeom>
          <a:noFill/>
        </p:spPr>
        <p:txBody>
          <a:bodyPr wrap="square" rtlCol="0">
            <a:spAutoFit/>
          </a:bodyPr>
          <a:lstStyle/>
          <a:p>
            <a:pPr algn="ctr"/>
            <a:r>
              <a:rPr lang="fr-FR" sz="2400" b="1" dirty="0">
                <a:latin typeface="Times New Roman" panose="02020603050405020304" pitchFamily="18" charset="0"/>
                <a:cs typeface="Times New Roman" panose="02020603050405020304" pitchFamily="18" charset="0"/>
              </a:rPr>
              <a:t>TYPE DES VARIABLES</a:t>
            </a:r>
            <a:endParaRPr lang="fr-FR" sz="24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572F7AC9-FE15-4422-AF1E-E3EAC8344111}"/>
              </a:ext>
            </a:extLst>
          </p:cNvPr>
          <p:cNvSpPr/>
          <p:nvPr/>
        </p:nvSpPr>
        <p:spPr>
          <a:xfrm>
            <a:off x="2052734" y="1164178"/>
            <a:ext cx="8154955" cy="170098"/>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22">
            <a:extLst>
              <a:ext uri="{FF2B5EF4-FFF2-40B4-BE49-F238E27FC236}">
                <a16:creationId xmlns:a16="http://schemas.microsoft.com/office/drawing/2014/main" id="{B2EF7C45-53E6-469E-9981-6A2DFD160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509" y="444297"/>
            <a:ext cx="1066800" cy="1066800"/>
          </a:xfrm>
          <a:prstGeom prst="rect">
            <a:avLst/>
          </a:prstGeom>
        </p:spPr>
      </p:pic>
      <p:pic>
        <p:nvPicPr>
          <p:cNvPr id="24" name="Image 23">
            <a:extLst>
              <a:ext uri="{FF2B5EF4-FFF2-40B4-BE49-F238E27FC236}">
                <a16:creationId xmlns:a16="http://schemas.microsoft.com/office/drawing/2014/main" id="{70C0F6DA-0362-4BC1-9430-21D79101F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983" y="373223"/>
            <a:ext cx="1071563" cy="1071563"/>
          </a:xfrm>
          <a:prstGeom prst="rect">
            <a:avLst/>
          </a:prstGeom>
        </p:spPr>
      </p:pic>
      <p:sp>
        <p:nvSpPr>
          <p:cNvPr id="9" name="ZoneTexte 8">
            <a:extLst>
              <a:ext uri="{FF2B5EF4-FFF2-40B4-BE49-F238E27FC236}">
                <a16:creationId xmlns:a16="http://schemas.microsoft.com/office/drawing/2014/main" id="{DEE9FFC6-4BC1-45BA-A9FB-45EC20D1A9B2}"/>
              </a:ext>
            </a:extLst>
          </p:cNvPr>
          <p:cNvSpPr txBox="1"/>
          <p:nvPr/>
        </p:nvSpPr>
        <p:spPr>
          <a:xfrm>
            <a:off x="1407366" y="3849320"/>
            <a:ext cx="9101621" cy="646331"/>
          </a:xfrm>
          <a:prstGeom prst="rect">
            <a:avLst/>
          </a:prstGeom>
          <a:noFill/>
        </p:spPr>
        <p:txBody>
          <a:bodyPr wrap="square" rtlCol="0">
            <a:spAutoFit/>
          </a:bodyPr>
          <a:lstStyle/>
          <a:p>
            <a:pPr marL="571500" indent="-571500">
              <a:buFont typeface="Arial" panose="020B0604020202020204" pitchFamily="34" charset="0"/>
              <a:buChar char="•"/>
            </a:pPr>
            <a:r>
              <a:rPr lang="fr-FR" sz="3600" dirty="0">
                <a:latin typeface="Times New Roman" panose="02020603050405020304" pitchFamily="18" charset="0"/>
                <a:cs typeface="Times New Roman" panose="02020603050405020304" pitchFamily="18" charset="0"/>
              </a:rPr>
              <a:t>Les autres variables sont quantitatives</a:t>
            </a:r>
          </a:p>
        </p:txBody>
      </p:sp>
      <p:sp>
        <p:nvSpPr>
          <p:cNvPr id="11" name="ZoneTexte 10">
            <a:extLst>
              <a:ext uri="{FF2B5EF4-FFF2-40B4-BE49-F238E27FC236}">
                <a16:creationId xmlns:a16="http://schemas.microsoft.com/office/drawing/2014/main" id="{E8B0F97B-F900-4C03-8080-E11749EEF84A}"/>
              </a:ext>
            </a:extLst>
          </p:cNvPr>
          <p:cNvSpPr txBox="1"/>
          <p:nvPr/>
        </p:nvSpPr>
        <p:spPr>
          <a:xfrm>
            <a:off x="1407366" y="2782669"/>
            <a:ext cx="9101621" cy="646331"/>
          </a:xfrm>
          <a:prstGeom prst="rect">
            <a:avLst/>
          </a:prstGeom>
          <a:noFill/>
        </p:spPr>
        <p:txBody>
          <a:bodyPr wrap="square" rtlCol="0">
            <a:spAutoFit/>
          </a:bodyPr>
          <a:lstStyle/>
          <a:p>
            <a:pPr marL="571500" indent="-571500">
              <a:buFont typeface="Arial" panose="020B0604020202020204" pitchFamily="34" charset="0"/>
              <a:buChar char="•"/>
            </a:pPr>
            <a:r>
              <a:rPr lang="fr-FR" sz="3600" dirty="0">
                <a:latin typeface="Times New Roman" panose="02020603050405020304" pitchFamily="18" charset="0"/>
                <a:cs typeface="Times New Roman" panose="02020603050405020304" pitchFamily="18" charset="0"/>
              </a:rPr>
              <a:t>Une variable qualitative binaire trend (0 et 1)</a:t>
            </a:r>
          </a:p>
        </p:txBody>
      </p:sp>
    </p:spTree>
    <p:extLst>
      <p:ext uri="{BB962C8B-B14F-4D97-AF65-F5344CB8AC3E}">
        <p14:creationId xmlns:p14="http://schemas.microsoft.com/office/powerpoint/2010/main" val="88275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4BCF7326-1ACB-4133-9F70-AEB94C218A19}"/>
              </a:ext>
            </a:extLst>
          </p:cNvPr>
          <p:cNvSpPr txBox="1"/>
          <p:nvPr/>
        </p:nvSpPr>
        <p:spPr>
          <a:xfrm>
            <a:off x="1976534" y="537062"/>
            <a:ext cx="8307354" cy="461665"/>
          </a:xfrm>
          <a:prstGeom prst="rect">
            <a:avLst/>
          </a:prstGeom>
          <a:noFill/>
        </p:spPr>
        <p:txBody>
          <a:bodyPr wrap="square" rtlCol="0">
            <a:spAutoFit/>
          </a:bodyPr>
          <a:lstStyle/>
          <a:p>
            <a:pPr algn="ctr"/>
            <a:r>
              <a:rPr lang="fr-FR" sz="2400" b="1" dirty="0">
                <a:latin typeface="Times New Roman" panose="02020603050405020304" pitchFamily="18" charset="0"/>
                <a:cs typeface="Times New Roman" panose="02020603050405020304" pitchFamily="18" charset="0"/>
              </a:rPr>
              <a:t>VISUALISATION DE LA CIBLE</a:t>
            </a:r>
          </a:p>
        </p:txBody>
      </p:sp>
      <p:sp>
        <p:nvSpPr>
          <p:cNvPr id="12" name="Rectangle 11">
            <a:extLst>
              <a:ext uri="{FF2B5EF4-FFF2-40B4-BE49-F238E27FC236}">
                <a16:creationId xmlns:a16="http://schemas.microsoft.com/office/drawing/2014/main" id="{572F7AC9-FE15-4422-AF1E-E3EAC8344111}"/>
              </a:ext>
            </a:extLst>
          </p:cNvPr>
          <p:cNvSpPr/>
          <p:nvPr/>
        </p:nvSpPr>
        <p:spPr>
          <a:xfrm>
            <a:off x="2052734" y="1164178"/>
            <a:ext cx="8154955" cy="170098"/>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22">
            <a:extLst>
              <a:ext uri="{FF2B5EF4-FFF2-40B4-BE49-F238E27FC236}">
                <a16:creationId xmlns:a16="http://schemas.microsoft.com/office/drawing/2014/main" id="{B2EF7C45-53E6-469E-9981-6A2DFD160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509" y="444297"/>
            <a:ext cx="1066800" cy="1066800"/>
          </a:xfrm>
          <a:prstGeom prst="rect">
            <a:avLst/>
          </a:prstGeom>
        </p:spPr>
      </p:pic>
      <p:pic>
        <p:nvPicPr>
          <p:cNvPr id="24" name="Image 23">
            <a:extLst>
              <a:ext uri="{FF2B5EF4-FFF2-40B4-BE49-F238E27FC236}">
                <a16:creationId xmlns:a16="http://schemas.microsoft.com/office/drawing/2014/main" id="{70C0F6DA-0362-4BC1-9430-21D79101F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983" y="373223"/>
            <a:ext cx="1071563" cy="1071563"/>
          </a:xfrm>
          <a:prstGeom prst="rect">
            <a:avLst/>
          </a:prstGeom>
        </p:spPr>
      </p:pic>
      <p:pic>
        <p:nvPicPr>
          <p:cNvPr id="3" name="Image 2">
            <a:extLst>
              <a:ext uri="{FF2B5EF4-FFF2-40B4-BE49-F238E27FC236}">
                <a16:creationId xmlns:a16="http://schemas.microsoft.com/office/drawing/2014/main" id="{2D798DC4-6004-4B08-940C-77DEC01223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361" y="1746605"/>
            <a:ext cx="3543232" cy="2405898"/>
          </a:xfrm>
          <a:prstGeom prst="rect">
            <a:avLst/>
          </a:prstGeom>
        </p:spPr>
      </p:pic>
      <p:pic>
        <p:nvPicPr>
          <p:cNvPr id="5" name="Image 4">
            <a:extLst>
              <a:ext uri="{FF2B5EF4-FFF2-40B4-BE49-F238E27FC236}">
                <a16:creationId xmlns:a16="http://schemas.microsoft.com/office/drawing/2014/main" id="{94A00BB1-B4B4-48CB-9673-4F58F32499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3299" y="1772122"/>
            <a:ext cx="3543232" cy="2380381"/>
          </a:xfrm>
          <a:prstGeom prst="rect">
            <a:avLst/>
          </a:prstGeom>
        </p:spPr>
      </p:pic>
      <p:pic>
        <p:nvPicPr>
          <p:cNvPr id="7" name="Image 6">
            <a:extLst>
              <a:ext uri="{FF2B5EF4-FFF2-40B4-BE49-F238E27FC236}">
                <a16:creationId xmlns:a16="http://schemas.microsoft.com/office/drawing/2014/main" id="{D3CCBE8C-DFA9-47F7-A2AF-679AD02B81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12237" y="1772122"/>
            <a:ext cx="3397485" cy="2380381"/>
          </a:xfrm>
          <a:prstGeom prst="rect">
            <a:avLst/>
          </a:prstGeom>
        </p:spPr>
      </p:pic>
      <p:sp>
        <p:nvSpPr>
          <p:cNvPr id="14" name="ZoneTexte 13">
            <a:extLst>
              <a:ext uri="{FF2B5EF4-FFF2-40B4-BE49-F238E27FC236}">
                <a16:creationId xmlns:a16="http://schemas.microsoft.com/office/drawing/2014/main" id="{1CDDC220-4DA2-4790-853E-8967B7FC5EE6}"/>
              </a:ext>
            </a:extLst>
          </p:cNvPr>
          <p:cNvSpPr txBox="1"/>
          <p:nvPr/>
        </p:nvSpPr>
        <p:spPr>
          <a:xfrm>
            <a:off x="1037909" y="4388011"/>
            <a:ext cx="9101621" cy="461665"/>
          </a:xfrm>
          <a:prstGeom prst="rect">
            <a:avLst/>
          </a:prstGeom>
          <a:noFill/>
        </p:spPr>
        <p:txBody>
          <a:bodyPr wrap="square" rtlCol="0">
            <a:spAutoFit/>
          </a:bodyPr>
          <a:lstStyle/>
          <a:p>
            <a:pPr marL="571500" indent="-571500">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Choc début 2012 entrainant baisse jusqu’en 2016</a:t>
            </a:r>
          </a:p>
        </p:txBody>
      </p:sp>
      <p:sp>
        <p:nvSpPr>
          <p:cNvPr id="15" name="ZoneTexte 14">
            <a:extLst>
              <a:ext uri="{FF2B5EF4-FFF2-40B4-BE49-F238E27FC236}">
                <a16:creationId xmlns:a16="http://schemas.microsoft.com/office/drawing/2014/main" id="{62DFAE5A-CCCF-4FC0-8802-EE1D699812D2}"/>
              </a:ext>
            </a:extLst>
          </p:cNvPr>
          <p:cNvSpPr txBox="1"/>
          <p:nvPr/>
        </p:nvSpPr>
        <p:spPr>
          <a:xfrm>
            <a:off x="1070045" y="4925898"/>
            <a:ext cx="9101621" cy="461665"/>
          </a:xfrm>
          <a:prstGeom prst="rect">
            <a:avLst/>
          </a:prstGeom>
          <a:noFill/>
        </p:spPr>
        <p:txBody>
          <a:bodyPr wrap="square" rtlCol="0">
            <a:spAutoFit/>
          </a:bodyPr>
          <a:lstStyle/>
          <a:p>
            <a:pPr marL="571500" indent="-571500">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Légère hausse à partir de 2016</a:t>
            </a:r>
          </a:p>
        </p:txBody>
      </p:sp>
      <p:sp>
        <p:nvSpPr>
          <p:cNvPr id="16" name="ZoneTexte 15">
            <a:extLst>
              <a:ext uri="{FF2B5EF4-FFF2-40B4-BE49-F238E27FC236}">
                <a16:creationId xmlns:a16="http://schemas.microsoft.com/office/drawing/2014/main" id="{5DF82AF1-E4C3-4272-9D05-BA33DE173AAB}"/>
              </a:ext>
            </a:extLst>
          </p:cNvPr>
          <p:cNvSpPr txBox="1"/>
          <p:nvPr/>
        </p:nvSpPr>
        <p:spPr>
          <a:xfrm>
            <a:off x="1703214" y="1499727"/>
            <a:ext cx="9101621" cy="276999"/>
          </a:xfrm>
          <a:prstGeom prst="rect">
            <a:avLst/>
          </a:prstGeom>
          <a:noFill/>
        </p:spPr>
        <p:txBody>
          <a:bodyPr wrap="square" rtlCol="0">
            <a:spAutoFit/>
          </a:bodyPr>
          <a:lstStyle/>
          <a:p>
            <a:r>
              <a:rPr lang="fr-FR" sz="1200" dirty="0">
                <a:latin typeface="Times New Roman" panose="02020603050405020304" pitchFamily="18" charset="0"/>
                <a:cs typeface="Times New Roman" panose="02020603050405020304" pitchFamily="18" charset="0"/>
              </a:rPr>
              <a:t>Prix ajusté brute (bruité) </a:t>
            </a:r>
          </a:p>
        </p:txBody>
      </p:sp>
      <p:sp>
        <p:nvSpPr>
          <p:cNvPr id="18" name="ZoneTexte 17">
            <a:extLst>
              <a:ext uri="{FF2B5EF4-FFF2-40B4-BE49-F238E27FC236}">
                <a16:creationId xmlns:a16="http://schemas.microsoft.com/office/drawing/2014/main" id="{E0AAECB2-8536-4EDC-B645-84B9AA6949D5}"/>
              </a:ext>
            </a:extLst>
          </p:cNvPr>
          <p:cNvSpPr txBox="1"/>
          <p:nvPr/>
        </p:nvSpPr>
        <p:spPr>
          <a:xfrm>
            <a:off x="5308049" y="1487083"/>
            <a:ext cx="4207005" cy="276999"/>
          </a:xfrm>
          <a:prstGeom prst="rect">
            <a:avLst/>
          </a:prstGeom>
          <a:noFill/>
        </p:spPr>
        <p:txBody>
          <a:bodyPr wrap="square" rtlCol="0">
            <a:spAutoFit/>
          </a:bodyPr>
          <a:lstStyle/>
          <a:p>
            <a:r>
              <a:rPr lang="fr-FR" sz="1200" dirty="0">
                <a:latin typeface="Times New Roman" panose="02020603050405020304" pitchFamily="18" charset="0"/>
                <a:cs typeface="Times New Roman" panose="02020603050405020304" pitchFamily="18" charset="0"/>
              </a:rPr>
              <a:t>Prix ajusté moyen par année</a:t>
            </a:r>
          </a:p>
        </p:txBody>
      </p:sp>
      <p:sp>
        <p:nvSpPr>
          <p:cNvPr id="19" name="ZoneTexte 18">
            <a:extLst>
              <a:ext uri="{FF2B5EF4-FFF2-40B4-BE49-F238E27FC236}">
                <a16:creationId xmlns:a16="http://schemas.microsoft.com/office/drawing/2014/main" id="{A9B51003-4789-48A1-B97E-1EE471CF6E07}"/>
              </a:ext>
            </a:extLst>
          </p:cNvPr>
          <p:cNvSpPr txBox="1"/>
          <p:nvPr/>
        </p:nvSpPr>
        <p:spPr>
          <a:xfrm>
            <a:off x="8806869" y="1481039"/>
            <a:ext cx="3148425" cy="276999"/>
          </a:xfrm>
          <a:prstGeom prst="rect">
            <a:avLst/>
          </a:prstGeom>
          <a:noFill/>
        </p:spPr>
        <p:txBody>
          <a:bodyPr wrap="square" rtlCol="0">
            <a:spAutoFit/>
          </a:bodyPr>
          <a:lstStyle/>
          <a:p>
            <a:r>
              <a:rPr lang="fr-FR" sz="1200" dirty="0">
                <a:latin typeface="Times New Roman" panose="02020603050405020304" pitchFamily="18" charset="0"/>
                <a:cs typeface="Times New Roman" panose="02020603050405020304" pitchFamily="18" charset="0"/>
              </a:rPr>
              <a:t>Prix ajusté par trimestre annuel </a:t>
            </a:r>
          </a:p>
        </p:txBody>
      </p:sp>
    </p:spTree>
    <p:extLst>
      <p:ext uri="{BB962C8B-B14F-4D97-AF65-F5344CB8AC3E}">
        <p14:creationId xmlns:p14="http://schemas.microsoft.com/office/powerpoint/2010/main" val="387126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randombar(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randombar(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randombar(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randombar(horizontal)">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72F7AC9-FE15-4422-AF1E-E3EAC8344111}"/>
              </a:ext>
            </a:extLst>
          </p:cNvPr>
          <p:cNvSpPr/>
          <p:nvPr/>
        </p:nvSpPr>
        <p:spPr>
          <a:xfrm>
            <a:off x="2052734" y="1164178"/>
            <a:ext cx="8154955" cy="170098"/>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22">
            <a:extLst>
              <a:ext uri="{FF2B5EF4-FFF2-40B4-BE49-F238E27FC236}">
                <a16:creationId xmlns:a16="http://schemas.microsoft.com/office/drawing/2014/main" id="{B2EF7C45-53E6-469E-9981-6A2DFD160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509" y="444297"/>
            <a:ext cx="1066800" cy="1066800"/>
          </a:xfrm>
          <a:prstGeom prst="rect">
            <a:avLst/>
          </a:prstGeom>
        </p:spPr>
      </p:pic>
      <p:pic>
        <p:nvPicPr>
          <p:cNvPr id="24" name="Image 23">
            <a:extLst>
              <a:ext uri="{FF2B5EF4-FFF2-40B4-BE49-F238E27FC236}">
                <a16:creationId xmlns:a16="http://schemas.microsoft.com/office/drawing/2014/main" id="{70C0F6DA-0362-4BC1-9430-21D79101F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983" y="373223"/>
            <a:ext cx="1071563" cy="1071563"/>
          </a:xfrm>
          <a:prstGeom prst="rect">
            <a:avLst/>
          </a:prstGeom>
        </p:spPr>
      </p:pic>
      <p:sp>
        <p:nvSpPr>
          <p:cNvPr id="15" name="ZoneTexte 14">
            <a:extLst>
              <a:ext uri="{FF2B5EF4-FFF2-40B4-BE49-F238E27FC236}">
                <a16:creationId xmlns:a16="http://schemas.microsoft.com/office/drawing/2014/main" id="{62DFAE5A-CCCF-4FC0-8802-EE1D699812D2}"/>
              </a:ext>
            </a:extLst>
          </p:cNvPr>
          <p:cNvSpPr txBox="1"/>
          <p:nvPr/>
        </p:nvSpPr>
        <p:spPr>
          <a:xfrm>
            <a:off x="1110478" y="5481710"/>
            <a:ext cx="10599440"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POUR UN PRODUIT FINANCIER DONNEE, LES PRIX ONT EXACTEMENT LES MEMES VARIATIONS</a:t>
            </a:r>
          </a:p>
        </p:txBody>
      </p:sp>
      <p:sp>
        <p:nvSpPr>
          <p:cNvPr id="17" name="ZoneTexte 16">
            <a:extLst>
              <a:ext uri="{FF2B5EF4-FFF2-40B4-BE49-F238E27FC236}">
                <a16:creationId xmlns:a16="http://schemas.microsoft.com/office/drawing/2014/main" id="{F440C695-FFCB-47A6-8F20-9B79613ACC10}"/>
              </a:ext>
            </a:extLst>
          </p:cNvPr>
          <p:cNvSpPr txBox="1"/>
          <p:nvPr/>
        </p:nvSpPr>
        <p:spPr>
          <a:xfrm>
            <a:off x="1976534" y="537062"/>
            <a:ext cx="8307354" cy="461665"/>
          </a:xfrm>
          <a:prstGeom prst="rect">
            <a:avLst/>
          </a:prstGeom>
          <a:noFill/>
        </p:spPr>
        <p:txBody>
          <a:bodyPr wrap="square" rtlCol="0">
            <a:spAutoFit/>
          </a:bodyPr>
          <a:lstStyle/>
          <a:p>
            <a:pPr algn="ctr"/>
            <a:r>
              <a:rPr lang="fr-FR" sz="2400" b="1" dirty="0">
                <a:latin typeface="Times New Roman" panose="02020603050405020304" pitchFamily="18" charset="0"/>
                <a:cs typeface="Times New Roman" panose="02020603050405020304" pitchFamily="18" charset="0"/>
              </a:rPr>
              <a:t>COMPREHENSION DES VARIABLES</a:t>
            </a:r>
          </a:p>
        </p:txBody>
      </p:sp>
      <p:pic>
        <p:nvPicPr>
          <p:cNvPr id="25" name="Image 24">
            <a:extLst>
              <a:ext uri="{FF2B5EF4-FFF2-40B4-BE49-F238E27FC236}">
                <a16:creationId xmlns:a16="http://schemas.microsoft.com/office/drawing/2014/main" id="{7AB89B8D-3640-4EC0-8031-302EB8034C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7480" y="1511097"/>
            <a:ext cx="5413046" cy="3621638"/>
          </a:xfrm>
          <a:prstGeom prst="rect">
            <a:avLst/>
          </a:prstGeom>
        </p:spPr>
      </p:pic>
      <p:pic>
        <p:nvPicPr>
          <p:cNvPr id="27" name="Image 26">
            <a:extLst>
              <a:ext uri="{FF2B5EF4-FFF2-40B4-BE49-F238E27FC236}">
                <a16:creationId xmlns:a16="http://schemas.microsoft.com/office/drawing/2014/main" id="{D0B29111-C3F2-43AA-93E7-D92997219B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0045" y="1499727"/>
            <a:ext cx="5393165" cy="3686255"/>
          </a:xfrm>
          <a:prstGeom prst="rect">
            <a:avLst/>
          </a:prstGeom>
        </p:spPr>
      </p:pic>
    </p:spTree>
    <p:extLst>
      <p:ext uri="{BB962C8B-B14F-4D97-AF65-F5344CB8AC3E}">
        <p14:creationId xmlns:p14="http://schemas.microsoft.com/office/powerpoint/2010/main" val="140141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72F7AC9-FE15-4422-AF1E-E3EAC8344111}"/>
              </a:ext>
            </a:extLst>
          </p:cNvPr>
          <p:cNvSpPr/>
          <p:nvPr/>
        </p:nvSpPr>
        <p:spPr>
          <a:xfrm>
            <a:off x="2052734" y="1164178"/>
            <a:ext cx="8154955" cy="170098"/>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22">
            <a:extLst>
              <a:ext uri="{FF2B5EF4-FFF2-40B4-BE49-F238E27FC236}">
                <a16:creationId xmlns:a16="http://schemas.microsoft.com/office/drawing/2014/main" id="{B2EF7C45-53E6-469E-9981-6A2DFD1607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509" y="444297"/>
            <a:ext cx="1066800" cy="1066800"/>
          </a:xfrm>
          <a:prstGeom prst="rect">
            <a:avLst/>
          </a:prstGeom>
        </p:spPr>
      </p:pic>
      <p:pic>
        <p:nvPicPr>
          <p:cNvPr id="24" name="Image 23">
            <a:extLst>
              <a:ext uri="{FF2B5EF4-FFF2-40B4-BE49-F238E27FC236}">
                <a16:creationId xmlns:a16="http://schemas.microsoft.com/office/drawing/2014/main" id="{70C0F6DA-0362-4BC1-9430-21D79101F1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8983" y="373223"/>
            <a:ext cx="1071563" cy="1071563"/>
          </a:xfrm>
          <a:prstGeom prst="rect">
            <a:avLst/>
          </a:prstGeom>
        </p:spPr>
      </p:pic>
      <p:sp>
        <p:nvSpPr>
          <p:cNvPr id="17" name="ZoneTexte 16">
            <a:extLst>
              <a:ext uri="{FF2B5EF4-FFF2-40B4-BE49-F238E27FC236}">
                <a16:creationId xmlns:a16="http://schemas.microsoft.com/office/drawing/2014/main" id="{F440C695-FFCB-47A6-8F20-9B79613ACC10}"/>
              </a:ext>
            </a:extLst>
          </p:cNvPr>
          <p:cNvSpPr txBox="1"/>
          <p:nvPr/>
        </p:nvSpPr>
        <p:spPr>
          <a:xfrm>
            <a:off x="1976534" y="537062"/>
            <a:ext cx="8307354" cy="461665"/>
          </a:xfrm>
          <a:prstGeom prst="rect">
            <a:avLst/>
          </a:prstGeom>
          <a:noFill/>
        </p:spPr>
        <p:txBody>
          <a:bodyPr wrap="square" rtlCol="0">
            <a:spAutoFit/>
          </a:bodyPr>
          <a:lstStyle/>
          <a:p>
            <a:pPr algn="ctr"/>
            <a:r>
              <a:rPr lang="fr-FR" sz="2400" b="1" dirty="0">
                <a:latin typeface="Times New Roman" panose="02020603050405020304" pitchFamily="18" charset="0"/>
                <a:cs typeface="Times New Roman" panose="02020603050405020304" pitchFamily="18" charset="0"/>
              </a:rPr>
              <a:t>COMPREHENSION DES VARIABLES</a:t>
            </a:r>
          </a:p>
        </p:txBody>
      </p:sp>
      <p:pic>
        <p:nvPicPr>
          <p:cNvPr id="26" name="Image 25">
            <a:extLst>
              <a:ext uri="{FF2B5EF4-FFF2-40B4-BE49-F238E27FC236}">
                <a16:creationId xmlns:a16="http://schemas.microsoft.com/office/drawing/2014/main" id="{67335D39-208F-46A6-B2A9-DA7889237F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9326" y="3134280"/>
            <a:ext cx="2275069" cy="1653191"/>
          </a:xfrm>
          <a:prstGeom prst="rect">
            <a:avLst/>
          </a:prstGeom>
        </p:spPr>
      </p:pic>
      <p:pic>
        <p:nvPicPr>
          <p:cNvPr id="30" name="Image 29">
            <a:extLst>
              <a:ext uri="{FF2B5EF4-FFF2-40B4-BE49-F238E27FC236}">
                <a16:creationId xmlns:a16="http://schemas.microsoft.com/office/drawing/2014/main" id="{FA616103-EE61-48E6-A5BE-5D1B84A2DF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50966" y="3122326"/>
            <a:ext cx="2465843" cy="1665145"/>
          </a:xfrm>
          <a:prstGeom prst="rect">
            <a:avLst/>
          </a:prstGeom>
        </p:spPr>
      </p:pic>
      <p:pic>
        <p:nvPicPr>
          <p:cNvPr id="32" name="Image 31">
            <a:extLst>
              <a:ext uri="{FF2B5EF4-FFF2-40B4-BE49-F238E27FC236}">
                <a16:creationId xmlns:a16="http://schemas.microsoft.com/office/drawing/2014/main" id="{74BCD29E-DDAA-4F47-B752-49FEF9FC583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7909" y="1511097"/>
            <a:ext cx="2479191" cy="1626585"/>
          </a:xfrm>
          <a:prstGeom prst="rect">
            <a:avLst/>
          </a:prstGeom>
        </p:spPr>
      </p:pic>
      <p:pic>
        <p:nvPicPr>
          <p:cNvPr id="34" name="Image 33">
            <a:extLst>
              <a:ext uri="{FF2B5EF4-FFF2-40B4-BE49-F238E27FC236}">
                <a16:creationId xmlns:a16="http://schemas.microsoft.com/office/drawing/2014/main" id="{BD81F8CD-53C7-4933-B25A-B1EA3070126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75482" y="1430020"/>
            <a:ext cx="2479190" cy="1692306"/>
          </a:xfrm>
          <a:prstGeom prst="rect">
            <a:avLst/>
          </a:prstGeom>
        </p:spPr>
      </p:pic>
      <p:pic>
        <p:nvPicPr>
          <p:cNvPr id="36" name="Image 35">
            <a:extLst>
              <a:ext uri="{FF2B5EF4-FFF2-40B4-BE49-F238E27FC236}">
                <a16:creationId xmlns:a16="http://schemas.microsoft.com/office/drawing/2014/main" id="{4506942A-F72A-4814-B27D-2B63C79843F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17100" y="1495503"/>
            <a:ext cx="2479191" cy="1710136"/>
          </a:xfrm>
          <a:prstGeom prst="rect">
            <a:avLst/>
          </a:prstGeom>
        </p:spPr>
      </p:pic>
      <p:pic>
        <p:nvPicPr>
          <p:cNvPr id="38" name="Image 37">
            <a:extLst>
              <a:ext uri="{FF2B5EF4-FFF2-40B4-BE49-F238E27FC236}">
                <a16:creationId xmlns:a16="http://schemas.microsoft.com/office/drawing/2014/main" id="{031AAD19-1C53-43CC-BE7E-1672E4CF7F1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71309" y="4901652"/>
            <a:ext cx="2479191" cy="1666218"/>
          </a:xfrm>
          <a:prstGeom prst="rect">
            <a:avLst/>
          </a:prstGeom>
        </p:spPr>
      </p:pic>
      <p:pic>
        <p:nvPicPr>
          <p:cNvPr id="40" name="Image 39">
            <a:extLst>
              <a:ext uri="{FF2B5EF4-FFF2-40B4-BE49-F238E27FC236}">
                <a16:creationId xmlns:a16="http://schemas.microsoft.com/office/drawing/2014/main" id="{5F321355-5DE6-4417-8B94-89848600601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96293" y="1477416"/>
            <a:ext cx="2479189" cy="1661286"/>
          </a:xfrm>
          <a:prstGeom prst="rect">
            <a:avLst/>
          </a:prstGeom>
        </p:spPr>
      </p:pic>
      <p:pic>
        <p:nvPicPr>
          <p:cNvPr id="42" name="Image 41">
            <a:extLst>
              <a:ext uri="{FF2B5EF4-FFF2-40B4-BE49-F238E27FC236}">
                <a16:creationId xmlns:a16="http://schemas.microsoft.com/office/drawing/2014/main" id="{10DBBC96-7897-4207-9446-C19D9EE4545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89214" y="3122326"/>
            <a:ext cx="2496033" cy="1693646"/>
          </a:xfrm>
          <a:prstGeom prst="rect">
            <a:avLst/>
          </a:prstGeom>
        </p:spPr>
      </p:pic>
      <p:pic>
        <p:nvPicPr>
          <p:cNvPr id="44" name="Image 43">
            <a:extLst>
              <a:ext uri="{FF2B5EF4-FFF2-40B4-BE49-F238E27FC236}">
                <a16:creationId xmlns:a16="http://schemas.microsoft.com/office/drawing/2014/main" id="{66E51346-03E2-4BF5-9CF9-82EC75755A8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434910" y="3156789"/>
            <a:ext cx="2416856" cy="1654292"/>
          </a:xfrm>
          <a:prstGeom prst="rect">
            <a:avLst/>
          </a:prstGeom>
        </p:spPr>
      </p:pic>
      <p:sp>
        <p:nvSpPr>
          <p:cNvPr id="45" name="ZoneTexte 44">
            <a:extLst>
              <a:ext uri="{FF2B5EF4-FFF2-40B4-BE49-F238E27FC236}">
                <a16:creationId xmlns:a16="http://schemas.microsoft.com/office/drawing/2014/main" id="{9853AF86-DC76-4FA2-9C79-2C993D438DA6}"/>
              </a:ext>
            </a:extLst>
          </p:cNvPr>
          <p:cNvSpPr txBox="1"/>
          <p:nvPr/>
        </p:nvSpPr>
        <p:spPr>
          <a:xfrm>
            <a:off x="4385247" y="5550095"/>
            <a:ext cx="7278018"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Nous sélectionnons donc le high </a:t>
            </a:r>
            <a:r>
              <a:rPr lang="fr-FR" dirty="0" err="1">
                <a:latin typeface="Times New Roman" panose="02020603050405020304" pitchFamily="18" charset="0"/>
                <a:cs typeface="Times New Roman" panose="02020603050405020304" pitchFamily="18" charset="0"/>
              </a:rPr>
              <a:t>price</a:t>
            </a:r>
            <a:r>
              <a:rPr lang="fr-FR" dirty="0">
                <a:latin typeface="Times New Roman" panose="02020603050405020304" pitchFamily="18" charset="0"/>
                <a:cs typeface="Times New Roman" panose="02020603050405020304" pitchFamily="18" charset="0"/>
              </a:rPr>
              <a:t> pour en </a:t>
            </a:r>
            <a:r>
              <a:rPr lang="fr-FR" dirty="0" err="1">
                <a:latin typeface="Times New Roman" panose="02020603050405020304" pitchFamily="18" charset="0"/>
                <a:cs typeface="Times New Roman" panose="02020603050405020304" pitchFamily="18" charset="0"/>
              </a:rPr>
              <a:t>representer</a:t>
            </a:r>
            <a:r>
              <a:rPr lang="fr-FR" dirty="0">
                <a:latin typeface="Times New Roman" panose="02020603050405020304" pitchFamily="18" charset="0"/>
                <a:cs typeface="Times New Roman" panose="02020603050405020304" pitchFamily="18" charset="0"/>
              </a:rPr>
              <a:t> les autres</a:t>
            </a:r>
          </a:p>
        </p:txBody>
      </p:sp>
    </p:spTree>
    <p:extLst>
      <p:ext uri="{BB962C8B-B14F-4D97-AF65-F5344CB8AC3E}">
        <p14:creationId xmlns:p14="http://schemas.microsoft.com/office/powerpoint/2010/main" val="403118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randombar(horizontal)">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4211</TotalTime>
  <Words>614</Words>
  <Application>Microsoft Office PowerPoint</Application>
  <PresentationFormat>Grand écran</PresentationFormat>
  <Paragraphs>61</Paragraphs>
  <Slides>16</Slides>
  <Notes>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Arial</vt:lpstr>
      <vt:lpstr>Calibri</vt:lpstr>
      <vt:lpstr>Calibri Light</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zara</dc:creator>
  <cp:lastModifiedBy>zara</cp:lastModifiedBy>
  <cp:revision>127</cp:revision>
  <dcterms:created xsi:type="dcterms:W3CDTF">2021-07-08T19:25:16Z</dcterms:created>
  <dcterms:modified xsi:type="dcterms:W3CDTF">2021-09-03T22:25:30Z</dcterms:modified>
</cp:coreProperties>
</file>