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CDB813-2ED2-D19F-AC03-9E45817C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C93E01C-CD50-AAB5-8DCD-AE4B25B07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9F4672-80B9-EAC3-E29B-EA88E42F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136D-3004-4236-A17F-07336CF1F972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EA8BA0-3CEA-3E26-3B02-4D4F379B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2E1190-AF79-1B73-22CC-AE65FCCA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3D16-D0DE-4C2B-8864-1DBD371803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602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D7E43D-EDD0-61B9-8B03-26BF0176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FADFA1-EA1A-0E97-6131-BCCA00BBB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7BE7DF-7A0B-6057-6EFE-90FADA15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136D-3004-4236-A17F-07336CF1F972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D99960-E1F5-C75D-E5D3-17CC386E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63E62E-0A98-E7BB-C194-F74CF0D6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3D16-D0DE-4C2B-8864-1DBD371803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819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B628010-2868-DB08-0552-2BA4E88FF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8B9372C-50F5-4C52-AE69-6500232D6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854870-97DD-9F0F-9CC1-90E07D30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136D-3004-4236-A17F-07336CF1F972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2B9F87-1590-0B9D-D9A0-C4A87B92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178888-8BFB-BCE6-A97B-5FFA6095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3D16-D0DE-4C2B-8864-1DBD371803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1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282783-E9CE-B5A0-E11A-D42C1181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8F943A-D231-EACE-9902-0FB21F49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2E74C4-8723-D7B0-62BE-7E338327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136D-3004-4236-A17F-07336CF1F972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E0F74F-DE3D-C2B4-E874-23C77017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C9626E-975D-C030-219A-CFD13DC1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3D16-D0DE-4C2B-8864-1DBD371803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545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5AAE1C-1719-557B-1863-1C5332ED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F2FE08-212F-15B3-331D-0A0DC5B39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9C8EA6-732D-195A-81EF-3433A475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136D-3004-4236-A17F-07336CF1F972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B4F763-9DDD-A496-53AF-060A948B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F4FD33-CA50-F586-C24F-ADEF03AB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3D16-D0DE-4C2B-8864-1DBD371803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72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87E45-3AAE-C17C-C750-26B7D956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2163D5-8C87-2063-0F01-22503452A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39A22D6-AECE-BBCA-1591-2197ADD58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6B5718F-9A76-5CBC-4DA5-3DCE0BAC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136D-3004-4236-A17F-07336CF1F972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4FCFFE-119F-EE34-34A4-C619F3C5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6B817E0-08D1-D335-A00A-3ED36112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3D16-D0DE-4C2B-8864-1DBD371803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100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08A2D8-52B8-7ABF-F928-AA29F767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B41310-4A90-6E23-A57C-2B807A1C4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5B9716-93F8-42A6-633A-D8A7C3DB9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BF237D3-A879-05F2-A355-E50789357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F359808-F0EF-8DF6-BE0F-5CC612D79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C4F611-F04A-1B12-FE02-D30DE8A0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136D-3004-4236-A17F-07336CF1F972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A88986D-DD6F-2E63-0EB6-C21FC16B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D0AFE1B-5732-74FD-2D7D-8B79127D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3D16-D0DE-4C2B-8864-1DBD371803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302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DD8CB6-E311-1251-AB35-070CC075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E1CC96-A67F-5B06-A8EC-B6C50DBA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136D-3004-4236-A17F-07336CF1F972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D321BE-D7C4-D326-0BCD-69DEE789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43D8226-F5C5-5F4B-322F-FF047948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3D16-D0DE-4C2B-8864-1DBD371803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801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1BECA88-4BC9-79D7-E316-CA53453C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136D-3004-4236-A17F-07336CF1F972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8FBBE46-6985-E479-E790-C3DD43DA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1E8793-E886-57D7-341F-C1174757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3D16-D0DE-4C2B-8864-1DBD371803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20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A0C69E-B43E-863B-EBB5-436A75ED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6EDE32-1EE4-3A23-28A0-531DCD7C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D7B7D4D-1EDE-7110-020E-1DE7E0098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AC373B-911F-57D9-9F87-4FB96567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136D-3004-4236-A17F-07336CF1F972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67AEC1-74EB-5984-FC86-F6669591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7BCFE41-D2B4-995F-8E70-0FA40B58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3D16-D0DE-4C2B-8864-1DBD371803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98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38807E-973D-8633-3F03-19539129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012BB34-A6EE-0442-3016-FFA6DFB89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43D8A1-9EC4-0369-CDA9-9A1E7AFA9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F31D30-2006-4B57-4887-66082D52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136D-3004-4236-A17F-07336CF1F972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9FBF7A-B7B4-800F-7480-69AB39E0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FE9509-CC4F-AFAA-3218-6F5C095E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3D16-D0DE-4C2B-8864-1DBD371803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822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D80098E-CB34-E071-C4E1-22A61D499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F59FB76-C8C0-DC3B-ECE9-5FFBA2E0F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BFC0D1-56DE-F75D-CDFD-A26AA1CC6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2136D-3004-4236-A17F-07336CF1F972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D3F21F-97AA-87AB-E39F-294E770B4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382A97-583D-670D-2A87-9E832BB6A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3D16-D0DE-4C2B-8864-1DBD371803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6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46E70C-C75E-075F-9F36-3E0FF8C55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5892"/>
          </a:xfrm>
        </p:spPr>
        <p:txBody>
          <a:bodyPr/>
          <a:lstStyle/>
          <a:p>
            <a:r>
              <a:rPr lang="it-IT"/>
              <a:t>Teaching activity process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74C7A84-B52C-F983-A56C-52A92B9ED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764" y="2364509"/>
            <a:ext cx="9144000" cy="2893291"/>
          </a:xfrm>
        </p:spPr>
        <p:txBody>
          <a:bodyPr/>
          <a:lstStyle/>
          <a:p>
            <a:pPr algn="just"/>
            <a:r>
              <a:rPr lang="it-IT"/>
              <a:t>The goal of this project is to define a normative process model for the activity of teaching in a course and then check for discrepancies between the expected behaviours and simulated behaviours. In particular, we posed our attention on the point of view of the professor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899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46E70C-C75E-075F-9F36-3E0FF8C55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5892"/>
          </a:xfrm>
        </p:spPr>
        <p:txBody>
          <a:bodyPr/>
          <a:lstStyle/>
          <a:p>
            <a:r>
              <a:rPr lang="it-IT" dirty="0"/>
              <a:t>Business </a:t>
            </a:r>
            <a:r>
              <a:rPr lang="it-IT" dirty="0" err="1"/>
              <a:t>process</a:t>
            </a:r>
            <a:r>
              <a:rPr lang="it-IT" dirty="0"/>
              <a:t> model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74C7A84-B52C-F983-A56C-52A92B9ED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64509"/>
            <a:ext cx="9144000" cy="2893291"/>
          </a:xfrm>
        </p:spPr>
        <p:txBody>
          <a:bodyPr/>
          <a:lstStyle/>
          <a:p>
            <a:pPr algn="l"/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components</a:t>
            </a:r>
            <a:endParaRPr lang="it-I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err="1"/>
              <a:t>Preparation</a:t>
            </a:r>
            <a:r>
              <a:rPr lang="it-IT" dirty="0"/>
              <a:t> of </a:t>
            </a:r>
            <a:r>
              <a:rPr lang="it-IT" dirty="0" err="1"/>
              <a:t>documents</a:t>
            </a:r>
            <a:r>
              <a:rPr lang="it-IT" dirty="0"/>
              <a:t> and </a:t>
            </a:r>
            <a:r>
              <a:rPr lang="it-IT" dirty="0" err="1"/>
              <a:t>contents</a:t>
            </a:r>
            <a:r>
              <a:rPr lang="it-IT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Do </a:t>
            </a:r>
            <a:r>
              <a:rPr lang="it-IT" dirty="0" err="1"/>
              <a:t>lectures</a:t>
            </a:r>
            <a:endParaRPr lang="it-I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err="1"/>
              <a:t>Conclusion</a:t>
            </a:r>
            <a:r>
              <a:rPr lang="it-IT" dirty="0"/>
              <a:t> of the </a:t>
            </a:r>
            <a:r>
              <a:rPr lang="it-IT" dirty="0" err="1"/>
              <a:t>course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874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46E70C-C75E-075F-9F36-3E0FF8C55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5892"/>
          </a:xfrm>
        </p:spPr>
        <p:txBody>
          <a:bodyPr/>
          <a:lstStyle/>
          <a:p>
            <a:r>
              <a:rPr lang="it-IT" dirty="0"/>
              <a:t>Business </a:t>
            </a:r>
            <a:r>
              <a:rPr lang="it-IT" dirty="0" err="1"/>
              <a:t>process</a:t>
            </a:r>
            <a:r>
              <a:rPr lang="it-IT" dirty="0"/>
              <a:t> model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410C822A-63A0-C968-9FD0-06AEDEE94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2555C0D-864D-9578-FF82-44E64DD65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313" y="2342919"/>
            <a:ext cx="11763374" cy="433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46E70C-C75E-075F-9F36-3E0FF8C55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5892"/>
          </a:xfrm>
        </p:spPr>
        <p:txBody>
          <a:bodyPr/>
          <a:lstStyle/>
          <a:p>
            <a:r>
              <a:rPr lang="it-IT" dirty="0"/>
              <a:t>Normative vs </a:t>
            </a:r>
            <a:r>
              <a:rPr lang="it-IT" dirty="0" err="1"/>
              <a:t>Descriptive</a:t>
            </a:r>
            <a:r>
              <a:rPr lang="it-IT" dirty="0"/>
              <a:t> PN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E8A1420-B9A2-94AC-3E08-A0623D266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4605122"/>
            <a:ext cx="11267440" cy="200662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8D4F0A5-4129-090C-A7B9-DD8877836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2756938"/>
            <a:ext cx="11836400" cy="164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6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46E70C-C75E-075F-9F36-3E0FF8C55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5892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Mined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model</a:t>
            </a:r>
            <a:br>
              <a:rPr lang="it-IT" dirty="0"/>
            </a:br>
            <a:r>
              <a:rPr lang="it-IT" sz="4000" dirty="0"/>
              <a:t>VIM-A &amp; VIM-B (1 activities 0.80 </a:t>
            </a:r>
            <a:r>
              <a:rPr lang="it-IT" sz="4000" dirty="0" err="1"/>
              <a:t>paths</a:t>
            </a:r>
            <a:r>
              <a:rPr lang="it-IT" sz="4000" dirty="0"/>
              <a:t> 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6E1D01C-0E53-001F-AE0E-DAD19DF1F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9080"/>
            <a:ext cx="12192000" cy="135540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B9E7DC9-D7D6-AB91-58BD-5CB7AA4A0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9744"/>
            <a:ext cx="12192000" cy="126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6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46E70C-C75E-075F-9F36-3E0FF8C55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5892"/>
          </a:xfrm>
        </p:spPr>
        <p:txBody>
          <a:bodyPr>
            <a:normAutofit fontScale="90000"/>
          </a:bodyPr>
          <a:lstStyle/>
          <a:p>
            <a:r>
              <a:rPr lang="it-IT"/>
              <a:t>Mined process model</a:t>
            </a:r>
            <a:br>
              <a:rPr lang="it-IT"/>
            </a:br>
            <a:r>
              <a:rPr lang="it-IT" sz="4000"/>
              <a:t>VIM-A &amp; VIM-B (1 activities 0.95 paths )</a:t>
            </a:r>
            <a:endParaRPr lang="it-IT" sz="4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B28AD42-C23C-B4E4-6516-71C79C86D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5378"/>
            <a:ext cx="12192000" cy="98680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195BA1E-3895-B500-B31E-170E2BEC8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1856"/>
            <a:ext cx="12192000" cy="119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02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46E70C-C75E-075F-9F36-3E0FF8C55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5892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Conformance</a:t>
            </a:r>
            <a:r>
              <a:rPr lang="it-IT" dirty="0"/>
              <a:t> checking</a:t>
            </a:r>
            <a:br>
              <a:rPr lang="it-IT" dirty="0"/>
            </a:br>
            <a:r>
              <a:rPr lang="it-IT" dirty="0"/>
              <a:t>&lt;</a:t>
            </a:r>
            <a:r>
              <a:rPr lang="it-IT" sz="4000" dirty="0"/>
              <a:t>PN-A,  F-XES-A&gt;,  &lt;PN-B, XES-B&gt;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4423240-2E74-DE0D-17CB-0917E9ADAF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36"/>
          <a:stretch/>
        </p:blipFill>
        <p:spPr>
          <a:xfrm>
            <a:off x="0" y="4045528"/>
            <a:ext cx="12192000" cy="213616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1060353-9B02-EDB8-9226-CFA5601536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85" b="65666"/>
          <a:stretch/>
        </p:blipFill>
        <p:spPr>
          <a:xfrm>
            <a:off x="369455" y="2441298"/>
            <a:ext cx="11157528" cy="160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46E70C-C75E-075F-9F36-3E0FF8C55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5892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Conformance</a:t>
            </a:r>
            <a:r>
              <a:rPr lang="it-IT" dirty="0"/>
              <a:t> checking</a:t>
            </a:r>
            <a:br>
              <a:rPr lang="it-IT" dirty="0"/>
            </a:br>
            <a:r>
              <a:rPr lang="it-IT" sz="4000" dirty="0"/>
              <a:t>&lt;PN-B,  F-XES-A&gt;,  &lt;PN-A, XES-B&gt;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2D6B68E-EBF2-B7EE-8EF6-B4F07DF839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9" b="64569"/>
          <a:stretch/>
        </p:blipFill>
        <p:spPr>
          <a:xfrm>
            <a:off x="333374" y="2559906"/>
            <a:ext cx="11525250" cy="201526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C1679B8-A269-6676-65E8-960390D175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47"/>
          <a:stretch/>
        </p:blipFill>
        <p:spPr>
          <a:xfrm>
            <a:off x="109536" y="4715164"/>
            <a:ext cx="119729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8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46E70C-C75E-075F-9F36-3E0FF8C55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5892"/>
          </a:xfrm>
        </p:spPr>
        <p:txBody>
          <a:bodyPr>
            <a:normAutofit/>
          </a:bodyPr>
          <a:lstStyle/>
          <a:p>
            <a:r>
              <a:rPr lang="it-IT" dirty="0" err="1"/>
              <a:t>Conformance</a:t>
            </a:r>
            <a:r>
              <a:rPr lang="it-IT" dirty="0"/>
              <a:t> checking</a:t>
            </a:r>
            <a:endParaRPr lang="it-IT" sz="4000" dirty="0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14384316-91A2-514D-2098-900F9DA27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589603"/>
              </p:ext>
            </p:extLst>
          </p:nvPr>
        </p:nvGraphicFramePr>
        <p:xfrm>
          <a:off x="2032000" y="3088794"/>
          <a:ext cx="8636001" cy="2757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667">
                  <a:extLst>
                    <a:ext uri="{9D8B030D-6E8A-4147-A177-3AD203B41FA5}">
                      <a16:colId xmlns:a16="http://schemas.microsoft.com/office/drawing/2014/main" val="38553916"/>
                    </a:ext>
                  </a:extLst>
                </a:gridCol>
                <a:gridCol w="2878667">
                  <a:extLst>
                    <a:ext uri="{9D8B030D-6E8A-4147-A177-3AD203B41FA5}">
                      <a16:colId xmlns:a16="http://schemas.microsoft.com/office/drawing/2014/main" val="150468785"/>
                    </a:ext>
                  </a:extLst>
                </a:gridCol>
                <a:gridCol w="2878667">
                  <a:extLst>
                    <a:ext uri="{9D8B030D-6E8A-4147-A177-3AD203B41FA5}">
                      <a16:colId xmlns:a16="http://schemas.microsoft.com/office/drawing/2014/main" val="636139896"/>
                    </a:ext>
                  </a:extLst>
                </a:gridCol>
              </a:tblGrid>
              <a:tr h="910841">
                <a:tc>
                  <a:txBody>
                    <a:bodyPr/>
                    <a:lstStyle/>
                    <a:p>
                      <a:pPr algn="ctr"/>
                      <a:r>
                        <a:rPr lang="it-IT" sz="3200"/>
                        <a:t>fitness</a:t>
                      </a:r>
                      <a:endParaRPr lang="it-I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F-XES-A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XES-B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051087"/>
                  </a:ext>
                </a:extLst>
              </a:tr>
              <a:tr h="923492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PN-A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941835"/>
                  </a:ext>
                </a:extLst>
              </a:tr>
              <a:tr h="923492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PN-B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0.96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582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4573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137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Teaching activity process</vt:lpstr>
      <vt:lpstr>Business process model</vt:lpstr>
      <vt:lpstr>Business process model</vt:lpstr>
      <vt:lpstr>Normative vs Descriptive PN</vt:lpstr>
      <vt:lpstr>Mined process model VIM-A &amp; VIM-B (1 activities 0.80 paths )</vt:lpstr>
      <vt:lpstr>Mined process model VIM-A &amp; VIM-B (1 activities 0.95 paths )</vt:lpstr>
      <vt:lpstr>Conformance checking &lt;PN-A,  F-XES-A&gt;,  &lt;PN-B, XES-B&gt;</vt:lpstr>
      <vt:lpstr>Conformance checking &lt;PN-B,  F-XES-A&gt;,  &lt;PN-A, XES-B&gt;</vt:lpstr>
      <vt:lpstr>Conformance checking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activity process</dc:title>
  <dc:creator>ANDREA CUTERI</dc:creator>
  <cp:lastModifiedBy>ANDREA CUTERI</cp:lastModifiedBy>
  <cp:revision>7</cp:revision>
  <dcterms:created xsi:type="dcterms:W3CDTF">2022-12-20T16:35:37Z</dcterms:created>
  <dcterms:modified xsi:type="dcterms:W3CDTF">2022-12-21T18:27:08Z</dcterms:modified>
</cp:coreProperties>
</file>