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3" r:id="rId6"/>
    <p:sldId id="264" r:id="rId7"/>
    <p:sldId id="265" r:id="rId8"/>
    <p:sldId id="266" r:id="rId9"/>
    <p:sldId id="267" r:id="rId10"/>
    <p:sldId id="269" r:id="rId11"/>
    <p:sldId id="272" r:id="rId12"/>
    <p:sldId id="270" r:id="rId13"/>
    <p:sldId id="271" r:id="rId14"/>
    <p:sldId id="260" r:id="rId15"/>
    <p:sldId id="261"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Corpus categorization</a:t>
            </a:r>
            <a:r>
              <a:rPr lang="en-US" sz="1400" baseline="0" dirty="0">
                <a:latin typeface="Times New Roman" panose="02020603050405020304" pitchFamily="18" charset="0"/>
                <a:cs typeface="Times New Roman" panose="02020603050405020304" pitchFamily="18" charset="0"/>
              </a:rPr>
              <a:t> based on Part of Speech tagging</a:t>
            </a:r>
            <a:endParaRPr lang="en-US" sz="1400" dirty="0">
              <a:latin typeface="Times New Roman" panose="02020603050405020304" pitchFamily="18" charset="0"/>
              <a:cs typeface="Times New Roman" panose="02020603050405020304" pitchFamily="18" charset="0"/>
            </a:endParaRPr>
          </a:p>
        </c:rich>
      </c:tx>
      <c:layout>
        <c:manualLayout>
          <c:xMode val="edge"/>
          <c:yMode val="edge"/>
          <c:x val="0.19964119876763989"/>
          <c:y val="0"/>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POS Tag percetnages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C47-444D-93AC-EAE60C6DD9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C47-444D-93AC-EAE60C6DD9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C47-444D-93AC-EAE60C6DD99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C47-444D-93AC-EAE60C6DD99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C47-444D-93AC-EAE60C6DD99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C47-444D-93AC-EAE60C6DD99F}"/>
              </c:ext>
            </c:extLst>
          </c:dPt>
          <c:dLbls>
            <c:dLbl>
              <c:idx val="2"/>
              <c:tx>
                <c:rich>
                  <a:bodyPr/>
                  <a:lstStyle/>
                  <a:p>
                    <a:fld id="{157A1B4E-6D39-40C6-800B-BAA4F28EB193}" type="CATEGORYNAME">
                      <a:rPr lang="en-US" sz="1200"/>
                      <a:pPr/>
                      <a:t>[CATEGORY NAME]</a:t>
                    </a:fld>
                    <a:r>
                      <a:rPr lang="en-US" sz="1200" baseline="0" dirty="0"/>
                      <a:t>
</a:t>
                    </a:r>
                    <a:fld id="{AC7110C9-151E-4B61-A240-C42E5B295F05}" type="PERCENTAGE">
                      <a:rPr lang="en-US" sz="1200" baseline="0"/>
                      <a:pPr/>
                      <a:t>[PERCENTAGE]</a:t>
                    </a:fld>
                    <a:endParaRPr lang="en-US" sz="1200"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C47-444D-93AC-EAE60C6DD99F}"/>
                </c:ext>
              </c:extLst>
            </c:dLbl>
            <c:dLbl>
              <c:idx val="5"/>
              <c:layout>
                <c:manualLayout>
                  <c:x val="4.3981481481481399E-2"/>
                  <c:y val="-1.19047619047619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BC47-444D-93AC-EAE60C6DD99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Sheet1!$A$2:$A$7</c:f>
              <c:strCache>
                <c:ptCount val="6"/>
                <c:pt idx="0">
                  <c:v>Noun</c:v>
                </c:pt>
                <c:pt idx="1">
                  <c:v>Verb</c:v>
                </c:pt>
                <c:pt idx="2">
                  <c:v>Preposition</c:v>
                </c:pt>
                <c:pt idx="3">
                  <c:v>Adjective</c:v>
                </c:pt>
                <c:pt idx="4">
                  <c:v>Adverb</c:v>
                </c:pt>
                <c:pt idx="5">
                  <c:v>Pronoun</c:v>
                </c:pt>
              </c:strCache>
            </c:strRef>
          </c:cat>
          <c:val>
            <c:numRef>
              <c:f>Sheet1!$B$2:$B$7</c:f>
              <c:numCache>
                <c:formatCode>General</c:formatCode>
                <c:ptCount val="6"/>
                <c:pt idx="0">
                  <c:v>49.96</c:v>
                </c:pt>
                <c:pt idx="1">
                  <c:v>21.96</c:v>
                </c:pt>
                <c:pt idx="2">
                  <c:v>15.73</c:v>
                </c:pt>
                <c:pt idx="3">
                  <c:v>8.19</c:v>
                </c:pt>
                <c:pt idx="4">
                  <c:v>3.25</c:v>
                </c:pt>
                <c:pt idx="5">
                  <c:v>0.6</c:v>
                </c:pt>
              </c:numCache>
            </c:numRef>
          </c:val>
          <c:extLst>
            <c:ext xmlns:c16="http://schemas.microsoft.com/office/drawing/2014/chart" uri="{C3380CC4-5D6E-409C-BE32-E72D297353CC}">
              <c16:uniqueId val="{0000000C-BC47-444D-93AC-EAE60C6DD99F}"/>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9D285-D0AF-4DF1-AC8E-40CDDC61A1B9}" type="doc">
      <dgm:prSet loTypeId="urn:microsoft.com/office/officeart/2005/8/layout/process4" loCatId="process" qsTypeId="urn:microsoft.com/office/officeart/2005/8/quickstyle/simple1" qsCatId="simple" csTypeId="urn:microsoft.com/office/officeart/2005/8/colors/accent1_3" csCatId="accent1" phldr="1"/>
      <dgm:spPr/>
    </dgm:pt>
    <dgm:pt modelId="{63478D5F-2291-4735-A782-34D31C7FC438}">
      <dgm:prSet phldrT="[Text]" custT="1"/>
      <dgm:spPr/>
      <dgm:t>
        <a:bodyPr/>
        <a:lstStyle/>
        <a:p>
          <a:r>
            <a:rPr lang="de-DE" sz="1800" b="1" dirty="0">
              <a:latin typeface="Times New Roman" panose="02020603050405020304" pitchFamily="18" charset="0"/>
              <a:cs typeface="Times New Roman" panose="02020603050405020304" pitchFamily="18" charset="0"/>
            </a:rPr>
            <a:t>Text</a:t>
          </a:r>
          <a:endParaRPr lang="en-US" sz="1800" b="1" dirty="0">
            <a:latin typeface="Times New Roman" panose="02020603050405020304" pitchFamily="18" charset="0"/>
            <a:cs typeface="Times New Roman" panose="02020603050405020304" pitchFamily="18" charset="0"/>
          </a:endParaRPr>
        </a:p>
      </dgm:t>
    </dgm:pt>
    <dgm:pt modelId="{4EEBC2A8-8432-423B-8F99-803E208D52CD}" type="parTrans" cxnId="{BA709ACB-6B72-40EA-8C83-709079C7B19A}">
      <dgm:prSet/>
      <dgm:spPr/>
      <dgm:t>
        <a:bodyPr/>
        <a:lstStyle/>
        <a:p>
          <a:endParaRPr lang="en-US">
            <a:latin typeface="Times New Roman" panose="02020603050405020304" pitchFamily="18" charset="0"/>
            <a:cs typeface="Times New Roman" panose="02020603050405020304" pitchFamily="18" charset="0"/>
          </a:endParaRPr>
        </a:p>
      </dgm:t>
    </dgm:pt>
    <dgm:pt modelId="{DA8651E3-4A60-4790-88B9-2140E678C97A}" type="sibTrans" cxnId="{BA709ACB-6B72-40EA-8C83-709079C7B19A}">
      <dgm:prSet/>
      <dgm:spPr/>
      <dgm:t>
        <a:bodyPr/>
        <a:lstStyle/>
        <a:p>
          <a:endParaRPr lang="en-US">
            <a:latin typeface="Times New Roman" panose="02020603050405020304" pitchFamily="18" charset="0"/>
            <a:cs typeface="Times New Roman" panose="02020603050405020304" pitchFamily="18" charset="0"/>
          </a:endParaRPr>
        </a:p>
      </dgm:t>
    </dgm:pt>
    <dgm:pt modelId="{A27CE141-6118-4C65-91C8-B68C5A9FFD11}">
      <dgm:prSet phldrT="[Text]" custT="1"/>
      <dgm:spPr/>
      <dgm:t>
        <a:bodyPr/>
        <a:lstStyle/>
        <a:p>
          <a:r>
            <a:rPr lang="de-DE" sz="1800" b="1" dirty="0">
              <a:latin typeface="Times New Roman" panose="02020603050405020304" pitchFamily="18" charset="0"/>
              <a:cs typeface="Times New Roman" panose="02020603050405020304" pitchFamily="18" charset="0"/>
            </a:rPr>
            <a:t>Coreference resolution</a:t>
          </a:r>
          <a:endParaRPr lang="en-US" sz="1800" b="1" dirty="0">
            <a:latin typeface="Times New Roman" panose="02020603050405020304" pitchFamily="18" charset="0"/>
            <a:cs typeface="Times New Roman" panose="02020603050405020304" pitchFamily="18" charset="0"/>
          </a:endParaRPr>
        </a:p>
      </dgm:t>
    </dgm:pt>
    <dgm:pt modelId="{74BCDD9E-C197-4AAE-8854-CEEBD53946B2}" type="parTrans" cxnId="{FAB3DF35-C596-400A-B229-DC7A5FDB047C}">
      <dgm:prSet/>
      <dgm:spPr/>
      <dgm:t>
        <a:bodyPr/>
        <a:lstStyle/>
        <a:p>
          <a:endParaRPr lang="en-US">
            <a:latin typeface="Times New Roman" panose="02020603050405020304" pitchFamily="18" charset="0"/>
            <a:cs typeface="Times New Roman" panose="02020603050405020304" pitchFamily="18" charset="0"/>
          </a:endParaRPr>
        </a:p>
      </dgm:t>
    </dgm:pt>
    <dgm:pt modelId="{65E41872-1710-4F73-89DA-8F903F0777E6}" type="sibTrans" cxnId="{FAB3DF35-C596-400A-B229-DC7A5FDB047C}">
      <dgm:prSet/>
      <dgm:spPr/>
      <dgm:t>
        <a:bodyPr/>
        <a:lstStyle/>
        <a:p>
          <a:endParaRPr lang="en-US">
            <a:latin typeface="Times New Roman" panose="02020603050405020304" pitchFamily="18" charset="0"/>
            <a:cs typeface="Times New Roman" panose="02020603050405020304" pitchFamily="18" charset="0"/>
          </a:endParaRPr>
        </a:p>
      </dgm:t>
    </dgm:pt>
    <dgm:pt modelId="{E50C1CF0-BBB7-4BBD-B932-8F5529E04606}">
      <dgm:prSet phldrT="[Text]" custT="1"/>
      <dgm:spPr/>
      <dgm:t>
        <a:bodyPr/>
        <a:lstStyle/>
        <a:p>
          <a:r>
            <a:rPr lang="de-DE" sz="1800" b="1" dirty="0">
              <a:latin typeface="Times New Roman" panose="02020603050405020304" pitchFamily="18" charset="0"/>
              <a:cs typeface="Times New Roman" panose="02020603050405020304" pitchFamily="18" charset="0"/>
            </a:rPr>
            <a:t>POS tagging</a:t>
          </a:r>
          <a:endParaRPr lang="en-US" sz="1800" b="1" dirty="0">
            <a:latin typeface="Times New Roman" panose="02020603050405020304" pitchFamily="18" charset="0"/>
            <a:cs typeface="Times New Roman" panose="02020603050405020304" pitchFamily="18" charset="0"/>
          </a:endParaRPr>
        </a:p>
      </dgm:t>
    </dgm:pt>
    <dgm:pt modelId="{3C427CF1-CD6C-4304-8C05-44436A010E3C}" type="parTrans" cxnId="{557EF674-7DE1-4719-8875-9DAA46EE3699}">
      <dgm:prSet/>
      <dgm:spPr/>
      <dgm:t>
        <a:bodyPr/>
        <a:lstStyle/>
        <a:p>
          <a:endParaRPr lang="en-US">
            <a:latin typeface="Times New Roman" panose="02020603050405020304" pitchFamily="18" charset="0"/>
            <a:cs typeface="Times New Roman" panose="02020603050405020304" pitchFamily="18" charset="0"/>
          </a:endParaRPr>
        </a:p>
      </dgm:t>
    </dgm:pt>
    <dgm:pt modelId="{82FD36EC-0CA7-491A-BEDD-CB4C8A833287}" type="sibTrans" cxnId="{557EF674-7DE1-4719-8875-9DAA46EE3699}">
      <dgm:prSet/>
      <dgm:spPr/>
      <dgm:t>
        <a:bodyPr/>
        <a:lstStyle/>
        <a:p>
          <a:endParaRPr lang="en-US">
            <a:latin typeface="Times New Roman" panose="02020603050405020304" pitchFamily="18" charset="0"/>
            <a:cs typeface="Times New Roman" panose="02020603050405020304" pitchFamily="18" charset="0"/>
          </a:endParaRPr>
        </a:p>
      </dgm:t>
    </dgm:pt>
    <dgm:pt modelId="{31F88C2A-DFC2-41FC-B5F7-C54C2CFB99FE}">
      <dgm:prSet phldrT="[Text]" custT="1"/>
      <dgm:spPr/>
      <dgm:t>
        <a:bodyPr/>
        <a:lstStyle/>
        <a:p>
          <a:r>
            <a:rPr lang="de-DE" sz="1800" b="1" dirty="0">
              <a:latin typeface="Times New Roman" panose="02020603050405020304" pitchFamily="18" charset="0"/>
              <a:cs typeface="Times New Roman" panose="02020603050405020304" pitchFamily="18" charset="0"/>
            </a:rPr>
            <a:t>Case folding</a:t>
          </a:r>
          <a:endParaRPr lang="en-US" sz="1800" b="1" dirty="0">
            <a:latin typeface="Times New Roman" panose="02020603050405020304" pitchFamily="18" charset="0"/>
            <a:cs typeface="Times New Roman" panose="02020603050405020304" pitchFamily="18" charset="0"/>
          </a:endParaRPr>
        </a:p>
      </dgm:t>
    </dgm:pt>
    <dgm:pt modelId="{76D2D5A2-1972-46E3-A53B-8197DA3295D4}" type="parTrans" cxnId="{A6EE395C-5855-403D-AE3D-A8882FDD0A15}">
      <dgm:prSet/>
      <dgm:spPr/>
      <dgm:t>
        <a:bodyPr/>
        <a:lstStyle/>
        <a:p>
          <a:endParaRPr lang="en-US">
            <a:latin typeface="Times New Roman" panose="02020603050405020304" pitchFamily="18" charset="0"/>
            <a:cs typeface="Times New Roman" panose="02020603050405020304" pitchFamily="18" charset="0"/>
          </a:endParaRPr>
        </a:p>
      </dgm:t>
    </dgm:pt>
    <dgm:pt modelId="{D9357896-06C3-423D-AF0D-18C0B99EE8BF}" type="sibTrans" cxnId="{A6EE395C-5855-403D-AE3D-A8882FDD0A15}">
      <dgm:prSet/>
      <dgm:spPr/>
      <dgm:t>
        <a:bodyPr/>
        <a:lstStyle/>
        <a:p>
          <a:endParaRPr lang="en-US">
            <a:latin typeface="Times New Roman" panose="02020603050405020304" pitchFamily="18" charset="0"/>
            <a:cs typeface="Times New Roman" panose="02020603050405020304" pitchFamily="18" charset="0"/>
          </a:endParaRPr>
        </a:p>
      </dgm:t>
    </dgm:pt>
    <dgm:pt modelId="{B0FBF371-F330-4227-9A2C-E3C969760E0A}">
      <dgm:prSet phldrT="[Text]" custT="1"/>
      <dgm:spPr/>
      <dgm:t>
        <a:bodyPr/>
        <a:lstStyle/>
        <a:p>
          <a:r>
            <a:rPr lang="de-DE" sz="1800" b="1" dirty="0">
              <a:latin typeface="Times New Roman" panose="02020603050405020304" pitchFamily="18" charset="0"/>
              <a:cs typeface="Times New Roman" panose="02020603050405020304" pitchFamily="18" charset="0"/>
            </a:rPr>
            <a:t>Stop word removal (punctuations, possesisve nouns and determinants)</a:t>
          </a:r>
          <a:endParaRPr lang="en-US" sz="1800" b="1" dirty="0">
            <a:latin typeface="Times New Roman" panose="02020603050405020304" pitchFamily="18" charset="0"/>
            <a:cs typeface="Times New Roman" panose="02020603050405020304" pitchFamily="18" charset="0"/>
          </a:endParaRPr>
        </a:p>
      </dgm:t>
    </dgm:pt>
    <dgm:pt modelId="{DC5B1625-4DE5-4B7A-B6CC-198400F8C03F}" type="parTrans" cxnId="{F9763FEB-1F4C-4987-BE87-AFF7A07DC0B5}">
      <dgm:prSet/>
      <dgm:spPr/>
      <dgm:t>
        <a:bodyPr/>
        <a:lstStyle/>
        <a:p>
          <a:endParaRPr lang="en-US">
            <a:latin typeface="Times New Roman" panose="02020603050405020304" pitchFamily="18" charset="0"/>
            <a:cs typeface="Times New Roman" panose="02020603050405020304" pitchFamily="18" charset="0"/>
          </a:endParaRPr>
        </a:p>
      </dgm:t>
    </dgm:pt>
    <dgm:pt modelId="{C4FC84CF-4C32-4C4B-A7DE-0E056416423D}" type="sibTrans" cxnId="{F9763FEB-1F4C-4987-BE87-AFF7A07DC0B5}">
      <dgm:prSet/>
      <dgm:spPr/>
      <dgm:t>
        <a:bodyPr/>
        <a:lstStyle/>
        <a:p>
          <a:endParaRPr lang="en-US">
            <a:latin typeface="Times New Roman" panose="02020603050405020304" pitchFamily="18" charset="0"/>
            <a:cs typeface="Times New Roman" panose="02020603050405020304" pitchFamily="18" charset="0"/>
          </a:endParaRPr>
        </a:p>
      </dgm:t>
    </dgm:pt>
    <dgm:pt modelId="{2BAB50CF-ED9C-4D9E-95A9-6066F3BCC725}">
      <dgm:prSet phldrT="[Text]" custT="1"/>
      <dgm:spPr/>
      <dgm:t>
        <a:bodyPr/>
        <a:lstStyle/>
        <a:p>
          <a:r>
            <a:rPr lang="de-DE" sz="1800" b="1" dirty="0">
              <a:latin typeface="Times New Roman" panose="02020603050405020304" pitchFamily="18" charset="0"/>
              <a:cs typeface="Times New Roman" panose="02020603050405020304" pitchFamily="18" charset="0"/>
            </a:rPr>
            <a:t>Lemmatazation using POS tags</a:t>
          </a:r>
          <a:endParaRPr lang="en-US" sz="1800" b="1" dirty="0">
            <a:latin typeface="Times New Roman" panose="02020603050405020304" pitchFamily="18" charset="0"/>
            <a:cs typeface="Times New Roman" panose="02020603050405020304" pitchFamily="18" charset="0"/>
          </a:endParaRPr>
        </a:p>
      </dgm:t>
    </dgm:pt>
    <dgm:pt modelId="{42D6E96F-AA5E-4670-814E-A290B7A7118A}" type="parTrans" cxnId="{C290A3DB-F6A3-47F3-8E67-E9E9AFC279A2}">
      <dgm:prSet/>
      <dgm:spPr/>
      <dgm:t>
        <a:bodyPr/>
        <a:lstStyle/>
        <a:p>
          <a:endParaRPr lang="en-US">
            <a:latin typeface="Times New Roman" panose="02020603050405020304" pitchFamily="18" charset="0"/>
            <a:cs typeface="Times New Roman" panose="02020603050405020304" pitchFamily="18" charset="0"/>
          </a:endParaRPr>
        </a:p>
      </dgm:t>
    </dgm:pt>
    <dgm:pt modelId="{B942DC6D-162F-46ED-B802-53C5D7570E67}" type="sibTrans" cxnId="{C290A3DB-F6A3-47F3-8E67-E9E9AFC279A2}">
      <dgm:prSet/>
      <dgm:spPr/>
      <dgm:t>
        <a:bodyPr/>
        <a:lstStyle/>
        <a:p>
          <a:endParaRPr lang="en-US">
            <a:latin typeface="Times New Roman" panose="02020603050405020304" pitchFamily="18" charset="0"/>
            <a:cs typeface="Times New Roman" panose="02020603050405020304" pitchFamily="18" charset="0"/>
          </a:endParaRPr>
        </a:p>
      </dgm:t>
    </dgm:pt>
    <dgm:pt modelId="{8F6BA6B2-2765-4210-A015-A733F0D64164}">
      <dgm:prSet phldrT="[Text]" custT="1"/>
      <dgm:spPr/>
      <dgm:t>
        <a:bodyPr/>
        <a:lstStyle/>
        <a:p>
          <a:r>
            <a:rPr lang="de-DE" sz="1800" b="1" dirty="0">
              <a:latin typeface="Times New Roman" panose="02020603050405020304" pitchFamily="18" charset="0"/>
              <a:cs typeface="Times New Roman" panose="02020603050405020304" pitchFamily="18" charset="0"/>
            </a:rPr>
            <a:t>Tokens</a:t>
          </a:r>
          <a:endParaRPr lang="en-US" sz="1800" b="1" dirty="0">
            <a:latin typeface="Times New Roman" panose="02020603050405020304" pitchFamily="18" charset="0"/>
            <a:cs typeface="Times New Roman" panose="02020603050405020304" pitchFamily="18" charset="0"/>
          </a:endParaRPr>
        </a:p>
      </dgm:t>
    </dgm:pt>
    <dgm:pt modelId="{DEF9D29F-7369-4BC1-BCF5-931590333D4E}" type="parTrans" cxnId="{9D722620-ADA4-4494-B10E-0C92A21BA56A}">
      <dgm:prSet/>
      <dgm:spPr/>
      <dgm:t>
        <a:bodyPr/>
        <a:lstStyle/>
        <a:p>
          <a:endParaRPr lang="en-US">
            <a:latin typeface="Times New Roman" panose="02020603050405020304" pitchFamily="18" charset="0"/>
            <a:cs typeface="Times New Roman" panose="02020603050405020304" pitchFamily="18" charset="0"/>
          </a:endParaRPr>
        </a:p>
      </dgm:t>
    </dgm:pt>
    <dgm:pt modelId="{7AEB685C-F7F9-4BE8-B44B-ACA06B93282E}" type="sibTrans" cxnId="{9D722620-ADA4-4494-B10E-0C92A21BA56A}">
      <dgm:prSet/>
      <dgm:spPr/>
      <dgm:t>
        <a:bodyPr/>
        <a:lstStyle/>
        <a:p>
          <a:endParaRPr lang="en-US">
            <a:latin typeface="Times New Roman" panose="02020603050405020304" pitchFamily="18" charset="0"/>
            <a:cs typeface="Times New Roman" panose="02020603050405020304" pitchFamily="18" charset="0"/>
          </a:endParaRPr>
        </a:p>
      </dgm:t>
    </dgm:pt>
    <dgm:pt modelId="{A743FAD2-10FF-4F50-A16D-E12349788FD3}" type="pres">
      <dgm:prSet presAssocID="{0029D285-D0AF-4DF1-AC8E-40CDDC61A1B9}" presName="Name0" presStyleCnt="0">
        <dgm:presLayoutVars>
          <dgm:dir/>
          <dgm:animLvl val="lvl"/>
          <dgm:resizeHandles val="exact"/>
        </dgm:presLayoutVars>
      </dgm:prSet>
      <dgm:spPr/>
    </dgm:pt>
    <dgm:pt modelId="{1127A124-3F31-42E4-ABAA-23A5F4F70763}" type="pres">
      <dgm:prSet presAssocID="{8F6BA6B2-2765-4210-A015-A733F0D64164}" presName="boxAndChildren" presStyleCnt="0"/>
      <dgm:spPr/>
    </dgm:pt>
    <dgm:pt modelId="{51BC8C82-0627-4BBE-95B4-D862C341603F}" type="pres">
      <dgm:prSet presAssocID="{8F6BA6B2-2765-4210-A015-A733F0D64164}" presName="parentTextBox" presStyleLbl="node1" presStyleIdx="0" presStyleCnt="7" custScaleX="82500"/>
      <dgm:spPr/>
    </dgm:pt>
    <dgm:pt modelId="{BEB2EEC0-5C07-4658-A2B7-826CD8BA9F4F}" type="pres">
      <dgm:prSet presAssocID="{B942DC6D-162F-46ED-B802-53C5D7570E67}" presName="sp" presStyleCnt="0"/>
      <dgm:spPr/>
    </dgm:pt>
    <dgm:pt modelId="{87C9933C-8E4A-447E-9227-AB2192509560}" type="pres">
      <dgm:prSet presAssocID="{2BAB50CF-ED9C-4D9E-95A9-6066F3BCC725}" presName="arrowAndChildren" presStyleCnt="0"/>
      <dgm:spPr/>
    </dgm:pt>
    <dgm:pt modelId="{89A80A4F-724D-4FE6-9E53-A142E9368905}" type="pres">
      <dgm:prSet presAssocID="{2BAB50CF-ED9C-4D9E-95A9-6066F3BCC725}" presName="parentTextArrow" presStyleLbl="node1" presStyleIdx="1" presStyleCnt="7" custScaleX="82500"/>
      <dgm:spPr/>
    </dgm:pt>
    <dgm:pt modelId="{FE9DA97F-F03E-46CC-A413-788D7BF24284}" type="pres">
      <dgm:prSet presAssocID="{C4FC84CF-4C32-4C4B-A7DE-0E056416423D}" presName="sp" presStyleCnt="0"/>
      <dgm:spPr/>
    </dgm:pt>
    <dgm:pt modelId="{58E67211-03B7-4237-A0FE-1E02A2D2144C}" type="pres">
      <dgm:prSet presAssocID="{B0FBF371-F330-4227-9A2C-E3C969760E0A}" presName="arrowAndChildren" presStyleCnt="0"/>
      <dgm:spPr/>
    </dgm:pt>
    <dgm:pt modelId="{E079540E-26CD-450E-B980-0B29EDBB33D6}" type="pres">
      <dgm:prSet presAssocID="{B0FBF371-F330-4227-9A2C-E3C969760E0A}" presName="parentTextArrow" presStyleLbl="node1" presStyleIdx="2" presStyleCnt="7" custScaleX="82500" custScaleY="162390"/>
      <dgm:spPr/>
    </dgm:pt>
    <dgm:pt modelId="{62148B71-009E-4630-A869-80D10AE82361}" type="pres">
      <dgm:prSet presAssocID="{D9357896-06C3-423D-AF0D-18C0B99EE8BF}" presName="sp" presStyleCnt="0"/>
      <dgm:spPr/>
    </dgm:pt>
    <dgm:pt modelId="{DD6DD9A4-5AC7-4D81-A1DC-9DDCFEF98979}" type="pres">
      <dgm:prSet presAssocID="{31F88C2A-DFC2-41FC-B5F7-C54C2CFB99FE}" presName="arrowAndChildren" presStyleCnt="0"/>
      <dgm:spPr/>
    </dgm:pt>
    <dgm:pt modelId="{6A2613E8-99CD-4AA0-9981-9938AA0F0307}" type="pres">
      <dgm:prSet presAssocID="{31F88C2A-DFC2-41FC-B5F7-C54C2CFB99FE}" presName="parentTextArrow" presStyleLbl="node1" presStyleIdx="3" presStyleCnt="7" custScaleX="82500"/>
      <dgm:spPr/>
    </dgm:pt>
    <dgm:pt modelId="{EFB2CAF0-924C-4342-BF80-3E3685B75D71}" type="pres">
      <dgm:prSet presAssocID="{82FD36EC-0CA7-491A-BEDD-CB4C8A833287}" presName="sp" presStyleCnt="0"/>
      <dgm:spPr/>
    </dgm:pt>
    <dgm:pt modelId="{1BE4FC45-A8D5-47C0-B2DB-610CDF7C3C28}" type="pres">
      <dgm:prSet presAssocID="{E50C1CF0-BBB7-4BBD-B932-8F5529E04606}" presName="arrowAndChildren" presStyleCnt="0"/>
      <dgm:spPr/>
    </dgm:pt>
    <dgm:pt modelId="{634B2B8E-66C0-4821-9744-6729DB54B6FD}" type="pres">
      <dgm:prSet presAssocID="{E50C1CF0-BBB7-4BBD-B932-8F5529E04606}" presName="parentTextArrow" presStyleLbl="node1" presStyleIdx="4" presStyleCnt="7" custScaleX="82500"/>
      <dgm:spPr/>
    </dgm:pt>
    <dgm:pt modelId="{CF2DA327-7A87-4874-A2F7-BC411E41439A}" type="pres">
      <dgm:prSet presAssocID="{65E41872-1710-4F73-89DA-8F903F0777E6}" presName="sp" presStyleCnt="0"/>
      <dgm:spPr/>
    </dgm:pt>
    <dgm:pt modelId="{FE7AA6FB-38D3-4CAC-8AE5-43CDDC99C599}" type="pres">
      <dgm:prSet presAssocID="{A27CE141-6118-4C65-91C8-B68C5A9FFD11}" presName="arrowAndChildren" presStyleCnt="0"/>
      <dgm:spPr/>
    </dgm:pt>
    <dgm:pt modelId="{0A7239BE-3728-4A33-98FC-3E043C4673C4}" type="pres">
      <dgm:prSet presAssocID="{A27CE141-6118-4C65-91C8-B68C5A9FFD11}" presName="parentTextArrow" presStyleLbl="node1" presStyleIdx="5" presStyleCnt="7" custScaleX="82500"/>
      <dgm:spPr/>
    </dgm:pt>
    <dgm:pt modelId="{7DC4A94E-B53C-4153-AF66-35DBE47B197C}" type="pres">
      <dgm:prSet presAssocID="{DA8651E3-4A60-4790-88B9-2140E678C97A}" presName="sp" presStyleCnt="0"/>
      <dgm:spPr/>
    </dgm:pt>
    <dgm:pt modelId="{E6D6EC8B-2105-4A56-A271-6BC59DE4D2B3}" type="pres">
      <dgm:prSet presAssocID="{63478D5F-2291-4735-A782-34D31C7FC438}" presName="arrowAndChildren" presStyleCnt="0"/>
      <dgm:spPr/>
    </dgm:pt>
    <dgm:pt modelId="{C0520E43-CEB2-4DC5-8A82-E7A37D735130}" type="pres">
      <dgm:prSet presAssocID="{63478D5F-2291-4735-A782-34D31C7FC438}" presName="parentTextArrow" presStyleLbl="node1" presStyleIdx="6" presStyleCnt="7" custScaleX="82500"/>
      <dgm:spPr/>
    </dgm:pt>
  </dgm:ptLst>
  <dgm:cxnLst>
    <dgm:cxn modelId="{82EAAE1B-6C6E-4E32-BA00-7B9A66957FEB}" type="presOf" srcId="{B0FBF371-F330-4227-9A2C-E3C969760E0A}" destId="{E079540E-26CD-450E-B980-0B29EDBB33D6}" srcOrd="0" destOrd="0" presId="urn:microsoft.com/office/officeart/2005/8/layout/process4"/>
    <dgm:cxn modelId="{9D722620-ADA4-4494-B10E-0C92A21BA56A}" srcId="{0029D285-D0AF-4DF1-AC8E-40CDDC61A1B9}" destId="{8F6BA6B2-2765-4210-A015-A733F0D64164}" srcOrd="6" destOrd="0" parTransId="{DEF9D29F-7369-4BC1-BCF5-931590333D4E}" sibTransId="{7AEB685C-F7F9-4BE8-B44B-ACA06B93282E}"/>
    <dgm:cxn modelId="{FAB3DF35-C596-400A-B229-DC7A5FDB047C}" srcId="{0029D285-D0AF-4DF1-AC8E-40CDDC61A1B9}" destId="{A27CE141-6118-4C65-91C8-B68C5A9FFD11}" srcOrd="1" destOrd="0" parTransId="{74BCDD9E-C197-4AAE-8854-CEEBD53946B2}" sibTransId="{65E41872-1710-4F73-89DA-8F903F0777E6}"/>
    <dgm:cxn modelId="{CB927E3E-D4C4-4784-A0D2-54D837B2A2C4}" type="presOf" srcId="{8F6BA6B2-2765-4210-A015-A733F0D64164}" destId="{51BC8C82-0627-4BBE-95B4-D862C341603F}" srcOrd="0" destOrd="0" presId="urn:microsoft.com/office/officeart/2005/8/layout/process4"/>
    <dgm:cxn modelId="{A6EE395C-5855-403D-AE3D-A8882FDD0A15}" srcId="{0029D285-D0AF-4DF1-AC8E-40CDDC61A1B9}" destId="{31F88C2A-DFC2-41FC-B5F7-C54C2CFB99FE}" srcOrd="3" destOrd="0" parTransId="{76D2D5A2-1972-46E3-A53B-8197DA3295D4}" sibTransId="{D9357896-06C3-423D-AF0D-18C0B99EE8BF}"/>
    <dgm:cxn modelId="{B14EC450-272B-4178-A011-ECCD2ECA0F53}" type="presOf" srcId="{E50C1CF0-BBB7-4BBD-B932-8F5529E04606}" destId="{634B2B8E-66C0-4821-9744-6729DB54B6FD}" srcOrd="0" destOrd="0" presId="urn:microsoft.com/office/officeart/2005/8/layout/process4"/>
    <dgm:cxn modelId="{D58A0B51-C2BE-4C03-9A72-4951266EC033}" type="presOf" srcId="{31F88C2A-DFC2-41FC-B5F7-C54C2CFB99FE}" destId="{6A2613E8-99CD-4AA0-9981-9938AA0F0307}" srcOrd="0" destOrd="0" presId="urn:microsoft.com/office/officeart/2005/8/layout/process4"/>
    <dgm:cxn modelId="{557EF674-7DE1-4719-8875-9DAA46EE3699}" srcId="{0029D285-D0AF-4DF1-AC8E-40CDDC61A1B9}" destId="{E50C1CF0-BBB7-4BBD-B932-8F5529E04606}" srcOrd="2" destOrd="0" parTransId="{3C427CF1-CD6C-4304-8C05-44436A010E3C}" sibTransId="{82FD36EC-0CA7-491A-BEDD-CB4C8A833287}"/>
    <dgm:cxn modelId="{DC39759A-4435-4CF6-AE5C-B62DEFD56FEA}" type="presOf" srcId="{A27CE141-6118-4C65-91C8-B68C5A9FFD11}" destId="{0A7239BE-3728-4A33-98FC-3E043C4673C4}" srcOrd="0" destOrd="0" presId="urn:microsoft.com/office/officeart/2005/8/layout/process4"/>
    <dgm:cxn modelId="{384808A7-0D95-4700-9BD6-A8E072577FF4}" type="presOf" srcId="{2BAB50CF-ED9C-4D9E-95A9-6066F3BCC725}" destId="{89A80A4F-724D-4FE6-9E53-A142E9368905}" srcOrd="0" destOrd="0" presId="urn:microsoft.com/office/officeart/2005/8/layout/process4"/>
    <dgm:cxn modelId="{4A4576AB-6AEA-4EE0-9F67-E8E82692662F}" type="presOf" srcId="{63478D5F-2291-4735-A782-34D31C7FC438}" destId="{C0520E43-CEB2-4DC5-8A82-E7A37D735130}" srcOrd="0" destOrd="0" presId="urn:microsoft.com/office/officeart/2005/8/layout/process4"/>
    <dgm:cxn modelId="{BA709ACB-6B72-40EA-8C83-709079C7B19A}" srcId="{0029D285-D0AF-4DF1-AC8E-40CDDC61A1B9}" destId="{63478D5F-2291-4735-A782-34D31C7FC438}" srcOrd="0" destOrd="0" parTransId="{4EEBC2A8-8432-423B-8F99-803E208D52CD}" sibTransId="{DA8651E3-4A60-4790-88B9-2140E678C97A}"/>
    <dgm:cxn modelId="{BFC081D5-4160-4E20-860C-F7C7FDC48210}" type="presOf" srcId="{0029D285-D0AF-4DF1-AC8E-40CDDC61A1B9}" destId="{A743FAD2-10FF-4F50-A16D-E12349788FD3}" srcOrd="0" destOrd="0" presId="urn:microsoft.com/office/officeart/2005/8/layout/process4"/>
    <dgm:cxn modelId="{C290A3DB-F6A3-47F3-8E67-E9E9AFC279A2}" srcId="{0029D285-D0AF-4DF1-AC8E-40CDDC61A1B9}" destId="{2BAB50CF-ED9C-4D9E-95A9-6066F3BCC725}" srcOrd="5" destOrd="0" parTransId="{42D6E96F-AA5E-4670-814E-A290B7A7118A}" sibTransId="{B942DC6D-162F-46ED-B802-53C5D7570E67}"/>
    <dgm:cxn modelId="{F9763FEB-1F4C-4987-BE87-AFF7A07DC0B5}" srcId="{0029D285-D0AF-4DF1-AC8E-40CDDC61A1B9}" destId="{B0FBF371-F330-4227-9A2C-E3C969760E0A}" srcOrd="4" destOrd="0" parTransId="{DC5B1625-4DE5-4B7A-B6CC-198400F8C03F}" sibTransId="{C4FC84CF-4C32-4C4B-A7DE-0E056416423D}"/>
    <dgm:cxn modelId="{F3C68585-69BE-4DDE-A3C8-15E3429780FE}" type="presParOf" srcId="{A743FAD2-10FF-4F50-A16D-E12349788FD3}" destId="{1127A124-3F31-42E4-ABAA-23A5F4F70763}" srcOrd="0" destOrd="0" presId="urn:microsoft.com/office/officeart/2005/8/layout/process4"/>
    <dgm:cxn modelId="{190151D3-2B2B-40E0-AE8C-E083014CA7FC}" type="presParOf" srcId="{1127A124-3F31-42E4-ABAA-23A5F4F70763}" destId="{51BC8C82-0627-4BBE-95B4-D862C341603F}" srcOrd="0" destOrd="0" presId="urn:microsoft.com/office/officeart/2005/8/layout/process4"/>
    <dgm:cxn modelId="{42481107-4053-4052-8FBC-ED379902617F}" type="presParOf" srcId="{A743FAD2-10FF-4F50-A16D-E12349788FD3}" destId="{BEB2EEC0-5C07-4658-A2B7-826CD8BA9F4F}" srcOrd="1" destOrd="0" presId="urn:microsoft.com/office/officeart/2005/8/layout/process4"/>
    <dgm:cxn modelId="{99E655CD-B73C-4A5D-9E6F-757481978D57}" type="presParOf" srcId="{A743FAD2-10FF-4F50-A16D-E12349788FD3}" destId="{87C9933C-8E4A-447E-9227-AB2192509560}" srcOrd="2" destOrd="0" presId="urn:microsoft.com/office/officeart/2005/8/layout/process4"/>
    <dgm:cxn modelId="{58899F3A-8CBB-41F4-8464-579F091437C3}" type="presParOf" srcId="{87C9933C-8E4A-447E-9227-AB2192509560}" destId="{89A80A4F-724D-4FE6-9E53-A142E9368905}" srcOrd="0" destOrd="0" presId="urn:microsoft.com/office/officeart/2005/8/layout/process4"/>
    <dgm:cxn modelId="{151CB4EC-04F1-4A8F-B0F4-89A93ACC1426}" type="presParOf" srcId="{A743FAD2-10FF-4F50-A16D-E12349788FD3}" destId="{FE9DA97F-F03E-46CC-A413-788D7BF24284}" srcOrd="3" destOrd="0" presId="urn:microsoft.com/office/officeart/2005/8/layout/process4"/>
    <dgm:cxn modelId="{476AB692-A605-43E3-B536-1D1AF8C8BAEA}" type="presParOf" srcId="{A743FAD2-10FF-4F50-A16D-E12349788FD3}" destId="{58E67211-03B7-4237-A0FE-1E02A2D2144C}" srcOrd="4" destOrd="0" presId="urn:microsoft.com/office/officeart/2005/8/layout/process4"/>
    <dgm:cxn modelId="{2E431841-6ADF-4579-AEB7-CC6B226C1DF4}" type="presParOf" srcId="{58E67211-03B7-4237-A0FE-1E02A2D2144C}" destId="{E079540E-26CD-450E-B980-0B29EDBB33D6}" srcOrd="0" destOrd="0" presId="urn:microsoft.com/office/officeart/2005/8/layout/process4"/>
    <dgm:cxn modelId="{570B9A77-D9EF-428F-B425-B4AE70F75EC4}" type="presParOf" srcId="{A743FAD2-10FF-4F50-A16D-E12349788FD3}" destId="{62148B71-009E-4630-A869-80D10AE82361}" srcOrd="5" destOrd="0" presId="urn:microsoft.com/office/officeart/2005/8/layout/process4"/>
    <dgm:cxn modelId="{18A14BD4-7637-4534-A92F-7EE38608957B}" type="presParOf" srcId="{A743FAD2-10FF-4F50-A16D-E12349788FD3}" destId="{DD6DD9A4-5AC7-4D81-A1DC-9DDCFEF98979}" srcOrd="6" destOrd="0" presId="urn:microsoft.com/office/officeart/2005/8/layout/process4"/>
    <dgm:cxn modelId="{5432EE50-91EB-430D-AEEA-00C0ED858525}" type="presParOf" srcId="{DD6DD9A4-5AC7-4D81-A1DC-9DDCFEF98979}" destId="{6A2613E8-99CD-4AA0-9981-9938AA0F0307}" srcOrd="0" destOrd="0" presId="urn:microsoft.com/office/officeart/2005/8/layout/process4"/>
    <dgm:cxn modelId="{26F8E08F-5716-4D0F-8FA4-6F27B1380B6B}" type="presParOf" srcId="{A743FAD2-10FF-4F50-A16D-E12349788FD3}" destId="{EFB2CAF0-924C-4342-BF80-3E3685B75D71}" srcOrd="7" destOrd="0" presId="urn:microsoft.com/office/officeart/2005/8/layout/process4"/>
    <dgm:cxn modelId="{B362BB35-3AA1-4108-B0FA-DEB04FB84957}" type="presParOf" srcId="{A743FAD2-10FF-4F50-A16D-E12349788FD3}" destId="{1BE4FC45-A8D5-47C0-B2DB-610CDF7C3C28}" srcOrd="8" destOrd="0" presId="urn:microsoft.com/office/officeart/2005/8/layout/process4"/>
    <dgm:cxn modelId="{273E3750-D28A-4AB8-8B4B-99D4B549BB30}" type="presParOf" srcId="{1BE4FC45-A8D5-47C0-B2DB-610CDF7C3C28}" destId="{634B2B8E-66C0-4821-9744-6729DB54B6FD}" srcOrd="0" destOrd="0" presId="urn:microsoft.com/office/officeart/2005/8/layout/process4"/>
    <dgm:cxn modelId="{FDDE4BE0-3109-4AD1-A00C-4EEADA19981E}" type="presParOf" srcId="{A743FAD2-10FF-4F50-A16D-E12349788FD3}" destId="{CF2DA327-7A87-4874-A2F7-BC411E41439A}" srcOrd="9" destOrd="0" presId="urn:microsoft.com/office/officeart/2005/8/layout/process4"/>
    <dgm:cxn modelId="{A378036C-29B0-422F-9280-FE54B31045B6}" type="presParOf" srcId="{A743FAD2-10FF-4F50-A16D-E12349788FD3}" destId="{FE7AA6FB-38D3-4CAC-8AE5-43CDDC99C599}" srcOrd="10" destOrd="0" presId="urn:microsoft.com/office/officeart/2005/8/layout/process4"/>
    <dgm:cxn modelId="{626F34A8-347B-43A6-8B9A-077BED798483}" type="presParOf" srcId="{FE7AA6FB-38D3-4CAC-8AE5-43CDDC99C599}" destId="{0A7239BE-3728-4A33-98FC-3E043C4673C4}" srcOrd="0" destOrd="0" presId="urn:microsoft.com/office/officeart/2005/8/layout/process4"/>
    <dgm:cxn modelId="{7E395E28-D4C4-4BEB-8340-C03386D3BE77}" type="presParOf" srcId="{A743FAD2-10FF-4F50-A16D-E12349788FD3}" destId="{7DC4A94E-B53C-4153-AF66-35DBE47B197C}" srcOrd="11" destOrd="0" presId="urn:microsoft.com/office/officeart/2005/8/layout/process4"/>
    <dgm:cxn modelId="{B89659D2-7DD4-44C2-A7AA-D6B2C4EA006E}" type="presParOf" srcId="{A743FAD2-10FF-4F50-A16D-E12349788FD3}" destId="{E6D6EC8B-2105-4A56-A271-6BC59DE4D2B3}" srcOrd="12" destOrd="0" presId="urn:microsoft.com/office/officeart/2005/8/layout/process4"/>
    <dgm:cxn modelId="{DA9FE31D-5EAC-4BB1-9B0E-D51054617CF0}" type="presParOf" srcId="{E6D6EC8B-2105-4A56-A271-6BC59DE4D2B3}" destId="{C0520E43-CEB2-4DC5-8A82-E7A37D73513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29D285-D0AF-4DF1-AC8E-40CDDC61A1B9}" type="doc">
      <dgm:prSet loTypeId="urn:microsoft.com/office/officeart/2005/8/layout/process4" loCatId="process" qsTypeId="urn:microsoft.com/office/officeart/2005/8/quickstyle/simple1" qsCatId="simple" csTypeId="urn:microsoft.com/office/officeart/2005/8/colors/accent1_3" csCatId="accent1" phldr="1"/>
      <dgm:spPr/>
    </dgm:pt>
    <dgm:pt modelId="{63478D5F-2291-4735-A782-34D31C7FC438}">
      <dgm:prSet phldrT="[Text]" custT="1"/>
      <dgm:spPr/>
      <dgm:t>
        <a:bodyPr/>
        <a:lstStyle/>
        <a:p>
          <a:r>
            <a:rPr lang="de-DE" sz="1800" b="1" dirty="0">
              <a:latin typeface="Times New Roman" panose="02020603050405020304" pitchFamily="18" charset="0"/>
              <a:cs typeface="Times New Roman" panose="02020603050405020304" pitchFamily="18" charset="0"/>
            </a:rPr>
            <a:t>Token</a:t>
          </a:r>
          <a:endParaRPr lang="en-US" sz="1800" b="1" dirty="0">
            <a:latin typeface="Times New Roman" panose="02020603050405020304" pitchFamily="18" charset="0"/>
            <a:cs typeface="Times New Roman" panose="02020603050405020304" pitchFamily="18" charset="0"/>
          </a:endParaRPr>
        </a:p>
      </dgm:t>
    </dgm:pt>
    <dgm:pt modelId="{4EEBC2A8-8432-423B-8F99-803E208D52CD}" type="parTrans" cxnId="{BA709ACB-6B72-40EA-8C83-709079C7B19A}">
      <dgm:prSet/>
      <dgm:spPr/>
      <dgm:t>
        <a:bodyPr/>
        <a:lstStyle/>
        <a:p>
          <a:endParaRPr lang="en-US">
            <a:latin typeface="Times New Roman" panose="02020603050405020304" pitchFamily="18" charset="0"/>
            <a:cs typeface="Times New Roman" panose="02020603050405020304" pitchFamily="18" charset="0"/>
          </a:endParaRPr>
        </a:p>
      </dgm:t>
    </dgm:pt>
    <dgm:pt modelId="{DA8651E3-4A60-4790-88B9-2140E678C97A}" type="sibTrans" cxnId="{BA709ACB-6B72-40EA-8C83-709079C7B19A}">
      <dgm:prSet/>
      <dgm:spPr/>
      <dgm:t>
        <a:bodyPr/>
        <a:lstStyle/>
        <a:p>
          <a:endParaRPr lang="en-US">
            <a:latin typeface="Times New Roman" panose="02020603050405020304" pitchFamily="18" charset="0"/>
            <a:cs typeface="Times New Roman" panose="02020603050405020304" pitchFamily="18" charset="0"/>
          </a:endParaRPr>
        </a:p>
      </dgm:t>
    </dgm:pt>
    <dgm:pt modelId="{A27CE141-6118-4C65-91C8-B68C5A9FFD11}">
      <dgm:prSet phldrT="[Text]" custT="1"/>
      <dgm:spPr/>
      <dgm:t>
        <a:bodyPr/>
        <a:lstStyle/>
        <a:p>
          <a:r>
            <a:rPr lang="de-DE" sz="1800" b="1" dirty="0">
              <a:latin typeface="Times New Roman" panose="02020603050405020304" pitchFamily="18" charset="0"/>
              <a:cs typeface="Times New Roman" panose="02020603050405020304" pitchFamily="18" charset="0"/>
            </a:rPr>
            <a:t>Remove adverbs and adjective</a:t>
          </a:r>
          <a:endParaRPr lang="en-US" sz="1800" b="1" dirty="0">
            <a:latin typeface="Times New Roman" panose="02020603050405020304" pitchFamily="18" charset="0"/>
            <a:cs typeface="Times New Roman" panose="02020603050405020304" pitchFamily="18" charset="0"/>
          </a:endParaRPr>
        </a:p>
      </dgm:t>
    </dgm:pt>
    <dgm:pt modelId="{74BCDD9E-C197-4AAE-8854-CEEBD53946B2}" type="parTrans" cxnId="{FAB3DF35-C596-400A-B229-DC7A5FDB047C}">
      <dgm:prSet/>
      <dgm:spPr/>
      <dgm:t>
        <a:bodyPr/>
        <a:lstStyle/>
        <a:p>
          <a:endParaRPr lang="en-US">
            <a:latin typeface="Times New Roman" panose="02020603050405020304" pitchFamily="18" charset="0"/>
            <a:cs typeface="Times New Roman" panose="02020603050405020304" pitchFamily="18" charset="0"/>
          </a:endParaRPr>
        </a:p>
      </dgm:t>
    </dgm:pt>
    <dgm:pt modelId="{65E41872-1710-4F73-89DA-8F903F0777E6}" type="sibTrans" cxnId="{FAB3DF35-C596-400A-B229-DC7A5FDB047C}">
      <dgm:prSet/>
      <dgm:spPr/>
      <dgm:t>
        <a:bodyPr/>
        <a:lstStyle/>
        <a:p>
          <a:endParaRPr lang="en-US">
            <a:latin typeface="Times New Roman" panose="02020603050405020304" pitchFamily="18" charset="0"/>
            <a:cs typeface="Times New Roman" panose="02020603050405020304" pitchFamily="18" charset="0"/>
          </a:endParaRPr>
        </a:p>
      </dgm:t>
    </dgm:pt>
    <dgm:pt modelId="{E50C1CF0-BBB7-4BBD-B932-8F5529E04606}">
      <dgm:prSet phldrT="[Text]" custT="1"/>
      <dgm:spPr/>
      <dgm:t>
        <a:bodyPr/>
        <a:lstStyle/>
        <a:p>
          <a:r>
            <a:rPr lang="de-DE" sz="1800" b="1" dirty="0">
              <a:latin typeface="Times New Roman" panose="02020603050405020304" pitchFamily="18" charset="0"/>
              <a:cs typeface="Times New Roman" panose="02020603050405020304" pitchFamily="18" charset="0"/>
            </a:rPr>
            <a:t>Chunking</a:t>
          </a:r>
          <a:endParaRPr lang="en-US" sz="1800" b="1" dirty="0">
            <a:latin typeface="Times New Roman" panose="02020603050405020304" pitchFamily="18" charset="0"/>
            <a:cs typeface="Times New Roman" panose="02020603050405020304" pitchFamily="18" charset="0"/>
          </a:endParaRPr>
        </a:p>
      </dgm:t>
    </dgm:pt>
    <dgm:pt modelId="{3C427CF1-CD6C-4304-8C05-44436A010E3C}" type="parTrans" cxnId="{557EF674-7DE1-4719-8875-9DAA46EE3699}">
      <dgm:prSet/>
      <dgm:spPr/>
      <dgm:t>
        <a:bodyPr/>
        <a:lstStyle/>
        <a:p>
          <a:endParaRPr lang="en-US">
            <a:latin typeface="Times New Roman" panose="02020603050405020304" pitchFamily="18" charset="0"/>
            <a:cs typeface="Times New Roman" panose="02020603050405020304" pitchFamily="18" charset="0"/>
          </a:endParaRPr>
        </a:p>
      </dgm:t>
    </dgm:pt>
    <dgm:pt modelId="{82FD36EC-0CA7-491A-BEDD-CB4C8A833287}" type="sibTrans" cxnId="{557EF674-7DE1-4719-8875-9DAA46EE3699}">
      <dgm:prSet/>
      <dgm:spPr/>
      <dgm:t>
        <a:bodyPr/>
        <a:lstStyle/>
        <a:p>
          <a:endParaRPr lang="en-US">
            <a:latin typeface="Times New Roman" panose="02020603050405020304" pitchFamily="18" charset="0"/>
            <a:cs typeface="Times New Roman" panose="02020603050405020304" pitchFamily="18" charset="0"/>
          </a:endParaRPr>
        </a:p>
      </dgm:t>
    </dgm:pt>
    <dgm:pt modelId="{31F88C2A-DFC2-41FC-B5F7-C54C2CFB99FE}">
      <dgm:prSet phldrT="[Text]" custT="1"/>
      <dgm:spPr/>
      <dgm:t>
        <a:bodyPr/>
        <a:lstStyle/>
        <a:p>
          <a:r>
            <a:rPr lang="de-DE" sz="1800" b="1" dirty="0">
              <a:latin typeface="Times New Roman" panose="02020603050405020304" pitchFamily="18" charset="0"/>
              <a:cs typeface="Times New Roman" panose="02020603050405020304" pitchFamily="18" charset="0"/>
            </a:rPr>
            <a:t>Graph</a:t>
          </a:r>
          <a:endParaRPr lang="en-US" sz="1800" b="1" dirty="0">
            <a:latin typeface="Times New Roman" panose="02020603050405020304" pitchFamily="18" charset="0"/>
            <a:cs typeface="Times New Roman" panose="02020603050405020304" pitchFamily="18" charset="0"/>
          </a:endParaRPr>
        </a:p>
      </dgm:t>
    </dgm:pt>
    <dgm:pt modelId="{76D2D5A2-1972-46E3-A53B-8197DA3295D4}" type="parTrans" cxnId="{A6EE395C-5855-403D-AE3D-A8882FDD0A15}">
      <dgm:prSet/>
      <dgm:spPr/>
      <dgm:t>
        <a:bodyPr/>
        <a:lstStyle/>
        <a:p>
          <a:endParaRPr lang="en-US">
            <a:latin typeface="Times New Roman" panose="02020603050405020304" pitchFamily="18" charset="0"/>
            <a:cs typeface="Times New Roman" panose="02020603050405020304" pitchFamily="18" charset="0"/>
          </a:endParaRPr>
        </a:p>
      </dgm:t>
    </dgm:pt>
    <dgm:pt modelId="{D9357896-06C3-423D-AF0D-18C0B99EE8BF}" type="sibTrans" cxnId="{A6EE395C-5855-403D-AE3D-A8882FDD0A15}">
      <dgm:prSet/>
      <dgm:spPr/>
      <dgm:t>
        <a:bodyPr/>
        <a:lstStyle/>
        <a:p>
          <a:endParaRPr lang="en-US">
            <a:latin typeface="Times New Roman" panose="02020603050405020304" pitchFamily="18" charset="0"/>
            <a:cs typeface="Times New Roman" panose="02020603050405020304" pitchFamily="18" charset="0"/>
          </a:endParaRPr>
        </a:p>
      </dgm:t>
    </dgm:pt>
    <dgm:pt modelId="{A743FAD2-10FF-4F50-A16D-E12349788FD3}" type="pres">
      <dgm:prSet presAssocID="{0029D285-D0AF-4DF1-AC8E-40CDDC61A1B9}" presName="Name0" presStyleCnt="0">
        <dgm:presLayoutVars>
          <dgm:dir/>
          <dgm:animLvl val="lvl"/>
          <dgm:resizeHandles val="exact"/>
        </dgm:presLayoutVars>
      </dgm:prSet>
      <dgm:spPr/>
    </dgm:pt>
    <dgm:pt modelId="{65D77FA7-C10B-4058-8922-F3EA19856037}" type="pres">
      <dgm:prSet presAssocID="{31F88C2A-DFC2-41FC-B5F7-C54C2CFB99FE}" presName="boxAndChildren" presStyleCnt="0"/>
      <dgm:spPr/>
    </dgm:pt>
    <dgm:pt modelId="{EF3E60FC-F685-47DC-8FB5-72B827DF3EE8}" type="pres">
      <dgm:prSet presAssocID="{31F88C2A-DFC2-41FC-B5F7-C54C2CFB99FE}" presName="parentTextBox" presStyleLbl="node1" presStyleIdx="0" presStyleCnt="4" custScaleX="82500"/>
      <dgm:spPr/>
    </dgm:pt>
    <dgm:pt modelId="{EFB2CAF0-924C-4342-BF80-3E3685B75D71}" type="pres">
      <dgm:prSet presAssocID="{82FD36EC-0CA7-491A-BEDD-CB4C8A833287}" presName="sp" presStyleCnt="0"/>
      <dgm:spPr/>
    </dgm:pt>
    <dgm:pt modelId="{1BE4FC45-A8D5-47C0-B2DB-610CDF7C3C28}" type="pres">
      <dgm:prSet presAssocID="{E50C1CF0-BBB7-4BBD-B932-8F5529E04606}" presName="arrowAndChildren" presStyleCnt="0"/>
      <dgm:spPr/>
    </dgm:pt>
    <dgm:pt modelId="{634B2B8E-66C0-4821-9744-6729DB54B6FD}" type="pres">
      <dgm:prSet presAssocID="{E50C1CF0-BBB7-4BBD-B932-8F5529E04606}" presName="parentTextArrow" presStyleLbl="node1" presStyleIdx="1" presStyleCnt="4" custScaleX="82500"/>
      <dgm:spPr/>
    </dgm:pt>
    <dgm:pt modelId="{CF2DA327-7A87-4874-A2F7-BC411E41439A}" type="pres">
      <dgm:prSet presAssocID="{65E41872-1710-4F73-89DA-8F903F0777E6}" presName="sp" presStyleCnt="0"/>
      <dgm:spPr/>
    </dgm:pt>
    <dgm:pt modelId="{FE7AA6FB-38D3-4CAC-8AE5-43CDDC99C599}" type="pres">
      <dgm:prSet presAssocID="{A27CE141-6118-4C65-91C8-B68C5A9FFD11}" presName="arrowAndChildren" presStyleCnt="0"/>
      <dgm:spPr/>
    </dgm:pt>
    <dgm:pt modelId="{0A7239BE-3728-4A33-98FC-3E043C4673C4}" type="pres">
      <dgm:prSet presAssocID="{A27CE141-6118-4C65-91C8-B68C5A9FFD11}" presName="parentTextArrow" presStyleLbl="node1" presStyleIdx="2" presStyleCnt="4" custScaleX="82500"/>
      <dgm:spPr/>
    </dgm:pt>
    <dgm:pt modelId="{7DC4A94E-B53C-4153-AF66-35DBE47B197C}" type="pres">
      <dgm:prSet presAssocID="{DA8651E3-4A60-4790-88B9-2140E678C97A}" presName="sp" presStyleCnt="0"/>
      <dgm:spPr/>
    </dgm:pt>
    <dgm:pt modelId="{E6D6EC8B-2105-4A56-A271-6BC59DE4D2B3}" type="pres">
      <dgm:prSet presAssocID="{63478D5F-2291-4735-A782-34D31C7FC438}" presName="arrowAndChildren" presStyleCnt="0"/>
      <dgm:spPr/>
    </dgm:pt>
    <dgm:pt modelId="{C0520E43-CEB2-4DC5-8A82-E7A37D735130}" type="pres">
      <dgm:prSet presAssocID="{63478D5F-2291-4735-A782-34D31C7FC438}" presName="parentTextArrow" presStyleLbl="node1" presStyleIdx="3" presStyleCnt="4" custScaleX="82500"/>
      <dgm:spPr/>
    </dgm:pt>
  </dgm:ptLst>
  <dgm:cxnLst>
    <dgm:cxn modelId="{FAB3DF35-C596-400A-B229-DC7A5FDB047C}" srcId="{0029D285-D0AF-4DF1-AC8E-40CDDC61A1B9}" destId="{A27CE141-6118-4C65-91C8-B68C5A9FFD11}" srcOrd="1" destOrd="0" parTransId="{74BCDD9E-C197-4AAE-8854-CEEBD53946B2}" sibTransId="{65E41872-1710-4F73-89DA-8F903F0777E6}"/>
    <dgm:cxn modelId="{A6EE395C-5855-403D-AE3D-A8882FDD0A15}" srcId="{0029D285-D0AF-4DF1-AC8E-40CDDC61A1B9}" destId="{31F88C2A-DFC2-41FC-B5F7-C54C2CFB99FE}" srcOrd="3" destOrd="0" parTransId="{76D2D5A2-1972-46E3-A53B-8197DA3295D4}" sibTransId="{D9357896-06C3-423D-AF0D-18C0B99EE8BF}"/>
    <dgm:cxn modelId="{B14EC450-272B-4178-A011-ECCD2ECA0F53}" type="presOf" srcId="{E50C1CF0-BBB7-4BBD-B932-8F5529E04606}" destId="{634B2B8E-66C0-4821-9744-6729DB54B6FD}" srcOrd="0" destOrd="0" presId="urn:microsoft.com/office/officeart/2005/8/layout/process4"/>
    <dgm:cxn modelId="{557EF674-7DE1-4719-8875-9DAA46EE3699}" srcId="{0029D285-D0AF-4DF1-AC8E-40CDDC61A1B9}" destId="{E50C1CF0-BBB7-4BBD-B932-8F5529E04606}" srcOrd="2" destOrd="0" parTransId="{3C427CF1-CD6C-4304-8C05-44436A010E3C}" sibTransId="{82FD36EC-0CA7-491A-BEDD-CB4C8A833287}"/>
    <dgm:cxn modelId="{DC39759A-4435-4CF6-AE5C-B62DEFD56FEA}" type="presOf" srcId="{A27CE141-6118-4C65-91C8-B68C5A9FFD11}" destId="{0A7239BE-3728-4A33-98FC-3E043C4673C4}" srcOrd="0" destOrd="0" presId="urn:microsoft.com/office/officeart/2005/8/layout/process4"/>
    <dgm:cxn modelId="{4A4576AB-6AEA-4EE0-9F67-E8E82692662F}" type="presOf" srcId="{63478D5F-2291-4735-A782-34D31C7FC438}" destId="{C0520E43-CEB2-4DC5-8A82-E7A37D735130}" srcOrd="0" destOrd="0" presId="urn:microsoft.com/office/officeart/2005/8/layout/process4"/>
    <dgm:cxn modelId="{713B0DC6-A962-45FB-806F-4330F6C8141B}" type="presOf" srcId="{31F88C2A-DFC2-41FC-B5F7-C54C2CFB99FE}" destId="{EF3E60FC-F685-47DC-8FB5-72B827DF3EE8}" srcOrd="0" destOrd="0" presId="urn:microsoft.com/office/officeart/2005/8/layout/process4"/>
    <dgm:cxn modelId="{BA709ACB-6B72-40EA-8C83-709079C7B19A}" srcId="{0029D285-D0AF-4DF1-AC8E-40CDDC61A1B9}" destId="{63478D5F-2291-4735-A782-34D31C7FC438}" srcOrd="0" destOrd="0" parTransId="{4EEBC2A8-8432-423B-8F99-803E208D52CD}" sibTransId="{DA8651E3-4A60-4790-88B9-2140E678C97A}"/>
    <dgm:cxn modelId="{BFC081D5-4160-4E20-860C-F7C7FDC48210}" type="presOf" srcId="{0029D285-D0AF-4DF1-AC8E-40CDDC61A1B9}" destId="{A743FAD2-10FF-4F50-A16D-E12349788FD3}" srcOrd="0" destOrd="0" presId="urn:microsoft.com/office/officeart/2005/8/layout/process4"/>
    <dgm:cxn modelId="{BE976EE9-913E-4470-B3C1-0269FC68CD55}" type="presParOf" srcId="{A743FAD2-10FF-4F50-A16D-E12349788FD3}" destId="{65D77FA7-C10B-4058-8922-F3EA19856037}" srcOrd="0" destOrd="0" presId="urn:microsoft.com/office/officeart/2005/8/layout/process4"/>
    <dgm:cxn modelId="{882CFFA8-33BB-4B5E-8B2B-C6F01399AA5A}" type="presParOf" srcId="{65D77FA7-C10B-4058-8922-F3EA19856037}" destId="{EF3E60FC-F685-47DC-8FB5-72B827DF3EE8}" srcOrd="0" destOrd="0" presId="urn:microsoft.com/office/officeart/2005/8/layout/process4"/>
    <dgm:cxn modelId="{26F8E08F-5716-4D0F-8FA4-6F27B1380B6B}" type="presParOf" srcId="{A743FAD2-10FF-4F50-A16D-E12349788FD3}" destId="{EFB2CAF0-924C-4342-BF80-3E3685B75D71}" srcOrd="1" destOrd="0" presId="urn:microsoft.com/office/officeart/2005/8/layout/process4"/>
    <dgm:cxn modelId="{B362BB35-3AA1-4108-B0FA-DEB04FB84957}" type="presParOf" srcId="{A743FAD2-10FF-4F50-A16D-E12349788FD3}" destId="{1BE4FC45-A8D5-47C0-B2DB-610CDF7C3C28}" srcOrd="2" destOrd="0" presId="urn:microsoft.com/office/officeart/2005/8/layout/process4"/>
    <dgm:cxn modelId="{273E3750-D28A-4AB8-8B4B-99D4B549BB30}" type="presParOf" srcId="{1BE4FC45-A8D5-47C0-B2DB-610CDF7C3C28}" destId="{634B2B8E-66C0-4821-9744-6729DB54B6FD}" srcOrd="0" destOrd="0" presId="urn:microsoft.com/office/officeart/2005/8/layout/process4"/>
    <dgm:cxn modelId="{FDDE4BE0-3109-4AD1-A00C-4EEADA19981E}" type="presParOf" srcId="{A743FAD2-10FF-4F50-A16D-E12349788FD3}" destId="{CF2DA327-7A87-4874-A2F7-BC411E41439A}" srcOrd="3" destOrd="0" presId="urn:microsoft.com/office/officeart/2005/8/layout/process4"/>
    <dgm:cxn modelId="{A378036C-29B0-422F-9280-FE54B31045B6}" type="presParOf" srcId="{A743FAD2-10FF-4F50-A16D-E12349788FD3}" destId="{FE7AA6FB-38D3-4CAC-8AE5-43CDDC99C599}" srcOrd="4" destOrd="0" presId="urn:microsoft.com/office/officeart/2005/8/layout/process4"/>
    <dgm:cxn modelId="{626F34A8-347B-43A6-8B9A-077BED798483}" type="presParOf" srcId="{FE7AA6FB-38D3-4CAC-8AE5-43CDDC99C599}" destId="{0A7239BE-3728-4A33-98FC-3E043C4673C4}" srcOrd="0" destOrd="0" presId="urn:microsoft.com/office/officeart/2005/8/layout/process4"/>
    <dgm:cxn modelId="{7E395E28-D4C4-4BEB-8340-C03386D3BE77}" type="presParOf" srcId="{A743FAD2-10FF-4F50-A16D-E12349788FD3}" destId="{7DC4A94E-B53C-4153-AF66-35DBE47B197C}" srcOrd="5" destOrd="0" presId="urn:microsoft.com/office/officeart/2005/8/layout/process4"/>
    <dgm:cxn modelId="{B89659D2-7DD4-44C2-A7AA-D6B2C4EA006E}" type="presParOf" srcId="{A743FAD2-10FF-4F50-A16D-E12349788FD3}" destId="{E6D6EC8B-2105-4A56-A271-6BC59DE4D2B3}" srcOrd="6" destOrd="0" presId="urn:microsoft.com/office/officeart/2005/8/layout/process4"/>
    <dgm:cxn modelId="{DA9FE31D-5EAC-4BB1-9B0E-D51054617CF0}" type="presParOf" srcId="{E6D6EC8B-2105-4A56-A271-6BC59DE4D2B3}" destId="{C0520E43-CEB2-4DC5-8A82-E7A37D73513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C8C82-0627-4BBE-95B4-D862C341603F}">
      <dsp:nvSpPr>
        <dsp:cNvPr id="0" name=""/>
        <dsp:cNvSpPr/>
      </dsp:nvSpPr>
      <dsp:spPr>
        <a:xfrm>
          <a:off x="533400" y="3799704"/>
          <a:ext cx="5029199" cy="376248"/>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Tokens</a:t>
          </a:r>
          <a:endParaRPr lang="en-US" sz="1800" b="1" kern="1200" dirty="0">
            <a:latin typeface="Times New Roman" panose="02020603050405020304" pitchFamily="18" charset="0"/>
            <a:cs typeface="Times New Roman" panose="02020603050405020304" pitchFamily="18" charset="0"/>
          </a:endParaRPr>
        </a:p>
      </dsp:txBody>
      <dsp:txXfrm>
        <a:off x="533400" y="3799704"/>
        <a:ext cx="5029199" cy="376248"/>
      </dsp:txXfrm>
    </dsp:sp>
    <dsp:sp modelId="{89A80A4F-724D-4FE6-9E53-A142E9368905}">
      <dsp:nvSpPr>
        <dsp:cNvPr id="0" name=""/>
        <dsp:cNvSpPr/>
      </dsp:nvSpPr>
      <dsp:spPr>
        <a:xfrm rot="10800000">
          <a:off x="533400" y="3226677"/>
          <a:ext cx="5029199" cy="578670"/>
        </a:xfrm>
        <a:prstGeom prst="upArrowCallout">
          <a:avLst/>
        </a:prstGeom>
        <a:solidFill>
          <a:schemeClr val="accent1">
            <a:shade val="80000"/>
            <a:hueOff val="-88558"/>
            <a:satOff val="-4223"/>
            <a:lumOff val="53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Lemmatazation using POS tags</a:t>
          </a:r>
          <a:endParaRPr lang="en-US" sz="1800" b="1" kern="1200" dirty="0">
            <a:latin typeface="Times New Roman" panose="02020603050405020304" pitchFamily="18" charset="0"/>
            <a:cs typeface="Times New Roman" panose="02020603050405020304" pitchFamily="18" charset="0"/>
          </a:endParaRPr>
        </a:p>
      </dsp:txBody>
      <dsp:txXfrm rot="10800000">
        <a:off x="533400" y="3226677"/>
        <a:ext cx="5029199" cy="376002"/>
      </dsp:txXfrm>
    </dsp:sp>
    <dsp:sp modelId="{E079540E-26CD-450E-B980-0B29EDBB33D6}">
      <dsp:nvSpPr>
        <dsp:cNvPr id="0" name=""/>
        <dsp:cNvSpPr/>
      </dsp:nvSpPr>
      <dsp:spPr>
        <a:xfrm rot="10800000">
          <a:off x="533400" y="2292618"/>
          <a:ext cx="5029199" cy="939703"/>
        </a:xfrm>
        <a:prstGeom prst="upArrowCallout">
          <a:avLst/>
        </a:prstGeom>
        <a:solidFill>
          <a:schemeClr val="accent1">
            <a:shade val="80000"/>
            <a:hueOff val="-177116"/>
            <a:satOff val="-8445"/>
            <a:lumOff val="107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Stop word removal (punctuations, possesisve nouns and determinants)</a:t>
          </a:r>
          <a:endParaRPr lang="en-US" sz="1800" b="1" kern="1200" dirty="0">
            <a:latin typeface="Times New Roman" panose="02020603050405020304" pitchFamily="18" charset="0"/>
            <a:cs typeface="Times New Roman" panose="02020603050405020304" pitchFamily="18" charset="0"/>
          </a:endParaRPr>
        </a:p>
      </dsp:txBody>
      <dsp:txXfrm rot="10800000">
        <a:off x="533400" y="2292618"/>
        <a:ext cx="5029199" cy="610591"/>
      </dsp:txXfrm>
    </dsp:sp>
    <dsp:sp modelId="{6A2613E8-99CD-4AA0-9981-9938AA0F0307}">
      <dsp:nvSpPr>
        <dsp:cNvPr id="0" name=""/>
        <dsp:cNvSpPr/>
      </dsp:nvSpPr>
      <dsp:spPr>
        <a:xfrm rot="10800000">
          <a:off x="533400" y="1719591"/>
          <a:ext cx="5029199" cy="578670"/>
        </a:xfrm>
        <a:prstGeom prst="upArrowCallout">
          <a:avLst/>
        </a:prstGeom>
        <a:solidFill>
          <a:schemeClr val="accent1">
            <a:shade val="80000"/>
            <a:hueOff val="-265675"/>
            <a:satOff val="-12668"/>
            <a:lumOff val="161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Case folding</a:t>
          </a:r>
          <a:endParaRPr lang="en-US" sz="1800" b="1" kern="1200" dirty="0">
            <a:latin typeface="Times New Roman" panose="02020603050405020304" pitchFamily="18" charset="0"/>
            <a:cs typeface="Times New Roman" panose="02020603050405020304" pitchFamily="18" charset="0"/>
          </a:endParaRPr>
        </a:p>
      </dsp:txBody>
      <dsp:txXfrm rot="10800000">
        <a:off x="533400" y="1719591"/>
        <a:ext cx="5029199" cy="376002"/>
      </dsp:txXfrm>
    </dsp:sp>
    <dsp:sp modelId="{634B2B8E-66C0-4821-9744-6729DB54B6FD}">
      <dsp:nvSpPr>
        <dsp:cNvPr id="0" name=""/>
        <dsp:cNvSpPr/>
      </dsp:nvSpPr>
      <dsp:spPr>
        <a:xfrm rot="10800000">
          <a:off x="533400" y="1146564"/>
          <a:ext cx="5029199" cy="578670"/>
        </a:xfrm>
        <a:prstGeom prst="upArrowCallout">
          <a:avLst/>
        </a:prstGeom>
        <a:solidFill>
          <a:schemeClr val="accent1">
            <a:shade val="80000"/>
            <a:hueOff val="-354233"/>
            <a:satOff val="-16890"/>
            <a:lumOff val="215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POS tagging</a:t>
          </a:r>
          <a:endParaRPr lang="en-US" sz="1800" b="1" kern="1200" dirty="0">
            <a:latin typeface="Times New Roman" panose="02020603050405020304" pitchFamily="18" charset="0"/>
            <a:cs typeface="Times New Roman" panose="02020603050405020304" pitchFamily="18" charset="0"/>
          </a:endParaRPr>
        </a:p>
      </dsp:txBody>
      <dsp:txXfrm rot="10800000">
        <a:off x="533400" y="1146564"/>
        <a:ext cx="5029199" cy="376002"/>
      </dsp:txXfrm>
    </dsp:sp>
    <dsp:sp modelId="{0A7239BE-3728-4A33-98FC-3E043C4673C4}">
      <dsp:nvSpPr>
        <dsp:cNvPr id="0" name=""/>
        <dsp:cNvSpPr/>
      </dsp:nvSpPr>
      <dsp:spPr>
        <a:xfrm rot="10800000">
          <a:off x="533400" y="573537"/>
          <a:ext cx="5029199" cy="578670"/>
        </a:xfrm>
        <a:prstGeom prst="upArrowCallout">
          <a:avLst/>
        </a:prstGeom>
        <a:solidFill>
          <a:schemeClr val="accent1">
            <a:shade val="80000"/>
            <a:hueOff val="-442791"/>
            <a:satOff val="-21113"/>
            <a:lumOff val="26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Coreference resolution</a:t>
          </a:r>
          <a:endParaRPr lang="en-US" sz="1800" b="1" kern="1200" dirty="0">
            <a:latin typeface="Times New Roman" panose="02020603050405020304" pitchFamily="18" charset="0"/>
            <a:cs typeface="Times New Roman" panose="02020603050405020304" pitchFamily="18" charset="0"/>
          </a:endParaRPr>
        </a:p>
      </dsp:txBody>
      <dsp:txXfrm rot="10800000">
        <a:off x="533400" y="573537"/>
        <a:ext cx="5029199" cy="376002"/>
      </dsp:txXfrm>
    </dsp:sp>
    <dsp:sp modelId="{C0520E43-CEB2-4DC5-8A82-E7A37D735130}">
      <dsp:nvSpPr>
        <dsp:cNvPr id="0" name=""/>
        <dsp:cNvSpPr/>
      </dsp:nvSpPr>
      <dsp:spPr>
        <a:xfrm rot="10800000">
          <a:off x="533400" y="510"/>
          <a:ext cx="5029199" cy="578670"/>
        </a:xfrm>
        <a:prstGeom prst="upArrowCallout">
          <a:avLst/>
        </a:prstGeom>
        <a:solidFill>
          <a:schemeClr val="accent1">
            <a:shade val="80000"/>
            <a:hueOff val="-531349"/>
            <a:satOff val="-25335"/>
            <a:lumOff val="323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Text</a:t>
          </a:r>
          <a:endParaRPr lang="en-US" sz="1800" b="1" kern="1200" dirty="0">
            <a:latin typeface="Times New Roman" panose="02020603050405020304" pitchFamily="18" charset="0"/>
            <a:cs typeface="Times New Roman" panose="02020603050405020304" pitchFamily="18" charset="0"/>
          </a:endParaRPr>
        </a:p>
      </dsp:txBody>
      <dsp:txXfrm rot="10800000">
        <a:off x="533400" y="510"/>
        <a:ext cx="5029199" cy="376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E60FC-F685-47DC-8FB5-72B827DF3EE8}">
      <dsp:nvSpPr>
        <dsp:cNvPr id="0" name=""/>
        <dsp:cNvSpPr/>
      </dsp:nvSpPr>
      <dsp:spPr>
        <a:xfrm>
          <a:off x="533400" y="3425605"/>
          <a:ext cx="5029199" cy="749438"/>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Graph</a:t>
          </a:r>
          <a:endParaRPr lang="en-US" sz="1800" b="1" kern="1200" dirty="0">
            <a:latin typeface="Times New Roman" panose="02020603050405020304" pitchFamily="18" charset="0"/>
            <a:cs typeface="Times New Roman" panose="02020603050405020304" pitchFamily="18" charset="0"/>
          </a:endParaRPr>
        </a:p>
      </dsp:txBody>
      <dsp:txXfrm>
        <a:off x="533400" y="3425605"/>
        <a:ext cx="5029199" cy="749438"/>
      </dsp:txXfrm>
    </dsp:sp>
    <dsp:sp modelId="{634B2B8E-66C0-4821-9744-6729DB54B6FD}">
      <dsp:nvSpPr>
        <dsp:cNvPr id="0" name=""/>
        <dsp:cNvSpPr/>
      </dsp:nvSpPr>
      <dsp:spPr>
        <a:xfrm rot="10800000">
          <a:off x="533400" y="2284210"/>
          <a:ext cx="5029199" cy="1152636"/>
        </a:xfrm>
        <a:prstGeom prst="upArrowCallout">
          <a:avLst/>
        </a:prstGeom>
        <a:solidFill>
          <a:schemeClr val="accent1">
            <a:shade val="80000"/>
            <a:hueOff val="-177116"/>
            <a:satOff val="-8445"/>
            <a:lumOff val="107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Chunking</a:t>
          </a:r>
          <a:endParaRPr lang="en-US" sz="1800" b="1" kern="1200" dirty="0">
            <a:latin typeface="Times New Roman" panose="02020603050405020304" pitchFamily="18" charset="0"/>
            <a:cs typeface="Times New Roman" panose="02020603050405020304" pitchFamily="18" charset="0"/>
          </a:endParaRPr>
        </a:p>
      </dsp:txBody>
      <dsp:txXfrm rot="10800000">
        <a:off x="533400" y="2284210"/>
        <a:ext cx="5029199" cy="748948"/>
      </dsp:txXfrm>
    </dsp:sp>
    <dsp:sp modelId="{0A7239BE-3728-4A33-98FC-3E043C4673C4}">
      <dsp:nvSpPr>
        <dsp:cNvPr id="0" name=""/>
        <dsp:cNvSpPr/>
      </dsp:nvSpPr>
      <dsp:spPr>
        <a:xfrm rot="10800000">
          <a:off x="533400" y="1142815"/>
          <a:ext cx="5029199" cy="1152636"/>
        </a:xfrm>
        <a:prstGeom prst="upArrowCallout">
          <a:avLst/>
        </a:prstGeom>
        <a:solidFill>
          <a:schemeClr val="accent1">
            <a:shade val="80000"/>
            <a:hueOff val="-354233"/>
            <a:satOff val="-16890"/>
            <a:lumOff val="215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Remove adverbs and adjective</a:t>
          </a:r>
          <a:endParaRPr lang="en-US" sz="1800" b="1" kern="1200" dirty="0">
            <a:latin typeface="Times New Roman" panose="02020603050405020304" pitchFamily="18" charset="0"/>
            <a:cs typeface="Times New Roman" panose="02020603050405020304" pitchFamily="18" charset="0"/>
          </a:endParaRPr>
        </a:p>
      </dsp:txBody>
      <dsp:txXfrm rot="10800000">
        <a:off x="533400" y="1142815"/>
        <a:ext cx="5029199" cy="748948"/>
      </dsp:txXfrm>
    </dsp:sp>
    <dsp:sp modelId="{C0520E43-CEB2-4DC5-8A82-E7A37D735130}">
      <dsp:nvSpPr>
        <dsp:cNvPr id="0" name=""/>
        <dsp:cNvSpPr/>
      </dsp:nvSpPr>
      <dsp:spPr>
        <a:xfrm rot="10800000">
          <a:off x="533400" y="1419"/>
          <a:ext cx="5029199" cy="1152636"/>
        </a:xfrm>
        <a:prstGeom prst="upArrowCallout">
          <a:avLst/>
        </a:prstGeom>
        <a:solidFill>
          <a:schemeClr val="accent1">
            <a:shade val="80000"/>
            <a:hueOff val="-531349"/>
            <a:satOff val="-25335"/>
            <a:lumOff val="323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Times New Roman" panose="02020603050405020304" pitchFamily="18" charset="0"/>
              <a:cs typeface="Times New Roman" panose="02020603050405020304" pitchFamily="18" charset="0"/>
            </a:rPr>
            <a:t>Token</a:t>
          </a:r>
          <a:endParaRPr lang="en-US" sz="1800" b="1" kern="1200" dirty="0">
            <a:latin typeface="Times New Roman" panose="02020603050405020304" pitchFamily="18" charset="0"/>
            <a:cs typeface="Times New Roman" panose="02020603050405020304" pitchFamily="18" charset="0"/>
          </a:endParaRPr>
        </a:p>
      </dsp:txBody>
      <dsp:txXfrm rot="10800000">
        <a:off x="533400" y="1419"/>
        <a:ext cx="5029199" cy="7489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F0680BE-29DA-4199-979D-3875EBE5113B}" type="datetimeFigureOut">
              <a:rPr lang="en-US" smtClean="0"/>
              <a:t>4/21/2019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B326516-B718-4F91-89C1-03F6BB4E786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0680BE-29DA-4199-979D-3875EBE5113B}" type="datetimeFigureOut">
              <a:rPr lang="en-US" smtClean="0"/>
              <a:t>4/21/2019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6516-B718-4F91-89C1-03F6BB4E78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0680BE-29DA-4199-979D-3875EBE5113B}" type="datetimeFigureOut">
              <a:rPr lang="en-US" smtClean="0"/>
              <a:t>4/21/2019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6516-B718-4F91-89C1-03F6BB4E78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F0680BE-29DA-4199-979D-3875EBE5113B}" type="datetimeFigureOut">
              <a:rPr lang="en-US" smtClean="0"/>
              <a:t>4/21/2019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6516-B718-4F91-89C1-03F6BB4E786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F0680BE-29DA-4199-979D-3875EBE5113B}" type="datetimeFigureOut">
              <a:rPr lang="en-US" smtClean="0"/>
              <a:t>4/21/2019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B326516-B718-4F91-89C1-03F6BB4E786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F0680BE-29DA-4199-979D-3875EBE5113B}" type="datetimeFigureOut">
              <a:rPr lang="en-US" smtClean="0"/>
              <a:t>4/21/2019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6516-B718-4F91-89C1-03F6BB4E786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F0680BE-29DA-4199-979D-3875EBE5113B}" type="datetimeFigureOut">
              <a:rPr lang="en-US" smtClean="0"/>
              <a:t>4/21/2019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326516-B718-4F91-89C1-03F6BB4E786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0680BE-29DA-4199-979D-3875EBE5113B}" type="datetimeFigureOut">
              <a:rPr lang="en-US" smtClean="0"/>
              <a:t>4/21/2019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26516-B718-4F91-89C1-03F6BB4E786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680BE-29DA-4199-979D-3875EBE5113B}" type="datetimeFigureOut">
              <a:rPr lang="en-US" smtClean="0"/>
              <a:t>4/21/2019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326516-B718-4F91-89C1-03F6BB4E78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0680BE-29DA-4199-979D-3875EBE5113B}" type="datetimeFigureOut">
              <a:rPr lang="en-US" smtClean="0"/>
              <a:t>4/21/2019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6516-B718-4F91-89C1-03F6BB4E786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0680BE-29DA-4199-979D-3875EBE5113B}" type="datetimeFigureOut">
              <a:rPr lang="en-US" smtClean="0"/>
              <a:t>4/21/2019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1B326516-B718-4F91-89C1-03F6BB4E786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F0680BE-29DA-4199-979D-3875EBE5113B}" type="datetimeFigureOut">
              <a:rPr lang="en-US" smtClean="0"/>
              <a:t>4/21/2019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B326516-B718-4F91-89C1-03F6BB4E786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norbert79.deviantart.com/art/Question-Mark-161381408"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a:t>Team 7</a:t>
            </a:r>
          </a:p>
          <a:p>
            <a:r>
              <a:rPr lang="en-IN" b="1" dirty="0"/>
              <a:t>KPT  - Kooky Pizzazz Team</a:t>
            </a:r>
          </a:p>
          <a:p>
            <a:r>
              <a:rPr lang="en-IN" b="1" dirty="0" err="1"/>
              <a:t>Nirup</a:t>
            </a:r>
            <a:r>
              <a:rPr lang="en-IN" dirty="0"/>
              <a:t>         </a:t>
            </a:r>
            <a:r>
              <a:rPr lang="en-IN" b="1" dirty="0"/>
              <a:t>Ariana</a:t>
            </a:r>
            <a:r>
              <a:rPr lang="en-IN" dirty="0"/>
              <a:t>          </a:t>
            </a:r>
            <a:r>
              <a:rPr lang="en-IN" b="1" dirty="0"/>
              <a:t>Vivek</a:t>
            </a:r>
          </a:p>
          <a:p>
            <a:endParaRPr lang="en-IN" dirty="0"/>
          </a:p>
        </p:txBody>
      </p:sp>
      <p:sp>
        <p:nvSpPr>
          <p:cNvPr id="2" name="Title 1"/>
          <p:cNvSpPr>
            <a:spLocks noGrp="1"/>
          </p:cNvSpPr>
          <p:nvPr>
            <p:ph type="ctrTitle"/>
          </p:nvPr>
        </p:nvSpPr>
        <p:spPr/>
        <p:txBody>
          <a:bodyPr>
            <a:normAutofit/>
          </a:bodyPr>
          <a:lstStyle/>
          <a:p>
            <a:r>
              <a:rPr lang="en-IN" sz="3200" dirty="0"/>
              <a:t>Knowledge Processing Technology</a:t>
            </a:r>
            <a:br>
              <a:rPr lang="en-IN" dirty="0"/>
            </a:br>
            <a:r>
              <a:rPr lang="en-IN" dirty="0"/>
              <a:t>!</a:t>
            </a:r>
            <a:r>
              <a:rPr lang="en-IN" dirty="0" err="1"/>
              <a:t>ReaddIt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9E36-ADBA-4062-9559-EB9A7786893E}"/>
              </a:ext>
            </a:extLst>
          </p:cNvPr>
          <p:cNvSpPr>
            <a:spLocks noGrp="1"/>
          </p:cNvSpPr>
          <p:nvPr>
            <p:ph type="title"/>
          </p:nvPr>
        </p:nvSpPr>
        <p:spPr/>
        <p:txBody>
          <a:bodyPr>
            <a:normAutofit fontScale="90000"/>
          </a:bodyPr>
          <a:lstStyle/>
          <a:p>
            <a:pPr algn="ctr"/>
            <a:r>
              <a:rPr lang="de-DE" b="1" dirty="0">
                <a:latin typeface="Times New Roman" panose="02020603050405020304" pitchFamily="18" charset="0"/>
                <a:ea typeface="Tahoma" panose="020B0604030504040204" pitchFamily="34" charset="0"/>
                <a:cs typeface="Times New Roman" panose="02020603050405020304" pitchFamily="18" charset="0"/>
              </a:rPr>
              <a:t>Vector Space Model using POS tags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E680F7-0276-4452-9D56-A30B51216BB1}"/>
              </a:ext>
            </a:extLst>
          </p:cNvPr>
          <p:cNvSpPr>
            <a:spLocks noGrp="1"/>
          </p:cNvSpPr>
          <p:nvPr>
            <p:ph sz="quarter" idx="1"/>
          </p:nvPr>
        </p:nvSpPr>
        <p:spPr/>
        <p:txBody>
          <a:bodyPr/>
          <a:lstStyle/>
          <a:p>
            <a:pPr algn="just"/>
            <a:r>
              <a:rPr lang="de-DE" dirty="0">
                <a:latin typeface="Times New Roman" panose="02020603050405020304" pitchFamily="18" charset="0"/>
                <a:cs typeface="Times New Roman" panose="02020603050405020304" pitchFamily="18" charset="0"/>
              </a:rPr>
              <a:t>Query: </a:t>
            </a:r>
            <a:r>
              <a:rPr lang="de-DE" i="1" dirty="0">
                <a:latin typeface="Times New Roman" panose="02020603050405020304" pitchFamily="18" charset="0"/>
                <a:cs typeface="Times New Roman" panose="02020603050405020304" pitchFamily="18" charset="0"/>
              </a:rPr>
              <a:t>goods/NNS</a:t>
            </a:r>
            <a:endParaRPr lang="de-DE" dirty="0">
              <a:latin typeface="Times New Roman" panose="02020603050405020304" pitchFamily="18" charset="0"/>
              <a:cs typeface="Times New Roman" panose="02020603050405020304" pitchFamily="18" charset="0"/>
            </a:endParaRPr>
          </a:p>
          <a:p>
            <a:pPr algn="just"/>
            <a:r>
              <a:rPr lang="de-DE" dirty="0">
                <a:latin typeface="Times New Roman" panose="02020603050405020304" pitchFamily="18" charset="0"/>
                <a:cs typeface="Times New Roman" panose="02020603050405020304" pitchFamily="18" charset="0"/>
              </a:rPr>
              <a:t>Document 1: </a:t>
            </a:r>
            <a:r>
              <a:rPr lang="en-US" i="1" dirty="0">
                <a:latin typeface="Times New Roman" panose="02020603050405020304" pitchFamily="18" charset="0"/>
                <a:cs typeface="Times New Roman" panose="02020603050405020304" pitchFamily="18" charset="0"/>
              </a:rPr>
              <a:t>US President Donald Trump is in very good/JJ health despite his weight being in the obese range, according to his official doctor Sean Conley.</a:t>
            </a:r>
          </a:p>
          <a:p>
            <a:pPr algn="just"/>
            <a:r>
              <a:rPr lang="en-US" dirty="0">
                <a:latin typeface="Times New Roman" panose="02020603050405020304" pitchFamily="18" charset="0"/>
                <a:cs typeface="Times New Roman" panose="02020603050405020304" pitchFamily="18" charset="0"/>
              </a:rPr>
              <a:t>Document cosine similarity: 0.211</a:t>
            </a:r>
          </a:p>
          <a:p>
            <a:pPr algn="just"/>
            <a:r>
              <a:rPr lang="en-US" dirty="0">
                <a:latin typeface="Times New Roman" panose="02020603050405020304" pitchFamily="18" charset="0"/>
                <a:cs typeface="Times New Roman" panose="02020603050405020304" pitchFamily="18" charset="0"/>
              </a:rPr>
              <a:t>Document 2: </a:t>
            </a:r>
            <a:r>
              <a:rPr lang="en-US" i="1" dirty="0">
                <a:latin typeface="Times New Roman" panose="02020603050405020304" pitchFamily="18" charset="0"/>
                <a:cs typeface="Times New Roman" panose="02020603050405020304" pitchFamily="18" charset="0"/>
              </a:rPr>
              <a:t>Finance Minister Arun Jaitley has announced basic customs duty on all goods/NNS imported from Pakistan has been raised to 200% with immediate effect.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Document cosine similarity: 0.20</a:t>
            </a:r>
          </a:p>
        </p:txBody>
      </p:sp>
    </p:spTree>
    <p:extLst>
      <p:ext uri="{BB962C8B-B14F-4D97-AF65-F5344CB8AC3E}">
        <p14:creationId xmlns:p14="http://schemas.microsoft.com/office/powerpoint/2010/main" val="104307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BF9D-9C7D-46E8-9387-B519F849F9D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Validation</a:t>
            </a:r>
          </a:p>
        </p:txBody>
      </p:sp>
      <p:sp>
        <p:nvSpPr>
          <p:cNvPr id="3" name="Content Placeholder 2">
            <a:extLst>
              <a:ext uri="{FF2B5EF4-FFF2-40B4-BE49-F238E27FC236}">
                <a16:creationId xmlns:a16="http://schemas.microsoft.com/office/drawing/2014/main" id="{530A4E47-3020-480C-AA67-E429504843A5}"/>
              </a:ext>
            </a:extLst>
          </p:cNvPr>
          <p:cNvSpPr>
            <a:spLocks noGrp="1"/>
          </p:cNvSpPr>
          <p:nvPr>
            <p:ph sz="quarter" idx="1"/>
          </p:nvPr>
        </p:nvSpPr>
        <p:spPr/>
        <p:txBody>
          <a:bodyPr>
            <a:normAutofit fontScale="92500" lnSpcReduction="10000"/>
          </a:bodyPr>
          <a:lstStyle/>
          <a:p>
            <a:r>
              <a:rPr lang="en-IN" dirty="0"/>
              <a:t>Validating a VSM is a challenging task.</a:t>
            </a:r>
          </a:p>
          <a:p>
            <a:r>
              <a:rPr lang="en-IN" dirty="0"/>
              <a:t>User Happiness is an important metric in evaluating VSM performance.</a:t>
            </a:r>
          </a:p>
          <a:p>
            <a:r>
              <a:rPr lang="en-IN" dirty="0"/>
              <a:t>User happiness is the same as retrieving articles that match the users’ query.</a:t>
            </a:r>
          </a:p>
          <a:p>
            <a:r>
              <a:rPr lang="en-IN" dirty="0"/>
              <a:t>We have demonstrated that our model performs better than a regular VSM by considering the POS tag of the users’ query. By doing this, we are able to retrieve documents that both syntactically and semantically match the users’ query.</a:t>
            </a:r>
          </a:p>
          <a:p>
            <a:r>
              <a:rPr lang="en-IN" dirty="0"/>
              <a:t>We asked 10 of our friends if they were happy with our retrieval, and all of them were. Although this is not a perfect metric, it gives us the overview of the system’s performance.</a:t>
            </a:r>
          </a:p>
        </p:txBody>
      </p:sp>
    </p:spTree>
    <p:extLst>
      <p:ext uri="{BB962C8B-B14F-4D97-AF65-F5344CB8AC3E}">
        <p14:creationId xmlns:p14="http://schemas.microsoft.com/office/powerpoint/2010/main" val="14758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D623-4CAA-4E5B-8C8F-C2B10352A25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Android application</a:t>
            </a:r>
          </a:p>
        </p:txBody>
      </p:sp>
      <p:pic>
        <p:nvPicPr>
          <p:cNvPr id="4" name="image4.jpg">
            <a:extLst>
              <a:ext uri="{FF2B5EF4-FFF2-40B4-BE49-F238E27FC236}">
                <a16:creationId xmlns:a16="http://schemas.microsoft.com/office/drawing/2014/main" id="{CC8F8572-791C-4488-85A3-2C68DBE87DCC}"/>
              </a:ext>
            </a:extLst>
          </p:cNvPr>
          <p:cNvPicPr/>
          <p:nvPr/>
        </p:nvPicPr>
        <p:blipFill>
          <a:blip r:embed="rId2"/>
          <a:srcRect/>
          <a:stretch>
            <a:fillRect/>
          </a:stretch>
        </p:blipFill>
        <p:spPr>
          <a:xfrm>
            <a:off x="3566160" y="1772816"/>
            <a:ext cx="2468880" cy="3852428"/>
          </a:xfrm>
          <a:prstGeom prst="rect">
            <a:avLst/>
          </a:prstGeom>
          <a:ln/>
        </p:spPr>
      </p:pic>
    </p:spTree>
    <p:extLst>
      <p:ext uri="{BB962C8B-B14F-4D97-AF65-F5344CB8AC3E}">
        <p14:creationId xmlns:p14="http://schemas.microsoft.com/office/powerpoint/2010/main" val="110510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095D-EE1B-4F2D-971E-E69AA36D3EC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Android application – contd.</a:t>
            </a:r>
            <a:endParaRPr lang="en-US" dirty="0"/>
          </a:p>
        </p:txBody>
      </p:sp>
      <p:pic>
        <p:nvPicPr>
          <p:cNvPr id="4" name="image3.png">
            <a:extLst>
              <a:ext uri="{FF2B5EF4-FFF2-40B4-BE49-F238E27FC236}">
                <a16:creationId xmlns:a16="http://schemas.microsoft.com/office/drawing/2014/main" id="{CA4D95C4-7C50-4E3E-ACF5-A8A5B14A81CB}"/>
              </a:ext>
            </a:extLst>
          </p:cNvPr>
          <p:cNvPicPr/>
          <p:nvPr/>
        </p:nvPicPr>
        <p:blipFill>
          <a:blip r:embed="rId2"/>
          <a:srcRect/>
          <a:stretch>
            <a:fillRect/>
          </a:stretch>
        </p:blipFill>
        <p:spPr>
          <a:xfrm>
            <a:off x="899592" y="2060848"/>
            <a:ext cx="2267712" cy="3291840"/>
          </a:xfrm>
          <a:prstGeom prst="rect">
            <a:avLst/>
          </a:prstGeom>
          <a:ln/>
        </p:spPr>
      </p:pic>
      <p:pic>
        <p:nvPicPr>
          <p:cNvPr id="6" name="image2.jpg">
            <a:extLst>
              <a:ext uri="{FF2B5EF4-FFF2-40B4-BE49-F238E27FC236}">
                <a16:creationId xmlns:a16="http://schemas.microsoft.com/office/drawing/2014/main" id="{54195F7F-5E38-45B3-8BBA-C8F1BA2B5118}"/>
              </a:ext>
            </a:extLst>
          </p:cNvPr>
          <p:cNvPicPr/>
          <p:nvPr/>
        </p:nvPicPr>
        <p:blipFill>
          <a:blip r:embed="rId3"/>
          <a:srcRect/>
          <a:stretch>
            <a:fillRect/>
          </a:stretch>
        </p:blipFill>
        <p:spPr>
          <a:xfrm>
            <a:off x="3563888" y="2060848"/>
            <a:ext cx="2267712" cy="3291840"/>
          </a:xfrm>
          <a:prstGeom prst="rect">
            <a:avLst/>
          </a:prstGeom>
          <a:ln/>
        </p:spPr>
      </p:pic>
      <p:pic>
        <p:nvPicPr>
          <p:cNvPr id="7" name="image5.png">
            <a:extLst>
              <a:ext uri="{FF2B5EF4-FFF2-40B4-BE49-F238E27FC236}">
                <a16:creationId xmlns:a16="http://schemas.microsoft.com/office/drawing/2014/main" id="{8146352D-3F85-42FF-B569-730CBFB3FB2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a:off x="6228184" y="2060848"/>
            <a:ext cx="2267712" cy="3291840"/>
          </a:xfrm>
          <a:prstGeom prst="rect">
            <a:avLst/>
          </a:prstGeom>
          <a:ln/>
        </p:spPr>
      </p:pic>
    </p:spTree>
    <p:extLst>
      <p:ext uri="{BB962C8B-B14F-4D97-AF65-F5344CB8AC3E}">
        <p14:creationId xmlns:p14="http://schemas.microsoft.com/office/powerpoint/2010/main" val="5797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sz="quarter" idx="1"/>
          </p:nvPr>
        </p:nvSpPr>
        <p:spPr>
          <a:xfrm>
            <a:off x="914400" y="1447800"/>
            <a:ext cx="7772400" cy="5124472"/>
          </a:xfrm>
        </p:spPr>
        <p:txBody>
          <a:bodyPr>
            <a:noAutofit/>
          </a:bodyPr>
          <a:lstStyle/>
          <a:p>
            <a:pPr algn="just">
              <a:buFont typeface="Arial" pitchFamily="34" charset="0"/>
              <a:buChar char="•"/>
            </a:pPr>
            <a:endParaRPr lang="en-IN" sz="2000" dirty="0">
              <a:latin typeface="Times New Roman" pitchFamily="18" charset="0"/>
              <a:cs typeface="Times New Roman" pitchFamily="18" charset="0"/>
            </a:endParaRPr>
          </a:p>
          <a:p>
            <a:pPr>
              <a:buFont typeface="Times New Roman" panose="02020603050405020304" pitchFamily="18" charset="0"/>
              <a:buChar char="●"/>
            </a:pPr>
            <a:r>
              <a:rPr lang="en-IN" sz="2000" dirty="0">
                <a:latin typeface="Times New Roman" pitchFamily="18" charset="0"/>
                <a:cs typeface="Times New Roman" pitchFamily="18" charset="0"/>
              </a:rPr>
              <a:t>People keep themselves updated on current affairs through various media portals like newspapers, social media, TV news channels and so on. However, the information that we receive through these outlets is very particular or narrow and does not draw the entire picture. </a:t>
            </a:r>
          </a:p>
          <a:p>
            <a:pPr>
              <a:buFont typeface="Times New Roman" panose="02020603050405020304" pitchFamily="18" charset="0"/>
              <a:buChar char="●"/>
            </a:pPr>
            <a:r>
              <a:rPr lang="en-IN" sz="2000" dirty="0">
                <a:latin typeface="Times New Roman" pitchFamily="18" charset="0"/>
                <a:cs typeface="Times New Roman" pitchFamily="18" charset="0"/>
              </a:rPr>
              <a:t>Our model of a graph based news casting platform will solve this issue by visualizing all the elements and forces that act on a particular element. We do not construct the article. We show the occurrences of events, and thereby let the users see how each element is interconnected. </a:t>
            </a:r>
          </a:p>
          <a:p>
            <a:pPr>
              <a:buFont typeface="Times New Roman" panose="02020603050405020304" pitchFamily="18" charset="0"/>
              <a:buChar char="●"/>
            </a:pPr>
            <a:r>
              <a:rPr lang="en-IN" sz="2000" dirty="0">
                <a:latin typeface="Times New Roman" pitchFamily="18" charset="0"/>
                <a:cs typeface="Times New Roman" pitchFamily="18" charset="0"/>
              </a:rPr>
              <a:t>Our original method of upgrading the VSM to use POS tags is interesting approach and opens opportunities for further development.</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Future Work</a:t>
            </a:r>
          </a:p>
        </p:txBody>
      </p:sp>
      <p:sp>
        <p:nvSpPr>
          <p:cNvPr id="3" name="Content Placeholder 2"/>
          <p:cNvSpPr>
            <a:spLocks noGrp="1"/>
          </p:cNvSpPr>
          <p:nvPr>
            <p:ph sz="quarter" idx="1"/>
          </p:nvPr>
        </p:nvSpPr>
        <p:spPr/>
        <p:txBody>
          <a:bodyPr>
            <a:normAutofit fontScale="92500"/>
          </a:bodyPr>
          <a:lstStyle/>
          <a:p>
            <a:pPr marL="0" indent="0" algn="just">
              <a:buNone/>
            </a:pPr>
            <a:r>
              <a:rPr lang="en-IN" dirty="0">
                <a:latin typeface="Times New Roman" pitchFamily="18" charset="0"/>
                <a:cs typeface="Times New Roman" pitchFamily="18" charset="0"/>
              </a:rPr>
              <a:t>Our model can also be used in various other domains.</a:t>
            </a:r>
          </a:p>
          <a:p>
            <a:pPr algn="just"/>
            <a:r>
              <a:rPr lang="en-IN" dirty="0">
                <a:latin typeface="Times New Roman" pitchFamily="18" charset="0"/>
                <a:cs typeface="Times New Roman" pitchFamily="18" charset="0"/>
              </a:rPr>
              <a:t>Can be used to graph a science textbook. </a:t>
            </a:r>
          </a:p>
          <a:p>
            <a:pPr algn="just"/>
            <a:r>
              <a:rPr lang="en-IN" dirty="0">
                <a:latin typeface="Times New Roman" pitchFamily="18" charset="0"/>
                <a:cs typeface="Times New Roman" pitchFamily="18" charset="0"/>
              </a:rPr>
              <a:t>A student can use this graph to understand the concepts laid out in the book. </a:t>
            </a:r>
          </a:p>
          <a:p>
            <a:pPr algn="just"/>
            <a:r>
              <a:rPr lang="en-IN" dirty="0">
                <a:latin typeface="Times New Roman" pitchFamily="18" charset="0"/>
                <a:cs typeface="Times New Roman" pitchFamily="18" charset="0"/>
              </a:rPr>
              <a:t>Can be used in judicial system to aid a judge in analysing the various forces that are acting on a person, which forced him/her to act the way that they did. </a:t>
            </a:r>
          </a:p>
          <a:p>
            <a:pPr algn="just"/>
            <a:r>
              <a:rPr lang="en-IN" dirty="0">
                <a:latin typeface="Times New Roman" pitchFamily="18" charset="0"/>
                <a:cs typeface="Times New Roman" pitchFamily="18" charset="0"/>
              </a:rPr>
              <a:t>By clustering of the corpus, VSM ranking system can be significantly improved.</a:t>
            </a:r>
          </a:p>
          <a:p>
            <a:pPr marL="0" indent="0" algn="just">
              <a:buNone/>
            </a:pP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CBF2-7262-4E8F-9FD1-2958AE9101E3}"/>
              </a:ext>
            </a:extLst>
          </p:cNvPr>
          <p:cNvSpPr>
            <a:spLocks noGrp="1"/>
          </p:cNvSpPr>
          <p:nvPr>
            <p:ph type="title"/>
          </p:nvPr>
        </p:nvSpPr>
        <p:spPr/>
        <p:txBody>
          <a:bodyPr/>
          <a:lstStyle/>
          <a:p>
            <a:pPr algn="ctr"/>
            <a:r>
              <a:rPr lang="de-DE" b="1" dirty="0">
                <a:latin typeface="Times New Roman" panose="02020603050405020304" pitchFamily="18" charset="0"/>
                <a:cs typeface="Times New Roman" panose="02020603050405020304" pitchFamily="18" charset="0"/>
              </a:rPr>
              <a:t>Thank you for your attention!</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EB5406-5969-42E3-A7B4-ACD0F0E827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87824" y="2132856"/>
            <a:ext cx="3456384" cy="3456384"/>
          </a:xfrm>
          <a:prstGeom prst="rect">
            <a:avLst/>
          </a:prstGeom>
        </p:spPr>
      </p:pic>
    </p:spTree>
    <p:extLst>
      <p:ext uri="{BB962C8B-B14F-4D97-AF65-F5344CB8AC3E}">
        <p14:creationId xmlns:p14="http://schemas.microsoft.com/office/powerpoint/2010/main" val="13040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Motivation</a:t>
            </a:r>
          </a:p>
        </p:txBody>
      </p:sp>
      <p:sp>
        <p:nvSpPr>
          <p:cNvPr id="3" name="Content Placeholder 2"/>
          <p:cNvSpPr>
            <a:spLocks noGrp="1"/>
          </p:cNvSpPr>
          <p:nvPr>
            <p:ph sz="quarter" idx="1"/>
          </p:nvPr>
        </p:nvSpPr>
        <p:spPr/>
        <p:txBody>
          <a:bodyPr>
            <a:normAutofit/>
          </a:bodyPr>
          <a:lstStyle/>
          <a:p>
            <a:pPr algn="just"/>
            <a:r>
              <a:rPr lang="en-IN" dirty="0">
                <a:latin typeface="Times New Roman" pitchFamily="18" charset="0"/>
                <a:cs typeface="Times New Roman" pitchFamily="18" charset="0"/>
              </a:rPr>
              <a:t>With our everyday life becoming more dynamic, people have less time to focus and read entire news articles</a:t>
            </a:r>
          </a:p>
          <a:p>
            <a:pPr algn="just"/>
            <a:r>
              <a:rPr lang="en-IN" dirty="0">
                <a:latin typeface="Times New Roman" pitchFamily="18" charset="0"/>
                <a:cs typeface="Times New Roman" pitchFamily="18" charset="0"/>
              </a:rPr>
              <a:t>Provide a convenient and easy way to get information on news around the world</a:t>
            </a:r>
          </a:p>
          <a:p>
            <a:pPr algn="just"/>
            <a:r>
              <a:rPr lang="en-IN" dirty="0">
                <a:latin typeface="Times New Roman" pitchFamily="18" charset="0"/>
                <a:cs typeface="Times New Roman" pitchFamily="18" charset="0"/>
              </a:rPr>
              <a:t>Visualizing news can greatly reduce the time needed to understand the content of an article </a:t>
            </a:r>
          </a:p>
          <a:p>
            <a:pPr algn="just"/>
            <a:r>
              <a:rPr lang="en-IN" dirty="0">
                <a:latin typeface="Times New Roman" pitchFamily="18" charset="0"/>
                <a:cs typeface="Times New Roman" pitchFamily="18" charset="0"/>
              </a:rPr>
              <a:t>Visualize nodes (words) in a way that they logically present the flow of the storyline(s)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Key Issues</a:t>
            </a:r>
          </a:p>
        </p:txBody>
      </p:sp>
      <p:sp>
        <p:nvSpPr>
          <p:cNvPr id="3" name="Content Placeholder 2"/>
          <p:cNvSpPr>
            <a:spLocks noGrp="1"/>
          </p:cNvSpPr>
          <p:nvPr>
            <p:ph sz="quarter" idx="1"/>
          </p:nvPr>
        </p:nvSpPr>
        <p:spPr/>
        <p:txBody>
          <a:bodyPr>
            <a:normAutofit/>
          </a:bodyPr>
          <a:lstStyle/>
          <a:p>
            <a:pPr algn="just"/>
            <a:r>
              <a:rPr lang="en-IN" dirty="0">
                <a:latin typeface="Times New Roman" pitchFamily="18" charset="0"/>
                <a:cs typeface="Times New Roman" pitchFamily="18" charset="0"/>
              </a:rPr>
              <a:t>Reading long news articles can be</a:t>
            </a:r>
          </a:p>
          <a:p>
            <a:pPr lvl="1" algn="just"/>
            <a:r>
              <a:rPr lang="en-IN" dirty="0">
                <a:latin typeface="Times New Roman" pitchFamily="18" charset="0"/>
                <a:cs typeface="Times New Roman" pitchFamily="18" charset="0"/>
              </a:rPr>
              <a:t>boring and </a:t>
            </a:r>
          </a:p>
          <a:p>
            <a:pPr lvl="1" algn="just"/>
            <a:r>
              <a:rPr lang="en-IN" dirty="0">
                <a:latin typeface="Times New Roman" pitchFamily="18" charset="0"/>
                <a:cs typeface="Times New Roman" pitchFamily="18" charset="0"/>
              </a:rPr>
              <a:t>time consuming</a:t>
            </a:r>
          </a:p>
          <a:p>
            <a:pPr algn="just"/>
            <a:r>
              <a:rPr lang="en-IN" dirty="0">
                <a:latin typeface="Times New Roman" pitchFamily="18" charset="0"/>
                <a:cs typeface="Times New Roman" pitchFamily="18" charset="0"/>
              </a:rPr>
              <a:t>Visualizations are always more appealing than lengthy texts. </a:t>
            </a:r>
          </a:p>
          <a:p>
            <a:pPr algn="just"/>
            <a:r>
              <a:rPr lang="en-IN" dirty="0">
                <a:latin typeface="Times New Roman" pitchFamily="18" charset="0"/>
                <a:cs typeface="Times New Roman" pitchFamily="18" charset="0"/>
              </a:rPr>
              <a:t>As quoted by Fred R. Barnard: </a:t>
            </a:r>
          </a:p>
          <a:p>
            <a:pPr algn="just">
              <a:buNone/>
            </a:pPr>
            <a:r>
              <a:rPr lang="en-IN" dirty="0">
                <a:latin typeface="Times New Roman" pitchFamily="18" charset="0"/>
                <a:cs typeface="Times New Roman" pitchFamily="18" charset="0"/>
              </a:rPr>
              <a:t>               “A picture is worth a thousand words” </a:t>
            </a:r>
          </a:p>
          <a:p>
            <a:pPr algn="just">
              <a:buNone/>
            </a:pPr>
            <a:endParaRPr lang="en-IN" dirty="0">
              <a:latin typeface="Times New Roman" pitchFamily="18" charset="0"/>
              <a:cs typeface="Times New Roman" pitchFamily="18" charset="0"/>
            </a:endParaRPr>
          </a:p>
          <a:p>
            <a:pPr algn="ctr">
              <a:buNone/>
            </a:pPr>
            <a:r>
              <a:rPr lang="en-IN" dirty="0">
                <a:latin typeface="Times New Roman" pitchFamily="18" charset="0"/>
                <a:cs typeface="Times New Roman" pitchFamily="18" charset="0"/>
              </a:rPr>
              <a:t>Problem definition:</a:t>
            </a:r>
            <a:r>
              <a:rPr lang="en-IN" i="1" dirty="0">
                <a:latin typeface="Times New Roman" pitchFamily="18" charset="0"/>
                <a:cs typeface="Times New Roman" pitchFamily="18" charset="0"/>
              </a:rPr>
              <a:t> Can we visualize the content of news articles in a graphical manner?</a:t>
            </a:r>
          </a:p>
          <a:p>
            <a:pPr>
              <a:buNone/>
            </a:pP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Related work</a:t>
            </a:r>
          </a:p>
        </p:txBody>
      </p:sp>
      <p:sp>
        <p:nvSpPr>
          <p:cNvPr id="3" name="Content Placeholder 2"/>
          <p:cNvSpPr>
            <a:spLocks noGrp="1"/>
          </p:cNvSpPr>
          <p:nvPr>
            <p:ph sz="quarter" idx="1"/>
          </p:nvPr>
        </p:nvSpPr>
        <p:spPr>
          <a:xfrm>
            <a:off x="785786" y="1447800"/>
            <a:ext cx="7901014" cy="4910158"/>
          </a:xfrm>
        </p:spPr>
        <p:txBody>
          <a:bodyPr>
            <a:noAutofit/>
          </a:bodyPr>
          <a:lstStyle/>
          <a:p>
            <a:pPr marL="0" indent="0" algn="just">
              <a:buNone/>
            </a:pPr>
            <a:r>
              <a:rPr lang="en-IN" sz="2400" b="1" dirty="0">
                <a:latin typeface="Times New Roman" pitchFamily="18" charset="0"/>
                <a:cs typeface="Times New Roman" pitchFamily="18" charset="0"/>
              </a:rPr>
              <a:t>Topic Extraction from News Archive Using TF*PDF Algorithm (</a:t>
            </a:r>
            <a:r>
              <a:rPr lang="en-IN" sz="2400" dirty="0">
                <a:latin typeface="Times New Roman" pitchFamily="18" charset="0"/>
                <a:cs typeface="Times New Roman" pitchFamily="18" charset="0"/>
              </a:rPr>
              <a:t>Khoo </a:t>
            </a:r>
            <a:r>
              <a:rPr lang="en-IN" sz="2400" dirty="0" err="1">
                <a:latin typeface="Times New Roman" pitchFamily="18" charset="0"/>
                <a:cs typeface="Times New Roman" pitchFamily="18" charset="0"/>
              </a:rPr>
              <a:t>Khyou</a:t>
            </a:r>
            <a:r>
              <a:rPr lang="en-IN" sz="2400" dirty="0">
                <a:latin typeface="Times New Roman" pitchFamily="18" charset="0"/>
                <a:cs typeface="Times New Roman" pitchFamily="18" charset="0"/>
              </a:rPr>
              <a:t> Bun and Mitsuru Ishizuka)</a:t>
            </a:r>
          </a:p>
          <a:p>
            <a:pPr algn="just"/>
            <a:r>
              <a:rPr lang="en-IN" sz="2400" dirty="0">
                <a:latin typeface="Times New Roman" pitchFamily="18" charset="0"/>
                <a:cs typeface="Times New Roman" pitchFamily="18" charset="0"/>
              </a:rPr>
              <a:t>Terms that are related to hot topics at that time, appear more frequently.</a:t>
            </a:r>
          </a:p>
          <a:p>
            <a:pPr lvl="1" algn="just"/>
            <a:r>
              <a:rPr lang="en-IN" dirty="0">
                <a:latin typeface="Times New Roman" pitchFamily="18" charset="0"/>
                <a:cs typeface="Times New Roman" pitchFamily="18" charset="0"/>
              </a:rPr>
              <a:t>Downside: useful only when there are viral news</a:t>
            </a:r>
          </a:p>
          <a:p>
            <a:pPr marL="0" indent="0" algn="just">
              <a:buNone/>
            </a:pPr>
            <a:r>
              <a:rPr lang="en-IN" sz="2400" b="1" dirty="0">
                <a:latin typeface="Times New Roman" pitchFamily="18" charset="0"/>
                <a:cs typeface="Times New Roman" pitchFamily="18" charset="0"/>
              </a:rPr>
              <a:t>Construction of news headline from detailed news article (</a:t>
            </a:r>
            <a:r>
              <a:rPr lang="en-IN" sz="2400" dirty="0">
                <a:latin typeface="Times New Roman" pitchFamily="18" charset="0"/>
                <a:cs typeface="Times New Roman" pitchFamily="18" charset="0"/>
              </a:rPr>
              <a:t>Urmila Shrawankar and Kranti Wankhede) </a:t>
            </a:r>
          </a:p>
          <a:p>
            <a:pPr algn="just">
              <a:buFont typeface="Times New Roman" panose="02020603050405020304" pitchFamily="18" charset="0"/>
              <a:buChar char="●"/>
            </a:pPr>
            <a:r>
              <a:rPr lang="en-IN" sz="2400" dirty="0">
                <a:latin typeface="Times New Roman" pitchFamily="18" charset="0"/>
                <a:cs typeface="Times New Roman" pitchFamily="18" charset="0"/>
              </a:rPr>
              <a:t>Instead of reading an entire news article, reader can get an idea by just reading the headline.</a:t>
            </a:r>
          </a:p>
          <a:p>
            <a:pPr lvl="1" algn="just"/>
            <a:r>
              <a:rPr lang="en-IN" dirty="0">
                <a:latin typeface="Times New Roman" pitchFamily="18" charset="0"/>
                <a:cs typeface="Times New Roman" pitchFamily="18" charset="0"/>
              </a:rPr>
              <a:t>Downside: partial information by reading just the headline</a:t>
            </a:r>
          </a:p>
          <a:p>
            <a:pPr>
              <a:buNone/>
            </a:pPr>
            <a:br>
              <a:rPr lang="en-IN"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11AE-E375-4C73-B659-30700B096B51}"/>
              </a:ext>
            </a:extLst>
          </p:cNvPr>
          <p:cNvSpPr>
            <a:spLocks noGrp="1"/>
          </p:cNvSpPr>
          <p:nvPr>
            <p:ph type="title"/>
          </p:nvPr>
        </p:nvSpPr>
        <p:spPr/>
        <p:txBody>
          <a:bodyPr/>
          <a:lstStyle/>
          <a:p>
            <a:pPr algn="ctr"/>
            <a:r>
              <a:rPr lang="de-DE" b="1" dirty="0">
                <a:latin typeface="Times New Roman" panose="02020603050405020304" pitchFamily="18" charset="0"/>
                <a:cs typeface="Times New Roman" panose="02020603050405020304" pitchFamily="18" charset="0"/>
              </a:rPr>
              <a:t>Our approach</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ECD46C-514E-4F83-9274-38A6B9FE45AC}"/>
              </a:ext>
            </a:extLst>
          </p:cNvPr>
          <p:cNvSpPr>
            <a:spLocks noGrp="1"/>
          </p:cNvSpPr>
          <p:nvPr>
            <p:ph sz="quarter" idx="1"/>
          </p:nvPr>
        </p:nvSpPr>
        <p:spPr/>
        <p:txBody>
          <a:bodyPr>
            <a:normAutofit/>
          </a:bodyPr>
          <a:lstStyle/>
          <a:p>
            <a:pPr algn="just"/>
            <a:r>
              <a:rPr lang="de-DE" sz="2400" dirty="0">
                <a:latin typeface="Times New Roman" panose="02020603050405020304" pitchFamily="18" charset="0"/>
                <a:cs typeface="Times New Roman" panose="02020603050405020304" pitchFamily="18" charset="0"/>
              </a:rPr>
              <a:t>Provide users with all the information they need in a </a:t>
            </a:r>
            <a:r>
              <a:rPr lang="de-DE" sz="2400" i="1" dirty="0">
                <a:latin typeface="Times New Roman" panose="02020603050405020304" pitchFamily="18" charset="0"/>
                <a:cs typeface="Times New Roman" panose="02020603050405020304" pitchFamily="18" charset="0"/>
              </a:rPr>
              <a:t>short</a:t>
            </a:r>
            <a:r>
              <a:rPr lang="de-DE" sz="2400" dirty="0">
                <a:latin typeface="Times New Roman" panose="02020603050405020304" pitchFamily="18" charset="0"/>
                <a:cs typeface="Times New Roman" panose="02020603050405020304" pitchFamily="18" charset="0"/>
              </a:rPr>
              <a:t> and </a:t>
            </a:r>
            <a:r>
              <a:rPr lang="de-DE" sz="2400" i="1" dirty="0">
                <a:latin typeface="Times New Roman" panose="02020603050405020304" pitchFamily="18" charset="0"/>
                <a:cs typeface="Times New Roman" panose="02020603050405020304" pitchFamily="18" charset="0"/>
              </a:rPr>
              <a:t>concise</a:t>
            </a:r>
            <a:r>
              <a:rPr lang="de-DE" sz="2400" dirty="0">
                <a:latin typeface="Times New Roman" panose="02020603050405020304" pitchFamily="18" charset="0"/>
                <a:cs typeface="Times New Roman" panose="02020603050405020304" pitchFamily="18" charset="0"/>
              </a:rPr>
              <a:t> manner</a:t>
            </a:r>
          </a:p>
          <a:p>
            <a:pPr algn="just"/>
            <a:r>
              <a:rPr lang="de-DE" sz="2400" dirty="0">
                <a:latin typeface="Times New Roman" panose="02020603050405020304" pitchFamily="18" charset="0"/>
                <a:cs typeface="Times New Roman" panose="02020603050405020304" pitchFamily="18" charset="0"/>
              </a:rPr>
              <a:t>Utilize news from Inshorts</a:t>
            </a:r>
          </a:p>
          <a:p>
            <a:pPr lvl="1" algn="just"/>
            <a:r>
              <a:rPr lang="de-DE" dirty="0">
                <a:latin typeface="Times New Roman" panose="02020603050405020304" pitchFamily="18" charset="0"/>
                <a:cs typeface="Times New Roman" panose="02020603050405020304" pitchFamily="18" charset="0"/>
              </a:rPr>
              <a:t>Provides news articles with 60 words or less</a:t>
            </a:r>
          </a:p>
          <a:p>
            <a:pPr lvl="1" algn="just"/>
            <a:r>
              <a:rPr lang="de-DE" dirty="0">
                <a:latin typeface="Times New Roman" panose="02020603050405020304" pitchFamily="18" charset="0"/>
                <a:cs typeface="Times New Roman" panose="02020603050405020304" pitchFamily="18" charset="0"/>
              </a:rPr>
              <a:t>The structure of sentences is simple</a:t>
            </a:r>
          </a:p>
          <a:p>
            <a:pPr algn="just"/>
            <a:r>
              <a:rPr lang="en-US" sz="2400" dirty="0">
                <a:latin typeface="Times New Roman" panose="02020603050405020304" pitchFamily="18" charset="0"/>
                <a:cs typeface="Times New Roman" panose="02020603050405020304" pitchFamily="18" charset="0"/>
              </a:rPr>
              <a:t>Mixture of old and trending news</a:t>
            </a:r>
          </a:p>
          <a:p>
            <a:pPr algn="just"/>
            <a:r>
              <a:rPr lang="en-US" sz="2400" dirty="0">
                <a:latin typeface="Times New Roman" panose="02020603050405020304" pitchFamily="18" charset="0"/>
                <a:cs typeface="Times New Roman" panose="02020603050405020304" pitchFamily="18" charset="0"/>
              </a:rPr>
              <a:t>Use the content of the article rather than just the title</a:t>
            </a:r>
          </a:p>
          <a:p>
            <a:pPr lvl="1" algn="just"/>
            <a:r>
              <a:rPr lang="en-US" dirty="0">
                <a:latin typeface="Times New Roman" panose="02020603050405020304" pitchFamily="18" charset="0"/>
                <a:cs typeface="Times New Roman" panose="02020603050405020304" pitchFamily="18" charset="0"/>
              </a:rPr>
              <a:t>Most common parts of speech are used as nodes </a:t>
            </a:r>
          </a:p>
          <a:p>
            <a:pPr lvl="1" algn="just"/>
            <a:r>
              <a:rPr lang="en-US" dirty="0">
                <a:latin typeface="Times New Roman" panose="02020603050405020304" pitchFamily="18" charset="0"/>
                <a:cs typeface="Times New Roman" panose="02020603050405020304" pitchFamily="18" charset="0"/>
              </a:rPr>
              <a:t>Noun – verb – noun relationships are visualized</a:t>
            </a:r>
          </a:p>
          <a:p>
            <a:pPr lvl="1"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23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8913-89C6-4B2D-A29A-DEE561A7B813}"/>
              </a:ext>
            </a:extLst>
          </p:cNvPr>
          <p:cNvSpPr>
            <a:spLocks noGrp="1"/>
          </p:cNvSpPr>
          <p:nvPr>
            <p:ph type="title"/>
          </p:nvPr>
        </p:nvSpPr>
        <p:spPr/>
        <p:txBody>
          <a:bodyPr/>
          <a:lstStyle/>
          <a:p>
            <a:pPr algn="ctr"/>
            <a:r>
              <a:rPr lang="de-DE" b="1" dirty="0">
                <a:latin typeface="Times New Roman" panose="02020603050405020304" pitchFamily="18" charset="0"/>
                <a:cs typeface="Times New Roman" panose="02020603050405020304" pitchFamily="18" charset="0"/>
              </a:rPr>
              <a:t>Our data</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80CCE2-34C5-43A6-B77A-5080C575F804}"/>
              </a:ext>
            </a:extLst>
          </p:cNvPr>
          <p:cNvSpPr>
            <a:spLocks noGrp="1"/>
          </p:cNvSpPr>
          <p:nvPr>
            <p:ph sz="quarter" idx="1"/>
          </p:nvPr>
        </p:nvSpPr>
        <p:spPr/>
        <p:txBody>
          <a:bodyPr>
            <a:normAutofit/>
          </a:bodyPr>
          <a:lstStyle/>
          <a:p>
            <a:pPr algn="just"/>
            <a:r>
              <a:rPr lang="de-DE" sz="2400" dirty="0">
                <a:latin typeface="Times New Roman" panose="02020603050405020304" pitchFamily="18" charset="0"/>
                <a:cs typeface="Times New Roman" panose="02020603050405020304" pitchFamily="18" charset="0"/>
              </a:rPr>
              <a:t>The data we used is collection of around 3000 articles</a:t>
            </a:r>
          </a:p>
          <a:p>
            <a:pPr algn="just"/>
            <a:r>
              <a:rPr lang="de-DE" sz="2400" dirty="0">
                <a:latin typeface="Times New Roman" panose="02020603050405020304" pitchFamily="18" charset="0"/>
                <a:cs typeface="Times New Roman" panose="02020603050405020304" pitchFamily="18" charset="0"/>
              </a:rPr>
              <a:t>Articles have title, content, date and time, and image url</a:t>
            </a:r>
          </a:p>
          <a:p>
            <a:pPr algn="just"/>
            <a:endParaRPr lang="de-DE" sz="2400" dirty="0">
              <a:latin typeface="Times New Roman" panose="02020603050405020304" pitchFamily="18" charset="0"/>
              <a:cs typeface="Times New Roman" panose="02020603050405020304" pitchFamily="18" charset="0"/>
            </a:endParaRPr>
          </a:p>
          <a:p>
            <a:pPr algn="just"/>
            <a:endParaRPr lang="de-DE" sz="2400" dirty="0">
              <a:latin typeface="Times New Roman" panose="02020603050405020304" pitchFamily="18" charset="0"/>
              <a:cs typeface="Times New Roman" panose="02020603050405020304" pitchFamily="18" charset="0"/>
            </a:endParaRPr>
          </a:p>
          <a:p>
            <a:pPr algn="just"/>
            <a:endParaRPr lang="de-DE"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7E4BA55-5A55-4BC3-B9E6-ECA59B9A4C2D}"/>
              </a:ext>
            </a:extLst>
          </p:cNvPr>
          <p:cNvGraphicFramePr/>
          <p:nvPr>
            <p:extLst>
              <p:ext uri="{D42A27DB-BD31-4B8C-83A1-F6EECF244321}">
                <p14:modId xmlns:p14="http://schemas.microsoft.com/office/powerpoint/2010/main" val="1100368854"/>
              </p:ext>
            </p:extLst>
          </p:nvPr>
        </p:nvGraphicFramePr>
        <p:xfrm>
          <a:off x="1259632" y="2420888"/>
          <a:ext cx="6696744" cy="40324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259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8FFA-3582-415F-B52D-DDBE5B8DCBA6}"/>
              </a:ext>
            </a:extLst>
          </p:cNvPr>
          <p:cNvSpPr>
            <a:spLocks noGrp="1"/>
          </p:cNvSpPr>
          <p:nvPr>
            <p:ph type="title"/>
          </p:nvPr>
        </p:nvSpPr>
        <p:spPr/>
        <p:txBody>
          <a:bodyPr/>
          <a:lstStyle/>
          <a:p>
            <a:pPr algn="ctr"/>
            <a:r>
              <a:rPr lang="de-DE" b="1" dirty="0">
                <a:latin typeface="Times New Roman" panose="02020603050405020304" pitchFamily="18" charset="0"/>
                <a:cs typeface="Times New Roman" panose="02020603050405020304" pitchFamily="18" charset="0"/>
              </a:rPr>
              <a:t>Token creation process</a:t>
            </a:r>
            <a:endParaRPr lang="en-US" b="1"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A0ADFDA-D1DE-44DE-94C0-AD71A862F155}"/>
              </a:ext>
            </a:extLst>
          </p:cNvPr>
          <p:cNvGraphicFramePr/>
          <p:nvPr>
            <p:extLst>
              <p:ext uri="{D42A27DB-BD31-4B8C-83A1-F6EECF244321}">
                <p14:modId xmlns:p14="http://schemas.microsoft.com/office/powerpoint/2010/main" val="3029400534"/>
              </p:ext>
            </p:extLst>
          </p:nvPr>
        </p:nvGraphicFramePr>
        <p:xfrm>
          <a:off x="1691680" y="1844824"/>
          <a:ext cx="609600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84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1A43-9D2C-4F66-9D85-47D83C3D4E3A}"/>
              </a:ext>
            </a:extLst>
          </p:cNvPr>
          <p:cNvSpPr>
            <a:spLocks noGrp="1"/>
          </p:cNvSpPr>
          <p:nvPr>
            <p:ph type="title"/>
          </p:nvPr>
        </p:nvSpPr>
        <p:spPr/>
        <p:txBody>
          <a:bodyPr/>
          <a:lstStyle/>
          <a:p>
            <a:pPr algn="ctr"/>
            <a:r>
              <a:rPr lang="de-DE" b="1" dirty="0">
                <a:latin typeface="Times New Roman" panose="02020603050405020304" pitchFamily="18" charset="0"/>
                <a:cs typeface="Times New Roman" panose="02020603050405020304" pitchFamily="18" charset="0"/>
              </a:rPr>
              <a:t>Graph creation process</a:t>
            </a:r>
            <a:endParaRPr lang="en-US"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150BD420-5145-4827-ABC5-D2FF84EEEED5}"/>
              </a:ext>
            </a:extLst>
          </p:cNvPr>
          <p:cNvGraphicFramePr/>
          <p:nvPr>
            <p:extLst>
              <p:ext uri="{D42A27DB-BD31-4B8C-83A1-F6EECF244321}">
                <p14:modId xmlns:p14="http://schemas.microsoft.com/office/powerpoint/2010/main" val="3280124275"/>
              </p:ext>
            </p:extLst>
          </p:nvPr>
        </p:nvGraphicFramePr>
        <p:xfrm>
          <a:off x="1691680" y="1844824"/>
          <a:ext cx="609600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04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9E36-ADBA-4062-9559-EB9A7786893E}"/>
              </a:ext>
            </a:extLst>
          </p:cNvPr>
          <p:cNvSpPr>
            <a:spLocks noGrp="1"/>
          </p:cNvSpPr>
          <p:nvPr>
            <p:ph type="title"/>
          </p:nvPr>
        </p:nvSpPr>
        <p:spPr/>
        <p:txBody>
          <a:bodyPr/>
          <a:lstStyle/>
          <a:p>
            <a:pPr algn="ctr"/>
            <a:r>
              <a:rPr lang="de-DE" b="1" dirty="0">
                <a:latin typeface="Times New Roman" panose="02020603050405020304" pitchFamily="18" charset="0"/>
                <a:ea typeface="Tahoma" panose="020B0604030504040204" pitchFamily="34" charset="0"/>
                <a:cs typeface="Times New Roman" panose="02020603050405020304" pitchFamily="18" charset="0"/>
              </a:rPr>
              <a:t>Generic Vector Space Model</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E680F7-0276-4452-9D56-A30B51216BB1}"/>
              </a:ext>
            </a:extLst>
          </p:cNvPr>
          <p:cNvSpPr>
            <a:spLocks noGrp="1"/>
          </p:cNvSpPr>
          <p:nvPr>
            <p:ph sz="quarter" idx="1"/>
          </p:nvPr>
        </p:nvSpPr>
        <p:spPr/>
        <p:txBody>
          <a:bodyPr/>
          <a:lstStyle/>
          <a:p>
            <a:pPr algn="just"/>
            <a:r>
              <a:rPr lang="de-DE" dirty="0">
                <a:latin typeface="Times New Roman" panose="02020603050405020304" pitchFamily="18" charset="0"/>
                <a:cs typeface="Times New Roman" panose="02020603050405020304" pitchFamily="18" charset="0"/>
              </a:rPr>
              <a:t>Query: </a:t>
            </a:r>
            <a:r>
              <a:rPr lang="de-DE" i="1" dirty="0">
                <a:latin typeface="Times New Roman" panose="02020603050405020304" pitchFamily="18" charset="0"/>
                <a:cs typeface="Times New Roman" panose="02020603050405020304" pitchFamily="18" charset="0"/>
              </a:rPr>
              <a:t>goods</a:t>
            </a:r>
            <a:r>
              <a:rPr lang="de-DE" dirty="0">
                <a:latin typeface="Times New Roman" panose="02020603050405020304" pitchFamily="18" charset="0"/>
                <a:cs typeface="Times New Roman" panose="02020603050405020304" pitchFamily="18" charset="0"/>
              </a:rPr>
              <a:t> </a:t>
            </a:r>
          </a:p>
          <a:p>
            <a:pPr algn="just"/>
            <a:r>
              <a:rPr lang="de-DE" dirty="0">
                <a:latin typeface="Times New Roman" panose="02020603050405020304" pitchFamily="18" charset="0"/>
                <a:cs typeface="Times New Roman" panose="02020603050405020304" pitchFamily="18" charset="0"/>
              </a:rPr>
              <a:t>Document 1: </a:t>
            </a:r>
            <a:r>
              <a:rPr lang="en-US" i="1" dirty="0">
                <a:latin typeface="Times New Roman" panose="02020603050405020304" pitchFamily="18" charset="0"/>
                <a:cs typeface="Times New Roman" panose="02020603050405020304" pitchFamily="18" charset="0"/>
              </a:rPr>
              <a:t>US President Donald Trump is in very good health despite his weight being in the obese range, according to his official doctor Sean Conley.</a:t>
            </a:r>
          </a:p>
          <a:p>
            <a:pPr algn="just"/>
            <a:r>
              <a:rPr lang="en-US" dirty="0">
                <a:latin typeface="Times New Roman" panose="02020603050405020304" pitchFamily="18" charset="0"/>
                <a:cs typeface="Times New Roman" panose="02020603050405020304" pitchFamily="18" charset="0"/>
              </a:rPr>
              <a:t>Document cosine similarity: 0.211</a:t>
            </a:r>
          </a:p>
          <a:p>
            <a:pPr algn="just"/>
            <a:r>
              <a:rPr lang="en-US" dirty="0">
                <a:latin typeface="Times New Roman" panose="02020603050405020304" pitchFamily="18" charset="0"/>
                <a:cs typeface="Times New Roman" panose="02020603050405020304" pitchFamily="18" charset="0"/>
              </a:rPr>
              <a:t>Document 2: </a:t>
            </a:r>
            <a:r>
              <a:rPr lang="en-US" i="1" dirty="0">
                <a:latin typeface="Times New Roman" panose="02020603050405020304" pitchFamily="18" charset="0"/>
                <a:cs typeface="Times New Roman" panose="02020603050405020304" pitchFamily="18" charset="0"/>
              </a:rPr>
              <a:t>Finance Minister Arun Jaitley has announced basic customs duty on all goods imported from Pakistan has been raised to 200% with immediate effect.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Document cosine similarity: 0.137</a:t>
            </a:r>
          </a:p>
        </p:txBody>
      </p:sp>
    </p:spTree>
    <p:extLst>
      <p:ext uri="{BB962C8B-B14F-4D97-AF65-F5344CB8AC3E}">
        <p14:creationId xmlns:p14="http://schemas.microsoft.com/office/powerpoint/2010/main" val="2108050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305</TotalTime>
  <Words>857</Words>
  <Application>Microsoft Office PowerPoint</Application>
  <PresentationFormat>On-screen Show (4:3)</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Franklin Gothic Book</vt:lpstr>
      <vt:lpstr>Perpetua</vt:lpstr>
      <vt:lpstr>Times New Roman</vt:lpstr>
      <vt:lpstr>Wingdings 2</vt:lpstr>
      <vt:lpstr>Equity</vt:lpstr>
      <vt:lpstr>Knowledge Processing Technology !ReaddIt</vt:lpstr>
      <vt:lpstr>Motivation</vt:lpstr>
      <vt:lpstr>Key Issues</vt:lpstr>
      <vt:lpstr>Related work</vt:lpstr>
      <vt:lpstr>Our approach</vt:lpstr>
      <vt:lpstr>Our data</vt:lpstr>
      <vt:lpstr>Token creation process</vt:lpstr>
      <vt:lpstr>Graph creation process</vt:lpstr>
      <vt:lpstr>Generic Vector Space Model</vt:lpstr>
      <vt:lpstr>Vector Space Model using POS tags</vt:lpstr>
      <vt:lpstr>Validation</vt:lpstr>
      <vt:lpstr>Android application</vt:lpstr>
      <vt:lpstr>Android application – contd.</vt:lpstr>
      <vt:lpstr>Conclusion</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Processing Technology  !Readdit</dc:title>
  <dc:creator>vivek 14</dc:creator>
  <cp:lastModifiedBy>Nirup Dharshan Swaminathan Anandaraman (RIT Student)</cp:lastModifiedBy>
  <cp:revision>26</cp:revision>
  <dcterms:created xsi:type="dcterms:W3CDTF">2019-04-14T23:36:30Z</dcterms:created>
  <dcterms:modified xsi:type="dcterms:W3CDTF">2019-04-22T02:55:30Z</dcterms:modified>
</cp:coreProperties>
</file>