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8" r:id="rId3"/>
    <p:sldId id="257" r:id="rId4"/>
    <p:sldId id="265" r:id="rId5"/>
    <p:sldId id="259" r:id="rId6"/>
    <p:sldId id="264" r:id="rId7"/>
    <p:sldId id="263" r:id="rId8"/>
    <p:sldId id="262" r:id="rId9"/>
    <p:sldId id="260" r:id="rId10"/>
    <p:sldId id="261" r:id="rId11"/>
  </p:sldIdLst>
  <p:sldSz cx="12192000" cy="6858000"/>
  <p:notesSz cx="6858000" cy="9144000"/>
  <p:embeddedFontLst>
    <p:embeddedFont>
      <p:font typeface="Play" panose="020B060402020202020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5" roundtripDataSignature="AMtx7mjKlcNcIA4hCa0Wt+GD7vHnWNqG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3561A0-562F-B16B-0B35-3E1C730EACBA}" v="382" dt="2024-04-29T16:39:21.490"/>
    <p1510:client id="{F7AA238D-F1FB-A695-8103-52810E40C2D5}" v="814" dt="2024-04-29T17:06:29.0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9120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198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3" name="Google Shape;3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a:spLocks noGrp="1"/>
          </p:cNvSpPr>
          <p:nvPr>
            <p:ph type="pic" idx="2"/>
          </p:nvPr>
        </p:nvSpPr>
        <p:spPr>
          <a:xfrm>
            <a:off x="5183188" y="987425"/>
            <a:ext cx="6172200" cy="4873625"/>
          </a:xfrm>
          <a:prstGeom prst="rect">
            <a:avLst/>
          </a:prstGeom>
          <a:noFill/>
          <a:ln>
            <a:noFill/>
          </a:ln>
        </p:spPr>
      </p:sp>
      <p:sp>
        <p:nvSpPr>
          <p:cNvPr id="64" name="Google Shape;64;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lay"/>
              <a:buNone/>
            </a:pPr>
            <a:r>
              <a:rPr lang="en-US"/>
              <a:t>Super Bowl Ads </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fontScale="77500" lnSpcReduction="20000"/>
          </a:bodyPr>
          <a:lstStyle/>
          <a:p>
            <a:pPr marL="0" lvl="0" indent="0" algn="ctr" rtl="0">
              <a:lnSpc>
                <a:spcPct val="90000"/>
              </a:lnSpc>
              <a:spcBef>
                <a:spcPts val="0"/>
              </a:spcBef>
              <a:spcAft>
                <a:spcPts val="0"/>
              </a:spcAft>
              <a:buClr>
                <a:schemeClr val="dk1"/>
              </a:buClr>
              <a:buSzPct val="100000"/>
              <a:buNone/>
            </a:pPr>
            <a:r>
              <a:rPr lang="en-US"/>
              <a:t>Hierarchical clustering and K-means Clustering Project by:</a:t>
            </a:r>
            <a:endParaRPr/>
          </a:p>
          <a:p>
            <a:pPr marL="0" lvl="0" indent="0" algn="ctr" rtl="0">
              <a:lnSpc>
                <a:spcPct val="90000"/>
              </a:lnSpc>
              <a:spcBef>
                <a:spcPts val="1000"/>
              </a:spcBef>
              <a:spcAft>
                <a:spcPts val="0"/>
              </a:spcAft>
              <a:buClr>
                <a:schemeClr val="dk1"/>
              </a:buClr>
              <a:buSzPct val="100000"/>
              <a:buNone/>
            </a:pPr>
            <a:endParaRPr/>
          </a:p>
          <a:p>
            <a:pPr marL="0" lvl="0" indent="0" algn="ctr" rtl="0">
              <a:lnSpc>
                <a:spcPct val="90000"/>
              </a:lnSpc>
              <a:spcBef>
                <a:spcPts val="1000"/>
              </a:spcBef>
              <a:spcAft>
                <a:spcPts val="0"/>
              </a:spcAft>
              <a:buClr>
                <a:schemeClr val="dk1"/>
              </a:buClr>
              <a:buSzPct val="100000"/>
              <a:buNone/>
            </a:pPr>
            <a:r>
              <a:rPr lang="en-US"/>
              <a:t>Nick Schulz</a:t>
            </a:r>
            <a:endParaRPr/>
          </a:p>
          <a:p>
            <a:pPr marL="0" lvl="0" indent="0" algn="ctr" rtl="0">
              <a:lnSpc>
                <a:spcPct val="90000"/>
              </a:lnSpc>
              <a:spcBef>
                <a:spcPts val="1000"/>
              </a:spcBef>
              <a:spcAft>
                <a:spcPts val="0"/>
              </a:spcAft>
              <a:buClr>
                <a:schemeClr val="dk1"/>
              </a:buClr>
              <a:buSzPct val="100000"/>
              <a:buNone/>
            </a:pPr>
            <a:r>
              <a:rPr lang="en-US"/>
              <a:t>Julie Whitsitt</a:t>
            </a:r>
            <a:endParaRPr/>
          </a:p>
          <a:p>
            <a:pPr marL="0" lvl="0" indent="0" algn="ctr" rtl="0">
              <a:lnSpc>
                <a:spcPct val="90000"/>
              </a:lnSpc>
              <a:spcBef>
                <a:spcPts val="1000"/>
              </a:spcBef>
              <a:spcAft>
                <a:spcPts val="0"/>
              </a:spcAft>
              <a:buClr>
                <a:schemeClr val="dk1"/>
              </a:buClr>
              <a:buSzPct val="100000"/>
              <a:buNone/>
            </a:pPr>
            <a:r>
              <a:rPr lang="en-US"/>
              <a:t>Anthony Chavez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Future Work</a:t>
            </a:r>
            <a:endParaRPr/>
          </a:p>
        </p:txBody>
      </p:sp>
      <p:sp>
        <p:nvSpPr>
          <p:cNvPr id="119" name="Google Shape;119;p6"/>
          <p:cNvSpPr txBox="1">
            <a:spLocks noGrp="1"/>
          </p:cNvSpPr>
          <p:nvPr>
            <p:ph type="body" idx="1"/>
          </p:nvPr>
        </p:nvSpPr>
        <p:spPr>
          <a:xfrm>
            <a:off x="838200" y="1508760"/>
            <a:ext cx="10515600" cy="4668203"/>
          </a:xfrm>
          <a:prstGeom prst="rect">
            <a:avLst/>
          </a:prstGeom>
          <a:noFill/>
          <a:ln>
            <a:noFill/>
          </a:ln>
        </p:spPr>
        <p:txBody>
          <a:bodyPr spcFirstLastPara="1" wrap="square" lIns="91425" tIns="45700" rIns="91425" bIns="45700" anchor="t" anchorCtr="0">
            <a:normAutofit fontScale="70000" lnSpcReduction="20000"/>
          </a:bodyPr>
          <a:lstStyle/>
          <a:p>
            <a:pPr marL="177800" lvl="0" indent="0" rtl="0">
              <a:lnSpc>
                <a:spcPct val="120000"/>
              </a:lnSpc>
              <a:spcBef>
                <a:spcPts val="0"/>
              </a:spcBef>
              <a:spcAft>
                <a:spcPts val="0"/>
              </a:spcAft>
              <a:buClr>
                <a:schemeClr val="dk1"/>
              </a:buClr>
              <a:buSzPct val="97000"/>
              <a:buNone/>
            </a:pPr>
            <a:r>
              <a:rPr lang="en-US" sz="2800" u="sng" dirty="0"/>
              <a:t>Refine Audience Segments:</a:t>
            </a:r>
          </a:p>
          <a:p>
            <a:pPr marL="640080" indent="-182880">
              <a:lnSpc>
                <a:spcPct val="120000"/>
              </a:lnSpc>
              <a:spcBef>
                <a:spcPts val="0"/>
              </a:spcBef>
              <a:buSzPct val="97000"/>
              <a:buFont typeface="Arial" panose="020B0604020202020204" pitchFamily="34" charset="0"/>
              <a:buChar char="•"/>
            </a:pPr>
            <a:r>
              <a:rPr lang="en-US" dirty="0"/>
              <a:t>Breakdown audience by different demographics</a:t>
            </a:r>
          </a:p>
          <a:p>
            <a:pPr marL="640080" indent="-182880">
              <a:lnSpc>
                <a:spcPct val="120000"/>
              </a:lnSpc>
              <a:spcBef>
                <a:spcPts val="0"/>
              </a:spcBef>
              <a:buSzPct val="97000"/>
              <a:buFont typeface="Arial" panose="020B0604020202020204" pitchFamily="34" charset="0"/>
              <a:buChar char="•"/>
            </a:pPr>
            <a:r>
              <a:rPr lang="en-US" dirty="0"/>
              <a:t>Explore other types of ad content and it’s engagement</a:t>
            </a:r>
          </a:p>
          <a:p>
            <a:pPr marL="635000" lvl="0" indent="-457200" rtl="0">
              <a:lnSpc>
                <a:spcPct val="120000"/>
              </a:lnSpc>
              <a:spcBef>
                <a:spcPts val="0"/>
              </a:spcBef>
              <a:spcAft>
                <a:spcPts val="0"/>
              </a:spcAft>
              <a:buClr>
                <a:schemeClr val="dk1"/>
              </a:buClr>
              <a:buSzPct val="97000"/>
              <a:buFont typeface="Arial" panose="020B0604020202020204" pitchFamily="34" charset="0"/>
              <a:buChar char="•"/>
            </a:pPr>
            <a:endParaRPr lang="en-US" dirty="0"/>
          </a:p>
          <a:p>
            <a:pPr marL="177800" lvl="0" indent="0" rtl="0">
              <a:lnSpc>
                <a:spcPct val="120000"/>
              </a:lnSpc>
              <a:spcBef>
                <a:spcPts val="0"/>
              </a:spcBef>
              <a:spcAft>
                <a:spcPts val="0"/>
              </a:spcAft>
              <a:buClr>
                <a:schemeClr val="dk1"/>
              </a:buClr>
              <a:buSzPct val="97000"/>
              <a:buNone/>
            </a:pPr>
            <a:r>
              <a:rPr lang="en-US" sz="2800" u="sng" dirty="0"/>
              <a:t>Continuous Content Optimization:</a:t>
            </a:r>
          </a:p>
          <a:p>
            <a:pPr marL="635000" indent="-182880">
              <a:lnSpc>
                <a:spcPct val="120000"/>
              </a:lnSpc>
              <a:spcBef>
                <a:spcPts val="0"/>
              </a:spcBef>
              <a:buSzPct val="97000"/>
              <a:buFont typeface="Arial" panose="020B0604020202020204" pitchFamily="34" charset="0"/>
              <a:buChar char="•"/>
            </a:pPr>
            <a:r>
              <a:rPr lang="en-US" dirty="0"/>
              <a:t>Fine-tune elements and content combinations for most engagement</a:t>
            </a:r>
          </a:p>
          <a:p>
            <a:pPr marL="635000" indent="-182880">
              <a:lnSpc>
                <a:spcPct val="120000"/>
              </a:lnSpc>
              <a:spcBef>
                <a:spcPts val="0"/>
              </a:spcBef>
              <a:buSzPct val="97000"/>
              <a:buFont typeface="Arial" panose="020B0604020202020204" pitchFamily="34" charset="0"/>
              <a:buChar char="•"/>
            </a:pPr>
            <a:r>
              <a:rPr lang="en-US" sz="2800" dirty="0"/>
              <a:t>Experiment with new</a:t>
            </a:r>
            <a:r>
              <a:rPr lang="en-US" dirty="0"/>
              <a:t>, emerging ad-trends </a:t>
            </a:r>
          </a:p>
          <a:p>
            <a:pPr marL="452120" indent="0">
              <a:lnSpc>
                <a:spcPct val="120000"/>
              </a:lnSpc>
              <a:spcBef>
                <a:spcPts val="0"/>
              </a:spcBef>
              <a:buSzPct val="97000"/>
              <a:buNone/>
            </a:pPr>
            <a:endParaRPr lang="en-US" sz="2800" dirty="0"/>
          </a:p>
          <a:p>
            <a:pPr marL="177800" lvl="0" indent="0" rtl="0">
              <a:lnSpc>
                <a:spcPct val="120000"/>
              </a:lnSpc>
              <a:spcBef>
                <a:spcPts val="0"/>
              </a:spcBef>
              <a:spcAft>
                <a:spcPts val="0"/>
              </a:spcAft>
              <a:buClr>
                <a:schemeClr val="dk1"/>
              </a:buClr>
              <a:buSzPct val="97000"/>
              <a:buNone/>
            </a:pPr>
            <a:r>
              <a:rPr lang="en-US" sz="2800" u="sng" dirty="0"/>
              <a:t>Expansion of Brand Presence:</a:t>
            </a:r>
          </a:p>
          <a:p>
            <a:pPr marL="635000" indent="-182880">
              <a:lnSpc>
                <a:spcPct val="120000"/>
              </a:lnSpc>
              <a:spcBef>
                <a:spcPts val="0"/>
              </a:spcBef>
              <a:buSzPct val="97000"/>
            </a:pPr>
            <a:r>
              <a:rPr lang="en-US" sz="2800" dirty="0"/>
              <a:t>Explore opportunities beyond traditional on-air commercials </a:t>
            </a:r>
          </a:p>
          <a:p>
            <a:pPr marL="635000" indent="-182880">
              <a:lnSpc>
                <a:spcPct val="120000"/>
              </a:lnSpc>
              <a:spcBef>
                <a:spcPts val="0"/>
              </a:spcBef>
              <a:buSzPct val="97000"/>
            </a:pPr>
            <a:r>
              <a:rPr lang="en-US" sz="2800" dirty="0"/>
              <a:t>Expand into new markets or demographics</a:t>
            </a:r>
          </a:p>
          <a:p>
            <a:pPr marL="177800" lvl="0" indent="0" rtl="0">
              <a:lnSpc>
                <a:spcPct val="120000"/>
              </a:lnSpc>
              <a:spcBef>
                <a:spcPts val="0"/>
              </a:spcBef>
              <a:spcAft>
                <a:spcPts val="0"/>
              </a:spcAft>
              <a:buClr>
                <a:schemeClr val="dk1"/>
              </a:buClr>
              <a:buSzPct val="97000"/>
              <a:buNone/>
            </a:pPr>
            <a:endParaRPr lang="en-US" sz="2800" dirty="0"/>
          </a:p>
          <a:p>
            <a:pPr marL="177800" lvl="0" indent="0" rtl="0">
              <a:lnSpc>
                <a:spcPct val="120000"/>
              </a:lnSpc>
              <a:spcBef>
                <a:spcPts val="0"/>
              </a:spcBef>
              <a:spcAft>
                <a:spcPts val="0"/>
              </a:spcAft>
              <a:buClr>
                <a:schemeClr val="dk1"/>
              </a:buClr>
              <a:buSzPct val="97000"/>
              <a:buNone/>
            </a:pPr>
            <a:r>
              <a:rPr lang="en-US" sz="2800" u="sng" dirty="0"/>
              <a:t>Long-Term Brand Building:</a:t>
            </a:r>
          </a:p>
          <a:p>
            <a:pPr marL="635000" indent="-182880">
              <a:lnSpc>
                <a:spcPct val="120000"/>
              </a:lnSpc>
              <a:spcBef>
                <a:spcPts val="0"/>
              </a:spcBef>
              <a:buSzPct val="97000"/>
              <a:buFont typeface="Arial" panose="020B0604020202020204" pitchFamily="34" charset="0"/>
              <a:buChar char="•"/>
            </a:pPr>
            <a:r>
              <a:rPr lang="en-US" dirty="0"/>
              <a:t>Establish an ad tone/style that audience will always associate with our brand</a:t>
            </a:r>
          </a:p>
          <a:p>
            <a:pPr marL="635000" indent="-182880">
              <a:lnSpc>
                <a:spcPct val="120000"/>
              </a:lnSpc>
              <a:spcBef>
                <a:spcPts val="0"/>
              </a:spcBef>
              <a:buSzPct val="97000"/>
              <a:buFont typeface="Arial" panose="020B0604020202020204" pitchFamily="34" charset="0"/>
              <a:buChar char="•"/>
            </a:pPr>
            <a:r>
              <a:rPr lang="en-US" dirty="0"/>
              <a:t>Develop brand loyalty and awareness through continued engagement strategy</a:t>
            </a:r>
          </a:p>
          <a:p>
            <a:pPr marL="635000" indent="-182880">
              <a:lnSpc>
                <a:spcPct val="120000"/>
              </a:lnSpc>
              <a:spcBef>
                <a:spcPts val="0"/>
              </a:spcBef>
              <a:buSzPct val="97000"/>
              <a:buFont typeface="Arial" panose="020B0604020202020204" pitchFamily="34" charset="0"/>
              <a:buChar char="•"/>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Dataset: Super Bowl Commercials</a:t>
            </a:r>
            <a:endParaRPr/>
          </a:p>
        </p:txBody>
      </p:sp>
      <p:pic>
        <p:nvPicPr>
          <p:cNvPr id="98" name="Google Shape;98;p3"/>
          <p:cNvPicPr preferRelativeResize="0">
            <a:picLocks noGrp="1"/>
          </p:cNvPicPr>
          <p:nvPr>
            <p:ph type="body" idx="1"/>
          </p:nvPr>
        </p:nvPicPr>
        <p:blipFill>
          <a:blip r:embed="rId3"/>
          <a:srcRect/>
          <a:stretch/>
        </p:blipFill>
        <p:spPr>
          <a:xfrm>
            <a:off x="838200" y="1690688"/>
            <a:ext cx="3983182" cy="4253706"/>
          </a:xfrm>
          <a:prstGeom prst="rect">
            <a:avLst/>
          </a:prstGeom>
          <a:noFill/>
          <a:ln>
            <a:noFill/>
          </a:ln>
        </p:spPr>
      </p:pic>
      <p:sp>
        <p:nvSpPr>
          <p:cNvPr id="99" name="Google Shape;99;p3"/>
          <p:cNvSpPr txBox="1">
            <a:spLocks noGrp="1"/>
          </p:cNvSpPr>
          <p:nvPr>
            <p:ph type="body" idx="2"/>
          </p:nvPr>
        </p:nvSpPr>
        <p:spPr>
          <a:xfrm>
            <a:off x="5818910" y="1510048"/>
            <a:ext cx="5827374" cy="3827945"/>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ts val="2800"/>
              <a:buNone/>
            </a:pPr>
            <a:r>
              <a:rPr lang="en-US" sz="2400"/>
              <a:t>Our data consists of:</a:t>
            </a:r>
          </a:p>
          <a:p>
            <a:pPr marL="228600" indent="-228600">
              <a:buSzPts val="2800"/>
            </a:pPr>
            <a:r>
              <a:rPr lang="en-US" sz="2400"/>
              <a:t>3 brands:</a:t>
            </a:r>
          </a:p>
          <a:p>
            <a:pPr marL="685800" lvl="1" indent="-228600">
              <a:buSzPts val="2800"/>
              <a:buFont typeface="Courier New"/>
              <a:buChar char="o"/>
            </a:pPr>
            <a:r>
              <a:rPr lang="en-US" sz="2000"/>
              <a:t>Bud Light</a:t>
            </a:r>
          </a:p>
          <a:p>
            <a:pPr marL="685800" lvl="1" indent="-228600">
              <a:buSzPts val="2800"/>
              <a:buFont typeface="Courier New"/>
              <a:buChar char="o"/>
            </a:pPr>
            <a:r>
              <a:rPr lang="en-US" sz="2000"/>
              <a:t>Budweiser</a:t>
            </a:r>
          </a:p>
          <a:p>
            <a:pPr marL="685800" lvl="1" indent="-228600">
              <a:buSzPts val="2800"/>
              <a:buFont typeface="Courier New"/>
              <a:buChar char="o"/>
            </a:pPr>
            <a:r>
              <a:rPr lang="en-US" sz="2000"/>
              <a:t>Pepsi</a:t>
            </a:r>
            <a:endParaRPr lang="en-US"/>
          </a:p>
          <a:p>
            <a:pPr marL="228600" lvl="0" indent="-228600" algn="l" rtl="0">
              <a:lnSpc>
                <a:spcPct val="90000"/>
              </a:lnSpc>
              <a:spcBef>
                <a:spcPts val="1000"/>
              </a:spcBef>
              <a:spcAft>
                <a:spcPts val="0"/>
              </a:spcAft>
              <a:buClr>
                <a:schemeClr val="dk1"/>
              </a:buClr>
              <a:buSzPts val="2800"/>
              <a:buChar char="•"/>
            </a:pPr>
            <a:r>
              <a:rPr lang="en-US" sz="2400"/>
              <a:t>21 Super Bowls (2000-2021)</a:t>
            </a:r>
            <a:endParaRPr sz="2400"/>
          </a:p>
          <a:p>
            <a:pPr marL="228600" lvl="0" indent="-228600" algn="l" rtl="0">
              <a:lnSpc>
                <a:spcPct val="90000"/>
              </a:lnSpc>
              <a:spcBef>
                <a:spcPts val="1000"/>
              </a:spcBef>
              <a:spcAft>
                <a:spcPts val="0"/>
              </a:spcAft>
              <a:buClr>
                <a:schemeClr val="dk1"/>
              </a:buClr>
              <a:buSzPts val="2800"/>
              <a:buChar char="•"/>
            </a:pPr>
            <a:r>
              <a:rPr lang="en-US" sz="2400"/>
              <a:t>YouTube like count</a:t>
            </a:r>
            <a:endParaRPr sz="2400"/>
          </a:p>
          <a:p>
            <a:pPr marL="228600" lvl="0" indent="-228600" algn="l" rtl="0">
              <a:lnSpc>
                <a:spcPct val="90000"/>
              </a:lnSpc>
              <a:spcBef>
                <a:spcPts val="1000"/>
              </a:spcBef>
              <a:spcAft>
                <a:spcPts val="0"/>
              </a:spcAft>
              <a:buClr>
                <a:schemeClr val="dk1"/>
              </a:buClr>
              <a:buSzPts val="2800"/>
              <a:buChar char="•"/>
            </a:pPr>
            <a:r>
              <a:rPr lang="en-US" sz="2400"/>
              <a:t>YouTube view count</a:t>
            </a:r>
            <a:endParaRPr sz="2400"/>
          </a:p>
          <a:p>
            <a:pPr marL="228600" indent="-228600">
              <a:buSzPts val="2800"/>
            </a:pPr>
            <a:r>
              <a:rPr lang="en-US" sz="2400"/>
              <a:t>How quickly the commercial shows the product</a:t>
            </a:r>
          </a:p>
          <a:p>
            <a:pPr marL="228600" indent="-228600">
              <a:buSzPts val="2800"/>
            </a:pPr>
            <a:r>
              <a:rPr lang="en-US" sz="2400"/>
              <a:t>Whether the commercials contain:</a:t>
            </a:r>
          </a:p>
          <a:p>
            <a:pPr marL="228600" indent="-50800">
              <a:buSzPts val="2800"/>
              <a:buNone/>
            </a:pPr>
            <a:endParaRPr lang="en-US"/>
          </a:p>
        </p:txBody>
      </p:sp>
      <p:sp>
        <p:nvSpPr>
          <p:cNvPr id="4" name="Google Shape;99;p3">
            <a:extLst>
              <a:ext uri="{FF2B5EF4-FFF2-40B4-BE49-F238E27FC236}">
                <a16:creationId xmlns:a16="http://schemas.microsoft.com/office/drawing/2014/main" id="{DA3BDCEE-F66B-49BA-4DD1-E22C6917AD22}"/>
              </a:ext>
            </a:extLst>
          </p:cNvPr>
          <p:cNvSpPr txBox="1">
            <a:spLocks/>
          </p:cNvSpPr>
          <p:nvPr/>
        </p:nvSpPr>
        <p:spPr>
          <a:xfrm>
            <a:off x="5817371" y="4587295"/>
            <a:ext cx="2925618" cy="248867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SzPts val="2800"/>
              <a:buFont typeface="Arial"/>
              <a:buNone/>
            </a:pPr>
            <a:endParaRPr lang="en-US" sz="2400"/>
          </a:p>
          <a:p>
            <a:pPr marL="685800" lvl="1" indent="-228600">
              <a:buSzPts val="2800"/>
              <a:buFont typeface="Courier New"/>
              <a:buChar char="o"/>
            </a:pPr>
            <a:r>
              <a:rPr lang="en-US" sz="1900"/>
              <a:t>Humor</a:t>
            </a:r>
          </a:p>
          <a:p>
            <a:pPr marL="685800" lvl="1" indent="-228600">
              <a:buSzPts val="2800"/>
              <a:buFont typeface="Courier New"/>
              <a:buChar char="o"/>
            </a:pPr>
            <a:r>
              <a:rPr lang="en-US" sz="1900"/>
              <a:t>Contain patriotic elements</a:t>
            </a:r>
          </a:p>
          <a:p>
            <a:pPr marL="685800" lvl="1" indent="-228600">
              <a:buSzPts val="2800"/>
              <a:buFont typeface="Courier New"/>
              <a:buChar char="o"/>
            </a:pPr>
            <a:r>
              <a:rPr lang="en-US" sz="1900"/>
              <a:t>Celebrities</a:t>
            </a:r>
          </a:p>
        </p:txBody>
      </p:sp>
      <p:sp>
        <p:nvSpPr>
          <p:cNvPr id="7" name="Google Shape;99;p3">
            <a:extLst>
              <a:ext uri="{FF2B5EF4-FFF2-40B4-BE49-F238E27FC236}">
                <a16:creationId xmlns:a16="http://schemas.microsoft.com/office/drawing/2014/main" id="{B3C16B50-9196-D9D9-CDA0-964A4DA8F928}"/>
              </a:ext>
            </a:extLst>
          </p:cNvPr>
          <p:cNvSpPr txBox="1">
            <a:spLocks/>
          </p:cNvSpPr>
          <p:nvPr/>
        </p:nvSpPr>
        <p:spPr>
          <a:xfrm>
            <a:off x="8442037" y="4648871"/>
            <a:ext cx="2240587" cy="171897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SzPts val="2800"/>
              <a:buNone/>
            </a:pPr>
            <a:endParaRPr lang="en-US" sz="1900"/>
          </a:p>
          <a:p>
            <a:pPr marL="685800" lvl="1" indent="-228600">
              <a:buSzPts val="2800"/>
              <a:buFont typeface="Courier New"/>
              <a:buChar char="o"/>
            </a:pPr>
            <a:r>
              <a:rPr lang="en-US" sz="1900"/>
              <a:t>Danger</a:t>
            </a:r>
          </a:p>
          <a:p>
            <a:pPr marL="685800" lvl="1" indent="-228600">
              <a:buSzPts val="2800"/>
              <a:buFont typeface="Courier New"/>
              <a:buChar char="o"/>
            </a:pPr>
            <a:r>
              <a:rPr lang="en-US" sz="1900"/>
              <a:t>Animals</a:t>
            </a:r>
          </a:p>
          <a:p>
            <a:pPr marL="685800" lvl="1" indent="-228600">
              <a:buSzPts val="2800"/>
              <a:buFont typeface="Courier New"/>
              <a:buChar char="o"/>
            </a:pPr>
            <a:r>
              <a:rPr lang="en-US" sz="1900"/>
              <a:t>Sexuality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Business Objectives and Problem Statement</a:t>
            </a:r>
            <a:endParaRPr/>
          </a:p>
        </p:txBody>
      </p:sp>
      <p:sp>
        <p:nvSpPr>
          <p:cNvPr id="91" name="Google Shape;91;p2"/>
          <p:cNvSpPr txBox="1">
            <a:spLocks noGrp="1"/>
          </p:cNvSpPr>
          <p:nvPr>
            <p:ph type="body" idx="2"/>
          </p:nvPr>
        </p:nvSpPr>
        <p:spPr>
          <a:xfrm>
            <a:off x="6693408" y="1825625"/>
            <a:ext cx="5322330" cy="4351338"/>
          </a:xfrm>
          <a:prstGeom prst="rect">
            <a:avLst/>
          </a:prstGeom>
          <a:noFill/>
          <a:ln>
            <a:noFill/>
          </a:ln>
        </p:spPr>
        <p:txBody>
          <a:bodyPr spcFirstLastPara="1" wrap="square" lIns="91425" tIns="45700" rIns="91425" bIns="45700" anchor="t" anchorCtr="0">
            <a:normAutofit lnSpcReduction="10000"/>
          </a:bodyPr>
          <a:lstStyle/>
          <a:p>
            <a:pPr marL="0" indent="0">
              <a:spcBef>
                <a:spcPts val="0"/>
              </a:spcBef>
              <a:buSzPts val="2800"/>
              <a:buNone/>
            </a:pPr>
            <a:r>
              <a:rPr lang="en-US"/>
              <a:t>Our beverage company is considering a Super Bowl commercial. We will use clustering to determine which type of commercials are the most popular and get the most views. The information gathered will inform the content we include in our commercial.</a:t>
            </a:r>
          </a:p>
          <a:p>
            <a:pPr marL="228600" lvl="0" indent="-228600" algn="l">
              <a:lnSpc>
                <a:spcPct val="90000"/>
              </a:lnSpc>
              <a:spcBef>
                <a:spcPts val="0"/>
              </a:spcBef>
              <a:spcAft>
                <a:spcPts val="0"/>
              </a:spcAft>
              <a:buClr>
                <a:schemeClr val="dk1"/>
              </a:buClr>
              <a:buSzPts val="2800"/>
              <a:buChar char="•"/>
            </a:pPr>
            <a:r>
              <a:rPr lang="en-US"/>
              <a:t>Brand Equity</a:t>
            </a:r>
            <a:endParaRPr/>
          </a:p>
          <a:p>
            <a:pPr marL="228600" lvl="0" indent="-228600" algn="l" rtl="0">
              <a:lnSpc>
                <a:spcPct val="90000"/>
              </a:lnSpc>
              <a:spcBef>
                <a:spcPts val="1000"/>
              </a:spcBef>
              <a:spcAft>
                <a:spcPts val="0"/>
              </a:spcAft>
              <a:buClr>
                <a:schemeClr val="dk1"/>
              </a:buClr>
              <a:buSzPts val="2800"/>
              <a:buChar char="•"/>
            </a:pPr>
            <a:r>
              <a:rPr lang="en-US"/>
              <a:t>Viewership</a:t>
            </a:r>
            <a:endParaRPr/>
          </a:p>
        </p:txBody>
      </p:sp>
      <p:pic>
        <p:nvPicPr>
          <p:cNvPr id="92" name="Google Shape;92;p2" descr="A diagram of a customer base"/>
          <p:cNvPicPr preferRelativeResize="0">
            <a:picLocks noGrp="1"/>
          </p:cNvPicPr>
          <p:nvPr>
            <p:ph type="body" idx="1"/>
          </p:nvPr>
        </p:nvPicPr>
        <p:blipFill rotWithShape="1">
          <a:blip r:embed="rId3">
            <a:alphaModFix/>
          </a:blip>
          <a:srcRect/>
          <a:stretch/>
        </p:blipFill>
        <p:spPr>
          <a:xfrm>
            <a:off x="838200" y="2216727"/>
            <a:ext cx="5544312" cy="350741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Model Selection, Analysis and Results</a:t>
            </a:r>
            <a:endParaRPr/>
          </a:p>
        </p:txBody>
      </p:sp>
      <p:sp>
        <p:nvSpPr>
          <p:cNvPr id="105" name="Google Shape;105;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indent="-50800">
              <a:spcBef>
                <a:spcPts val="0"/>
              </a:spcBef>
              <a:buNone/>
            </a:pPr>
            <a:r>
              <a:rPr lang="en-US"/>
              <a:t>Model Selection:</a:t>
            </a:r>
          </a:p>
          <a:p>
            <a:pPr marL="635000" indent="-457200">
              <a:spcBef>
                <a:spcPts val="0"/>
              </a:spcBef>
              <a:buSzPts val="2800"/>
            </a:pPr>
            <a:r>
              <a:rPr lang="en-US"/>
              <a:t>Market Segmentation Clustering Methods</a:t>
            </a:r>
          </a:p>
          <a:p>
            <a:pPr marL="635000" indent="-457200">
              <a:spcBef>
                <a:spcPts val="0"/>
              </a:spcBef>
              <a:buSzPts val="2800"/>
            </a:pPr>
            <a:r>
              <a:rPr lang="en-US"/>
              <a:t>Hierarchical Agglomerate Clustering </a:t>
            </a:r>
          </a:p>
          <a:p>
            <a:pPr marL="635000" indent="-457200">
              <a:spcBef>
                <a:spcPts val="0"/>
              </a:spcBef>
              <a:buSzPts val="2800"/>
            </a:pPr>
            <a:r>
              <a:rPr lang="en-US" err="1"/>
              <a:t>Kmeans</a:t>
            </a:r>
            <a:r>
              <a:rPr lang="en-US"/>
              <a:t> Clustering </a:t>
            </a:r>
            <a:endParaRPr/>
          </a:p>
        </p:txBody>
      </p:sp>
      <p:sp>
        <p:nvSpPr>
          <p:cNvPr id="106" name="Google Shape;106;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p>
            <a:pPr marL="228600" indent="-50800">
              <a:spcBef>
                <a:spcPts val="0"/>
              </a:spcBef>
              <a:buNone/>
            </a:pPr>
            <a:r>
              <a:rPr lang="en-US"/>
              <a:t>Observations:</a:t>
            </a:r>
          </a:p>
          <a:p>
            <a:pPr marL="635000" indent="-457200">
              <a:spcBef>
                <a:spcPts val="0"/>
              </a:spcBef>
            </a:pPr>
            <a:r>
              <a:rPr lang="en-US"/>
              <a:t>Bud Light has the most ads</a:t>
            </a:r>
          </a:p>
          <a:p>
            <a:pPr marL="635000" indent="-457200">
              <a:spcBef>
                <a:spcPts val="0"/>
              </a:spcBef>
            </a:pPr>
            <a:r>
              <a:rPr lang="en-US"/>
              <a:t>Bud Light uses the humor and animal consistently</a:t>
            </a:r>
          </a:p>
          <a:p>
            <a:pPr marL="635000" indent="-457200">
              <a:spcBef>
                <a:spcPts val="0"/>
              </a:spcBef>
            </a:pPr>
            <a:r>
              <a:rPr lang="en-US"/>
              <a:t>Budweiser has fewer commercials and averages the most views</a:t>
            </a:r>
          </a:p>
          <a:p>
            <a:pPr marL="635000" indent="-457200">
              <a:spcBef>
                <a:spcPts val="0"/>
              </a:spcBef>
            </a:pPr>
            <a:r>
              <a:rPr lang="en-US"/>
              <a:t>Pepsi has the lowest number of ads</a:t>
            </a:r>
          </a:p>
          <a:p>
            <a:pPr marL="228600" indent="-50800">
              <a:spcBef>
                <a:spcPts val="0"/>
              </a:spcBef>
              <a:buSzPts val="2800"/>
              <a:buNone/>
            </a:pPr>
            <a:endParaRPr lang="en-US"/>
          </a:p>
        </p:txBody>
      </p:sp>
      <p:sp>
        <p:nvSpPr>
          <p:cNvPr id="3" name="Google Shape;106;p4">
            <a:extLst>
              <a:ext uri="{FF2B5EF4-FFF2-40B4-BE49-F238E27FC236}">
                <a16:creationId xmlns:a16="http://schemas.microsoft.com/office/drawing/2014/main" id="{1ECBC178-AEF3-1F8E-7253-02D20044CF20}"/>
              </a:ext>
            </a:extLst>
          </p:cNvPr>
          <p:cNvSpPr txBox="1">
            <a:spLocks/>
          </p:cNvSpPr>
          <p:nvPr/>
        </p:nvSpPr>
        <p:spPr>
          <a:xfrm>
            <a:off x="459509" y="6088207"/>
            <a:ext cx="13047903" cy="154964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177800" indent="0">
              <a:spcBef>
                <a:spcPts val="0"/>
              </a:spcBef>
              <a:buNone/>
            </a:pPr>
            <a:r>
              <a:rPr lang="en-US" sz="1400" b="1"/>
              <a:t>Bud Light</a:t>
            </a:r>
            <a:r>
              <a:rPr lang="en-US" sz="1400"/>
              <a:t> # of ads: 63, Avg. Views: 221,170 | </a:t>
            </a:r>
            <a:r>
              <a:rPr lang="en-US" sz="1400" b="1"/>
              <a:t>Budweiser</a:t>
            </a:r>
            <a:r>
              <a:rPr lang="en-US" sz="1400"/>
              <a:t> # of ads: 43, Avg views: 883,502 | </a:t>
            </a:r>
            <a:r>
              <a:rPr lang="en-US" sz="1400" b="1"/>
              <a:t>Pepsi </a:t>
            </a:r>
            <a:r>
              <a:rPr lang="en-US" sz="1400"/>
              <a:t># of ads: 25, Avg views: 118,028</a:t>
            </a:r>
          </a:p>
          <a:p>
            <a:pPr marL="228600" indent="-50800">
              <a:spcBef>
                <a:spcPts val="0"/>
              </a:spcBef>
              <a:buSzPts val="2800"/>
              <a:buNone/>
            </a:pPr>
            <a:endParaRPr lang="en-US"/>
          </a:p>
        </p:txBody>
      </p:sp>
    </p:spTree>
    <p:extLst>
      <p:ext uri="{BB962C8B-B14F-4D97-AF65-F5344CB8AC3E}">
        <p14:creationId xmlns:p14="http://schemas.microsoft.com/office/powerpoint/2010/main" val="3493649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Model Selection, Analysis and Results</a:t>
            </a:r>
            <a:endParaRPr/>
          </a:p>
        </p:txBody>
      </p:sp>
      <p:sp>
        <p:nvSpPr>
          <p:cNvPr id="105" name="Google Shape;105;p4"/>
          <p:cNvSpPr txBox="1">
            <a:spLocks noGrp="1"/>
          </p:cNvSpPr>
          <p:nvPr>
            <p:ph type="body" idx="1"/>
          </p:nvPr>
        </p:nvSpPr>
        <p:spPr>
          <a:xfrm>
            <a:off x="838200" y="1825625"/>
            <a:ext cx="10500206"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a:t>Analysis:</a:t>
            </a:r>
          </a:p>
          <a:p>
            <a:pPr marL="635000" lvl="0" indent="-457200" algn="l" rtl="0">
              <a:lnSpc>
                <a:spcPct val="90000"/>
              </a:lnSpc>
              <a:spcBef>
                <a:spcPts val="0"/>
              </a:spcBef>
              <a:spcAft>
                <a:spcPts val="0"/>
              </a:spcAft>
              <a:buClr>
                <a:schemeClr val="dk1"/>
              </a:buClr>
              <a:buSzPts val="2800"/>
            </a:pPr>
            <a:r>
              <a:rPr lang="en-US"/>
              <a:t>Bud Light has the most ads with an average viewers of 229185.</a:t>
            </a:r>
          </a:p>
          <a:p>
            <a:pPr marL="635000" lvl="0" indent="-457200" algn="l" rtl="0">
              <a:lnSpc>
                <a:spcPct val="90000"/>
              </a:lnSpc>
              <a:spcBef>
                <a:spcPts val="0"/>
              </a:spcBef>
              <a:spcAft>
                <a:spcPts val="0"/>
              </a:spcAft>
              <a:buClr>
                <a:schemeClr val="dk1"/>
              </a:buClr>
              <a:buSzPts val="2800"/>
            </a:pPr>
            <a:r>
              <a:rPr lang="en-US"/>
              <a:t>Bud light uses the funniest and animal ads</a:t>
            </a:r>
          </a:p>
          <a:p>
            <a:pPr marL="635000" lvl="0" indent="-457200" algn="l" rtl="0">
              <a:lnSpc>
                <a:spcPct val="90000"/>
              </a:lnSpc>
              <a:spcBef>
                <a:spcPts val="0"/>
              </a:spcBef>
              <a:spcAft>
                <a:spcPts val="0"/>
              </a:spcAft>
              <a:buClr>
                <a:schemeClr val="dk1"/>
              </a:buClr>
              <a:buSzPts val="2800"/>
            </a:pPr>
            <a:r>
              <a:rPr lang="en-US"/>
              <a:t>Budweiser has less commercials but higher viewers(avg 2.4M)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B2AE-8CB0-7DB5-0146-BCE1CDC15886}"/>
              </a:ext>
            </a:extLst>
          </p:cNvPr>
          <p:cNvSpPr>
            <a:spLocks noGrp="1"/>
          </p:cNvSpPr>
          <p:nvPr>
            <p:ph type="title"/>
          </p:nvPr>
        </p:nvSpPr>
        <p:spPr/>
        <p:txBody>
          <a:bodyPr/>
          <a:lstStyle/>
          <a:p>
            <a:r>
              <a:rPr lang="en-US"/>
              <a:t>Hierarchical Clustering</a:t>
            </a:r>
          </a:p>
        </p:txBody>
      </p:sp>
      <p:sp>
        <p:nvSpPr>
          <p:cNvPr id="3" name="Text Placeholder 2">
            <a:extLst>
              <a:ext uri="{FF2B5EF4-FFF2-40B4-BE49-F238E27FC236}">
                <a16:creationId xmlns:a16="http://schemas.microsoft.com/office/drawing/2014/main" id="{E97F5DE4-7295-10AD-BE4B-A304558391AD}"/>
              </a:ext>
            </a:extLst>
          </p:cNvPr>
          <p:cNvSpPr>
            <a:spLocks noGrp="1"/>
          </p:cNvSpPr>
          <p:nvPr>
            <p:ph type="body" idx="1"/>
          </p:nvPr>
        </p:nvSpPr>
        <p:spPr/>
        <p:txBody>
          <a:bodyPr/>
          <a:lstStyle/>
          <a:p>
            <a:r>
              <a:rPr lang="en-US"/>
              <a:t>4 Cluster solution</a:t>
            </a:r>
          </a:p>
          <a:p>
            <a:r>
              <a:rPr lang="en-US"/>
              <a:t>Optimal #of clusters is 4</a:t>
            </a:r>
          </a:p>
        </p:txBody>
      </p:sp>
      <p:sp>
        <p:nvSpPr>
          <p:cNvPr id="4" name="Text Placeholder 3">
            <a:extLst>
              <a:ext uri="{FF2B5EF4-FFF2-40B4-BE49-F238E27FC236}">
                <a16:creationId xmlns:a16="http://schemas.microsoft.com/office/drawing/2014/main" id="{39AEEDAC-333F-831A-AE53-1360F9E5E056}"/>
              </a:ext>
            </a:extLst>
          </p:cNvPr>
          <p:cNvSpPr>
            <a:spLocks noGrp="1"/>
          </p:cNvSpPr>
          <p:nvPr>
            <p:ph type="body" idx="2"/>
          </p:nvPr>
        </p:nvSpPr>
        <p:spPr/>
        <p:txBody>
          <a:bodyPr/>
          <a:lstStyle/>
          <a:p>
            <a:endParaRPr lang="en-US"/>
          </a:p>
        </p:txBody>
      </p:sp>
      <p:pic>
        <p:nvPicPr>
          <p:cNvPr id="6" name="Picture 5">
            <a:extLst>
              <a:ext uri="{FF2B5EF4-FFF2-40B4-BE49-F238E27FC236}">
                <a16:creationId xmlns:a16="http://schemas.microsoft.com/office/drawing/2014/main" id="{64C77B0D-CF32-6497-6A8A-5E31421E007E}"/>
              </a:ext>
            </a:extLst>
          </p:cNvPr>
          <p:cNvPicPr>
            <a:picLocks noChangeAspect="1"/>
          </p:cNvPicPr>
          <p:nvPr/>
        </p:nvPicPr>
        <p:blipFill>
          <a:blip r:embed="rId2"/>
          <a:stretch>
            <a:fillRect/>
          </a:stretch>
        </p:blipFill>
        <p:spPr>
          <a:xfrm>
            <a:off x="6667849" y="1943482"/>
            <a:ext cx="4342617" cy="3716654"/>
          </a:xfrm>
          <a:prstGeom prst="rect">
            <a:avLst/>
          </a:prstGeom>
        </p:spPr>
      </p:pic>
    </p:spTree>
    <p:extLst>
      <p:ext uri="{BB962C8B-B14F-4D97-AF65-F5344CB8AC3E}">
        <p14:creationId xmlns:p14="http://schemas.microsoft.com/office/powerpoint/2010/main" val="3897957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E8C0792-968F-73AB-8EF7-BC2EA3EAE426}"/>
              </a:ext>
            </a:extLst>
          </p:cNvPr>
          <p:cNvPicPr>
            <a:picLocks noChangeAspect="1"/>
          </p:cNvPicPr>
          <p:nvPr/>
        </p:nvPicPr>
        <p:blipFill>
          <a:blip r:embed="rId2"/>
          <a:stretch>
            <a:fillRect/>
          </a:stretch>
        </p:blipFill>
        <p:spPr>
          <a:xfrm>
            <a:off x="0" y="409222"/>
            <a:ext cx="12192000" cy="6039556"/>
          </a:xfrm>
          <a:prstGeom prst="rect">
            <a:avLst/>
          </a:prstGeom>
        </p:spPr>
      </p:pic>
      <p:sp>
        <p:nvSpPr>
          <p:cNvPr id="10" name="AutoShape 2">
            <a:extLst>
              <a:ext uri="{FF2B5EF4-FFF2-40B4-BE49-F238E27FC236}">
                <a16:creationId xmlns:a16="http://schemas.microsoft.com/office/drawing/2014/main" id="{38F61C9B-7E80-CECB-9A53-675A1B33398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a:extLst>
              <a:ext uri="{FF2B5EF4-FFF2-40B4-BE49-F238E27FC236}">
                <a16:creationId xmlns:a16="http://schemas.microsoft.com/office/drawing/2014/main" id="{09A2C1DB-8583-7D71-2621-EA1FD5A8E3D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a:extLst>
              <a:ext uri="{FF2B5EF4-FFF2-40B4-BE49-F238E27FC236}">
                <a16:creationId xmlns:a16="http://schemas.microsoft.com/office/drawing/2014/main" id="{0D2D60BD-98C5-BD70-FA56-3676BB57D9CC}"/>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 Placeholder 14">
            <a:extLst>
              <a:ext uri="{FF2B5EF4-FFF2-40B4-BE49-F238E27FC236}">
                <a16:creationId xmlns:a16="http://schemas.microsoft.com/office/drawing/2014/main" id="{325D5604-5684-4610-5425-E0157767562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67631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Model Selection, Analysis and Results</a:t>
            </a:r>
            <a:endParaRPr/>
          </a:p>
        </p:txBody>
      </p:sp>
      <p:sp>
        <p:nvSpPr>
          <p:cNvPr id="105" name="Google Shape;105;p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a:t>Observations:</a:t>
            </a:r>
          </a:p>
          <a:p>
            <a:pPr marL="228600" lvl="0" indent="-50800" algn="l" rtl="0">
              <a:lnSpc>
                <a:spcPct val="90000"/>
              </a:lnSpc>
              <a:spcBef>
                <a:spcPts val="0"/>
              </a:spcBef>
              <a:spcAft>
                <a:spcPts val="0"/>
              </a:spcAft>
              <a:buClr>
                <a:schemeClr val="dk1"/>
              </a:buClr>
              <a:buSzPts val="2800"/>
              <a:buNone/>
            </a:pPr>
            <a:r>
              <a:rPr lang="en-US"/>
              <a:t>-Low ROI</a:t>
            </a:r>
            <a:endParaRPr/>
          </a:p>
        </p:txBody>
      </p:sp>
      <p:sp>
        <p:nvSpPr>
          <p:cNvPr id="106" name="Google Shape;106;p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spTree>
    <p:extLst>
      <p:ext uri="{BB962C8B-B14F-4D97-AF65-F5344CB8AC3E}">
        <p14:creationId xmlns:p14="http://schemas.microsoft.com/office/powerpoint/2010/main" val="2616517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dirty="0"/>
              <a:t>Managerial Interpretation</a:t>
            </a:r>
            <a:endParaRPr dirty="0"/>
          </a:p>
        </p:txBody>
      </p:sp>
      <p:sp>
        <p:nvSpPr>
          <p:cNvPr id="112" name="Google Shape;112;p5"/>
          <p:cNvSpPr txBox="1">
            <a:spLocks noGrp="1"/>
          </p:cNvSpPr>
          <p:nvPr>
            <p:ph type="body" idx="1"/>
          </p:nvPr>
        </p:nvSpPr>
        <p:spPr>
          <a:xfrm>
            <a:off x="512064" y="1463040"/>
            <a:ext cx="11466576" cy="5212080"/>
          </a:xfrm>
          <a:prstGeom prst="rect">
            <a:avLst/>
          </a:prstGeom>
          <a:noFill/>
          <a:ln>
            <a:noFill/>
          </a:ln>
        </p:spPr>
        <p:txBody>
          <a:bodyPr spcFirstLastPara="1" wrap="square" lIns="91425" tIns="45700" rIns="91425" bIns="45700" anchor="t" anchorCtr="0">
            <a:normAutofit fontScale="47500" lnSpcReduction="20000"/>
          </a:bodyPr>
          <a:lstStyle/>
          <a:p>
            <a:pPr marL="177800" lvl="0" indent="0" rtl="0">
              <a:lnSpc>
                <a:spcPct val="120000"/>
              </a:lnSpc>
              <a:spcBef>
                <a:spcPts val="0"/>
              </a:spcBef>
              <a:spcAft>
                <a:spcPts val="0"/>
              </a:spcAft>
              <a:buClr>
                <a:schemeClr val="dk1"/>
              </a:buClr>
              <a:buSzPct val="97000"/>
              <a:buNone/>
            </a:pPr>
            <a:r>
              <a:rPr lang="en-US" sz="2800" u="sng" dirty="0"/>
              <a:t>Target Audience Segmentation:</a:t>
            </a:r>
          </a:p>
          <a:p>
            <a:pPr marL="640080" indent="-182880">
              <a:lnSpc>
                <a:spcPct val="120000"/>
              </a:lnSpc>
              <a:spcBef>
                <a:spcPts val="0"/>
              </a:spcBef>
              <a:buSzPct val="97000"/>
              <a:buFont typeface="Arial" panose="020B0604020202020204" pitchFamily="34" charset="0"/>
              <a:buChar char="•"/>
            </a:pPr>
            <a:r>
              <a:rPr lang="en-US" dirty="0"/>
              <a:t>Cluster analysis identifies distinct audience segments for each brand.</a:t>
            </a:r>
          </a:p>
          <a:p>
            <a:pPr marL="640080" indent="-182880">
              <a:lnSpc>
                <a:spcPct val="120000"/>
              </a:lnSpc>
              <a:spcBef>
                <a:spcPts val="0"/>
              </a:spcBef>
              <a:buSzPct val="97000"/>
              <a:buFont typeface="Arial" panose="020B0604020202020204" pitchFamily="34" charset="0"/>
              <a:buChar char="•"/>
            </a:pPr>
            <a:r>
              <a:rPr lang="en-US" dirty="0"/>
              <a:t>Tailor our content to match preferences for maximum engagement.</a:t>
            </a:r>
          </a:p>
          <a:p>
            <a:pPr marL="640080" indent="-182880">
              <a:lnSpc>
                <a:spcPct val="120000"/>
              </a:lnSpc>
              <a:spcBef>
                <a:spcPts val="0"/>
              </a:spcBef>
              <a:buSzPct val="97000"/>
              <a:buFont typeface="Arial" panose="020B0604020202020204" pitchFamily="34" charset="0"/>
              <a:buChar char="•"/>
            </a:pPr>
            <a:r>
              <a:rPr lang="en-US" dirty="0"/>
              <a:t>Allocate resources based on segment size and engagement potential.</a:t>
            </a:r>
          </a:p>
          <a:p>
            <a:pPr marL="635000" lvl="0" indent="-457200" rtl="0">
              <a:lnSpc>
                <a:spcPct val="120000"/>
              </a:lnSpc>
              <a:spcBef>
                <a:spcPts val="0"/>
              </a:spcBef>
              <a:spcAft>
                <a:spcPts val="0"/>
              </a:spcAft>
              <a:buClr>
                <a:schemeClr val="dk1"/>
              </a:buClr>
              <a:buSzPct val="97000"/>
              <a:buFont typeface="Arial" panose="020B0604020202020204" pitchFamily="34" charset="0"/>
              <a:buChar char="•"/>
            </a:pPr>
            <a:endParaRPr lang="en-US" dirty="0"/>
          </a:p>
          <a:p>
            <a:pPr marL="177800" lvl="0" indent="0" rtl="0">
              <a:lnSpc>
                <a:spcPct val="120000"/>
              </a:lnSpc>
              <a:spcBef>
                <a:spcPts val="0"/>
              </a:spcBef>
              <a:spcAft>
                <a:spcPts val="0"/>
              </a:spcAft>
              <a:buClr>
                <a:schemeClr val="dk1"/>
              </a:buClr>
              <a:buSzPct val="97000"/>
              <a:buNone/>
            </a:pPr>
            <a:r>
              <a:rPr lang="en-US" sz="2800" u="sng" dirty="0"/>
              <a:t>Content Strategy:</a:t>
            </a:r>
          </a:p>
          <a:p>
            <a:pPr marL="635000" indent="-182880">
              <a:lnSpc>
                <a:spcPct val="120000"/>
              </a:lnSpc>
              <a:spcBef>
                <a:spcPts val="0"/>
              </a:spcBef>
              <a:buSzPct val="97000"/>
              <a:buFont typeface="Arial" panose="020B0604020202020204" pitchFamily="34" charset="0"/>
              <a:buChar char="•"/>
            </a:pPr>
            <a:r>
              <a:rPr lang="en-US" dirty="0"/>
              <a:t>Prioritize humor, seeing the product, and animals.</a:t>
            </a:r>
          </a:p>
          <a:p>
            <a:pPr marL="635000" indent="-182880">
              <a:lnSpc>
                <a:spcPct val="120000"/>
              </a:lnSpc>
              <a:spcBef>
                <a:spcPts val="0"/>
              </a:spcBef>
              <a:buSzPct val="97000"/>
              <a:buFont typeface="Arial" panose="020B0604020202020204" pitchFamily="34" charset="0"/>
              <a:buChar char="•"/>
            </a:pPr>
            <a:r>
              <a:rPr lang="en-US" dirty="0"/>
              <a:t>Emphasize brand/product and targeting specific emotion (humor, excitement, national-pride etc.).</a:t>
            </a:r>
          </a:p>
          <a:p>
            <a:pPr marL="635000" indent="-182880">
              <a:lnSpc>
                <a:spcPct val="120000"/>
              </a:lnSpc>
              <a:spcBef>
                <a:spcPts val="0"/>
              </a:spcBef>
              <a:buSzPct val="97000"/>
              <a:buFont typeface="Arial" panose="020B0604020202020204" pitchFamily="34" charset="0"/>
              <a:buChar char="•"/>
            </a:pPr>
            <a:r>
              <a:rPr lang="en-US" dirty="0"/>
              <a:t>Refine strategies based on audience feedback.</a:t>
            </a:r>
          </a:p>
          <a:p>
            <a:pPr marL="635000" lvl="0" indent="-457200" rtl="0">
              <a:lnSpc>
                <a:spcPct val="120000"/>
              </a:lnSpc>
              <a:spcBef>
                <a:spcPts val="0"/>
              </a:spcBef>
              <a:spcAft>
                <a:spcPts val="0"/>
              </a:spcAft>
              <a:buClr>
                <a:schemeClr val="dk1"/>
              </a:buClr>
              <a:buSzPct val="97000"/>
              <a:buFont typeface="Arial" panose="020B0604020202020204" pitchFamily="34" charset="0"/>
              <a:buChar char="•"/>
            </a:pPr>
            <a:endParaRPr lang="en-US" sz="2800" dirty="0"/>
          </a:p>
          <a:p>
            <a:pPr marL="177800" lvl="0" indent="0" rtl="0">
              <a:lnSpc>
                <a:spcPct val="120000"/>
              </a:lnSpc>
              <a:spcBef>
                <a:spcPts val="0"/>
              </a:spcBef>
              <a:spcAft>
                <a:spcPts val="0"/>
              </a:spcAft>
              <a:buClr>
                <a:schemeClr val="dk1"/>
              </a:buClr>
              <a:buSzPct val="97000"/>
              <a:buNone/>
            </a:pPr>
            <a:r>
              <a:rPr lang="en-US" sz="2800" u="sng" dirty="0"/>
              <a:t>Enhancing Brand Equity:</a:t>
            </a:r>
          </a:p>
          <a:p>
            <a:pPr marL="635000" indent="-182880">
              <a:lnSpc>
                <a:spcPct val="120000"/>
              </a:lnSpc>
              <a:spcBef>
                <a:spcPts val="0"/>
              </a:spcBef>
              <a:buSzPct val="97000"/>
              <a:buFont typeface="Arial" panose="020B0604020202020204" pitchFamily="34" charset="0"/>
              <a:buChar char="•"/>
            </a:pPr>
            <a:r>
              <a:rPr lang="en-US" dirty="0"/>
              <a:t>Align content with our brand’s identity and values.</a:t>
            </a:r>
          </a:p>
          <a:p>
            <a:pPr marL="635000" indent="-182880">
              <a:lnSpc>
                <a:spcPct val="120000"/>
              </a:lnSpc>
              <a:spcBef>
                <a:spcPts val="0"/>
              </a:spcBef>
              <a:buSzPct val="97000"/>
              <a:buFont typeface="Arial" panose="020B0604020202020204" pitchFamily="34" charset="0"/>
              <a:buChar char="•"/>
            </a:pPr>
            <a:r>
              <a:rPr lang="en-US" dirty="0"/>
              <a:t>Monitor sentiment pre- and post-launch.</a:t>
            </a:r>
          </a:p>
          <a:p>
            <a:pPr marL="635000" indent="-182880">
              <a:lnSpc>
                <a:spcPct val="120000"/>
              </a:lnSpc>
              <a:spcBef>
                <a:spcPts val="0"/>
              </a:spcBef>
              <a:buSzPct val="97000"/>
              <a:buFont typeface="Arial" panose="020B0604020202020204" pitchFamily="34" charset="0"/>
              <a:buChar char="•"/>
            </a:pPr>
            <a:r>
              <a:rPr lang="en-US" dirty="0"/>
              <a:t>Strengthen brand perception and connection to our target audience.</a:t>
            </a:r>
          </a:p>
          <a:p>
            <a:pPr marL="635000" lvl="0" indent="-457200" rtl="0">
              <a:lnSpc>
                <a:spcPct val="120000"/>
              </a:lnSpc>
              <a:spcBef>
                <a:spcPts val="0"/>
              </a:spcBef>
              <a:spcAft>
                <a:spcPts val="0"/>
              </a:spcAft>
              <a:buClr>
                <a:schemeClr val="dk1"/>
              </a:buClr>
              <a:buSzPct val="97000"/>
              <a:buFont typeface="Arial" panose="020B0604020202020204" pitchFamily="34" charset="0"/>
              <a:buChar char="•"/>
            </a:pPr>
            <a:endParaRPr lang="en-US" sz="2800" dirty="0"/>
          </a:p>
          <a:p>
            <a:pPr marL="177800" lvl="0" indent="0" rtl="0">
              <a:lnSpc>
                <a:spcPct val="120000"/>
              </a:lnSpc>
              <a:spcBef>
                <a:spcPts val="0"/>
              </a:spcBef>
              <a:spcAft>
                <a:spcPts val="0"/>
              </a:spcAft>
              <a:buClr>
                <a:schemeClr val="dk1"/>
              </a:buClr>
              <a:buSzPct val="97000"/>
              <a:buNone/>
            </a:pPr>
            <a:r>
              <a:rPr lang="en-US" sz="2800" u="sng" dirty="0"/>
              <a:t>Measuring Success:</a:t>
            </a:r>
          </a:p>
          <a:p>
            <a:pPr marL="635000" indent="-182880">
              <a:lnSpc>
                <a:spcPct val="120000"/>
              </a:lnSpc>
              <a:spcBef>
                <a:spcPts val="0"/>
              </a:spcBef>
              <a:buSzPct val="97000"/>
            </a:pPr>
            <a:r>
              <a:rPr lang="en-US" dirty="0"/>
              <a:t>Track view counts, engagement, and audience sentiment.</a:t>
            </a:r>
          </a:p>
          <a:p>
            <a:pPr marL="635000" indent="-182880">
              <a:lnSpc>
                <a:spcPct val="120000"/>
              </a:lnSpc>
              <a:spcBef>
                <a:spcPts val="0"/>
              </a:spcBef>
              <a:buSzPct val="97000"/>
              <a:buFont typeface="Arial" panose="020B0604020202020204" pitchFamily="34" charset="0"/>
              <a:buChar char="•"/>
            </a:pPr>
            <a:r>
              <a:rPr lang="en-US" dirty="0"/>
              <a:t>Compare performance to industry benchmarks.</a:t>
            </a:r>
          </a:p>
          <a:p>
            <a:pPr marL="635000" indent="-182880">
              <a:lnSpc>
                <a:spcPct val="120000"/>
              </a:lnSpc>
              <a:spcBef>
                <a:spcPts val="0"/>
              </a:spcBef>
              <a:buSzPct val="97000"/>
              <a:buFont typeface="Arial" panose="020B0604020202020204" pitchFamily="34" charset="0"/>
              <a:buChar char="•"/>
            </a:pPr>
            <a:r>
              <a:rPr lang="en-US" dirty="0"/>
              <a:t>Inform future advertising strategies based on changing trends over time.</a:t>
            </a:r>
          </a:p>
          <a:p>
            <a:pPr marL="635000" lvl="0" indent="-457200" rtl="0">
              <a:lnSpc>
                <a:spcPct val="120000"/>
              </a:lnSpc>
              <a:spcBef>
                <a:spcPts val="0"/>
              </a:spcBef>
              <a:spcAft>
                <a:spcPts val="0"/>
              </a:spcAft>
              <a:buClr>
                <a:schemeClr val="dk1"/>
              </a:buClr>
              <a:buSzPct val="97000"/>
              <a:buFont typeface="Arial" panose="020B0604020202020204" pitchFamily="34" charset="0"/>
              <a:buChar char="•"/>
            </a:pPr>
            <a:endParaRPr lang="en-US" sz="2800" dirty="0"/>
          </a:p>
          <a:p>
            <a:pPr marL="177800" lvl="0" indent="0" rtl="0">
              <a:lnSpc>
                <a:spcPct val="120000"/>
              </a:lnSpc>
              <a:spcBef>
                <a:spcPts val="0"/>
              </a:spcBef>
              <a:spcAft>
                <a:spcPts val="0"/>
              </a:spcAft>
              <a:buClr>
                <a:schemeClr val="dk1"/>
              </a:buClr>
              <a:buSzPct val="97000"/>
              <a:buNone/>
            </a:pPr>
            <a:r>
              <a:rPr lang="en-US" sz="2800" u="sng" dirty="0"/>
              <a:t>Resource Allocation:</a:t>
            </a:r>
          </a:p>
          <a:p>
            <a:pPr marL="635000" indent="-182880">
              <a:lnSpc>
                <a:spcPct val="120000"/>
              </a:lnSpc>
              <a:spcBef>
                <a:spcPts val="0"/>
              </a:spcBef>
              <a:buSzPct val="97000"/>
              <a:buFont typeface="Arial" panose="020B0604020202020204" pitchFamily="34" charset="0"/>
              <a:buChar char="•"/>
            </a:pPr>
            <a:r>
              <a:rPr lang="en-US" dirty="0"/>
              <a:t>Allocate resources based on audience segmentation and catering to our brands audience.</a:t>
            </a:r>
          </a:p>
          <a:p>
            <a:pPr marL="635000" indent="-182880">
              <a:lnSpc>
                <a:spcPct val="120000"/>
              </a:lnSpc>
              <a:spcBef>
                <a:spcPts val="0"/>
              </a:spcBef>
              <a:buSzPct val="97000"/>
              <a:buFont typeface="Arial" panose="020B0604020202020204" pitchFamily="34" charset="0"/>
              <a:buChar char="•"/>
            </a:pPr>
            <a:r>
              <a:rPr lang="en-US" dirty="0"/>
              <a:t>Invest in high-impact content elements.</a:t>
            </a:r>
          </a:p>
          <a:p>
            <a:pPr marL="635000" indent="-182880">
              <a:lnSpc>
                <a:spcPct val="120000"/>
              </a:lnSpc>
              <a:spcBef>
                <a:spcPts val="0"/>
              </a:spcBef>
              <a:buSzPct val="97000"/>
              <a:buFont typeface="Arial" panose="020B0604020202020204" pitchFamily="34" charset="0"/>
              <a:buChar char="•"/>
            </a:pPr>
            <a:r>
              <a:rPr lang="en-US" dirty="0"/>
              <a:t>Balance creativity and cost-effectiveness to make most of short, expensive ad space.</a:t>
            </a:r>
          </a:p>
          <a:p>
            <a:pPr marL="228600" lvl="0" indent="-50800" rtl="0">
              <a:spcBef>
                <a:spcPts val="0"/>
              </a:spcBef>
              <a:spcAft>
                <a:spcPts val="0"/>
              </a:spcAft>
              <a:buClr>
                <a:schemeClr val="dk1"/>
              </a:buClr>
              <a:buSzPts val="2800"/>
              <a:buNone/>
            </a:pPr>
            <a:endParaRPr lang="en-US" sz="2800" dirty="0"/>
          </a:p>
          <a:p>
            <a:pPr marL="228600" lvl="0" indent="-50800" algn="l" rtl="0">
              <a:lnSpc>
                <a:spcPct val="90000"/>
              </a:lnSpc>
              <a:spcBef>
                <a:spcPts val="0"/>
              </a:spcBef>
              <a:spcAft>
                <a:spcPts val="0"/>
              </a:spcAft>
              <a:buClr>
                <a:schemeClr val="dk1"/>
              </a:buClr>
              <a:buSzPts val="2800"/>
              <a:buNone/>
            </a:pP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515</Words>
  <Application>Microsoft Office PowerPoint</Application>
  <PresentationFormat>Widescreen</PresentationFormat>
  <Paragraphs>92</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Play</vt:lpstr>
      <vt:lpstr>Courier New</vt:lpstr>
      <vt:lpstr>Arial</vt:lpstr>
      <vt:lpstr>Office Theme</vt:lpstr>
      <vt:lpstr>Super Bowl Ads </vt:lpstr>
      <vt:lpstr>Dataset: Super Bowl Commercials</vt:lpstr>
      <vt:lpstr>Business Objectives and Problem Statement</vt:lpstr>
      <vt:lpstr>Model Selection, Analysis and Results</vt:lpstr>
      <vt:lpstr>Model Selection, Analysis and Results</vt:lpstr>
      <vt:lpstr>Hierarchical Clustering</vt:lpstr>
      <vt:lpstr>PowerPoint Presentation</vt:lpstr>
      <vt:lpstr>Model Selection, Analysis and Results</vt:lpstr>
      <vt:lpstr>Managerial Interpretation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Bowl Ads</dc:title>
  <dc:creator>Anthony Chavez</dc:creator>
  <cp:lastModifiedBy>Nick Schulz</cp:lastModifiedBy>
  <cp:revision>5</cp:revision>
  <dcterms:created xsi:type="dcterms:W3CDTF">2024-04-25T13:23:57Z</dcterms:created>
  <dcterms:modified xsi:type="dcterms:W3CDTF">2024-04-30T01:22:17Z</dcterms:modified>
</cp:coreProperties>
</file>