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5635-7D58-9907-9A73-A3A236A6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99D7D-72DC-46CF-C006-1C1C307E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D820-BDE4-4471-AB03-13282B4A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165C-6B1F-77DD-C087-48382851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D21B-A5BD-59DA-50A8-4AD65E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3E38-E741-7E23-3506-ED1888F2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D744-8593-B4EF-2144-F244115C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835D-C726-430D-5FF1-B63CFE13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BB4D-916B-A155-1335-1AC49AC7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5EC2-5A46-9C0C-B231-DD3F12CD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CAC6D-764E-5BFA-5931-BDA14A9D3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23896-729F-DFF4-04BF-860EDB62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6D6B-E512-3B7F-9EE2-2755D817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3102-1D99-52ED-41D1-C81DF861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3D19-C497-1E0C-9C0F-41A731C2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E3C2-5499-93B4-FA85-456C37C5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BD3F-4B39-BCB4-500C-161A5ADA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762-E93C-7359-215F-3F9B4681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BDA5-6997-2EAD-451B-81BAC2D1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04D9-4F36-9A21-DED0-EEB57EFA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5F13-2B7B-2FDF-D3C5-2BEE5A90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CED1-7299-619C-DA1E-ABE87A273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AE17-C284-C52C-B23F-A4C1D1D9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7A8D-003E-C903-53CE-8C02180F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1ADC-76B4-2DFE-320B-0D413C1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63AF-2DC9-9660-AB23-1C214E5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D204-9081-4E83-2799-3AF9A7709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FD5E-FEEC-D446-8874-E7E17C46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8DC1B-BD82-F70D-842F-16CE72B7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EBA9-323F-629C-F18E-5F01EC4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7486-8B53-446F-0C1F-16284208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81CA-773E-510A-F51E-03F706F2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453E-BC52-52E9-620F-D8519807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E036B-7E50-286D-71B7-9B16BB9F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A946C-5A20-1AFF-43E9-BE09336CB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FDDF7-8F6A-BAAC-8455-793FF7BB3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346F6-717C-6E9E-8C23-45C2C9C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A8B6B-5AB1-BE62-E814-A4084633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DB4FA-7C50-9C14-ACE1-D0BEEE51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AD3C-6374-FB34-C696-6BFA73A6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8D8C3-0850-4694-D2DF-2DBB1309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8FFA2-00A9-81A3-E628-A25BF5B0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76D25-AB7F-6B05-6103-92DF98B4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C295-99EB-02A7-545B-B076AF8F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CEEF3-DD36-ADD4-928A-6693B17E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459A0-EB59-A622-74DA-3BE13C54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9B4E-436B-9F7B-2298-3760858E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E6A9-8C0F-A0F6-419F-D7FDE0AD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C7C59-C253-D702-5DAD-0D72811A4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3088-C8A8-C803-34DE-0E060179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9D95C-A948-C4AC-943F-EB50028A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35FF2-7843-55AF-51A9-4586BEB1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8C98-46A1-6663-0C47-98C858FF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8BA3F-8CA0-5DFA-B531-092B79F8E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6E87C-F136-0892-B3C3-E374AE5F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BEA85-1270-DA01-5C93-DDEC2D3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4016-65B2-9D6E-CBAE-A5C6445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19A83-375F-801A-0171-EA428E09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5756B-AABD-51A8-A768-2D35AEF4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B33C-9675-97F1-B76E-11AAFB89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B334A-A6D6-FA86-884A-4EE9EF8ED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C2F3-20BE-4A65-97A4-B0A517A8376E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AFD2-4519-BE23-AD38-403F0884E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F490-B88F-1268-6112-3712D925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AC57-D5D2-4837-83F8-BC0FCC3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96A4-A39D-7E2C-A38A-7C8B6C135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71778-A04E-6FB6-D6A3-F06EC4BF0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25826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6B5130A-2E3E-D0CC-8621-ABB2C8C8F10F}"/>
              </a:ext>
            </a:extLst>
          </p:cNvPr>
          <p:cNvSpPr/>
          <p:nvPr/>
        </p:nvSpPr>
        <p:spPr>
          <a:xfrm>
            <a:off x="6273751" y="1398798"/>
            <a:ext cx="5518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en-US" sz="1200" dirty="0">
                <a:latin typeface="+mj-lt"/>
              </a:rPr>
              <a:t>Users upload images through front-end of the web application </a:t>
            </a:r>
          </a:p>
          <a:p>
            <a:pPr marL="228600" indent="-228600">
              <a:buAutoNum type="arabicPeriod"/>
              <a:defRPr/>
            </a:pPr>
            <a:r>
              <a:rPr lang="en-US" sz="1200" dirty="0">
                <a:latin typeface="+mj-lt"/>
              </a:rPr>
              <a:t>The images are stored in Azure data Lake storage (Blob Storage Gen2)</a:t>
            </a:r>
          </a:p>
          <a:p>
            <a:pPr marL="228600" indent="-228600">
              <a:buAutoNum type="arabicPeriod"/>
              <a:defRPr/>
            </a:pPr>
            <a:r>
              <a:rPr lang="en-US" sz="1200" dirty="0">
                <a:latin typeface="+mj-lt"/>
              </a:rPr>
              <a:t>The Kafka stream of images that come in from another source are also loaded into the same Azure Data Lake storage account</a:t>
            </a:r>
          </a:p>
          <a:p>
            <a:pPr marL="228600" indent="-228600">
              <a:buAutoNum type="arabicPeriod"/>
              <a:defRPr/>
            </a:pPr>
            <a:r>
              <a:rPr lang="en-US" sz="1200" dirty="0">
                <a:latin typeface="+mj-lt"/>
              </a:rPr>
              <a:t>Azure data factory calls the custom code that processes the images either using Kafka stream as the source or the data lake as the source and writes out </a:t>
            </a:r>
            <a:r>
              <a:rPr lang="en-US" sz="1200" dirty="0" err="1">
                <a:latin typeface="+mj-lt"/>
              </a:rPr>
              <a:t>proessed</a:t>
            </a:r>
            <a:r>
              <a:rPr lang="en-US" sz="1200" dirty="0">
                <a:latin typeface="+mj-lt"/>
              </a:rPr>
              <a:t> images and reports on the images processed.</a:t>
            </a:r>
          </a:p>
          <a:p>
            <a:pPr marL="228600" indent="-228600">
              <a:buAutoNum type="arabicPeriod"/>
              <a:defRPr/>
            </a:pPr>
            <a:r>
              <a:rPr lang="en-US" sz="1200" dirty="0">
                <a:latin typeface="+mj-lt"/>
              </a:rPr>
              <a:t>The reports are visualized through Power BI in Azure</a:t>
            </a:r>
            <a:endParaRPr lang="en-US" sz="1050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4715F1-BD7D-69CA-78EC-5C8AB570629E}"/>
              </a:ext>
            </a:extLst>
          </p:cNvPr>
          <p:cNvSpPr txBox="1"/>
          <p:nvPr/>
        </p:nvSpPr>
        <p:spPr>
          <a:xfrm>
            <a:off x="4455474" y="1675235"/>
            <a:ext cx="16096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Reports on Image Processing also stored in Data Lake</a:t>
            </a:r>
          </a:p>
        </p:txBody>
      </p:sp>
      <p:sp>
        <p:nvSpPr>
          <p:cNvPr id="67" name="Title 2">
            <a:extLst>
              <a:ext uri="{FF2B5EF4-FFF2-40B4-BE49-F238E27FC236}">
                <a16:creationId xmlns:a16="http://schemas.microsoft.com/office/drawing/2014/main" id="{13E82EA6-52DD-2869-DEFB-DC84C772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33" y="177508"/>
            <a:ext cx="8880592" cy="111907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Graphik Semibold"/>
              </a:rPr>
              <a:t>Solution and Flow in Azure</a:t>
            </a:r>
          </a:p>
        </p:txBody>
      </p:sp>
      <p:sp>
        <p:nvSpPr>
          <p:cNvPr id="68" name="TextBox 23">
            <a:extLst>
              <a:ext uri="{FF2B5EF4-FFF2-40B4-BE49-F238E27FC236}">
                <a16:creationId xmlns:a16="http://schemas.microsoft.com/office/drawing/2014/main" id="{82607EF6-306D-95EF-2265-3E043EDF8F74}"/>
              </a:ext>
            </a:extLst>
          </p:cNvPr>
          <p:cNvSpPr txBox="1"/>
          <p:nvPr/>
        </p:nvSpPr>
        <p:spPr>
          <a:xfrm>
            <a:off x="918807" y="4377670"/>
            <a:ext cx="1278442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710012"/>
                </a:solidFill>
                <a:latin typeface="Calibri" panose="020F0502020204030204"/>
              </a:rPr>
              <a:t>Internal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BFC61F-66A2-BDC4-A003-4B6C362D3571}"/>
              </a:ext>
            </a:extLst>
          </p:cNvPr>
          <p:cNvSpPr/>
          <p:nvPr/>
        </p:nvSpPr>
        <p:spPr>
          <a:xfrm>
            <a:off x="518984" y="1540316"/>
            <a:ext cx="5638178" cy="47819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B9D816-B580-B1D4-849A-EE0BCCD8B1CC}"/>
              </a:ext>
            </a:extLst>
          </p:cNvPr>
          <p:cNvCxnSpPr>
            <a:cxnSpLocks/>
          </p:cNvCxnSpPr>
          <p:nvPr/>
        </p:nvCxnSpPr>
        <p:spPr>
          <a:xfrm flipV="1">
            <a:off x="518983" y="4874698"/>
            <a:ext cx="5638179" cy="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3">
            <a:extLst>
              <a:ext uri="{FF2B5EF4-FFF2-40B4-BE49-F238E27FC236}">
                <a16:creationId xmlns:a16="http://schemas.microsoft.com/office/drawing/2014/main" id="{BF306E06-B62D-EA1F-4C5C-2CAD0523ACFE}"/>
              </a:ext>
            </a:extLst>
          </p:cNvPr>
          <p:cNvSpPr txBox="1"/>
          <p:nvPr/>
        </p:nvSpPr>
        <p:spPr>
          <a:xfrm>
            <a:off x="518984" y="4913393"/>
            <a:ext cx="1896280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710012"/>
                </a:solidFill>
                <a:latin typeface="Calibri" panose="020F0502020204030204"/>
              </a:rPr>
              <a:t>Users</a:t>
            </a:r>
          </a:p>
        </p:txBody>
      </p:sp>
      <p:sp>
        <p:nvSpPr>
          <p:cNvPr id="74" name="Flowchart: Multidocument 73">
            <a:extLst>
              <a:ext uri="{FF2B5EF4-FFF2-40B4-BE49-F238E27FC236}">
                <a16:creationId xmlns:a16="http://schemas.microsoft.com/office/drawing/2014/main" id="{78274B0B-DA17-E1AE-B79C-5AF471FF4C29}"/>
              </a:ext>
            </a:extLst>
          </p:cNvPr>
          <p:cNvSpPr/>
          <p:nvPr/>
        </p:nvSpPr>
        <p:spPr>
          <a:xfrm>
            <a:off x="3127921" y="5287760"/>
            <a:ext cx="815182" cy="568124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File Extract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A7CE9B9-033F-EDAA-6119-E82396CF3A59}"/>
              </a:ext>
            </a:extLst>
          </p:cNvPr>
          <p:cNvSpPr/>
          <p:nvPr/>
        </p:nvSpPr>
        <p:spPr>
          <a:xfrm>
            <a:off x="4931210" y="2613341"/>
            <a:ext cx="1005122" cy="348391"/>
          </a:xfrm>
          <a:prstGeom prst="rect">
            <a:avLst/>
          </a:prstGeom>
          <a:solidFill>
            <a:srgbClr val="C55A1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Data Lake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0857A1C-ED70-9126-2441-CB88BD1868BE}"/>
              </a:ext>
            </a:extLst>
          </p:cNvPr>
          <p:cNvCxnSpPr>
            <a:cxnSpLocks/>
            <a:stCxn id="74" idx="3"/>
            <a:endCxn id="92" idx="2"/>
          </p:cNvCxnSpPr>
          <p:nvPr/>
        </p:nvCxnSpPr>
        <p:spPr>
          <a:xfrm flipV="1">
            <a:off x="3943103" y="5439052"/>
            <a:ext cx="1914625" cy="1327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570E06C-02C4-C3AE-0D96-D497F24A38A0}"/>
              </a:ext>
            </a:extLst>
          </p:cNvPr>
          <p:cNvSpPr/>
          <p:nvPr/>
        </p:nvSpPr>
        <p:spPr>
          <a:xfrm>
            <a:off x="3910718" y="5610465"/>
            <a:ext cx="253163" cy="2050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88" name="Picture 12">
            <a:extLst>
              <a:ext uri="{FF2B5EF4-FFF2-40B4-BE49-F238E27FC236}">
                <a16:creationId xmlns:a16="http://schemas.microsoft.com/office/drawing/2014/main" id="{908EF91C-E599-AD04-B307-531F590B5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43" y="2047875"/>
            <a:ext cx="382225" cy="38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7154BE2-5AF9-E186-5BA3-47F54D7CFD6C}"/>
              </a:ext>
            </a:extLst>
          </p:cNvPr>
          <p:cNvCxnSpPr>
            <a:cxnSpLocks/>
          </p:cNvCxnSpPr>
          <p:nvPr/>
        </p:nvCxnSpPr>
        <p:spPr>
          <a:xfrm flipV="1">
            <a:off x="3717088" y="2252623"/>
            <a:ext cx="834958" cy="555820"/>
          </a:xfrm>
          <a:prstGeom prst="bentConnector3">
            <a:avLst>
              <a:gd name="adj1" fmla="val 20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5F39E6E-915A-2B2B-DC26-A7D322385B93}"/>
              </a:ext>
            </a:extLst>
          </p:cNvPr>
          <p:cNvSpPr/>
          <p:nvPr/>
        </p:nvSpPr>
        <p:spPr>
          <a:xfrm>
            <a:off x="5305130" y="4941793"/>
            <a:ext cx="1105195" cy="497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Front-end + Microservice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EBCCD0-06CD-CA11-AA1A-377462F0EB2C}"/>
              </a:ext>
            </a:extLst>
          </p:cNvPr>
          <p:cNvCxnSpPr>
            <a:cxnSpLocks/>
          </p:cNvCxnSpPr>
          <p:nvPr/>
        </p:nvCxnSpPr>
        <p:spPr>
          <a:xfrm flipV="1">
            <a:off x="5684263" y="2961732"/>
            <a:ext cx="0" cy="1980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094656A-5791-F3D9-BAA1-AAEA1F5C49E0}"/>
              </a:ext>
            </a:extLst>
          </p:cNvPr>
          <p:cNvSpPr txBox="1"/>
          <p:nvPr/>
        </p:nvSpPr>
        <p:spPr>
          <a:xfrm>
            <a:off x="4163881" y="5561843"/>
            <a:ext cx="1772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Users upload images through the Web Application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9CF91EC-34AC-A70C-5800-030CA2A2C606}"/>
              </a:ext>
            </a:extLst>
          </p:cNvPr>
          <p:cNvSpPr/>
          <p:nvPr/>
        </p:nvSpPr>
        <p:spPr>
          <a:xfrm>
            <a:off x="3258450" y="3454665"/>
            <a:ext cx="948452" cy="471161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105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Code</a:t>
            </a:r>
          </a:p>
          <a:p>
            <a:pPr algn="ctr">
              <a:defRPr/>
            </a:pPr>
            <a:r>
              <a:rPr lang="en-SG" sz="105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Image Processing</a:t>
            </a:r>
            <a:endParaRPr lang="en-US" sz="80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0" name="Picture 2" descr="Connect with Azure Key Vault from C# Console App">
            <a:extLst>
              <a:ext uri="{FF2B5EF4-FFF2-40B4-BE49-F238E27FC236}">
                <a16:creationId xmlns:a16="http://schemas.microsoft.com/office/drawing/2014/main" id="{AA7FF95C-558D-5D36-9B7F-38B93B4A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74" y="3542041"/>
            <a:ext cx="296003" cy="29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F48FED2F-7DE9-9157-1B2F-43B1E50F52D9}"/>
              </a:ext>
            </a:extLst>
          </p:cNvPr>
          <p:cNvSpPr txBox="1"/>
          <p:nvPr/>
        </p:nvSpPr>
        <p:spPr>
          <a:xfrm>
            <a:off x="4248359" y="3781460"/>
            <a:ext cx="720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Key Vault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DAACF4A-E130-F65D-7CBB-AAFF3CB354B4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 flipV="1">
            <a:off x="4206902" y="3690043"/>
            <a:ext cx="248572" cy="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702EE74-D420-2EBE-8D4D-33ED9219ED9A}"/>
              </a:ext>
            </a:extLst>
          </p:cNvPr>
          <p:cNvCxnSpPr>
            <a:cxnSpLocks/>
            <a:stCxn id="99" idx="0"/>
            <a:endCxn id="78" idx="1"/>
          </p:cNvCxnSpPr>
          <p:nvPr/>
        </p:nvCxnSpPr>
        <p:spPr>
          <a:xfrm rot="5400000" flipH="1" flipV="1">
            <a:off x="3998379" y="2521834"/>
            <a:ext cx="667128" cy="11985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6AA4E7-0C42-3AB3-F8E8-3E2D60455A44}"/>
              </a:ext>
            </a:extLst>
          </p:cNvPr>
          <p:cNvSpPr/>
          <p:nvPr/>
        </p:nvSpPr>
        <p:spPr>
          <a:xfrm>
            <a:off x="591154" y="4568011"/>
            <a:ext cx="5027118" cy="23862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Kafka Stream – image upload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1B36623-8DC9-B22F-9C1B-5D058D659A70}"/>
              </a:ext>
            </a:extLst>
          </p:cNvPr>
          <p:cNvCxnSpPr>
            <a:cxnSpLocks/>
            <a:endCxn id="99" idx="1"/>
          </p:cNvCxnSpPr>
          <p:nvPr/>
        </p:nvCxnSpPr>
        <p:spPr>
          <a:xfrm rot="5400000" flipH="1" flipV="1">
            <a:off x="2571279" y="3880703"/>
            <a:ext cx="877628" cy="49671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14867EF6-00EF-5AF0-40BE-AA9D419D0498}"/>
              </a:ext>
            </a:extLst>
          </p:cNvPr>
          <p:cNvSpPr/>
          <p:nvPr/>
        </p:nvSpPr>
        <p:spPr>
          <a:xfrm>
            <a:off x="2784976" y="3959085"/>
            <a:ext cx="190961" cy="1977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CC9FF4B-A149-09E1-920E-1B5901204C97}"/>
              </a:ext>
            </a:extLst>
          </p:cNvPr>
          <p:cNvCxnSpPr>
            <a:cxnSpLocks/>
          </p:cNvCxnSpPr>
          <p:nvPr/>
        </p:nvCxnSpPr>
        <p:spPr>
          <a:xfrm flipV="1">
            <a:off x="5039727" y="2943900"/>
            <a:ext cx="0" cy="16239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2" descr="Image result for azure data factory">
            <a:extLst>
              <a:ext uri="{FF2B5EF4-FFF2-40B4-BE49-F238E27FC236}">
                <a16:creationId xmlns:a16="http://schemas.microsoft.com/office/drawing/2014/main" id="{908EB880-B8BA-4FE3-651C-9EC12D7E7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r="21793"/>
          <a:stretch/>
        </p:blipFill>
        <p:spPr bwMode="auto">
          <a:xfrm>
            <a:off x="3543435" y="2958604"/>
            <a:ext cx="524121" cy="4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F91A6E9-A444-37A1-A350-F8B3CEA0F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172" y="1763366"/>
            <a:ext cx="690189" cy="600164"/>
          </a:xfrm>
          <a:prstGeom prst="rect">
            <a:avLst/>
          </a:prstGeom>
        </p:spPr>
      </p:pic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C5675A8-A11D-4583-224F-39B712FC0AC7}"/>
              </a:ext>
            </a:extLst>
          </p:cNvPr>
          <p:cNvCxnSpPr>
            <a:cxnSpLocks/>
          </p:cNvCxnSpPr>
          <p:nvPr/>
        </p:nvCxnSpPr>
        <p:spPr>
          <a:xfrm rot="10800000">
            <a:off x="2952362" y="1909773"/>
            <a:ext cx="1593683" cy="2151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5008078-F192-C72A-FD2B-BF15185CD4F7}"/>
              </a:ext>
            </a:extLst>
          </p:cNvPr>
          <p:cNvSpPr txBox="1"/>
          <p:nvPr/>
        </p:nvSpPr>
        <p:spPr>
          <a:xfrm>
            <a:off x="1125311" y="1810233"/>
            <a:ext cx="1091576" cy="4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Power BI for visualization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940E962-2A47-795C-E242-0EA456A5AE86}"/>
              </a:ext>
            </a:extLst>
          </p:cNvPr>
          <p:cNvSpPr/>
          <p:nvPr/>
        </p:nvSpPr>
        <p:spPr>
          <a:xfrm>
            <a:off x="5719281" y="3223890"/>
            <a:ext cx="253163" cy="2050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1393967-85A4-EF80-EC12-730040665FA0}"/>
              </a:ext>
            </a:extLst>
          </p:cNvPr>
          <p:cNvSpPr/>
          <p:nvPr/>
        </p:nvSpPr>
        <p:spPr>
          <a:xfrm>
            <a:off x="5051967" y="3205224"/>
            <a:ext cx="253163" cy="2050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9F898F5-C5BA-149B-6AA2-3A8D70E9384C}"/>
              </a:ext>
            </a:extLst>
          </p:cNvPr>
          <p:cNvSpPr/>
          <p:nvPr/>
        </p:nvSpPr>
        <p:spPr>
          <a:xfrm>
            <a:off x="4111421" y="2291247"/>
            <a:ext cx="190961" cy="1977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DC97B4-E39D-5D97-A339-7C3563F71529}"/>
              </a:ext>
            </a:extLst>
          </p:cNvPr>
          <p:cNvSpPr/>
          <p:nvPr/>
        </p:nvSpPr>
        <p:spPr>
          <a:xfrm>
            <a:off x="4071543" y="1880243"/>
            <a:ext cx="190961" cy="1977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Graphik Semibold</vt:lpstr>
      <vt:lpstr>Office Theme</vt:lpstr>
      <vt:lpstr>DE Challenge</vt:lpstr>
      <vt:lpstr>Solution and Flow in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Challenge</dc:title>
  <dc:creator>NandiniDevi Sudhakar</dc:creator>
  <cp:lastModifiedBy>NandiniDevi Sudhakar</cp:lastModifiedBy>
  <cp:revision>2</cp:revision>
  <dcterms:created xsi:type="dcterms:W3CDTF">2022-07-03T08:05:57Z</dcterms:created>
  <dcterms:modified xsi:type="dcterms:W3CDTF">2022-07-03T11:18:10Z</dcterms:modified>
</cp:coreProperties>
</file>