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256" r:id="rId2"/>
    <p:sldId id="296" r:id="rId3"/>
    <p:sldId id="302" r:id="rId4"/>
    <p:sldId id="257" r:id="rId5"/>
    <p:sldId id="303" r:id="rId6"/>
    <p:sldId id="304" r:id="rId7"/>
    <p:sldId id="305" r:id="rId8"/>
    <p:sldId id="308" r:id="rId9"/>
    <p:sldId id="307" r:id="rId10"/>
    <p:sldId id="275" r:id="rId11"/>
    <p:sldId id="298" r:id="rId12"/>
    <p:sldId id="297" r:id="rId13"/>
    <p:sldId id="299" r:id="rId14"/>
    <p:sldId id="300" r:id="rId15"/>
    <p:sldId id="301" r:id="rId16"/>
    <p:sldId id="306" r:id="rId17"/>
    <p:sldId id="309" r:id="rId18"/>
    <p:sldId id="278"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Coiny" panose="020B0604020202020204" charset="0"/>
      <p:regular r:id="rId25"/>
    </p:embeddedFont>
    <p:embeddedFont>
      <p:font typeface="Lexend Deca" pitchFamily="2"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138BE6-E374-4A1A-BE6D-9E52B14417BE}">
  <a:tblStyle styleId="{1A138BE6-E374-4A1A-BE6D-9E52B14417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0286F9A-8295-4760-8310-7838FB866F3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18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2984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8109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9919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6287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9535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7308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3239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102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197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2636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8050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7007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3435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732268" y="1316599"/>
            <a:ext cx="5034516" cy="176605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Mock Project</a:t>
            </a:r>
            <a:br>
              <a:rPr lang="en"/>
            </a:br>
            <a:r>
              <a:rPr lang="en" sz="1400"/>
              <a:t>Đề tài: Xây dựng ứng dụng quản lý chi, thu cá nhân</a:t>
            </a:r>
            <a:br>
              <a:rPr lang="vi-VN" sz="1400"/>
            </a:br>
            <a:br>
              <a:rPr lang="vi-VN" sz="1400"/>
            </a:br>
            <a:r>
              <a:rPr lang="vi-VN" sz="1400"/>
              <a:t>Người thực hiện: Nguyễn Duy Tú</a:t>
            </a:r>
            <a:br>
              <a:rPr lang="vi-VN" sz="1400"/>
            </a:br>
            <a:r>
              <a:rPr lang="vi-VN" sz="1400"/>
              <a:t>Lớp: HN22_FR_Android_02</a:t>
            </a:r>
            <a:br>
              <a:rPr lang="vi-VN" sz="1400"/>
            </a:br>
            <a:endParaRPr sz="1400"/>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2"/>
          <p:cNvSpPr txBox="1">
            <a:spLocks noGrp="1"/>
          </p:cNvSpPr>
          <p:nvPr>
            <p:ph type="body" idx="4294967295"/>
          </p:nvPr>
        </p:nvSpPr>
        <p:spPr>
          <a:xfrm>
            <a:off x="1070208" y="664284"/>
            <a:ext cx="3194008" cy="801951"/>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vi-VN" sz="3000">
                <a:latin typeface="Lexend Deca"/>
                <a:ea typeface="Lexend Deca"/>
                <a:cs typeface="Lexend Deca"/>
                <a:sym typeface="Lexend Deca"/>
              </a:rPr>
              <a:t>Màn hình chính</a:t>
            </a:r>
            <a:endParaRPr sz="3000">
              <a:latin typeface="Lexend Deca"/>
              <a:ea typeface="Lexend Deca"/>
              <a:cs typeface="Lexend Deca"/>
              <a:sym typeface="Lexend Deca"/>
            </a:endParaRPr>
          </a:p>
        </p:txBody>
      </p:sp>
      <p:sp>
        <p:nvSpPr>
          <p:cNvPr id="332" name="Google Shape;332;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333" name="Google Shape;333;p32"/>
          <p:cNvGrpSpPr/>
          <p:nvPr/>
        </p:nvGrpSpPr>
        <p:grpSpPr>
          <a:xfrm>
            <a:off x="6878156" y="734526"/>
            <a:ext cx="2119546" cy="4396359"/>
            <a:chOff x="2547150" y="238125"/>
            <a:chExt cx="2525675" cy="5238750"/>
          </a:xfrm>
        </p:grpSpPr>
        <p:sp>
          <p:nvSpPr>
            <p:cNvPr id="334" name="Google Shape;334;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chemeClr val="accent1"/>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D6C9D84A-153C-B570-F6C7-79D48E765D08}"/>
              </a:ext>
            </a:extLst>
          </p:cNvPr>
          <p:cNvPicPr>
            <a:picLocks noChangeAspect="1"/>
          </p:cNvPicPr>
          <p:nvPr/>
        </p:nvPicPr>
        <p:blipFill>
          <a:blip r:embed="rId3"/>
          <a:stretch>
            <a:fillRect/>
          </a:stretch>
        </p:blipFill>
        <p:spPr>
          <a:xfrm>
            <a:off x="6919046" y="1146308"/>
            <a:ext cx="2036192" cy="3575946"/>
          </a:xfrm>
          <a:prstGeom prst="rect">
            <a:avLst/>
          </a:prstGeom>
        </p:spPr>
      </p:pic>
      <p:sp>
        <p:nvSpPr>
          <p:cNvPr id="4" name="TextBox 3">
            <a:extLst>
              <a:ext uri="{FF2B5EF4-FFF2-40B4-BE49-F238E27FC236}">
                <a16:creationId xmlns:a16="http://schemas.microsoft.com/office/drawing/2014/main" id="{A183EC7D-5DC6-3984-1AB3-7EEA88EB7094}"/>
              </a:ext>
            </a:extLst>
          </p:cNvPr>
          <p:cNvSpPr txBox="1"/>
          <p:nvPr/>
        </p:nvSpPr>
        <p:spPr>
          <a:xfrm>
            <a:off x="1070208" y="1607010"/>
            <a:ext cx="3714443" cy="584775"/>
          </a:xfrm>
          <a:prstGeom prst="rect">
            <a:avLst/>
          </a:prstGeom>
          <a:noFill/>
        </p:spPr>
        <p:txBody>
          <a:bodyPr wrap="square" rtlCol="0">
            <a:spAutoFit/>
          </a:bodyPr>
          <a:lstStyle/>
          <a:p>
            <a:r>
              <a:rPr lang="vi-VN" sz="1600">
                <a:solidFill>
                  <a:schemeClr val="bg1"/>
                </a:solidFill>
                <a:latin typeface="Muli"/>
              </a:rPr>
              <a:t>Ở đây hiển thị thông tin tổng số dư, tổng số thu chi và các giao dịch gần đây</a:t>
            </a:r>
          </a:p>
        </p:txBody>
      </p:sp>
      <p:sp>
        <p:nvSpPr>
          <p:cNvPr id="11" name="Rectangle: Rounded Corners 10" descr="ca">
            <a:extLst>
              <a:ext uri="{FF2B5EF4-FFF2-40B4-BE49-F238E27FC236}">
                <a16:creationId xmlns:a16="http://schemas.microsoft.com/office/drawing/2014/main" id="{1DD8D094-F71A-1DB2-A6FA-7CB373ADD3C9}"/>
              </a:ext>
            </a:extLst>
          </p:cNvPr>
          <p:cNvSpPr/>
          <p:nvPr/>
        </p:nvSpPr>
        <p:spPr>
          <a:xfrm>
            <a:off x="425302" y="108911"/>
            <a:ext cx="8442252" cy="60605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Chức năng của ứng dụng</a:t>
            </a:r>
          </a:p>
        </p:txBody>
      </p:sp>
      <p:pic>
        <p:nvPicPr>
          <p:cNvPr id="5" name="Picture 4">
            <a:extLst>
              <a:ext uri="{FF2B5EF4-FFF2-40B4-BE49-F238E27FC236}">
                <a16:creationId xmlns:a16="http://schemas.microsoft.com/office/drawing/2014/main" id="{7C2954C5-D386-C449-7B6F-0A078F0B527C}"/>
              </a:ext>
            </a:extLst>
          </p:cNvPr>
          <p:cNvPicPr>
            <a:picLocks noChangeAspect="1"/>
          </p:cNvPicPr>
          <p:nvPr/>
        </p:nvPicPr>
        <p:blipFill>
          <a:blip r:embed="rId4"/>
          <a:stretch>
            <a:fillRect/>
          </a:stretch>
        </p:blipFill>
        <p:spPr>
          <a:xfrm>
            <a:off x="4657415" y="1074874"/>
            <a:ext cx="2030820" cy="3693633"/>
          </a:xfrm>
          <a:prstGeom prst="rect">
            <a:avLst/>
          </a:prstGeom>
        </p:spPr>
      </p:pic>
      <p:grpSp>
        <p:nvGrpSpPr>
          <p:cNvPr id="14" name="Google Shape;333;p32">
            <a:extLst>
              <a:ext uri="{FF2B5EF4-FFF2-40B4-BE49-F238E27FC236}">
                <a16:creationId xmlns:a16="http://schemas.microsoft.com/office/drawing/2014/main" id="{0B7CF01B-EEDA-87E6-7B6F-C0D132DCEED8}"/>
              </a:ext>
            </a:extLst>
          </p:cNvPr>
          <p:cNvGrpSpPr/>
          <p:nvPr/>
        </p:nvGrpSpPr>
        <p:grpSpPr>
          <a:xfrm>
            <a:off x="4633529" y="747092"/>
            <a:ext cx="2119546" cy="4396359"/>
            <a:chOff x="2547150" y="238125"/>
            <a:chExt cx="2525675" cy="5238750"/>
          </a:xfrm>
        </p:grpSpPr>
        <p:sp>
          <p:nvSpPr>
            <p:cNvPr id="15" name="Google Shape;334;p32">
              <a:extLst>
                <a:ext uri="{FF2B5EF4-FFF2-40B4-BE49-F238E27FC236}">
                  <a16:creationId xmlns:a16="http://schemas.microsoft.com/office/drawing/2014/main" id="{6DAF47A3-9377-0E03-A9F1-C38DC456CBDE}"/>
                </a:ext>
              </a:extLst>
            </p:cNvPr>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chemeClr val="accent1"/>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5;p32">
              <a:extLst>
                <a:ext uri="{FF2B5EF4-FFF2-40B4-BE49-F238E27FC236}">
                  <a16:creationId xmlns:a16="http://schemas.microsoft.com/office/drawing/2014/main" id="{58AAEB37-1DAF-114D-B86D-531EF49F998B}"/>
                </a:ext>
              </a:extLst>
            </p:cNvPr>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6;p32">
              <a:extLst>
                <a:ext uri="{FF2B5EF4-FFF2-40B4-BE49-F238E27FC236}">
                  <a16:creationId xmlns:a16="http://schemas.microsoft.com/office/drawing/2014/main" id="{0C0DC23B-F992-C8E4-BA5C-788194088A4B}"/>
                </a:ext>
              </a:extLst>
            </p:cNvPr>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7;p32">
              <a:extLst>
                <a:ext uri="{FF2B5EF4-FFF2-40B4-BE49-F238E27FC236}">
                  <a16:creationId xmlns:a16="http://schemas.microsoft.com/office/drawing/2014/main" id="{760B25C4-47E3-0D96-178B-7AD9A252674B}"/>
                </a:ext>
              </a:extLst>
            </p:cNvPr>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2"/>
          <p:cNvSpPr txBox="1">
            <a:spLocks noGrp="1"/>
          </p:cNvSpPr>
          <p:nvPr>
            <p:ph type="body" idx="4294967295"/>
          </p:nvPr>
        </p:nvSpPr>
        <p:spPr>
          <a:xfrm>
            <a:off x="1070208" y="664284"/>
            <a:ext cx="3194008" cy="801951"/>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vi-VN" sz="3000">
                <a:latin typeface="Lexend Deca"/>
                <a:ea typeface="Lexend Deca"/>
                <a:cs typeface="Lexend Deca"/>
                <a:sym typeface="Lexend Deca"/>
              </a:rPr>
              <a:t>Màn hình lịch sử</a:t>
            </a:r>
            <a:endParaRPr sz="3000">
              <a:latin typeface="Lexend Deca"/>
              <a:ea typeface="Lexend Deca"/>
              <a:cs typeface="Lexend Deca"/>
              <a:sym typeface="Lexend Deca"/>
            </a:endParaRPr>
          </a:p>
        </p:txBody>
      </p:sp>
      <p:sp>
        <p:nvSpPr>
          <p:cNvPr id="332" name="Google Shape;332;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333" name="Google Shape;333;p32"/>
          <p:cNvGrpSpPr/>
          <p:nvPr/>
        </p:nvGrpSpPr>
        <p:grpSpPr>
          <a:xfrm>
            <a:off x="5251925" y="373572"/>
            <a:ext cx="2119546" cy="4396359"/>
            <a:chOff x="2547150" y="238125"/>
            <a:chExt cx="2525675" cy="5238750"/>
          </a:xfrm>
        </p:grpSpPr>
        <p:sp>
          <p:nvSpPr>
            <p:cNvPr id="334" name="Google Shape;334;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chemeClr val="accent1"/>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A183EC7D-5DC6-3984-1AB3-7EEA88EB7094}"/>
              </a:ext>
            </a:extLst>
          </p:cNvPr>
          <p:cNvSpPr txBox="1"/>
          <p:nvPr/>
        </p:nvSpPr>
        <p:spPr>
          <a:xfrm>
            <a:off x="1070208" y="1617643"/>
            <a:ext cx="3501792" cy="830997"/>
          </a:xfrm>
          <a:prstGeom prst="rect">
            <a:avLst/>
          </a:prstGeom>
          <a:noFill/>
        </p:spPr>
        <p:txBody>
          <a:bodyPr wrap="square" rtlCol="0">
            <a:spAutoFit/>
          </a:bodyPr>
          <a:lstStyle/>
          <a:p>
            <a:r>
              <a:rPr lang="vi-VN" sz="1600">
                <a:solidFill>
                  <a:schemeClr val="bg1"/>
                </a:solidFill>
                <a:latin typeface="Muli"/>
              </a:rPr>
              <a:t>Hiển thị tất cả các giao dịch đã từng tạo, khi ấn button lọc sẽ lọc theo khoản thu, chi</a:t>
            </a:r>
          </a:p>
        </p:txBody>
      </p:sp>
      <p:pic>
        <p:nvPicPr>
          <p:cNvPr id="7" name="Picture 6">
            <a:extLst>
              <a:ext uri="{FF2B5EF4-FFF2-40B4-BE49-F238E27FC236}">
                <a16:creationId xmlns:a16="http://schemas.microsoft.com/office/drawing/2014/main" id="{3189E7E3-83B7-947C-81A9-078F4AEBB130}"/>
              </a:ext>
            </a:extLst>
          </p:cNvPr>
          <p:cNvPicPr>
            <a:picLocks noChangeAspect="1"/>
          </p:cNvPicPr>
          <p:nvPr/>
        </p:nvPicPr>
        <p:blipFill>
          <a:blip r:embed="rId3"/>
          <a:stretch>
            <a:fillRect/>
          </a:stretch>
        </p:blipFill>
        <p:spPr>
          <a:xfrm>
            <a:off x="5308520" y="777669"/>
            <a:ext cx="2004782" cy="3598095"/>
          </a:xfrm>
          <a:prstGeom prst="rect">
            <a:avLst/>
          </a:prstGeom>
        </p:spPr>
      </p:pic>
    </p:spTree>
    <p:extLst>
      <p:ext uri="{BB962C8B-B14F-4D97-AF65-F5344CB8AC3E}">
        <p14:creationId xmlns:p14="http://schemas.microsoft.com/office/powerpoint/2010/main" val="764224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2"/>
          <p:cNvSpPr txBox="1">
            <a:spLocks noGrp="1"/>
          </p:cNvSpPr>
          <p:nvPr>
            <p:ph type="body" idx="4294967295"/>
          </p:nvPr>
        </p:nvSpPr>
        <p:spPr>
          <a:xfrm>
            <a:off x="1070207" y="664284"/>
            <a:ext cx="3820769" cy="953359"/>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vi-VN" sz="3000">
                <a:latin typeface="Lexend Deca"/>
                <a:ea typeface="Lexend Deca"/>
                <a:cs typeface="Lexend Deca"/>
                <a:sym typeface="Lexend Deca"/>
              </a:rPr>
              <a:t>Màn hình thêm mới</a:t>
            </a:r>
            <a:endParaRPr sz="3000">
              <a:latin typeface="Lexend Deca"/>
              <a:ea typeface="Lexend Deca"/>
              <a:cs typeface="Lexend Deca"/>
              <a:sym typeface="Lexend Deca"/>
            </a:endParaRPr>
          </a:p>
        </p:txBody>
      </p:sp>
      <p:sp>
        <p:nvSpPr>
          <p:cNvPr id="332" name="Google Shape;332;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333" name="Google Shape;333;p32"/>
          <p:cNvGrpSpPr/>
          <p:nvPr/>
        </p:nvGrpSpPr>
        <p:grpSpPr>
          <a:xfrm>
            <a:off x="5251925" y="373572"/>
            <a:ext cx="2119546" cy="4396359"/>
            <a:chOff x="2547150" y="238125"/>
            <a:chExt cx="2525675" cy="5238750"/>
          </a:xfrm>
        </p:grpSpPr>
        <p:sp>
          <p:nvSpPr>
            <p:cNvPr id="334" name="Google Shape;334;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chemeClr val="accent1"/>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A183EC7D-5DC6-3984-1AB3-7EEA88EB7094}"/>
              </a:ext>
            </a:extLst>
          </p:cNvPr>
          <p:cNvSpPr txBox="1"/>
          <p:nvPr/>
        </p:nvSpPr>
        <p:spPr>
          <a:xfrm>
            <a:off x="1070206" y="2170536"/>
            <a:ext cx="3618751" cy="830997"/>
          </a:xfrm>
          <a:prstGeom prst="rect">
            <a:avLst/>
          </a:prstGeom>
          <a:noFill/>
        </p:spPr>
        <p:txBody>
          <a:bodyPr wrap="square" rtlCol="0">
            <a:spAutoFit/>
          </a:bodyPr>
          <a:lstStyle/>
          <a:p>
            <a:r>
              <a:rPr lang="vi-VN" sz="1600">
                <a:solidFill>
                  <a:schemeClr val="bg1"/>
                </a:solidFill>
                <a:latin typeface="Muli"/>
              </a:rPr>
              <a:t>Hiển thị màn nhập thông tin giao dịch mới, khi ấn button add transaction sẽ tạo mới 1 giao dịch</a:t>
            </a:r>
          </a:p>
        </p:txBody>
      </p:sp>
      <p:pic>
        <p:nvPicPr>
          <p:cNvPr id="7" name="Picture 6">
            <a:extLst>
              <a:ext uri="{FF2B5EF4-FFF2-40B4-BE49-F238E27FC236}">
                <a16:creationId xmlns:a16="http://schemas.microsoft.com/office/drawing/2014/main" id="{07211E2E-A571-9410-CD31-6A3E2502311E}"/>
              </a:ext>
            </a:extLst>
          </p:cNvPr>
          <p:cNvPicPr>
            <a:picLocks noChangeAspect="1"/>
          </p:cNvPicPr>
          <p:nvPr/>
        </p:nvPicPr>
        <p:blipFill>
          <a:blip r:embed="rId3"/>
          <a:stretch>
            <a:fillRect/>
          </a:stretch>
        </p:blipFill>
        <p:spPr>
          <a:xfrm>
            <a:off x="5309752" y="747566"/>
            <a:ext cx="2002318" cy="3601208"/>
          </a:xfrm>
          <a:prstGeom prst="rect">
            <a:avLst/>
          </a:prstGeom>
        </p:spPr>
      </p:pic>
    </p:spTree>
    <p:extLst>
      <p:ext uri="{BB962C8B-B14F-4D97-AF65-F5344CB8AC3E}">
        <p14:creationId xmlns:p14="http://schemas.microsoft.com/office/powerpoint/2010/main" val="1502917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2"/>
          <p:cNvSpPr txBox="1">
            <a:spLocks noGrp="1"/>
          </p:cNvSpPr>
          <p:nvPr>
            <p:ph type="body" idx="4294967295"/>
          </p:nvPr>
        </p:nvSpPr>
        <p:spPr>
          <a:xfrm>
            <a:off x="1070207" y="664284"/>
            <a:ext cx="3820769" cy="953359"/>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vi-VN" sz="3000">
                <a:latin typeface="Lexend Deca"/>
                <a:ea typeface="Lexend Deca"/>
                <a:cs typeface="Lexend Deca"/>
                <a:sym typeface="Lexend Deca"/>
              </a:rPr>
              <a:t>Màn hình Sửa</a:t>
            </a:r>
            <a:endParaRPr sz="3000">
              <a:latin typeface="Lexend Deca"/>
              <a:ea typeface="Lexend Deca"/>
              <a:cs typeface="Lexend Deca"/>
              <a:sym typeface="Lexend Deca"/>
            </a:endParaRPr>
          </a:p>
        </p:txBody>
      </p:sp>
      <p:sp>
        <p:nvSpPr>
          <p:cNvPr id="332" name="Google Shape;332;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333" name="Google Shape;333;p32"/>
          <p:cNvGrpSpPr/>
          <p:nvPr/>
        </p:nvGrpSpPr>
        <p:grpSpPr>
          <a:xfrm>
            <a:off x="5251925" y="373572"/>
            <a:ext cx="2119546" cy="4396359"/>
            <a:chOff x="2547150" y="238125"/>
            <a:chExt cx="2525675" cy="5238750"/>
          </a:xfrm>
        </p:grpSpPr>
        <p:sp>
          <p:nvSpPr>
            <p:cNvPr id="334" name="Google Shape;334;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chemeClr val="accent1"/>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A183EC7D-5DC6-3984-1AB3-7EEA88EB7094}"/>
              </a:ext>
            </a:extLst>
          </p:cNvPr>
          <p:cNvSpPr txBox="1"/>
          <p:nvPr/>
        </p:nvSpPr>
        <p:spPr>
          <a:xfrm>
            <a:off x="1070207" y="1723969"/>
            <a:ext cx="3618751" cy="584775"/>
          </a:xfrm>
          <a:prstGeom prst="rect">
            <a:avLst/>
          </a:prstGeom>
          <a:noFill/>
        </p:spPr>
        <p:txBody>
          <a:bodyPr wrap="square" rtlCol="0">
            <a:spAutoFit/>
          </a:bodyPr>
          <a:lstStyle/>
          <a:p>
            <a:r>
              <a:rPr lang="vi-VN" sz="1600">
                <a:solidFill>
                  <a:schemeClr val="bg1"/>
                </a:solidFill>
                <a:latin typeface="Muli"/>
              </a:rPr>
              <a:t>Khi click item giao dịch đã có sẵn và cho phép cập nhập lại giao dịch</a:t>
            </a:r>
          </a:p>
        </p:txBody>
      </p:sp>
      <p:pic>
        <p:nvPicPr>
          <p:cNvPr id="9" name="Picture 8">
            <a:extLst>
              <a:ext uri="{FF2B5EF4-FFF2-40B4-BE49-F238E27FC236}">
                <a16:creationId xmlns:a16="http://schemas.microsoft.com/office/drawing/2014/main" id="{C533A3A8-B336-729C-C435-A219A5C17E05}"/>
              </a:ext>
            </a:extLst>
          </p:cNvPr>
          <p:cNvPicPr>
            <a:picLocks noChangeAspect="1"/>
          </p:cNvPicPr>
          <p:nvPr/>
        </p:nvPicPr>
        <p:blipFill>
          <a:blip r:embed="rId3"/>
          <a:stretch>
            <a:fillRect/>
          </a:stretch>
        </p:blipFill>
        <p:spPr>
          <a:xfrm>
            <a:off x="5316085" y="764215"/>
            <a:ext cx="1989651" cy="3603194"/>
          </a:xfrm>
          <a:prstGeom prst="rect">
            <a:avLst/>
          </a:prstGeom>
        </p:spPr>
      </p:pic>
    </p:spTree>
    <p:extLst>
      <p:ext uri="{BB962C8B-B14F-4D97-AF65-F5344CB8AC3E}">
        <p14:creationId xmlns:p14="http://schemas.microsoft.com/office/powerpoint/2010/main" val="414131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2"/>
          <p:cNvSpPr txBox="1">
            <a:spLocks noGrp="1"/>
          </p:cNvSpPr>
          <p:nvPr>
            <p:ph type="body" idx="4294967295"/>
          </p:nvPr>
        </p:nvSpPr>
        <p:spPr>
          <a:xfrm>
            <a:off x="1070207" y="664284"/>
            <a:ext cx="3820769" cy="953359"/>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vi-VN" sz="3000">
                <a:latin typeface="Lexend Deca"/>
                <a:ea typeface="Lexend Deca"/>
                <a:cs typeface="Lexend Deca"/>
                <a:sym typeface="Lexend Deca"/>
              </a:rPr>
              <a:t>Màn hình chi tiết</a:t>
            </a:r>
            <a:endParaRPr sz="3000">
              <a:latin typeface="Lexend Deca"/>
              <a:ea typeface="Lexend Deca"/>
              <a:cs typeface="Lexend Deca"/>
              <a:sym typeface="Lexend Deca"/>
            </a:endParaRPr>
          </a:p>
        </p:txBody>
      </p:sp>
      <p:sp>
        <p:nvSpPr>
          <p:cNvPr id="332" name="Google Shape;332;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333" name="Google Shape;333;p32"/>
          <p:cNvGrpSpPr/>
          <p:nvPr/>
        </p:nvGrpSpPr>
        <p:grpSpPr>
          <a:xfrm>
            <a:off x="5251925" y="373572"/>
            <a:ext cx="2119546" cy="4396359"/>
            <a:chOff x="2547150" y="238125"/>
            <a:chExt cx="2525675" cy="5238750"/>
          </a:xfrm>
        </p:grpSpPr>
        <p:sp>
          <p:nvSpPr>
            <p:cNvPr id="334" name="Google Shape;334;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chemeClr val="accent1"/>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A183EC7D-5DC6-3984-1AB3-7EEA88EB7094}"/>
              </a:ext>
            </a:extLst>
          </p:cNvPr>
          <p:cNvSpPr txBox="1"/>
          <p:nvPr/>
        </p:nvSpPr>
        <p:spPr>
          <a:xfrm>
            <a:off x="1070207" y="1723969"/>
            <a:ext cx="3618751" cy="738664"/>
          </a:xfrm>
          <a:prstGeom prst="rect">
            <a:avLst/>
          </a:prstGeom>
          <a:noFill/>
        </p:spPr>
        <p:txBody>
          <a:bodyPr wrap="square" rtlCol="0">
            <a:spAutoFit/>
          </a:bodyPr>
          <a:lstStyle/>
          <a:p>
            <a:r>
              <a:rPr lang="vi-VN">
                <a:solidFill>
                  <a:schemeClr val="bg1"/>
                </a:solidFill>
                <a:latin typeface="Muli"/>
              </a:rPr>
              <a:t>Khi click item giao dịch đã có sẵn sẽ hiển thị chi tiết giao dịch đó, khi click button xóa sẽ hiện dialog xóa giao dịch</a:t>
            </a:r>
          </a:p>
        </p:txBody>
      </p:sp>
      <p:pic>
        <p:nvPicPr>
          <p:cNvPr id="3" name="Picture 2">
            <a:extLst>
              <a:ext uri="{FF2B5EF4-FFF2-40B4-BE49-F238E27FC236}">
                <a16:creationId xmlns:a16="http://schemas.microsoft.com/office/drawing/2014/main" id="{DD56335D-1487-0CAC-ECBD-884BBBD4D622}"/>
              </a:ext>
            </a:extLst>
          </p:cNvPr>
          <p:cNvPicPr>
            <a:picLocks noChangeAspect="1"/>
          </p:cNvPicPr>
          <p:nvPr/>
        </p:nvPicPr>
        <p:blipFill>
          <a:blip r:embed="rId3"/>
          <a:stretch>
            <a:fillRect/>
          </a:stretch>
        </p:blipFill>
        <p:spPr>
          <a:xfrm>
            <a:off x="5292815" y="766408"/>
            <a:ext cx="2036192" cy="3601001"/>
          </a:xfrm>
          <a:prstGeom prst="rect">
            <a:avLst/>
          </a:prstGeom>
        </p:spPr>
      </p:pic>
    </p:spTree>
    <p:extLst>
      <p:ext uri="{BB962C8B-B14F-4D97-AF65-F5344CB8AC3E}">
        <p14:creationId xmlns:p14="http://schemas.microsoft.com/office/powerpoint/2010/main" val="3054066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2"/>
          <p:cNvSpPr txBox="1">
            <a:spLocks noGrp="1"/>
          </p:cNvSpPr>
          <p:nvPr>
            <p:ph type="body" idx="4294967295"/>
          </p:nvPr>
        </p:nvSpPr>
        <p:spPr>
          <a:xfrm>
            <a:off x="1070207" y="664284"/>
            <a:ext cx="3820769" cy="953359"/>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vi-VN" sz="3000">
                <a:latin typeface="Lexend Deca"/>
                <a:ea typeface="Lexend Deca"/>
                <a:cs typeface="Lexend Deca"/>
                <a:sym typeface="Lexend Deca"/>
              </a:rPr>
              <a:t>Màn hình thống kê</a:t>
            </a:r>
            <a:endParaRPr sz="3000">
              <a:latin typeface="Lexend Deca"/>
              <a:ea typeface="Lexend Deca"/>
              <a:cs typeface="Lexend Deca"/>
              <a:sym typeface="Lexend Deca"/>
            </a:endParaRPr>
          </a:p>
        </p:txBody>
      </p:sp>
      <p:sp>
        <p:nvSpPr>
          <p:cNvPr id="332" name="Google Shape;332;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333" name="Google Shape;333;p32"/>
          <p:cNvGrpSpPr/>
          <p:nvPr/>
        </p:nvGrpSpPr>
        <p:grpSpPr>
          <a:xfrm>
            <a:off x="5251925" y="373572"/>
            <a:ext cx="2119546" cy="4396359"/>
            <a:chOff x="2547150" y="238125"/>
            <a:chExt cx="2525675" cy="5238750"/>
          </a:xfrm>
        </p:grpSpPr>
        <p:sp>
          <p:nvSpPr>
            <p:cNvPr id="334" name="Google Shape;334;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chemeClr val="accent1"/>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A183EC7D-5DC6-3984-1AB3-7EEA88EB7094}"/>
              </a:ext>
            </a:extLst>
          </p:cNvPr>
          <p:cNvSpPr txBox="1"/>
          <p:nvPr/>
        </p:nvSpPr>
        <p:spPr>
          <a:xfrm>
            <a:off x="1070207" y="1723969"/>
            <a:ext cx="3618751" cy="584775"/>
          </a:xfrm>
          <a:prstGeom prst="rect">
            <a:avLst/>
          </a:prstGeom>
          <a:noFill/>
        </p:spPr>
        <p:txBody>
          <a:bodyPr wrap="square" rtlCol="0">
            <a:spAutoFit/>
          </a:bodyPr>
          <a:lstStyle/>
          <a:p>
            <a:r>
              <a:rPr lang="vi-VN" sz="1600">
                <a:solidFill>
                  <a:schemeClr val="bg1"/>
                </a:solidFill>
                <a:latin typeface="Muli"/>
              </a:rPr>
              <a:t>Khi click stats sẽ hiển thị thống kê số liệu theo loại</a:t>
            </a:r>
          </a:p>
        </p:txBody>
      </p:sp>
      <p:pic>
        <p:nvPicPr>
          <p:cNvPr id="6" name="Picture 5">
            <a:extLst>
              <a:ext uri="{FF2B5EF4-FFF2-40B4-BE49-F238E27FC236}">
                <a16:creationId xmlns:a16="http://schemas.microsoft.com/office/drawing/2014/main" id="{C724CF77-2097-E8E9-9C02-D73F7C988CA1}"/>
              </a:ext>
            </a:extLst>
          </p:cNvPr>
          <p:cNvPicPr>
            <a:picLocks noChangeAspect="1"/>
          </p:cNvPicPr>
          <p:nvPr/>
        </p:nvPicPr>
        <p:blipFill>
          <a:blip r:embed="rId3"/>
          <a:stretch>
            <a:fillRect/>
          </a:stretch>
        </p:blipFill>
        <p:spPr>
          <a:xfrm>
            <a:off x="5315666" y="768228"/>
            <a:ext cx="1990489" cy="3638632"/>
          </a:xfrm>
          <a:prstGeom prst="rect">
            <a:avLst/>
          </a:prstGeom>
        </p:spPr>
      </p:pic>
    </p:spTree>
    <p:extLst>
      <p:ext uri="{BB962C8B-B14F-4D97-AF65-F5344CB8AC3E}">
        <p14:creationId xmlns:p14="http://schemas.microsoft.com/office/powerpoint/2010/main" val="4037475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370" name="Google Shape;370;p35"/>
          <p:cNvPicPr preferRelativeResize="0"/>
          <p:nvPr/>
        </p:nvPicPr>
        <p:blipFill>
          <a:blip r:embed="rId3">
            <a:alphaModFix/>
          </a:blip>
          <a:stretch>
            <a:fillRect/>
          </a:stretch>
        </p:blipFill>
        <p:spPr>
          <a:xfrm>
            <a:off x="5972676" y="3170543"/>
            <a:ext cx="3171324" cy="1889775"/>
          </a:xfrm>
          <a:prstGeom prst="rect">
            <a:avLst/>
          </a:prstGeom>
          <a:noFill/>
          <a:ln>
            <a:noFill/>
          </a:ln>
        </p:spPr>
      </p:pic>
      <p:pic>
        <p:nvPicPr>
          <p:cNvPr id="371" name="Google Shape;371;p35"/>
          <p:cNvPicPr preferRelativeResize="0"/>
          <p:nvPr/>
        </p:nvPicPr>
        <p:blipFill>
          <a:blip r:embed="rId4">
            <a:alphaModFix/>
          </a:blip>
          <a:stretch>
            <a:fillRect/>
          </a:stretch>
        </p:blipFill>
        <p:spPr>
          <a:xfrm>
            <a:off x="7283988" y="2517729"/>
            <a:ext cx="548700" cy="1597701"/>
          </a:xfrm>
          <a:prstGeom prst="rect">
            <a:avLst/>
          </a:prstGeom>
          <a:noFill/>
          <a:ln>
            <a:noFill/>
          </a:ln>
        </p:spPr>
      </p:pic>
      <p:pic>
        <p:nvPicPr>
          <p:cNvPr id="372" name="Google Shape;372;p35"/>
          <p:cNvPicPr preferRelativeResize="0"/>
          <p:nvPr/>
        </p:nvPicPr>
        <p:blipFill>
          <a:blip r:embed="rId5">
            <a:alphaModFix/>
          </a:blip>
          <a:stretch>
            <a:fillRect/>
          </a:stretch>
        </p:blipFill>
        <p:spPr>
          <a:xfrm>
            <a:off x="7404458" y="1345861"/>
            <a:ext cx="1279700" cy="1498275"/>
          </a:xfrm>
          <a:prstGeom prst="rect">
            <a:avLst/>
          </a:prstGeom>
          <a:noFill/>
          <a:ln>
            <a:noFill/>
          </a:ln>
        </p:spPr>
      </p:pic>
      <p:sp>
        <p:nvSpPr>
          <p:cNvPr id="8" name="TextBox 7">
            <a:extLst>
              <a:ext uri="{FF2B5EF4-FFF2-40B4-BE49-F238E27FC236}">
                <a16:creationId xmlns:a16="http://schemas.microsoft.com/office/drawing/2014/main" id="{FDFDE221-0143-309C-DE06-3A6DCF09CA56}"/>
              </a:ext>
            </a:extLst>
          </p:cNvPr>
          <p:cNvSpPr txBox="1"/>
          <p:nvPr/>
        </p:nvSpPr>
        <p:spPr>
          <a:xfrm>
            <a:off x="682967" y="1217721"/>
            <a:ext cx="7265314" cy="2246769"/>
          </a:xfrm>
          <a:prstGeom prst="rect">
            <a:avLst/>
          </a:prstGeom>
          <a:noFill/>
        </p:spPr>
        <p:txBody>
          <a:bodyPr wrap="square" rtlCol="0">
            <a:spAutoFit/>
          </a:bodyPr>
          <a:lstStyle/>
          <a:p>
            <a:pPr marL="285750" indent="-285750" algn="just">
              <a:buFontTx/>
              <a:buChar char="-"/>
            </a:pPr>
            <a:r>
              <a:rPr lang="en-US" sz="2000" b="1" dirty="0" err="1">
                <a:solidFill>
                  <a:schemeClr val="bg1"/>
                </a:solidFill>
                <a:latin typeface="Muli"/>
              </a:rPr>
              <a:t>Ứng</a:t>
            </a:r>
            <a:r>
              <a:rPr lang="en-US" sz="2000" b="1" dirty="0">
                <a:solidFill>
                  <a:schemeClr val="bg1"/>
                </a:solidFill>
                <a:latin typeface="Muli"/>
              </a:rPr>
              <a:t> </a:t>
            </a:r>
            <a:r>
              <a:rPr lang="en-US" sz="2000" b="1" dirty="0" err="1">
                <a:solidFill>
                  <a:schemeClr val="bg1"/>
                </a:solidFill>
                <a:latin typeface="Muli"/>
              </a:rPr>
              <a:t>dụng</a:t>
            </a:r>
            <a:r>
              <a:rPr lang="en-US" sz="2000" b="1" dirty="0">
                <a:solidFill>
                  <a:schemeClr val="bg1"/>
                </a:solidFill>
                <a:latin typeface="Muli"/>
              </a:rPr>
              <a:t> </a:t>
            </a:r>
            <a:r>
              <a:rPr lang="en-US" sz="2000" b="1" dirty="0" err="1">
                <a:solidFill>
                  <a:schemeClr val="bg1"/>
                </a:solidFill>
                <a:latin typeface="Muli"/>
              </a:rPr>
              <a:t>đã</a:t>
            </a:r>
            <a:r>
              <a:rPr lang="en-US" sz="2000" b="1" dirty="0">
                <a:solidFill>
                  <a:schemeClr val="bg1"/>
                </a:solidFill>
                <a:latin typeface="Muli"/>
              </a:rPr>
              <a:t> </a:t>
            </a:r>
            <a:r>
              <a:rPr lang="en-US" sz="2000" b="1" dirty="0" err="1">
                <a:solidFill>
                  <a:schemeClr val="bg1"/>
                </a:solidFill>
                <a:latin typeface="Muli"/>
              </a:rPr>
              <a:t>đáp</a:t>
            </a:r>
            <a:r>
              <a:rPr lang="en-US" sz="2000" b="1" dirty="0">
                <a:solidFill>
                  <a:schemeClr val="bg1"/>
                </a:solidFill>
                <a:latin typeface="Muli"/>
              </a:rPr>
              <a:t> </a:t>
            </a:r>
            <a:r>
              <a:rPr lang="en-US" sz="2000" b="1" dirty="0" err="1">
                <a:solidFill>
                  <a:schemeClr val="bg1"/>
                </a:solidFill>
                <a:latin typeface="Muli"/>
              </a:rPr>
              <a:t>ứng</a:t>
            </a:r>
            <a:r>
              <a:rPr lang="en-US" sz="2000" b="1" dirty="0">
                <a:solidFill>
                  <a:schemeClr val="bg1"/>
                </a:solidFill>
                <a:latin typeface="Muli"/>
              </a:rPr>
              <a:t> </a:t>
            </a:r>
            <a:r>
              <a:rPr lang="en-US" sz="2000" b="1" dirty="0" err="1">
                <a:solidFill>
                  <a:schemeClr val="bg1"/>
                </a:solidFill>
                <a:latin typeface="Muli"/>
              </a:rPr>
              <a:t>được</a:t>
            </a:r>
            <a:r>
              <a:rPr lang="en-US" sz="2000" b="1" dirty="0">
                <a:solidFill>
                  <a:schemeClr val="bg1"/>
                </a:solidFill>
                <a:latin typeface="Muli"/>
              </a:rPr>
              <a:t> </a:t>
            </a:r>
            <a:r>
              <a:rPr lang="en-US" sz="2000" b="1" dirty="0" err="1">
                <a:solidFill>
                  <a:schemeClr val="bg1"/>
                </a:solidFill>
                <a:latin typeface="Muli"/>
              </a:rPr>
              <a:t>các</a:t>
            </a:r>
            <a:r>
              <a:rPr lang="en-US" sz="2000" b="1" dirty="0">
                <a:solidFill>
                  <a:schemeClr val="bg1"/>
                </a:solidFill>
                <a:latin typeface="Muli"/>
              </a:rPr>
              <a:t> </a:t>
            </a:r>
            <a:r>
              <a:rPr lang="en-US" sz="2000" b="1" dirty="0" err="1">
                <a:solidFill>
                  <a:schemeClr val="bg1"/>
                </a:solidFill>
                <a:latin typeface="Muli"/>
              </a:rPr>
              <a:t>chức</a:t>
            </a:r>
            <a:r>
              <a:rPr lang="en-US" sz="2000" b="1" dirty="0">
                <a:solidFill>
                  <a:schemeClr val="bg1"/>
                </a:solidFill>
                <a:latin typeface="Muli"/>
              </a:rPr>
              <a:t> </a:t>
            </a:r>
            <a:r>
              <a:rPr lang="en-US" sz="2000" b="1" dirty="0" err="1">
                <a:solidFill>
                  <a:schemeClr val="bg1"/>
                </a:solidFill>
                <a:latin typeface="Muli"/>
              </a:rPr>
              <a:t>năng</a:t>
            </a:r>
            <a:r>
              <a:rPr lang="en-US" sz="2000" b="1" dirty="0">
                <a:solidFill>
                  <a:schemeClr val="bg1"/>
                </a:solidFill>
                <a:latin typeface="Muli"/>
              </a:rPr>
              <a:t> </a:t>
            </a:r>
            <a:r>
              <a:rPr lang="en-US" sz="2000" b="1" dirty="0" err="1">
                <a:solidFill>
                  <a:schemeClr val="bg1"/>
                </a:solidFill>
                <a:latin typeface="Muli"/>
              </a:rPr>
              <a:t>cơ</a:t>
            </a:r>
            <a:r>
              <a:rPr lang="en-US" sz="2000" b="1" dirty="0">
                <a:solidFill>
                  <a:schemeClr val="bg1"/>
                </a:solidFill>
                <a:latin typeface="Muli"/>
              </a:rPr>
              <a:t> </a:t>
            </a:r>
            <a:r>
              <a:rPr lang="en-US" sz="2000" b="1" dirty="0" err="1">
                <a:solidFill>
                  <a:schemeClr val="bg1"/>
                </a:solidFill>
                <a:latin typeface="Muli"/>
              </a:rPr>
              <a:t>bản</a:t>
            </a:r>
            <a:r>
              <a:rPr lang="en-US" sz="2000" b="1" dirty="0">
                <a:solidFill>
                  <a:schemeClr val="bg1"/>
                </a:solidFill>
                <a:latin typeface="Muli"/>
              </a:rPr>
              <a:t>: </a:t>
            </a:r>
            <a:r>
              <a:rPr lang="en-US" sz="2000" b="1" dirty="0" err="1">
                <a:solidFill>
                  <a:schemeClr val="bg1"/>
                </a:solidFill>
                <a:latin typeface="Muli"/>
              </a:rPr>
              <a:t>thêm</a:t>
            </a:r>
            <a:r>
              <a:rPr lang="en-US" sz="2000" b="1" dirty="0">
                <a:solidFill>
                  <a:schemeClr val="bg1"/>
                </a:solidFill>
                <a:latin typeface="Muli"/>
              </a:rPr>
              <a:t>, </a:t>
            </a:r>
            <a:r>
              <a:rPr lang="en-US" sz="2000" b="1" dirty="0" err="1">
                <a:solidFill>
                  <a:schemeClr val="bg1"/>
                </a:solidFill>
                <a:latin typeface="Muli"/>
              </a:rPr>
              <a:t>sửa</a:t>
            </a:r>
            <a:r>
              <a:rPr lang="en-US" sz="2000" b="1" dirty="0">
                <a:solidFill>
                  <a:schemeClr val="bg1"/>
                </a:solidFill>
                <a:latin typeface="Muli"/>
              </a:rPr>
              <a:t>, </a:t>
            </a:r>
            <a:r>
              <a:rPr lang="en-US" sz="2000" b="1" dirty="0" err="1">
                <a:solidFill>
                  <a:schemeClr val="bg1"/>
                </a:solidFill>
                <a:latin typeface="Muli"/>
              </a:rPr>
              <a:t>xóa</a:t>
            </a:r>
            <a:r>
              <a:rPr lang="en-US" sz="2000" b="1" dirty="0">
                <a:solidFill>
                  <a:schemeClr val="bg1"/>
                </a:solidFill>
                <a:latin typeface="Muli"/>
              </a:rPr>
              <a:t>, </a:t>
            </a:r>
            <a:r>
              <a:rPr lang="en-US" sz="2000" b="1" dirty="0" err="1">
                <a:solidFill>
                  <a:schemeClr val="bg1"/>
                </a:solidFill>
                <a:latin typeface="Muli"/>
              </a:rPr>
              <a:t>thống</a:t>
            </a:r>
            <a:r>
              <a:rPr lang="en-US" sz="2000" b="1" dirty="0">
                <a:solidFill>
                  <a:schemeClr val="bg1"/>
                </a:solidFill>
                <a:latin typeface="Muli"/>
              </a:rPr>
              <a:t> </a:t>
            </a:r>
            <a:r>
              <a:rPr lang="en-US" sz="2000" b="1" dirty="0" err="1">
                <a:solidFill>
                  <a:schemeClr val="bg1"/>
                </a:solidFill>
                <a:latin typeface="Muli"/>
              </a:rPr>
              <a:t>kê</a:t>
            </a:r>
            <a:endParaRPr lang="en-US" sz="2000" b="1" dirty="0">
              <a:solidFill>
                <a:schemeClr val="bg1"/>
              </a:solidFill>
              <a:latin typeface="Muli"/>
            </a:endParaRPr>
          </a:p>
          <a:p>
            <a:pPr algn="just"/>
            <a:endParaRPr lang="en-US" sz="2000" b="1" dirty="0">
              <a:solidFill>
                <a:schemeClr val="bg1"/>
              </a:solidFill>
              <a:latin typeface="Muli"/>
            </a:endParaRPr>
          </a:p>
          <a:p>
            <a:pPr marL="285750" indent="-285750" algn="just">
              <a:buFontTx/>
              <a:buChar char="-"/>
            </a:pPr>
            <a:r>
              <a:rPr lang="en-US" sz="2000" b="1" dirty="0" err="1">
                <a:solidFill>
                  <a:schemeClr val="bg1"/>
                </a:solidFill>
                <a:latin typeface="Muli"/>
              </a:rPr>
              <a:t>Các</a:t>
            </a:r>
            <a:r>
              <a:rPr lang="en-US" sz="2000" b="1" dirty="0">
                <a:solidFill>
                  <a:schemeClr val="bg1"/>
                </a:solidFill>
                <a:latin typeface="Muli"/>
              </a:rPr>
              <a:t> </a:t>
            </a:r>
            <a:r>
              <a:rPr lang="en-US" sz="2000" b="1" dirty="0" err="1">
                <a:solidFill>
                  <a:schemeClr val="bg1"/>
                </a:solidFill>
                <a:latin typeface="Muli"/>
              </a:rPr>
              <a:t>chức</a:t>
            </a:r>
            <a:r>
              <a:rPr lang="en-US" sz="2000" b="1" dirty="0">
                <a:solidFill>
                  <a:schemeClr val="bg1"/>
                </a:solidFill>
                <a:latin typeface="Muli"/>
              </a:rPr>
              <a:t> </a:t>
            </a:r>
            <a:r>
              <a:rPr lang="en-US" sz="2000" b="1" dirty="0" err="1">
                <a:solidFill>
                  <a:schemeClr val="bg1"/>
                </a:solidFill>
                <a:latin typeface="Muli"/>
              </a:rPr>
              <a:t>năng</a:t>
            </a:r>
            <a:r>
              <a:rPr lang="en-US" sz="2000" b="1" dirty="0">
                <a:solidFill>
                  <a:schemeClr val="bg1"/>
                </a:solidFill>
                <a:latin typeface="Muli"/>
              </a:rPr>
              <a:t> </a:t>
            </a:r>
            <a:r>
              <a:rPr lang="en-US" sz="2000" b="1" dirty="0" err="1">
                <a:solidFill>
                  <a:schemeClr val="bg1"/>
                </a:solidFill>
                <a:latin typeface="Muli"/>
              </a:rPr>
              <a:t>đều</a:t>
            </a:r>
            <a:r>
              <a:rPr lang="en-US" sz="2000" b="1" dirty="0">
                <a:solidFill>
                  <a:schemeClr val="bg1"/>
                </a:solidFill>
                <a:latin typeface="Muli"/>
              </a:rPr>
              <a:t> </a:t>
            </a:r>
            <a:r>
              <a:rPr lang="en-US" sz="2000" b="1" dirty="0" err="1">
                <a:solidFill>
                  <a:schemeClr val="bg1"/>
                </a:solidFill>
                <a:latin typeface="Muli"/>
              </a:rPr>
              <a:t>được</a:t>
            </a:r>
            <a:r>
              <a:rPr lang="en-US" sz="2000" b="1" dirty="0">
                <a:solidFill>
                  <a:schemeClr val="bg1"/>
                </a:solidFill>
                <a:latin typeface="Muli"/>
              </a:rPr>
              <a:t> </a:t>
            </a:r>
            <a:r>
              <a:rPr lang="en-US" sz="2000" b="1" dirty="0" err="1">
                <a:solidFill>
                  <a:schemeClr val="bg1"/>
                </a:solidFill>
                <a:latin typeface="Muli"/>
              </a:rPr>
              <a:t>xây</a:t>
            </a:r>
            <a:r>
              <a:rPr lang="en-US" sz="2000" b="1" dirty="0">
                <a:solidFill>
                  <a:schemeClr val="bg1"/>
                </a:solidFill>
                <a:latin typeface="Muli"/>
              </a:rPr>
              <a:t> </a:t>
            </a:r>
            <a:r>
              <a:rPr lang="en-US" sz="2000" b="1" dirty="0" err="1">
                <a:solidFill>
                  <a:schemeClr val="bg1"/>
                </a:solidFill>
                <a:latin typeface="Muli"/>
              </a:rPr>
              <a:t>dựng</a:t>
            </a:r>
            <a:r>
              <a:rPr lang="en-US" sz="2000" b="1" dirty="0">
                <a:solidFill>
                  <a:schemeClr val="bg1"/>
                </a:solidFill>
                <a:latin typeface="Muli"/>
              </a:rPr>
              <a:t> </a:t>
            </a:r>
            <a:r>
              <a:rPr lang="en-US" sz="2000" b="1" dirty="0" err="1">
                <a:solidFill>
                  <a:schemeClr val="bg1"/>
                </a:solidFill>
                <a:latin typeface="Muli"/>
              </a:rPr>
              <a:t>hướng</a:t>
            </a:r>
            <a:r>
              <a:rPr lang="en-US" sz="2000" b="1" dirty="0">
                <a:solidFill>
                  <a:schemeClr val="bg1"/>
                </a:solidFill>
                <a:latin typeface="Muli"/>
              </a:rPr>
              <a:t> </a:t>
            </a:r>
            <a:r>
              <a:rPr lang="en-US" sz="2000" b="1" dirty="0" err="1">
                <a:solidFill>
                  <a:schemeClr val="bg1"/>
                </a:solidFill>
                <a:latin typeface="Muli"/>
              </a:rPr>
              <a:t>vào</a:t>
            </a:r>
            <a:r>
              <a:rPr lang="en-US" sz="2000" b="1" dirty="0">
                <a:solidFill>
                  <a:schemeClr val="bg1"/>
                </a:solidFill>
                <a:latin typeface="Muli"/>
              </a:rPr>
              <a:t> </a:t>
            </a:r>
            <a:r>
              <a:rPr lang="en-US" sz="2000" b="1" dirty="0" err="1">
                <a:solidFill>
                  <a:schemeClr val="bg1"/>
                </a:solidFill>
                <a:latin typeface="Muli"/>
              </a:rPr>
              <a:t>đối</a:t>
            </a:r>
            <a:r>
              <a:rPr lang="en-US" sz="2000" b="1" dirty="0">
                <a:solidFill>
                  <a:schemeClr val="bg1"/>
                </a:solidFill>
                <a:latin typeface="Muli"/>
              </a:rPr>
              <a:t> </a:t>
            </a:r>
            <a:r>
              <a:rPr lang="en-US" sz="2000" b="1" dirty="0" err="1">
                <a:solidFill>
                  <a:schemeClr val="bg1"/>
                </a:solidFill>
                <a:latin typeface="Muli"/>
              </a:rPr>
              <a:t>tượng</a:t>
            </a:r>
            <a:r>
              <a:rPr lang="en-US" sz="2000" b="1" dirty="0">
                <a:solidFill>
                  <a:schemeClr val="bg1"/>
                </a:solidFill>
                <a:latin typeface="Muli"/>
              </a:rPr>
              <a:t> </a:t>
            </a:r>
            <a:r>
              <a:rPr lang="en-US" sz="2000" b="1" dirty="0" err="1">
                <a:solidFill>
                  <a:schemeClr val="bg1"/>
                </a:solidFill>
                <a:latin typeface="Muli"/>
              </a:rPr>
              <a:t>chính</a:t>
            </a:r>
            <a:r>
              <a:rPr lang="en-US" sz="2000" b="1" dirty="0">
                <a:solidFill>
                  <a:schemeClr val="bg1"/>
                </a:solidFill>
                <a:latin typeface="Muli"/>
              </a:rPr>
              <a:t> </a:t>
            </a:r>
            <a:r>
              <a:rPr lang="en-US" sz="2000" b="1" dirty="0" err="1">
                <a:solidFill>
                  <a:schemeClr val="bg1"/>
                </a:solidFill>
                <a:latin typeface="Muli"/>
              </a:rPr>
              <a:t>là</a:t>
            </a:r>
            <a:r>
              <a:rPr lang="en-US" sz="2000" b="1" dirty="0">
                <a:solidFill>
                  <a:schemeClr val="bg1"/>
                </a:solidFill>
                <a:latin typeface="Muli"/>
              </a:rPr>
              <a:t> </a:t>
            </a:r>
            <a:r>
              <a:rPr lang="en-US" sz="2000" b="1" dirty="0" err="1">
                <a:solidFill>
                  <a:schemeClr val="bg1"/>
                </a:solidFill>
                <a:latin typeface="Muli"/>
              </a:rPr>
              <a:t>giao</a:t>
            </a:r>
            <a:r>
              <a:rPr lang="en-US" sz="2000" b="1" dirty="0">
                <a:solidFill>
                  <a:schemeClr val="bg1"/>
                </a:solidFill>
                <a:latin typeface="Muli"/>
              </a:rPr>
              <a:t> </a:t>
            </a:r>
            <a:r>
              <a:rPr lang="en-US" sz="2000" b="1" dirty="0" err="1">
                <a:solidFill>
                  <a:schemeClr val="bg1"/>
                </a:solidFill>
                <a:latin typeface="Muli"/>
              </a:rPr>
              <a:t>dịch</a:t>
            </a:r>
            <a:r>
              <a:rPr lang="en-US" sz="2000" b="1" dirty="0">
                <a:solidFill>
                  <a:schemeClr val="bg1"/>
                </a:solidFill>
                <a:latin typeface="Muli"/>
              </a:rPr>
              <a:t> (</a:t>
            </a:r>
            <a:r>
              <a:rPr lang="en-US" sz="2000" b="1" dirty="0" err="1">
                <a:solidFill>
                  <a:schemeClr val="bg1"/>
                </a:solidFill>
                <a:latin typeface="Muli"/>
              </a:rPr>
              <a:t>thu</a:t>
            </a:r>
            <a:r>
              <a:rPr lang="en-US" sz="2000" b="1" dirty="0">
                <a:solidFill>
                  <a:schemeClr val="bg1"/>
                </a:solidFill>
                <a:latin typeface="Muli"/>
              </a:rPr>
              <a:t> </a:t>
            </a:r>
            <a:r>
              <a:rPr lang="en-US" sz="2000" b="1" dirty="0" err="1">
                <a:solidFill>
                  <a:schemeClr val="bg1"/>
                </a:solidFill>
                <a:latin typeface="Muli"/>
              </a:rPr>
              <a:t>hoặc</a:t>
            </a:r>
            <a:r>
              <a:rPr lang="en-US" sz="2000" b="1" dirty="0">
                <a:solidFill>
                  <a:schemeClr val="bg1"/>
                </a:solidFill>
                <a:latin typeface="Muli"/>
              </a:rPr>
              <a:t> chi)</a:t>
            </a:r>
          </a:p>
          <a:p>
            <a:pPr marL="285750" indent="-285750" algn="just">
              <a:buFontTx/>
              <a:buChar char="-"/>
            </a:pPr>
            <a:endParaRPr lang="en-US" sz="2000" b="1" dirty="0">
              <a:solidFill>
                <a:schemeClr val="bg1"/>
              </a:solidFill>
              <a:latin typeface="Muli"/>
            </a:endParaRPr>
          </a:p>
          <a:p>
            <a:pPr marL="285750" indent="-285750" algn="just">
              <a:buFontTx/>
              <a:buChar char="-"/>
            </a:pPr>
            <a:r>
              <a:rPr lang="en-US" sz="2000" b="1" dirty="0" err="1">
                <a:solidFill>
                  <a:schemeClr val="bg1"/>
                </a:solidFill>
                <a:latin typeface="Muli"/>
              </a:rPr>
              <a:t>Giao</a:t>
            </a:r>
            <a:r>
              <a:rPr lang="en-US" sz="2000" b="1" dirty="0">
                <a:solidFill>
                  <a:schemeClr val="bg1"/>
                </a:solidFill>
                <a:latin typeface="Muli"/>
              </a:rPr>
              <a:t> </a:t>
            </a:r>
            <a:r>
              <a:rPr lang="en-US" sz="2000" b="1" dirty="0" err="1">
                <a:solidFill>
                  <a:schemeClr val="bg1"/>
                </a:solidFill>
                <a:latin typeface="Muli"/>
              </a:rPr>
              <a:t>diện</a:t>
            </a:r>
            <a:r>
              <a:rPr lang="en-US" sz="2000" b="1" dirty="0">
                <a:solidFill>
                  <a:schemeClr val="bg1"/>
                </a:solidFill>
                <a:latin typeface="Muli"/>
              </a:rPr>
              <a:t> </a:t>
            </a:r>
            <a:r>
              <a:rPr lang="en-US" sz="2000" b="1" dirty="0" err="1">
                <a:solidFill>
                  <a:schemeClr val="bg1"/>
                </a:solidFill>
                <a:latin typeface="Muli"/>
              </a:rPr>
              <a:t>đơn</a:t>
            </a:r>
            <a:r>
              <a:rPr lang="en-US" sz="2000" b="1" dirty="0">
                <a:solidFill>
                  <a:schemeClr val="bg1"/>
                </a:solidFill>
                <a:latin typeface="Muli"/>
              </a:rPr>
              <a:t> </a:t>
            </a:r>
            <a:r>
              <a:rPr lang="en-US" sz="2000" b="1" dirty="0" err="1">
                <a:solidFill>
                  <a:schemeClr val="bg1"/>
                </a:solidFill>
                <a:latin typeface="Muli"/>
              </a:rPr>
              <a:t>giản</a:t>
            </a:r>
            <a:r>
              <a:rPr lang="en-US" sz="2000" b="1" dirty="0">
                <a:solidFill>
                  <a:schemeClr val="bg1"/>
                </a:solidFill>
                <a:latin typeface="Muli"/>
              </a:rPr>
              <a:t>, </a:t>
            </a:r>
            <a:r>
              <a:rPr lang="en-US" sz="2000" b="1" dirty="0" err="1">
                <a:solidFill>
                  <a:schemeClr val="bg1"/>
                </a:solidFill>
                <a:latin typeface="Muli"/>
              </a:rPr>
              <a:t>dễ</a:t>
            </a:r>
            <a:r>
              <a:rPr lang="en-US" sz="2000" b="1" dirty="0">
                <a:solidFill>
                  <a:schemeClr val="bg1"/>
                </a:solidFill>
                <a:latin typeface="Muli"/>
              </a:rPr>
              <a:t> </a:t>
            </a:r>
            <a:r>
              <a:rPr lang="en-US" sz="2000" b="1" dirty="0" err="1">
                <a:solidFill>
                  <a:schemeClr val="bg1"/>
                </a:solidFill>
                <a:latin typeface="Muli"/>
              </a:rPr>
              <a:t>sử</a:t>
            </a:r>
            <a:r>
              <a:rPr lang="en-US" sz="2000" b="1" dirty="0">
                <a:solidFill>
                  <a:schemeClr val="bg1"/>
                </a:solidFill>
                <a:latin typeface="Muli"/>
              </a:rPr>
              <a:t> </a:t>
            </a:r>
            <a:r>
              <a:rPr lang="en-US" sz="2000" b="1" dirty="0" err="1">
                <a:solidFill>
                  <a:schemeClr val="bg1"/>
                </a:solidFill>
                <a:latin typeface="Muli"/>
              </a:rPr>
              <a:t>dụng</a:t>
            </a:r>
            <a:endParaRPr lang="en-US" sz="2000" b="1" dirty="0">
              <a:solidFill>
                <a:schemeClr val="bg1"/>
              </a:solidFill>
              <a:latin typeface="Muli"/>
            </a:endParaRPr>
          </a:p>
        </p:txBody>
      </p:sp>
      <p:sp>
        <p:nvSpPr>
          <p:cNvPr id="9" name="Rectangle: Rounded Corners 8" descr="ca">
            <a:extLst>
              <a:ext uri="{FF2B5EF4-FFF2-40B4-BE49-F238E27FC236}">
                <a16:creationId xmlns:a16="http://schemas.microsoft.com/office/drawing/2014/main" id="{24AA7A03-B48E-5824-ED1D-B45D2AD37A98}"/>
              </a:ext>
            </a:extLst>
          </p:cNvPr>
          <p:cNvSpPr/>
          <p:nvPr/>
        </p:nvSpPr>
        <p:spPr>
          <a:xfrm>
            <a:off x="425302" y="108911"/>
            <a:ext cx="8442252" cy="60605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Kết luận</a:t>
            </a:r>
          </a:p>
        </p:txBody>
      </p:sp>
    </p:spTree>
    <p:extLst>
      <p:ext uri="{BB962C8B-B14F-4D97-AF65-F5344CB8AC3E}">
        <p14:creationId xmlns:p14="http://schemas.microsoft.com/office/powerpoint/2010/main" val="431432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370" name="Google Shape;370;p35"/>
          <p:cNvPicPr preferRelativeResize="0"/>
          <p:nvPr/>
        </p:nvPicPr>
        <p:blipFill>
          <a:blip r:embed="rId3">
            <a:alphaModFix/>
          </a:blip>
          <a:stretch>
            <a:fillRect/>
          </a:stretch>
        </p:blipFill>
        <p:spPr>
          <a:xfrm>
            <a:off x="5972676" y="3170543"/>
            <a:ext cx="3171324" cy="1889775"/>
          </a:xfrm>
          <a:prstGeom prst="rect">
            <a:avLst/>
          </a:prstGeom>
          <a:noFill/>
          <a:ln>
            <a:noFill/>
          </a:ln>
        </p:spPr>
      </p:pic>
      <p:pic>
        <p:nvPicPr>
          <p:cNvPr id="371" name="Google Shape;371;p35"/>
          <p:cNvPicPr preferRelativeResize="0"/>
          <p:nvPr/>
        </p:nvPicPr>
        <p:blipFill>
          <a:blip r:embed="rId4">
            <a:alphaModFix/>
          </a:blip>
          <a:stretch>
            <a:fillRect/>
          </a:stretch>
        </p:blipFill>
        <p:spPr>
          <a:xfrm>
            <a:off x="7283988" y="2517729"/>
            <a:ext cx="548700" cy="1597701"/>
          </a:xfrm>
          <a:prstGeom prst="rect">
            <a:avLst/>
          </a:prstGeom>
          <a:noFill/>
          <a:ln>
            <a:noFill/>
          </a:ln>
        </p:spPr>
      </p:pic>
      <p:pic>
        <p:nvPicPr>
          <p:cNvPr id="372" name="Google Shape;372;p35"/>
          <p:cNvPicPr preferRelativeResize="0"/>
          <p:nvPr/>
        </p:nvPicPr>
        <p:blipFill>
          <a:blip r:embed="rId5">
            <a:alphaModFix/>
          </a:blip>
          <a:stretch>
            <a:fillRect/>
          </a:stretch>
        </p:blipFill>
        <p:spPr>
          <a:xfrm>
            <a:off x="7404458" y="1345861"/>
            <a:ext cx="1279700" cy="1498275"/>
          </a:xfrm>
          <a:prstGeom prst="rect">
            <a:avLst/>
          </a:prstGeom>
          <a:noFill/>
          <a:ln>
            <a:noFill/>
          </a:ln>
        </p:spPr>
      </p:pic>
      <p:sp>
        <p:nvSpPr>
          <p:cNvPr id="8" name="TextBox 7">
            <a:extLst>
              <a:ext uri="{FF2B5EF4-FFF2-40B4-BE49-F238E27FC236}">
                <a16:creationId xmlns:a16="http://schemas.microsoft.com/office/drawing/2014/main" id="{FDFDE221-0143-309C-DE06-3A6DCF09CA56}"/>
              </a:ext>
            </a:extLst>
          </p:cNvPr>
          <p:cNvSpPr txBox="1"/>
          <p:nvPr/>
        </p:nvSpPr>
        <p:spPr>
          <a:xfrm>
            <a:off x="704231" y="1587166"/>
            <a:ext cx="7265314" cy="1015663"/>
          </a:xfrm>
          <a:prstGeom prst="rect">
            <a:avLst/>
          </a:prstGeom>
          <a:noFill/>
        </p:spPr>
        <p:txBody>
          <a:bodyPr wrap="square" rtlCol="0">
            <a:spAutoFit/>
          </a:bodyPr>
          <a:lstStyle/>
          <a:p>
            <a:pPr marL="285750" indent="-285750" algn="just">
              <a:buFontTx/>
              <a:buChar char="-"/>
            </a:pPr>
            <a:r>
              <a:rPr lang="en-US" sz="2000" b="1">
                <a:solidFill>
                  <a:schemeClr val="bg1"/>
                </a:solidFill>
                <a:latin typeface="Muli"/>
              </a:rPr>
              <a:t>Thêm chức năng tìm kiếm theo chu kỳ</a:t>
            </a:r>
            <a:endParaRPr lang="en-US" sz="2000" b="1" dirty="0">
              <a:solidFill>
                <a:schemeClr val="bg1"/>
              </a:solidFill>
              <a:latin typeface="Muli"/>
            </a:endParaRPr>
          </a:p>
          <a:p>
            <a:pPr algn="just"/>
            <a:endParaRPr lang="en-US" sz="2000" b="1" dirty="0">
              <a:solidFill>
                <a:schemeClr val="bg1"/>
              </a:solidFill>
              <a:latin typeface="Muli"/>
            </a:endParaRPr>
          </a:p>
          <a:p>
            <a:pPr marL="285750" indent="-285750" algn="just">
              <a:buFontTx/>
              <a:buChar char="-"/>
            </a:pPr>
            <a:r>
              <a:rPr lang="en-US" sz="2000" b="1">
                <a:solidFill>
                  <a:schemeClr val="bg1"/>
                </a:solidFill>
                <a:latin typeface="Muli"/>
              </a:rPr>
              <a:t>Thêm chức năng đăng ký, đăng nhập</a:t>
            </a:r>
            <a:endParaRPr lang="en-US" sz="2000" b="1" dirty="0">
              <a:solidFill>
                <a:schemeClr val="bg1"/>
              </a:solidFill>
              <a:latin typeface="Muli"/>
            </a:endParaRPr>
          </a:p>
        </p:txBody>
      </p:sp>
      <p:sp>
        <p:nvSpPr>
          <p:cNvPr id="9" name="Rectangle: Rounded Corners 8" descr="ca">
            <a:extLst>
              <a:ext uri="{FF2B5EF4-FFF2-40B4-BE49-F238E27FC236}">
                <a16:creationId xmlns:a16="http://schemas.microsoft.com/office/drawing/2014/main" id="{24AA7A03-B48E-5824-ED1D-B45D2AD37A98}"/>
              </a:ext>
            </a:extLst>
          </p:cNvPr>
          <p:cNvSpPr/>
          <p:nvPr/>
        </p:nvSpPr>
        <p:spPr>
          <a:xfrm>
            <a:off x="425302" y="108911"/>
            <a:ext cx="8442252" cy="60605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Hướng phát triển</a:t>
            </a:r>
          </a:p>
        </p:txBody>
      </p:sp>
    </p:spTree>
    <p:extLst>
      <p:ext uri="{BB962C8B-B14F-4D97-AF65-F5344CB8AC3E}">
        <p14:creationId xmlns:p14="http://schemas.microsoft.com/office/powerpoint/2010/main" val="3552591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368" name="Google Shape;368;p35"/>
          <p:cNvSpPr txBox="1">
            <a:spLocks noGrp="1"/>
          </p:cNvSpPr>
          <p:nvPr>
            <p:ph type="ctrTitle" idx="4294967295"/>
          </p:nvPr>
        </p:nvSpPr>
        <p:spPr>
          <a:xfrm>
            <a:off x="580593" y="1344001"/>
            <a:ext cx="7772400" cy="111710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5000"/>
              <a:t>Thanks</a:t>
            </a:r>
            <a:r>
              <a:rPr lang="vi-VN" sz="5000"/>
              <a:t> for </a:t>
            </a:r>
            <a:r>
              <a:rPr lang="en-US" sz="5000"/>
              <a:t>watching</a:t>
            </a:r>
            <a:r>
              <a:rPr lang="en" sz="5000"/>
              <a:t>!</a:t>
            </a:r>
            <a:endParaRPr sz="5000"/>
          </a:p>
        </p:txBody>
      </p:sp>
      <p:pic>
        <p:nvPicPr>
          <p:cNvPr id="370" name="Google Shape;370;p35"/>
          <p:cNvPicPr preferRelativeResize="0"/>
          <p:nvPr/>
        </p:nvPicPr>
        <p:blipFill>
          <a:blip r:embed="rId3">
            <a:alphaModFix/>
          </a:blip>
          <a:stretch>
            <a:fillRect/>
          </a:stretch>
        </p:blipFill>
        <p:spPr>
          <a:xfrm>
            <a:off x="5972676" y="3170543"/>
            <a:ext cx="3171324" cy="1889775"/>
          </a:xfrm>
          <a:prstGeom prst="rect">
            <a:avLst/>
          </a:prstGeom>
          <a:noFill/>
          <a:ln>
            <a:noFill/>
          </a:ln>
        </p:spPr>
      </p:pic>
      <p:pic>
        <p:nvPicPr>
          <p:cNvPr id="371" name="Google Shape;371;p35"/>
          <p:cNvPicPr preferRelativeResize="0"/>
          <p:nvPr/>
        </p:nvPicPr>
        <p:blipFill>
          <a:blip r:embed="rId4">
            <a:alphaModFix/>
          </a:blip>
          <a:stretch>
            <a:fillRect/>
          </a:stretch>
        </p:blipFill>
        <p:spPr>
          <a:xfrm>
            <a:off x="7283988" y="2517729"/>
            <a:ext cx="548700" cy="1597701"/>
          </a:xfrm>
          <a:prstGeom prst="rect">
            <a:avLst/>
          </a:prstGeom>
          <a:noFill/>
          <a:ln>
            <a:noFill/>
          </a:ln>
        </p:spPr>
      </p:pic>
      <p:pic>
        <p:nvPicPr>
          <p:cNvPr id="372" name="Google Shape;372;p35"/>
          <p:cNvPicPr preferRelativeResize="0"/>
          <p:nvPr/>
        </p:nvPicPr>
        <p:blipFill>
          <a:blip r:embed="rId5">
            <a:alphaModFix/>
          </a:blip>
          <a:stretch>
            <a:fillRect/>
          </a:stretch>
        </p:blipFill>
        <p:spPr>
          <a:xfrm>
            <a:off x="7404458" y="1345861"/>
            <a:ext cx="1279700" cy="149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Nội dung chính</a:t>
            </a:r>
            <a:endParaRPr/>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5" name="Rectangle: Rounded Corners 4">
            <a:extLst>
              <a:ext uri="{FF2B5EF4-FFF2-40B4-BE49-F238E27FC236}">
                <a16:creationId xmlns:a16="http://schemas.microsoft.com/office/drawing/2014/main" id="{BAA49FE6-DC08-3FDD-5948-DCDA507461C3}"/>
              </a:ext>
            </a:extLst>
          </p:cNvPr>
          <p:cNvSpPr/>
          <p:nvPr/>
        </p:nvSpPr>
        <p:spPr>
          <a:xfrm>
            <a:off x="2402958" y="1419564"/>
            <a:ext cx="3891516" cy="6060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Giới thiệu tổng quan</a:t>
            </a:r>
            <a:endParaRPr lang="vi-VN"/>
          </a:p>
        </p:txBody>
      </p:sp>
      <p:sp>
        <p:nvSpPr>
          <p:cNvPr id="11" name="Rectangle: Rounded Corners 10">
            <a:extLst>
              <a:ext uri="{FF2B5EF4-FFF2-40B4-BE49-F238E27FC236}">
                <a16:creationId xmlns:a16="http://schemas.microsoft.com/office/drawing/2014/main" id="{25798A87-380A-354B-42CC-A386E3F7A6BB}"/>
              </a:ext>
            </a:extLst>
          </p:cNvPr>
          <p:cNvSpPr/>
          <p:nvPr/>
        </p:nvSpPr>
        <p:spPr>
          <a:xfrm>
            <a:off x="2402958" y="3080547"/>
            <a:ext cx="3891516" cy="6060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Chức năng của ứng dụng</a:t>
            </a:r>
            <a:endParaRPr lang="vi-VN"/>
          </a:p>
        </p:txBody>
      </p:sp>
      <p:sp>
        <p:nvSpPr>
          <p:cNvPr id="7" name="Rectangle: Rounded Corners 6">
            <a:extLst>
              <a:ext uri="{FF2B5EF4-FFF2-40B4-BE49-F238E27FC236}">
                <a16:creationId xmlns:a16="http://schemas.microsoft.com/office/drawing/2014/main" id="{389B7750-A7EB-5C3B-9F9E-D024F19E380E}"/>
              </a:ext>
            </a:extLst>
          </p:cNvPr>
          <p:cNvSpPr/>
          <p:nvPr/>
        </p:nvSpPr>
        <p:spPr>
          <a:xfrm>
            <a:off x="2402958" y="3911039"/>
            <a:ext cx="3891516" cy="6060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Kết luận</a:t>
            </a:r>
            <a:endParaRPr lang="vi-VN"/>
          </a:p>
        </p:txBody>
      </p:sp>
      <p:sp>
        <p:nvSpPr>
          <p:cNvPr id="8" name="Rectangle: Rounded Corners 7">
            <a:extLst>
              <a:ext uri="{FF2B5EF4-FFF2-40B4-BE49-F238E27FC236}">
                <a16:creationId xmlns:a16="http://schemas.microsoft.com/office/drawing/2014/main" id="{98C075D8-7914-80B3-6C64-BC5EC3C4DBAD}"/>
              </a:ext>
            </a:extLst>
          </p:cNvPr>
          <p:cNvSpPr/>
          <p:nvPr/>
        </p:nvSpPr>
        <p:spPr>
          <a:xfrm>
            <a:off x="2402958" y="2250055"/>
            <a:ext cx="3891516" cy="6060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Tài liệu ứng dụng</a:t>
            </a:r>
            <a:endParaRPr lang="vi-VN"/>
          </a:p>
        </p:txBody>
      </p:sp>
    </p:spTree>
    <p:extLst>
      <p:ext uri="{BB962C8B-B14F-4D97-AF65-F5344CB8AC3E}">
        <p14:creationId xmlns:p14="http://schemas.microsoft.com/office/powerpoint/2010/main" val="3068450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540140" y="1280581"/>
            <a:ext cx="3021767" cy="28129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1500"/>
              <a:t>Mục đích xây dựng ứng dụng</a:t>
            </a:r>
            <a:endParaRPr sz="1500"/>
          </a:p>
        </p:txBody>
      </p:sp>
      <p:sp>
        <p:nvSpPr>
          <p:cNvPr id="73" name="Google Shape;73;p14"/>
          <p:cNvSpPr txBox="1">
            <a:spLocks noGrp="1"/>
          </p:cNvSpPr>
          <p:nvPr>
            <p:ph type="body" idx="1"/>
          </p:nvPr>
        </p:nvSpPr>
        <p:spPr>
          <a:xfrm>
            <a:off x="540140" y="1561878"/>
            <a:ext cx="8063720" cy="3662695"/>
          </a:xfrm>
          <a:prstGeom prst="rect">
            <a:avLst/>
          </a:prstGeom>
        </p:spPr>
        <p:txBody>
          <a:bodyPr spcFirstLastPara="1" wrap="square" lIns="0" tIns="0" rIns="0" bIns="0" anchor="t" anchorCtr="0">
            <a:noAutofit/>
          </a:bodyPr>
          <a:lstStyle/>
          <a:p>
            <a:pPr marL="342900" indent="-342900" algn="just">
              <a:buClr>
                <a:schemeClr val="dk1"/>
              </a:buClr>
              <a:buSzPts val="1100"/>
              <a:buFontTx/>
              <a:buChar char="-"/>
            </a:pPr>
            <a:endParaRPr lang="vi-VN" b="0" i="0">
              <a:solidFill>
                <a:schemeClr val="bg1"/>
              </a:solidFill>
              <a:effectLst/>
            </a:endParaRPr>
          </a:p>
          <a:p>
            <a:pPr marL="0" indent="0" algn="just">
              <a:buClr>
                <a:schemeClr val="dk1"/>
              </a:buClr>
              <a:buSzPts val="1100"/>
              <a:buNone/>
            </a:pPr>
            <a:r>
              <a:rPr lang="vi-VN" b="0" i="0">
                <a:solidFill>
                  <a:schemeClr val="bg1"/>
                </a:solidFill>
                <a:effectLst/>
              </a:rPr>
              <a:t>- Sự tiện lợi: Với thời đại công nghệ số, smartphone là người bạn đồng hành thân thiết, được sử dụng nhiều.</a:t>
            </a:r>
          </a:p>
          <a:p>
            <a:pPr marL="342900" indent="-342900" algn="just">
              <a:buClr>
                <a:schemeClr val="dk1"/>
              </a:buClr>
              <a:buSzPts val="1100"/>
              <a:buFontTx/>
              <a:buChar char="-"/>
            </a:pPr>
            <a:endParaRPr lang="vi-VN" b="0" i="0">
              <a:solidFill>
                <a:schemeClr val="bg1"/>
              </a:solidFill>
              <a:effectLst/>
            </a:endParaRPr>
          </a:p>
          <a:p>
            <a:pPr marL="0" indent="0" algn="just">
              <a:buClr>
                <a:schemeClr val="dk1"/>
              </a:buClr>
              <a:buSzPts val="1100"/>
              <a:buNone/>
            </a:pPr>
            <a:r>
              <a:rPr lang="vi-VN" b="0" i="0">
                <a:solidFill>
                  <a:schemeClr val="bg1"/>
                </a:solidFill>
                <a:effectLst/>
              </a:rPr>
              <a:t>- Dễ dàng quản lý chi tiêu, ghi chép, theo dõi dòng tiền đã sử dụng</a:t>
            </a:r>
            <a:r>
              <a:rPr lang="en-US" b="0" i="0">
                <a:solidFill>
                  <a:schemeClr val="bg1"/>
                </a:solidFill>
                <a:effectLst/>
              </a:rPr>
              <a:t>: </a:t>
            </a:r>
            <a:r>
              <a:rPr lang="en-US">
                <a:solidFill>
                  <a:schemeClr val="bg1"/>
                </a:solidFill>
              </a:rPr>
              <a:t>C</a:t>
            </a:r>
            <a:r>
              <a:rPr lang="vi-VN" b="0" i="0">
                <a:solidFill>
                  <a:schemeClr val="bg1"/>
                </a:solidFill>
                <a:effectLst/>
              </a:rPr>
              <a:t>on người có quá nhiều thông tin cần nhớ, khiến việc lưu trữ chi tiêu không hiệu quả, nhanh quên.</a:t>
            </a:r>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Rectangle: Rounded Corners 1" descr="ca">
            <a:extLst>
              <a:ext uri="{FF2B5EF4-FFF2-40B4-BE49-F238E27FC236}">
                <a16:creationId xmlns:a16="http://schemas.microsoft.com/office/drawing/2014/main" id="{5B2EF84E-F432-856C-6A23-E3799CB5C415}"/>
              </a:ext>
            </a:extLst>
          </p:cNvPr>
          <p:cNvSpPr/>
          <p:nvPr/>
        </p:nvSpPr>
        <p:spPr>
          <a:xfrm>
            <a:off x="350874" y="223284"/>
            <a:ext cx="8442252" cy="60605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Giới thiệu tổng quan về ứng dụng</a:t>
            </a:r>
          </a:p>
        </p:txBody>
      </p:sp>
      <p:pic>
        <p:nvPicPr>
          <p:cNvPr id="7" name="Picture 6">
            <a:extLst>
              <a:ext uri="{FF2B5EF4-FFF2-40B4-BE49-F238E27FC236}">
                <a16:creationId xmlns:a16="http://schemas.microsoft.com/office/drawing/2014/main" id="{0D0A48FA-78B9-B2F0-1A92-AE286FB8A26C}"/>
              </a:ext>
            </a:extLst>
          </p:cNvPr>
          <p:cNvPicPr>
            <a:picLocks noChangeAspect="1"/>
          </p:cNvPicPr>
          <p:nvPr/>
        </p:nvPicPr>
        <p:blipFill>
          <a:blip r:embed="rId3"/>
          <a:stretch>
            <a:fillRect/>
          </a:stretch>
        </p:blipFill>
        <p:spPr>
          <a:xfrm>
            <a:off x="5326910" y="3415430"/>
            <a:ext cx="5367339" cy="3009572"/>
          </a:xfrm>
          <a:prstGeom prst="rect">
            <a:avLst/>
          </a:prstGeom>
        </p:spPr>
      </p:pic>
    </p:spTree>
    <p:extLst>
      <p:ext uri="{BB962C8B-B14F-4D97-AF65-F5344CB8AC3E}">
        <p14:creationId xmlns:p14="http://schemas.microsoft.com/office/powerpoint/2010/main" val="866046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540140" y="543779"/>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1500"/>
              <a:t>Giới thiệu </a:t>
            </a:r>
            <a:r>
              <a:rPr lang="vi-VN" sz="1500"/>
              <a:t>Ứng dụng</a:t>
            </a:r>
            <a:endParaRPr sz="1500"/>
          </a:p>
        </p:txBody>
      </p:sp>
      <p:sp>
        <p:nvSpPr>
          <p:cNvPr id="73" name="Google Shape;73;p14"/>
          <p:cNvSpPr txBox="1">
            <a:spLocks noGrp="1"/>
          </p:cNvSpPr>
          <p:nvPr>
            <p:ph type="body" idx="1"/>
          </p:nvPr>
        </p:nvSpPr>
        <p:spPr>
          <a:xfrm>
            <a:off x="540140" y="1690355"/>
            <a:ext cx="8063720" cy="176279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a:t>- Ứng dụng giúp người dùng quản lý thu chi cá nhân của mình, từ đó đưa cho người dùng cái nhìn tổng quan hơn về các khoản thu chi trong ngày. Việc chi tiêu sẽ được kiểm soát và tối ưu hơn, giúp tiết kiệm được những khoản chi không đáng có.</a:t>
            </a:r>
          </a:p>
          <a:p>
            <a:pPr marL="0" lvl="0" indent="0" algn="l" rtl="0">
              <a:spcBef>
                <a:spcPts val="600"/>
              </a:spcBef>
              <a:spcAft>
                <a:spcPts val="0"/>
              </a:spcAft>
              <a:buClr>
                <a:schemeClr val="dk1"/>
              </a:buClr>
              <a:buSzPts val="1100"/>
              <a:buFont typeface="Arial"/>
              <a:buNone/>
            </a:pPr>
            <a:endParaRPr lang="en-US"/>
          </a:p>
          <a:p>
            <a:pPr marL="0" lvl="0" indent="0" algn="l" rtl="0">
              <a:spcBef>
                <a:spcPts val="600"/>
              </a:spcBef>
              <a:spcAft>
                <a:spcPts val="0"/>
              </a:spcAft>
              <a:buClr>
                <a:schemeClr val="dk1"/>
              </a:buClr>
              <a:buSzPts val="1100"/>
              <a:buFont typeface="Arial"/>
              <a:buNone/>
            </a:pPr>
            <a:endParaRPr/>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3" name="TextBox 12">
            <a:extLst>
              <a:ext uri="{FF2B5EF4-FFF2-40B4-BE49-F238E27FC236}">
                <a16:creationId xmlns:a16="http://schemas.microsoft.com/office/drawing/2014/main" id="{F734750F-1C86-A931-A20E-EC633BB52642}"/>
              </a:ext>
            </a:extLst>
          </p:cNvPr>
          <p:cNvSpPr txBox="1"/>
          <p:nvPr/>
        </p:nvSpPr>
        <p:spPr>
          <a:xfrm>
            <a:off x="713275" y="1174413"/>
            <a:ext cx="7232657" cy="143116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1600" b="1" dirty="0" err="1">
                <a:solidFill>
                  <a:schemeClr val="bg1"/>
                </a:solidFill>
                <a:latin typeface="Muli"/>
              </a:rPr>
              <a:t>Ứng</a:t>
            </a:r>
            <a:r>
              <a:rPr lang="en-US" sz="1600" b="1" dirty="0">
                <a:solidFill>
                  <a:schemeClr val="bg1"/>
                </a:solidFill>
                <a:latin typeface="Muli"/>
              </a:rPr>
              <a:t> </a:t>
            </a:r>
            <a:r>
              <a:rPr lang="en-US" sz="1600" b="1" dirty="0" err="1">
                <a:solidFill>
                  <a:schemeClr val="bg1"/>
                </a:solidFill>
                <a:latin typeface="Muli"/>
              </a:rPr>
              <a:t>dụng</a:t>
            </a:r>
            <a:r>
              <a:rPr lang="en-US" sz="1600" b="1" dirty="0">
                <a:solidFill>
                  <a:schemeClr val="bg1"/>
                </a:solidFill>
                <a:latin typeface="Muli"/>
              </a:rPr>
              <a:t> </a:t>
            </a:r>
            <a:r>
              <a:rPr lang="en-US" sz="1600" b="1" dirty="0" err="1">
                <a:solidFill>
                  <a:schemeClr val="bg1"/>
                </a:solidFill>
                <a:latin typeface="Muli"/>
              </a:rPr>
              <a:t>hỗ</a:t>
            </a:r>
            <a:r>
              <a:rPr lang="en-US" sz="1600" b="1" dirty="0">
                <a:solidFill>
                  <a:schemeClr val="bg1"/>
                </a:solidFill>
                <a:latin typeface="Muli"/>
              </a:rPr>
              <a:t> </a:t>
            </a:r>
            <a:r>
              <a:rPr lang="en-US" sz="1600" b="1" dirty="0" err="1">
                <a:solidFill>
                  <a:schemeClr val="bg1"/>
                </a:solidFill>
                <a:latin typeface="Muli"/>
              </a:rPr>
              <a:t>trợ</a:t>
            </a:r>
            <a:r>
              <a:rPr lang="en-US" sz="1600" b="1" dirty="0">
                <a:solidFill>
                  <a:schemeClr val="bg1"/>
                </a:solidFill>
                <a:latin typeface="Muli"/>
              </a:rPr>
              <a:t> </a:t>
            </a:r>
            <a:r>
              <a:rPr lang="en-US" sz="1600" b="1" dirty="0" err="1">
                <a:solidFill>
                  <a:schemeClr val="bg1"/>
                </a:solidFill>
                <a:latin typeface="Muli"/>
              </a:rPr>
              <a:t>người</a:t>
            </a:r>
            <a:r>
              <a:rPr lang="en-US" sz="1600" b="1" dirty="0">
                <a:solidFill>
                  <a:schemeClr val="bg1"/>
                </a:solidFill>
                <a:latin typeface="Muli"/>
              </a:rPr>
              <a:t> </a:t>
            </a:r>
            <a:r>
              <a:rPr lang="en-US" sz="1600" b="1" dirty="0" err="1">
                <a:solidFill>
                  <a:schemeClr val="bg1"/>
                </a:solidFill>
                <a:latin typeface="Muli"/>
              </a:rPr>
              <a:t>dùng</a:t>
            </a:r>
            <a:r>
              <a:rPr lang="en-US" sz="1600" b="1" dirty="0">
                <a:solidFill>
                  <a:schemeClr val="bg1"/>
                </a:solidFill>
                <a:latin typeface="Muli"/>
              </a:rPr>
              <a:t> </a:t>
            </a:r>
            <a:r>
              <a:rPr lang="en-US" sz="1600" b="1" dirty="0" err="1">
                <a:solidFill>
                  <a:schemeClr val="bg1"/>
                </a:solidFill>
                <a:latin typeface="Muli"/>
              </a:rPr>
              <a:t>trong</a:t>
            </a:r>
            <a:r>
              <a:rPr lang="en-US" sz="1600" b="1" dirty="0">
                <a:solidFill>
                  <a:schemeClr val="bg1"/>
                </a:solidFill>
                <a:latin typeface="Muli"/>
              </a:rPr>
              <a:t> </a:t>
            </a:r>
            <a:r>
              <a:rPr lang="en-US" sz="1600" b="1" dirty="0" err="1">
                <a:solidFill>
                  <a:schemeClr val="bg1"/>
                </a:solidFill>
                <a:latin typeface="Muli"/>
              </a:rPr>
              <a:t>việc</a:t>
            </a:r>
            <a:r>
              <a:rPr lang="en-US" sz="1600" b="1" dirty="0">
                <a:solidFill>
                  <a:schemeClr val="bg1"/>
                </a:solidFill>
                <a:latin typeface="Muli"/>
              </a:rPr>
              <a:t> </a:t>
            </a:r>
            <a:r>
              <a:rPr lang="en-US" sz="1600" b="1" dirty="0" err="1">
                <a:solidFill>
                  <a:schemeClr val="bg1"/>
                </a:solidFill>
                <a:latin typeface="Muli"/>
              </a:rPr>
              <a:t>quản</a:t>
            </a:r>
            <a:r>
              <a:rPr lang="en-US" sz="1600" b="1" dirty="0">
                <a:solidFill>
                  <a:schemeClr val="bg1"/>
                </a:solidFill>
                <a:latin typeface="Muli"/>
              </a:rPr>
              <a:t> </a:t>
            </a:r>
            <a:r>
              <a:rPr lang="en-US" sz="1600" b="1" dirty="0" err="1">
                <a:solidFill>
                  <a:schemeClr val="bg1"/>
                </a:solidFill>
                <a:latin typeface="Muli"/>
              </a:rPr>
              <a:t>lý</a:t>
            </a:r>
            <a:r>
              <a:rPr lang="en-US" sz="1600" b="1" dirty="0">
                <a:solidFill>
                  <a:schemeClr val="bg1"/>
                </a:solidFill>
                <a:latin typeface="Muli"/>
              </a:rPr>
              <a:t> </a:t>
            </a:r>
            <a:r>
              <a:rPr lang="en-US" sz="1600" b="1" dirty="0" err="1">
                <a:solidFill>
                  <a:schemeClr val="bg1"/>
                </a:solidFill>
                <a:latin typeface="Muli"/>
              </a:rPr>
              <a:t>thu</a:t>
            </a:r>
            <a:r>
              <a:rPr lang="en-US" sz="1600" b="1" dirty="0">
                <a:solidFill>
                  <a:schemeClr val="bg1"/>
                </a:solidFill>
                <a:latin typeface="Muli"/>
              </a:rPr>
              <a:t> </a:t>
            </a:r>
            <a:r>
              <a:rPr lang="en-US" sz="1600" b="1" dirty="0" err="1">
                <a:solidFill>
                  <a:schemeClr val="bg1"/>
                </a:solidFill>
                <a:latin typeface="Muli"/>
              </a:rPr>
              <a:t>nhập</a:t>
            </a:r>
            <a:r>
              <a:rPr lang="en-US" sz="1600" b="1" dirty="0">
                <a:solidFill>
                  <a:schemeClr val="bg1"/>
                </a:solidFill>
                <a:latin typeface="Muli"/>
              </a:rPr>
              <a:t> </a:t>
            </a:r>
            <a:r>
              <a:rPr lang="en-US" sz="1600" b="1" dirty="0" err="1">
                <a:solidFill>
                  <a:schemeClr val="bg1"/>
                </a:solidFill>
                <a:latin typeface="Muli"/>
              </a:rPr>
              <a:t>và</a:t>
            </a:r>
            <a:r>
              <a:rPr lang="en-US" sz="1600" b="1" dirty="0">
                <a:solidFill>
                  <a:schemeClr val="bg1"/>
                </a:solidFill>
                <a:latin typeface="Muli"/>
              </a:rPr>
              <a:t> chi </a:t>
            </a:r>
            <a:r>
              <a:rPr lang="en-US" sz="1600" b="1" dirty="0" err="1">
                <a:solidFill>
                  <a:schemeClr val="bg1"/>
                </a:solidFill>
                <a:latin typeface="Muli"/>
              </a:rPr>
              <a:t>tiêu</a:t>
            </a:r>
            <a:r>
              <a:rPr lang="en-US" sz="1600" b="1" dirty="0">
                <a:solidFill>
                  <a:schemeClr val="bg1"/>
                </a:solidFill>
                <a:latin typeface="Muli"/>
              </a:rPr>
              <a:t> </a:t>
            </a:r>
            <a:r>
              <a:rPr lang="en-US" sz="1600" b="1" dirty="0" err="1">
                <a:solidFill>
                  <a:schemeClr val="bg1"/>
                </a:solidFill>
                <a:latin typeface="Muli"/>
              </a:rPr>
              <a:t>hàng</a:t>
            </a:r>
            <a:r>
              <a:rPr lang="en-US" sz="1600" b="1" dirty="0">
                <a:solidFill>
                  <a:schemeClr val="bg1"/>
                </a:solidFill>
                <a:latin typeface="Muli"/>
              </a:rPr>
              <a:t> </a:t>
            </a:r>
            <a:r>
              <a:rPr lang="en-US" sz="1600" b="1" dirty="0" err="1">
                <a:solidFill>
                  <a:schemeClr val="bg1"/>
                </a:solidFill>
                <a:latin typeface="Muli"/>
              </a:rPr>
              <a:t>tháng</a:t>
            </a:r>
            <a:endParaRPr lang="en-US" sz="1600" b="1" dirty="0">
              <a:solidFill>
                <a:schemeClr val="bg1"/>
              </a:solidFill>
              <a:latin typeface="Muli"/>
            </a:endParaRPr>
          </a:p>
          <a:p>
            <a:pPr marL="285750" indent="-285750" algn="just">
              <a:lnSpc>
                <a:spcPct val="150000"/>
              </a:lnSpc>
              <a:buFont typeface="Wingdings" panose="05000000000000000000" pitchFamily="2" charset="2"/>
              <a:buChar char="§"/>
            </a:pPr>
            <a:r>
              <a:rPr lang="en-US" sz="1600" b="1" dirty="0" err="1">
                <a:solidFill>
                  <a:schemeClr val="bg1"/>
                </a:solidFill>
                <a:latin typeface="Muli"/>
              </a:rPr>
              <a:t>Dễ</a:t>
            </a:r>
            <a:r>
              <a:rPr lang="en-US" sz="1600" b="1" dirty="0">
                <a:solidFill>
                  <a:schemeClr val="bg1"/>
                </a:solidFill>
                <a:latin typeface="Muli"/>
              </a:rPr>
              <a:t> </a:t>
            </a:r>
            <a:r>
              <a:rPr lang="en-US" sz="1600" b="1" dirty="0" err="1">
                <a:solidFill>
                  <a:schemeClr val="bg1"/>
                </a:solidFill>
                <a:latin typeface="Muli"/>
              </a:rPr>
              <a:t>dàng</a:t>
            </a:r>
            <a:r>
              <a:rPr lang="en-US" sz="1600" b="1" dirty="0">
                <a:solidFill>
                  <a:schemeClr val="bg1"/>
                </a:solidFill>
                <a:latin typeface="Muli"/>
              </a:rPr>
              <a:t> </a:t>
            </a:r>
            <a:r>
              <a:rPr lang="en-US" sz="1600" b="1" dirty="0" err="1">
                <a:solidFill>
                  <a:schemeClr val="bg1"/>
                </a:solidFill>
                <a:latin typeface="Muli"/>
              </a:rPr>
              <a:t>nhìn</a:t>
            </a:r>
            <a:r>
              <a:rPr lang="en-US" sz="1600" b="1" dirty="0">
                <a:solidFill>
                  <a:schemeClr val="bg1"/>
                </a:solidFill>
                <a:latin typeface="Muli"/>
              </a:rPr>
              <a:t> </a:t>
            </a:r>
            <a:r>
              <a:rPr lang="en-US" sz="1600" b="1" dirty="0" err="1">
                <a:solidFill>
                  <a:schemeClr val="bg1"/>
                </a:solidFill>
                <a:latin typeface="Muli"/>
              </a:rPr>
              <a:t>nhận</a:t>
            </a:r>
            <a:r>
              <a:rPr lang="en-US" sz="1600" b="1" dirty="0">
                <a:solidFill>
                  <a:schemeClr val="bg1"/>
                </a:solidFill>
                <a:latin typeface="Muli"/>
              </a:rPr>
              <a:t> </a:t>
            </a:r>
            <a:r>
              <a:rPr lang="en-US" sz="1600" b="1" dirty="0" err="1">
                <a:solidFill>
                  <a:schemeClr val="bg1"/>
                </a:solidFill>
                <a:latin typeface="Muli"/>
              </a:rPr>
              <a:t>các</a:t>
            </a:r>
            <a:r>
              <a:rPr lang="en-US" sz="1600" b="1" dirty="0">
                <a:solidFill>
                  <a:schemeClr val="bg1"/>
                </a:solidFill>
                <a:latin typeface="Muli"/>
              </a:rPr>
              <a:t> </a:t>
            </a:r>
            <a:r>
              <a:rPr lang="en-US" sz="1600" b="1" dirty="0" err="1">
                <a:solidFill>
                  <a:schemeClr val="bg1"/>
                </a:solidFill>
                <a:latin typeface="Muli"/>
              </a:rPr>
              <a:t>khoản</a:t>
            </a:r>
            <a:r>
              <a:rPr lang="en-US" sz="1600" b="1" dirty="0">
                <a:solidFill>
                  <a:schemeClr val="bg1"/>
                </a:solidFill>
                <a:latin typeface="Muli"/>
              </a:rPr>
              <a:t> </a:t>
            </a:r>
            <a:r>
              <a:rPr lang="en-US" sz="1600" b="1" dirty="0" err="1">
                <a:solidFill>
                  <a:schemeClr val="bg1"/>
                </a:solidFill>
                <a:latin typeface="Muli"/>
              </a:rPr>
              <a:t>thu</a:t>
            </a:r>
            <a:r>
              <a:rPr lang="en-US" sz="1600" b="1" dirty="0">
                <a:solidFill>
                  <a:schemeClr val="bg1"/>
                </a:solidFill>
                <a:latin typeface="Muli"/>
              </a:rPr>
              <a:t> chi </a:t>
            </a:r>
            <a:r>
              <a:rPr lang="en-US" sz="1600" b="1" dirty="0" err="1">
                <a:solidFill>
                  <a:schemeClr val="bg1"/>
                </a:solidFill>
                <a:latin typeface="Muli"/>
              </a:rPr>
              <a:t>giữa</a:t>
            </a:r>
            <a:r>
              <a:rPr lang="en-US" sz="1600" b="1" dirty="0">
                <a:solidFill>
                  <a:schemeClr val="bg1"/>
                </a:solidFill>
                <a:latin typeface="Muli"/>
              </a:rPr>
              <a:t> </a:t>
            </a:r>
            <a:r>
              <a:rPr lang="en-US" sz="1600" b="1" dirty="0" err="1">
                <a:solidFill>
                  <a:schemeClr val="bg1"/>
                </a:solidFill>
                <a:latin typeface="Muli"/>
              </a:rPr>
              <a:t>các</a:t>
            </a:r>
            <a:r>
              <a:rPr lang="en-US" sz="1600" b="1" dirty="0">
                <a:solidFill>
                  <a:schemeClr val="bg1"/>
                </a:solidFill>
                <a:latin typeface="Muli"/>
              </a:rPr>
              <a:t> </a:t>
            </a:r>
            <a:r>
              <a:rPr lang="en-US" sz="1600" b="1" dirty="0" err="1">
                <a:solidFill>
                  <a:schemeClr val="bg1"/>
                </a:solidFill>
                <a:latin typeface="Muli"/>
              </a:rPr>
              <a:t>tháng</a:t>
            </a:r>
            <a:r>
              <a:rPr lang="en-US" sz="1600" b="1" dirty="0">
                <a:solidFill>
                  <a:schemeClr val="bg1"/>
                </a:solidFill>
                <a:latin typeface="Muli"/>
              </a:rPr>
              <a:t> </a:t>
            </a:r>
            <a:r>
              <a:rPr lang="en-US" sz="1600" b="1" dirty="0" err="1">
                <a:solidFill>
                  <a:schemeClr val="bg1"/>
                </a:solidFill>
                <a:latin typeface="Muli"/>
              </a:rPr>
              <a:t>để</a:t>
            </a:r>
            <a:r>
              <a:rPr lang="en-US" sz="1600" b="1" dirty="0">
                <a:solidFill>
                  <a:schemeClr val="bg1"/>
                </a:solidFill>
                <a:latin typeface="Muli"/>
              </a:rPr>
              <a:t> </a:t>
            </a:r>
            <a:r>
              <a:rPr lang="en-US" sz="1600" b="1" dirty="0" err="1">
                <a:solidFill>
                  <a:schemeClr val="bg1"/>
                </a:solidFill>
                <a:latin typeface="Muli"/>
              </a:rPr>
              <a:t>đưa</a:t>
            </a:r>
            <a:r>
              <a:rPr lang="en-US" sz="1600" b="1" dirty="0">
                <a:solidFill>
                  <a:schemeClr val="bg1"/>
                </a:solidFill>
                <a:latin typeface="Muli"/>
              </a:rPr>
              <a:t> </a:t>
            </a:r>
            <a:r>
              <a:rPr lang="en-US" sz="1600" b="1" dirty="0" err="1">
                <a:solidFill>
                  <a:schemeClr val="bg1"/>
                </a:solidFill>
                <a:latin typeface="Muli"/>
              </a:rPr>
              <a:t>ra</a:t>
            </a:r>
            <a:r>
              <a:rPr lang="en-US" sz="1600" b="1" dirty="0">
                <a:solidFill>
                  <a:schemeClr val="bg1"/>
                </a:solidFill>
                <a:latin typeface="Muli"/>
              </a:rPr>
              <a:t> </a:t>
            </a:r>
            <a:r>
              <a:rPr lang="en-US" sz="1600" b="1" dirty="0" err="1">
                <a:solidFill>
                  <a:schemeClr val="bg1"/>
                </a:solidFill>
                <a:latin typeface="Muli"/>
              </a:rPr>
              <a:t>kế</a:t>
            </a:r>
            <a:r>
              <a:rPr lang="en-US" sz="1600" b="1" dirty="0">
                <a:solidFill>
                  <a:schemeClr val="bg1"/>
                </a:solidFill>
                <a:latin typeface="Muli"/>
              </a:rPr>
              <a:t> </a:t>
            </a:r>
            <a:r>
              <a:rPr lang="en-US" sz="1600" b="1" dirty="0" err="1">
                <a:solidFill>
                  <a:schemeClr val="bg1"/>
                </a:solidFill>
                <a:latin typeface="Muli"/>
              </a:rPr>
              <a:t>hoạch</a:t>
            </a:r>
            <a:r>
              <a:rPr lang="en-US" sz="1600" b="1" dirty="0">
                <a:solidFill>
                  <a:schemeClr val="bg1"/>
                </a:solidFill>
                <a:latin typeface="Muli"/>
              </a:rPr>
              <a:t> chi </a:t>
            </a:r>
            <a:r>
              <a:rPr lang="en-US" sz="1600" b="1" dirty="0" err="1">
                <a:solidFill>
                  <a:schemeClr val="bg1"/>
                </a:solidFill>
                <a:latin typeface="Muli"/>
              </a:rPr>
              <a:t>tiêu</a:t>
            </a:r>
            <a:r>
              <a:rPr lang="en-US" sz="1600" b="1" dirty="0">
                <a:solidFill>
                  <a:schemeClr val="bg1"/>
                </a:solidFill>
                <a:latin typeface="Muli"/>
              </a:rPr>
              <a:t> </a:t>
            </a:r>
            <a:r>
              <a:rPr lang="en-US" sz="1600" b="1" dirty="0" err="1">
                <a:solidFill>
                  <a:schemeClr val="bg1"/>
                </a:solidFill>
                <a:latin typeface="Muli"/>
              </a:rPr>
              <a:t>hợp</a:t>
            </a:r>
            <a:r>
              <a:rPr lang="en-US" sz="1600" b="1" dirty="0">
                <a:solidFill>
                  <a:schemeClr val="bg1"/>
                </a:solidFill>
                <a:latin typeface="Muli"/>
              </a:rPr>
              <a:t> </a:t>
            </a:r>
            <a:r>
              <a:rPr lang="en-US" sz="1600" b="1" dirty="0" err="1">
                <a:solidFill>
                  <a:schemeClr val="bg1"/>
                </a:solidFill>
                <a:latin typeface="Muli"/>
              </a:rPr>
              <a:t>lý</a:t>
            </a:r>
            <a:endParaRPr lang="en-US" sz="1600" b="1" dirty="0">
              <a:solidFill>
                <a:schemeClr val="bg1"/>
              </a:solidFill>
              <a:latin typeface="Muli"/>
            </a:endParaRPr>
          </a:p>
          <a:p>
            <a:endParaRPr lang="vi-VN" sz="1500" dirty="0">
              <a:solidFill>
                <a:schemeClr val="bg1"/>
              </a:solidFill>
              <a:latin typeface="Muli"/>
            </a:endParaRPr>
          </a:p>
        </p:txBody>
      </p:sp>
      <p:sp>
        <p:nvSpPr>
          <p:cNvPr id="14" name="TextBox 13">
            <a:extLst>
              <a:ext uri="{FF2B5EF4-FFF2-40B4-BE49-F238E27FC236}">
                <a16:creationId xmlns:a16="http://schemas.microsoft.com/office/drawing/2014/main" id="{F310A119-F022-0946-1EB9-DBC1B0B26D0A}"/>
              </a:ext>
            </a:extLst>
          </p:cNvPr>
          <p:cNvSpPr txBox="1"/>
          <p:nvPr/>
        </p:nvSpPr>
        <p:spPr>
          <a:xfrm>
            <a:off x="898972" y="774303"/>
            <a:ext cx="3263340" cy="400110"/>
          </a:xfrm>
          <a:prstGeom prst="rect">
            <a:avLst/>
          </a:prstGeom>
          <a:noFill/>
        </p:spPr>
        <p:txBody>
          <a:bodyPr wrap="square" rtlCol="0">
            <a:spAutoFit/>
          </a:bodyPr>
          <a:lstStyle/>
          <a:p>
            <a:r>
              <a:rPr lang="en-US" sz="2000" dirty="0" err="1">
                <a:solidFill>
                  <a:schemeClr val="bg1"/>
                </a:solidFill>
                <a:latin typeface="Muli"/>
              </a:rPr>
              <a:t>Ưu</a:t>
            </a:r>
            <a:r>
              <a:rPr lang="en-US" sz="2000" dirty="0">
                <a:solidFill>
                  <a:schemeClr val="bg1"/>
                </a:solidFill>
                <a:latin typeface="Muli"/>
              </a:rPr>
              <a:t> </a:t>
            </a:r>
            <a:r>
              <a:rPr lang="en-US" sz="2000" dirty="0" err="1">
                <a:solidFill>
                  <a:schemeClr val="bg1"/>
                </a:solidFill>
                <a:latin typeface="Muli"/>
              </a:rPr>
              <a:t>điểm</a:t>
            </a:r>
            <a:r>
              <a:rPr lang="en-US" sz="2000" dirty="0">
                <a:solidFill>
                  <a:schemeClr val="bg1"/>
                </a:solidFill>
                <a:latin typeface="Muli"/>
              </a:rPr>
              <a:t> </a:t>
            </a:r>
            <a:r>
              <a:rPr lang="en-US" sz="2000" dirty="0" err="1">
                <a:solidFill>
                  <a:schemeClr val="bg1"/>
                </a:solidFill>
                <a:latin typeface="Muli"/>
              </a:rPr>
              <a:t>của</a:t>
            </a:r>
            <a:r>
              <a:rPr lang="en-US" sz="2000" dirty="0">
                <a:solidFill>
                  <a:schemeClr val="bg1"/>
                </a:solidFill>
                <a:latin typeface="Muli"/>
              </a:rPr>
              <a:t> </a:t>
            </a:r>
            <a:r>
              <a:rPr lang="en-US" sz="2000" dirty="0" err="1">
                <a:solidFill>
                  <a:schemeClr val="bg1"/>
                </a:solidFill>
                <a:latin typeface="Muli"/>
              </a:rPr>
              <a:t>ứng</a:t>
            </a:r>
            <a:r>
              <a:rPr lang="en-US" sz="2000" dirty="0">
                <a:solidFill>
                  <a:schemeClr val="bg1"/>
                </a:solidFill>
                <a:latin typeface="Muli"/>
              </a:rPr>
              <a:t> </a:t>
            </a:r>
            <a:r>
              <a:rPr lang="en-US" sz="2000" dirty="0" err="1">
                <a:solidFill>
                  <a:schemeClr val="bg1"/>
                </a:solidFill>
                <a:latin typeface="Muli"/>
              </a:rPr>
              <a:t>dụng</a:t>
            </a:r>
            <a:r>
              <a:rPr lang="en-US" dirty="0">
                <a:solidFill>
                  <a:schemeClr val="bg1"/>
                </a:solidFill>
                <a:latin typeface="Muli"/>
              </a:rPr>
              <a:t>:</a:t>
            </a:r>
          </a:p>
        </p:txBody>
      </p:sp>
      <p:sp>
        <p:nvSpPr>
          <p:cNvPr id="15" name="TextBox 14">
            <a:extLst>
              <a:ext uri="{FF2B5EF4-FFF2-40B4-BE49-F238E27FC236}">
                <a16:creationId xmlns:a16="http://schemas.microsoft.com/office/drawing/2014/main" id="{AD46641E-F0FE-704C-D3B6-FF6B27856AC9}"/>
              </a:ext>
            </a:extLst>
          </p:cNvPr>
          <p:cNvSpPr txBox="1"/>
          <p:nvPr/>
        </p:nvSpPr>
        <p:spPr>
          <a:xfrm>
            <a:off x="898972" y="2404123"/>
            <a:ext cx="3263340" cy="400110"/>
          </a:xfrm>
          <a:prstGeom prst="rect">
            <a:avLst/>
          </a:prstGeom>
          <a:noFill/>
        </p:spPr>
        <p:txBody>
          <a:bodyPr wrap="square" rtlCol="0">
            <a:spAutoFit/>
          </a:bodyPr>
          <a:lstStyle/>
          <a:p>
            <a:r>
              <a:rPr lang="en-US" sz="2000" dirty="0" err="1">
                <a:solidFill>
                  <a:schemeClr val="bg1"/>
                </a:solidFill>
                <a:latin typeface="Muli"/>
              </a:rPr>
              <a:t>Cấu</a:t>
            </a:r>
            <a:r>
              <a:rPr lang="en-US" sz="2000" dirty="0">
                <a:solidFill>
                  <a:schemeClr val="bg1"/>
                </a:solidFill>
                <a:latin typeface="Muli"/>
              </a:rPr>
              <a:t> </a:t>
            </a:r>
            <a:r>
              <a:rPr lang="en-US" sz="2000" dirty="0" err="1">
                <a:solidFill>
                  <a:schemeClr val="bg1"/>
                </a:solidFill>
                <a:latin typeface="Muli"/>
              </a:rPr>
              <a:t>trúc</a:t>
            </a:r>
            <a:r>
              <a:rPr lang="en-US" sz="2000" dirty="0">
                <a:solidFill>
                  <a:schemeClr val="bg1"/>
                </a:solidFill>
                <a:latin typeface="Muli"/>
              </a:rPr>
              <a:t> </a:t>
            </a:r>
            <a:r>
              <a:rPr lang="en-US" sz="2000" dirty="0" err="1">
                <a:solidFill>
                  <a:schemeClr val="bg1"/>
                </a:solidFill>
                <a:latin typeface="Muli"/>
              </a:rPr>
              <a:t>của</a:t>
            </a:r>
            <a:r>
              <a:rPr lang="en-US" sz="2000" dirty="0">
                <a:solidFill>
                  <a:schemeClr val="bg1"/>
                </a:solidFill>
                <a:latin typeface="Muli"/>
              </a:rPr>
              <a:t> </a:t>
            </a:r>
            <a:r>
              <a:rPr lang="en-US" sz="2000" dirty="0" err="1">
                <a:solidFill>
                  <a:schemeClr val="bg1"/>
                </a:solidFill>
                <a:latin typeface="Muli"/>
              </a:rPr>
              <a:t>ứng</a:t>
            </a:r>
            <a:r>
              <a:rPr lang="en-US" sz="2000" dirty="0">
                <a:solidFill>
                  <a:schemeClr val="bg1"/>
                </a:solidFill>
                <a:latin typeface="Muli"/>
              </a:rPr>
              <a:t> </a:t>
            </a:r>
            <a:r>
              <a:rPr lang="en-US" sz="2000" dirty="0" err="1">
                <a:solidFill>
                  <a:schemeClr val="bg1"/>
                </a:solidFill>
                <a:latin typeface="Muli"/>
              </a:rPr>
              <a:t>dụng</a:t>
            </a:r>
            <a:r>
              <a:rPr lang="en-US" dirty="0">
                <a:solidFill>
                  <a:schemeClr val="bg1"/>
                </a:solidFill>
                <a:latin typeface="Muli"/>
              </a:rPr>
              <a:t>:</a:t>
            </a:r>
          </a:p>
        </p:txBody>
      </p:sp>
      <p:sp>
        <p:nvSpPr>
          <p:cNvPr id="16" name="TextBox 15">
            <a:extLst>
              <a:ext uri="{FF2B5EF4-FFF2-40B4-BE49-F238E27FC236}">
                <a16:creationId xmlns:a16="http://schemas.microsoft.com/office/drawing/2014/main" id="{13CF0D9E-0FEE-3D0E-05DD-EF5DE76ACC17}"/>
              </a:ext>
            </a:extLst>
          </p:cNvPr>
          <p:cNvSpPr txBox="1"/>
          <p:nvPr/>
        </p:nvSpPr>
        <p:spPr>
          <a:xfrm>
            <a:off x="711153" y="2727289"/>
            <a:ext cx="7232657" cy="178510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1600" b="1">
                <a:solidFill>
                  <a:schemeClr val="bg1"/>
                </a:solidFill>
                <a:latin typeface="Muli"/>
              </a:rPr>
              <a:t>Ứng dụng được xây dựng trên nền tảng Android</a:t>
            </a:r>
          </a:p>
          <a:p>
            <a:pPr marL="285750" indent="-285750" algn="just">
              <a:lnSpc>
                <a:spcPct val="150000"/>
              </a:lnSpc>
              <a:buFont typeface="Wingdings" panose="05000000000000000000" pitchFamily="2" charset="2"/>
              <a:buChar char="§"/>
            </a:pPr>
            <a:r>
              <a:rPr lang="en-US" sz="1600" b="1">
                <a:solidFill>
                  <a:schemeClr val="bg1"/>
                </a:solidFill>
                <a:latin typeface="Muli"/>
              </a:rPr>
              <a:t>Ứng dụng đáp ứng cho một người sử dụng</a:t>
            </a:r>
          </a:p>
          <a:p>
            <a:pPr marL="285750" indent="-285750" algn="just">
              <a:lnSpc>
                <a:spcPct val="150000"/>
              </a:lnSpc>
              <a:buFont typeface="Wingdings" panose="05000000000000000000" pitchFamily="2" charset="2"/>
              <a:buChar char="§"/>
            </a:pPr>
            <a:r>
              <a:rPr lang="en-US" sz="1600" b="1">
                <a:solidFill>
                  <a:schemeClr val="bg1"/>
                </a:solidFill>
                <a:latin typeface="Muli"/>
              </a:rPr>
              <a:t>Kiến trúc của ứng dụng được xây dựng theo mô hình MVVM</a:t>
            </a:r>
          </a:p>
          <a:p>
            <a:pPr marL="285750" indent="-285750" algn="just">
              <a:lnSpc>
                <a:spcPct val="150000"/>
              </a:lnSpc>
              <a:buFont typeface="Wingdings" panose="05000000000000000000" pitchFamily="2" charset="2"/>
              <a:buChar char="§"/>
            </a:pPr>
            <a:r>
              <a:rPr lang="en-US" sz="1600" b="1">
                <a:solidFill>
                  <a:schemeClr val="bg1"/>
                </a:solidFill>
                <a:latin typeface="Muli"/>
              </a:rPr>
              <a:t>Sử dụng Room database để lưu trữ các giao dịch (Thu/Chi)  </a:t>
            </a:r>
          </a:p>
          <a:p>
            <a:endParaRPr lang="vi-VN" dirty="0">
              <a:solidFill>
                <a:schemeClr val="bg1"/>
              </a:solidFill>
              <a:latin typeface="Muli"/>
            </a:endParaRPr>
          </a:p>
        </p:txBody>
      </p:sp>
    </p:spTree>
    <p:extLst>
      <p:ext uri="{BB962C8B-B14F-4D97-AF65-F5344CB8AC3E}">
        <p14:creationId xmlns:p14="http://schemas.microsoft.com/office/powerpoint/2010/main" val="668256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6" name="Google Shape;96;p17"/>
          <p:cNvPicPr preferRelativeResize="0"/>
          <p:nvPr/>
        </p:nvPicPr>
        <p:blipFill>
          <a:blip r:embed="rId3">
            <a:alphaModFix/>
          </a:blip>
          <a:stretch>
            <a:fillRect/>
          </a:stretch>
        </p:blipFill>
        <p:spPr>
          <a:xfrm>
            <a:off x="7211263" y="4027462"/>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7927591" y="3255502"/>
            <a:ext cx="1032700" cy="1209125"/>
          </a:xfrm>
          <a:prstGeom prst="rect">
            <a:avLst/>
          </a:prstGeom>
          <a:noFill/>
          <a:ln>
            <a:noFill/>
          </a:ln>
        </p:spPr>
      </p:pic>
      <p:sp>
        <p:nvSpPr>
          <p:cNvPr id="8" name="TextBox 7">
            <a:extLst>
              <a:ext uri="{FF2B5EF4-FFF2-40B4-BE49-F238E27FC236}">
                <a16:creationId xmlns:a16="http://schemas.microsoft.com/office/drawing/2014/main" id="{F4E2157C-DDCC-D02D-FBF3-DA44EAAEC81B}"/>
              </a:ext>
            </a:extLst>
          </p:cNvPr>
          <p:cNvSpPr txBox="1"/>
          <p:nvPr/>
        </p:nvSpPr>
        <p:spPr>
          <a:xfrm>
            <a:off x="542430" y="826448"/>
            <a:ext cx="6868292" cy="400110"/>
          </a:xfrm>
          <a:prstGeom prst="rect">
            <a:avLst/>
          </a:prstGeom>
          <a:noFill/>
        </p:spPr>
        <p:txBody>
          <a:bodyPr wrap="square" rtlCol="0">
            <a:spAutoFit/>
          </a:bodyPr>
          <a:lstStyle/>
          <a:p>
            <a:r>
              <a:rPr lang="en-US" sz="2000">
                <a:solidFill>
                  <a:schemeClr val="bg1"/>
                </a:solidFill>
                <a:latin typeface="Coiny" panose="02000903060500060000" pitchFamily="2" charset="0"/>
              </a:rPr>
              <a:t>Bảng </a:t>
            </a:r>
            <a:r>
              <a:rPr lang="en-US" sz="2000" dirty="0" err="1">
                <a:solidFill>
                  <a:schemeClr val="bg1"/>
                </a:solidFill>
                <a:latin typeface="Coiny" panose="02000903060500060000" pitchFamily="2" charset="0"/>
              </a:rPr>
              <a:t>phân</a:t>
            </a:r>
            <a:r>
              <a:rPr lang="en-US" sz="2000" dirty="0">
                <a:solidFill>
                  <a:schemeClr val="bg1"/>
                </a:solidFill>
                <a:latin typeface="Coiny" panose="02000903060500060000" pitchFamily="2" charset="0"/>
              </a:rPr>
              <a:t> </a:t>
            </a:r>
            <a:r>
              <a:rPr lang="en-US" sz="2000" dirty="0" err="1">
                <a:solidFill>
                  <a:schemeClr val="bg1"/>
                </a:solidFill>
                <a:latin typeface="Coiny" panose="02000903060500060000" pitchFamily="2" charset="0"/>
              </a:rPr>
              <a:t>tích</a:t>
            </a:r>
            <a:r>
              <a:rPr lang="en-US" sz="2000" dirty="0">
                <a:solidFill>
                  <a:schemeClr val="bg1"/>
                </a:solidFill>
                <a:latin typeface="Coiny" panose="02000903060500060000" pitchFamily="2" charset="0"/>
              </a:rPr>
              <a:t> </a:t>
            </a:r>
            <a:r>
              <a:rPr lang="en-US" sz="2000" dirty="0" err="1">
                <a:solidFill>
                  <a:schemeClr val="bg1"/>
                </a:solidFill>
                <a:latin typeface="Coiny" panose="02000903060500060000" pitchFamily="2" charset="0"/>
              </a:rPr>
              <a:t>các</a:t>
            </a:r>
            <a:r>
              <a:rPr lang="en-US" sz="2000" dirty="0">
                <a:solidFill>
                  <a:schemeClr val="bg1"/>
                </a:solidFill>
                <a:latin typeface="Coiny" panose="02000903060500060000" pitchFamily="2" charset="0"/>
              </a:rPr>
              <a:t> </a:t>
            </a:r>
            <a:r>
              <a:rPr lang="en-US" sz="2000" dirty="0" err="1">
                <a:solidFill>
                  <a:schemeClr val="bg1"/>
                </a:solidFill>
                <a:latin typeface="Coiny" panose="02000903060500060000" pitchFamily="2" charset="0"/>
              </a:rPr>
              <a:t>chức</a:t>
            </a:r>
            <a:r>
              <a:rPr lang="en-US" sz="2000" dirty="0">
                <a:solidFill>
                  <a:schemeClr val="bg1"/>
                </a:solidFill>
                <a:latin typeface="Coiny" panose="02000903060500060000" pitchFamily="2" charset="0"/>
              </a:rPr>
              <a:t> </a:t>
            </a:r>
            <a:r>
              <a:rPr lang="en-US" sz="2000" dirty="0" err="1">
                <a:solidFill>
                  <a:schemeClr val="bg1"/>
                </a:solidFill>
                <a:latin typeface="Coiny" panose="02000903060500060000" pitchFamily="2" charset="0"/>
              </a:rPr>
              <a:t>năng</a:t>
            </a:r>
            <a:r>
              <a:rPr lang="en-US" sz="2000" dirty="0">
                <a:solidFill>
                  <a:schemeClr val="bg1"/>
                </a:solidFill>
                <a:latin typeface="Coiny" panose="02000903060500060000" pitchFamily="2" charset="0"/>
              </a:rPr>
              <a:t> </a:t>
            </a:r>
            <a:r>
              <a:rPr lang="en-US" sz="2000" dirty="0" err="1">
                <a:solidFill>
                  <a:schemeClr val="bg1"/>
                </a:solidFill>
                <a:latin typeface="Coiny" panose="02000903060500060000" pitchFamily="2" charset="0"/>
              </a:rPr>
              <a:t>chính</a:t>
            </a:r>
            <a:r>
              <a:rPr lang="en-US" sz="2000" dirty="0">
                <a:solidFill>
                  <a:schemeClr val="bg1"/>
                </a:solidFill>
                <a:latin typeface="Coiny" panose="02000903060500060000" pitchFamily="2" charset="0"/>
              </a:rPr>
              <a:t> </a:t>
            </a:r>
            <a:r>
              <a:rPr lang="en-US" sz="2000" dirty="0" err="1">
                <a:solidFill>
                  <a:schemeClr val="bg1"/>
                </a:solidFill>
                <a:latin typeface="Coiny" panose="02000903060500060000" pitchFamily="2" charset="0"/>
              </a:rPr>
              <a:t>của</a:t>
            </a:r>
            <a:r>
              <a:rPr lang="en-US" sz="2000" dirty="0">
                <a:solidFill>
                  <a:schemeClr val="bg1"/>
                </a:solidFill>
                <a:latin typeface="Coiny" panose="02000903060500060000" pitchFamily="2" charset="0"/>
              </a:rPr>
              <a:t> </a:t>
            </a:r>
            <a:r>
              <a:rPr lang="en-US" sz="2000" dirty="0" err="1">
                <a:solidFill>
                  <a:schemeClr val="bg1"/>
                </a:solidFill>
                <a:latin typeface="Coiny" panose="02000903060500060000" pitchFamily="2" charset="0"/>
              </a:rPr>
              <a:t>ứng</a:t>
            </a:r>
            <a:r>
              <a:rPr lang="en-US" sz="2000" dirty="0">
                <a:solidFill>
                  <a:schemeClr val="bg1"/>
                </a:solidFill>
                <a:latin typeface="Coiny" panose="02000903060500060000" pitchFamily="2" charset="0"/>
              </a:rPr>
              <a:t> </a:t>
            </a:r>
            <a:r>
              <a:rPr lang="en-US" sz="2000" dirty="0" err="1">
                <a:solidFill>
                  <a:schemeClr val="bg1"/>
                </a:solidFill>
                <a:latin typeface="Coiny" panose="02000903060500060000" pitchFamily="2" charset="0"/>
              </a:rPr>
              <a:t>dụng</a:t>
            </a:r>
            <a:r>
              <a:rPr lang="en-US" dirty="0">
                <a:solidFill>
                  <a:schemeClr val="bg1"/>
                </a:solidFill>
              </a:rPr>
              <a:t>:</a:t>
            </a:r>
          </a:p>
        </p:txBody>
      </p:sp>
      <p:pic>
        <p:nvPicPr>
          <p:cNvPr id="4" name="Picture 3">
            <a:extLst>
              <a:ext uri="{FF2B5EF4-FFF2-40B4-BE49-F238E27FC236}">
                <a16:creationId xmlns:a16="http://schemas.microsoft.com/office/drawing/2014/main" id="{02B29433-968D-7E2E-B66C-D2C9493319DA}"/>
              </a:ext>
            </a:extLst>
          </p:cNvPr>
          <p:cNvPicPr>
            <a:picLocks noChangeAspect="1"/>
          </p:cNvPicPr>
          <p:nvPr/>
        </p:nvPicPr>
        <p:blipFill>
          <a:blip r:embed="rId6"/>
          <a:stretch>
            <a:fillRect/>
          </a:stretch>
        </p:blipFill>
        <p:spPr>
          <a:xfrm>
            <a:off x="1191788" y="1199600"/>
            <a:ext cx="3953427" cy="3943900"/>
          </a:xfrm>
          <a:prstGeom prst="rect">
            <a:avLst/>
          </a:prstGeom>
        </p:spPr>
      </p:pic>
      <p:sp>
        <p:nvSpPr>
          <p:cNvPr id="13" name="Rectangle: Rounded Corners 12" descr="ca">
            <a:extLst>
              <a:ext uri="{FF2B5EF4-FFF2-40B4-BE49-F238E27FC236}">
                <a16:creationId xmlns:a16="http://schemas.microsoft.com/office/drawing/2014/main" id="{1089CDB9-3CA5-466C-CA44-241A256D3501}"/>
              </a:ext>
            </a:extLst>
          </p:cNvPr>
          <p:cNvSpPr/>
          <p:nvPr/>
        </p:nvSpPr>
        <p:spPr>
          <a:xfrm>
            <a:off x="350874" y="223284"/>
            <a:ext cx="8442252" cy="60605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Tài liệu ứng dụng</a:t>
            </a:r>
          </a:p>
        </p:txBody>
      </p:sp>
    </p:spTree>
    <p:extLst>
      <p:ext uri="{BB962C8B-B14F-4D97-AF65-F5344CB8AC3E}">
        <p14:creationId xmlns:p14="http://schemas.microsoft.com/office/powerpoint/2010/main" val="2661749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 name="TextBox 8">
            <a:extLst>
              <a:ext uri="{FF2B5EF4-FFF2-40B4-BE49-F238E27FC236}">
                <a16:creationId xmlns:a16="http://schemas.microsoft.com/office/drawing/2014/main" id="{73FEE86C-444C-7B56-EB94-368349D3B808}"/>
              </a:ext>
            </a:extLst>
          </p:cNvPr>
          <p:cNvSpPr txBox="1"/>
          <p:nvPr/>
        </p:nvSpPr>
        <p:spPr>
          <a:xfrm>
            <a:off x="1093031" y="607112"/>
            <a:ext cx="6868292" cy="400110"/>
          </a:xfrm>
          <a:prstGeom prst="rect">
            <a:avLst/>
          </a:prstGeom>
          <a:noFill/>
        </p:spPr>
        <p:txBody>
          <a:bodyPr wrap="square" rtlCol="0">
            <a:spAutoFit/>
          </a:bodyPr>
          <a:lstStyle/>
          <a:p>
            <a:r>
              <a:rPr lang="en-US" sz="2000" dirty="0" err="1">
                <a:solidFill>
                  <a:schemeClr val="bg1"/>
                </a:solidFill>
                <a:latin typeface="Coiny" panose="02000903060500060000" pitchFamily="2" charset="0"/>
              </a:rPr>
              <a:t>Bảng</a:t>
            </a:r>
            <a:r>
              <a:rPr lang="en-US" sz="2000" dirty="0">
                <a:solidFill>
                  <a:schemeClr val="bg1"/>
                </a:solidFill>
                <a:latin typeface="Coiny" panose="02000903060500060000" pitchFamily="2" charset="0"/>
              </a:rPr>
              <a:t> </a:t>
            </a:r>
            <a:r>
              <a:rPr lang="en-US" sz="2000" dirty="0" err="1">
                <a:solidFill>
                  <a:schemeClr val="bg1"/>
                </a:solidFill>
                <a:latin typeface="Coiny" panose="02000903060500060000" pitchFamily="2" charset="0"/>
              </a:rPr>
              <a:t>các</a:t>
            </a:r>
            <a:r>
              <a:rPr lang="en-US" sz="2000" dirty="0">
                <a:solidFill>
                  <a:schemeClr val="bg1"/>
                </a:solidFill>
                <a:latin typeface="Coiny" panose="02000903060500060000" pitchFamily="2" charset="0"/>
              </a:rPr>
              <a:t> test-case </a:t>
            </a:r>
            <a:r>
              <a:rPr lang="en-US" sz="2000" dirty="0" err="1">
                <a:solidFill>
                  <a:schemeClr val="bg1"/>
                </a:solidFill>
                <a:latin typeface="Coiny" panose="02000903060500060000" pitchFamily="2" charset="0"/>
              </a:rPr>
              <a:t>của</a:t>
            </a:r>
            <a:r>
              <a:rPr lang="en-US" sz="2000" dirty="0">
                <a:solidFill>
                  <a:schemeClr val="bg1"/>
                </a:solidFill>
                <a:latin typeface="Coiny" panose="02000903060500060000" pitchFamily="2" charset="0"/>
              </a:rPr>
              <a:t> </a:t>
            </a:r>
            <a:r>
              <a:rPr lang="en-US" sz="2000" dirty="0" err="1">
                <a:solidFill>
                  <a:schemeClr val="bg1"/>
                </a:solidFill>
                <a:latin typeface="Coiny" panose="02000903060500060000" pitchFamily="2" charset="0"/>
              </a:rPr>
              <a:t>ứng</a:t>
            </a:r>
            <a:r>
              <a:rPr lang="en-US" sz="2000" dirty="0">
                <a:solidFill>
                  <a:schemeClr val="bg1"/>
                </a:solidFill>
                <a:latin typeface="Coiny" panose="02000903060500060000" pitchFamily="2" charset="0"/>
              </a:rPr>
              <a:t> </a:t>
            </a:r>
            <a:r>
              <a:rPr lang="en-US" sz="2000" dirty="0" err="1">
                <a:solidFill>
                  <a:schemeClr val="bg1"/>
                </a:solidFill>
                <a:latin typeface="Coiny" panose="02000903060500060000" pitchFamily="2" charset="0"/>
              </a:rPr>
              <a:t>dụng</a:t>
            </a:r>
            <a:r>
              <a:rPr lang="en-US" sz="2000" dirty="0">
                <a:solidFill>
                  <a:schemeClr val="bg1"/>
                </a:solidFill>
                <a:latin typeface="Coiny" panose="02000903060500060000" pitchFamily="2" charset="0"/>
              </a:rPr>
              <a:t>:</a:t>
            </a:r>
            <a:endParaRPr lang="en-US" dirty="0">
              <a:solidFill>
                <a:schemeClr val="bg1"/>
              </a:solidFill>
            </a:endParaRPr>
          </a:p>
        </p:txBody>
      </p:sp>
      <p:graphicFrame>
        <p:nvGraphicFramePr>
          <p:cNvPr id="10" name="Table 9">
            <a:extLst>
              <a:ext uri="{FF2B5EF4-FFF2-40B4-BE49-F238E27FC236}">
                <a16:creationId xmlns:a16="http://schemas.microsoft.com/office/drawing/2014/main" id="{062842E2-73A2-55A4-2DB1-585A7C9C0187}"/>
              </a:ext>
            </a:extLst>
          </p:cNvPr>
          <p:cNvGraphicFramePr>
            <a:graphicFrameLocks noGrp="1"/>
          </p:cNvGraphicFramePr>
          <p:nvPr>
            <p:extLst>
              <p:ext uri="{D42A27DB-BD31-4B8C-83A1-F6EECF244321}">
                <p14:modId xmlns:p14="http://schemas.microsoft.com/office/powerpoint/2010/main" val="2032950006"/>
              </p:ext>
            </p:extLst>
          </p:nvPr>
        </p:nvGraphicFramePr>
        <p:xfrm>
          <a:off x="357018" y="1294515"/>
          <a:ext cx="8340318" cy="3139440"/>
        </p:xfrm>
        <a:graphic>
          <a:graphicData uri="http://schemas.openxmlformats.org/drawingml/2006/table">
            <a:tbl>
              <a:tblPr firstRow="1" bandRow="1"/>
              <a:tblGrid>
                <a:gridCol w="1524000">
                  <a:extLst>
                    <a:ext uri="{9D8B030D-6E8A-4147-A177-3AD203B41FA5}">
                      <a16:colId xmlns:a16="http://schemas.microsoft.com/office/drawing/2014/main" val="20000"/>
                    </a:ext>
                  </a:extLst>
                </a:gridCol>
                <a:gridCol w="1925819">
                  <a:extLst>
                    <a:ext uri="{9D8B030D-6E8A-4147-A177-3AD203B41FA5}">
                      <a16:colId xmlns:a16="http://schemas.microsoft.com/office/drawing/2014/main" val="20001"/>
                    </a:ext>
                  </a:extLst>
                </a:gridCol>
                <a:gridCol w="2517169">
                  <a:extLst>
                    <a:ext uri="{9D8B030D-6E8A-4147-A177-3AD203B41FA5}">
                      <a16:colId xmlns:a16="http://schemas.microsoft.com/office/drawing/2014/main" val="20002"/>
                    </a:ext>
                  </a:extLst>
                </a:gridCol>
                <a:gridCol w="2373330">
                  <a:extLst>
                    <a:ext uri="{9D8B030D-6E8A-4147-A177-3AD203B41FA5}">
                      <a16:colId xmlns:a16="http://schemas.microsoft.com/office/drawing/2014/main" val="20003"/>
                    </a:ext>
                  </a:extLst>
                </a:gridCol>
              </a:tblGrid>
              <a:tr h="0">
                <a:tc>
                  <a:txBody>
                    <a:bodyPr/>
                    <a:lstStyle/>
                    <a:p>
                      <a:endParaRPr lang="en-US" b="1"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1" dirty="0">
                          <a:solidFill>
                            <a:schemeClr val="bg1"/>
                          </a:solidFill>
                          <a:latin typeface="+mj-lt"/>
                        </a:rPr>
                        <a:t>Test</a:t>
                      </a:r>
                      <a:r>
                        <a:rPr lang="en-US" b="1" baseline="0" dirty="0">
                          <a:solidFill>
                            <a:schemeClr val="bg1"/>
                          </a:solidFill>
                          <a:latin typeface="+mj-lt"/>
                        </a:rPr>
                        <a:t> UI</a:t>
                      </a:r>
                      <a:endParaRPr lang="en-US" b="1"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1" dirty="0">
                          <a:solidFill>
                            <a:schemeClr val="bg1"/>
                          </a:solidFill>
                          <a:latin typeface="+mj-lt"/>
                        </a:rPr>
                        <a:t>Test Valid Data</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1" dirty="0">
                          <a:solidFill>
                            <a:schemeClr val="bg1"/>
                          </a:solidFill>
                          <a:latin typeface="+mj-lt"/>
                        </a:rPr>
                        <a:t>Test</a:t>
                      </a:r>
                      <a:r>
                        <a:rPr lang="en-US" b="1" baseline="0" dirty="0">
                          <a:solidFill>
                            <a:schemeClr val="bg1"/>
                          </a:solidFill>
                          <a:latin typeface="+mj-lt"/>
                        </a:rPr>
                        <a:t> </a:t>
                      </a:r>
                      <a:r>
                        <a:rPr lang="en-US" b="1" baseline="0" dirty="0" err="1">
                          <a:solidFill>
                            <a:schemeClr val="bg1"/>
                          </a:solidFill>
                          <a:latin typeface="+mj-lt"/>
                        </a:rPr>
                        <a:t>chức</a:t>
                      </a:r>
                      <a:r>
                        <a:rPr lang="en-US" b="1" baseline="0" dirty="0">
                          <a:solidFill>
                            <a:schemeClr val="bg1"/>
                          </a:solidFill>
                          <a:latin typeface="+mj-lt"/>
                        </a:rPr>
                        <a:t> </a:t>
                      </a:r>
                      <a:r>
                        <a:rPr lang="en-US" b="1" baseline="0" dirty="0" err="1">
                          <a:solidFill>
                            <a:schemeClr val="bg1"/>
                          </a:solidFill>
                          <a:latin typeface="+mj-lt"/>
                        </a:rPr>
                        <a:t>năng</a:t>
                      </a:r>
                      <a:endParaRPr lang="en-US" b="1"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b="1">
                          <a:solidFill>
                            <a:schemeClr val="bg1"/>
                          </a:solidFill>
                          <a:latin typeface="+mj-lt"/>
                        </a:rPr>
                        <a:t>Dashbroad </a:t>
                      </a:r>
                      <a:r>
                        <a:rPr lang="en-US" b="1" dirty="0">
                          <a:solidFill>
                            <a:schemeClr val="bg1"/>
                          </a:solidFill>
                          <a:latin typeface="+mj-lt"/>
                        </a:rPr>
                        <a:t>Screen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buFont typeface="Arial" panose="020B0604020202020204" pitchFamily="34" charset="0"/>
                        <a:buNone/>
                      </a:pPr>
                      <a:r>
                        <a:rPr lang="en-US" b="1" baseline="0" dirty="0">
                          <a:solidFill>
                            <a:schemeClr val="bg1"/>
                          </a:solidFill>
                          <a:latin typeface="+mj-lt"/>
                        </a:rPr>
                        <a:t>Test </a:t>
                      </a:r>
                      <a:r>
                        <a:rPr lang="en-US" b="1" baseline="0" dirty="0" err="1">
                          <a:solidFill>
                            <a:schemeClr val="bg1"/>
                          </a:solidFill>
                          <a:latin typeface="+mj-lt"/>
                        </a:rPr>
                        <a:t>bố</a:t>
                      </a:r>
                      <a:r>
                        <a:rPr lang="en-US" b="1" baseline="0" dirty="0">
                          <a:solidFill>
                            <a:schemeClr val="bg1"/>
                          </a:solidFill>
                          <a:latin typeface="+mj-lt"/>
                        </a:rPr>
                        <a:t> </a:t>
                      </a:r>
                      <a:r>
                        <a:rPr lang="en-US" b="1" baseline="0" dirty="0" err="1">
                          <a:solidFill>
                            <a:schemeClr val="bg1"/>
                          </a:solidFill>
                          <a:latin typeface="+mj-lt"/>
                        </a:rPr>
                        <a:t>cục</a:t>
                      </a:r>
                      <a:endParaRPr lang="en-US" b="1" baseline="0" dirty="0">
                        <a:solidFill>
                          <a:schemeClr val="bg1"/>
                        </a:solidFill>
                        <a:latin typeface="+mj-lt"/>
                      </a:endParaRPr>
                    </a:p>
                    <a:p>
                      <a:pPr marL="0" indent="0">
                        <a:buFont typeface="Arial" panose="020B0604020202020204" pitchFamily="34" charset="0"/>
                        <a:buNone/>
                      </a:pPr>
                      <a:r>
                        <a:rPr lang="en-US" b="1" baseline="0" dirty="0">
                          <a:solidFill>
                            <a:schemeClr val="bg1"/>
                          </a:solidFill>
                          <a:latin typeface="+mj-lt"/>
                        </a:rPr>
                        <a:t>Test </a:t>
                      </a:r>
                      <a:r>
                        <a:rPr lang="en-US" b="1" baseline="0" dirty="0" err="1">
                          <a:solidFill>
                            <a:schemeClr val="bg1"/>
                          </a:solidFill>
                          <a:latin typeface="+mj-lt"/>
                        </a:rPr>
                        <a:t>chính</a:t>
                      </a:r>
                      <a:r>
                        <a:rPr lang="en-US" b="1" baseline="0" dirty="0">
                          <a:solidFill>
                            <a:schemeClr val="bg1"/>
                          </a:solidFill>
                          <a:latin typeface="+mj-lt"/>
                        </a:rPr>
                        <a:t> </a:t>
                      </a:r>
                      <a:r>
                        <a:rPr lang="en-US" b="1" baseline="0" dirty="0" err="1">
                          <a:solidFill>
                            <a:schemeClr val="bg1"/>
                          </a:solidFill>
                          <a:latin typeface="+mj-lt"/>
                        </a:rPr>
                        <a:t>tả</a:t>
                      </a:r>
                      <a:endParaRPr lang="en-US" b="1" baseline="0" dirty="0">
                        <a:solidFill>
                          <a:schemeClr val="bg1"/>
                        </a:solidFill>
                        <a:latin typeface="+mj-lt"/>
                      </a:endParaRPr>
                    </a:p>
                    <a:p>
                      <a:pPr marL="0" indent="0">
                        <a:buFont typeface="Arial" panose="020B0604020202020204" pitchFamily="34" charset="0"/>
                        <a:buNone/>
                      </a:pPr>
                      <a:r>
                        <a:rPr lang="en-US" b="1" baseline="0" dirty="0">
                          <a:solidFill>
                            <a:schemeClr val="bg1"/>
                          </a:solidFill>
                          <a:latin typeface="+mj-lt"/>
                        </a:rPr>
                        <a:t>Test </a:t>
                      </a:r>
                      <a:r>
                        <a:rPr lang="en-US" b="1" baseline="0" dirty="0" err="1">
                          <a:solidFill>
                            <a:schemeClr val="bg1"/>
                          </a:solidFill>
                          <a:latin typeface="+mj-lt"/>
                        </a:rPr>
                        <a:t>định</a:t>
                      </a:r>
                      <a:r>
                        <a:rPr lang="en-US" b="1" baseline="0" dirty="0">
                          <a:solidFill>
                            <a:schemeClr val="bg1"/>
                          </a:solidFill>
                          <a:latin typeface="+mj-lt"/>
                        </a:rPr>
                        <a:t> </a:t>
                      </a:r>
                      <a:r>
                        <a:rPr lang="en-US" b="1" baseline="0" dirty="0" err="1">
                          <a:solidFill>
                            <a:schemeClr val="bg1"/>
                          </a:solidFill>
                          <a:latin typeface="+mj-lt"/>
                        </a:rPr>
                        <a:t>dạng</a:t>
                      </a:r>
                      <a:endParaRPr lang="en-US" b="1"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buFont typeface="Arial" panose="020B0604020202020204" pitchFamily="34" charset="0"/>
                        <a:buNone/>
                      </a:pPr>
                      <a:r>
                        <a:rPr lang="en-US" b="1" dirty="0" err="1">
                          <a:solidFill>
                            <a:schemeClr val="bg1"/>
                          </a:solidFill>
                          <a:latin typeface="+mj-lt"/>
                        </a:rPr>
                        <a:t>Kiểm</a:t>
                      </a:r>
                      <a:r>
                        <a:rPr lang="en-US" b="1" baseline="0" dirty="0">
                          <a:solidFill>
                            <a:schemeClr val="bg1"/>
                          </a:solidFill>
                          <a:latin typeface="+mj-lt"/>
                        </a:rPr>
                        <a:t> </a:t>
                      </a:r>
                      <a:r>
                        <a:rPr lang="en-US" b="1" baseline="0" dirty="0" err="1">
                          <a:solidFill>
                            <a:schemeClr val="bg1"/>
                          </a:solidFill>
                          <a:latin typeface="+mj-lt"/>
                        </a:rPr>
                        <a:t>tra</a:t>
                      </a:r>
                      <a:r>
                        <a:rPr lang="en-US" b="1" baseline="0" dirty="0">
                          <a:solidFill>
                            <a:schemeClr val="bg1"/>
                          </a:solidFill>
                          <a:latin typeface="+mj-lt"/>
                        </a:rPr>
                        <a:t> </a:t>
                      </a:r>
                      <a:r>
                        <a:rPr lang="en-US" b="1" baseline="0" dirty="0" err="1">
                          <a:solidFill>
                            <a:schemeClr val="bg1"/>
                          </a:solidFill>
                          <a:latin typeface="+mj-lt"/>
                        </a:rPr>
                        <a:t>dữ</a:t>
                      </a:r>
                      <a:r>
                        <a:rPr lang="en-US" b="1" baseline="0" dirty="0">
                          <a:solidFill>
                            <a:schemeClr val="bg1"/>
                          </a:solidFill>
                          <a:latin typeface="+mj-lt"/>
                        </a:rPr>
                        <a:t> </a:t>
                      </a:r>
                      <a:r>
                        <a:rPr lang="en-US" b="1" baseline="0" dirty="0" err="1">
                          <a:solidFill>
                            <a:schemeClr val="bg1"/>
                          </a:solidFill>
                          <a:latin typeface="+mj-lt"/>
                        </a:rPr>
                        <a:t>liệu</a:t>
                      </a:r>
                      <a:r>
                        <a:rPr lang="en-US" b="1" baseline="0" dirty="0">
                          <a:solidFill>
                            <a:schemeClr val="bg1"/>
                          </a:solidFill>
                          <a:latin typeface="+mj-lt"/>
                        </a:rPr>
                        <a:t> </a:t>
                      </a:r>
                      <a:r>
                        <a:rPr lang="en-US" b="1" baseline="0" dirty="0" err="1">
                          <a:solidFill>
                            <a:schemeClr val="bg1"/>
                          </a:solidFill>
                          <a:latin typeface="+mj-lt"/>
                        </a:rPr>
                        <a:t>nhận</a:t>
                      </a:r>
                      <a:r>
                        <a:rPr lang="en-US" b="1" baseline="0" dirty="0">
                          <a:solidFill>
                            <a:schemeClr val="bg1"/>
                          </a:solidFill>
                          <a:latin typeface="+mj-lt"/>
                        </a:rPr>
                        <a:t> </a:t>
                      </a:r>
                      <a:r>
                        <a:rPr lang="en-US" b="1" baseline="0" dirty="0" err="1">
                          <a:solidFill>
                            <a:schemeClr val="bg1"/>
                          </a:solidFill>
                          <a:latin typeface="+mj-lt"/>
                        </a:rPr>
                        <a:t>được</a:t>
                      </a:r>
                      <a:r>
                        <a:rPr lang="en-US" b="1" baseline="0" dirty="0">
                          <a:solidFill>
                            <a:schemeClr val="bg1"/>
                          </a:solidFill>
                          <a:latin typeface="+mj-lt"/>
                        </a:rPr>
                        <a:t> </a:t>
                      </a:r>
                      <a:r>
                        <a:rPr lang="en-US" b="1" baseline="0" dirty="0" err="1">
                          <a:solidFill>
                            <a:schemeClr val="bg1"/>
                          </a:solidFill>
                          <a:latin typeface="+mj-lt"/>
                        </a:rPr>
                        <a:t>trên</a:t>
                      </a:r>
                      <a:r>
                        <a:rPr lang="en-US" b="1" baseline="0" dirty="0">
                          <a:solidFill>
                            <a:schemeClr val="bg1"/>
                          </a:solidFill>
                          <a:latin typeface="+mj-lt"/>
                        </a:rPr>
                        <a:t> </a:t>
                      </a:r>
                      <a:r>
                        <a:rPr lang="en-US" b="1" baseline="0" dirty="0" err="1">
                          <a:solidFill>
                            <a:schemeClr val="bg1"/>
                          </a:solidFill>
                          <a:latin typeface="+mj-lt"/>
                        </a:rPr>
                        <a:t>danh</a:t>
                      </a:r>
                      <a:r>
                        <a:rPr lang="en-US" b="1" baseline="0" dirty="0">
                          <a:solidFill>
                            <a:schemeClr val="bg1"/>
                          </a:solidFill>
                          <a:latin typeface="+mj-lt"/>
                        </a:rPr>
                        <a:t> </a:t>
                      </a:r>
                      <a:r>
                        <a:rPr lang="en-US" b="1" baseline="0" dirty="0" err="1">
                          <a:solidFill>
                            <a:schemeClr val="bg1"/>
                          </a:solidFill>
                          <a:latin typeface="+mj-lt"/>
                        </a:rPr>
                        <a:t>sách</a:t>
                      </a:r>
                      <a:endParaRPr lang="en-US" b="1"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US" sz="1400" b="1" i="0" u="none" strike="noStrike" cap="none" dirty="0">
                          <a:solidFill>
                            <a:schemeClr val="bg1"/>
                          </a:solidFill>
                          <a:latin typeface="Arial"/>
                          <a:ea typeface="Arial"/>
                          <a:cs typeface="Arial"/>
                          <a:sym typeface="Arial"/>
                        </a:rPr>
                        <a:t>Test</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dirty="0" err="1">
                          <a:solidFill>
                            <a:schemeClr val="bg1"/>
                          </a:solidFill>
                          <a:latin typeface="Arial"/>
                          <a:ea typeface="Arial"/>
                          <a:cs typeface="Arial"/>
                          <a:sym typeface="Arial"/>
                        </a:rPr>
                        <a:t>chức</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err="1">
                          <a:solidFill>
                            <a:schemeClr val="bg1"/>
                          </a:solidFill>
                          <a:latin typeface="Arial"/>
                          <a:ea typeface="Arial"/>
                          <a:cs typeface="Arial"/>
                          <a:sym typeface="Arial"/>
                        </a:rPr>
                        <a:t>năng</a:t>
                      </a:r>
                      <a:r>
                        <a:rPr lang="en-US" sz="1400" b="1" i="0" u="none" strike="noStrike" cap="none" baseline="0">
                          <a:solidFill>
                            <a:schemeClr val="bg1"/>
                          </a:solidFill>
                          <a:latin typeface="Arial"/>
                          <a:ea typeface="Arial"/>
                          <a:cs typeface="Arial"/>
                          <a:sym typeface="Arial"/>
                        </a:rPr>
                        <a:t> tính toán tổng thu, tổng chi, số dư</a:t>
                      </a:r>
                      <a:endParaRPr lang="en-US" sz="1400" b="1" i="0" u="none" strike="noStrike" cap="none" dirty="0">
                        <a:solidFill>
                          <a:schemeClr val="bg1"/>
                        </a:solidFill>
                        <a:latin typeface="Arial"/>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b="1" dirty="0">
                          <a:solidFill>
                            <a:schemeClr val="bg1"/>
                          </a:solidFill>
                          <a:latin typeface="+mj-lt"/>
                        </a:rPr>
                        <a:t>Edit Screen, Add Screen, Detail Screen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buFont typeface="Arial" panose="020B0604020202020204" pitchFamily="34" charset="0"/>
                        <a:buNone/>
                      </a:pPr>
                      <a:r>
                        <a:rPr lang="en-US" sz="1400" b="1" i="0" u="none" strike="noStrike" cap="none" baseline="0" dirty="0">
                          <a:solidFill>
                            <a:schemeClr val="bg1"/>
                          </a:solidFill>
                          <a:latin typeface="Arial"/>
                          <a:ea typeface="Arial"/>
                          <a:cs typeface="Arial"/>
                          <a:sym typeface="Arial"/>
                        </a:rPr>
                        <a:t>Test </a:t>
                      </a:r>
                      <a:r>
                        <a:rPr lang="en-US" sz="1400" b="1" i="0" u="none" strike="noStrike" cap="none" baseline="0" dirty="0" err="1">
                          <a:solidFill>
                            <a:schemeClr val="bg1"/>
                          </a:solidFill>
                          <a:latin typeface="Arial"/>
                          <a:ea typeface="Arial"/>
                          <a:cs typeface="Arial"/>
                          <a:sym typeface="Arial"/>
                        </a:rPr>
                        <a:t>bố</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dirty="0" err="1">
                          <a:solidFill>
                            <a:schemeClr val="bg1"/>
                          </a:solidFill>
                          <a:latin typeface="Arial"/>
                          <a:ea typeface="Arial"/>
                          <a:cs typeface="Arial"/>
                          <a:sym typeface="Arial"/>
                        </a:rPr>
                        <a:t>cục</a:t>
                      </a:r>
                      <a:endParaRPr lang="en-US" sz="1400" b="1" i="0" u="none" strike="noStrike" cap="none" baseline="0" dirty="0">
                        <a:solidFill>
                          <a:schemeClr val="bg1"/>
                        </a:solidFill>
                        <a:latin typeface="Arial"/>
                        <a:ea typeface="Arial"/>
                        <a:cs typeface="Arial"/>
                        <a:sym typeface="Arial"/>
                      </a:endParaRPr>
                    </a:p>
                    <a:p>
                      <a:pPr marL="0" indent="0">
                        <a:buFont typeface="Arial" panose="020B0604020202020204" pitchFamily="34" charset="0"/>
                        <a:buNone/>
                      </a:pPr>
                      <a:r>
                        <a:rPr lang="en-US" sz="1400" b="1" i="0" u="none" strike="noStrike" cap="none" baseline="0" dirty="0">
                          <a:solidFill>
                            <a:schemeClr val="bg1"/>
                          </a:solidFill>
                          <a:latin typeface="Arial"/>
                          <a:ea typeface="Arial"/>
                          <a:cs typeface="Arial"/>
                          <a:sym typeface="Arial"/>
                        </a:rPr>
                        <a:t>Test </a:t>
                      </a:r>
                      <a:r>
                        <a:rPr lang="en-US" sz="1400" b="1" i="0" u="none" strike="noStrike" cap="none" baseline="0" dirty="0" err="1">
                          <a:solidFill>
                            <a:schemeClr val="bg1"/>
                          </a:solidFill>
                          <a:latin typeface="Arial"/>
                          <a:ea typeface="Arial"/>
                          <a:cs typeface="Arial"/>
                          <a:sym typeface="Arial"/>
                        </a:rPr>
                        <a:t>chính</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dirty="0" err="1">
                          <a:solidFill>
                            <a:schemeClr val="bg1"/>
                          </a:solidFill>
                          <a:latin typeface="Arial"/>
                          <a:ea typeface="Arial"/>
                          <a:cs typeface="Arial"/>
                          <a:sym typeface="Arial"/>
                        </a:rPr>
                        <a:t>tả</a:t>
                      </a:r>
                      <a:endParaRPr lang="en-US" sz="1400" b="1" i="0" u="none" strike="noStrike" cap="none" baseline="0" dirty="0">
                        <a:solidFill>
                          <a:schemeClr val="bg1"/>
                        </a:solidFill>
                        <a:latin typeface="Arial"/>
                        <a:ea typeface="Arial"/>
                        <a:cs typeface="Arial"/>
                        <a:sym typeface="Arial"/>
                      </a:endParaRPr>
                    </a:p>
                    <a:p>
                      <a:pPr marL="0" indent="0">
                        <a:buFont typeface="Arial" panose="020B0604020202020204" pitchFamily="34" charset="0"/>
                        <a:buNone/>
                      </a:pPr>
                      <a:r>
                        <a:rPr lang="en-US" sz="1400" b="1" i="0" u="none" strike="noStrike" cap="none" baseline="0" dirty="0">
                          <a:solidFill>
                            <a:schemeClr val="bg1"/>
                          </a:solidFill>
                          <a:latin typeface="Arial"/>
                          <a:ea typeface="Arial"/>
                          <a:cs typeface="Arial"/>
                          <a:sym typeface="Arial"/>
                        </a:rPr>
                        <a:t>Test </a:t>
                      </a:r>
                      <a:r>
                        <a:rPr lang="en-US" sz="1400" b="1" i="0" u="none" strike="noStrike" cap="none" baseline="0" dirty="0" err="1">
                          <a:solidFill>
                            <a:schemeClr val="bg1"/>
                          </a:solidFill>
                          <a:latin typeface="Arial"/>
                          <a:ea typeface="Arial"/>
                          <a:cs typeface="Arial"/>
                          <a:sym typeface="Arial"/>
                        </a:rPr>
                        <a:t>độ</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dirty="0" err="1">
                          <a:solidFill>
                            <a:schemeClr val="bg1"/>
                          </a:solidFill>
                          <a:latin typeface="Arial"/>
                          <a:ea typeface="Arial"/>
                          <a:cs typeface="Arial"/>
                          <a:sym typeface="Arial"/>
                        </a:rPr>
                        <a:t>nét</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dirty="0" err="1">
                          <a:solidFill>
                            <a:schemeClr val="bg1"/>
                          </a:solidFill>
                          <a:latin typeface="Arial"/>
                          <a:ea typeface="Arial"/>
                          <a:cs typeface="Arial"/>
                          <a:sym typeface="Arial"/>
                        </a:rPr>
                        <a:t>ảnh</a:t>
                      </a:r>
                      <a:endParaRPr lang="en-US" sz="1400" b="1" i="0" u="none" strike="noStrike" cap="none" baseline="0" dirty="0">
                        <a:solidFill>
                          <a:schemeClr val="bg1"/>
                        </a:solidFill>
                        <a:latin typeface="Arial"/>
                        <a:ea typeface="Arial"/>
                        <a:cs typeface="Arial"/>
                        <a:sym typeface="Arial"/>
                      </a:endParaRPr>
                    </a:p>
                    <a:p>
                      <a:pPr marL="0" indent="0">
                        <a:buFont typeface="Arial" panose="020B0604020202020204" pitchFamily="34" charset="0"/>
                        <a:buNone/>
                      </a:pPr>
                      <a:r>
                        <a:rPr lang="en-US" sz="1400" b="1" i="0" u="none" strike="noStrike" cap="none" baseline="0" dirty="0">
                          <a:solidFill>
                            <a:schemeClr val="bg1"/>
                          </a:solidFill>
                          <a:latin typeface="Arial"/>
                          <a:ea typeface="Arial"/>
                          <a:cs typeface="Arial"/>
                          <a:sym typeface="Arial"/>
                        </a:rPr>
                        <a:t>Test </a:t>
                      </a:r>
                      <a:r>
                        <a:rPr lang="en-US" sz="1400" b="1" i="0" u="none" strike="noStrike" cap="none" baseline="0" dirty="0" err="1">
                          <a:solidFill>
                            <a:schemeClr val="bg1"/>
                          </a:solidFill>
                          <a:latin typeface="Arial"/>
                          <a:ea typeface="Arial"/>
                          <a:cs typeface="Arial"/>
                          <a:sym typeface="Arial"/>
                        </a:rPr>
                        <a:t>định</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dirty="0" err="1">
                          <a:solidFill>
                            <a:schemeClr val="bg1"/>
                          </a:solidFill>
                          <a:latin typeface="Arial"/>
                          <a:ea typeface="Arial"/>
                          <a:cs typeface="Arial"/>
                          <a:sym typeface="Arial"/>
                        </a:rPr>
                        <a:t>dạng</a:t>
                      </a:r>
                      <a:endParaRPr lang="en-US" sz="1400" b="1" i="0" u="none" strike="noStrike" cap="none" dirty="0">
                        <a:solidFill>
                          <a:schemeClr val="bg1"/>
                        </a:solidFill>
                        <a:latin typeface="Arial"/>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US" sz="1400" b="1" i="0" u="none" strike="noStrike" cap="none" dirty="0" err="1">
                          <a:solidFill>
                            <a:schemeClr val="bg1"/>
                          </a:solidFill>
                          <a:latin typeface="Arial"/>
                          <a:ea typeface="Arial"/>
                          <a:cs typeface="Arial"/>
                          <a:sym typeface="Arial"/>
                        </a:rPr>
                        <a:t>Kiểm</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dirty="0" err="1">
                          <a:solidFill>
                            <a:schemeClr val="bg1"/>
                          </a:solidFill>
                          <a:latin typeface="Arial"/>
                          <a:ea typeface="Arial"/>
                          <a:cs typeface="Arial"/>
                          <a:sym typeface="Arial"/>
                        </a:rPr>
                        <a:t>tra</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dirty="0" err="1">
                          <a:solidFill>
                            <a:schemeClr val="bg1"/>
                          </a:solidFill>
                          <a:latin typeface="Arial"/>
                          <a:ea typeface="Arial"/>
                          <a:cs typeface="Arial"/>
                          <a:sym typeface="Arial"/>
                        </a:rPr>
                        <a:t>nhập</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dirty="0" err="1">
                          <a:solidFill>
                            <a:schemeClr val="bg1"/>
                          </a:solidFill>
                          <a:latin typeface="Arial"/>
                          <a:ea typeface="Arial"/>
                          <a:cs typeface="Arial"/>
                          <a:sym typeface="Arial"/>
                        </a:rPr>
                        <a:t>dữ</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err="1">
                          <a:solidFill>
                            <a:schemeClr val="bg1"/>
                          </a:solidFill>
                          <a:latin typeface="Arial"/>
                          <a:ea typeface="Arial"/>
                          <a:cs typeface="Arial"/>
                          <a:sym typeface="Arial"/>
                        </a:rPr>
                        <a:t>liệu</a:t>
                      </a:r>
                      <a:r>
                        <a:rPr lang="en-US" sz="1400" b="1" i="0" u="none" strike="noStrike" cap="none" baseline="0">
                          <a:solidFill>
                            <a:schemeClr val="bg1"/>
                          </a:solidFill>
                          <a:latin typeface="Arial"/>
                          <a:ea typeface="Arial"/>
                          <a:cs typeface="Arial"/>
                          <a:sym typeface="Arial"/>
                        </a:rPr>
                        <a:t> khi</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a:solidFill>
                            <a:schemeClr val="bg1"/>
                          </a:solidFill>
                          <a:latin typeface="Arial"/>
                          <a:ea typeface="Arial"/>
                          <a:cs typeface="Arial"/>
                          <a:sym typeface="Arial"/>
                        </a:rPr>
                        <a:t>để </a:t>
                      </a:r>
                      <a:r>
                        <a:rPr lang="en-US" sz="1400" b="1" i="0" u="none" strike="noStrike" cap="none" baseline="0" dirty="0" err="1">
                          <a:solidFill>
                            <a:schemeClr val="bg1"/>
                          </a:solidFill>
                          <a:latin typeface="Arial"/>
                          <a:ea typeface="Arial"/>
                          <a:cs typeface="Arial"/>
                          <a:sym typeface="Arial"/>
                        </a:rPr>
                        <a:t>trống</a:t>
                      </a:r>
                      <a:endParaRPr lang="en-US" sz="1400" b="1" i="0" u="none" strike="noStrike" cap="none" baseline="0" dirty="0">
                        <a:solidFill>
                          <a:schemeClr val="bg1"/>
                        </a:solidFill>
                        <a:latin typeface="Arial"/>
                        <a:ea typeface="Arial"/>
                        <a:cs typeface="Arial"/>
                        <a:sym typeface="Arial"/>
                      </a:endParaRPr>
                    </a:p>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US" sz="1400" b="1" i="0" u="none" strike="noStrike" cap="none" dirty="0" err="1">
                          <a:solidFill>
                            <a:schemeClr val="bg1"/>
                          </a:solidFill>
                          <a:latin typeface="Arial"/>
                          <a:ea typeface="Arial"/>
                          <a:cs typeface="Arial"/>
                          <a:sym typeface="Arial"/>
                        </a:rPr>
                        <a:t>Kiểm</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dirty="0" err="1">
                          <a:solidFill>
                            <a:schemeClr val="bg1"/>
                          </a:solidFill>
                          <a:latin typeface="Arial"/>
                          <a:ea typeface="Arial"/>
                          <a:cs typeface="Arial"/>
                          <a:sym typeface="Arial"/>
                        </a:rPr>
                        <a:t>tra</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dirty="0" err="1">
                          <a:solidFill>
                            <a:schemeClr val="bg1"/>
                          </a:solidFill>
                          <a:latin typeface="Arial"/>
                          <a:ea typeface="Arial"/>
                          <a:cs typeface="Arial"/>
                          <a:sym typeface="Arial"/>
                        </a:rPr>
                        <a:t>giá</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dirty="0" err="1">
                          <a:solidFill>
                            <a:schemeClr val="bg1"/>
                          </a:solidFill>
                          <a:latin typeface="Arial"/>
                          <a:ea typeface="Arial"/>
                          <a:cs typeface="Arial"/>
                          <a:sym typeface="Arial"/>
                        </a:rPr>
                        <a:t>trị</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dirty="0" err="1">
                          <a:solidFill>
                            <a:schemeClr val="bg1"/>
                          </a:solidFill>
                          <a:latin typeface="Arial"/>
                          <a:ea typeface="Arial"/>
                          <a:cs typeface="Arial"/>
                          <a:sym typeface="Arial"/>
                        </a:rPr>
                        <a:t>nhận</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dirty="0" err="1">
                          <a:solidFill>
                            <a:schemeClr val="bg1"/>
                          </a:solidFill>
                          <a:latin typeface="Arial"/>
                          <a:ea typeface="Arial"/>
                          <a:cs typeface="Arial"/>
                          <a:sym typeface="Arial"/>
                        </a:rPr>
                        <a:t>được</a:t>
                      </a:r>
                      <a:endParaRPr lang="en-US" sz="1400" b="1" i="0" u="none" strike="noStrike" cap="none" dirty="0">
                        <a:solidFill>
                          <a:schemeClr val="bg1"/>
                        </a:solidFill>
                        <a:latin typeface="Arial"/>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buFont typeface="Arial" panose="020B0604020202020204" pitchFamily="34" charset="0"/>
                        <a:buNone/>
                      </a:pPr>
                      <a:r>
                        <a:rPr lang="en-US" b="1" dirty="0">
                          <a:solidFill>
                            <a:schemeClr val="bg1"/>
                          </a:solidFill>
                          <a:latin typeface="+mj-lt"/>
                        </a:rPr>
                        <a:t>Test</a:t>
                      </a:r>
                      <a:r>
                        <a:rPr lang="en-US" b="1" baseline="0" dirty="0">
                          <a:solidFill>
                            <a:schemeClr val="bg1"/>
                          </a:solidFill>
                          <a:latin typeface="+mj-lt"/>
                        </a:rPr>
                        <a:t> </a:t>
                      </a:r>
                      <a:r>
                        <a:rPr lang="en-US" b="1" baseline="0" dirty="0" err="1">
                          <a:solidFill>
                            <a:schemeClr val="bg1"/>
                          </a:solidFill>
                          <a:latin typeface="+mj-lt"/>
                        </a:rPr>
                        <a:t>chức</a:t>
                      </a:r>
                      <a:r>
                        <a:rPr lang="en-US" b="1" baseline="0" dirty="0">
                          <a:solidFill>
                            <a:schemeClr val="bg1"/>
                          </a:solidFill>
                          <a:latin typeface="+mj-lt"/>
                        </a:rPr>
                        <a:t> </a:t>
                      </a:r>
                      <a:r>
                        <a:rPr lang="en-US" b="1" baseline="0" err="1">
                          <a:solidFill>
                            <a:schemeClr val="bg1"/>
                          </a:solidFill>
                          <a:latin typeface="+mj-lt"/>
                        </a:rPr>
                        <a:t>năng</a:t>
                      </a:r>
                      <a:r>
                        <a:rPr lang="en-US" b="1" baseline="0">
                          <a:solidFill>
                            <a:schemeClr val="bg1"/>
                          </a:solidFill>
                          <a:latin typeface="+mj-lt"/>
                        </a:rPr>
                        <a:t> lọc, thêm, sửa, xóa</a:t>
                      </a:r>
                      <a:endParaRPr lang="en-US" b="1"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b="1">
                          <a:solidFill>
                            <a:schemeClr val="bg1"/>
                          </a:solidFill>
                          <a:latin typeface="+mj-lt"/>
                        </a:rPr>
                        <a:t>Stats </a:t>
                      </a:r>
                      <a:r>
                        <a:rPr lang="en-US" b="1" dirty="0">
                          <a:solidFill>
                            <a:schemeClr val="bg1"/>
                          </a:solidFill>
                          <a:latin typeface="+mj-lt"/>
                        </a:rPr>
                        <a:t>Screen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buFont typeface="Arial" panose="020B0604020202020204" pitchFamily="34" charset="0"/>
                        <a:buNone/>
                      </a:pPr>
                      <a:r>
                        <a:rPr lang="en-US" sz="1400" b="1" i="0" u="none" strike="noStrike" cap="none" baseline="0" dirty="0">
                          <a:solidFill>
                            <a:schemeClr val="bg1"/>
                          </a:solidFill>
                          <a:latin typeface="Arial"/>
                          <a:ea typeface="Arial"/>
                          <a:cs typeface="Arial"/>
                          <a:sym typeface="Arial"/>
                        </a:rPr>
                        <a:t>Test </a:t>
                      </a:r>
                      <a:r>
                        <a:rPr lang="en-US" sz="1400" b="1" i="0" u="none" strike="noStrike" cap="none" baseline="0" dirty="0" err="1">
                          <a:solidFill>
                            <a:schemeClr val="bg1"/>
                          </a:solidFill>
                          <a:latin typeface="Arial"/>
                          <a:ea typeface="Arial"/>
                          <a:cs typeface="Arial"/>
                          <a:sym typeface="Arial"/>
                        </a:rPr>
                        <a:t>bố</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dirty="0" err="1">
                          <a:solidFill>
                            <a:schemeClr val="bg1"/>
                          </a:solidFill>
                          <a:latin typeface="Arial"/>
                          <a:ea typeface="Arial"/>
                          <a:cs typeface="Arial"/>
                          <a:sym typeface="Arial"/>
                        </a:rPr>
                        <a:t>cục</a:t>
                      </a:r>
                      <a:endParaRPr lang="en-US" sz="1400" b="1" i="0" u="none" strike="noStrike" cap="none" baseline="0" dirty="0">
                        <a:solidFill>
                          <a:schemeClr val="bg1"/>
                        </a:solidFill>
                        <a:latin typeface="Arial"/>
                        <a:ea typeface="Arial"/>
                        <a:cs typeface="Arial"/>
                        <a:sym typeface="Arial"/>
                      </a:endParaRPr>
                    </a:p>
                    <a:p>
                      <a:pPr marL="0" indent="0">
                        <a:buFont typeface="Arial" panose="020B0604020202020204" pitchFamily="34" charset="0"/>
                        <a:buNone/>
                      </a:pPr>
                      <a:r>
                        <a:rPr lang="en-US" sz="1400" b="1" i="0" u="none" strike="noStrike" cap="none" baseline="0" dirty="0">
                          <a:solidFill>
                            <a:schemeClr val="bg1"/>
                          </a:solidFill>
                          <a:latin typeface="Arial"/>
                          <a:ea typeface="Arial"/>
                          <a:cs typeface="Arial"/>
                          <a:sym typeface="Arial"/>
                        </a:rPr>
                        <a:t>Test </a:t>
                      </a:r>
                      <a:r>
                        <a:rPr lang="en-US" sz="1400" b="1" i="0" u="none" strike="noStrike" cap="none" baseline="0" dirty="0" err="1">
                          <a:solidFill>
                            <a:schemeClr val="bg1"/>
                          </a:solidFill>
                          <a:latin typeface="Arial"/>
                          <a:ea typeface="Arial"/>
                          <a:cs typeface="Arial"/>
                          <a:sym typeface="Arial"/>
                        </a:rPr>
                        <a:t>chính</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dirty="0" err="1">
                          <a:solidFill>
                            <a:schemeClr val="bg1"/>
                          </a:solidFill>
                          <a:latin typeface="Arial"/>
                          <a:ea typeface="Arial"/>
                          <a:cs typeface="Arial"/>
                          <a:sym typeface="Arial"/>
                        </a:rPr>
                        <a:t>tả</a:t>
                      </a:r>
                      <a:endParaRPr lang="en-US" sz="1400" b="1" i="0" u="none" strike="noStrike" cap="none" baseline="0" dirty="0">
                        <a:solidFill>
                          <a:schemeClr val="bg1"/>
                        </a:solidFill>
                        <a:latin typeface="Arial"/>
                        <a:ea typeface="Arial"/>
                        <a:cs typeface="Arial"/>
                        <a:sym typeface="Arial"/>
                      </a:endParaRPr>
                    </a:p>
                    <a:p>
                      <a:pPr marL="0" indent="0">
                        <a:buFont typeface="Arial" panose="020B0604020202020204" pitchFamily="34" charset="0"/>
                        <a:buNone/>
                      </a:pPr>
                      <a:r>
                        <a:rPr lang="en-US" sz="1400" b="1" i="0" u="none" strike="noStrike" cap="none" baseline="0" dirty="0">
                          <a:solidFill>
                            <a:schemeClr val="bg1"/>
                          </a:solidFill>
                          <a:latin typeface="Arial"/>
                          <a:ea typeface="Arial"/>
                          <a:cs typeface="Arial"/>
                          <a:sym typeface="Arial"/>
                        </a:rPr>
                        <a:t>Test </a:t>
                      </a:r>
                      <a:r>
                        <a:rPr lang="en-US" sz="1400" b="1" i="0" u="none" strike="noStrike" cap="none" baseline="0" dirty="0" err="1">
                          <a:solidFill>
                            <a:schemeClr val="bg1"/>
                          </a:solidFill>
                          <a:latin typeface="Arial"/>
                          <a:ea typeface="Arial"/>
                          <a:cs typeface="Arial"/>
                          <a:sym typeface="Arial"/>
                        </a:rPr>
                        <a:t>độ</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dirty="0" err="1">
                          <a:solidFill>
                            <a:schemeClr val="bg1"/>
                          </a:solidFill>
                          <a:latin typeface="Arial"/>
                          <a:ea typeface="Arial"/>
                          <a:cs typeface="Arial"/>
                          <a:sym typeface="Arial"/>
                        </a:rPr>
                        <a:t>nét</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dirty="0" err="1">
                          <a:solidFill>
                            <a:schemeClr val="bg1"/>
                          </a:solidFill>
                          <a:latin typeface="Arial"/>
                          <a:ea typeface="Arial"/>
                          <a:cs typeface="Arial"/>
                          <a:sym typeface="Arial"/>
                        </a:rPr>
                        <a:t>ảnh</a:t>
                      </a:r>
                      <a:endParaRPr lang="en-US" sz="1400" b="1" i="0" u="none" strike="noStrike" cap="none" baseline="0" dirty="0">
                        <a:solidFill>
                          <a:schemeClr val="bg1"/>
                        </a:solidFill>
                        <a:latin typeface="Arial"/>
                        <a:ea typeface="Arial"/>
                        <a:cs typeface="Arial"/>
                        <a:sym typeface="Arial"/>
                      </a:endParaRPr>
                    </a:p>
                    <a:p>
                      <a:pPr marL="0" indent="0">
                        <a:buFont typeface="Arial" panose="020B0604020202020204" pitchFamily="34" charset="0"/>
                        <a:buNone/>
                      </a:pPr>
                      <a:r>
                        <a:rPr lang="en-US" sz="1400" b="1" i="0" u="none" strike="noStrike" cap="none" baseline="0" dirty="0">
                          <a:solidFill>
                            <a:schemeClr val="bg1"/>
                          </a:solidFill>
                          <a:latin typeface="Arial"/>
                          <a:ea typeface="Arial"/>
                          <a:cs typeface="Arial"/>
                          <a:sym typeface="Arial"/>
                        </a:rPr>
                        <a:t>Test </a:t>
                      </a:r>
                      <a:r>
                        <a:rPr lang="en-US" sz="1400" b="1" i="0" u="none" strike="noStrike" cap="none" baseline="0" dirty="0" err="1">
                          <a:solidFill>
                            <a:schemeClr val="bg1"/>
                          </a:solidFill>
                          <a:latin typeface="Arial"/>
                          <a:ea typeface="Arial"/>
                          <a:cs typeface="Arial"/>
                          <a:sym typeface="Arial"/>
                        </a:rPr>
                        <a:t>định</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dirty="0" err="1">
                          <a:solidFill>
                            <a:schemeClr val="bg1"/>
                          </a:solidFill>
                          <a:latin typeface="Arial"/>
                          <a:ea typeface="Arial"/>
                          <a:cs typeface="Arial"/>
                          <a:sym typeface="Arial"/>
                        </a:rPr>
                        <a:t>dạng</a:t>
                      </a:r>
                      <a:endParaRPr lang="en-US" sz="1400" b="1" i="0" u="none" strike="noStrike" cap="none" baseline="0" dirty="0">
                        <a:solidFill>
                          <a:schemeClr val="bg1"/>
                        </a:solidFill>
                        <a:latin typeface="+mj-lt"/>
                        <a:ea typeface="Arial"/>
                        <a:cs typeface="Arial"/>
                        <a:sym typeface="Arial"/>
                      </a:endParaRPr>
                    </a:p>
                    <a:p>
                      <a:pPr marL="0" indent="0">
                        <a:buFont typeface="Arial" panose="020B0604020202020204" pitchFamily="34" charset="0"/>
                        <a:buNone/>
                      </a:pPr>
                      <a:r>
                        <a:rPr lang="en-US" sz="1400" b="1" i="0" u="none" strike="noStrike" cap="none" baseline="0" dirty="0">
                          <a:solidFill>
                            <a:schemeClr val="bg1"/>
                          </a:solidFill>
                          <a:latin typeface="+mj-lt"/>
                          <a:ea typeface="Arial"/>
                          <a:cs typeface="Arial"/>
                          <a:sym typeface="Arial"/>
                        </a:rPr>
                        <a:t>Test </a:t>
                      </a:r>
                      <a:r>
                        <a:rPr lang="en-US" sz="1400" b="1" i="0" u="none" strike="noStrike" cap="none" baseline="0" dirty="0" err="1">
                          <a:solidFill>
                            <a:schemeClr val="bg1"/>
                          </a:solidFill>
                          <a:latin typeface="+mj-lt"/>
                          <a:ea typeface="Arial"/>
                          <a:cs typeface="Arial"/>
                          <a:sym typeface="Arial"/>
                        </a:rPr>
                        <a:t>biểu</a:t>
                      </a:r>
                      <a:r>
                        <a:rPr lang="en-US" sz="1400" b="1" i="0" u="none" strike="noStrike" cap="none" baseline="0" dirty="0">
                          <a:solidFill>
                            <a:schemeClr val="bg1"/>
                          </a:solidFill>
                          <a:latin typeface="+mj-lt"/>
                          <a:ea typeface="Arial"/>
                          <a:cs typeface="Arial"/>
                          <a:sym typeface="Arial"/>
                        </a:rPr>
                        <a:t> </a:t>
                      </a:r>
                      <a:r>
                        <a:rPr lang="en-US" sz="1400" b="1" i="0" u="none" strike="noStrike" cap="none" baseline="0" dirty="0" err="1">
                          <a:solidFill>
                            <a:schemeClr val="bg1"/>
                          </a:solidFill>
                          <a:latin typeface="+mj-lt"/>
                          <a:ea typeface="Arial"/>
                          <a:cs typeface="Arial"/>
                          <a:sym typeface="Arial"/>
                        </a:rPr>
                        <a:t>đồ</a:t>
                      </a:r>
                      <a:endParaRPr lang="en-US" sz="1400" b="1" i="0" u="none" strike="noStrike" cap="none" dirty="0">
                        <a:solidFill>
                          <a:schemeClr val="bg1"/>
                        </a:solidFill>
                        <a:latin typeface="Arial"/>
                        <a:ea typeface="Arial"/>
                        <a:cs typeface="Arial"/>
                        <a:sym typeface="Aria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buFont typeface="Arial" panose="020B0604020202020204" pitchFamily="34" charset="0"/>
                        <a:buNone/>
                      </a:pPr>
                      <a:r>
                        <a:rPr lang="en-US" b="1" dirty="0" err="1">
                          <a:solidFill>
                            <a:schemeClr val="bg1"/>
                          </a:solidFill>
                          <a:latin typeface="+mj-lt"/>
                        </a:rPr>
                        <a:t>Kiểm</a:t>
                      </a:r>
                      <a:r>
                        <a:rPr lang="en-US" b="1" baseline="0" dirty="0">
                          <a:solidFill>
                            <a:schemeClr val="bg1"/>
                          </a:solidFill>
                          <a:latin typeface="+mj-lt"/>
                        </a:rPr>
                        <a:t> </a:t>
                      </a:r>
                      <a:r>
                        <a:rPr lang="en-US" b="1" baseline="0" dirty="0" err="1">
                          <a:solidFill>
                            <a:schemeClr val="bg1"/>
                          </a:solidFill>
                          <a:latin typeface="+mj-lt"/>
                        </a:rPr>
                        <a:t>tra</a:t>
                      </a:r>
                      <a:r>
                        <a:rPr lang="en-US" b="1" baseline="0" dirty="0">
                          <a:solidFill>
                            <a:schemeClr val="bg1"/>
                          </a:solidFill>
                          <a:latin typeface="+mj-lt"/>
                        </a:rPr>
                        <a:t> </a:t>
                      </a:r>
                      <a:r>
                        <a:rPr lang="en-US" b="1" baseline="0" dirty="0" err="1">
                          <a:solidFill>
                            <a:schemeClr val="bg1"/>
                          </a:solidFill>
                          <a:latin typeface="+mj-lt"/>
                        </a:rPr>
                        <a:t>dữ</a:t>
                      </a:r>
                      <a:r>
                        <a:rPr lang="en-US" b="1" baseline="0" dirty="0">
                          <a:solidFill>
                            <a:schemeClr val="bg1"/>
                          </a:solidFill>
                          <a:latin typeface="+mj-lt"/>
                        </a:rPr>
                        <a:t> </a:t>
                      </a:r>
                      <a:r>
                        <a:rPr lang="en-US" b="1" baseline="0" dirty="0" err="1">
                          <a:solidFill>
                            <a:schemeClr val="bg1"/>
                          </a:solidFill>
                          <a:latin typeface="+mj-lt"/>
                        </a:rPr>
                        <a:t>liệu</a:t>
                      </a:r>
                      <a:r>
                        <a:rPr lang="en-US" b="1" baseline="0" dirty="0">
                          <a:solidFill>
                            <a:schemeClr val="bg1"/>
                          </a:solidFill>
                          <a:latin typeface="+mj-lt"/>
                        </a:rPr>
                        <a:t> </a:t>
                      </a:r>
                      <a:r>
                        <a:rPr lang="en-US" b="1" baseline="0" dirty="0" err="1">
                          <a:solidFill>
                            <a:schemeClr val="bg1"/>
                          </a:solidFill>
                          <a:latin typeface="+mj-lt"/>
                        </a:rPr>
                        <a:t>hiển</a:t>
                      </a:r>
                      <a:r>
                        <a:rPr lang="en-US" b="1" baseline="0" dirty="0">
                          <a:solidFill>
                            <a:schemeClr val="bg1"/>
                          </a:solidFill>
                          <a:latin typeface="+mj-lt"/>
                        </a:rPr>
                        <a:t> </a:t>
                      </a:r>
                      <a:r>
                        <a:rPr lang="en-US" b="1" baseline="0" dirty="0" err="1">
                          <a:solidFill>
                            <a:schemeClr val="bg1"/>
                          </a:solidFill>
                          <a:latin typeface="+mj-lt"/>
                        </a:rPr>
                        <a:t>thị</a:t>
                      </a:r>
                      <a:r>
                        <a:rPr lang="en-US" b="1" baseline="0" dirty="0">
                          <a:solidFill>
                            <a:schemeClr val="bg1"/>
                          </a:solidFill>
                          <a:latin typeface="+mj-lt"/>
                        </a:rPr>
                        <a:t> </a:t>
                      </a:r>
                      <a:r>
                        <a:rPr lang="en-US" b="1" baseline="0" err="1">
                          <a:solidFill>
                            <a:schemeClr val="bg1"/>
                          </a:solidFill>
                          <a:latin typeface="+mj-lt"/>
                        </a:rPr>
                        <a:t>trên</a:t>
                      </a:r>
                      <a:r>
                        <a:rPr lang="en-US" b="1" baseline="0">
                          <a:solidFill>
                            <a:schemeClr val="bg1"/>
                          </a:solidFill>
                          <a:latin typeface="+mj-lt"/>
                        </a:rPr>
                        <a:t> PieChart</a:t>
                      </a:r>
                      <a:endParaRPr lang="en-US" b="1" baseline="0" dirty="0">
                        <a:solidFill>
                          <a:schemeClr val="bg1"/>
                        </a:solidFill>
                        <a:latin typeface="+mj-lt"/>
                      </a:endParaRPr>
                    </a:p>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US" sz="1400" b="1" i="0" u="none" strike="noStrike" cap="none" dirty="0" err="1">
                          <a:solidFill>
                            <a:schemeClr val="bg1"/>
                          </a:solidFill>
                          <a:latin typeface="Arial"/>
                          <a:ea typeface="Arial"/>
                          <a:cs typeface="Arial"/>
                          <a:sym typeface="Arial"/>
                        </a:rPr>
                        <a:t>Kiểm</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dirty="0" err="1">
                          <a:solidFill>
                            <a:schemeClr val="bg1"/>
                          </a:solidFill>
                          <a:latin typeface="Arial"/>
                          <a:ea typeface="Arial"/>
                          <a:cs typeface="Arial"/>
                          <a:sym typeface="Arial"/>
                        </a:rPr>
                        <a:t>tra</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dirty="0" err="1">
                          <a:solidFill>
                            <a:schemeClr val="bg1"/>
                          </a:solidFill>
                          <a:latin typeface="Arial"/>
                          <a:ea typeface="Arial"/>
                          <a:cs typeface="Arial"/>
                          <a:sym typeface="Arial"/>
                        </a:rPr>
                        <a:t>dữ</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dirty="0" err="1">
                          <a:solidFill>
                            <a:schemeClr val="bg1"/>
                          </a:solidFill>
                          <a:latin typeface="Arial"/>
                          <a:ea typeface="Arial"/>
                          <a:cs typeface="Arial"/>
                          <a:sym typeface="Arial"/>
                        </a:rPr>
                        <a:t>liệu</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dirty="0" err="1">
                          <a:solidFill>
                            <a:schemeClr val="bg1"/>
                          </a:solidFill>
                          <a:latin typeface="Arial"/>
                          <a:ea typeface="Arial"/>
                          <a:cs typeface="Arial"/>
                          <a:sym typeface="Arial"/>
                        </a:rPr>
                        <a:t>nhận</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dirty="0" err="1">
                          <a:solidFill>
                            <a:schemeClr val="bg1"/>
                          </a:solidFill>
                          <a:latin typeface="Arial"/>
                          <a:ea typeface="Arial"/>
                          <a:cs typeface="Arial"/>
                          <a:sym typeface="Arial"/>
                        </a:rPr>
                        <a:t>được</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dirty="0" err="1">
                          <a:solidFill>
                            <a:schemeClr val="bg1"/>
                          </a:solidFill>
                          <a:latin typeface="Arial"/>
                          <a:ea typeface="Arial"/>
                          <a:cs typeface="Arial"/>
                          <a:sym typeface="Arial"/>
                        </a:rPr>
                        <a:t>trên</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dirty="0" err="1">
                          <a:solidFill>
                            <a:schemeClr val="bg1"/>
                          </a:solidFill>
                          <a:latin typeface="Arial"/>
                          <a:ea typeface="Arial"/>
                          <a:cs typeface="Arial"/>
                          <a:sym typeface="Arial"/>
                        </a:rPr>
                        <a:t>tổng</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dirty="0" err="1">
                          <a:solidFill>
                            <a:schemeClr val="bg1"/>
                          </a:solidFill>
                          <a:latin typeface="Arial"/>
                          <a:ea typeface="Arial"/>
                          <a:cs typeface="Arial"/>
                          <a:sym typeface="Arial"/>
                        </a:rPr>
                        <a:t>và</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dirty="0" err="1">
                          <a:solidFill>
                            <a:schemeClr val="bg1"/>
                          </a:solidFill>
                          <a:latin typeface="Arial"/>
                          <a:ea typeface="Arial"/>
                          <a:cs typeface="Arial"/>
                          <a:sym typeface="Arial"/>
                        </a:rPr>
                        <a:t>trên</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dirty="0" err="1">
                          <a:solidFill>
                            <a:schemeClr val="bg1"/>
                          </a:solidFill>
                          <a:latin typeface="Arial"/>
                          <a:ea typeface="Arial"/>
                          <a:cs typeface="Arial"/>
                          <a:sym typeface="Arial"/>
                        </a:rPr>
                        <a:t>danh</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dirty="0" err="1">
                          <a:solidFill>
                            <a:schemeClr val="bg1"/>
                          </a:solidFill>
                          <a:latin typeface="Arial"/>
                          <a:ea typeface="Arial"/>
                          <a:cs typeface="Arial"/>
                          <a:sym typeface="Arial"/>
                        </a:rPr>
                        <a:t>sách</a:t>
                      </a:r>
                      <a:endParaRPr lang="en-US" sz="1400" b="1" i="0" u="none" strike="noStrike" cap="none" dirty="0">
                        <a:solidFill>
                          <a:schemeClr val="bg1"/>
                        </a:solidFill>
                        <a:latin typeface="Arial"/>
                        <a:ea typeface="Arial"/>
                        <a:cs typeface="Arial"/>
                        <a:sym typeface="Arial"/>
                      </a:endParaRPr>
                    </a:p>
                    <a:p>
                      <a:pPr marL="285750" indent="-285750">
                        <a:buFont typeface="Arial" panose="020B0604020202020204" pitchFamily="34" charset="0"/>
                        <a:buChar char="•"/>
                      </a:pPr>
                      <a:endParaRPr lang="en-US" b="1"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US" sz="1400" b="1" i="0" u="none" strike="noStrike" cap="none" dirty="0">
                          <a:solidFill>
                            <a:schemeClr val="bg1"/>
                          </a:solidFill>
                          <a:latin typeface="Arial"/>
                          <a:ea typeface="Arial"/>
                          <a:cs typeface="Arial"/>
                          <a:sym typeface="Arial"/>
                        </a:rPr>
                        <a:t>Test</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dirty="0" err="1">
                          <a:solidFill>
                            <a:schemeClr val="bg1"/>
                          </a:solidFill>
                          <a:latin typeface="Arial"/>
                          <a:ea typeface="Arial"/>
                          <a:cs typeface="Arial"/>
                          <a:sym typeface="Arial"/>
                        </a:rPr>
                        <a:t>chức</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dirty="0" err="1">
                          <a:solidFill>
                            <a:schemeClr val="bg1"/>
                          </a:solidFill>
                          <a:latin typeface="Arial"/>
                          <a:ea typeface="Arial"/>
                          <a:cs typeface="Arial"/>
                          <a:sym typeface="Arial"/>
                        </a:rPr>
                        <a:t>năng</a:t>
                      </a:r>
                      <a:r>
                        <a:rPr lang="en-US" sz="1400" b="1" i="0" u="none" strike="noStrike" cap="none" baseline="0" dirty="0">
                          <a:solidFill>
                            <a:schemeClr val="bg1"/>
                          </a:solidFill>
                          <a:latin typeface="Arial"/>
                          <a:ea typeface="Arial"/>
                          <a:cs typeface="Arial"/>
                          <a:sym typeface="Arial"/>
                        </a:rPr>
                        <a:t> </a:t>
                      </a:r>
                      <a:r>
                        <a:rPr lang="en-US" sz="1400" b="1" i="0" u="none" strike="noStrike" cap="none" baseline="0" err="1">
                          <a:solidFill>
                            <a:schemeClr val="bg1"/>
                          </a:solidFill>
                          <a:latin typeface="Arial"/>
                          <a:ea typeface="Arial"/>
                          <a:cs typeface="Arial"/>
                          <a:sym typeface="Arial"/>
                        </a:rPr>
                        <a:t>thống</a:t>
                      </a:r>
                      <a:r>
                        <a:rPr lang="en-US" sz="1400" b="1" i="0" u="none" strike="noStrike" cap="none" baseline="0">
                          <a:solidFill>
                            <a:schemeClr val="bg1"/>
                          </a:solidFill>
                          <a:latin typeface="Arial"/>
                          <a:ea typeface="Arial"/>
                          <a:cs typeface="Arial"/>
                          <a:sym typeface="Arial"/>
                        </a:rPr>
                        <a:t> kê, </a:t>
                      </a:r>
                      <a:endParaRPr lang="en-US" b="1"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25258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308100" y="186346"/>
            <a:ext cx="4263900" cy="592104"/>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a:t>Một số tài liệu</a:t>
            </a:r>
            <a:endParaRPr/>
          </a:p>
        </p:txBody>
      </p:sp>
      <p:pic>
        <p:nvPicPr>
          <p:cNvPr id="96" name="Google Shape;96;p17"/>
          <p:cNvPicPr preferRelativeResize="0"/>
          <p:nvPr/>
        </p:nvPicPr>
        <p:blipFill>
          <a:blip r:embed="rId3">
            <a:alphaModFix/>
          </a:blip>
          <a:stretch>
            <a:fillRect/>
          </a:stretch>
        </p:blipFill>
        <p:spPr>
          <a:xfrm>
            <a:off x="7211263" y="4027462"/>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7927591" y="3255502"/>
            <a:ext cx="1032700" cy="1209125"/>
          </a:xfrm>
          <a:prstGeom prst="rect">
            <a:avLst/>
          </a:prstGeom>
          <a:noFill/>
          <a:ln>
            <a:noFill/>
          </a:ln>
        </p:spPr>
      </p:pic>
      <p:sp>
        <p:nvSpPr>
          <p:cNvPr id="8" name="TextBox 7">
            <a:extLst>
              <a:ext uri="{FF2B5EF4-FFF2-40B4-BE49-F238E27FC236}">
                <a16:creationId xmlns:a16="http://schemas.microsoft.com/office/drawing/2014/main" id="{F4E2157C-DDCC-D02D-FBF3-DA44EAAEC81B}"/>
              </a:ext>
            </a:extLst>
          </p:cNvPr>
          <p:cNvSpPr txBox="1"/>
          <p:nvPr/>
        </p:nvSpPr>
        <p:spPr>
          <a:xfrm>
            <a:off x="588987" y="1030017"/>
            <a:ext cx="6868292" cy="400110"/>
          </a:xfrm>
          <a:prstGeom prst="rect">
            <a:avLst/>
          </a:prstGeom>
          <a:noFill/>
        </p:spPr>
        <p:txBody>
          <a:bodyPr wrap="square" rtlCol="0">
            <a:spAutoFit/>
          </a:bodyPr>
          <a:lstStyle/>
          <a:p>
            <a:r>
              <a:rPr lang="en-US" sz="2000">
                <a:solidFill>
                  <a:schemeClr val="bg1"/>
                </a:solidFill>
                <a:latin typeface="Coiny" panose="02000903060500060000" pitchFamily="2" charset="0"/>
              </a:rPr>
              <a:t>Thiết kế cơ sở dữ liệu</a:t>
            </a:r>
            <a:r>
              <a:rPr lang="en-US">
                <a:solidFill>
                  <a:schemeClr val="bg1"/>
                </a:solidFill>
              </a:rPr>
              <a:t>:</a:t>
            </a:r>
            <a:endParaRPr lang="en-US" dirty="0">
              <a:solidFill>
                <a:schemeClr val="bg1"/>
              </a:solidFill>
            </a:endParaRPr>
          </a:p>
        </p:txBody>
      </p:sp>
      <p:graphicFrame>
        <p:nvGraphicFramePr>
          <p:cNvPr id="2" name="Table 1">
            <a:extLst>
              <a:ext uri="{FF2B5EF4-FFF2-40B4-BE49-F238E27FC236}">
                <a16:creationId xmlns:a16="http://schemas.microsoft.com/office/drawing/2014/main" id="{89EE2441-0153-8C13-8847-7372ECBA09E1}"/>
              </a:ext>
            </a:extLst>
          </p:cNvPr>
          <p:cNvGraphicFramePr>
            <a:graphicFrameLocks noGrp="1"/>
          </p:cNvGraphicFramePr>
          <p:nvPr>
            <p:extLst>
              <p:ext uri="{D42A27DB-BD31-4B8C-83A1-F6EECF244321}">
                <p14:modId xmlns:p14="http://schemas.microsoft.com/office/powerpoint/2010/main" val="2646749467"/>
              </p:ext>
            </p:extLst>
          </p:nvPr>
        </p:nvGraphicFramePr>
        <p:xfrm>
          <a:off x="869928" y="1740942"/>
          <a:ext cx="6587351" cy="2119122"/>
        </p:xfrm>
        <a:graphic>
          <a:graphicData uri="http://schemas.openxmlformats.org/drawingml/2006/table">
            <a:tbl>
              <a:tblPr firstRow="1" firstCol="1" bandRow="1">
                <a:tableStyleId>{1A138BE6-E374-4A1A-BE6D-9E52B14417BE}</a:tableStyleId>
              </a:tblPr>
              <a:tblGrid>
                <a:gridCol w="2248535">
                  <a:extLst>
                    <a:ext uri="{9D8B030D-6E8A-4147-A177-3AD203B41FA5}">
                      <a16:colId xmlns:a16="http://schemas.microsoft.com/office/drawing/2014/main" val="209571288"/>
                    </a:ext>
                  </a:extLst>
                </a:gridCol>
                <a:gridCol w="1746250">
                  <a:extLst>
                    <a:ext uri="{9D8B030D-6E8A-4147-A177-3AD203B41FA5}">
                      <a16:colId xmlns:a16="http://schemas.microsoft.com/office/drawing/2014/main" val="138087327"/>
                    </a:ext>
                  </a:extLst>
                </a:gridCol>
                <a:gridCol w="2592566">
                  <a:extLst>
                    <a:ext uri="{9D8B030D-6E8A-4147-A177-3AD203B41FA5}">
                      <a16:colId xmlns:a16="http://schemas.microsoft.com/office/drawing/2014/main" val="3099635983"/>
                    </a:ext>
                  </a:extLst>
                </a:gridCol>
              </a:tblGrid>
              <a:tr h="0">
                <a:tc>
                  <a:txBody>
                    <a:bodyPr/>
                    <a:lstStyle/>
                    <a:p>
                      <a:pPr algn="just">
                        <a:lnSpc>
                          <a:spcPct val="130000"/>
                        </a:lnSpc>
                        <a:spcBef>
                          <a:spcPts val="300"/>
                        </a:spcBef>
                        <a:spcAft>
                          <a:spcPts val="1000"/>
                        </a:spcAft>
                      </a:pPr>
                      <a:r>
                        <a:rPr lang="en-US" sz="1300">
                          <a:effectLst/>
                        </a:rPr>
                        <a:t>Thuộc tính</a:t>
                      </a:r>
                      <a:endParaRPr lang="vi-V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just">
                        <a:lnSpc>
                          <a:spcPct val="130000"/>
                        </a:lnSpc>
                        <a:spcBef>
                          <a:spcPts val="300"/>
                        </a:spcBef>
                        <a:spcAft>
                          <a:spcPts val="1000"/>
                        </a:spcAft>
                      </a:pPr>
                      <a:r>
                        <a:rPr lang="en-US" sz="1300">
                          <a:effectLst/>
                        </a:rPr>
                        <a:t>Kiểu dữ liệu</a:t>
                      </a:r>
                      <a:endParaRPr lang="vi-V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just">
                        <a:lnSpc>
                          <a:spcPct val="130000"/>
                        </a:lnSpc>
                        <a:spcBef>
                          <a:spcPts val="300"/>
                        </a:spcBef>
                        <a:spcAft>
                          <a:spcPts val="1000"/>
                        </a:spcAft>
                      </a:pPr>
                      <a:r>
                        <a:rPr lang="en-US" sz="1300">
                          <a:effectLst/>
                        </a:rPr>
                        <a:t>Ý nghĩa</a:t>
                      </a:r>
                      <a:endParaRPr lang="vi-V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211364466"/>
                  </a:ext>
                </a:extLst>
              </a:tr>
              <a:tr h="0">
                <a:tc>
                  <a:txBody>
                    <a:bodyPr/>
                    <a:lstStyle/>
                    <a:p>
                      <a:pPr algn="just">
                        <a:lnSpc>
                          <a:spcPct val="130000"/>
                        </a:lnSpc>
                        <a:spcBef>
                          <a:spcPts val="300"/>
                        </a:spcBef>
                        <a:spcAft>
                          <a:spcPts val="1000"/>
                        </a:spcAft>
                      </a:pPr>
                      <a:r>
                        <a:rPr lang="en-US" sz="1300">
                          <a:effectLst/>
                        </a:rPr>
                        <a:t>id</a:t>
                      </a:r>
                      <a:endParaRPr lang="vi-V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just">
                        <a:lnSpc>
                          <a:spcPct val="130000"/>
                        </a:lnSpc>
                        <a:spcBef>
                          <a:spcPts val="300"/>
                        </a:spcBef>
                        <a:spcAft>
                          <a:spcPts val="1000"/>
                        </a:spcAft>
                      </a:pPr>
                      <a:r>
                        <a:rPr lang="en-US" sz="1300">
                          <a:effectLst/>
                        </a:rPr>
                        <a:t>Int</a:t>
                      </a:r>
                      <a:endParaRPr lang="vi-V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just">
                        <a:lnSpc>
                          <a:spcPct val="130000"/>
                        </a:lnSpc>
                        <a:spcBef>
                          <a:spcPts val="300"/>
                        </a:spcBef>
                        <a:spcAft>
                          <a:spcPts val="1000"/>
                        </a:spcAft>
                      </a:pPr>
                      <a:r>
                        <a:rPr lang="en-US" sz="1300">
                          <a:effectLst/>
                        </a:rPr>
                        <a:t>Khóa chính</a:t>
                      </a:r>
                      <a:endParaRPr lang="vi-V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2957824439"/>
                  </a:ext>
                </a:extLst>
              </a:tr>
              <a:tr h="0">
                <a:tc>
                  <a:txBody>
                    <a:bodyPr/>
                    <a:lstStyle/>
                    <a:p>
                      <a:pPr algn="just">
                        <a:lnSpc>
                          <a:spcPct val="130000"/>
                        </a:lnSpc>
                        <a:spcBef>
                          <a:spcPts val="300"/>
                        </a:spcBef>
                        <a:spcAft>
                          <a:spcPts val="1000"/>
                        </a:spcAft>
                      </a:pPr>
                      <a:r>
                        <a:rPr lang="en-US" sz="1300">
                          <a:effectLst/>
                        </a:rPr>
                        <a:t>title</a:t>
                      </a:r>
                      <a:endParaRPr lang="vi-V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just">
                        <a:lnSpc>
                          <a:spcPct val="130000"/>
                        </a:lnSpc>
                        <a:spcBef>
                          <a:spcPts val="300"/>
                        </a:spcBef>
                        <a:spcAft>
                          <a:spcPts val="1000"/>
                        </a:spcAft>
                      </a:pPr>
                      <a:r>
                        <a:rPr lang="en-US" sz="1300">
                          <a:effectLst/>
                        </a:rPr>
                        <a:t>String</a:t>
                      </a:r>
                      <a:endParaRPr lang="vi-V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just">
                        <a:lnSpc>
                          <a:spcPct val="130000"/>
                        </a:lnSpc>
                        <a:spcBef>
                          <a:spcPts val="300"/>
                        </a:spcBef>
                        <a:spcAft>
                          <a:spcPts val="1000"/>
                        </a:spcAft>
                      </a:pPr>
                      <a:r>
                        <a:rPr lang="en-US" sz="1300">
                          <a:effectLst/>
                        </a:rPr>
                        <a:t>Tiêu đề của nguồn thu - chi</a:t>
                      </a:r>
                      <a:endParaRPr lang="vi-V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2614621368"/>
                  </a:ext>
                </a:extLst>
              </a:tr>
              <a:tr h="0">
                <a:tc>
                  <a:txBody>
                    <a:bodyPr/>
                    <a:lstStyle/>
                    <a:p>
                      <a:pPr algn="just">
                        <a:lnSpc>
                          <a:spcPct val="130000"/>
                        </a:lnSpc>
                        <a:spcBef>
                          <a:spcPts val="300"/>
                        </a:spcBef>
                        <a:spcAft>
                          <a:spcPts val="1000"/>
                        </a:spcAft>
                      </a:pPr>
                      <a:r>
                        <a:rPr lang="en-US" sz="1300">
                          <a:effectLst/>
                        </a:rPr>
                        <a:t>note</a:t>
                      </a:r>
                      <a:endParaRPr lang="vi-V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just">
                        <a:lnSpc>
                          <a:spcPct val="130000"/>
                        </a:lnSpc>
                        <a:spcBef>
                          <a:spcPts val="300"/>
                        </a:spcBef>
                        <a:spcAft>
                          <a:spcPts val="1000"/>
                        </a:spcAft>
                      </a:pPr>
                      <a:r>
                        <a:rPr lang="en-US" sz="1300">
                          <a:effectLst/>
                        </a:rPr>
                        <a:t>String</a:t>
                      </a:r>
                      <a:endParaRPr lang="vi-V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just">
                        <a:lnSpc>
                          <a:spcPct val="130000"/>
                        </a:lnSpc>
                        <a:spcBef>
                          <a:spcPts val="300"/>
                        </a:spcBef>
                        <a:spcAft>
                          <a:spcPts val="1000"/>
                        </a:spcAft>
                      </a:pPr>
                      <a:r>
                        <a:rPr lang="en-US" sz="1300">
                          <a:effectLst/>
                        </a:rPr>
                        <a:t>Mô tả chi tiết</a:t>
                      </a:r>
                      <a:endParaRPr lang="vi-V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2559461114"/>
                  </a:ext>
                </a:extLst>
              </a:tr>
              <a:tr h="0">
                <a:tc>
                  <a:txBody>
                    <a:bodyPr/>
                    <a:lstStyle/>
                    <a:p>
                      <a:pPr algn="just">
                        <a:lnSpc>
                          <a:spcPct val="130000"/>
                        </a:lnSpc>
                        <a:spcBef>
                          <a:spcPts val="300"/>
                        </a:spcBef>
                        <a:spcAft>
                          <a:spcPts val="1000"/>
                        </a:spcAft>
                      </a:pPr>
                      <a:r>
                        <a:rPr lang="en-US" sz="1300">
                          <a:effectLst/>
                        </a:rPr>
                        <a:t>amount</a:t>
                      </a:r>
                      <a:endParaRPr lang="vi-V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just">
                        <a:lnSpc>
                          <a:spcPct val="130000"/>
                        </a:lnSpc>
                        <a:spcBef>
                          <a:spcPts val="300"/>
                        </a:spcBef>
                        <a:spcAft>
                          <a:spcPts val="1000"/>
                        </a:spcAft>
                      </a:pPr>
                      <a:r>
                        <a:rPr lang="en-US" sz="1300">
                          <a:effectLst/>
                        </a:rPr>
                        <a:t>Double</a:t>
                      </a:r>
                      <a:endParaRPr lang="vi-V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just">
                        <a:lnSpc>
                          <a:spcPct val="130000"/>
                        </a:lnSpc>
                        <a:spcBef>
                          <a:spcPts val="300"/>
                        </a:spcBef>
                        <a:spcAft>
                          <a:spcPts val="1000"/>
                        </a:spcAft>
                      </a:pPr>
                      <a:r>
                        <a:rPr lang="en-US" sz="1300">
                          <a:effectLst/>
                        </a:rPr>
                        <a:t>Số tiền thu - chi</a:t>
                      </a:r>
                      <a:endParaRPr lang="vi-V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837971150"/>
                  </a:ext>
                </a:extLst>
              </a:tr>
              <a:tr h="0">
                <a:tc>
                  <a:txBody>
                    <a:bodyPr/>
                    <a:lstStyle/>
                    <a:p>
                      <a:pPr algn="just">
                        <a:lnSpc>
                          <a:spcPct val="130000"/>
                        </a:lnSpc>
                        <a:spcBef>
                          <a:spcPts val="300"/>
                        </a:spcBef>
                        <a:spcAft>
                          <a:spcPts val="1000"/>
                        </a:spcAft>
                      </a:pPr>
                      <a:r>
                        <a:rPr lang="en-US" sz="1300">
                          <a:effectLst/>
                        </a:rPr>
                        <a:t>date</a:t>
                      </a:r>
                      <a:endParaRPr lang="vi-V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just">
                        <a:lnSpc>
                          <a:spcPct val="130000"/>
                        </a:lnSpc>
                        <a:spcBef>
                          <a:spcPts val="300"/>
                        </a:spcBef>
                        <a:spcAft>
                          <a:spcPts val="1000"/>
                        </a:spcAft>
                      </a:pPr>
                      <a:r>
                        <a:rPr lang="en-US" sz="1300">
                          <a:effectLst/>
                        </a:rPr>
                        <a:t>String</a:t>
                      </a:r>
                      <a:endParaRPr lang="vi-V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just">
                        <a:lnSpc>
                          <a:spcPct val="130000"/>
                        </a:lnSpc>
                        <a:spcBef>
                          <a:spcPts val="300"/>
                        </a:spcBef>
                        <a:spcAft>
                          <a:spcPts val="1000"/>
                        </a:spcAft>
                      </a:pPr>
                      <a:r>
                        <a:rPr lang="en-US" sz="1300">
                          <a:effectLst/>
                        </a:rPr>
                        <a:t>Thời gian thực hiện thu - chi</a:t>
                      </a:r>
                      <a:endParaRPr lang="vi-V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2249606573"/>
                  </a:ext>
                </a:extLst>
              </a:tr>
              <a:tr h="0">
                <a:tc>
                  <a:txBody>
                    <a:bodyPr/>
                    <a:lstStyle/>
                    <a:p>
                      <a:pPr algn="just">
                        <a:lnSpc>
                          <a:spcPct val="130000"/>
                        </a:lnSpc>
                        <a:spcBef>
                          <a:spcPts val="300"/>
                        </a:spcBef>
                        <a:spcAft>
                          <a:spcPts val="1000"/>
                        </a:spcAft>
                      </a:pPr>
                      <a:r>
                        <a:rPr lang="en-US" sz="1300">
                          <a:effectLst/>
                        </a:rPr>
                        <a:t>typeOfTransaction</a:t>
                      </a:r>
                      <a:endParaRPr lang="vi-V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just">
                        <a:lnSpc>
                          <a:spcPct val="130000"/>
                        </a:lnSpc>
                        <a:spcBef>
                          <a:spcPts val="300"/>
                        </a:spcBef>
                        <a:spcAft>
                          <a:spcPts val="1000"/>
                        </a:spcAft>
                      </a:pPr>
                      <a:r>
                        <a:rPr lang="en-US" sz="1300">
                          <a:effectLst/>
                        </a:rPr>
                        <a:t>String</a:t>
                      </a:r>
                      <a:endParaRPr lang="vi-V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just">
                        <a:lnSpc>
                          <a:spcPct val="130000"/>
                        </a:lnSpc>
                        <a:spcBef>
                          <a:spcPts val="300"/>
                        </a:spcBef>
                        <a:spcAft>
                          <a:spcPts val="1000"/>
                        </a:spcAft>
                      </a:pPr>
                      <a:r>
                        <a:rPr lang="en-US" sz="1300">
                          <a:effectLst/>
                        </a:rPr>
                        <a:t>Thu hoặc chi</a:t>
                      </a:r>
                      <a:endParaRPr lang="vi-V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512485376"/>
                  </a:ext>
                </a:extLst>
              </a:tr>
              <a:tr h="0">
                <a:tc>
                  <a:txBody>
                    <a:bodyPr/>
                    <a:lstStyle/>
                    <a:p>
                      <a:pPr algn="just">
                        <a:lnSpc>
                          <a:spcPct val="130000"/>
                        </a:lnSpc>
                        <a:spcBef>
                          <a:spcPts val="300"/>
                        </a:spcBef>
                        <a:spcAft>
                          <a:spcPts val="1000"/>
                        </a:spcAft>
                      </a:pPr>
                      <a:r>
                        <a:rPr lang="en-US" sz="1300">
                          <a:effectLst/>
                        </a:rPr>
                        <a:t>Tag</a:t>
                      </a:r>
                      <a:endParaRPr lang="vi-V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just">
                        <a:lnSpc>
                          <a:spcPct val="130000"/>
                        </a:lnSpc>
                        <a:spcBef>
                          <a:spcPts val="300"/>
                        </a:spcBef>
                        <a:spcAft>
                          <a:spcPts val="1000"/>
                        </a:spcAft>
                      </a:pPr>
                      <a:r>
                        <a:rPr lang="en-US" sz="1300">
                          <a:effectLst/>
                        </a:rPr>
                        <a:t>String</a:t>
                      </a:r>
                      <a:endParaRPr lang="vi-V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just">
                        <a:lnSpc>
                          <a:spcPct val="130000"/>
                        </a:lnSpc>
                        <a:spcBef>
                          <a:spcPts val="300"/>
                        </a:spcBef>
                        <a:spcAft>
                          <a:spcPts val="1000"/>
                        </a:spcAft>
                      </a:pPr>
                      <a:r>
                        <a:rPr lang="en-US" sz="1300">
                          <a:effectLst/>
                        </a:rPr>
                        <a:t>Phân loại hóa đơn thu - chi</a:t>
                      </a:r>
                      <a:endParaRPr lang="vi-V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2574569129"/>
                  </a:ext>
                </a:extLst>
              </a:tr>
              <a:tr h="0">
                <a:tc>
                  <a:txBody>
                    <a:bodyPr/>
                    <a:lstStyle/>
                    <a:p>
                      <a:pPr algn="just">
                        <a:lnSpc>
                          <a:spcPct val="130000"/>
                        </a:lnSpc>
                        <a:spcBef>
                          <a:spcPts val="300"/>
                        </a:spcBef>
                        <a:spcAft>
                          <a:spcPts val="1000"/>
                        </a:spcAft>
                      </a:pPr>
                      <a:r>
                        <a:rPr lang="en-US" sz="1300">
                          <a:effectLst/>
                        </a:rPr>
                        <a:t>createdAt</a:t>
                      </a:r>
                      <a:endParaRPr lang="vi-V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just">
                        <a:lnSpc>
                          <a:spcPct val="130000"/>
                        </a:lnSpc>
                        <a:spcBef>
                          <a:spcPts val="300"/>
                        </a:spcBef>
                        <a:spcAft>
                          <a:spcPts val="1000"/>
                        </a:spcAft>
                      </a:pPr>
                      <a:r>
                        <a:rPr lang="en-US" sz="1300">
                          <a:effectLst/>
                        </a:rPr>
                        <a:t>String</a:t>
                      </a:r>
                      <a:endParaRPr lang="vi-V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just">
                        <a:lnSpc>
                          <a:spcPct val="130000"/>
                        </a:lnSpc>
                        <a:spcBef>
                          <a:spcPts val="300"/>
                        </a:spcBef>
                        <a:spcAft>
                          <a:spcPts val="1000"/>
                        </a:spcAft>
                      </a:pPr>
                      <a:r>
                        <a:rPr lang="en-US" sz="1300">
                          <a:effectLst/>
                        </a:rPr>
                        <a:t>Thời gian tạo hóa đơn</a:t>
                      </a:r>
                      <a:endParaRPr lang="vi-V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2221061133"/>
                  </a:ext>
                </a:extLst>
              </a:tr>
            </a:tbl>
          </a:graphicData>
        </a:graphic>
      </p:graphicFrame>
    </p:spTree>
    <p:extLst>
      <p:ext uri="{BB962C8B-B14F-4D97-AF65-F5344CB8AC3E}">
        <p14:creationId xmlns:p14="http://schemas.microsoft.com/office/powerpoint/2010/main" val="375190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6" name="Google Shape;96;p17"/>
          <p:cNvPicPr preferRelativeResize="0"/>
          <p:nvPr/>
        </p:nvPicPr>
        <p:blipFill>
          <a:blip r:embed="rId3">
            <a:alphaModFix/>
          </a:blip>
          <a:stretch>
            <a:fillRect/>
          </a:stretch>
        </p:blipFill>
        <p:spPr>
          <a:xfrm>
            <a:off x="7060018" y="3983700"/>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7653338" y="3379137"/>
            <a:ext cx="1032700" cy="1209125"/>
          </a:xfrm>
          <a:prstGeom prst="rect">
            <a:avLst/>
          </a:prstGeom>
          <a:noFill/>
          <a:ln>
            <a:noFill/>
          </a:ln>
        </p:spPr>
      </p:pic>
      <p:sp>
        <p:nvSpPr>
          <p:cNvPr id="8" name="TextBox 7">
            <a:extLst>
              <a:ext uri="{FF2B5EF4-FFF2-40B4-BE49-F238E27FC236}">
                <a16:creationId xmlns:a16="http://schemas.microsoft.com/office/drawing/2014/main" id="{F4E2157C-DDCC-D02D-FBF3-DA44EAAEC81B}"/>
              </a:ext>
            </a:extLst>
          </p:cNvPr>
          <p:cNvSpPr txBox="1"/>
          <p:nvPr/>
        </p:nvSpPr>
        <p:spPr>
          <a:xfrm>
            <a:off x="521166" y="872093"/>
            <a:ext cx="6868292" cy="400110"/>
          </a:xfrm>
          <a:prstGeom prst="rect">
            <a:avLst/>
          </a:prstGeom>
          <a:noFill/>
        </p:spPr>
        <p:txBody>
          <a:bodyPr wrap="square" rtlCol="0">
            <a:spAutoFit/>
          </a:bodyPr>
          <a:lstStyle/>
          <a:p>
            <a:r>
              <a:rPr lang="en-US" sz="2000">
                <a:solidFill>
                  <a:schemeClr val="bg1"/>
                </a:solidFill>
                <a:latin typeface="Coiny" panose="02000903060500060000" pitchFamily="2" charset="0"/>
              </a:rPr>
              <a:t>Bảng User Story</a:t>
            </a:r>
            <a:endParaRPr lang="en-US" dirty="0">
              <a:solidFill>
                <a:schemeClr val="bg1"/>
              </a:solidFill>
            </a:endParaRPr>
          </a:p>
        </p:txBody>
      </p:sp>
      <p:pic>
        <p:nvPicPr>
          <p:cNvPr id="3" name="Picture 2">
            <a:extLst>
              <a:ext uri="{FF2B5EF4-FFF2-40B4-BE49-F238E27FC236}">
                <a16:creationId xmlns:a16="http://schemas.microsoft.com/office/drawing/2014/main" id="{A2A29E23-EB9F-7A17-3F3F-E8A648B6FB90}"/>
              </a:ext>
            </a:extLst>
          </p:cNvPr>
          <p:cNvPicPr>
            <a:picLocks noChangeAspect="1"/>
          </p:cNvPicPr>
          <p:nvPr/>
        </p:nvPicPr>
        <p:blipFill>
          <a:blip r:embed="rId6"/>
          <a:stretch>
            <a:fillRect/>
          </a:stretch>
        </p:blipFill>
        <p:spPr>
          <a:xfrm>
            <a:off x="145999" y="1649112"/>
            <a:ext cx="8852001" cy="1599819"/>
          </a:xfrm>
          <a:prstGeom prst="rect">
            <a:avLst/>
          </a:prstGeom>
        </p:spPr>
      </p:pic>
    </p:spTree>
    <p:extLst>
      <p:ext uri="{BB962C8B-B14F-4D97-AF65-F5344CB8AC3E}">
        <p14:creationId xmlns:p14="http://schemas.microsoft.com/office/powerpoint/2010/main" val="213503447"/>
      </p:ext>
    </p:extLst>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TotalTime>
  <Words>752</Words>
  <Application>Microsoft Office PowerPoint</Application>
  <PresentationFormat>On-screen Show (16:9)</PresentationFormat>
  <Paragraphs>118</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Wingdings</vt:lpstr>
      <vt:lpstr>Coiny</vt:lpstr>
      <vt:lpstr>Lexend Deca</vt:lpstr>
      <vt:lpstr>Calibri</vt:lpstr>
      <vt:lpstr>Muli</vt:lpstr>
      <vt:lpstr>Arial</vt:lpstr>
      <vt:lpstr>Aliena template</vt:lpstr>
      <vt:lpstr>Mock Project Đề tài: Xây dựng ứng dụng quản lý chi, thu cá nhân  Người thực hiện: Nguyễn Duy Tú Lớp: HN22_FR_Android_02 </vt:lpstr>
      <vt:lpstr>Nội dung chính</vt:lpstr>
      <vt:lpstr>Mục đích xây dựng ứng dụng</vt:lpstr>
      <vt:lpstr>Giới thiệu Ứng dụng</vt:lpstr>
      <vt:lpstr>PowerPoint Presentation</vt:lpstr>
      <vt:lpstr>PowerPoint Presentation</vt:lpstr>
      <vt:lpstr>PowerPoint Presentation</vt:lpstr>
      <vt:lpstr>Một số tài liệu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 Project Đề tài: Xây dựng ứng dụng quản lý chi, thu cá nhân</dc:title>
  <cp:lastModifiedBy>Nguyen Duy Tu (FA.G0.HN)</cp:lastModifiedBy>
  <cp:revision>43</cp:revision>
  <dcterms:modified xsi:type="dcterms:W3CDTF">2022-06-03T04:13:58Z</dcterms:modified>
</cp:coreProperties>
</file>