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35" r:id="rId2"/>
  </p:sldMasterIdLst>
  <p:notesMasterIdLst>
    <p:notesMasterId r:id="rId19"/>
  </p:notesMasterIdLst>
  <p:handoutMasterIdLst>
    <p:handoutMasterId r:id="rId20"/>
  </p:handoutMasterIdLst>
  <p:sldIdLst>
    <p:sldId id="287" r:id="rId3"/>
    <p:sldId id="294" r:id="rId4"/>
    <p:sldId id="314" r:id="rId5"/>
    <p:sldId id="288" r:id="rId6"/>
    <p:sldId id="370" r:id="rId7"/>
    <p:sldId id="371" r:id="rId8"/>
    <p:sldId id="372" r:id="rId9"/>
    <p:sldId id="381" r:id="rId10"/>
    <p:sldId id="375" r:id="rId11"/>
    <p:sldId id="339" r:id="rId12"/>
    <p:sldId id="376" r:id="rId13"/>
    <p:sldId id="377" r:id="rId14"/>
    <p:sldId id="378" r:id="rId15"/>
    <p:sldId id="379" r:id="rId16"/>
    <p:sldId id="380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6F3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4"/>
    <p:restoredTop sz="94740"/>
  </p:normalViewPr>
  <p:slideViewPr>
    <p:cSldViewPr snapToGrid="0" snapToObjects="1" showGuides="1">
      <p:cViewPr varScale="1">
        <p:scale>
          <a:sx n="97" d="100"/>
          <a:sy n="97" d="100"/>
        </p:scale>
        <p:origin x="9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440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7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33229" y="2294585"/>
            <a:ext cx="3051313" cy="227606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999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78852" y="0"/>
            <a:ext cx="3059307" cy="2289977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72452" y="2289977"/>
            <a:ext cx="3059307" cy="2289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078852" y="4578183"/>
            <a:ext cx="3059307" cy="2289977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40" r:id="rId4"/>
    <p:sldLayoutId id="2147484048" r:id="rId5"/>
    <p:sldLayoutId id="2147484054" r:id="rId6"/>
    <p:sldLayoutId id="2147484060" r:id="rId7"/>
    <p:sldLayoutId id="214748406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053601" y="3559250"/>
            <a:ext cx="8134106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756406" y="1000592"/>
            <a:ext cx="11205882" cy="1675473"/>
          </a:xfrm>
        </p:spPr>
        <p:txBody>
          <a:bodyPr/>
          <a:lstStyle/>
          <a:p>
            <a:pPr algn="ctr"/>
            <a:r>
              <a:rPr lang="ru-RU" sz="4800" dirty="0"/>
              <a:t>ТЕМА: «Правовая и судебная система ВКЛ</a:t>
            </a:r>
            <a:r>
              <a:rPr lang="en-US" sz="4800" dirty="0"/>
              <a:t>. </a:t>
            </a:r>
            <a:r>
              <a:rPr lang="ru-RU" sz="4800" dirty="0"/>
              <a:t>Основные памятники правовой мысли».</a:t>
            </a:r>
            <a:endParaRPr lang="en-US" sz="4800" dirty="0"/>
          </a:p>
        </p:txBody>
      </p:sp>
      <p:sp>
        <p:nvSpPr>
          <p:cNvPr id="73" name="TextBox 72"/>
          <p:cNvSpPr txBox="1"/>
          <p:nvPr/>
        </p:nvSpPr>
        <p:spPr>
          <a:xfrm>
            <a:off x="5202691" y="3628852"/>
            <a:ext cx="4527905" cy="118582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ru-RU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Андрей Александрович, студент 14 группы 1 курса ФПМИ БГУ</a:t>
            </a:r>
            <a:endParaRPr lang="en-US" sz="20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6EACD-B742-4866-B4D1-B0CB99CC310E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4" r="12304"/>
          <a:stretch>
            <a:fillRect/>
          </a:stretch>
        </p:blipFill>
        <p:spPr bwMode="auto">
          <a:xfrm>
            <a:off x="447986" y="3548602"/>
            <a:ext cx="4164430" cy="31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>
            <a:extLst>
              <a:ext uri="{FF2B5EF4-FFF2-40B4-BE49-F238E27FC236}">
                <a16:creationId xmlns:a16="http://schemas.microsoft.com/office/drawing/2014/main" id="{BB95FB6D-FB01-4BA8-8A07-33ED9CA69A65}"/>
              </a:ext>
            </a:extLst>
          </p:cNvPr>
          <p:cNvSpPr/>
          <p:nvPr/>
        </p:nvSpPr>
        <p:spPr>
          <a:xfrm>
            <a:off x="0" y="6293955"/>
            <a:ext cx="6493397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065" y="5168600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1438984" y="5168600"/>
            <a:ext cx="753016" cy="1680225"/>
            <a:chOff x="11176980" y="2289977"/>
            <a:chExt cx="1025180" cy="2287512"/>
          </a:xfrm>
        </p:grpSpPr>
        <p:sp>
          <p:nvSpPr>
            <p:cNvPr id="31" name="Rectangle 30"/>
            <p:cNvSpPr/>
            <p:nvPr/>
          </p:nvSpPr>
          <p:spPr>
            <a:xfrm>
              <a:off x="11176980" y="2289977"/>
              <a:ext cx="1025180" cy="2287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" rtlCol="0" anchor="ctr"/>
            <a:lstStyle/>
            <a:p>
              <a:pPr algn="r"/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A26843F-2528-4C20-8A0C-A36C00DC2D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056" y="4132514"/>
              <a:ext cx="306387" cy="247432"/>
            </a:xfrm>
            <a:custGeom>
              <a:avLst/>
              <a:gdLst>
                <a:gd name="T0" fmla="*/ 159 w 160"/>
                <a:gd name="T1" fmla="*/ 66 h 128"/>
                <a:gd name="T2" fmla="*/ 98 w 160"/>
                <a:gd name="T3" fmla="*/ 127 h 128"/>
                <a:gd name="T4" fmla="*/ 96 w 160"/>
                <a:gd name="T5" fmla="*/ 128 h 128"/>
                <a:gd name="T6" fmla="*/ 94 w 160"/>
                <a:gd name="T7" fmla="*/ 127 h 128"/>
                <a:gd name="T8" fmla="*/ 94 w 160"/>
                <a:gd name="T9" fmla="*/ 124 h 128"/>
                <a:gd name="T10" fmla="*/ 152 w 160"/>
                <a:gd name="T11" fmla="*/ 66 h 128"/>
                <a:gd name="T12" fmla="*/ 2 w 160"/>
                <a:gd name="T13" fmla="*/ 66 h 128"/>
                <a:gd name="T14" fmla="*/ 0 w 160"/>
                <a:gd name="T15" fmla="*/ 64 h 128"/>
                <a:gd name="T16" fmla="*/ 2 w 160"/>
                <a:gd name="T17" fmla="*/ 61 h 128"/>
                <a:gd name="T18" fmla="*/ 152 w 160"/>
                <a:gd name="T19" fmla="*/ 61 h 128"/>
                <a:gd name="T20" fmla="*/ 94 w 160"/>
                <a:gd name="T21" fmla="*/ 4 h 128"/>
                <a:gd name="T22" fmla="*/ 94 w 160"/>
                <a:gd name="T23" fmla="*/ 1 h 128"/>
                <a:gd name="T24" fmla="*/ 98 w 160"/>
                <a:gd name="T25" fmla="*/ 1 h 128"/>
                <a:gd name="T26" fmla="*/ 159 w 160"/>
                <a:gd name="T27" fmla="*/ 62 h 128"/>
                <a:gd name="T28" fmla="*/ 160 w 160"/>
                <a:gd name="T29" fmla="*/ 63 h 128"/>
                <a:gd name="T30" fmla="*/ 160 w 160"/>
                <a:gd name="T31" fmla="*/ 63 h 128"/>
                <a:gd name="T32" fmla="*/ 160 w 160"/>
                <a:gd name="T33" fmla="*/ 63 h 128"/>
                <a:gd name="T34" fmla="*/ 160 w 160"/>
                <a:gd name="T35" fmla="*/ 64 h 128"/>
                <a:gd name="T36" fmla="*/ 159 w 160"/>
                <a:gd name="T37" fmla="*/ 6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28">
                  <a:moveTo>
                    <a:pt x="159" y="66"/>
                  </a:moveTo>
                  <a:cubicBezTo>
                    <a:pt x="98" y="127"/>
                    <a:pt x="98" y="127"/>
                    <a:pt x="98" y="127"/>
                  </a:cubicBezTo>
                  <a:cubicBezTo>
                    <a:pt x="97" y="128"/>
                    <a:pt x="97" y="128"/>
                    <a:pt x="96" y="128"/>
                  </a:cubicBezTo>
                  <a:cubicBezTo>
                    <a:pt x="95" y="128"/>
                    <a:pt x="95" y="128"/>
                    <a:pt x="94" y="127"/>
                  </a:cubicBezTo>
                  <a:cubicBezTo>
                    <a:pt x="93" y="126"/>
                    <a:pt x="93" y="125"/>
                    <a:pt x="94" y="12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3"/>
                    <a:pt x="93" y="2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60" y="62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5"/>
                    <a:pt x="1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123787" y="5704238"/>
            <a:ext cx="2935800" cy="60919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1. Общие суды для всего населения (</a:t>
            </a:r>
            <a:r>
              <a:rPr lang="ru-RU" sz="1400" b="1" dirty="0" err="1"/>
              <a:t>общесословные</a:t>
            </a:r>
            <a:r>
              <a:rPr lang="ru-RU" sz="1400" b="1" dirty="0"/>
              <a:t>).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B3377B98-0C1B-4027-94CF-105A6E38DBD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b="487"/>
          <a:stretch>
            <a:fillRect/>
          </a:stretch>
        </p:blipFill>
        <p:spPr bwMode="auto">
          <a:xfrm>
            <a:off x="5544273" y="5160732"/>
            <a:ext cx="2255864" cy="16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D32859A-3E52-4056-A935-842BAEB6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10618"/>
              </p:ext>
            </p:extLst>
          </p:nvPr>
        </p:nvGraphicFramePr>
        <p:xfrm>
          <a:off x="1517549" y="1422580"/>
          <a:ext cx="10309312" cy="274775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73501">
                  <a:extLst>
                    <a:ext uri="{9D8B030D-6E8A-4147-A177-3AD203B41FA5}">
                      <a16:colId xmlns:a16="http://schemas.microsoft.com/office/drawing/2014/main" val="2259501383"/>
                    </a:ext>
                  </a:extLst>
                </a:gridCol>
                <a:gridCol w="2688336">
                  <a:extLst>
                    <a:ext uri="{9D8B030D-6E8A-4147-A177-3AD203B41FA5}">
                      <a16:colId xmlns:a16="http://schemas.microsoft.com/office/drawing/2014/main" val="3289796402"/>
                    </a:ext>
                  </a:extLst>
                </a:gridCol>
                <a:gridCol w="3456432">
                  <a:extLst>
                    <a:ext uri="{9D8B030D-6E8A-4147-A177-3AD203B41FA5}">
                      <a16:colId xmlns:a16="http://schemas.microsoft.com/office/drawing/2014/main" val="2916247405"/>
                    </a:ext>
                  </a:extLst>
                </a:gridCol>
                <a:gridCol w="1891043">
                  <a:extLst>
                    <a:ext uri="{9D8B030D-6E8A-4147-A177-3AD203B41FA5}">
                      <a16:colId xmlns:a16="http://schemas.microsoft.com/office/drawing/2014/main" val="3142763065"/>
                    </a:ext>
                  </a:extLst>
                </a:gridCol>
              </a:tblGrid>
              <a:tr h="42992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Виды судов</a:t>
                      </a:r>
                    </a:p>
                  </a:txBody>
                  <a:tcPr marL="51179" marR="51179" marT="25590" marB="25590"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Кто судил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Какие дела рассматривали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Территория, на которую распространялось их действие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69379"/>
                  </a:ext>
                </a:extLst>
              </a:tr>
              <a:tr h="1061049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1 Великокняжеский, а с 1581 – Трибунал ВКЛ</a:t>
                      </a:r>
                    </a:p>
                  </a:txBody>
                  <a:tcPr marL="51179" marR="51179" marT="25590" marB="25590"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Великий князь, паны-</a:t>
                      </a:r>
                      <a:r>
                        <a:rPr lang="ru-RU" sz="1400" dirty="0" err="1"/>
                        <a:t>радные</a:t>
                      </a:r>
                      <a:r>
                        <a:rPr lang="ru-RU" sz="1400" dirty="0"/>
                        <a:t>, коллегия по 27 судей-депутатов во главе с </a:t>
                      </a:r>
                      <a:r>
                        <a:rPr lang="ru-RU" sz="1400" dirty="0" err="1"/>
                        <a:t>маршалком</a:t>
                      </a:r>
                      <a:endParaRPr lang="ru-RU" sz="1400" dirty="0"/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Апелляции на решения земских, замковых и </a:t>
                      </a:r>
                      <a:r>
                        <a:rPr lang="ru-RU" sz="1400" dirty="0" err="1"/>
                        <a:t>подкоморских</a:t>
                      </a:r>
                      <a:r>
                        <a:rPr lang="ru-RU" sz="1400" dirty="0"/>
                        <a:t> судов. Дела о государственных преступлениях, об имущественных правах шляхты, о принадлежности к шляхетскому сословию, дела духовных особ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2319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2 Замковый (</a:t>
                      </a:r>
                      <a:r>
                        <a:rPr lang="ru-RU" sz="1400" dirty="0" err="1"/>
                        <a:t>гродский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51179" marR="51179" marT="25590" marB="25590"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Воевода, староста, </a:t>
                      </a:r>
                      <a:r>
                        <a:rPr lang="ru-RU" sz="1400" dirty="0" err="1"/>
                        <a:t>державца</a:t>
                      </a:r>
                      <a:r>
                        <a:rPr lang="ru-RU" sz="1400" dirty="0"/>
                        <a:t>, городничий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Криминальные дела шляхты, мещан и крестьян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Замок, воеводство, повет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99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F27FB565-DA3D-4091-BBE8-4CCEEF7CB8B2}"/>
              </a:ext>
            </a:extLst>
          </p:cNvPr>
          <p:cNvSpPr/>
          <p:nvPr/>
        </p:nvSpPr>
        <p:spPr>
          <a:xfrm>
            <a:off x="1" y="6293955"/>
            <a:ext cx="6331352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065" y="4566574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1166820" y="4561314"/>
            <a:ext cx="1025180" cy="2287512"/>
            <a:chOff x="11176980" y="2289977"/>
            <a:chExt cx="1025180" cy="2287512"/>
          </a:xfrm>
        </p:grpSpPr>
        <p:sp>
          <p:nvSpPr>
            <p:cNvPr id="31" name="Rectangle 30"/>
            <p:cNvSpPr/>
            <p:nvPr/>
          </p:nvSpPr>
          <p:spPr>
            <a:xfrm>
              <a:off x="11176980" y="2289977"/>
              <a:ext cx="1025180" cy="2287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" rtlCol="0" anchor="ctr"/>
            <a:lstStyle/>
            <a:p>
              <a:pPr algn="r"/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A26843F-2528-4C20-8A0C-A36C00DC2D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056" y="4132514"/>
              <a:ext cx="306387" cy="247432"/>
            </a:xfrm>
            <a:custGeom>
              <a:avLst/>
              <a:gdLst>
                <a:gd name="T0" fmla="*/ 159 w 160"/>
                <a:gd name="T1" fmla="*/ 66 h 128"/>
                <a:gd name="T2" fmla="*/ 98 w 160"/>
                <a:gd name="T3" fmla="*/ 127 h 128"/>
                <a:gd name="T4" fmla="*/ 96 w 160"/>
                <a:gd name="T5" fmla="*/ 128 h 128"/>
                <a:gd name="T6" fmla="*/ 94 w 160"/>
                <a:gd name="T7" fmla="*/ 127 h 128"/>
                <a:gd name="T8" fmla="*/ 94 w 160"/>
                <a:gd name="T9" fmla="*/ 124 h 128"/>
                <a:gd name="T10" fmla="*/ 152 w 160"/>
                <a:gd name="T11" fmla="*/ 66 h 128"/>
                <a:gd name="T12" fmla="*/ 2 w 160"/>
                <a:gd name="T13" fmla="*/ 66 h 128"/>
                <a:gd name="T14" fmla="*/ 0 w 160"/>
                <a:gd name="T15" fmla="*/ 64 h 128"/>
                <a:gd name="T16" fmla="*/ 2 w 160"/>
                <a:gd name="T17" fmla="*/ 61 h 128"/>
                <a:gd name="T18" fmla="*/ 152 w 160"/>
                <a:gd name="T19" fmla="*/ 61 h 128"/>
                <a:gd name="T20" fmla="*/ 94 w 160"/>
                <a:gd name="T21" fmla="*/ 4 h 128"/>
                <a:gd name="T22" fmla="*/ 94 w 160"/>
                <a:gd name="T23" fmla="*/ 1 h 128"/>
                <a:gd name="T24" fmla="*/ 98 w 160"/>
                <a:gd name="T25" fmla="*/ 1 h 128"/>
                <a:gd name="T26" fmla="*/ 159 w 160"/>
                <a:gd name="T27" fmla="*/ 62 h 128"/>
                <a:gd name="T28" fmla="*/ 160 w 160"/>
                <a:gd name="T29" fmla="*/ 63 h 128"/>
                <a:gd name="T30" fmla="*/ 160 w 160"/>
                <a:gd name="T31" fmla="*/ 63 h 128"/>
                <a:gd name="T32" fmla="*/ 160 w 160"/>
                <a:gd name="T33" fmla="*/ 63 h 128"/>
                <a:gd name="T34" fmla="*/ 160 w 160"/>
                <a:gd name="T35" fmla="*/ 64 h 128"/>
                <a:gd name="T36" fmla="*/ 159 w 160"/>
                <a:gd name="T37" fmla="*/ 6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28">
                  <a:moveTo>
                    <a:pt x="159" y="66"/>
                  </a:moveTo>
                  <a:cubicBezTo>
                    <a:pt x="98" y="127"/>
                    <a:pt x="98" y="127"/>
                    <a:pt x="98" y="127"/>
                  </a:cubicBezTo>
                  <a:cubicBezTo>
                    <a:pt x="97" y="128"/>
                    <a:pt x="97" y="128"/>
                    <a:pt x="96" y="128"/>
                  </a:cubicBezTo>
                  <a:cubicBezTo>
                    <a:pt x="95" y="128"/>
                    <a:pt x="95" y="128"/>
                    <a:pt x="94" y="127"/>
                  </a:cubicBezTo>
                  <a:cubicBezTo>
                    <a:pt x="93" y="126"/>
                    <a:pt x="93" y="125"/>
                    <a:pt x="94" y="12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3"/>
                    <a:pt x="93" y="2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60" y="62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5"/>
                    <a:pt x="1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031189" y="5399640"/>
            <a:ext cx="2935800" cy="60919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1. Общие суды для всего населения (</a:t>
            </a:r>
            <a:r>
              <a:rPr lang="ru-RU" sz="1400" b="1" dirty="0" err="1"/>
              <a:t>общесословные</a:t>
            </a:r>
            <a:r>
              <a:rPr lang="ru-RU" sz="1400" b="1" dirty="0"/>
              <a:t>).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B3377B98-0C1B-4027-94CF-105A6E38DBD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b="487"/>
          <a:stretch>
            <a:fillRect/>
          </a:stretch>
        </p:blipFill>
        <p:spPr bwMode="auto">
          <a:xfrm>
            <a:off x="4741025" y="4559651"/>
            <a:ext cx="30591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5BA62A-4AEE-41E5-ABEF-48B023A16E36}"/>
              </a:ext>
            </a:extLst>
          </p:cNvPr>
          <p:cNvSpPr/>
          <p:nvPr/>
        </p:nvSpPr>
        <p:spPr>
          <a:xfrm>
            <a:off x="1051560" y="1308162"/>
            <a:ext cx="109636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Высшим судебным органом для всего населения был </a:t>
            </a:r>
            <a:r>
              <a:rPr lang="ru-RU" sz="1600" b="1" dirty="0"/>
              <a:t>великокняжеский</a:t>
            </a:r>
            <a:r>
              <a:rPr lang="ru-RU" sz="1600" dirty="0"/>
              <a:t> (</a:t>
            </a:r>
            <a:r>
              <a:rPr lang="ru-RU" sz="1600" dirty="0" err="1"/>
              <a:t>господарский</a:t>
            </a:r>
            <a:r>
              <a:rPr lang="ru-RU" sz="1600" dirty="0"/>
              <a:t>) суд, а также суд панов-рады, сейма и их разновидность – </a:t>
            </a:r>
            <a:r>
              <a:rPr lang="ru-RU" sz="1600" b="1" dirty="0"/>
              <a:t>комиссарский суд</a:t>
            </a:r>
            <a:r>
              <a:rPr lang="ru-RU" sz="1600" dirty="0"/>
              <a:t>. К компетенции великокняжеского суда относились дела о государственных преступлениях, об имущественных правах шляхты, о принадлежности к шляхетскому сословию, об исках, которые затрагивали интересы казны. Разновидностью великокняжеского суда являлся суд панов-рады и сеймовые суды, которые проводились во время сейма.</a:t>
            </a:r>
          </a:p>
          <a:p>
            <a:pPr algn="just"/>
            <a:r>
              <a:rPr lang="ru-RU" sz="1600" dirty="0"/>
              <a:t>Среди местных судов наиболее древним был </a:t>
            </a:r>
            <a:r>
              <a:rPr lang="ru-RU" sz="1600" b="1" dirty="0"/>
              <a:t>замковый (</a:t>
            </a:r>
            <a:r>
              <a:rPr lang="ru-RU" sz="1600" b="1" dirty="0" err="1"/>
              <a:t>гродский</a:t>
            </a:r>
            <a:r>
              <a:rPr lang="ru-RU" sz="1600" b="1" dirty="0"/>
              <a:t>) суд</a:t>
            </a:r>
            <a:r>
              <a:rPr lang="ru-RU" sz="1600" dirty="0"/>
              <a:t>. Этот суд действовал в двух составах – высшем и низшем. В состав высшего суда входили воевода или староста, либо </a:t>
            </a:r>
            <a:r>
              <a:rPr lang="ru-RU" sz="1600" dirty="0" err="1"/>
              <a:t>державца</a:t>
            </a:r>
            <a:r>
              <a:rPr lang="ru-RU" sz="1600" dirty="0"/>
              <a:t> и местные феодалы. Низкий суд состоял из </a:t>
            </a:r>
            <a:r>
              <a:rPr lang="ru-RU" sz="1600" dirty="0" err="1"/>
              <a:t>подвоеводы</a:t>
            </a:r>
            <a:r>
              <a:rPr lang="ru-RU" sz="1600" dirty="0"/>
              <a:t>, судьи и писаря. Эти должности могли занимать только шляхтичи, имеющие недвижимость, знающие право и умеющие писать.</a:t>
            </a:r>
          </a:p>
          <a:p>
            <a:pPr algn="just"/>
            <a:r>
              <a:rPr lang="ru-RU" sz="1600" dirty="0"/>
              <a:t>В </a:t>
            </a:r>
            <a:r>
              <a:rPr lang="ru-RU" sz="1600" dirty="0" err="1"/>
              <a:t>гродских</a:t>
            </a:r>
            <a:r>
              <a:rPr lang="ru-RU" sz="1600" dirty="0"/>
              <a:t> судах рассматривались дела по обвинению шляхты, мещан и крестьян в наиболее тяжелых криминальных преступлениях. Следовательно, в некоторой степени он был всесословным судом.</a:t>
            </a:r>
          </a:p>
          <a:p>
            <a:pPr algn="just"/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13473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>
            <a:extLst>
              <a:ext uri="{FF2B5EF4-FFF2-40B4-BE49-F238E27FC236}">
                <a16:creationId xmlns:a16="http://schemas.microsoft.com/office/drawing/2014/main" id="{47D0EE9F-3FDD-4F01-94E6-DB35897007A8}"/>
              </a:ext>
            </a:extLst>
          </p:cNvPr>
          <p:cNvSpPr/>
          <p:nvPr/>
        </p:nvSpPr>
        <p:spPr>
          <a:xfrm>
            <a:off x="1" y="6293955"/>
            <a:ext cx="6597570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065" y="5160732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D32859A-3E52-4056-A935-842BAEB6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19666"/>
              </p:ext>
            </p:extLst>
          </p:nvPr>
        </p:nvGraphicFramePr>
        <p:xfrm>
          <a:off x="902825" y="1059447"/>
          <a:ext cx="11010265" cy="40008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50292">
                  <a:extLst>
                    <a:ext uri="{9D8B030D-6E8A-4147-A177-3AD203B41FA5}">
                      <a16:colId xmlns:a16="http://schemas.microsoft.com/office/drawing/2014/main" val="2259501383"/>
                    </a:ext>
                  </a:extLst>
                </a:gridCol>
                <a:gridCol w="2627306">
                  <a:extLst>
                    <a:ext uri="{9D8B030D-6E8A-4147-A177-3AD203B41FA5}">
                      <a16:colId xmlns:a16="http://schemas.microsoft.com/office/drawing/2014/main" val="3289796402"/>
                    </a:ext>
                  </a:extLst>
                </a:gridCol>
                <a:gridCol w="3322912">
                  <a:extLst>
                    <a:ext uri="{9D8B030D-6E8A-4147-A177-3AD203B41FA5}">
                      <a16:colId xmlns:a16="http://schemas.microsoft.com/office/drawing/2014/main" val="2916247405"/>
                    </a:ext>
                  </a:extLst>
                </a:gridCol>
                <a:gridCol w="2809755">
                  <a:extLst>
                    <a:ext uri="{9D8B030D-6E8A-4147-A177-3AD203B41FA5}">
                      <a16:colId xmlns:a16="http://schemas.microsoft.com/office/drawing/2014/main" val="3142763065"/>
                    </a:ext>
                  </a:extLst>
                </a:gridCol>
              </a:tblGrid>
              <a:tr h="42992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Виды судов</a:t>
                      </a:r>
                    </a:p>
                  </a:txBody>
                  <a:tcPr marL="51179" marR="51179" marT="25590" marB="25590"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Кто судил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Какие дела рассматривали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Территория, на которую распространялось их действие</a:t>
                      </a:r>
                    </a:p>
                  </a:txBody>
                  <a:tcPr marL="51179" marR="51179" marT="25590" marB="2559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69379"/>
                  </a:ext>
                </a:extLst>
              </a:tr>
              <a:tr h="493549">
                <a:tc>
                  <a:txBody>
                    <a:bodyPr/>
                    <a:lstStyle/>
                    <a:p>
                      <a:r>
                        <a:rPr lang="ru-RU" sz="1400" dirty="0"/>
                        <a:t>Земский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Судья, подсудок, писарь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Гражданские иски и криминальные дела шляхты, бояр, князей и других панов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Повет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2319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Подкоморский</a:t>
                      </a:r>
                      <a:endParaRPr lang="ru-RU" sz="1400" dirty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Подкомории</a:t>
                      </a:r>
                      <a:r>
                        <a:rPr lang="ru-RU" sz="1400" dirty="0"/>
                        <a:t>, поветовый, </a:t>
                      </a:r>
                      <a:r>
                        <a:rPr lang="ru-RU" sz="1400" dirty="0" err="1"/>
                        <a:t>коморник</a:t>
                      </a:r>
                      <a:endParaRPr lang="ru-RU" sz="1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Споры землевладельцев по земельным вопросам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BY" sz="1400"/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95385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r>
                        <a:rPr lang="ru-RU" sz="1400" dirty="0" err="1"/>
                        <a:t>Войтовско-лавницкий</a:t>
                      </a:r>
                      <a:endParaRPr lang="ru-RU" sz="1400" dirty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Войт, лавники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Криминальные и гражданские дела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Город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361856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r>
                        <a:rPr lang="ru-RU" sz="1400" dirty="0" err="1"/>
                        <a:t>Бурмистерско-радецкий</a:t>
                      </a:r>
                      <a:endParaRPr lang="ru-RU" sz="1400" dirty="0"/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Бурмистр, радцы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Споры среди мещан, незначительные правонарушения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BY" sz="1400"/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948613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r>
                        <a:rPr lang="ru-RU" sz="1400" dirty="0" err="1"/>
                        <a:t>Копный</a:t>
                      </a:r>
                      <a:r>
                        <a:rPr lang="ru-RU" sz="1400" dirty="0"/>
                        <a:t> (общинный)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Старец, копные мужи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Гражданские дела, криминальные дела крестьян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Волость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22684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r>
                        <a:rPr lang="ru-RU" sz="1400" dirty="0"/>
                        <a:t>Вотчинный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Владелец вотчины, соцкий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BY" sz="1400"/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Владение, имение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119732"/>
                  </a:ext>
                </a:extLst>
              </a:tr>
            </a:tbl>
          </a:graphicData>
        </a:graphic>
      </p:graphicFrame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0FF76CB-829F-4E1F-AEFA-E9D5BAC290A6}"/>
              </a:ext>
            </a:extLst>
          </p:cNvPr>
          <p:cNvCxnSpPr/>
          <p:nvPr/>
        </p:nvCxnSpPr>
        <p:spPr>
          <a:xfrm>
            <a:off x="7152065" y="5168600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9EE7116-3EDD-4D84-B3C6-01AB5D278200}"/>
              </a:ext>
            </a:extLst>
          </p:cNvPr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6">
            <a:extLst>
              <a:ext uri="{FF2B5EF4-FFF2-40B4-BE49-F238E27FC236}">
                <a16:creationId xmlns:a16="http://schemas.microsoft.com/office/drawing/2014/main" id="{36B574DE-AEE6-4B7B-983F-F41C9E16EE20}"/>
              </a:ext>
            </a:extLst>
          </p:cNvPr>
          <p:cNvGrpSpPr/>
          <p:nvPr/>
        </p:nvGrpSpPr>
        <p:grpSpPr>
          <a:xfrm>
            <a:off x="11438984" y="5168600"/>
            <a:ext cx="753016" cy="1680225"/>
            <a:chOff x="11176980" y="2289977"/>
            <a:chExt cx="1025180" cy="2287512"/>
          </a:xfrm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5EFC00D3-A3C0-49FE-B4AC-6605C1A94285}"/>
                </a:ext>
              </a:extLst>
            </p:cNvPr>
            <p:cNvSpPr/>
            <p:nvPr/>
          </p:nvSpPr>
          <p:spPr>
            <a:xfrm>
              <a:off x="11176980" y="2289977"/>
              <a:ext cx="1025180" cy="2287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" rtlCol="0" anchor="ctr"/>
            <a:lstStyle/>
            <a:p>
              <a:pPr algn="r"/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1A979C90-8B5A-4B8B-959E-2DEC510C0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056" y="4132514"/>
              <a:ext cx="306387" cy="247432"/>
            </a:xfrm>
            <a:custGeom>
              <a:avLst/>
              <a:gdLst>
                <a:gd name="T0" fmla="*/ 159 w 160"/>
                <a:gd name="T1" fmla="*/ 66 h 128"/>
                <a:gd name="T2" fmla="*/ 98 w 160"/>
                <a:gd name="T3" fmla="*/ 127 h 128"/>
                <a:gd name="T4" fmla="*/ 96 w 160"/>
                <a:gd name="T5" fmla="*/ 128 h 128"/>
                <a:gd name="T6" fmla="*/ 94 w 160"/>
                <a:gd name="T7" fmla="*/ 127 h 128"/>
                <a:gd name="T8" fmla="*/ 94 w 160"/>
                <a:gd name="T9" fmla="*/ 124 h 128"/>
                <a:gd name="T10" fmla="*/ 152 w 160"/>
                <a:gd name="T11" fmla="*/ 66 h 128"/>
                <a:gd name="T12" fmla="*/ 2 w 160"/>
                <a:gd name="T13" fmla="*/ 66 h 128"/>
                <a:gd name="T14" fmla="*/ 0 w 160"/>
                <a:gd name="T15" fmla="*/ 64 h 128"/>
                <a:gd name="T16" fmla="*/ 2 w 160"/>
                <a:gd name="T17" fmla="*/ 61 h 128"/>
                <a:gd name="T18" fmla="*/ 152 w 160"/>
                <a:gd name="T19" fmla="*/ 61 h 128"/>
                <a:gd name="T20" fmla="*/ 94 w 160"/>
                <a:gd name="T21" fmla="*/ 4 h 128"/>
                <a:gd name="T22" fmla="*/ 94 w 160"/>
                <a:gd name="T23" fmla="*/ 1 h 128"/>
                <a:gd name="T24" fmla="*/ 98 w 160"/>
                <a:gd name="T25" fmla="*/ 1 h 128"/>
                <a:gd name="T26" fmla="*/ 159 w 160"/>
                <a:gd name="T27" fmla="*/ 62 h 128"/>
                <a:gd name="T28" fmla="*/ 160 w 160"/>
                <a:gd name="T29" fmla="*/ 63 h 128"/>
                <a:gd name="T30" fmla="*/ 160 w 160"/>
                <a:gd name="T31" fmla="*/ 63 h 128"/>
                <a:gd name="T32" fmla="*/ 160 w 160"/>
                <a:gd name="T33" fmla="*/ 63 h 128"/>
                <a:gd name="T34" fmla="*/ 160 w 160"/>
                <a:gd name="T35" fmla="*/ 64 h 128"/>
                <a:gd name="T36" fmla="*/ 159 w 160"/>
                <a:gd name="T37" fmla="*/ 6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28">
                  <a:moveTo>
                    <a:pt x="159" y="66"/>
                  </a:moveTo>
                  <a:cubicBezTo>
                    <a:pt x="98" y="127"/>
                    <a:pt x="98" y="127"/>
                    <a:pt x="98" y="127"/>
                  </a:cubicBezTo>
                  <a:cubicBezTo>
                    <a:pt x="97" y="128"/>
                    <a:pt x="97" y="128"/>
                    <a:pt x="96" y="128"/>
                  </a:cubicBezTo>
                  <a:cubicBezTo>
                    <a:pt x="95" y="128"/>
                    <a:pt x="95" y="128"/>
                    <a:pt x="94" y="127"/>
                  </a:cubicBezTo>
                  <a:cubicBezTo>
                    <a:pt x="93" y="126"/>
                    <a:pt x="93" y="125"/>
                    <a:pt x="94" y="12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3"/>
                    <a:pt x="93" y="2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60" y="62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5"/>
                    <a:pt x="1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10110C-C1F3-4F2F-95F7-CB5629F4BED7}"/>
              </a:ext>
            </a:extLst>
          </p:cNvPr>
          <p:cNvSpPr txBox="1"/>
          <p:nvPr/>
        </p:nvSpPr>
        <p:spPr>
          <a:xfrm>
            <a:off x="8049195" y="5424038"/>
            <a:ext cx="3331970" cy="116935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2. Сословно-групповые суды для основных сословий и групп населения (для шляхты, мещан, крестьян, евреев, татар и др.)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6F7968D-2BBA-455A-A799-6390B5F2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2652"/>
          <a:stretch>
            <a:fillRect/>
          </a:stretch>
        </p:blipFill>
        <p:spPr bwMode="auto">
          <a:xfrm>
            <a:off x="5555855" y="5163403"/>
            <a:ext cx="2263907" cy="1694598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>
            <a:extLst>
              <a:ext uri="{FF2B5EF4-FFF2-40B4-BE49-F238E27FC236}">
                <a16:creationId xmlns:a16="http://schemas.microsoft.com/office/drawing/2014/main" id="{47D0EE9F-3FDD-4F01-94E6-DB35897007A8}"/>
              </a:ext>
            </a:extLst>
          </p:cNvPr>
          <p:cNvSpPr/>
          <p:nvPr/>
        </p:nvSpPr>
        <p:spPr>
          <a:xfrm>
            <a:off x="1" y="6293955"/>
            <a:ext cx="6597570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065" y="5160732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0FF76CB-829F-4E1F-AEFA-E9D5BAC290A6}"/>
              </a:ext>
            </a:extLst>
          </p:cNvPr>
          <p:cNvCxnSpPr/>
          <p:nvPr/>
        </p:nvCxnSpPr>
        <p:spPr>
          <a:xfrm>
            <a:off x="7152065" y="5168600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9EE7116-3EDD-4D84-B3C6-01AB5D278200}"/>
              </a:ext>
            </a:extLst>
          </p:cNvPr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6">
            <a:extLst>
              <a:ext uri="{FF2B5EF4-FFF2-40B4-BE49-F238E27FC236}">
                <a16:creationId xmlns:a16="http://schemas.microsoft.com/office/drawing/2014/main" id="{36B574DE-AEE6-4B7B-983F-F41C9E16EE20}"/>
              </a:ext>
            </a:extLst>
          </p:cNvPr>
          <p:cNvGrpSpPr/>
          <p:nvPr/>
        </p:nvGrpSpPr>
        <p:grpSpPr>
          <a:xfrm>
            <a:off x="11438984" y="5168600"/>
            <a:ext cx="753016" cy="1680225"/>
            <a:chOff x="11176980" y="2289977"/>
            <a:chExt cx="1025180" cy="2287512"/>
          </a:xfrm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5EFC00D3-A3C0-49FE-B4AC-6605C1A94285}"/>
                </a:ext>
              </a:extLst>
            </p:cNvPr>
            <p:cNvSpPr/>
            <p:nvPr/>
          </p:nvSpPr>
          <p:spPr>
            <a:xfrm>
              <a:off x="11176980" y="2289977"/>
              <a:ext cx="1025180" cy="2287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" rtlCol="0" anchor="ctr"/>
            <a:lstStyle/>
            <a:p>
              <a:pPr algn="r"/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1A979C90-8B5A-4B8B-959E-2DEC510C0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056" y="4132514"/>
              <a:ext cx="306387" cy="247432"/>
            </a:xfrm>
            <a:custGeom>
              <a:avLst/>
              <a:gdLst>
                <a:gd name="T0" fmla="*/ 159 w 160"/>
                <a:gd name="T1" fmla="*/ 66 h 128"/>
                <a:gd name="T2" fmla="*/ 98 w 160"/>
                <a:gd name="T3" fmla="*/ 127 h 128"/>
                <a:gd name="T4" fmla="*/ 96 w 160"/>
                <a:gd name="T5" fmla="*/ 128 h 128"/>
                <a:gd name="T6" fmla="*/ 94 w 160"/>
                <a:gd name="T7" fmla="*/ 127 h 128"/>
                <a:gd name="T8" fmla="*/ 94 w 160"/>
                <a:gd name="T9" fmla="*/ 124 h 128"/>
                <a:gd name="T10" fmla="*/ 152 w 160"/>
                <a:gd name="T11" fmla="*/ 66 h 128"/>
                <a:gd name="T12" fmla="*/ 2 w 160"/>
                <a:gd name="T13" fmla="*/ 66 h 128"/>
                <a:gd name="T14" fmla="*/ 0 w 160"/>
                <a:gd name="T15" fmla="*/ 64 h 128"/>
                <a:gd name="T16" fmla="*/ 2 w 160"/>
                <a:gd name="T17" fmla="*/ 61 h 128"/>
                <a:gd name="T18" fmla="*/ 152 w 160"/>
                <a:gd name="T19" fmla="*/ 61 h 128"/>
                <a:gd name="T20" fmla="*/ 94 w 160"/>
                <a:gd name="T21" fmla="*/ 4 h 128"/>
                <a:gd name="T22" fmla="*/ 94 w 160"/>
                <a:gd name="T23" fmla="*/ 1 h 128"/>
                <a:gd name="T24" fmla="*/ 98 w 160"/>
                <a:gd name="T25" fmla="*/ 1 h 128"/>
                <a:gd name="T26" fmla="*/ 159 w 160"/>
                <a:gd name="T27" fmla="*/ 62 h 128"/>
                <a:gd name="T28" fmla="*/ 160 w 160"/>
                <a:gd name="T29" fmla="*/ 63 h 128"/>
                <a:gd name="T30" fmla="*/ 160 w 160"/>
                <a:gd name="T31" fmla="*/ 63 h 128"/>
                <a:gd name="T32" fmla="*/ 160 w 160"/>
                <a:gd name="T33" fmla="*/ 63 h 128"/>
                <a:gd name="T34" fmla="*/ 160 w 160"/>
                <a:gd name="T35" fmla="*/ 64 h 128"/>
                <a:gd name="T36" fmla="*/ 159 w 160"/>
                <a:gd name="T37" fmla="*/ 6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28">
                  <a:moveTo>
                    <a:pt x="159" y="66"/>
                  </a:moveTo>
                  <a:cubicBezTo>
                    <a:pt x="98" y="127"/>
                    <a:pt x="98" y="127"/>
                    <a:pt x="98" y="127"/>
                  </a:cubicBezTo>
                  <a:cubicBezTo>
                    <a:pt x="97" y="128"/>
                    <a:pt x="97" y="128"/>
                    <a:pt x="96" y="128"/>
                  </a:cubicBezTo>
                  <a:cubicBezTo>
                    <a:pt x="95" y="128"/>
                    <a:pt x="95" y="128"/>
                    <a:pt x="94" y="127"/>
                  </a:cubicBezTo>
                  <a:cubicBezTo>
                    <a:pt x="93" y="126"/>
                    <a:pt x="93" y="125"/>
                    <a:pt x="94" y="12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3"/>
                    <a:pt x="93" y="2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60" y="62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5"/>
                    <a:pt x="1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10110C-C1F3-4F2F-95F7-CB5629F4BED7}"/>
              </a:ext>
            </a:extLst>
          </p:cNvPr>
          <p:cNvSpPr txBox="1"/>
          <p:nvPr/>
        </p:nvSpPr>
        <p:spPr>
          <a:xfrm>
            <a:off x="8049195" y="5424038"/>
            <a:ext cx="3331970" cy="116935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2. Сословно-групповые суды для основных сословий и групп населения (для шляхты, мещан, крестьян, евреев, татар и др.)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6F7968D-2BBA-455A-A799-6390B5F2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2652"/>
          <a:stretch>
            <a:fillRect/>
          </a:stretch>
        </p:blipFill>
        <p:spPr bwMode="auto">
          <a:xfrm>
            <a:off x="5555855" y="5163403"/>
            <a:ext cx="2263907" cy="1694598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D8D91B-C27F-4A6D-9F7F-6875E33F58D7}"/>
              </a:ext>
            </a:extLst>
          </p:cNvPr>
          <p:cNvSpPr/>
          <p:nvPr/>
        </p:nvSpPr>
        <p:spPr>
          <a:xfrm>
            <a:off x="978064" y="1288122"/>
            <a:ext cx="109350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Сословным судом для шляхты был </a:t>
            </a:r>
            <a:r>
              <a:rPr lang="ru-RU" sz="1600" b="1" dirty="0"/>
              <a:t>земский поветовый суд</a:t>
            </a:r>
            <a:r>
              <a:rPr lang="ru-RU" sz="1600" dirty="0"/>
              <a:t>. Его возникновение в Беларуси относится к первой половине XVI в. Судьи в этот суд избирались шляхтой и утверждались великим князем пожизненно. Дела в земском суде рассматривались посессионно. Сессии собирались три раза в год. Следует иметь в виду, что созданием земских судов было положено начало организации судебной системы на новой теоретической основе разделения властей, так как они были первыми судами, полностью отделенными и не зависимыми от местной администрации.</a:t>
            </a:r>
          </a:p>
          <a:p>
            <a:pPr algn="just"/>
            <a:endParaRPr lang="ru-RU" sz="900" dirty="0"/>
          </a:p>
          <a:p>
            <a:pPr algn="just"/>
            <a:r>
              <a:rPr lang="ru-RU" sz="1600" dirty="0"/>
              <a:t>Вторым судом, отделенным от органов государственного управления, был </a:t>
            </a:r>
            <a:r>
              <a:rPr lang="ru-RU" sz="1600" b="1" dirty="0" err="1"/>
              <a:t>подкоморский</a:t>
            </a:r>
            <a:r>
              <a:rPr lang="ru-RU" sz="1600" b="1" dirty="0"/>
              <a:t> суд</a:t>
            </a:r>
            <a:r>
              <a:rPr lang="ru-RU" sz="1600" dirty="0"/>
              <a:t>. В этом суде рассматривались дела о земельных спорах с участием самих сторон. Действовал с 1566 г. Должность </a:t>
            </a:r>
            <a:r>
              <a:rPr lang="ru-RU" sz="1600" dirty="0" err="1"/>
              <a:t>подкомория</a:t>
            </a:r>
            <a:r>
              <a:rPr lang="ru-RU" sz="1600" dirty="0"/>
              <a:t> считалась почетной и доходной, потому что значительная часть судебных пошлин, которые вносили стороны, шла в доход судьи. Рассмотрение дела в </a:t>
            </a:r>
            <a:r>
              <a:rPr lang="ru-RU" sz="1600" dirty="0" err="1"/>
              <a:t>подкоморском</a:t>
            </a:r>
            <a:r>
              <a:rPr lang="ru-RU" sz="1600" dirty="0"/>
              <a:t> суде происходило на месте границ землевладений. Там же </a:t>
            </a:r>
            <a:r>
              <a:rPr lang="ru-RU" sz="1600" dirty="0" err="1"/>
              <a:t>подкоморий</a:t>
            </a:r>
            <a:r>
              <a:rPr lang="ru-RU" sz="1600" dirty="0"/>
              <a:t> слушал объяснения сторон, показания свидетелей, рассматривал письменные доказательства, выносил свое решение, показывал на местности, где должна проходить межа, устанавливал межевые знаки. Решения </a:t>
            </a:r>
            <a:r>
              <a:rPr lang="ru-RU" sz="1600" dirty="0" err="1"/>
              <a:t>подкоморского</a:t>
            </a:r>
            <a:r>
              <a:rPr lang="ru-RU" sz="1600" dirty="0"/>
              <a:t> суда подлежали неотложному исполнению, однако могли быть обжалованы в великокняжеском или главном суде.</a:t>
            </a:r>
          </a:p>
        </p:txBody>
      </p:sp>
    </p:spTree>
    <p:extLst>
      <p:ext uri="{BB962C8B-B14F-4D97-AF65-F5344CB8AC3E}">
        <p14:creationId xmlns:p14="http://schemas.microsoft.com/office/powerpoint/2010/main" val="11158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>
            <a:extLst>
              <a:ext uri="{FF2B5EF4-FFF2-40B4-BE49-F238E27FC236}">
                <a16:creationId xmlns:a16="http://schemas.microsoft.com/office/drawing/2014/main" id="{47D0EE9F-3FDD-4F01-94E6-DB35897007A8}"/>
              </a:ext>
            </a:extLst>
          </p:cNvPr>
          <p:cNvSpPr/>
          <p:nvPr/>
        </p:nvSpPr>
        <p:spPr>
          <a:xfrm>
            <a:off x="1" y="6293955"/>
            <a:ext cx="6597570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065" y="5160732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0FF76CB-829F-4E1F-AEFA-E9D5BAC290A6}"/>
              </a:ext>
            </a:extLst>
          </p:cNvPr>
          <p:cNvCxnSpPr/>
          <p:nvPr/>
        </p:nvCxnSpPr>
        <p:spPr>
          <a:xfrm>
            <a:off x="7152065" y="5168600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9EE7116-3EDD-4D84-B3C6-01AB5D278200}"/>
              </a:ext>
            </a:extLst>
          </p:cNvPr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6">
            <a:extLst>
              <a:ext uri="{FF2B5EF4-FFF2-40B4-BE49-F238E27FC236}">
                <a16:creationId xmlns:a16="http://schemas.microsoft.com/office/drawing/2014/main" id="{36B574DE-AEE6-4B7B-983F-F41C9E16EE20}"/>
              </a:ext>
            </a:extLst>
          </p:cNvPr>
          <p:cNvGrpSpPr/>
          <p:nvPr/>
        </p:nvGrpSpPr>
        <p:grpSpPr>
          <a:xfrm>
            <a:off x="11438984" y="5168600"/>
            <a:ext cx="753016" cy="1680225"/>
            <a:chOff x="11176980" y="2289977"/>
            <a:chExt cx="1025180" cy="2287512"/>
          </a:xfrm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5EFC00D3-A3C0-49FE-B4AC-6605C1A94285}"/>
                </a:ext>
              </a:extLst>
            </p:cNvPr>
            <p:cNvSpPr/>
            <p:nvPr/>
          </p:nvSpPr>
          <p:spPr>
            <a:xfrm>
              <a:off x="11176980" y="2289977"/>
              <a:ext cx="1025180" cy="2287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" rtlCol="0" anchor="ctr"/>
            <a:lstStyle/>
            <a:p>
              <a:pPr algn="r"/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1A979C90-8B5A-4B8B-959E-2DEC510C0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056" y="4132514"/>
              <a:ext cx="306387" cy="247432"/>
            </a:xfrm>
            <a:custGeom>
              <a:avLst/>
              <a:gdLst>
                <a:gd name="T0" fmla="*/ 159 w 160"/>
                <a:gd name="T1" fmla="*/ 66 h 128"/>
                <a:gd name="T2" fmla="*/ 98 w 160"/>
                <a:gd name="T3" fmla="*/ 127 h 128"/>
                <a:gd name="T4" fmla="*/ 96 w 160"/>
                <a:gd name="T5" fmla="*/ 128 h 128"/>
                <a:gd name="T6" fmla="*/ 94 w 160"/>
                <a:gd name="T7" fmla="*/ 127 h 128"/>
                <a:gd name="T8" fmla="*/ 94 w 160"/>
                <a:gd name="T9" fmla="*/ 124 h 128"/>
                <a:gd name="T10" fmla="*/ 152 w 160"/>
                <a:gd name="T11" fmla="*/ 66 h 128"/>
                <a:gd name="T12" fmla="*/ 2 w 160"/>
                <a:gd name="T13" fmla="*/ 66 h 128"/>
                <a:gd name="T14" fmla="*/ 0 w 160"/>
                <a:gd name="T15" fmla="*/ 64 h 128"/>
                <a:gd name="T16" fmla="*/ 2 w 160"/>
                <a:gd name="T17" fmla="*/ 61 h 128"/>
                <a:gd name="T18" fmla="*/ 152 w 160"/>
                <a:gd name="T19" fmla="*/ 61 h 128"/>
                <a:gd name="T20" fmla="*/ 94 w 160"/>
                <a:gd name="T21" fmla="*/ 4 h 128"/>
                <a:gd name="T22" fmla="*/ 94 w 160"/>
                <a:gd name="T23" fmla="*/ 1 h 128"/>
                <a:gd name="T24" fmla="*/ 98 w 160"/>
                <a:gd name="T25" fmla="*/ 1 h 128"/>
                <a:gd name="T26" fmla="*/ 159 w 160"/>
                <a:gd name="T27" fmla="*/ 62 h 128"/>
                <a:gd name="T28" fmla="*/ 160 w 160"/>
                <a:gd name="T29" fmla="*/ 63 h 128"/>
                <a:gd name="T30" fmla="*/ 160 w 160"/>
                <a:gd name="T31" fmla="*/ 63 h 128"/>
                <a:gd name="T32" fmla="*/ 160 w 160"/>
                <a:gd name="T33" fmla="*/ 63 h 128"/>
                <a:gd name="T34" fmla="*/ 160 w 160"/>
                <a:gd name="T35" fmla="*/ 64 h 128"/>
                <a:gd name="T36" fmla="*/ 159 w 160"/>
                <a:gd name="T37" fmla="*/ 6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28">
                  <a:moveTo>
                    <a:pt x="159" y="66"/>
                  </a:moveTo>
                  <a:cubicBezTo>
                    <a:pt x="98" y="127"/>
                    <a:pt x="98" y="127"/>
                    <a:pt x="98" y="127"/>
                  </a:cubicBezTo>
                  <a:cubicBezTo>
                    <a:pt x="97" y="128"/>
                    <a:pt x="97" y="128"/>
                    <a:pt x="96" y="128"/>
                  </a:cubicBezTo>
                  <a:cubicBezTo>
                    <a:pt x="95" y="128"/>
                    <a:pt x="95" y="128"/>
                    <a:pt x="94" y="127"/>
                  </a:cubicBezTo>
                  <a:cubicBezTo>
                    <a:pt x="93" y="126"/>
                    <a:pt x="93" y="125"/>
                    <a:pt x="94" y="12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3"/>
                    <a:pt x="93" y="2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60" y="62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5"/>
                    <a:pt x="1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10110C-C1F3-4F2F-95F7-CB5629F4BED7}"/>
              </a:ext>
            </a:extLst>
          </p:cNvPr>
          <p:cNvSpPr txBox="1"/>
          <p:nvPr/>
        </p:nvSpPr>
        <p:spPr>
          <a:xfrm>
            <a:off x="8049195" y="5424038"/>
            <a:ext cx="3331970" cy="116935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2. Сословно-групповые суды для основных сословий и групп населения (для шляхты, мещан, крестьян, евреев, татар и др.)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6F7968D-2BBA-455A-A799-6390B5F2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2652"/>
          <a:stretch>
            <a:fillRect/>
          </a:stretch>
        </p:blipFill>
        <p:spPr bwMode="auto">
          <a:xfrm>
            <a:off x="5555855" y="5163403"/>
            <a:ext cx="2263907" cy="1694598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D8D91B-C27F-4A6D-9F7F-6875E33F58D7}"/>
              </a:ext>
            </a:extLst>
          </p:cNvPr>
          <p:cNvSpPr/>
          <p:nvPr/>
        </p:nvSpPr>
        <p:spPr>
          <a:xfrm>
            <a:off x="978064" y="1691142"/>
            <a:ext cx="109350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/>
              <a:t>На новых принципах выборности и участия представителей городского населения строился и </a:t>
            </a:r>
            <a:r>
              <a:rPr lang="ru-RU" sz="1700" b="1" dirty="0" err="1"/>
              <a:t>войтовско-лавницкий</a:t>
            </a:r>
            <a:r>
              <a:rPr lang="ru-RU" sz="1700" b="1" dirty="0"/>
              <a:t> суд</a:t>
            </a:r>
            <a:r>
              <a:rPr lang="ru-RU" sz="1700" dirty="0"/>
              <a:t> в городах. Этим судом рассматривались как криминальные, так и гражданские дела. Мелкие и незначительные правонарушения и споры среди мещан рассматривали городские </a:t>
            </a:r>
            <a:r>
              <a:rPr lang="ru-RU" sz="1700" b="1" dirty="0"/>
              <a:t>бурмистры</a:t>
            </a:r>
            <a:r>
              <a:rPr lang="ru-RU" sz="1700" dirty="0"/>
              <a:t>. </a:t>
            </a:r>
            <a:r>
              <a:rPr lang="ru-RU" sz="1700" dirty="0" err="1"/>
              <a:t>Войтовско-лавницкие</a:t>
            </a:r>
            <a:r>
              <a:rPr lang="ru-RU" sz="1700" dirty="0"/>
              <a:t> и </a:t>
            </a:r>
            <a:r>
              <a:rPr lang="ru-RU" sz="1700" dirty="0" err="1"/>
              <a:t>бурмистерско-радецкие</a:t>
            </a:r>
            <a:r>
              <a:rPr lang="ru-RU" sz="1700" dirty="0"/>
              <a:t> суды создавались в городах сразу после получения городом грамоты на магдебургское право.</a:t>
            </a:r>
          </a:p>
          <a:p>
            <a:pPr algn="just"/>
            <a:endParaRPr lang="ru-RU" sz="1700" dirty="0"/>
          </a:p>
          <a:p>
            <a:pPr algn="just"/>
            <a:r>
              <a:rPr lang="ru-RU" sz="1700" dirty="0"/>
              <a:t>Важно отметить, что создание выборных, не зависимых от администрации, судов хотя бы только для некоторых сословий, свидетельствовало о новом этапе в развитии правовой культуры общества, стремлении к постепенному установлению правового порядка в государстве.</a:t>
            </a:r>
          </a:p>
          <a:p>
            <a:pPr algn="just"/>
            <a:r>
              <a:rPr lang="ru-RU" sz="1700" dirty="0"/>
              <a:t>Судебные дела над крепостными крестьянами и служилой шляхтой рассматривал </a:t>
            </a:r>
            <a:r>
              <a:rPr lang="ru-RU" sz="1700" b="1" dirty="0"/>
              <a:t>вотчинный суд. </a:t>
            </a:r>
            <a:r>
              <a:rPr lang="ru-RU" sz="1700" dirty="0"/>
              <a:t>Его осуществляли представители вотчинной администрации (</a:t>
            </a:r>
            <a:r>
              <a:rPr lang="ru-RU" sz="1700" dirty="0" err="1"/>
              <a:t>соцкие</a:t>
            </a:r>
            <a:r>
              <a:rPr lang="ru-RU" sz="1700" dirty="0"/>
              <a:t>, старосты, </a:t>
            </a:r>
            <a:r>
              <a:rPr lang="ru-RU" sz="1700" dirty="0" err="1"/>
              <a:t>державцы</a:t>
            </a:r>
            <a:r>
              <a:rPr lang="ru-RU" sz="1700" dirty="0"/>
              <a:t>). Дела рассматривались на основе местных обычаев или по воле владельца вотчины.</a:t>
            </a:r>
          </a:p>
        </p:txBody>
      </p:sp>
    </p:spTree>
    <p:extLst>
      <p:ext uri="{BB962C8B-B14F-4D97-AF65-F5344CB8AC3E}">
        <p14:creationId xmlns:p14="http://schemas.microsoft.com/office/powerpoint/2010/main" val="6878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>
            <a:extLst>
              <a:ext uri="{FF2B5EF4-FFF2-40B4-BE49-F238E27FC236}">
                <a16:creationId xmlns:a16="http://schemas.microsoft.com/office/drawing/2014/main" id="{47D0EE9F-3FDD-4F01-94E6-DB35897007A8}"/>
              </a:ext>
            </a:extLst>
          </p:cNvPr>
          <p:cNvSpPr/>
          <p:nvPr/>
        </p:nvSpPr>
        <p:spPr>
          <a:xfrm>
            <a:off x="1" y="6293955"/>
            <a:ext cx="6597570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065" y="5160732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20FF76CB-829F-4E1F-AEFA-E9D5BAC290A6}"/>
              </a:ext>
            </a:extLst>
          </p:cNvPr>
          <p:cNvCxnSpPr/>
          <p:nvPr/>
        </p:nvCxnSpPr>
        <p:spPr>
          <a:xfrm>
            <a:off x="7152065" y="5168600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9EE7116-3EDD-4D84-B3C6-01AB5D278200}"/>
              </a:ext>
            </a:extLst>
          </p:cNvPr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6">
            <a:extLst>
              <a:ext uri="{FF2B5EF4-FFF2-40B4-BE49-F238E27FC236}">
                <a16:creationId xmlns:a16="http://schemas.microsoft.com/office/drawing/2014/main" id="{36B574DE-AEE6-4B7B-983F-F41C9E16EE20}"/>
              </a:ext>
            </a:extLst>
          </p:cNvPr>
          <p:cNvGrpSpPr/>
          <p:nvPr/>
        </p:nvGrpSpPr>
        <p:grpSpPr>
          <a:xfrm>
            <a:off x="11438984" y="5168600"/>
            <a:ext cx="753016" cy="1680225"/>
            <a:chOff x="11176980" y="2289977"/>
            <a:chExt cx="1025180" cy="2287512"/>
          </a:xfrm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5EFC00D3-A3C0-49FE-B4AC-6605C1A94285}"/>
                </a:ext>
              </a:extLst>
            </p:cNvPr>
            <p:cNvSpPr/>
            <p:nvPr/>
          </p:nvSpPr>
          <p:spPr>
            <a:xfrm>
              <a:off x="11176980" y="2289977"/>
              <a:ext cx="1025180" cy="2287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0" rtlCol="0" anchor="ctr"/>
            <a:lstStyle/>
            <a:p>
              <a:pPr algn="r"/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1A979C90-8B5A-4B8B-959E-2DEC510C0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056" y="4132514"/>
              <a:ext cx="306387" cy="247432"/>
            </a:xfrm>
            <a:custGeom>
              <a:avLst/>
              <a:gdLst>
                <a:gd name="T0" fmla="*/ 159 w 160"/>
                <a:gd name="T1" fmla="*/ 66 h 128"/>
                <a:gd name="T2" fmla="*/ 98 w 160"/>
                <a:gd name="T3" fmla="*/ 127 h 128"/>
                <a:gd name="T4" fmla="*/ 96 w 160"/>
                <a:gd name="T5" fmla="*/ 128 h 128"/>
                <a:gd name="T6" fmla="*/ 94 w 160"/>
                <a:gd name="T7" fmla="*/ 127 h 128"/>
                <a:gd name="T8" fmla="*/ 94 w 160"/>
                <a:gd name="T9" fmla="*/ 124 h 128"/>
                <a:gd name="T10" fmla="*/ 152 w 160"/>
                <a:gd name="T11" fmla="*/ 66 h 128"/>
                <a:gd name="T12" fmla="*/ 2 w 160"/>
                <a:gd name="T13" fmla="*/ 66 h 128"/>
                <a:gd name="T14" fmla="*/ 0 w 160"/>
                <a:gd name="T15" fmla="*/ 64 h 128"/>
                <a:gd name="T16" fmla="*/ 2 w 160"/>
                <a:gd name="T17" fmla="*/ 61 h 128"/>
                <a:gd name="T18" fmla="*/ 152 w 160"/>
                <a:gd name="T19" fmla="*/ 61 h 128"/>
                <a:gd name="T20" fmla="*/ 94 w 160"/>
                <a:gd name="T21" fmla="*/ 4 h 128"/>
                <a:gd name="T22" fmla="*/ 94 w 160"/>
                <a:gd name="T23" fmla="*/ 1 h 128"/>
                <a:gd name="T24" fmla="*/ 98 w 160"/>
                <a:gd name="T25" fmla="*/ 1 h 128"/>
                <a:gd name="T26" fmla="*/ 159 w 160"/>
                <a:gd name="T27" fmla="*/ 62 h 128"/>
                <a:gd name="T28" fmla="*/ 160 w 160"/>
                <a:gd name="T29" fmla="*/ 63 h 128"/>
                <a:gd name="T30" fmla="*/ 160 w 160"/>
                <a:gd name="T31" fmla="*/ 63 h 128"/>
                <a:gd name="T32" fmla="*/ 160 w 160"/>
                <a:gd name="T33" fmla="*/ 63 h 128"/>
                <a:gd name="T34" fmla="*/ 160 w 160"/>
                <a:gd name="T35" fmla="*/ 64 h 128"/>
                <a:gd name="T36" fmla="*/ 159 w 160"/>
                <a:gd name="T37" fmla="*/ 6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28">
                  <a:moveTo>
                    <a:pt x="159" y="66"/>
                  </a:moveTo>
                  <a:cubicBezTo>
                    <a:pt x="98" y="127"/>
                    <a:pt x="98" y="127"/>
                    <a:pt x="98" y="127"/>
                  </a:cubicBezTo>
                  <a:cubicBezTo>
                    <a:pt x="97" y="128"/>
                    <a:pt x="97" y="128"/>
                    <a:pt x="96" y="128"/>
                  </a:cubicBezTo>
                  <a:cubicBezTo>
                    <a:pt x="95" y="128"/>
                    <a:pt x="95" y="128"/>
                    <a:pt x="94" y="127"/>
                  </a:cubicBezTo>
                  <a:cubicBezTo>
                    <a:pt x="93" y="126"/>
                    <a:pt x="93" y="125"/>
                    <a:pt x="94" y="12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52" y="61"/>
                    <a:pt x="152" y="61"/>
                    <a:pt x="152" y="61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3"/>
                    <a:pt x="93" y="2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2"/>
                    <a:pt x="160" y="62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5"/>
                    <a:pt x="160" y="65"/>
                    <a:pt x="1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10110C-C1F3-4F2F-95F7-CB5629F4BED7}"/>
              </a:ext>
            </a:extLst>
          </p:cNvPr>
          <p:cNvSpPr txBox="1"/>
          <p:nvPr/>
        </p:nvSpPr>
        <p:spPr>
          <a:xfrm>
            <a:off x="8049195" y="5424038"/>
            <a:ext cx="3331970" cy="116935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2. Сословно-групповые суды для основных сословий и групп населения (для шляхты, мещан, крестьян, евреев, татар и др.)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6F7968D-2BBA-455A-A799-6390B5F2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2652"/>
          <a:stretch>
            <a:fillRect/>
          </a:stretch>
        </p:blipFill>
        <p:spPr bwMode="auto">
          <a:xfrm>
            <a:off x="5555855" y="5163403"/>
            <a:ext cx="2263907" cy="1694598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D8D91B-C27F-4A6D-9F7F-6875E33F58D7}"/>
              </a:ext>
            </a:extLst>
          </p:cNvPr>
          <p:cNvSpPr/>
          <p:nvPr/>
        </p:nvSpPr>
        <p:spPr>
          <a:xfrm>
            <a:off x="978064" y="1515694"/>
            <a:ext cx="109350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/>
              <a:t>Среди крестьянского сословия еще бытовал так называемый </a:t>
            </a:r>
            <a:r>
              <a:rPr lang="ru-RU" sz="1700" b="1" dirty="0" err="1"/>
              <a:t>копный</a:t>
            </a:r>
            <a:r>
              <a:rPr lang="ru-RU" sz="1700" b="1" dirty="0"/>
              <a:t> суд. </a:t>
            </a:r>
            <a:r>
              <a:rPr lang="ru-RU" sz="1700" dirty="0"/>
              <a:t>Судопроизводство здесь имело две формы: </a:t>
            </a:r>
            <a:r>
              <a:rPr lang="ru-RU" sz="1700" i="1" dirty="0"/>
              <a:t>обычную и «горячую». </a:t>
            </a:r>
          </a:p>
          <a:p>
            <a:pPr algn="just"/>
            <a:r>
              <a:rPr lang="ru-RU" sz="1700" dirty="0"/>
              <a:t>Обычная копа собиралась в заранее определенные сроки и на определенном месте – </a:t>
            </a:r>
            <a:r>
              <a:rPr lang="ru-RU" sz="1700" dirty="0" err="1"/>
              <a:t>коповище</a:t>
            </a:r>
            <a:r>
              <a:rPr lang="ru-RU" sz="1700" dirty="0"/>
              <a:t>. Обычная копа рассматривала гражданские дела, межевые споры, мелкие </a:t>
            </a:r>
            <a:r>
              <a:rPr lang="ru-RU" sz="1700" dirty="0" err="1"/>
              <a:t>крадежи</a:t>
            </a:r>
            <a:r>
              <a:rPr lang="ru-RU" sz="1700" dirty="0"/>
              <a:t>. «Горячая» копа собиралась в случае убийства, поджога, нападения. Определенного места сбора не имела. Пострадавший кричал (поднимал гвалт), и все взрослые, кто слышал крик, должны были бежать на место происшествия, где происходил суд. Все были судьями и имели равные голоса в принятии решения. Постановления </a:t>
            </a:r>
            <a:r>
              <a:rPr lang="ru-RU" sz="1700" dirty="0" err="1"/>
              <a:t>копных</a:t>
            </a:r>
            <a:r>
              <a:rPr lang="ru-RU" sz="1700" dirty="0"/>
              <a:t> судов, как правило, обжалованию не подлежали и исполнялись сразу.</a:t>
            </a:r>
          </a:p>
          <a:p>
            <a:pPr algn="just"/>
            <a:endParaRPr lang="ru-RU" sz="1700" dirty="0"/>
          </a:p>
          <a:p>
            <a:pPr algn="just"/>
            <a:r>
              <a:rPr lang="ru-RU" sz="1700" dirty="0"/>
              <a:t>Среди духовенства, татар, евреев, действовали ещё свои суды, основанные на религиозном праве (Библии, Коране, Торе).</a:t>
            </a:r>
          </a:p>
        </p:txBody>
      </p:sp>
    </p:spTree>
    <p:extLst>
      <p:ext uri="{BB962C8B-B14F-4D97-AF65-F5344CB8AC3E}">
        <p14:creationId xmlns:p14="http://schemas.microsoft.com/office/powerpoint/2010/main" val="36540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>
            <a:extLst>
              <a:ext uri="{FF2B5EF4-FFF2-40B4-BE49-F238E27FC236}">
                <a16:creationId xmlns:a16="http://schemas.microsoft.com/office/drawing/2014/main" id="{47D0EE9F-3FDD-4F01-94E6-DB35897007A8}"/>
              </a:ext>
            </a:extLst>
          </p:cNvPr>
          <p:cNvSpPr/>
          <p:nvPr/>
        </p:nvSpPr>
        <p:spPr>
          <a:xfrm>
            <a:off x="11576" y="6307156"/>
            <a:ext cx="12180424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90080" y="6848826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463998-EA29-4DA0-9836-7CE26F1AFF9B}"/>
              </a:ext>
            </a:extLst>
          </p:cNvPr>
          <p:cNvSpPr/>
          <p:nvPr/>
        </p:nvSpPr>
        <p:spPr>
          <a:xfrm>
            <a:off x="850934" y="1508058"/>
            <a:ext cx="1030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Open Sans" charset="0"/>
                <a:ea typeface="Open Sans" charset="0"/>
                <a:cs typeface="Open Sans" charset="0"/>
              </a:rPr>
              <a:t>Прогрессивными чертами судебной системы были: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CA8E35F6-E46D-4B1D-8CAD-787D326210D2}"/>
              </a:ext>
            </a:extLst>
          </p:cNvPr>
          <p:cNvGrpSpPr/>
          <p:nvPr/>
        </p:nvGrpSpPr>
        <p:grpSpPr>
          <a:xfrm>
            <a:off x="960700" y="2191492"/>
            <a:ext cx="10718156" cy="378351"/>
            <a:chOff x="2028824" y="4575559"/>
            <a:chExt cx="4057016" cy="564046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EC499186-AFB0-4422-BD3D-30D68DCE907E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 err="1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всесословность</a:t>
              </a: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 некоторых судов (Главный суд, замко­вый суд);</a:t>
              </a:r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3AE37053-41D1-4828-BF76-02CA2CD3F454}"/>
                </a:ext>
              </a:extLst>
            </p:cNvPr>
            <p:cNvSpPr/>
            <p:nvPr/>
          </p:nvSpPr>
          <p:spPr>
            <a:xfrm>
              <a:off x="2028824" y="4575559"/>
              <a:ext cx="138082" cy="564045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1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3" name="Group 8">
            <a:extLst>
              <a:ext uri="{FF2B5EF4-FFF2-40B4-BE49-F238E27FC236}">
                <a16:creationId xmlns:a16="http://schemas.microsoft.com/office/drawing/2014/main" id="{5D9349D8-5425-4783-AE21-A8BAEA8068E4}"/>
              </a:ext>
            </a:extLst>
          </p:cNvPr>
          <p:cNvGrpSpPr/>
          <p:nvPr/>
        </p:nvGrpSpPr>
        <p:grpSpPr>
          <a:xfrm>
            <a:off x="960700" y="2683927"/>
            <a:ext cx="10718156" cy="378351"/>
            <a:chOff x="2028824" y="4575559"/>
            <a:chExt cx="4057016" cy="56404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19DDEB74-940F-4961-869F-D558D673A82A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отделение судов от администрации (земский, под коморский суды);</a:t>
              </a: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DAE49ED9-17A8-4FCE-A2EA-68FD93B7F0CB}"/>
                </a:ext>
              </a:extLst>
            </p:cNvPr>
            <p:cNvSpPr/>
            <p:nvPr/>
          </p:nvSpPr>
          <p:spPr>
            <a:xfrm>
              <a:off x="2028824" y="4575559"/>
              <a:ext cx="138082" cy="564045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2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6" name="Group 8">
            <a:extLst>
              <a:ext uri="{FF2B5EF4-FFF2-40B4-BE49-F238E27FC236}">
                <a16:creationId xmlns:a16="http://schemas.microsoft.com/office/drawing/2014/main" id="{43F9A693-F35C-42B3-99DB-5BF7784B7B05}"/>
              </a:ext>
            </a:extLst>
          </p:cNvPr>
          <p:cNvGrpSpPr/>
          <p:nvPr/>
        </p:nvGrpSpPr>
        <p:grpSpPr>
          <a:xfrm>
            <a:off x="960700" y="3672557"/>
            <a:ext cx="10718156" cy="980833"/>
            <a:chOff x="2028824" y="4575559"/>
            <a:chExt cx="4057016" cy="564046"/>
          </a:xfrm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5DA30982-89D1-46DF-87E7-BC202147657A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высокие требования морального и профессионального ха­рактера к кандидатам на</a:t>
              </a:r>
              <a:b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 должности судей («особ годных, </a:t>
              </a:r>
              <a:r>
                <a:rPr lang="ru-RU" sz="1600" b="1" dirty="0" err="1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богобойных</a:t>
              </a: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, </a:t>
              </a:r>
              <a:r>
                <a:rPr lang="ru-RU" sz="1600" b="1" dirty="0" err="1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цнотливых</a:t>
              </a: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 прав и </a:t>
              </a:r>
              <a:r>
                <a:rPr lang="ru-RU" sz="1600" b="1" dirty="0" err="1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звычаев</a:t>
              </a: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 оного панства Великого княжества Литовского», т.е. людей добропоря­дочных, знающих права и обычаи);</a:t>
              </a:r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7712A8A6-3CAA-4106-B922-36949731CBED}"/>
                </a:ext>
              </a:extLst>
            </p:cNvPr>
            <p:cNvSpPr/>
            <p:nvPr/>
          </p:nvSpPr>
          <p:spPr>
            <a:xfrm>
              <a:off x="2028824" y="4575559"/>
              <a:ext cx="138082" cy="564045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4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49" name="Group 8">
            <a:extLst>
              <a:ext uri="{FF2B5EF4-FFF2-40B4-BE49-F238E27FC236}">
                <a16:creationId xmlns:a16="http://schemas.microsoft.com/office/drawing/2014/main" id="{EC8CB63B-A51A-44AB-B148-6BF4777FD535}"/>
              </a:ext>
            </a:extLst>
          </p:cNvPr>
          <p:cNvGrpSpPr/>
          <p:nvPr/>
        </p:nvGrpSpPr>
        <p:grpSpPr>
          <a:xfrm>
            <a:off x="960700" y="4765849"/>
            <a:ext cx="10718156" cy="980839"/>
            <a:chOff x="2028824" y="4575559"/>
            <a:chExt cx="4057016" cy="564049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36829F40-9F4A-44AB-B5D0-EA431DE76639}"/>
                </a:ext>
              </a:extLst>
            </p:cNvPr>
            <p:cNvSpPr/>
            <p:nvPr/>
          </p:nvSpPr>
          <p:spPr>
            <a:xfrm>
              <a:off x="2028824" y="4575563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преобладание коллегиальности при рассмотрении дела, публичность и ряд других</a:t>
              </a:r>
              <a:b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 положений, которые дают ос­нование утверждать, что уже в это время суды в Белару­си превратились из органов защиты интересов государ­ства в органы защиты прав человека.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59B23A01-05BC-40B4-A55A-71A2C4BF090C}"/>
                </a:ext>
              </a:extLst>
            </p:cNvPr>
            <p:cNvSpPr/>
            <p:nvPr/>
          </p:nvSpPr>
          <p:spPr>
            <a:xfrm>
              <a:off x="2028824" y="4575559"/>
              <a:ext cx="138082" cy="564045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5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55" name="Group 8">
            <a:extLst>
              <a:ext uri="{FF2B5EF4-FFF2-40B4-BE49-F238E27FC236}">
                <a16:creationId xmlns:a16="http://schemas.microsoft.com/office/drawing/2014/main" id="{8CCCEABA-1B4C-4298-BE23-DB7369B99D90}"/>
              </a:ext>
            </a:extLst>
          </p:cNvPr>
          <p:cNvGrpSpPr/>
          <p:nvPr/>
        </p:nvGrpSpPr>
        <p:grpSpPr>
          <a:xfrm>
            <a:off x="960700" y="3172183"/>
            <a:ext cx="10718156" cy="378351"/>
            <a:chOff x="2028824" y="4575559"/>
            <a:chExt cx="4057016" cy="564046"/>
          </a:xfrm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FA97E458-C82C-41C5-9EE0-67037FCF3F12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четкое разделение су­дов на инстанции в середине XVI в. - суды 1 и 2 инстанции;</a:t>
              </a:r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1804992E-8FD8-4BB5-A79C-EFC41E8E6F32}"/>
                </a:ext>
              </a:extLst>
            </p:cNvPr>
            <p:cNvSpPr/>
            <p:nvPr/>
          </p:nvSpPr>
          <p:spPr>
            <a:xfrm>
              <a:off x="2028824" y="4575559"/>
              <a:ext cx="138082" cy="564045"/>
            </a:xfrm>
            <a:prstGeom prst="rect">
              <a:avLst/>
            </a:prstGeom>
            <a:solidFill>
              <a:srgbClr val="1D4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1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>
            <a:extLst>
              <a:ext uri="{FF2B5EF4-FFF2-40B4-BE49-F238E27FC236}">
                <a16:creationId xmlns:a16="http://schemas.microsoft.com/office/drawing/2014/main" id="{3C69E2F4-C450-46C6-8E70-B5A52381AFB1}"/>
              </a:ext>
            </a:extLst>
          </p:cNvPr>
          <p:cNvSpPr/>
          <p:nvPr/>
        </p:nvSpPr>
        <p:spPr>
          <a:xfrm>
            <a:off x="0" y="6293955"/>
            <a:ext cx="12191999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8203" y="802901"/>
            <a:ext cx="5798916" cy="6185659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ru-RU" sz="1600" dirty="0">
                <a:latin typeface="Open Sans" charset="0"/>
                <a:ea typeface="Open Sans" charset="0"/>
                <a:cs typeface="Open Sans" charset="0"/>
              </a:rPr>
              <a:t>В начале XIV в. под термином «право» понимали «разрешение», «собственность», «суд», «наказание», в конце XV в. – «правила поведения», «порядок». В течение XV в. термин «право» отделяется от бытового понятия, его начинают применять, как правило, только в судебной сфере. </a:t>
            </a:r>
          </a:p>
          <a:p>
            <a:pPr algn="just">
              <a:spcBef>
                <a:spcPts val="1000"/>
              </a:spcBef>
            </a:pPr>
            <a:r>
              <a:rPr lang="ru-RU" sz="1600" dirty="0">
                <a:latin typeface="Open Sans" charset="0"/>
                <a:ea typeface="Open Sans" charset="0"/>
                <a:cs typeface="Open Sans" charset="0"/>
              </a:rPr>
              <a:t>С середины XV в. в законодательных актах начинают применять абстрактное понятие христианского права (в современном понимании канонического права), ссылаясь на него при осуществлении судопроизводства. </a:t>
            </a:r>
          </a:p>
          <a:p>
            <a:pPr algn="just">
              <a:spcBef>
                <a:spcPts val="1000"/>
              </a:spcBef>
            </a:pPr>
            <a:r>
              <a:rPr lang="ru-RU" sz="1600" dirty="0">
                <a:latin typeface="Open Sans" charset="0"/>
                <a:ea typeface="Open Sans" charset="0"/>
                <a:cs typeface="Open Sans" charset="0"/>
              </a:rPr>
              <a:t>Под христианским правом в то время понимали совокупность норм, установленных церковными канонами (правилами) и церковными обычаями.</a:t>
            </a:r>
          </a:p>
          <a:p>
            <a:pPr algn="just">
              <a:spcBef>
                <a:spcPts val="1000"/>
              </a:spcBef>
            </a:pPr>
            <a:r>
              <a:rPr lang="ru-RU" sz="1600" dirty="0">
                <a:latin typeface="Open Sans" charset="0"/>
                <a:ea typeface="Open Sans" charset="0"/>
                <a:cs typeface="Open Sans" charset="0"/>
              </a:rPr>
              <a:t>И только во второй половине XV – начале XVI вв., прежде всего среди юристов и образованных чиновников формируется абстрактное, близкое к современному понятию понимание «права» в объективном его смысле: как система общеобязательных санкционированных норм Великого княжества Литовского, которая устанавливалась и охранялась государством.</a:t>
            </a:r>
          </a:p>
          <a:p>
            <a:pPr algn="just">
              <a:lnSpc>
                <a:spcPct val="130000"/>
              </a:lnSpc>
              <a:spcBef>
                <a:spcPts val="1000"/>
              </a:spcBef>
            </a:pPr>
            <a:endParaRPr lang="ru-RU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E2AD35-8CAF-4550-B0C7-00E1DA3784FD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0" r="1639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3F966801-16E6-42C0-B1AA-000361D00BF3}"/>
              </a:ext>
            </a:extLst>
          </p:cNvPr>
          <p:cNvSpPr/>
          <p:nvPr/>
        </p:nvSpPr>
        <p:spPr>
          <a:xfrm>
            <a:off x="6791674" y="162017"/>
            <a:ext cx="4831974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ТЕРМИН «ПРАВО»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4">
            <a:extLst>
              <a:ext uri="{FF2B5EF4-FFF2-40B4-BE49-F238E27FC236}">
                <a16:creationId xmlns:a16="http://schemas.microsoft.com/office/drawing/2014/main" id="{AD9ECAA9-B0E9-4C6A-806F-954F8206AE83}"/>
              </a:ext>
            </a:extLst>
          </p:cNvPr>
          <p:cNvSpPr/>
          <p:nvPr/>
        </p:nvSpPr>
        <p:spPr>
          <a:xfrm>
            <a:off x="0" y="6293955"/>
            <a:ext cx="12191999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02741" y="2845510"/>
            <a:ext cx="5479082" cy="378352"/>
            <a:chOff x="2028824" y="4575559"/>
            <a:chExt cx="4057016" cy="564046"/>
          </a:xfrm>
        </p:grpSpPr>
        <p:sp>
          <p:nvSpPr>
            <p:cNvPr id="6" name="Rectangle 5"/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Правовые обычаи (обычное устное право)</a:t>
              </a:r>
              <a:endParaRPr lang="en-US" sz="2400" b="1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8824" y="4575559"/>
              <a:ext cx="326037" cy="5640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1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83848" y="933675"/>
            <a:ext cx="5671594" cy="192449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ru-RU" sz="1600" dirty="0">
                <a:latin typeface="Open Sans" charset="0"/>
                <a:ea typeface="Open Sans" charset="0"/>
                <a:cs typeface="Open Sans" charset="0"/>
              </a:rPr>
              <a:t>Юридические источники права в ВКЛ выступали как исходящие от государства или признанные им официально документальные формы выражения и закрепления норм права, которые придавали им официальное общеобязательное значение. </a:t>
            </a:r>
          </a:p>
          <a:p>
            <a:pPr algn="just">
              <a:spcBef>
                <a:spcPts val="1000"/>
              </a:spcBef>
            </a:pPr>
            <a:r>
              <a:rPr lang="ru-RU" sz="1600" b="1" dirty="0">
                <a:latin typeface="Open Sans" charset="0"/>
                <a:ea typeface="Open Sans" charset="0"/>
                <a:cs typeface="Open Sans" charset="0"/>
              </a:rPr>
              <a:t>Условно их можно разделить на следующие виды: </a:t>
            </a:r>
            <a:endParaRPr lang="en-US" sz="1600" b="1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83848" y="5989607"/>
            <a:ext cx="5458107" cy="564041"/>
            <a:chOff x="2028824" y="4575559"/>
            <a:chExt cx="4057016" cy="564046"/>
          </a:xfrm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Правовой прецедент не был источником </a:t>
              </a:r>
              <a:b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права</a:t>
              </a:r>
              <a:endParaRPr lang="en-US" sz="1600" b="1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28824" y="4575559"/>
              <a:ext cx="352067" cy="5640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!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1E0A8BDD-97FA-4162-86BE-ABD88A89F2CB}"/>
              </a:ext>
            </a:extLst>
          </p:cNvPr>
          <p:cNvGrpSpPr/>
          <p:nvPr/>
        </p:nvGrpSpPr>
        <p:grpSpPr>
          <a:xfrm>
            <a:off x="994701" y="3361685"/>
            <a:ext cx="5487121" cy="564045"/>
            <a:chOff x="2028824" y="4575559"/>
            <a:chExt cx="4057016" cy="564046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9D8B43B5-D790-4633-A7DB-EAC7061FB760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Нормативные правовые акты писаного светского права</a:t>
              </a:r>
              <a:endParaRPr lang="en-US" sz="1600" b="1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6D14B772-2C4F-4669-84BD-9F6C05F26A64}"/>
                </a:ext>
              </a:extLst>
            </p:cNvPr>
            <p:cNvSpPr/>
            <p:nvPr/>
          </p:nvSpPr>
          <p:spPr>
            <a:xfrm>
              <a:off x="2028824" y="4575559"/>
              <a:ext cx="326037" cy="5640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2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21" name="Group 8">
            <a:extLst>
              <a:ext uri="{FF2B5EF4-FFF2-40B4-BE49-F238E27FC236}">
                <a16:creationId xmlns:a16="http://schemas.microsoft.com/office/drawing/2014/main" id="{EA440684-8BEB-4CE8-B6FD-B2EE9AFA1667}"/>
              </a:ext>
            </a:extLst>
          </p:cNvPr>
          <p:cNvGrpSpPr/>
          <p:nvPr/>
        </p:nvGrpSpPr>
        <p:grpSpPr>
          <a:xfrm>
            <a:off x="1002740" y="4057430"/>
            <a:ext cx="5487121" cy="564043"/>
            <a:chOff x="2028824" y="4575559"/>
            <a:chExt cx="4057016" cy="564046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CD9744EE-8A9E-4EA3-9BCB-5D79A4CBDD3F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Религиозно-правовые нормы христианского (канонического) права</a:t>
              </a:r>
              <a:endParaRPr lang="en-US" sz="1600" b="1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8FFA3A23-0691-435A-B010-16F0F615EB1D}"/>
                </a:ext>
              </a:extLst>
            </p:cNvPr>
            <p:cNvSpPr/>
            <p:nvPr/>
          </p:nvSpPr>
          <p:spPr>
            <a:xfrm>
              <a:off x="2028824" y="4575559"/>
              <a:ext cx="326037" cy="5640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3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24" name="Group 8">
            <a:extLst>
              <a:ext uri="{FF2B5EF4-FFF2-40B4-BE49-F238E27FC236}">
                <a16:creationId xmlns:a16="http://schemas.microsoft.com/office/drawing/2014/main" id="{0A2B56C0-F786-48BD-8ABF-2490BEC723FA}"/>
              </a:ext>
            </a:extLst>
          </p:cNvPr>
          <p:cNvGrpSpPr/>
          <p:nvPr/>
        </p:nvGrpSpPr>
        <p:grpSpPr>
          <a:xfrm>
            <a:off x="1002741" y="4766427"/>
            <a:ext cx="5487120" cy="564042"/>
            <a:chOff x="2028824" y="4575559"/>
            <a:chExt cx="4057016" cy="564046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55ECD5FE-46A6-45BF-9D32-F52DE63619F2}"/>
                </a:ext>
              </a:extLst>
            </p:cNvPr>
            <p:cNvSpPr/>
            <p:nvPr/>
          </p:nvSpPr>
          <p:spPr>
            <a:xfrm>
              <a:off x="2028824" y="4575560"/>
              <a:ext cx="4057016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Внутренние нормативные правовые</a:t>
              </a:r>
              <a:b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 договоры земского права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0B168281-D72F-41F0-9672-635033AFE510}"/>
                </a:ext>
              </a:extLst>
            </p:cNvPr>
            <p:cNvSpPr/>
            <p:nvPr/>
          </p:nvSpPr>
          <p:spPr>
            <a:xfrm>
              <a:off x="2028824" y="4575559"/>
              <a:ext cx="326037" cy="5640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4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27" name="Group 8">
            <a:extLst>
              <a:ext uri="{FF2B5EF4-FFF2-40B4-BE49-F238E27FC236}">
                <a16:creationId xmlns:a16="http://schemas.microsoft.com/office/drawing/2014/main" id="{A2137ABB-1806-4BC9-8AFB-B6933D924E5D}"/>
              </a:ext>
            </a:extLst>
          </p:cNvPr>
          <p:cNvGrpSpPr/>
          <p:nvPr/>
        </p:nvGrpSpPr>
        <p:grpSpPr>
          <a:xfrm>
            <a:off x="1002741" y="5475423"/>
            <a:ext cx="5439214" cy="378351"/>
            <a:chOff x="2028824" y="4575559"/>
            <a:chExt cx="4784098" cy="56404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B6270B41-3455-4BAD-984D-B381B832E63A}"/>
                </a:ext>
              </a:extLst>
            </p:cNvPr>
            <p:cNvSpPr/>
            <p:nvPr/>
          </p:nvSpPr>
          <p:spPr>
            <a:xfrm>
              <a:off x="2028824" y="4575560"/>
              <a:ext cx="4784098" cy="5640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r"/>
              <a:r>
                <a:rPr lang="ru-RU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Международно-правовые акты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431C2614-B199-48E6-8687-9428CABF6195}"/>
                </a:ext>
              </a:extLst>
            </p:cNvPr>
            <p:cNvSpPr/>
            <p:nvPr/>
          </p:nvSpPr>
          <p:spPr>
            <a:xfrm>
              <a:off x="2028824" y="4575559"/>
              <a:ext cx="380783" cy="5640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Ins="144000" rtlCol="0" anchor="ctr"/>
            <a:lstStyle/>
            <a:p>
              <a:pPr algn="r"/>
              <a:r>
                <a:rPr lang="ru-RU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5</a:t>
              </a:r>
              <a:endParaRPr 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6C5A27-704F-4257-9E1E-1D70F1A9CFC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1741" r="47724" b="-174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10">
            <a:extLst>
              <a:ext uri="{FF2B5EF4-FFF2-40B4-BE49-F238E27FC236}">
                <a16:creationId xmlns:a16="http://schemas.microsoft.com/office/drawing/2014/main" id="{1AA9222E-A9D3-4DFD-A3F7-63A08F95E695}"/>
              </a:ext>
            </a:extLst>
          </p:cNvPr>
          <p:cNvSpPr/>
          <p:nvPr/>
        </p:nvSpPr>
        <p:spPr>
          <a:xfrm>
            <a:off x="983848" y="205362"/>
            <a:ext cx="545810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ИСТОЧНИКИ ПРАВА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293955"/>
            <a:ext cx="11965344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6919" y="1077449"/>
            <a:ext cx="10902399" cy="568962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2000" b="1" dirty="0"/>
              <a:t>СУДЕБНИК КАЗИМИРА</a:t>
            </a:r>
          </a:p>
          <a:p>
            <a:pPr algn="just"/>
            <a:endParaRPr lang="ru-RU" sz="900" b="1" dirty="0"/>
          </a:p>
          <a:p>
            <a:pPr algn="just"/>
            <a:r>
              <a:rPr lang="ru-BY" dirty="0"/>
              <a:t>Первым опытом введения общегосудар­ственного письменного права в ВКЛ стал </a:t>
            </a:r>
            <a:r>
              <a:rPr lang="ru-BY" b="1" dirty="0"/>
              <a:t>Судебник</a:t>
            </a:r>
            <a:r>
              <a:rPr lang="ru-BY" dirty="0"/>
              <a:t> великого князя </a:t>
            </a:r>
            <a:r>
              <a:rPr lang="ru-BY" b="1" dirty="0"/>
              <a:t>Казимира</a:t>
            </a:r>
            <a:r>
              <a:rPr lang="ru-BY" dirty="0"/>
              <a:t>. Он состоял из 25 статей о наказаниях за уголовные пре­ступления. Сборник был введен </a:t>
            </a:r>
            <a:r>
              <a:rPr lang="ru-BY" b="1" dirty="0"/>
              <a:t>Казимиром </a:t>
            </a:r>
            <a:r>
              <a:rPr lang="ru-BY" b="1" dirty="0" err="1"/>
              <a:t>Ягайловичем</a:t>
            </a:r>
            <a:r>
              <a:rPr lang="ru-BY" b="1" dirty="0"/>
              <a:t> </a:t>
            </a:r>
            <a:r>
              <a:rPr lang="ru-BY" dirty="0"/>
              <a:t>после согласования с паны-радой </a:t>
            </a:r>
            <a:r>
              <a:rPr lang="ru-BY" b="1" dirty="0"/>
              <a:t>в 1468 г. </a:t>
            </a:r>
            <a:r>
              <a:rPr lang="ru-BY" dirty="0"/>
              <a:t>Его нормы генетически вос­ходили как к «Русской правде», так и к местному (белорусскому и литовскому) обычному праву.</a:t>
            </a:r>
            <a:endParaRPr lang="ru-RU" dirty="0"/>
          </a:p>
          <a:p>
            <a:pPr algn="just"/>
            <a:endParaRPr lang="ru-RU" sz="900" dirty="0"/>
          </a:p>
          <a:p>
            <a:pPr algn="just"/>
            <a:r>
              <a:rPr lang="ru-BY" dirty="0"/>
              <a:t>Впервые идея общегосударственного статута прозвучала в при-ВНЛОС Александра Казимировича Волынской земле: </a:t>
            </a:r>
            <a:endParaRPr lang="ru-RU" dirty="0"/>
          </a:p>
          <a:p>
            <a:pPr algn="just"/>
            <a:endParaRPr lang="ru-RU" sz="900" dirty="0"/>
          </a:p>
          <a:p>
            <a:pPr algn="just"/>
            <a:r>
              <a:rPr lang="ru-BY" sz="1400" i="1" dirty="0"/>
              <a:t>«</a:t>
            </a:r>
            <a:r>
              <a:rPr lang="ru-BY" sz="1400" i="1" dirty="0" err="1"/>
              <a:t>Вси</a:t>
            </a:r>
            <a:r>
              <a:rPr lang="ru-BY" sz="1400" i="1" dirty="0"/>
              <a:t> земли наши одного права </a:t>
            </a:r>
            <a:r>
              <a:rPr lang="ru-BY" sz="1400" i="1" dirty="0" err="1"/>
              <a:t>держати</a:t>
            </a:r>
            <a:r>
              <a:rPr lang="ru-BY" sz="1400" i="1" dirty="0"/>
              <a:t> мают и одним правом сужены будут подле статуту».</a:t>
            </a:r>
            <a:endParaRPr lang="ru-RU" sz="1400" i="1" dirty="0"/>
          </a:p>
          <a:p>
            <a:pPr algn="just"/>
            <a:endParaRPr lang="ru-RU" sz="900" i="1" dirty="0"/>
          </a:p>
          <a:p>
            <a:pPr algn="just"/>
            <a:r>
              <a:rPr lang="ru-BY" dirty="0"/>
              <a:t>Конкретная работа над статутом началась после </a:t>
            </a:r>
            <a:r>
              <a:rPr lang="ru-BY" dirty="0" err="1"/>
              <a:t>Виленского</a:t>
            </a:r>
            <a:r>
              <a:rPr lang="ru-BY" dirty="0"/>
              <a:t> сойма 1514 г., через восемь лет проект кодекса был представлен па рассмотрение сойма. После </a:t>
            </a:r>
            <a:r>
              <a:rPr lang="ru-BY" dirty="0" err="1"/>
              <a:t>доработ</a:t>
            </a:r>
            <a:r>
              <a:rPr lang="ru-RU" dirty="0"/>
              <a:t>о</a:t>
            </a:r>
            <a:r>
              <a:rPr lang="ru-BY" dirty="0"/>
              <a:t>к и редакти­рования (непосредственно над текстом работали великокняже­ские секретари и писари Иван Горностай, Михаил Копоть, Иван Сапега, а также родные паны) Статут был утвержден </a:t>
            </a:r>
            <a:r>
              <a:rPr lang="ru-BY" dirty="0" err="1"/>
              <a:t>Виленским</a:t>
            </a:r>
            <a:r>
              <a:rPr lang="ru-BY" dirty="0"/>
              <a:t> соймам в 1528/29 г. К сожалению, он не был напечатан. В поста­новлении от 1522 г. великий князь </a:t>
            </a:r>
            <a:r>
              <a:rPr lang="ru-BY" dirty="0" err="1"/>
              <a:t>Жигимонт</a:t>
            </a:r>
            <a:r>
              <a:rPr lang="ru-BY" dirty="0"/>
              <a:t> Старый обещал на­печатать Статут, но обещание осталось не выполненным в связи с закрытием в 1525 г. </a:t>
            </a:r>
            <a:r>
              <a:rPr lang="ru-BY" dirty="0" err="1"/>
              <a:t>виленской</a:t>
            </a:r>
            <a:r>
              <a:rPr lang="ru-BY" dirty="0"/>
              <a:t> типографии Франциска Скорины.</a:t>
            </a:r>
          </a:p>
          <a:p>
            <a:pPr algn="just"/>
            <a:endParaRPr lang="ru-RU" dirty="0"/>
          </a:p>
          <a:p>
            <a:pPr algn="just"/>
            <a:endParaRPr lang="ru-BY" dirty="0"/>
          </a:p>
        </p:txBody>
      </p:sp>
      <p:sp>
        <p:nvSpPr>
          <p:cNvPr id="11" name="Rectangle 10"/>
          <p:cNvSpPr/>
          <p:nvPr/>
        </p:nvSpPr>
        <p:spPr>
          <a:xfrm>
            <a:off x="7608497" y="35863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КОДИФИКАЦИЯ ПРАВА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282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293955"/>
            <a:ext cx="11965344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6585" y="794691"/>
            <a:ext cx="10902399" cy="5751181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2000" b="1" dirty="0"/>
              <a:t>СТАТУТ ВКЛ 1529 Г.</a:t>
            </a:r>
          </a:p>
          <a:p>
            <a:pPr algn="just"/>
            <a:endParaRPr lang="ru-RU" sz="900" b="1" dirty="0"/>
          </a:p>
          <a:p>
            <a:pPr algn="just"/>
            <a:r>
              <a:rPr lang="ru-RU" dirty="0"/>
              <a:t>Статут 1529 г. состоял из 282 статей, систематизированных в 13 разделов. Во введении было подчеркнуто, что издавался он </a:t>
            </a:r>
            <a:r>
              <a:rPr lang="ru-RU" sz="1400" i="1" dirty="0"/>
              <a:t>«прелатом, князем, паном, шляхте и всему </a:t>
            </a:r>
            <a:r>
              <a:rPr lang="ru-RU" sz="1400" i="1" dirty="0" err="1"/>
              <a:t>посполству</a:t>
            </a:r>
            <a:r>
              <a:rPr lang="ru-RU" sz="1400" i="1" dirty="0"/>
              <a:t> и их подданым, а </a:t>
            </a:r>
            <a:r>
              <a:rPr lang="ru-RU" sz="1400" i="1" dirty="0" err="1"/>
              <a:t>тубылцом</a:t>
            </a:r>
            <a:r>
              <a:rPr lang="ru-RU" sz="1400" i="1" dirty="0"/>
              <a:t> </a:t>
            </a:r>
            <a:r>
              <a:rPr lang="ru-RU" sz="1400" i="1" dirty="0" err="1"/>
              <a:t>земль</a:t>
            </a:r>
            <a:r>
              <a:rPr lang="ru-RU" sz="1400" i="1" dirty="0"/>
              <a:t> Великого </a:t>
            </a:r>
            <a:r>
              <a:rPr lang="ru-RU" sz="1400" i="1" dirty="0" err="1"/>
              <a:t>князства</a:t>
            </a:r>
            <a:r>
              <a:rPr lang="ru-RU" sz="1400" i="1" dirty="0"/>
              <a:t> </a:t>
            </a:r>
            <a:r>
              <a:rPr lang="ru-RU" sz="1400" i="1" dirty="0" err="1"/>
              <a:t>нашого</a:t>
            </a:r>
            <a:r>
              <a:rPr lang="ru-RU" sz="1400" i="1" dirty="0"/>
              <a:t> Литовского которого бы </a:t>
            </a:r>
            <a:r>
              <a:rPr lang="ru-RU" sz="1400" i="1" dirty="0" err="1"/>
              <a:t>колвек</a:t>
            </a:r>
            <a:r>
              <a:rPr lang="ru-RU" sz="1400" i="1" dirty="0"/>
              <a:t> </a:t>
            </a:r>
            <a:r>
              <a:rPr lang="ru-RU" sz="1400" i="1" dirty="0" err="1"/>
              <a:t>стадла</a:t>
            </a:r>
            <a:r>
              <a:rPr lang="ru-RU" sz="1400" i="1" dirty="0"/>
              <a:t> и стану были», </a:t>
            </a:r>
            <a:r>
              <a:rPr lang="ru-RU" dirty="0"/>
              <a:t>что означало </a:t>
            </a:r>
            <a:r>
              <a:rPr lang="ru-RU" b="1" dirty="0"/>
              <a:t>распространение</a:t>
            </a:r>
            <a:r>
              <a:rPr lang="ru-RU" dirty="0"/>
              <a:t> его правовой силы </a:t>
            </a:r>
            <a:r>
              <a:rPr lang="ru-RU" b="1" dirty="0"/>
              <a:t>на всех жителей Великого княжества </a:t>
            </a:r>
            <a:r>
              <a:rPr lang="ru-RU" dirty="0"/>
              <a:t>(за исключением мещан, которые руководствовались в основном нормами магдебургского права). </a:t>
            </a:r>
          </a:p>
          <a:p>
            <a:pPr algn="just"/>
            <a:r>
              <a:rPr lang="ru-RU" dirty="0"/>
              <a:t>Основными источниками Статута были обычное белорусское, украинское и литовское право, переработанные нормы «Русской правды», </a:t>
            </a:r>
            <a:r>
              <a:rPr lang="ru-RU" dirty="0" err="1"/>
              <a:t>привилеи</a:t>
            </a:r>
            <a:r>
              <a:rPr lang="ru-RU" dirty="0"/>
              <a:t> великого князя, а также некоторые нормы римского, элементы польского, чешского и немецкого права.</a:t>
            </a:r>
          </a:p>
          <a:p>
            <a:pPr algn="just"/>
            <a:r>
              <a:rPr lang="ru-RU" dirty="0"/>
              <a:t>В области права Статут выводил ВКЛ на одно из передовых мест в Европе. Адаптация античных и средневековых европейских образцов права свидетельствовала о высоком уровне правовой культуры в Великом княжестве Литовском. В соседних странах свои образцы общегосударственных сводов законов раньше были приняты только в Чехии (1500) и Венгрии (1514).</a:t>
            </a:r>
          </a:p>
          <a:p>
            <a:pPr algn="just"/>
            <a:r>
              <a:rPr lang="ru-RU" dirty="0"/>
              <a:t>Статут Великого княжества Литовского является не только выдающимся произведением юридической мысли, но и важнейшим памятником старобелорусского языка. Его словарный запас включает юридическую терминологию, созданную на основе белорусских и украинских диалектов или заимствованную из латинского, польского, немецкого языков.</a:t>
            </a:r>
          </a:p>
          <a:p>
            <a:pPr algn="just"/>
            <a:endParaRPr lang="ru-BY" dirty="0"/>
          </a:p>
        </p:txBody>
      </p:sp>
      <p:sp>
        <p:nvSpPr>
          <p:cNvPr id="11" name="Rectangle 10"/>
          <p:cNvSpPr/>
          <p:nvPr/>
        </p:nvSpPr>
        <p:spPr>
          <a:xfrm>
            <a:off x="7608497" y="35863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КОДИФИКАЦИЯ ПРАВА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12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293955"/>
            <a:ext cx="11965344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473" y="1107407"/>
            <a:ext cx="10902399" cy="464318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2000" b="1" dirty="0"/>
              <a:t>СТАТУТ ВКЛ 1566 Г.</a:t>
            </a:r>
          </a:p>
          <a:p>
            <a:pPr algn="just"/>
            <a:endParaRPr lang="ru-RU" sz="900" b="1" dirty="0"/>
          </a:p>
          <a:p>
            <a:pPr algn="just"/>
            <a:r>
              <a:rPr lang="ru-RU" dirty="0"/>
              <a:t>Основной задачей «</a:t>
            </a:r>
            <a:r>
              <a:rPr lang="ru-RU" dirty="0" err="1"/>
              <a:t>паправы</a:t>
            </a:r>
            <a:r>
              <a:rPr lang="ru-RU" dirty="0"/>
              <a:t> Статута» было закрепление равного правового статуса за всем шляхетским сословием. Но когда во время работы комиссии началась Ливонская война, которая в свою очередь на порядок дня поставила вопрос о государственной унии с Польшей, авторы нового Статута позаботились о том, чтобы подвести законодательную базу под суверенитет своего государства. </a:t>
            </a:r>
            <a:r>
              <a:rPr lang="ru-RU" b="1" dirty="0"/>
              <a:t>Второй Статут укреплял политически-правовую субъектность Великого княжества, декларировал принцип его территориальной целостности и обязывал монарха возвращать утраченные земли. </a:t>
            </a:r>
            <a:r>
              <a:rPr lang="ru-RU" dirty="0"/>
              <a:t>Прерогатива введения и изменения законов передавалась только вальному сойму. На </a:t>
            </a:r>
            <a:r>
              <a:rPr lang="ru-RU" dirty="0" err="1"/>
              <a:t>Виленском</a:t>
            </a:r>
            <a:r>
              <a:rPr lang="ru-RU" dirty="0"/>
              <a:t> сойме 1565/66 г. работа над Статутом была полностью завершена. </a:t>
            </a:r>
            <a:r>
              <a:rPr lang="ru-RU" dirty="0" err="1"/>
              <a:t>Привилеем</a:t>
            </a:r>
            <a:r>
              <a:rPr lang="ru-RU" dirty="0"/>
              <a:t> от </a:t>
            </a:r>
            <a:r>
              <a:rPr lang="ru-RU" b="1" dirty="0"/>
              <a:t>1 марта 1566 г. </a:t>
            </a:r>
            <a:r>
              <a:rPr lang="ru-RU" b="1" dirty="0" err="1"/>
              <a:t>Жигимонт</a:t>
            </a:r>
            <a:r>
              <a:rPr lang="ru-RU" b="1" dirty="0"/>
              <a:t> Август </a:t>
            </a:r>
            <a:r>
              <a:rPr lang="ru-RU" dirty="0"/>
              <a:t>ввел ею в действие. Новый Статут закрепил успехи шляхетской борьбы против неограниченной власти олигархов. В нем утвердилась идея шляхетского «народа» и принципы сословно-представительной государственности. Статут внес коренные перемены в политическую жизнь государства. Основным властным институтом стал двухпалатный сойм, в котором представители местной шляхты имели такой же важный для принятия законов голос, как и паны.</a:t>
            </a:r>
            <a:endParaRPr lang="ru-BY" dirty="0"/>
          </a:p>
        </p:txBody>
      </p:sp>
      <p:sp>
        <p:nvSpPr>
          <p:cNvPr id="11" name="Rectangle 10"/>
          <p:cNvSpPr/>
          <p:nvPr/>
        </p:nvSpPr>
        <p:spPr>
          <a:xfrm>
            <a:off x="7608497" y="35863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КОДИФИКАЦИЯ ПРАВА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6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293955"/>
            <a:ext cx="11965344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473" y="1107407"/>
            <a:ext cx="10902399" cy="495096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2000" b="1" dirty="0"/>
              <a:t>СТАТУТ ВКЛ 1588 Г.</a:t>
            </a:r>
          </a:p>
          <a:p>
            <a:pPr algn="just"/>
            <a:endParaRPr lang="ru-RU" sz="900" b="1" dirty="0"/>
          </a:p>
          <a:p>
            <a:pPr algn="just"/>
            <a:r>
              <a:rPr lang="ru-RU" dirty="0"/>
              <a:t>III Статут Великого Княжества Литовского игнорировал акт Люблинской унии, закреплял независимость Княжества. По содержанию этого документа Великое Княжество Литовское выступало самостоятельным государством.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Статут ВКЛ 1588 г. состоял из 14 разделов и 488 статей. В нем нашла отражение теория разделения власти на законодательную (сейм), исполнительную (великий князь, должностные лица) и судебную (Трибунал ВКЛ, земские и под коморские суды). Во вступлении</a:t>
            </a:r>
            <a:r>
              <a:rPr lang="en-US" dirty="0"/>
              <a:t> </a:t>
            </a:r>
            <a:r>
              <a:rPr lang="ru-RU" dirty="0"/>
              <a:t>канцлер Лев Сапега сформулировал главную идею правового государства — подчинение всех единому праву.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Анализируя содержание Статута 1588 г., важно отметить, что Статут юридически закрепил те фактические отношения, которые сложились между ВКЛ и Польшей после 1569 г., но обязал правительство вернуть отторгнутые от княжества земли, запрещал назначать на государственные должности и наделять землей чужеземцев и иностранцев, в т. ч. и подданных Польши. Сохранил обособленность государственных учреждений, армии, законодательства, экономики и финансов ВКЛ.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8497" y="35863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КОДИФИКАЦИЯ ПРАВА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5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293955"/>
            <a:ext cx="11965344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473" y="1107407"/>
            <a:ext cx="10902399" cy="578195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2000" b="1" dirty="0"/>
              <a:t>СТАТУТ ВКЛ 1588 Г.</a:t>
            </a:r>
          </a:p>
          <a:p>
            <a:pPr algn="just"/>
            <a:endParaRPr lang="ru-RU" sz="900" b="1" dirty="0"/>
          </a:p>
          <a:p>
            <a:pPr algn="just"/>
            <a:r>
              <a:rPr lang="ru-RU" dirty="0"/>
              <a:t>Статут не только закреплял права и привилегии господствующих сословий и отдельных групп феодалов, но и регламентировал некоторые права и обязанности простых людей и представителей этнических групп (крестьян, слуг, челяди, мещан, ремесленников, евреев, татар). В то же время нельзя не отметить, что он защищал интересы крупных и средних феодалов и укреплял их привилегированное положение, окончательно закрепостил крестьян.</a:t>
            </a:r>
          </a:p>
          <a:p>
            <a:pPr algn="just"/>
            <a:endParaRPr lang="ru-RU" sz="900" dirty="0"/>
          </a:p>
          <a:p>
            <a:pPr algn="just"/>
            <a:r>
              <a:rPr lang="ru-RU" dirty="0"/>
              <a:t>Наряду с типично феодальными нормами права в Статут 1588 г. были включены и некоторые нормы, рожденные распространением идей Реформации и гуманизма. Так, в определенной степени гарантировались имущественные и личные права мещан. Каждый свободный человек мог при желании выехать за границу, если это делалось не во вред государству.</a:t>
            </a:r>
          </a:p>
          <a:p>
            <a:pPr algn="just"/>
            <a:endParaRPr lang="ru-RU" sz="900" dirty="0"/>
          </a:p>
          <a:p>
            <a:pPr algn="just"/>
            <a:r>
              <a:rPr lang="ru-RU" dirty="0"/>
              <a:t>Для шляхты Статут предусматривал криминальную ответственность за убийство простого человека, запрещал передачу в неволю свободного человека за долги или преступление, ограничивал наказание несовершеннолетних до 16 лет.</a:t>
            </a:r>
          </a:p>
          <a:p>
            <a:pPr algn="just"/>
            <a:endParaRPr lang="ru-RU" sz="900" dirty="0"/>
          </a:p>
          <a:p>
            <a:pPr algn="just"/>
            <a:r>
              <a:rPr lang="ru-RU" dirty="0"/>
              <a:t>Хотя Статут декларировал, что все простые люди вместе с феодалами участвуют в избрании великого князя, однако простых людей не допускали в сейм, а их участие в политической жизни ограничивалось исключительно местными волостными делами. Статут завершил кодификацию права в ВКЛ.</a:t>
            </a:r>
          </a:p>
          <a:p>
            <a:pPr algn="just"/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7608497" y="35863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КОДИФИКАЦИЯ ПРАВА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89AFD-08E9-4A24-8B2E-4A43217F1C3C}"/>
              </a:ext>
            </a:extLst>
          </p:cNvPr>
          <p:cNvSpPr txBox="1"/>
          <p:nvPr/>
        </p:nvSpPr>
        <p:spPr>
          <a:xfrm>
            <a:off x="647219" y="199174"/>
            <a:ext cx="2697865" cy="31892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1600" i="1" dirty="0"/>
              <a:t>ПРОДОЛЖЕНИЕ…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60022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9B05731B-EEFE-474E-A4F7-FFB9815D3E56}"/>
              </a:ext>
            </a:extLst>
          </p:cNvPr>
          <p:cNvSpPr/>
          <p:nvPr/>
        </p:nvSpPr>
        <p:spPr>
          <a:xfrm>
            <a:off x="0" y="6293955"/>
            <a:ext cx="5532699" cy="5640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091680" y="2274008"/>
            <a:ext cx="51003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90080" y="4569794"/>
            <a:ext cx="520192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41493" y="5141372"/>
            <a:ext cx="3331970" cy="116935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2. Сословно-групповые суды для основных сословий и групп населения (для шляхты, мещан, крестьян, евреев, татар и др.)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270" y="2328946"/>
            <a:ext cx="4114269" cy="425846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ru-RU" sz="1600" dirty="0"/>
              <a:t>Система судебных органов в Беларуси складывалась постепенно, но в завершенном виде сформировалась в XVI в., когда создаются и получают законодательное закрепле­ние такие суды как земские, </a:t>
            </a:r>
            <a:r>
              <a:rPr lang="ru-RU" sz="1600" dirty="0" err="1"/>
              <a:t>подкоморские</a:t>
            </a:r>
            <a:r>
              <a:rPr lang="ru-RU" sz="1600" dirty="0"/>
              <a:t> и Главный суды. Что же касается других действовавших в XVI в. судов, то они были созданы значительно раньше и вместе с вновь учрежденными судами составили довольно про­грессивную и своеобразную судебную систему Великого княжества Литовского, которая пережила существова­ние самое государства и действовала в несколько изме­ненном виде в Беларуси вплоть до 1830 года.</a:t>
            </a:r>
            <a:endParaRPr lang="en-US" sz="105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48AF015-ABAF-4A64-A005-7CA71A2675EE}"/>
              </a:ext>
            </a:extLst>
          </p:cNvPr>
          <p:cNvSpPr/>
          <p:nvPr/>
        </p:nvSpPr>
        <p:spPr>
          <a:xfrm>
            <a:off x="7608497" y="343926"/>
            <a:ext cx="3830487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ru-RU" sz="2000" b="1" dirty="0">
                <a:latin typeface="Open Sans" charset="0"/>
                <a:ea typeface="Open Sans" charset="0"/>
                <a:cs typeface="Open Sans" charset="0"/>
              </a:rPr>
              <a:t>СУДЕБНАЯ СИСТЕМА ВКЛ</a:t>
            </a:r>
            <a:endParaRPr lang="en-US" sz="20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F7E4F-81AA-4475-8A56-216656E614D5}"/>
              </a:ext>
            </a:extLst>
          </p:cNvPr>
          <p:cNvSpPr txBox="1"/>
          <p:nvPr/>
        </p:nvSpPr>
        <p:spPr>
          <a:xfrm>
            <a:off x="1059167" y="870618"/>
            <a:ext cx="10914297" cy="99603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/>
            <a:r>
              <a:rPr lang="ru-RU" sz="2000" b="1" dirty="0"/>
              <a:t>	</a:t>
            </a:r>
          </a:p>
          <a:p>
            <a:pPr algn="just"/>
            <a:r>
              <a:rPr lang="ru-RU" sz="2000" b="1" dirty="0"/>
              <a:t>При выяснении специфики судебной системы ВКЛ следует, прежде всего, отметить, что она имела два уровня: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BB93D67-4549-4061-AFB3-5D0117010EA1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26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F35C089-B649-4F7B-8EB2-2967501D8C0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 b="487"/>
          <a:stretch>
            <a:fillRect/>
          </a:stretch>
        </p:blipFill>
        <p:spPr bwMode="auto">
          <a:xfrm>
            <a:off x="5078413" y="2290763"/>
            <a:ext cx="30591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ADD8A9-D423-4B3E-89D0-3DCDED2814DD}"/>
              </a:ext>
            </a:extLst>
          </p:cNvPr>
          <p:cNvSpPr txBox="1"/>
          <p:nvPr/>
        </p:nvSpPr>
        <p:spPr>
          <a:xfrm>
            <a:off x="8641494" y="3117303"/>
            <a:ext cx="3331969" cy="60919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ru-RU" sz="1400" b="1" dirty="0"/>
              <a:t>1. Общие суды для всего населения (</a:t>
            </a:r>
            <a:r>
              <a:rPr lang="ru-RU" sz="1400" b="1" dirty="0" err="1"/>
              <a:t>общесословные</a:t>
            </a:r>
            <a:r>
              <a:rPr lang="ru-RU" sz="1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227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/>
      <p:bldP spid="36" grpId="0"/>
      <p:bldP spid="16" grpId="0" animBg="1"/>
      <p:bldP spid="17" grpId="0"/>
      <p:bldP spid="22" grpId="0"/>
    </p:bldLst>
  </p:timing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2484</Words>
  <Application>Microsoft Office PowerPoint</Application>
  <PresentationFormat>Широкоэкранный</PresentationFormat>
  <Paragraphs>150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Montserrat</vt:lpstr>
      <vt:lpstr>Montserrat Black</vt:lpstr>
      <vt:lpstr>Montserrat SemiBold</vt:lpstr>
      <vt:lpstr>Open Sans</vt:lpstr>
      <vt:lpstr>Open Sans SemiBold</vt:lpstr>
      <vt:lpstr>Times New Roman</vt:lpstr>
      <vt:lpstr>Voodoo Powerpoint Template</vt:lpstr>
      <vt:lpstr>Voodoo2 Powerpoint Template</vt:lpstr>
      <vt:lpstr>ТЕМА: «Правовая и судебная система ВКЛ. Основные памятники правовой мысли».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 Powerpoint</dc:title>
  <dc:subject/>
  <dc:creator>SevenBox</dc:creator>
  <cp:keywords/>
  <dc:description/>
  <cp:lastModifiedBy>Андрей Петров</cp:lastModifiedBy>
  <cp:revision>215</cp:revision>
  <dcterms:created xsi:type="dcterms:W3CDTF">2017-07-25T02:03:18Z</dcterms:created>
  <dcterms:modified xsi:type="dcterms:W3CDTF">2019-11-30T16:02:42Z</dcterms:modified>
  <cp:category/>
</cp:coreProperties>
</file>