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Euro Script" charset="1" panose="00000000000000000000"/>
      <p:regular r:id="rId18"/>
    </p:embeddedFont>
    <p:embeddedFont>
      <p:font typeface="Euro Script Bold" charset="1" panose="00000000000000000000"/>
      <p:regular r:id="rId19"/>
    </p:embeddedFont>
    <p:embeddedFont>
      <p:font typeface="Montserrat Semi-Bold" charset="1" panose="00000700000000000000"/>
      <p:regular r:id="rId20"/>
    </p:embeddedFont>
    <p:embeddedFont>
      <p:font typeface="Montserrat Semi-Bold Bold" charset="1" panose="00000800000000000000"/>
      <p:regular r:id="rId21"/>
    </p:embeddedFont>
    <p:embeddedFont>
      <p:font typeface="Montserrat Semi-Bold Italics" charset="1" panose="00000700000000000000"/>
      <p:regular r:id="rId22"/>
    </p:embeddedFont>
    <p:embeddedFont>
      <p:font typeface="Montserrat Semi-Bold Bold Italics" charset="1" panose="00000800000000000000"/>
      <p:regular r:id="rId23"/>
    </p:embeddedFont>
    <p:embeddedFont>
      <p:font typeface="A Day Without Sun Text" charset="1" panose="02000506000000090004"/>
      <p:regular r:id="rId24"/>
    </p:embeddedFont>
    <p:embeddedFont>
      <p:font typeface="A Day Without Sun Text Bold" charset="1" panose="02000506000000090004"/>
      <p:regular r:id="rId25"/>
    </p:embeddedFont>
    <p:embeddedFont>
      <p:font typeface="A Day Without Sun Text Italics" charset="1" panose="02000506000000090004"/>
      <p:regular r:id="rId26"/>
    </p:embeddedFont>
    <p:embeddedFont>
      <p:font typeface="A Day Without Sun Text Bold Italics" charset="1" panose="02000506000000090004"/>
      <p:regular r:id="rId27"/>
    </p:embeddedFont>
    <p:embeddedFont>
      <p:font typeface="Pecita" charset="1" panose="03050502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44" Target="slides/slide16.xml" Type="http://schemas.openxmlformats.org/officeDocument/2006/relationships/slide"/><Relationship Id="rId45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478080">
            <a:off x="-1456264" y="-4195056"/>
            <a:ext cx="5658054" cy="973626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61902">
            <a:off x="7228237" y="7236904"/>
            <a:ext cx="5658054" cy="973626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5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912883">
            <a:off x="15800737" y="-5026579"/>
            <a:ext cx="5658054" cy="973626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73" t="0" r="73" b="1368"/>
          <a:stretch>
            <a:fillRect/>
          </a:stretch>
        </p:blipFill>
        <p:spPr>
          <a:xfrm flipH="false" flipV="false" rot="0">
            <a:off x="3387109" y="457200"/>
            <a:ext cx="10734463" cy="814454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9438776" y="5732354"/>
            <a:ext cx="10269209" cy="3127615"/>
            <a:chOff x="0" y="0"/>
            <a:chExt cx="13692279" cy="417015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195257"/>
              <a:ext cx="13692279" cy="9748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1"/>
                </a:lnSpc>
              </a:pPr>
              <a:r>
                <a:rPr lang="en-US" sz="4704" spc="207">
                  <a:solidFill>
                    <a:srgbClr val="26416D"/>
                  </a:solidFill>
                  <a:latin typeface="Montserrat Semi-Bold Bold"/>
                </a:rPr>
                <a:t>ЧТУП "ВЕСЕЛАЯ ФЕРМА"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42875"/>
              <a:ext cx="10974277" cy="977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27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974324">
            <a:off x="10846082" y="-5878295"/>
            <a:ext cx="5453730" cy="938466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46263" y="2532230"/>
            <a:ext cx="15823960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Semi-Bold"/>
              </a:rPr>
              <a:t>В качестве конкурентов мы видим продовольственные рынки, так как они в глазах потребителя выглядят как поставщик натурального продукта.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11648"/>
            <a:ext cx="17448425" cy="18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"Анализ конкурентной среды"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38725"/>
            <a:ext cx="15823960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Semi-Bold"/>
              </a:rPr>
              <a:t>Заменителей и новых игроков не предвидится, продовольственные рынки меняются постоянно, но в мелочах, концептуально же они все равно остаются рынками и проигрывают в привлекательности.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06939">
            <a:off x="-1273791" y="-5967249"/>
            <a:ext cx="5228295" cy="89967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4469" y="2132963"/>
            <a:ext cx="829569" cy="8598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091785">
            <a:off x="582909" y="3994636"/>
            <a:ext cx="829569" cy="85983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45780">
            <a:off x="601185" y="6003755"/>
            <a:ext cx="829569" cy="85983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06939">
            <a:off x="13602897" y="5380147"/>
            <a:ext cx="6218059" cy="1069990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939223" y="3626548"/>
            <a:ext cx="14576974" cy="255684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734209" y="-39614"/>
            <a:ext cx="13243766" cy="18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"Финансовое планирование"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A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3345" y="143510"/>
            <a:ext cx="4676299" cy="88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SWOT - анализ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765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Open Sans Light"/>
              </a:rPr>
              <a:t>Сильная сторона нашего проекта -- имидж проверенного продавца, строящийся на сертификации продукции, как следствие -- её качестве, а также на особом, стилизованном оформлении торговых точек.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Open Sans Light"/>
              </a:rPr>
              <a:t>В качестве возможности видится вытеснения одиночных предпринимателей с рынка и частичная монополизация сферы -- по отношению например к продовольственным рынкам.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Open Sans Light"/>
              </a:rPr>
              <a:t>Угроза -- на начальном этапе высокая конкуренция и большое количество продовольственных рынков могут задушить быстрое развитие нашей сети.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Open Sans Light"/>
              </a:rPr>
              <a:t>Возможной слабостью проекта является налаживание контактов с поставщиками товаров, что может быть решено на начальном этапе закупками у ИП и фермеров.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06939">
            <a:off x="-1273791" y="-5967249"/>
            <a:ext cx="5228295" cy="89967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4469" y="2132963"/>
            <a:ext cx="829569" cy="8598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091785">
            <a:off x="582909" y="3994636"/>
            <a:ext cx="829569" cy="85983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45780">
            <a:off x="601185" y="6003755"/>
            <a:ext cx="829569" cy="85983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06939">
            <a:off x="13602897" y="5380147"/>
            <a:ext cx="6218059" cy="1069990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131311" y="1895008"/>
            <a:ext cx="12025377" cy="736329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734209" y="-39614"/>
            <a:ext cx="13243766" cy="18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"Финансовое планирование"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6216318"/>
            <a:ext cx="9180001" cy="21002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79021" y="1611489"/>
            <a:ext cx="7300100" cy="471698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610264" y="5076825"/>
            <a:ext cx="5958959" cy="58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Инвестиционные показатели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2411" y="187905"/>
            <a:ext cx="9180001" cy="118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План денежных потоков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0 - изначальные вложения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46309" y="0"/>
            <a:ext cx="13595382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266" r="0" b="266"/>
          <a:stretch>
            <a:fillRect/>
          </a:stretch>
        </p:blipFill>
        <p:spPr>
          <a:xfrm flipH="false" flipV="false" rot="-7165192">
            <a:off x="-8301341" y="-4607265"/>
            <a:ext cx="8262212" cy="1421744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4961" y="3729860"/>
            <a:ext cx="16798078" cy="38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5"/>
              </a:lnSpc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- открытие не менее 2 торговых помещений (магазинов) в целях создания сети продуктовой фермерской продукции.</a:t>
            </a:r>
          </a:p>
          <a:p>
            <a:pPr>
              <a:lnSpc>
                <a:spcPts val="4375"/>
              </a:lnSpc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- аренда более объемного складского помещения</a:t>
            </a:r>
          </a:p>
          <a:p>
            <a:pPr>
              <a:lnSpc>
                <a:spcPts val="4375"/>
              </a:lnSpc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- создание отдела оценки качества получаемой от участников партнёрской фермерской сети продукции.</a:t>
            </a:r>
          </a:p>
          <a:p>
            <a:pPr>
              <a:lnSpc>
                <a:spcPts val="4375"/>
              </a:lnSpc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- запуск в интернет пространстве, а также наружной рекламы</a:t>
            </a:r>
          </a:p>
          <a:p>
            <a:pPr>
              <a:lnSpc>
                <a:spcPts val="4375"/>
              </a:lnSpc>
              <a:spcBef>
                <a:spcPct val="0"/>
              </a:spcBef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266" r="0" b="266"/>
          <a:stretch>
            <a:fillRect/>
          </a:stretch>
        </p:blipFill>
        <p:spPr>
          <a:xfrm flipH="false" flipV="false" rot="-7165192">
            <a:off x="12343377" y="7921460"/>
            <a:ext cx="4269247" cy="734643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087012" y="-99306"/>
            <a:ext cx="11172288" cy="18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"Планы на инвестиции"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825" y="405519"/>
            <a:ext cx="2458058" cy="16571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266" r="0" b="266"/>
          <a:stretch>
            <a:fillRect/>
          </a:stretch>
        </p:blipFill>
        <p:spPr>
          <a:xfrm flipH="false" flipV="false" rot="-7165192">
            <a:off x="-8301341" y="-4607265"/>
            <a:ext cx="8262212" cy="1421744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3222" y="461123"/>
            <a:ext cx="1981599" cy="165714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4028757"/>
            <a:ext cx="16798078" cy="217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5"/>
              </a:lnSpc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- наличие складского помещения</a:t>
            </a:r>
          </a:p>
          <a:p>
            <a:pPr>
              <a:lnSpc>
                <a:spcPts val="4375"/>
              </a:lnSpc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- наличие 2 участников в партнёрской фермерской сети</a:t>
            </a:r>
          </a:p>
          <a:p>
            <a:pPr>
              <a:lnSpc>
                <a:spcPts val="4375"/>
              </a:lnSpc>
              <a:spcBef>
                <a:spcPct val="0"/>
              </a:spcBef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- осуществление сбыта продукции на торговых точках рынков г. Минска (Комаровский рынок,  Тутэйшы, Западный рынок)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266" r="0" b="266"/>
          <a:stretch>
            <a:fillRect/>
          </a:stretch>
        </p:blipFill>
        <p:spPr>
          <a:xfrm flipH="false" flipV="false" rot="-7165192">
            <a:off x="12343377" y="7921460"/>
            <a:ext cx="4269247" cy="734643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087012" y="-99306"/>
            <a:ext cx="11172288" cy="18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"Состояние проекта"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974324">
            <a:off x="423582" y="-5149533"/>
            <a:ext cx="5453730" cy="938466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4424" y="4837631"/>
            <a:ext cx="5457651" cy="54493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974324">
            <a:off x="15117584" y="5046980"/>
            <a:ext cx="5453730" cy="938466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876300"/>
            <a:ext cx="16815748" cy="6276992"/>
            <a:chOff x="0" y="0"/>
            <a:chExt cx="22420998" cy="836932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14300"/>
              <a:ext cx="22420998" cy="6814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850"/>
                </a:lnSpc>
              </a:pPr>
              <a:r>
                <a:rPr lang="en-US" sz="3900">
                  <a:solidFill>
                    <a:srgbClr val="26416D"/>
                  </a:solidFill>
                  <a:latin typeface="Montserrat Semi-Bold Bold"/>
                </a:rPr>
                <a:t>Варфоломеев Алексей - </a:t>
              </a:r>
              <a:r>
                <a:rPr lang="en-US" sz="3900">
                  <a:solidFill>
                    <a:srgbClr val="26416D"/>
                  </a:solidFill>
                  <a:latin typeface="Montserrat Semi-Bold"/>
                </a:rPr>
                <a:t>директор -</a:t>
              </a:r>
              <a:r>
                <a:rPr lang="en-US" sz="3900">
                  <a:solidFill>
                    <a:srgbClr val="26416D"/>
                  </a:solidFill>
                  <a:latin typeface="Montserrat Semi-Bold Bold"/>
                </a:rPr>
                <a:t> </a:t>
              </a:r>
              <a:r>
                <a:rPr lang="en-US" sz="3900">
                  <a:solidFill>
                    <a:srgbClr val="26416D"/>
                  </a:solidFill>
                  <a:latin typeface="Montserrat Semi-Bold"/>
                </a:rPr>
                <a:t>управляющий индивидуальный предприниматель</a:t>
              </a:r>
            </a:p>
            <a:p>
              <a:pPr algn="r">
                <a:lnSpc>
                  <a:spcPts val="5850"/>
                </a:lnSpc>
              </a:pPr>
            </a:p>
            <a:p>
              <a:pPr algn="r">
                <a:lnSpc>
                  <a:spcPts val="5850"/>
                </a:lnSpc>
              </a:pPr>
              <a:r>
                <a:rPr lang="en-US" sz="3900">
                  <a:solidFill>
                    <a:srgbClr val="26416D"/>
                  </a:solidFill>
                  <a:latin typeface="Montserrat Semi-Bold Bold"/>
                </a:rPr>
                <a:t>Павел Гордей - </a:t>
              </a:r>
              <a:r>
                <a:rPr lang="en-US" sz="3900">
                  <a:solidFill>
                    <a:srgbClr val="26416D"/>
                  </a:solidFill>
                  <a:latin typeface="Montserrat Semi-Bold"/>
                </a:rPr>
                <a:t>зам директора по расширению предприятия </a:t>
              </a:r>
            </a:p>
            <a:p>
              <a:pPr algn="r">
                <a:lnSpc>
                  <a:spcPts val="5850"/>
                </a:lnSpc>
              </a:pPr>
              <a:r>
                <a:rPr lang="en-US" sz="3900">
                  <a:solidFill>
                    <a:srgbClr val="26416D"/>
                  </a:solidFill>
                  <a:latin typeface="Montserrat Semi-Bold Bold"/>
                </a:rPr>
                <a:t>Протасеня Дмитрий - </a:t>
              </a:r>
              <a:r>
                <a:rPr lang="en-US" sz="3900">
                  <a:solidFill>
                    <a:srgbClr val="26416D"/>
                  </a:solidFill>
                  <a:latin typeface="Montserrat Semi-Bold"/>
                </a:rPr>
                <a:t>зам директора по снабжению</a:t>
              </a:r>
            </a:p>
            <a:p>
              <a:pPr algn="r">
                <a:lnSpc>
                  <a:spcPts val="5850"/>
                </a:lnSpc>
              </a:pPr>
            </a:p>
            <a:p>
              <a:pPr algn="r">
                <a:lnSpc>
                  <a:spcPts val="5850"/>
                </a:lnSpc>
              </a:pPr>
              <a:r>
                <a:rPr lang="en-US" sz="3900">
                  <a:solidFill>
                    <a:srgbClr val="26416D"/>
                  </a:solidFill>
                  <a:latin typeface="Montserrat Semi-Bold Bold"/>
                </a:rPr>
                <a:t>Петров Андрей -</a:t>
              </a:r>
              <a:r>
                <a:rPr lang="en-US" sz="3900">
                  <a:solidFill>
                    <a:srgbClr val="26416D"/>
                  </a:solidFill>
                  <a:latin typeface="Montserrat Semi-Bold"/>
                </a:rPr>
                <a:t> учредитель</a:t>
              </a:r>
              <a:r>
                <a:rPr lang="en-US" sz="3900">
                  <a:solidFill>
                    <a:srgbClr val="26416D"/>
                  </a:solidFill>
                  <a:latin typeface="Montserrat Semi-Bold Bold"/>
                </a:rPr>
                <a:t> 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456112" y="7668706"/>
              <a:ext cx="19964886" cy="700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06939">
            <a:off x="-1273791" y="-5967249"/>
            <a:ext cx="5228295" cy="89967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06939">
            <a:off x="13602897" y="5380147"/>
            <a:ext cx="6218059" cy="1069990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475355"/>
            <a:ext cx="18288000" cy="236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  <a:spcBef>
                <a:spcPct val="0"/>
              </a:spcBef>
            </a:pPr>
            <a:r>
              <a:rPr lang="en-US" sz="5000" spc="220">
                <a:solidFill>
                  <a:srgbClr val="26416D"/>
                </a:solidFill>
                <a:latin typeface="Montserrat Semi-Bold Bold"/>
              </a:rPr>
              <a:t>Мы пытаемся удовлетворить потребность в качественной фермерской продукции среди жителей густонаселенных городов.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8206" y="-39614"/>
            <a:ext cx="12418674" cy="18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"Проблема/возможности"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557737">
            <a:off x="14804536" y="-5384673"/>
            <a:ext cx="6966929" cy="1198854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266" r="0" b="266"/>
          <a:stretch>
            <a:fillRect/>
          </a:stretch>
        </p:blipFill>
        <p:spPr>
          <a:xfrm flipH="false" flipV="false" rot="-6196534">
            <a:off x="-2911964" y="5486871"/>
            <a:ext cx="6966929" cy="1198854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33691" y="4368916"/>
            <a:ext cx="6954309" cy="617116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38200" y="2358824"/>
            <a:ext cx="8115300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7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4206" y="2463599"/>
            <a:ext cx="13282612" cy="307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26416D"/>
                </a:solidFill>
                <a:latin typeface="Montserrat Semi-Bold"/>
              </a:rPr>
              <a:t>Наша миссия - развитие культуры здорового питания и предоставление нашим покупателям продукции высочайшего качества.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BE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346642">
            <a:off x="-3483464" y="-3631706"/>
            <a:ext cx="6966929" cy="1198854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516193">
            <a:off x="13959380" y="8213182"/>
            <a:ext cx="3762344" cy="647416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766623" y="3889085"/>
            <a:ext cx="16521377" cy="6750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7"/>
              </a:lnSpc>
            </a:pPr>
            <a:r>
              <a:rPr lang="en-US" sz="3855">
                <a:solidFill>
                  <a:srgbClr val="26416D"/>
                </a:solidFill>
                <a:latin typeface="Montserrat Semi-Bold Bold"/>
              </a:rPr>
              <a:t>   </a:t>
            </a:r>
            <a:r>
              <a:rPr lang="en-US" sz="3855">
                <a:solidFill>
                  <a:srgbClr val="FAF0EF"/>
                </a:solidFill>
                <a:latin typeface="Montserrat Semi-Bold Bold"/>
              </a:rPr>
              <a:t>SMART:</a:t>
            </a:r>
          </a:p>
          <a:p>
            <a:pPr marL="832369" indent="-416184" lvl="1">
              <a:lnSpc>
                <a:spcPts val="5397"/>
              </a:lnSpc>
              <a:buFont typeface="Arial"/>
              <a:buChar char="•"/>
            </a:pPr>
            <a:r>
              <a:rPr lang="en-US" sz="3855">
                <a:solidFill>
                  <a:srgbClr val="26416D"/>
                </a:solidFill>
                <a:latin typeface="Montserrat Semi-Bold Bold"/>
              </a:rPr>
              <a:t>Увеличение </a:t>
            </a:r>
            <a:r>
              <a:rPr lang="en-US" sz="3855">
                <a:solidFill>
                  <a:srgbClr val="000000"/>
                </a:solidFill>
                <a:latin typeface="Montserrat Semi-Bold"/>
              </a:rPr>
              <a:t>объема продаж</a:t>
            </a:r>
            <a:r>
              <a:rPr lang="en-US" sz="3855">
                <a:solidFill>
                  <a:srgbClr val="26416D"/>
                </a:solidFill>
                <a:latin typeface="Montserrat Semi-Bold"/>
              </a:rPr>
              <a:t> </a:t>
            </a:r>
            <a:r>
              <a:rPr lang="en-US" sz="3855">
                <a:solidFill>
                  <a:srgbClr val="26416D"/>
                </a:solidFill>
                <a:latin typeface="Montserrat Semi-Bold Bold"/>
              </a:rPr>
              <a:t>до 500кг</a:t>
            </a:r>
            <a:r>
              <a:rPr lang="en-US" sz="3855">
                <a:solidFill>
                  <a:srgbClr val="FFFFFF"/>
                </a:solidFill>
                <a:latin typeface="Montserrat Semi-Bold Bold"/>
              </a:rPr>
              <a:t> </a:t>
            </a:r>
            <a:r>
              <a:rPr lang="en-US" sz="3855">
                <a:solidFill>
                  <a:srgbClr val="000000"/>
                </a:solidFill>
                <a:latin typeface="Montserrat Semi-Bold"/>
              </a:rPr>
              <a:t>продукции в день </a:t>
            </a:r>
            <a:r>
              <a:rPr lang="en-US" sz="3855">
                <a:solidFill>
                  <a:srgbClr val="26416D"/>
                </a:solidFill>
                <a:latin typeface="Montserrat Semi-Bold Bold"/>
              </a:rPr>
              <a:t>в течении 1 года</a:t>
            </a:r>
          </a:p>
          <a:p>
            <a:pPr marL="832369" indent="-416184" lvl="1">
              <a:lnSpc>
                <a:spcPts val="5397"/>
              </a:lnSpc>
              <a:buFont typeface="Arial"/>
              <a:buChar char="•"/>
            </a:pPr>
            <a:r>
              <a:rPr lang="en-US" sz="3855">
                <a:solidFill>
                  <a:srgbClr val="000000"/>
                </a:solidFill>
                <a:latin typeface="Montserrat Semi-Bold"/>
              </a:rPr>
              <a:t>Открытие </a:t>
            </a:r>
            <a:r>
              <a:rPr lang="en-US" sz="3855">
                <a:solidFill>
                  <a:srgbClr val="26416D"/>
                </a:solidFill>
                <a:latin typeface="Montserrat Semi-Bold Bold"/>
              </a:rPr>
              <a:t>4 новых</a:t>
            </a:r>
            <a:r>
              <a:rPr lang="en-US" sz="3855">
                <a:solidFill>
                  <a:srgbClr val="26416D"/>
                </a:solidFill>
                <a:latin typeface="Montserrat Semi-Bold"/>
              </a:rPr>
              <a:t> </a:t>
            </a:r>
            <a:r>
              <a:rPr lang="en-US" sz="3855">
                <a:solidFill>
                  <a:srgbClr val="000000"/>
                </a:solidFill>
                <a:latin typeface="Montserrat Semi-Bold"/>
              </a:rPr>
              <a:t>точек </a:t>
            </a:r>
            <a:r>
              <a:rPr lang="en-US" sz="3855">
                <a:solidFill>
                  <a:srgbClr val="26416D"/>
                </a:solidFill>
                <a:latin typeface="Montserrat Semi-Bold Bold"/>
              </a:rPr>
              <a:t>продажи </a:t>
            </a:r>
            <a:r>
              <a:rPr lang="en-US" sz="3855">
                <a:solidFill>
                  <a:srgbClr val="000000"/>
                </a:solidFill>
                <a:latin typeface="Montserrat Semi-Bold"/>
              </a:rPr>
              <a:t>продукции в течении </a:t>
            </a:r>
            <a:r>
              <a:rPr lang="en-US" sz="3855">
                <a:solidFill>
                  <a:srgbClr val="26416D"/>
                </a:solidFill>
                <a:latin typeface="Montserrat Semi-Bold Bold"/>
              </a:rPr>
              <a:t>2.5 лет</a:t>
            </a:r>
          </a:p>
          <a:p>
            <a:pPr marL="832369" indent="-416184" lvl="1">
              <a:lnSpc>
                <a:spcPts val="5397"/>
              </a:lnSpc>
              <a:buFont typeface="Arial"/>
              <a:buChar char="•"/>
            </a:pPr>
            <a:r>
              <a:rPr lang="en-US" sz="3855">
                <a:solidFill>
                  <a:srgbClr val="000000"/>
                </a:solidFill>
                <a:latin typeface="Montserrat Semi-Bold"/>
              </a:rPr>
              <a:t>Увеличение до не менее 69% положительных отзывов в отчетах за месяц</a:t>
            </a:r>
          </a:p>
          <a:p>
            <a:pPr marL="832369" indent="-416184" lvl="1">
              <a:lnSpc>
                <a:spcPts val="5397"/>
              </a:lnSpc>
              <a:buFont typeface="Arial"/>
              <a:buChar char="•"/>
            </a:pPr>
            <a:r>
              <a:rPr lang="en-US" sz="3855">
                <a:solidFill>
                  <a:srgbClr val="26416D"/>
                </a:solidFill>
                <a:latin typeface="Montserrat Semi-Bold Bold"/>
              </a:rPr>
              <a:t>Увеличение </a:t>
            </a:r>
            <a:r>
              <a:rPr lang="en-US" sz="3855">
                <a:solidFill>
                  <a:srgbClr val="000000"/>
                </a:solidFill>
                <a:latin typeface="Montserrat Semi-Bold"/>
              </a:rPr>
              <a:t>партнерской </a:t>
            </a:r>
            <a:r>
              <a:rPr lang="en-US" sz="3855">
                <a:solidFill>
                  <a:srgbClr val="26416D"/>
                </a:solidFill>
                <a:latin typeface="Montserrat Semi-Bold Bold"/>
              </a:rPr>
              <a:t>фермерской сети </a:t>
            </a:r>
            <a:r>
              <a:rPr lang="en-US" sz="3855">
                <a:solidFill>
                  <a:srgbClr val="000000"/>
                </a:solidFill>
                <a:latin typeface="Montserrat Semi-Bold"/>
              </a:rPr>
              <a:t>до </a:t>
            </a:r>
            <a:r>
              <a:rPr lang="en-US" sz="3855">
                <a:solidFill>
                  <a:srgbClr val="26416D"/>
                </a:solidFill>
                <a:latin typeface="Montserrat Semi-Bold Bold"/>
              </a:rPr>
              <a:t>10 участников</a:t>
            </a:r>
            <a:r>
              <a:rPr lang="en-US" sz="3855">
                <a:solidFill>
                  <a:srgbClr val="000000"/>
                </a:solidFill>
                <a:latin typeface="Montserrat Semi-Bold"/>
              </a:rPr>
              <a:t> в течении</a:t>
            </a:r>
            <a:r>
              <a:rPr lang="en-US" sz="3855">
                <a:solidFill>
                  <a:srgbClr val="FFFFFF"/>
                </a:solidFill>
                <a:latin typeface="Montserrat Semi-Bold Bold"/>
              </a:rPr>
              <a:t> </a:t>
            </a:r>
            <a:r>
              <a:rPr lang="en-US" sz="3855">
                <a:solidFill>
                  <a:srgbClr val="26416D"/>
                </a:solidFill>
                <a:latin typeface="Montserrat Semi-Bold Bold"/>
              </a:rPr>
              <a:t>1.5 лет.</a:t>
            </a:r>
          </a:p>
          <a:p>
            <a:pPr>
              <a:lnSpc>
                <a:spcPts val="539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02730" y="-68189"/>
            <a:ext cx="17302383" cy="183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"Стратегическое управление"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49510" y="2005765"/>
            <a:ext cx="15555603" cy="132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7"/>
              </a:lnSpc>
            </a:pPr>
            <a:r>
              <a:rPr lang="en-US" sz="3855">
                <a:solidFill>
                  <a:srgbClr val="26416D"/>
                </a:solidFill>
                <a:latin typeface="Montserrat Semi-Bold Bold"/>
              </a:rPr>
              <a:t>Увеличение прибыли за счет увеличения объема продаж фермерской продукции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BE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346642">
            <a:off x="-3483464" y="-3631706"/>
            <a:ext cx="6966929" cy="1198854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516193">
            <a:off x="13959380" y="8213182"/>
            <a:ext cx="3762344" cy="647416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766623" y="1810117"/>
            <a:ext cx="16521377" cy="819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7"/>
              </a:lnSpc>
            </a:pPr>
            <a:r>
              <a:rPr lang="en-US" sz="3855">
                <a:solidFill>
                  <a:srgbClr val="26416D"/>
                </a:solidFill>
                <a:latin typeface="Montserrat Semi-Bold Bold"/>
              </a:rPr>
              <a:t>   </a:t>
            </a:r>
            <a:r>
              <a:rPr lang="en-US" sz="3855">
                <a:solidFill>
                  <a:srgbClr val="FAF0EF"/>
                </a:solidFill>
                <a:latin typeface="Montserrat Semi-Bold Bold"/>
              </a:rPr>
              <a:t>ЧЕРЕЗ 10 ЛЕТ:</a:t>
            </a:r>
          </a:p>
          <a:p>
            <a:pPr marL="832369" indent="-416184" lvl="1">
              <a:lnSpc>
                <a:spcPts val="5397"/>
              </a:lnSpc>
              <a:buFont typeface="Arial"/>
              <a:buChar char="•"/>
            </a:pPr>
            <a:r>
              <a:rPr lang="en-US" sz="3855">
                <a:solidFill>
                  <a:srgbClr val="000000"/>
                </a:solidFill>
                <a:latin typeface="Montserrat Semi-Bold Bold"/>
              </a:rPr>
              <a:t>Торговая сеть будет состоять из не менее чем 23 торговых точек в г. Минске, и по не менее чем 5 торговым точкам во всех областных городах г. Минска</a:t>
            </a:r>
          </a:p>
          <a:p>
            <a:pPr marL="832369" indent="-416184" lvl="1">
              <a:lnSpc>
                <a:spcPts val="5397"/>
              </a:lnSpc>
              <a:buFont typeface="Arial"/>
              <a:buChar char="•"/>
            </a:pPr>
            <a:r>
              <a:rPr lang="en-US" sz="3855">
                <a:solidFill>
                  <a:srgbClr val="000000"/>
                </a:solidFill>
                <a:latin typeface="Montserrat Semi-Bold Bold"/>
              </a:rPr>
              <a:t>Партнерская фермерская сеть будет состоять из не менее чем 200 участников.</a:t>
            </a:r>
          </a:p>
          <a:p>
            <a:pPr marL="832369" indent="-416184" lvl="1">
              <a:lnSpc>
                <a:spcPts val="5397"/>
              </a:lnSpc>
              <a:buFont typeface="Arial"/>
              <a:buChar char="•"/>
            </a:pPr>
            <a:r>
              <a:rPr lang="en-US" sz="3855">
                <a:solidFill>
                  <a:srgbClr val="000000"/>
                </a:solidFill>
                <a:latin typeface="Montserrat Semi-Bold Bold"/>
              </a:rPr>
              <a:t>Наличие не менее 90% положительных отзывов, признания и народной любви</a:t>
            </a:r>
          </a:p>
          <a:p>
            <a:pPr marL="832369" indent="-416184" lvl="1">
              <a:lnSpc>
                <a:spcPts val="5397"/>
              </a:lnSpc>
              <a:buFont typeface="Arial"/>
              <a:buChar char="•"/>
            </a:pPr>
            <a:r>
              <a:rPr lang="en-US" sz="3855">
                <a:solidFill>
                  <a:srgbClr val="000000"/>
                </a:solidFill>
                <a:latin typeface="Montserrat Semi-Bold Bold"/>
              </a:rPr>
              <a:t>Более молодая аудитория предпочтет выбрать магазин нашей сети, нежели поход в продовольственный рынок</a:t>
            </a:r>
          </a:p>
          <a:p>
            <a:pPr marL="832369" indent="-416184" lvl="1">
              <a:lnSpc>
                <a:spcPts val="5397"/>
              </a:lnSpc>
              <a:buFont typeface="Arial"/>
              <a:buChar char="•"/>
            </a:pPr>
            <a:r>
              <a:rPr lang="en-US" sz="3855">
                <a:solidFill>
                  <a:srgbClr val="000000"/>
                </a:solidFill>
                <a:latin typeface="Montserrat Semi-Bold Bold"/>
              </a:rPr>
              <a:t>Увеличение заинтересованности молодого поколения в культуре здорового питания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0012" y="-68189"/>
            <a:ext cx="16307908" cy="183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"Стратегическое видение"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974324">
            <a:off x="10846082" y="-5878295"/>
            <a:ext cx="5453730" cy="938466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54837" y="3967004"/>
            <a:ext cx="5106479" cy="631999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590364" y="3591199"/>
            <a:ext cx="12326684" cy="221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Semi-Bold"/>
              </a:rPr>
              <a:t>Мы предлагаем только натуральную продукцию, прошедшую проверку качества </a:t>
            </a:r>
          </a:p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Semi-Bold"/>
              </a:rPr>
              <a:t>и выращенную с душой и огоньком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0553" y="111648"/>
            <a:ext cx="5686180" cy="18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"Изюминка"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83167" y="1417702"/>
            <a:ext cx="2234029" cy="23155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104962">
            <a:off x="4483167" y="4169450"/>
            <a:ext cx="2234029" cy="23155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104962">
            <a:off x="4371153" y="7078052"/>
            <a:ext cx="2234029" cy="231553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21397" y="1746896"/>
            <a:ext cx="1981599" cy="165714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98669" y="7102447"/>
            <a:ext cx="1998046" cy="165714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59138" y="4498644"/>
            <a:ext cx="2458058" cy="165714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883801" y="1912783"/>
            <a:ext cx="8902148" cy="711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5"/>
              </a:lnSpc>
              <a:spcBef>
                <a:spcPct val="0"/>
              </a:spcBef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Мы предлагаем свою продукцию людям всех возрастов.</a:t>
            </a:r>
          </a:p>
          <a:p>
            <a:pPr>
              <a:lnSpc>
                <a:spcPts val="4375"/>
              </a:lnSpc>
              <a:spcBef>
                <a:spcPct val="0"/>
              </a:spcBef>
            </a:pPr>
          </a:p>
          <a:p>
            <a:pPr>
              <a:lnSpc>
                <a:spcPts val="4375"/>
              </a:lnSpc>
              <a:spcBef>
                <a:spcPct val="0"/>
              </a:spcBef>
            </a:pPr>
          </a:p>
          <a:p>
            <a:pPr>
              <a:lnSpc>
                <a:spcPts val="4375"/>
              </a:lnSpc>
              <a:spcBef>
                <a:spcPct val="0"/>
              </a:spcBef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П</a:t>
            </a:r>
            <a:r>
              <a:rPr lang="en-US" sz="3125">
                <a:solidFill>
                  <a:srgbClr val="26416D"/>
                </a:solidFill>
                <a:latin typeface="Montserrat Semi-Bold"/>
              </a:rPr>
              <a:t>равильное здоровое питание очень важно как детям, так и взрослым, людям разнообразного материального положения.</a:t>
            </a:r>
          </a:p>
          <a:p>
            <a:pPr>
              <a:lnSpc>
                <a:spcPts val="4375"/>
              </a:lnSpc>
              <a:spcBef>
                <a:spcPct val="0"/>
              </a:spcBef>
            </a:pPr>
          </a:p>
          <a:p>
            <a:pPr>
              <a:lnSpc>
                <a:spcPts val="4375"/>
              </a:lnSpc>
              <a:spcBef>
                <a:spcPct val="0"/>
              </a:spcBef>
            </a:pPr>
          </a:p>
          <a:p>
            <a:pPr>
              <a:lnSpc>
                <a:spcPts val="4375"/>
              </a:lnSpc>
              <a:spcBef>
                <a:spcPct val="0"/>
              </a:spcBef>
            </a:pPr>
            <a:r>
              <a:rPr lang="en-US" sz="3125">
                <a:solidFill>
                  <a:srgbClr val="26416D"/>
                </a:solidFill>
                <a:latin typeface="Montserrat Semi-Bold"/>
              </a:rPr>
              <a:t>Н</a:t>
            </a:r>
            <a:r>
              <a:rPr lang="en-US" sz="3125">
                <a:solidFill>
                  <a:srgbClr val="26416D"/>
                </a:solidFill>
                <a:latin typeface="Montserrat Semi-Bold"/>
              </a:rPr>
              <a:t>аша продукция будет отпускаться по доступным ценам. </a:t>
            </a:r>
          </a:p>
          <a:p>
            <a:pPr>
              <a:lnSpc>
                <a:spcPts val="4375"/>
              </a:lnSpc>
              <a:spcBef>
                <a:spcPct val="0"/>
              </a:spcBef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266" r="0" b="266"/>
          <a:stretch>
            <a:fillRect/>
          </a:stretch>
        </p:blipFill>
        <p:spPr>
          <a:xfrm flipH="false" flipV="false" rot="-7165192">
            <a:off x="-2465849" y="-1793117"/>
            <a:ext cx="4269247" cy="734643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816608"/>
            <a:ext cx="1619250" cy="137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ontserrat Semi-Bold Bold"/>
              </a:rPr>
              <a:t>7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266" r="0" b="266"/>
          <a:stretch>
            <a:fillRect/>
          </a:stretch>
        </p:blipFill>
        <p:spPr>
          <a:xfrm flipH="false" flipV="false" rot="-7165192">
            <a:off x="12343377" y="7921460"/>
            <a:ext cx="4269247" cy="734643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6087012" y="-99306"/>
            <a:ext cx="11172288" cy="18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"Аудитория"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06939">
            <a:off x="-1273791" y="-5967249"/>
            <a:ext cx="5228295" cy="89967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4469" y="2132963"/>
            <a:ext cx="829569" cy="8598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174147" y="2618607"/>
            <a:ext cx="15085153" cy="3545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9"/>
              </a:lnSpc>
              <a:spcBef>
                <a:spcPct val="0"/>
              </a:spcBef>
            </a:pPr>
            <a:r>
              <a:rPr lang="en-US" sz="4049">
                <a:solidFill>
                  <a:srgbClr val="26416D"/>
                </a:solidFill>
                <a:latin typeface="Montserrat Semi-Bold"/>
              </a:rPr>
              <a:t>Основное привлечение клиентов с помощью наружной рекламы, в которой мы будем опираться на широкий ассортимент натуральной фермерской продукции, доступные цены и культуру здорового питания и образа жизни.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091785">
            <a:off x="582909" y="3994636"/>
            <a:ext cx="829569" cy="85983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45780">
            <a:off x="601185" y="6003755"/>
            <a:ext cx="829569" cy="85983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06939">
            <a:off x="13602897" y="5380147"/>
            <a:ext cx="6218059" cy="1069990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221301" y="-39614"/>
            <a:ext cx="12269582" cy="18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4"/>
              </a:lnSpc>
              <a:spcBef>
                <a:spcPct val="0"/>
              </a:spcBef>
            </a:pPr>
            <a:r>
              <a:rPr lang="en-US" sz="9949">
                <a:solidFill>
                  <a:srgbClr val="26416D"/>
                </a:solidFill>
                <a:latin typeface="A Day Without Sun Text Bold"/>
              </a:rPr>
              <a:t>"План выхода на клиента"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DAEshlPH1tE</dc:identifier>
  <dcterms:modified xsi:type="dcterms:W3CDTF">2011-08-01T06:04:30Z</dcterms:modified>
  <cp:revision>1</cp:revision>
  <dc:title>ВЕСЕЛАЯ ФЕРМА</dc:title>
</cp:coreProperties>
</file>