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70" r:id="rId14"/>
    <p:sldId id="268" r:id="rId15"/>
    <p:sldId id="269"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20" autoAdjust="0"/>
  </p:normalViewPr>
  <p:slideViewPr>
    <p:cSldViewPr snapToGrid="0">
      <p:cViewPr varScale="1">
        <p:scale>
          <a:sx n="65" d="100"/>
          <a:sy n="65" d="100"/>
        </p:scale>
        <p:origin x="1171" y="53"/>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FE18B-0B74-460E-A247-FEADC49430AA}"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11C53-C0B8-4289-A486-EF454DF1E1EC}" type="slidenum">
              <a:rPr lang="en-US" smtClean="0"/>
              <a:t>‹#›</a:t>
            </a:fld>
            <a:endParaRPr lang="en-US"/>
          </a:p>
        </p:txBody>
      </p:sp>
    </p:spTree>
    <p:extLst>
      <p:ext uri="{BB962C8B-B14F-4D97-AF65-F5344CB8AC3E}">
        <p14:creationId xmlns:p14="http://schemas.microsoft.com/office/powerpoint/2010/main" val="310441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Mục</a:t>
            </a:r>
            <a:r>
              <a:rPr lang="en-US" baseline="0" smtClean="0"/>
              <a:t> đích: Đối với từ Yolov3 trở lên thì nên dung Darkflow1-1 trở nên mới có hỗ trợ đúng grap các layer</a:t>
            </a:r>
            <a:endParaRPr lang="en-US"/>
          </a:p>
        </p:txBody>
      </p:sp>
      <p:sp>
        <p:nvSpPr>
          <p:cNvPr id="4" name="Slide Number Placeholder 3"/>
          <p:cNvSpPr>
            <a:spLocks noGrp="1"/>
          </p:cNvSpPr>
          <p:nvPr>
            <p:ph type="sldNum" sz="quarter" idx="10"/>
          </p:nvPr>
        </p:nvSpPr>
        <p:spPr/>
        <p:txBody>
          <a:bodyPr/>
          <a:lstStyle/>
          <a:p>
            <a:fld id="{F5211C53-C0B8-4289-A486-EF454DF1E1EC}" type="slidenum">
              <a:rPr lang="en-US" smtClean="0"/>
              <a:t>4</a:t>
            </a:fld>
            <a:endParaRPr lang="en-US"/>
          </a:p>
        </p:txBody>
      </p:sp>
    </p:spTree>
    <p:extLst>
      <p:ext uri="{BB962C8B-B14F-4D97-AF65-F5344CB8AC3E}">
        <p14:creationId xmlns:p14="http://schemas.microsoft.com/office/powerpoint/2010/main" val="271693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 Darknet weights (.weights) to TensorFlow weights (.ckpt)</a:t>
            </a:r>
          </a:p>
          <a:p>
            <a:r>
              <a:rPr lang="en-US" sz="1200" b="0" i="0" kern="1200" smtClean="0">
                <a:solidFill>
                  <a:schemeClr val="tx1"/>
                </a:solidFill>
                <a:effectLst/>
                <a:latin typeface="+mn-lt"/>
                <a:ea typeface="+mn-ea"/>
                <a:cs typeface="+mn-cs"/>
              </a:rPr>
              <a:t>- Darknet model (.cfg) to TensorFlow graph (.pb, .meta)</a:t>
            </a:r>
          </a:p>
          <a:p>
            <a:pPr marL="171450" indent="-171450">
              <a:buFontTx/>
              <a:buChar char="-"/>
            </a:pPr>
            <a:r>
              <a:rPr lang="en-US" smtClean="0"/>
              <a:t>Sau đó</a:t>
            </a:r>
            <a:r>
              <a:rPr lang="en-US" baseline="0" smtClean="0"/>
              <a:t> hai file này sẽ được chuyển về file .bp</a:t>
            </a:r>
          </a:p>
          <a:p>
            <a:pPr marL="171450" indent="-171450">
              <a:buFontTx/>
              <a:buChar char="-"/>
            </a:pPr>
            <a:r>
              <a:rPr lang="en-US" baseline="0" smtClean="0"/>
              <a:t>Cov10 ứng với lưới 13x13 =&gt; Kích thước mỗi ô là 32x32</a:t>
            </a:r>
          </a:p>
          <a:p>
            <a:pPr marL="171450" indent="-171450">
              <a:buFontTx/>
              <a:buChar char="-"/>
            </a:pPr>
            <a:r>
              <a:rPr lang="en-US" baseline="0" smtClean="0"/>
              <a:t>Conv13 ứng với lưới 26x26 =&gt; Kích thước mỗi  ô là 16x16</a:t>
            </a:r>
          </a:p>
        </p:txBody>
      </p:sp>
      <p:sp>
        <p:nvSpPr>
          <p:cNvPr id="4" name="Slide Number Placeholder 3"/>
          <p:cNvSpPr>
            <a:spLocks noGrp="1"/>
          </p:cNvSpPr>
          <p:nvPr>
            <p:ph type="sldNum" sz="quarter" idx="10"/>
          </p:nvPr>
        </p:nvSpPr>
        <p:spPr/>
        <p:txBody>
          <a:bodyPr/>
          <a:lstStyle/>
          <a:p>
            <a:fld id="{F5211C53-C0B8-4289-A486-EF454DF1E1EC}" type="slidenum">
              <a:rPr lang="en-US" smtClean="0"/>
              <a:t>5</a:t>
            </a:fld>
            <a:endParaRPr lang="en-US"/>
          </a:p>
        </p:txBody>
      </p:sp>
    </p:spTree>
    <p:extLst>
      <p:ext uri="{BB962C8B-B14F-4D97-AF65-F5344CB8AC3E}">
        <p14:creationId xmlns:p14="http://schemas.microsoft.com/office/powerpoint/2010/main" val="391936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Preprocess</a:t>
            </a:r>
            <a:r>
              <a:rPr lang="en-US" baseline="0" smtClean="0"/>
              <a:t> Bitmap: Chuẩn hóa dữ liệu ảnh màu đầu vào (0 -&gt; 1) tại 416x416 điểm ảnh </a:t>
            </a:r>
          </a:p>
          <a:p>
            <a:r>
              <a:rPr lang="en-US" smtClean="0"/>
              <a:t>FEED: Sau</a:t>
            </a:r>
            <a:r>
              <a:rPr lang="en-US" baseline="0" smtClean="0"/>
              <a:t> khi load dữ liệu từ model .bp thì dữ liệu sẽ được copy vào đầu vào của tensorflow.</a:t>
            </a:r>
          </a:p>
          <a:p>
            <a:r>
              <a:rPr lang="en-US" baseline="0" smtClean="0"/>
              <a:t>RUN: Chạy model vừa copy vào tensorflow, mục đích để load các thông số vào inference của tensorflow.</a:t>
            </a:r>
          </a:p>
          <a:p>
            <a:r>
              <a:rPr lang="en-US" baseline="0" smtClean="0"/>
              <a:t>FETCH: Copy các thông số vừa load vvafo tensorflow vào mảng để bắt đầu recognize và classifier</a:t>
            </a:r>
          </a:p>
          <a:p>
            <a:endParaRPr lang="en-US"/>
          </a:p>
        </p:txBody>
      </p:sp>
      <p:sp>
        <p:nvSpPr>
          <p:cNvPr id="4" name="Slide Number Placeholder 3"/>
          <p:cNvSpPr>
            <a:spLocks noGrp="1"/>
          </p:cNvSpPr>
          <p:nvPr>
            <p:ph type="sldNum" sz="quarter" idx="10"/>
          </p:nvPr>
        </p:nvSpPr>
        <p:spPr/>
        <p:txBody>
          <a:bodyPr/>
          <a:lstStyle/>
          <a:p>
            <a:fld id="{F5211C53-C0B8-4289-A486-EF454DF1E1EC}" type="slidenum">
              <a:rPr lang="en-US" smtClean="0"/>
              <a:t>8</a:t>
            </a:fld>
            <a:endParaRPr lang="en-US"/>
          </a:p>
        </p:txBody>
      </p:sp>
    </p:spTree>
    <p:extLst>
      <p:ext uri="{BB962C8B-B14F-4D97-AF65-F5344CB8AC3E}">
        <p14:creationId xmlns:p14="http://schemas.microsoft.com/office/powerpoint/2010/main" val="393520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Overlap khi L2 &lt; R1 , R2</a:t>
            </a:r>
            <a:r>
              <a:rPr lang="en-US" baseline="0" smtClean="0"/>
              <a:t> &gt; L1, T2 &lt;B1, B2 &gt; T1</a:t>
            </a:r>
          </a:p>
          <a:p>
            <a:r>
              <a:rPr lang="en-US" baseline="0" smtClean="0"/>
              <a:t>IOU : A/(S1+S2-A)</a:t>
            </a:r>
            <a:endParaRPr lang="en-US"/>
          </a:p>
        </p:txBody>
      </p:sp>
      <p:sp>
        <p:nvSpPr>
          <p:cNvPr id="4" name="Slide Number Placeholder 3"/>
          <p:cNvSpPr>
            <a:spLocks noGrp="1"/>
          </p:cNvSpPr>
          <p:nvPr>
            <p:ph type="sldNum" sz="quarter" idx="10"/>
          </p:nvPr>
        </p:nvSpPr>
        <p:spPr/>
        <p:txBody>
          <a:bodyPr/>
          <a:lstStyle/>
          <a:p>
            <a:fld id="{F5211C53-C0B8-4289-A486-EF454DF1E1EC}" type="slidenum">
              <a:rPr lang="en-US" smtClean="0"/>
              <a:t>10</a:t>
            </a:fld>
            <a:endParaRPr lang="en-US"/>
          </a:p>
        </p:txBody>
      </p:sp>
    </p:spTree>
    <p:extLst>
      <p:ext uri="{BB962C8B-B14F-4D97-AF65-F5344CB8AC3E}">
        <p14:creationId xmlns:p14="http://schemas.microsoft.com/office/powerpoint/2010/main" val="64284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C_x</a:t>
            </a:r>
            <a:r>
              <a:rPr lang="en-US" baseline="0" smtClean="0"/>
              <a:t> và C_y là vị trí ô tương ứng </a:t>
            </a:r>
          </a:p>
          <a:p>
            <a:r>
              <a:rPr lang="en-US" baseline="0" smtClean="0"/>
              <a:t>P_w và P_h tương ứng là 3 anchorbox tương ứng </a:t>
            </a:r>
          </a:p>
          <a:p>
            <a:r>
              <a:rPr lang="en-US" baseline="0" smtClean="0"/>
              <a:t>confidentClass = maxClass*confident</a:t>
            </a:r>
          </a:p>
          <a:p>
            <a:r>
              <a:rPr lang="en-US" baseline="0" smtClean="0"/>
              <a:t>Còn các thông số t là giá trị khi train thu lại được </a:t>
            </a:r>
          </a:p>
          <a:p>
            <a:r>
              <a:rPr lang="en-US" smtClean="0"/>
              <a:t>Mỗi</a:t>
            </a:r>
            <a:r>
              <a:rPr lang="en-US" baseline="0" smtClean="0"/>
              <a:t> lần sẽ dự đoán 3 cái khác nhau ứng với mỗi boudingbox gốc gồm cả thông số confidence</a:t>
            </a:r>
          </a:p>
          <a:p>
            <a:r>
              <a:rPr lang="en-US" baseline="0" smtClean="0"/>
              <a:t>Tính cho từng anchor luôn</a:t>
            </a:r>
            <a:endParaRPr lang="en-US"/>
          </a:p>
        </p:txBody>
      </p:sp>
      <p:sp>
        <p:nvSpPr>
          <p:cNvPr id="4" name="Slide Number Placeholder 3"/>
          <p:cNvSpPr>
            <a:spLocks noGrp="1"/>
          </p:cNvSpPr>
          <p:nvPr>
            <p:ph type="sldNum" sz="quarter" idx="10"/>
          </p:nvPr>
        </p:nvSpPr>
        <p:spPr/>
        <p:txBody>
          <a:bodyPr/>
          <a:lstStyle/>
          <a:p>
            <a:fld id="{F5211C53-C0B8-4289-A486-EF454DF1E1EC}" type="slidenum">
              <a:rPr lang="en-US" smtClean="0"/>
              <a:t>11</a:t>
            </a:fld>
            <a:endParaRPr lang="en-US"/>
          </a:p>
        </p:txBody>
      </p:sp>
    </p:spTree>
    <p:extLst>
      <p:ext uri="{BB962C8B-B14F-4D97-AF65-F5344CB8AC3E}">
        <p14:creationId xmlns:p14="http://schemas.microsoft.com/office/powerpoint/2010/main" val="323694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kern="1200" smtClean="0">
                <a:solidFill>
                  <a:schemeClr val="tx1"/>
                </a:solidFill>
                <a:effectLst/>
                <a:latin typeface="+mn-lt"/>
                <a:ea typeface="+mn-ea"/>
                <a:cs typeface="+mn-cs"/>
              </a:rPr>
              <a:t>Đây là một trong một số mô hình hiệu quả được sử dụng nhiều nhất trong Android.</a:t>
            </a:r>
            <a:endParaRPr lang="en-US" sz="1200" b="1" i="0" u="none" strike="noStrike" kern="1200" smtClean="0">
              <a:solidFill>
                <a:schemeClr val="tx1"/>
              </a:solidFill>
              <a:effectLst/>
              <a:latin typeface="+mn-lt"/>
              <a:ea typeface="+mn-ea"/>
              <a:cs typeface="+mn-cs"/>
            </a:endParaRPr>
          </a:p>
          <a:p>
            <a:pPr rtl="0" fontAlgn="base"/>
            <a:r>
              <a:rPr lang="vi-VN" sz="1200" b="1" i="0" u="none" strike="noStrike" kern="1200" smtClean="0">
                <a:solidFill>
                  <a:schemeClr val="tx1"/>
                </a:solidFill>
                <a:effectLst/>
                <a:latin typeface="+mn-lt"/>
                <a:ea typeface="+mn-ea"/>
                <a:cs typeface="+mn-cs"/>
              </a:rPr>
              <a:t>Params:</a:t>
            </a:r>
            <a:r>
              <a:rPr lang="vi-VN" sz="1200" b="0" i="0" u="none" strike="noStrike" kern="1200" smtClean="0">
                <a:solidFill>
                  <a:schemeClr val="tx1"/>
                </a:solidFill>
                <a:effectLst/>
                <a:latin typeface="+mn-lt"/>
                <a:ea typeface="+mn-ea"/>
                <a:cs typeface="+mn-cs"/>
              </a:rPr>
              <a:t> Là giá trị (biến) được truyền vào khi gọi thực thi tiến trình và nó sẽ được truyền vào doInBackground.</a:t>
            </a:r>
          </a:p>
          <a:p>
            <a:pPr rtl="0" fontAlgn="base"/>
            <a:r>
              <a:rPr lang="vi-VN" sz="1200" b="1" i="0" u="none" strike="noStrike" kern="1200" smtClean="0">
                <a:solidFill>
                  <a:schemeClr val="tx1"/>
                </a:solidFill>
                <a:effectLst/>
                <a:latin typeface="+mn-lt"/>
                <a:ea typeface="+mn-ea"/>
                <a:cs typeface="+mn-cs"/>
              </a:rPr>
              <a:t>Progress:</a:t>
            </a:r>
            <a:r>
              <a:rPr lang="vi-VN" sz="1200" b="0" i="0" u="none" strike="noStrike" kern="1200" smtClean="0">
                <a:solidFill>
                  <a:schemeClr val="tx1"/>
                </a:solidFill>
                <a:effectLst/>
                <a:latin typeface="+mn-lt"/>
                <a:ea typeface="+mn-ea"/>
                <a:cs typeface="+mn-cs"/>
              </a:rPr>
              <a:t> Là giá trị (biến) dùng để update giao diện diện lúc tiến trình thực thi, biến này sẽ được truyền vào hàm onProgressUpdate.</a:t>
            </a:r>
          </a:p>
          <a:p>
            <a:pPr rtl="0" fontAlgn="base"/>
            <a:r>
              <a:rPr lang="vi-VN" sz="1200" b="1" i="0" u="none" strike="noStrike" kern="1200" smtClean="0">
                <a:solidFill>
                  <a:schemeClr val="tx1"/>
                </a:solidFill>
                <a:effectLst/>
                <a:latin typeface="+mn-lt"/>
                <a:ea typeface="+mn-ea"/>
                <a:cs typeface="+mn-cs"/>
              </a:rPr>
              <a:t>Result:</a:t>
            </a:r>
            <a:r>
              <a:rPr lang="vi-VN" sz="1200" b="0" i="0" u="none" strike="noStrike" kern="1200" smtClean="0">
                <a:solidFill>
                  <a:schemeClr val="tx1"/>
                </a:solidFill>
                <a:effectLst/>
                <a:latin typeface="+mn-lt"/>
                <a:ea typeface="+mn-ea"/>
                <a:cs typeface="+mn-cs"/>
              </a:rPr>
              <a:t> Là biến dùng để lưu trữ kết quả trả về sau khi tiến trình thực hiện xong.</a:t>
            </a:r>
          </a:p>
          <a:p>
            <a:endParaRPr lang="en-US" smtClean="0"/>
          </a:p>
          <a:p>
            <a:pPr rtl="0" fontAlgn="base"/>
            <a:r>
              <a:rPr lang="vi-VN" sz="1200" b="1" i="0" u="none" strike="noStrike" kern="1200" smtClean="0">
                <a:solidFill>
                  <a:schemeClr val="tx1"/>
                </a:solidFill>
                <a:effectLst/>
                <a:latin typeface="+mn-lt"/>
                <a:ea typeface="+mn-ea"/>
                <a:cs typeface="+mn-cs"/>
              </a:rPr>
              <a:t>onPreExecute() :</a:t>
            </a:r>
            <a:r>
              <a:rPr lang="vi-VN" sz="1200" b="0" i="0" u="none" strike="noStrike" kern="1200" smtClean="0">
                <a:solidFill>
                  <a:schemeClr val="tx1"/>
                </a:solidFill>
                <a:effectLst/>
                <a:latin typeface="+mn-lt"/>
                <a:ea typeface="+mn-ea"/>
                <a:cs typeface="+mn-cs"/>
              </a:rPr>
              <a:t> Tự động được gọi đầu tiên khi tiến trình được kích hoạt.</a:t>
            </a:r>
          </a:p>
          <a:p>
            <a:pPr rtl="0" fontAlgn="base"/>
            <a:r>
              <a:rPr lang="vi-VN" sz="1200" b="1" i="0" u="none" strike="noStrike" kern="1200" smtClean="0">
                <a:solidFill>
                  <a:schemeClr val="tx1"/>
                </a:solidFill>
                <a:effectLst/>
                <a:latin typeface="+mn-lt"/>
                <a:ea typeface="+mn-ea"/>
                <a:cs typeface="+mn-cs"/>
              </a:rPr>
              <a:t>doInBackground():</a:t>
            </a:r>
            <a:r>
              <a:rPr lang="vi-VN" sz="1200" b="0" i="0" u="none" strike="noStrike" kern="1200" smtClean="0">
                <a:solidFill>
                  <a:schemeClr val="tx1"/>
                </a:solidFill>
                <a:effectLst/>
                <a:latin typeface="+mn-lt"/>
                <a:ea typeface="+mn-ea"/>
                <a:cs typeface="+mn-cs"/>
              </a:rPr>
              <a:t> Được thực thi trong quá trình tiến trình chạy nền, thông qua hàm này để ta gọi hàm </a:t>
            </a:r>
            <a:r>
              <a:rPr lang="vi-VN" sz="1200" b="1" i="0" u="none" strike="noStrike" kern="1200" smtClean="0">
                <a:solidFill>
                  <a:schemeClr val="tx1"/>
                </a:solidFill>
                <a:effectLst/>
                <a:latin typeface="+mn-lt"/>
                <a:ea typeface="+mn-ea"/>
                <a:cs typeface="+mn-cs"/>
              </a:rPr>
              <a:t>onProgressUpdate</a:t>
            </a:r>
            <a:r>
              <a:rPr lang="vi-VN" sz="1200" b="0" i="0" u="none" strike="noStrike" kern="1200" smtClean="0">
                <a:solidFill>
                  <a:schemeClr val="tx1"/>
                </a:solidFill>
                <a:effectLst/>
                <a:latin typeface="+mn-lt"/>
                <a:ea typeface="+mn-ea"/>
                <a:cs typeface="+mn-cs"/>
              </a:rPr>
              <a:t> để cập nhật giao diện (gọi lệnh publishProgress). Ta không thể cập nhật giao diện trong hàm doInBackground().</a:t>
            </a:r>
          </a:p>
          <a:p>
            <a:pPr rtl="0" fontAlgn="base"/>
            <a:r>
              <a:rPr lang="vi-VN" sz="1200" b="1" i="0" u="none" strike="noStrike" kern="1200" smtClean="0">
                <a:solidFill>
                  <a:schemeClr val="tx1"/>
                </a:solidFill>
                <a:effectLst/>
                <a:latin typeface="+mn-lt"/>
                <a:ea typeface="+mn-ea"/>
                <a:cs typeface="+mn-cs"/>
              </a:rPr>
              <a:t>onProgressUpdate ()</a:t>
            </a:r>
            <a:r>
              <a:rPr lang="vi-VN" sz="1200" b="0" i="0" u="none" strike="noStrike" kern="1200" smtClean="0">
                <a:solidFill>
                  <a:schemeClr val="tx1"/>
                </a:solidFill>
                <a:effectLst/>
                <a:latin typeface="+mn-lt"/>
                <a:ea typeface="+mn-ea"/>
                <a:cs typeface="+mn-cs"/>
              </a:rPr>
              <a:t>: Dùng để cập nhật giao diện lúc runtime</a:t>
            </a:r>
          </a:p>
          <a:p>
            <a:pPr rtl="0" fontAlgn="base"/>
            <a:r>
              <a:rPr lang="vi-VN" sz="1200" b="1" i="0" u="none" strike="noStrike" kern="1200" smtClean="0">
                <a:solidFill>
                  <a:schemeClr val="tx1"/>
                </a:solidFill>
                <a:effectLst/>
                <a:latin typeface="+mn-lt"/>
                <a:ea typeface="+mn-ea"/>
                <a:cs typeface="+mn-cs"/>
              </a:rPr>
              <a:t>onPostExecute():</a:t>
            </a:r>
            <a:r>
              <a:rPr lang="vi-VN" sz="1200" b="0" i="0" u="none" strike="noStrike" kern="1200" smtClean="0">
                <a:solidFill>
                  <a:schemeClr val="tx1"/>
                </a:solidFill>
                <a:effectLst/>
                <a:latin typeface="+mn-lt"/>
                <a:ea typeface="+mn-ea"/>
                <a:cs typeface="+mn-cs"/>
              </a:rPr>
              <a:t> Sau khi tiến trình kết thúc thì hàm này sẽ tự động xảy ra. Ta có thể lấy được kết quả trả về sau khi thực hiện tiến trình kết thúc ở đây.</a:t>
            </a:r>
          </a:p>
          <a:p>
            <a:endParaRPr lang="en-US"/>
          </a:p>
        </p:txBody>
      </p:sp>
      <p:sp>
        <p:nvSpPr>
          <p:cNvPr id="4" name="Slide Number Placeholder 3"/>
          <p:cNvSpPr>
            <a:spLocks noGrp="1"/>
          </p:cNvSpPr>
          <p:nvPr>
            <p:ph type="sldNum" sz="quarter" idx="10"/>
          </p:nvPr>
        </p:nvSpPr>
        <p:spPr/>
        <p:txBody>
          <a:bodyPr/>
          <a:lstStyle/>
          <a:p>
            <a:fld id="{F5211C53-C0B8-4289-A486-EF454DF1E1EC}" type="slidenum">
              <a:rPr lang="en-US" smtClean="0"/>
              <a:t>14</a:t>
            </a:fld>
            <a:endParaRPr lang="en-US"/>
          </a:p>
        </p:txBody>
      </p:sp>
    </p:spTree>
    <p:extLst>
      <p:ext uri="{BB962C8B-B14F-4D97-AF65-F5344CB8AC3E}">
        <p14:creationId xmlns:p14="http://schemas.microsoft.com/office/powerpoint/2010/main" val="224526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Mat với</a:t>
            </a:r>
            <a:r>
              <a:rPr lang="en-US" baseline="0" smtClean="0"/>
              <a:t> BitMap khá giống nhau: Mat là kiểu định dạng của ảnh trong OpenCv, còn Bitmap là định dạng ảnh trong Android</a:t>
            </a:r>
            <a:endParaRPr lang="en-US"/>
          </a:p>
        </p:txBody>
      </p:sp>
      <p:sp>
        <p:nvSpPr>
          <p:cNvPr id="4" name="Slide Number Placeholder 3"/>
          <p:cNvSpPr>
            <a:spLocks noGrp="1"/>
          </p:cNvSpPr>
          <p:nvPr>
            <p:ph type="sldNum" sz="quarter" idx="10"/>
          </p:nvPr>
        </p:nvSpPr>
        <p:spPr/>
        <p:txBody>
          <a:bodyPr/>
          <a:lstStyle/>
          <a:p>
            <a:fld id="{F5211C53-C0B8-4289-A486-EF454DF1E1EC}" type="slidenum">
              <a:rPr lang="en-US" smtClean="0"/>
              <a:t>15</a:t>
            </a:fld>
            <a:endParaRPr lang="en-US"/>
          </a:p>
        </p:txBody>
      </p:sp>
    </p:spTree>
    <p:extLst>
      <p:ext uri="{BB962C8B-B14F-4D97-AF65-F5344CB8AC3E}">
        <p14:creationId xmlns:p14="http://schemas.microsoft.com/office/powerpoint/2010/main" val="368779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211C53-C0B8-4289-A486-EF454DF1E1EC}" type="slidenum">
              <a:rPr lang="en-US" smtClean="0"/>
              <a:t>17</a:t>
            </a:fld>
            <a:endParaRPr lang="en-US"/>
          </a:p>
        </p:txBody>
      </p:sp>
    </p:spTree>
    <p:extLst>
      <p:ext uri="{BB962C8B-B14F-4D97-AF65-F5344CB8AC3E}">
        <p14:creationId xmlns:p14="http://schemas.microsoft.com/office/powerpoint/2010/main" val="112117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Tại</a:t>
            </a:r>
            <a:r>
              <a:rPr lang="en-US" baseline="0" smtClean="0"/>
              <a:t> vì bài toán chia thành 3 cặp nên từng cặp sẽ có khả năng trùng nhau rất cao, nên ta sẽ chọn một confidence class có thể chia được Not hoặc không NOT, chọn thông số là Confidenc</a:t>
            </a:r>
            <a:endParaRPr lang="en-US"/>
          </a:p>
        </p:txBody>
      </p:sp>
      <p:sp>
        <p:nvSpPr>
          <p:cNvPr id="4" name="Slide Number Placeholder 3"/>
          <p:cNvSpPr>
            <a:spLocks noGrp="1"/>
          </p:cNvSpPr>
          <p:nvPr>
            <p:ph type="sldNum" sz="quarter" idx="10"/>
          </p:nvPr>
        </p:nvSpPr>
        <p:spPr/>
        <p:txBody>
          <a:bodyPr/>
          <a:lstStyle/>
          <a:p>
            <a:fld id="{F5211C53-C0B8-4289-A486-EF454DF1E1EC}" type="slidenum">
              <a:rPr lang="en-US" smtClean="0"/>
              <a:t>18</a:t>
            </a:fld>
            <a:endParaRPr lang="en-US"/>
          </a:p>
        </p:txBody>
      </p:sp>
    </p:spTree>
    <p:extLst>
      <p:ext uri="{BB962C8B-B14F-4D97-AF65-F5344CB8AC3E}">
        <p14:creationId xmlns:p14="http://schemas.microsoft.com/office/powerpoint/2010/main" val="121919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9FABE0-303D-4555-AF81-27C3E897C527}"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87077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FABE0-303D-4555-AF81-27C3E897C527}"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294130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FABE0-303D-4555-AF81-27C3E897C527}"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105264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FABE0-303D-4555-AF81-27C3E897C527}"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176131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9FABE0-303D-4555-AF81-27C3E897C527}"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426864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9FABE0-303D-4555-AF81-27C3E897C527}"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254493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9FABE0-303D-4555-AF81-27C3E897C527}"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166907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9FABE0-303D-4555-AF81-27C3E897C527}"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358512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ABE0-303D-4555-AF81-27C3E897C527}"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242006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FABE0-303D-4555-AF81-27C3E897C527}"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387967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FABE0-303D-4555-AF81-27C3E897C527}"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B851-E006-4C34-B6F7-6808E28D5E6E}" type="slidenum">
              <a:rPr lang="en-US" smtClean="0"/>
              <a:t>‹#›</a:t>
            </a:fld>
            <a:endParaRPr lang="en-US"/>
          </a:p>
        </p:txBody>
      </p:sp>
    </p:spTree>
    <p:extLst>
      <p:ext uri="{BB962C8B-B14F-4D97-AF65-F5344CB8AC3E}">
        <p14:creationId xmlns:p14="http://schemas.microsoft.com/office/powerpoint/2010/main" val="263360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FABE0-303D-4555-AF81-27C3E897C527}"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AB851-E006-4C34-B6F7-6808E28D5E6E}" type="slidenum">
              <a:rPr lang="en-US" smtClean="0"/>
              <a:t>‹#›</a:t>
            </a:fld>
            <a:endParaRPr lang="en-US"/>
          </a:p>
        </p:txBody>
      </p:sp>
    </p:spTree>
    <p:extLst>
      <p:ext uri="{BB962C8B-B14F-4D97-AF65-F5344CB8AC3E}">
        <p14:creationId xmlns:p14="http://schemas.microsoft.com/office/powerpoint/2010/main" val="75810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smtClean="0">
                <a:solidFill>
                  <a:schemeClr val="accent1"/>
                </a:solidFill>
              </a:rPr>
              <a:t>CHƯƠNG 2:</a:t>
            </a:r>
            <a:r>
              <a:rPr lang="en-US" b="1" smtClean="0">
                <a:solidFill>
                  <a:schemeClr val="accent1"/>
                </a:solidFill>
              </a:rPr>
              <a:t/>
            </a:r>
            <a:br>
              <a:rPr lang="en-US" b="1" smtClean="0">
                <a:solidFill>
                  <a:schemeClr val="accent1"/>
                </a:solidFill>
              </a:rPr>
            </a:br>
            <a:r>
              <a:rPr lang="en-US" b="1" smtClean="0">
                <a:solidFill>
                  <a:schemeClr val="accent1"/>
                </a:solidFill>
              </a:rPr>
              <a:t>XÂY DỰNG YOLOV3-TINY TRÊN ANDROID</a:t>
            </a:r>
            <a:endParaRPr lang="en-US" b="1">
              <a:solidFill>
                <a:schemeClr val="accent1"/>
              </a:solidFill>
            </a:endParaRPr>
          </a:p>
        </p:txBody>
      </p:sp>
      <p:pic>
        <p:nvPicPr>
          <p:cNvPr id="1028" name="Picture 4" descr="Android Developers Blog: Android Studio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96" y="3333207"/>
            <a:ext cx="2599200" cy="25941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include and use OpenCV 3.2 on Android Studio • Jean V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948" y="3333207"/>
            <a:ext cx="20955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nsorFlow Lite | ML for Mobile and Edge De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135" y="3970997"/>
            <a:ext cx="3184151" cy="17910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raper-DARKFLOW - Crunchbase Company Profile &amp; Fun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6972" y="364733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76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accent1"/>
                </a:solidFill>
              </a:rPr>
              <a:t>2.3 Xây dựng các hàm chi tiết</a:t>
            </a:r>
            <a:endParaRPr lang="en-US"/>
          </a:p>
        </p:txBody>
      </p:sp>
      <p:sp>
        <p:nvSpPr>
          <p:cNvPr id="5" name="TextBox 4"/>
          <p:cNvSpPr txBox="1"/>
          <p:nvPr/>
        </p:nvSpPr>
        <p:spPr>
          <a:xfrm>
            <a:off x="2054198" y="5410200"/>
            <a:ext cx="3505200" cy="523220"/>
          </a:xfrm>
          <a:prstGeom prst="rect">
            <a:avLst/>
          </a:prstGeom>
          <a:noFill/>
        </p:spPr>
        <p:txBody>
          <a:bodyPr wrap="square" rtlCol="0">
            <a:spAutoFit/>
          </a:bodyPr>
          <a:lstStyle/>
          <a:p>
            <a:r>
              <a:rPr lang="en-US" sz="2800" smtClean="0"/>
              <a:t>Hàm check Overlap</a:t>
            </a:r>
            <a:endParaRPr lang="en-US" sz="2800"/>
          </a:p>
        </p:txBody>
      </p:sp>
      <p:pic>
        <p:nvPicPr>
          <p:cNvPr id="6" name="Picture 5"/>
          <p:cNvPicPr>
            <a:picLocks noChangeAspect="1"/>
          </p:cNvPicPr>
          <p:nvPr/>
        </p:nvPicPr>
        <p:blipFill>
          <a:blip r:embed="rId3"/>
          <a:stretch>
            <a:fillRect/>
          </a:stretch>
        </p:blipFill>
        <p:spPr>
          <a:xfrm>
            <a:off x="1580197" y="1952624"/>
            <a:ext cx="3712450" cy="3320415"/>
          </a:xfrm>
          <a:prstGeom prst="rect">
            <a:avLst/>
          </a:prstGeom>
        </p:spPr>
      </p:pic>
      <p:sp>
        <p:nvSpPr>
          <p:cNvPr id="9" name="AutoShape 2" descr="Intersection over Union (IoU) for object detection - PyImage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Intersection over Union (IoU) for object detection - PyImageSear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8" name="Picture 14" descr="Intersection over Union (IOU) calculation diagram.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013" y="1952624"/>
            <a:ext cx="3532505" cy="282600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439316" y="5273039"/>
            <a:ext cx="3432202" cy="954107"/>
          </a:xfrm>
          <a:prstGeom prst="rect">
            <a:avLst/>
          </a:prstGeom>
          <a:noFill/>
        </p:spPr>
        <p:txBody>
          <a:bodyPr wrap="square" rtlCol="0">
            <a:spAutoFit/>
          </a:bodyPr>
          <a:lstStyle/>
          <a:p>
            <a:pPr algn="ctr"/>
            <a:r>
              <a:rPr lang="en-US" sz="2800" smtClean="0"/>
              <a:t>Hàm tính IOU của 2 Boudingbox</a:t>
            </a:r>
            <a:endParaRPr lang="en-US" sz="2800"/>
          </a:p>
        </p:txBody>
      </p:sp>
    </p:spTree>
    <p:extLst>
      <p:ext uri="{BB962C8B-B14F-4D97-AF65-F5344CB8AC3E}">
        <p14:creationId xmlns:p14="http://schemas.microsoft.com/office/powerpoint/2010/main" val="1739505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accent1"/>
                </a:solidFill>
              </a:rPr>
              <a:t>2.3 Xây dựng các hàm chi tiết</a:t>
            </a:r>
            <a:endParaRPr lang="en-US"/>
          </a:p>
        </p:txBody>
      </p:sp>
      <p:sp>
        <p:nvSpPr>
          <p:cNvPr id="3" name="Content Placeholder 2"/>
          <p:cNvSpPr>
            <a:spLocks noGrp="1"/>
          </p:cNvSpPr>
          <p:nvPr>
            <p:ph idx="1"/>
          </p:nvPr>
        </p:nvSpPr>
        <p:spPr>
          <a:xfrm>
            <a:off x="838200" y="1825308"/>
            <a:ext cx="4968240" cy="1420812"/>
          </a:xfrm>
        </p:spPr>
        <p:txBody>
          <a:bodyPr/>
          <a:lstStyle/>
          <a:p>
            <a:pPr marL="0" indent="0">
              <a:buNone/>
            </a:pPr>
            <a:r>
              <a:rPr lang="en-US" smtClean="0"/>
              <a:t>Hàm populateRecognitions :</a:t>
            </a:r>
          </a:p>
          <a:p>
            <a:pPr marL="0" indent="0">
              <a:buNone/>
            </a:pPr>
            <a:r>
              <a:rPr lang="en-US" smtClean="0"/>
              <a:t>-  Đây là hàm chính trong phần FETCH ở sơ đồ 2.2.</a:t>
            </a:r>
            <a:endParaRPr lang="en-US"/>
          </a:p>
          <a:p>
            <a:pPr marL="0" indent="0">
              <a:buNone/>
            </a:pPr>
            <a:endParaRPr lang="en-US"/>
          </a:p>
        </p:txBody>
      </p:sp>
      <p:pic>
        <p:nvPicPr>
          <p:cNvPr id="4" name="Picture 3"/>
          <p:cNvPicPr>
            <a:picLocks noChangeAspect="1"/>
          </p:cNvPicPr>
          <p:nvPr/>
        </p:nvPicPr>
        <p:blipFill>
          <a:blip r:embed="rId3"/>
          <a:stretch>
            <a:fillRect/>
          </a:stretch>
        </p:blipFill>
        <p:spPr>
          <a:xfrm>
            <a:off x="5928360" y="1401445"/>
            <a:ext cx="5715000" cy="4981880"/>
          </a:xfrm>
          <a:prstGeom prst="rect">
            <a:avLst/>
          </a:prstGeom>
        </p:spPr>
      </p:pic>
      <p:sp>
        <p:nvSpPr>
          <p:cNvPr id="5" name="AutoShape 2" descr="https://lh6.googleusercontent.com/7zGiZeZ8FayWuIOuXO1ld_KmWCcsjuO9FjQ0-0G4oYCmM-z8j2KiQMXCyVPMfA_1hL2ux0RLVwJhMg_ueqACU0BJEK3opXodarm6ZSdFFieTTRI_nMjrUD05bG-m-6xo1XOCQQg"/>
          <p:cNvSpPr>
            <a:spLocks noChangeAspect="1" noChangeArrowheads="1"/>
          </p:cNvSpPr>
          <p:nvPr/>
        </p:nvSpPr>
        <p:spPr bwMode="auto">
          <a:xfrm>
            <a:off x="133350" y="-822325"/>
            <a:ext cx="2924175" cy="2190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2" name="Picture 4" descr="https://lh6.googleusercontent.com/7zGiZeZ8FayWuIOuXO1ld_KmWCcsjuO9FjQ0-0G4oYCmM-z8j2KiQMXCyVPMfA_1hL2ux0RLVwJhMg_ueqACU0BJEK3opXodarm6ZSdFFieTTRI_nMjrUD05bG-m-6xo1XOCQQ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858" y="3490595"/>
            <a:ext cx="3654742" cy="273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28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accent1"/>
                </a:solidFill>
              </a:rPr>
              <a:t>2.3 Xây dựng các hàm chi tiết</a:t>
            </a:r>
            <a:endParaRPr lang="en-US">
              <a:solidFill>
                <a:schemeClr val="accent1"/>
              </a:solidFill>
            </a:endParaRPr>
          </a:p>
        </p:txBody>
      </p:sp>
      <p:sp>
        <p:nvSpPr>
          <p:cNvPr id="3" name="Content Placeholder 2"/>
          <p:cNvSpPr>
            <a:spLocks noGrp="1"/>
          </p:cNvSpPr>
          <p:nvPr>
            <p:ph idx="1"/>
          </p:nvPr>
        </p:nvSpPr>
        <p:spPr/>
        <p:txBody>
          <a:bodyPr/>
          <a:lstStyle/>
          <a:p>
            <a:pPr>
              <a:buFontTx/>
              <a:buChar char="-"/>
            </a:pPr>
            <a:r>
              <a:rPr lang="en-US" b="1" smtClean="0"/>
              <a:t>Hàm getRecognition:  Để chọn ra anchorbox có confident cao nhất.</a:t>
            </a:r>
          </a:p>
          <a:p>
            <a:pPr marL="0" indent="0">
              <a:buNone/>
            </a:pPr>
            <a:r>
              <a:rPr lang="en-US" b="1" smtClean="0"/>
              <a:t>+ input: Queue chưa các giá trị đã add ở trên, và array trống kiểu </a:t>
            </a:r>
            <a:r>
              <a:rPr lang="en-US" b="1" smtClean="0"/>
              <a:t>Array List &lt;Recognition&gt; .</a:t>
            </a:r>
          </a:p>
          <a:p>
            <a:pPr marL="0" indent="0">
              <a:buNone/>
            </a:pPr>
            <a:r>
              <a:rPr lang="en-US" b="1" smtClean="0"/>
              <a:t>+ Output: Array được lấp đầy các boudingbox không trùng nhau</a:t>
            </a:r>
          </a:p>
          <a:p>
            <a:pPr marL="0" indent="0">
              <a:buNone/>
            </a:pPr>
            <a:r>
              <a:rPr lang="en-US" b="1" smtClean="0"/>
              <a:t>Giải thuật: Nếu các boudingbox cùng nhãn thì sẽ tiến hành lấy confident cao nhất. Nhưng vì trong hình có nhiều đối tượng nên sẽ xét trường hợp chồng lấn giữ những boudingbox thông qua hệ số IOU (Chọn &gt;0.5 thì bị chồng) để không bị loại bỏ những Object khác nhưng giống nhãn.</a:t>
            </a:r>
            <a:endParaRPr lang="en-US" b="1"/>
          </a:p>
        </p:txBody>
      </p:sp>
    </p:spTree>
    <p:extLst>
      <p:ext uri="{BB962C8B-B14F-4D97-AF65-F5344CB8AC3E}">
        <p14:creationId xmlns:p14="http://schemas.microsoft.com/office/powerpoint/2010/main" val="563677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r>
              <a:rPr lang="en-US" b="1" smtClean="0">
                <a:solidFill>
                  <a:schemeClr val="accent1"/>
                </a:solidFill>
              </a:rPr>
              <a:t>2.4. Xây dựng AsyncTask cho Android</a:t>
            </a:r>
            <a:endParaRPr lang="en-US"/>
          </a:p>
        </p:txBody>
      </p:sp>
      <p:pic>
        <p:nvPicPr>
          <p:cNvPr id="10" name="Content Placeholder 3"/>
          <p:cNvPicPr>
            <a:picLocks noGrp="1" noChangeAspect="1"/>
          </p:cNvPicPr>
          <p:nvPr>
            <p:ph idx="1"/>
          </p:nvPr>
        </p:nvPicPr>
        <p:blipFill>
          <a:blip r:embed="rId2"/>
          <a:stretch>
            <a:fillRect/>
          </a:stretch>
        </p:blipFill>
        <p:spPr>
          <a:xfrm>
            <a:off x="3655458" y="1353559"/>
            <a:ext cx="3690222" cy="5504441"/>
          </a:xfrm>
          <a:prstGeom prst="rect">
            <a:avLst/>
          </a:prstGeom>
        </p:spPr>
      </p:pic>
    </p:spTree>
    <p:extLst>
      <p:ext uri="{BB962C8B-B14F-4D97-AF65-F5344CB8AC3E}">
        <p14:creationId xmlns:p14="http://schemas.microsoft.com/office/powerpoint/2010/main" val="99003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accent1"/>
                </a:solidFill>
              </a:rPr>
              <a:t>2.4. Xây dựng AsyncTask cho Android</a:t>
            </a:r>
            <a:endParaRPr lang="en-US" b="1">
              <a:solidFill>
                <a:schemeClr val="accent1"/>
              </a:solidFill>
            </a:endParaRPr>
          </a:p>
        </p:txBody>
      </p:sp>
      <p:sp>
        <p:nvSpPr>
          <p:cNvPr id="3" name="Content Placeholder 2"/>
          <p:cNvSpPr>
            <a:spLocks noGrp="1"/>
          </p:cNvSpPr>
          <p:nvPr>
            <p:ph idx="1"/>
          </p:nvPr>
        </p:nvSpPr>
        <p:spPr/>
        <p:txBody>
          <a:bodyPr/>
          <a:lstStyle/>
          <a:p>
            <a:r>
              <a:rPr lang="en-US" smtClean="0"/>
              <a:t>Mô hình AsyncTask là gì ?</a:t>
            </a:r>
          </a:p>
          <a:p>
            <a:pPr marL="0" indent="0">
              <a:buNone/>
            </a:pPr>
            <a:r>
              <a:rPr lang="en-US"/>
              <a:t>	</a:t>
            </a:r>
            <a:endParaRPr lang="en-US" smtClean="0"/>
          </a:p>
        </p:txBody>
      </p:sp>
      <p:pic>
        <p:nvPicPr>
          <p:cNvPr id="8194" name="Picture 2" descr="IMG_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40902"/>
            <a:ext cx="5490210" cy="27181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2624" y="2413436"/>
            <a:ext cx="5009705" cy="369332"/>
          </a:xfrm>
          <a:prstGeom prst="rect">
            <a:avLst/>
          </a:prstGeom>
        </p:spPr>
        <p:txBody>
          <a:bodyPr wrap="none">
            <a:spAutoFit/>
          </a:bodyPr>
          <a:lstStyle/>
          <a:p>
            <a:r>
              <a:rPr lang="en-US" b="1">
                <a:solidFill>
                  <a:srgbClr val="000000"/>
                </a:solidFill>
                <a:latin typeface="Courier New" panose="02070309020205020404" pitchFamily="49" charset="0"/>
                <a:cs typeface="Courier New" panose="02070309020205020404" pitchFamily="49" charset="0"/>
              </a:rPr>
              <a:t>AsyncTask&lt;Params, Progress, Result&gt;</a:t>
            </a:r>
            <a:endParaRPr lang="en-US">
              <a:latin typeface="Courier New" panose="02070309020205020404" pitchFamily="49" charset="0"/>
              <a:cs typeface="Courier New" panose="02070309020205020404" pitchFamily="49" charset="0"/>
            </a:endParaRPr>
          </a:p>
        </p:txBody>
      </p:sp>
      <p:sp>
        <p:nvSpPr>
          <p:cNvPr id="7" name="TextBox 6"/>
          <p:cNvSpPr txBox="1"/>
          <p:nvPr/>
        </p:nvSpPr>
        <p:spPr>
          <a:xfrm>
            <a:off x="1031664" y="2988772"/>
            <a:ext cx="5125296" cy="1938992"/>
          </a:xfrm>
          <a:prstGeom prst="rect">
            <a:avLst/>
          </a:prstGeom>
          <a:noFill/>
        </p:spPr>
        <p:txBody>
          <a:bodyPr wrap="square" rtlCol="0">
            <a:spAutoFit/>
          </a:bodyPr>
          <a:lstStyle/>
          <a:p>
            <a:r>
              <a:rPr lang="en-US" sz="2000" b="1" smtClean="0"/>
              <a:t>Một Async Task thường sẽ sinh ra 4 hàm kèm theo để khởi chạy tiến trình : </a:t>
            </a:r>
          </a:p>
          <a:p>
            <a:pPr marL="342900" indent="-342900">
              <a:buFontTx/>
              <a:buChar char="-"/>
            </a:pPr>
            <a:r>
              <a:rPr lang="en-US" sz="2000" b="1" smtClean="0"/>
              <a:t>onPreExecute()</a:t>
            </a:r>
          </a:p>
          <a:p>
            <a:pPr marL="342900" indent="-342900">
              <a:buFontTx/>
              <a:buChar char="-"/>
            </a:pPr>
            <a:r>
              <a:rPr lang="en-US" sz="2000" b="1" smtClean="0"/>
              <a:t>doInBackground()</a:t>
            </a:r>
          </a:p>
          <a:p>
            <a:pPr marL="342900" indent="-342900">
              <a:buFontTx/>
              <a:buChar char="-"/>
            </a:pPr>
            <a:r>
              <a:rPr lang="en-US" sz="2000" b="1" smtClean="0"/>
              <a:t>onProgressUpdate()</a:t>
            </a:r>
          </a:p>
          <a:p>
            <a:pPr marL="342900" indent="-342900">
              <a:buFontTx/>
              <a:buChar char="-"/>
            </a:pPr>
            <a:r>
              <a:rPr lang="en-US" sz="2000" b="1" smtClean="0"/>
              <a:t>onPostExecute()</a:t>
            </a:r>
            <a:endParaRPr lang="en-US" sz="2000" b="1"/>
          </a:p>
        </p:txBody>
      </p:sp>
    </p:spTree>
    <p:extLst>
      <p:ext uri="{BB962C8B-B14F-4D97-AF65-F5344CB8AC3E}">
        <p14:creationId xmlns:p14="http://schemas.microsoft.com/office/powerpoint/2010/main" val="2611359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accent1"/>
                </a:solidFill>
              </a:rPr>
              <a:t>2.4. Xây dựng AsyncTask cho Android</a:t>
            </a:r>
            <a:endParaRPr lang="en-US"/>
          </a:p>
        </p:txBody>
      </p:sp>
      <p:pic>
        <p:nvPicPr>
          <p:cNvPr id="8" name="Picture 7"/>
          <p:cNvPicPr>
            <a:picLocks noChangeAspect="1"/>
          </p:cNvPicPr>
          <p:nvPr/>
        </p:nvPicPr>
        <p:blipFill>
          <a:blip r:embed="rId3"/>
          <a:stretch>
            <a:fillRect/>
          </a:stretch>
        </p:blipFill>
        <p:spPr>
          <a:xfrm>
            <a:off x="555307" y="1690688"/>
            <a:ext cx="10410825" cy="4867275"/>
          </a:xfrm>
          <a:prstGeom prst="rect">
            <a:avLst/>
          </a:prstGeom>
        </p:spPr>
      </p:pic>
    </p:spTree>
    <p:extLst>
      <p:ext uri="{BB962C8B-B14F-4D97-AF65-F5344CB8AC3E}">
        <p14:creationId xmlns:p14="http://schemas.microsoft.com/office/powerpoint/2010/main" val="1389449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66520" y="2519045"/>
            <a:ext cx="7950200" cy="1325563"/>
          </a:xfrm>
        </p:spPr>
        <p:txBody>
          <a:bodyPr/>
          <a:lstStyle/>
          <a:p>
            <a:r>
              <a:rPr lang="en-US" b="1" smtClean="0">
                <a:solidFill>
                  <a:schemeClr val="accent1"/>
                </a:solidFill>
              </a:rPr>
              <a:t>3. KẾT QUẢ VÀ ĐÁNH GIÁ</a:t>
            </a:r>
            <a:endParaRPr lang="en-US" b="1">
              <a:solidFill>
                <a:schemeClr val="accent1"/>
              </a:solidFill>
            </a:endParaRPr>
          </a:p>
        </p:txBody>
      </p:sp>
    </p:spTree>
    <p:extLst>
      <p:ext uri="{BB962C8B-B14F-4D97-AF65-F5344CB8AC3E}">
        <p14:creationId xmlns:p14="http://schemas.microsoft.com/office/powerpoint/2010/main" val="2754026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accent1"/>
                </a:solidFill>
              </a:rPr>
              <a:t>3.1 KẾT QUẢ</a:t>
            </a:r>
            <a:endParaRPr lang="en-US" b="1">
              <a:solidFill>
                <a:schemeClr val="accent1"/>
              </a:solidFill>
            </a:endParaRPr>
          </a:p>
        </p:txBody>
      </p:sp>
      <p:sp>
        <p:nvSpPr>
          <p:cNvPr id="4" name="Rectangle 3"/>
          <p:cNvSpPr/>
          <p:nvPr/>
        </p:nvSpPr>
        <p:spPr>
          <a:xfrm>
            <a:off x="6494585" y="301283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722452" y="565694"/>
            <a:ext cx="3886200" cy="6019800"/>
          </a:xfrm>
          <a:prstGeom prst="rect">
            <a:avLst/>
          </a:prstGeom>
        </p:spPr>
      </p:pic>
      <p:sp>
        <p:nvSpPr>
          <p:cNvPr id="6" name="TextBox 5"/>
          <p:cNvSpPr txBox="1"/>
          <p:nvPr/>
        </p:nvSpPr>
        <p:spPr>
          <a:xfrm>
            <a:off x="1027235" y="1550964"/>
            <a:ext cx="3071446" cy="369332"/>
          </a:xfrm>
          <a:prstGeom prst="rect">
            <a:avLst/>
          </a:prstGeom>
          <a:noFill/>
        </p:spPr>
        <p:txBody>
          <a:bodyPr wrap="square" rtlCol="0">
            <a:spAutoFit/>
          </a:bodyPr>
          <a:lstStyle/>
          <a:p>
            <a:r>
              <a:rPr lang="en-US" b="1" smtClean="0"/>
              <a:t>Màu đỏ : Menu lựa chọn</a:t>
            </a:r>
            <a:endParaRPr lang="en-US" b="1"/>
          </a:p>
        </p:txBody>
      </p:sp>
      <p:sp>
        <p:nvSpPr>
          <p:cNvPr id="9" name="TextBox 8"/>
          <p:cNvSpPr txBox="1"/>
          <p:nvPr/>
        </p:nvSpPr>
        <p:spPr>
          <a:xfrm>
            <a:off x="1027235" y="2128518"/>
            <a:ext cx="3071446" cy="369332"/>
          </a:xfrm>
          <a:prstGeom prst="rect">
            <a:avLst/>
          </a:prstGeom>
          <a:noFill/>
        </p:spPr>
        <p:txBody>
          <a:bodyPr wrap="square" rtlCol="0">
            <a:spAutoFit/>
          </a:bodyPr>
          <a:lstStyle/>
          <a:p>
            <a:r>
              <a:rPr lang="en-US" b="1" smtClean="0"/>
              <a:t>Màu tím : Nút nhấn </a:t>
            </a:r>
            <a:endParaRPr lang="en-US" b="1"/>
          </a:p>
        </p:txBody>
      </p:sp>
      <p:sp>
        <p:nvSpPr>
          <p:cNvPr id="10" name="TextBox 9"/>
          <p:cNvSpPr txBox="1"/>
          <p:nvPr/>
        </p:nvSpPr>
        <p:spPr>
          <a:xfrm>
            <a:off x="1027235" y="2643499"/>
            <a:ext cx="3071446" cy="369332"/>
          </a:xfrm>
          <a:prstGeom prst="rect">
            <a:avLst/>
          </a:prstGeom>
          <a:noFill/>
        </p:spPr>
        <p:txBody>
          <a:bodyPr wrap="square" rtlCol="0">
            <a:spAutoFit/>
          </a:bodyPr>
          <a:lstStyle/>
          <a:p>
            <a:r>
              <a:rPr lang="en-US" b="1" smtClean="0"/>
              <a:t>Màu xanh : Khu vực chính</a:t>
            </a:r>
            <a:endParaRPr lang="en-US" b="1"/>
          </a:p>
        </p:txBody>
      </p:sp>
      <p:sp>
        <p:nvSpPr>
          <p:cNvPr id="11" name="TextBox 10"/>
          <p:cNvSpPr txBox="1"/>
          <p:nvPr/>
        </p:nvSpPr>
        <p:spPr>
          <a:xfrm>
            <a:off x="1027235" y="3206262"/>
            <a:ext cx="3071446" cy="369332"/>
          </a:xfrm>
          <a:prstGeom prst="rect">
            <a:avLst/>
          </a:prstGeom>
          <a:noFill/>
        </p:spPr>
        <p:txBody>
          <a:bodyPr wrap="square" rtlCol="0">
            <a:spAutoFit/>
          </a:bodyPr>
          <a:lstStyle/>
          <a:p>
            <a:r>
              <a:rPr lang="en-US" b="1" smtClean="0"/>
              <a:t>Màu lục : Trạng thái của ảnh</a:t>
            </a:r>
            <a:endParaRPr lang="en-US" b="1"/>
          </a:p>
        </p:txBody>
      </p:sp>
    </p:spTree>
    <p:extLst>
      <p:ext uri="{BB962C8B-B14F-4D97-AF65-F5344CB8AC3E}">
        <p14:creationId xmlns:p14="http://schemas.microsoft.com/office/powerpoint/2010/main" val="3856502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1"/>
                </a:solidFill>
              </a:rPr>
              <a:t>3.2 ĐÁNH GIÁ</a:t>
            </a:r>
            <a:endParaRPr lang="en-US">
              <a:solidFill>
                <a:schemeClr val="accent1"/>
              </a:solidFill>
            </a:endParaRPr>
          </a:p>
        </p:txBody>
      </p:sp>
      <p:sp>
        <p:nvSpPr>
          <p:cNvPr id="3" name="Content Placeholder 2"/>
          <p:cNvSpPr>
            <a:spLocks noGrp="1"/>
          </p:cNvSpPr>
          <p:nvPr>
            <p:ph idx="1"/>
          </p:nvPr>
        </p:nvSpPr>
        <p:spPr>
          <a:xfrm>
            <a:off x="838201" y="1825625"/>
            <a:ext cx="8001000" cy="4351338"/>
          </a:xfrm>
        </p:spPr>
        <p:txBody>
          <a:bodyPr/>
          <a:lstStyle/>
          <a:p>
            <a:pPr marL="0" indent="0">
              <a:buNone/>
            </a:pPr>
            <a:r>
              <a:rPr lang="en-US" smtClean="0"/>
              <a:t>Thời gian xử lý load network : 0.4 - 0.72s</a:t>
            </a:r>
          </a:p>
          <a:p>
            <a:pPr marL="0" indent="0">
              <a:buNone/>
            </a:pPr>
            <a:r>
              <a:rPr lang="en-US" smtClean="0"/>
              <a:t>Thời gian tính toán và boudingbox: 0.13 – 0.5s  </a:t>
            </a:r>
          </a:p>
          <a:p>
            <a:pPr marL="0" indent="0">
              <a:buNone/>
            </a:pPr>
            <a:r>
              <a:rPr lang="en-US" smtClean="0"/>
              <a:t>=&gt; Qua thực nghiệm chọn thông số confidenceClass là 0.2 là hiệu quả</a:t>
            </a:r>
            <a:endParaRPr lang="en-US"/>
          </a:p>
        </p:txBody>
      </p:sp>
      <p:pic>
        <p:nvPicPr>
          <p:cNvPr id="4" name="Picture 3"/>
          <p:cNvPicPr>
            <a:picLocks noChangeAspect="1"/>
          </p:cNvPicPr>
          <p:nvPr/>
        </p:nvPicPr>
        <p:blipFill>
          <a:blip r:embed="rId3"/>
          <a:stretch>
            <a:fillRect/>
          </a:stretch>
        </p:blipFill>
        <p:spPr>
          <a:xfrm>
            <a:off x="394555" y="3662972"/>
            <a:ext cx="8340641" cy="2513991"/>
          </a:xfrm>
          <a:prstGeom prst="rect">
            <a:avLst/>
          </a:prstGeom>
        </p:spPr>
      </p:pic>
      <p:pic>
        <p:nvPicPr>
          <p:cNvPr id="10242" name="Picture 2" descr="https://scontent.fhan3-2.fna.fbcdn.net/v/t1.15752-9/131317777_859580231525773_5048426614289453587_n.jpg?_nc_cat=106&amp;ccb=2&amp;_nc_sid=ae9488&amp;_nc_ohc=v2k15sDn_IkAX8AhOXi&amp;_nc_ht=scontent.fhan3-2.fna&amp;oh=434c157b51f33d94f685fcd216afa3b9&amp;oe=5FFE54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2770" y="257907"/>
            <a:ext cx="2866012" cy="6213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19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520" y="2519045"/>
            <a:ext cx="10515600" cy="1325563"/>
          </a:xfrm>
        </p:spPr>
        <p:txBody>
          <a:bodyPr/>
          <a:lstStyle/>
          <a:p>
            <a:r>
              <a:rPr lang="en-US" b="1" smtClean="0">
                <a:solidFill>
                  <a:schemeClr val="accent1"/>
                </a:solidFill>
              </a:rPr>
              <a:t>1. CHUẨN BỊ VÀ GIỚI THIỆU</a:t>
            </a:r>
            <a:endParaRPr lang="en-US" b="1">
              <a:solidFill>
                <a:schemeClr val="accent1"/>
              </a:solidFill>
            </a:endParaRPr>
          </a:p>
        </p:txBody>
      </p:sp>
    </p:spTree>
    <p:extLst>
      <p:ext uri="{BB962C8B-B14F-4D97-AF65-F5344CB8AC3E}">
        <p14:creationId xmlns:p14="http://schemas.microsoft.com/office/powerpoint/2010/main" val="25157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469"/>
            <a:ext cx="10515600" cy="1325563"/>
          </a:xfrm>
        </p:spPr>
        <p:txBody>
          <a:bodyPr/>
          <a:lstStyle/>
          <a:p>
            <a:r>
              <a:rPr lang="en-US" b="1">
                <a:solidFill>
                  <a:schemeClr val="accent1"/>
                </a:solidFill>
              </a:rPr>
              <a:t>1</a:t>
            </a:r>
            <a:r>
              <a:rPr lang="en-US" b="1" smtClean="0">
                <a:solidFill>
                  <a:schemeClr val="accent1"/>
                </a:solidFill>
              </a:rPr>
              <a:t>.1 Ngôn ngữ lập trình </a:t>
            </a:r>
            <a:endParaRPr lang="en-US" b="1">
              <a:solidFill>
                <a:schemeClr val="accent1"/>
              </a:solidFill>
            </a:endParaRPr>
          </a:p>
        </p:txBody>
      </p:sp>
      <p:pic>
        <p:nvPicPr>
          <p:cNvPr id="2050" name="Picture 2" descr="Java Recent History — Java 8 [Part 1] — Default Method, Static Method, and  Lambda Expressions | by Júlio Falbo | Tradeshift Engineering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681" y="2203481"/>
            <a:ext cx="542925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Install and Use Pip on Ubuntu 20.04 - All Things H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199" y="2872643"/>
            <a:ext cx="3737657" cy="20930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635653533"/>
              </p:ext>
            </p:extLst>
          </p:nvPr>
        </p:nvGraphicFramePr>
        <p:xfrm>
          <a:off x="643037" y="5568502"/>
          <a:ext cx="4391949" cy="1005918"/>
        </p:xfrm>
        <a:graphic>
          <a:graphicData uri="http://schemas.openxmlformats.org/drawingml/2006/table">
            <a:tbl>
              <a:tblPr firstRow="1" bandRow="1">
                <a:tableStyleId>{5C22544A-7EE6-4342-B048-85BDC9FD1C3A}</a:tableStyleId>
              </a:tblPr>
              <a:tblGrid>
                <a:gridCol w="4391949">
                  <a:extLst>
                    <a:ext uri="{9D8B030D-6E8A-4147-A177-3AD203B41FA5}">
                      <a16:colId xmlns:a16="http://schemas.microsoft.com/office/drawing/2014/main" val="2434800774"/>
                    </a:ext>
                  </a:extLst>
                </a:gridCol>
              </a:tblGrid>
              <a:tr h="1005918">
                <a:tc>
                  <a:txBody>
                    <a:bodyPr/>
                    <a:lstStyle/>
                    <a:p>
                      <a:pPr algn="ctr"/>
                      <a:r>
                        <a:rPr lang="en-US" sz="2300" smtClean="0">
                          <a:solidFill>
                            <a:schemeClr val="accent1"/>
                          </a:solidFill>
                        </a:rPr>
                        <a:t>Ngôn</a:t>
                      </a:r>
                      <a:r>
                        <a:rPr lang="en-US" sz="2300" baseline="0" smtClean="0">
                          <a:solidFill>
                            <a:schemeClr val="accent1"/>
                          </a:solidFill>
                        </a:rPr>
                        <a:t> ngữ chính để xây dựng App Android</a:t>
                      </a:r>
                      <a:endParaRPr lang="en-US" sz="2300">
                        <a:solidFill>
                          <a:schemeClr val="accent1"/>
                        </a:solidFill>
                      </a:endParaRPr>
                    </a:p>
                  </a:txBody>
                  <a:tcPr>
                    <a:solidFill>
                      <a:schemeClr val="bg1"/>
                    </a:solidFill>
                  </a:tcPr>
                </a:tc>
                <a:extLst>
                  <a:ext uri="{0D108BD9-81ED-4DB2-BD59-A6C34878D82A}">
                    <a16:rowId xmlns:a16="http://schemas.microsoft.com/office/drawing/2014/main" val="1108030118"/>
                  </a:ext>
                </a:extLst>
              </a:tr>
            </a:tbl>
          </a:graphicData>
        </a:graphic>
      </p:graphicFrame>
      <p:sp>
        <p:nvSpPr>
          <p:cNvPr id="5" name="TextBox 4"/>
          <p:cNvSpPr txBox="1"/>
          <p:nvPr/>
        </p:nvSpPr>
        <p:spPr>
          <a:xfrm>
            <a:off x="7869617" y="5568502"/>
            <a:ext cx="2916820" cy="800219"/>
          </a:xfrm>
          <a:prstGeom prst="rect">
            <a:avLst/>
          </a:prstGeom>
          <a:noFill/>
        </p:spPr>
        <p:txBody>
          <a:bodyPr wrap="square" rtlCol="0">
            <a:spAutoFit/>
          </a:bodyPr>
          <a:lstStyle/>
          <a:p>
            <a:pPr algn="ctr"/>
            <a:r>
              <a:rPr lang="en-US" sz="2300" b="1" smtClean="0">
                <a:solidFill>
                  <a:schemeClr val="accent1"/>
                </a:solidFill>
              </a:rPr>
              <a:t>Ngôn ngữ để chạy DarkFlow</a:t>
            </a:r>
            <a:endParaRPr lang="en-US" sz="2300" b="1">
              <a:solidFill>
                <a:schemeClr val="accent1"/>
              </a:solidFill>
            </a:endParaRPr>
          </a:p>
        </p:txBody>
      </p:sp>
    </p:spTree>
    <p:extLst>
      <p:ext uri="{BB962C8B-B14F-4D97-AF65-F5344CB8AC3E}">
        <p14:creationId xmlns:p14="http://schemas.microsoft.com/office/powerpoint/2010/main" val="20932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solidFill>
              </a:rPr>
              <a:t>1</a:t>
            </a:r>
            <a:r>
              <a:rPr lang="en-US" b="1" smtClean="0">
                <a:solidFill>
                  <a:schemeClr val="accent1"/>
                </a:solidFill>
              </a:rPr>
              <a:t>.2 Chuyển Model về định dạng .bp</a:t>
            </a:r>
            <a:endParaRPr lang="en-US" b="1">
              <a:solidFill>
                <a:schemeClr val="accent1"/>
              </a:solidFill>
            </a:endParaRPr>
          </a:p>
        </p:txBody>
      </p:sp>
      <p:sp>
        <p:nvSpPr>
          <p:cNvPr id="3" name="Content Placeholder 2"/>
          <p:cNvSpPr>
            <a:spLocks noGrp="1"/>
          </p:cNvSpPr>
          <p:nvPr>
            <p:ph idx="1"/>
          </p:nvPr>
        </p:nvSpPr>
        <p:spPr/>
        <p:txBody>
          <a:bodyPr/>
          <a:lstStyle/>
          <a:p>
            <a:pPr marL="0" indent="0">
              <a:buNone/>
            </a:pPr>
            <a:r>
              <a:rPr lang="en-US" smtClean="0"/>
              <a:t>- Mục đích: Để chuyển Model về định dạng mà tensorflow có thể đọc được.</a:t>
            </a:r>
          </a:p>
        </p:txBody>
      </p:sp>
      <p:sp>
        <p:nvSpPr>
          <p:cNvPr id="4" name="TextBox 3"/>
          <p:cNvSpPr txBox="1"/>
          <p:nvPr/>
        </p:nvSpPr>
        <p:spPr>
          <a:xfrm>
            <a:off x="3483979" y="5761464"/>
            <a:ext cx="5706319" cy="830997"/>
          </a:xfrm>
          <a:prstGeom prst="rect">
            <a:avLst/>
          </a:prstGeom>
          <a:noFill/>
        </p:spPr>
        <p:txBody>
          <a:bodyPr wrap="square" rtlCol="0">
            <a:spAutoFit/>
          </a:bodyPr>
          <a:lstStyle/>
          <a:p>
            <a:r>
              <a:rPr lang="en-US" sz="2400" smtClean="0"/>
              <a:t>Github: </a:t>
            </a:r>
            <a:r>
              <a:rPr lang="en-US" sz="2400" i="1" u="sng" smtClean="0">
                <a:solidFill>
                  <a:schemeClr val="accent1"/>
                </a:solidFill>
              </a:rPr>
              <a:t>https://github.com/jinyu121/DW2TF</a:t>
            </a:r>
          </a:p>
          <a:p>
            <a:endParaRPr lang="en-US" sz="2400"/>
          </a:p>
        </p:txBody>
      </p:sp>
      <p:pic>
        <p:nvPicPr>
          <p:cNvPr id="5" name="Picture 4"/>
          <p:cNvPicPr>
            <a:picLocks noChangeAspect="1"/>
          </p:cNvPicPr>
          <p:nvPr/>
        </p:nvPicPr>
        <p:blipFill>
          <a:blip r:embed="rId3"/>
          <a:stretch>
            <a:fillRect/>
          </a:stretch>
        </p:blipFill>
        <p:spPr>
          <a:xfrm>
            <a:off x="2828087" y="2902377"/>
            <a:ext cx="6838950" cy="2724150"/>
          </a:xfrm>
          <a:prstGeom prst="rect">
            <a:avLst/>
          </a:prstGeom>
        </p:spPr>
      </p:pic>
    </p:spTree>
    <p:extLst>
      <p:ext uri="{BB962C8B-B14F-4D97-AF65-F5344CB8AC3E}">
        <p14:creationId xmlns:p14="http://schemas.microsoft.com/office/powerpoint/2010/main" val="424533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solidFill>
              </a:rPr>
              <a:t>1</a:t>
            </a:r>
            <a:r>
              <a:rPr lang="en-US" b="1" smtClean="0">
                <a:solidFill>
                  <a:schemeClr val="accent1"/>
                </a:solidFill>
              </a:rPr>
              <a:t>.2 Chuyển Model về định dạng .bp</a:t>
            </a:r>
            <a:endParaRPr lang="en-US" b="1"/>
          </a:p>
        </p:txBody>
      </p:sp>
      <p:sp>
        <p:nvSpPr>
          <p:cNvPr id="3" name="Content Placeholder 2"/>
          <p:cNvSpPr>
            <a:spLocks noGrp="1"/>
          </p:cNvSpPr>
          <p:nvPr>
            <p:ph idx="1"/>
          </p:nvPr>
        </p:nvSpPr>
        <p:spPr/>
        <p:txBody>
          <a:bodyPr/>
          <a:lstStyle/>
          <a:p>
            <a:pPr marL="0" indent="0">
              <a:buNone/>
            </a:pPr>
            <a:r>
              <a:rPr lang="en-US" smtClean="0"/>
              <a:t> </a:t>
            </a:r>
            <a:endParaRPr lang="en-US"/>
          </a:p>
        </p:txBody>
      </p:sp>
      <p:pic>
        <p:nvPicPr>
          <p:cNvPr id="4" name="Picture 3"/>
          <p:cNvPicPr/>
          <p:nvPr/>
        </p:nvPicPr>
        <p:blipFill>
          <a:blip r:embed="rId3"/>
          <a:stretch>
            <a:fillRect/>
          </a:stretch>
        </p:blipFill>
        <p:spPr>
          <a:xfrm>
            <a:off x="2325593" y="1547833"/>
            <a:ext cx="8438862" cy="3712809"/>
          </a:xfrm>
          <a:prstGeom prst="rect">
            <a:avLst/>
          </a:prstGeom>
        </p:spPr>
      </p:pic>
      <p:sp>
        <p:nvSpPr>
          <p:cNvPr id="8" name="Rectangle 3"/>
          <p:cNvSpPr>
            <a:spLocks noChangeArrowheads="1"/>
          </p:cNvSpPr>
          <p:nvPr/>
        </p:nvSpPr>
        <p:spPr bwMode="auto">
          <a:xfrm>
            <a:off x="3155355" y="5253633"/>
            <a:ext cx="34435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python3 main.py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--cfg 'data/yolov3-tiny.cfg'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--weights 'data/yolov3-tiny.weights'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--output 'data/'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--prefix 'yolov3-tiny/'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--gpu 0 </a:t>
            </a:r>
            <a:endPar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endParaRPr>
          </a:p>
        </p:txBody>
      </p:sp>
      <p:pic>
        <p:nvPicPr>
          <p:cNvPr id="9" name="Picture 8"/>
          <p:cNvPicPr/>
          <p:nvPr/>
        </p:nvPicPr>
        <p:blipFill>
          <a:blip r:embed="rId3"/>
          <a:stretch>
            <a:fillRect/>
          </a:stretch>
        </p:blipFill>
        <p:spPr>
          <a:xfrm>
            <a:off x="2325593" y="1540824"/>
            <a:ext cx="8438862" cy="3712809"/>
          </a:xfrm>
          <a:prstGeom prst="rect">
            <a:avLst/>
          </a:prstGeom>
        </p:spPr>
      </p:pic>
      <p:sp>
        <p:nvSpPr>
          <p:cNvPr id="11" name="Rectangle 5"/>
          <p:cNvSpPr>
            <a:spLocks noChangeArrowheads="1"/>
          </p:cNvSpPr>
          <p:nvPr/>
        </p:nvSpPr>
        <p:spPr bwMode="auto">
          <a:xfrm>
            <a:off x="7654434" y="4937401"/>
            <a:ext cx="361097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freeze_graph </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 </a:t>
            </a:r>
            <a:endPar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input_graph yolov3-tiny.pb </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 </a:t>
            </a:r>
            <a:endPar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input_checkpoint yolov3-tiny.ckpt </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 </a:t>
            </a:r>
            <a:endPar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input_binary=true </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 </a:t>
            </a:r>
            <a:endPar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output_graph=ultimate_yolov3-tiny.bp </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 </a:t>
            </a:r>
            <a:endPar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a:t>
            </a:r>
            <a:r>
              <a:rPr kumimoji="0" lang="en-US" altLang="en-US" sz="1000" b="1" i="0" u="none" strike="noStrike" cap="none" normalizeH="0" baseline="0" smtClean="0">
                <a:ln>
                  <a:noFill/>
                </a:ln>
                <a:effectLst/>
                <a:latin typeface="Courier New" panose="02070309020205020404" pitchFamily="49" charset="0"/>
                <a:cs typeface="Courier New" panose="02070309020205020404" pitchFamily="49" charset="0"/>
              </a:rPr>
              <a:t>output_node_names="yolov3-tiny/convolutional10/BiasAdd, yolov3-tiny/convolutional13/BiasAdd" </a:t>
            </a:r>
          </a:p>
        </p:txBody>
      </p:sp>
    </p:spTree>
    <p:extLst>
      <p:ext uri="{BB962C8B-B14F-4D97-AF65-F5344CB8AC3E}">
        <p14:creationId xmlns:p14="http://schemas.microsoft.com/office/powerpoint/2010/main" val="2699666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66520" y="2519045"/>
            <a:ext cx="7950200" cy="1325563"/>
          </a:xfrm>
        </p:spPr>
        <p:txBody>
          <a:bodyPr/>
          <a:lstStyle/>
          <a:p>
            <a:r>
              <a:rPr lang="en-US" b="1">
                <a:solidFill>
                  <a:schemeClr val="accent1"/>
                </a:solidFill>
              </a:rPr>
              <a:t>2</a:t>
            </a:r>
            <a:r>
              <a:rPr lang="en-US" b="1" smtClean="0">
                <a:solidFill>
                  <a:schemeClr val="accent1"/>
                </a:solidFill>
              </a:rPr>
              <a:t>. XÂY DỰNG BÀI TOÁN YOLO TRÊN ANDROID</a:t>
            </a:r>
            <a:endParaRPr lang="en-US" b="1">
              <a:solidFill>
                <a:schemeClr val="accent1"/>
              </a:solidFill>
            </a:endParaRPr>
          </a:p>
        </p:txBody>
      </p:sp>
    </p:spTree>
    <p:extLst>
      <p:ext uri="{BB962C8B-B14F-4D97-AF65-F5344CB8AC3E}">
        <p14:creationId xmlns:p14="http://schemas.microsoft.com/office/powerpoint/2010/main" val="904136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accent1"/>
                </a:solidFill>
              </a:rPr>
              <a:t>2.1. Một số kiểu tự định nghĩa </a:t>
            </a:r>
            <a:endParaRPr lang="en-US" b="1">
              <a:solidFill>
                <a:schemeClr val="accent1"/>
              </a:solidFill>
            </a:endParaRPr>
          </a:p>
        </p:txBody>
      </p:sp>
      <p:sp>
        <p:nvSpPr>
          <p:cNvPr id="3" name="Content Placeholder 2"/>
          <p:cNvSpPr>
            <a:spLocks noGrp="1"/>
          </p:cNvSpPr>
          <p:nvPr>
            <p:ph idx="1"/>
          </p:nvPr>
        </p:nvSpPr>
        <p:spPr/>
        <p:txBody>
          <a:bodyPr/>
          <a:lstStyle/>
          <a:p>
            <a:pPr marL="0" indent="0">
              <a:buNone/>
            </a:pPr>
            <a:endParaRPr lang="en-US" smtClean="0"/>
          </a:p>
          <a:p>
            <a:pPr marL="0" indent="0">
              <a:buNone/>
            </a:pPr>
            <a:r>
              <a:rPr lang="en-US" b="1" smtClean="0"/>
              <a:t>Kiểu Array List &lt;Recognition&gt; :</a:t>
            </a:r>
          </a:p>
          <a:p>
            <a:pPr>
              <a:buFontTx/>
              <a:buChar char="-"/>
            </a:pPr>
            <a:r>
              <a:rPr lang="en-US" b="1" smtClean="0"/>
              <a:t>Là một mảng</a:t>
            </a:r>
          </a:p>
          <a:p>
            <a:pPr>
              <a:buFontTx/>
              <a:buChar char="-"/>
            </a:pPr>
            <a:r>
              <a:rPr lang="en-US" b="1" smtClean="0"/>
              <a:t>Mỗi giá trị của mảng chứa 4 thông số:</a:t>
            </a:r>
          </a:p>
          <a:p>
            <a:pPr marL="457200" lvl="1" indent="0">
              <a:buNone/>
            </a:pPr>
            <a:r>
              <a:rPr lang="en-US" b="1" smtClean="0"/>
              <a:t>+ ID (String)</a:t>
            </a:r>
          </a:p>
          <a:p>
            <a:pPr marL="457200" lvl="1" indent="0">
              <a:buNone/>
            </a:pPr>
            <a:r>
              <a:rPr lang="en-US" b="1" smtClean="0"/>
              <a:t>+ Title (String)</a:t>
            </a:r>
          </a:p>
          <a:p>
            <a:pPr marL="457200" lvl="1" indent="0">
              <a:buNone/>
            </a:pPr>
            <a:r>
              <a:rPr lang="en-US" b="1" smtClean="0"/>
              <a:t>+ Confidence (Float)</a:t>
            </a:r>
          </a:p>
          <a:p>
            <a:pPr marL="457200" lvl="1" indent="0">
              <a:buNone/>
            </a:pPr>
            <a:r>
              <a:rPr lang="en-US" b="1" smtClean="0"/>
              <a:t>+ Location (RectF)</a:t>
            </a:r>
            <a:endParaRPr lang="en-US" b="1"/>
          </a:p>
        </p:txBody>
      </p:sp>
      <p:pic>
        <p:nvPicPr>
          <p:cNvPr id="8" name="Picture 7"/>
          <p:cNvPicPr>
            <a:picLocks noChangeAspect="1"/>
          </p:cNvPicPr>
          <p:nvPr/>
        </p:nvPicPr>
        <p:blipFill>
          <a:blip r:embed="rId2"/>
          <a:stretch>
            <a:fillRect/>
          </a:stretch>
        </p:blipFill>
        <p:spPr>
          <a:xfrm>
            <a:off x="6946900" y="1690688"/>
            <a:ext cx="4191000" cy="2895600"/>
          </a:xfrm>
          <a:prstGeom prst="rect">
            <a:avLst/>
          </a:prstGeom>
        </p:spPr>
      </p:pic>
      <p:sp>
        <p:nvSpPr>
          <p:cNvPr id="9" name="TextBox 8"/>
          <p:cNvSpPr txBox="1"/>
          <p:nvPr/>
        </p:nvSpPr>
        <p:spPr>
          <a:xfrm>
            <a:off x="7244080" y="5058460"/>
            <a:ext cx="4246880" cy="646331"/>
          </a:xfrm>
          <a:prstGeom prst="rect">
            <a:avLst/>
          </a:prstGeom>
          <a:noFill/>
        </p:spPr>
        <p:txBody>
          <a:bodyPr wrap="square" rtlCol="0">
            <a:spAutoFit/>
          </a:bodyPr>
          <a:lstStyle/>
          <a:p>
            <a:r>
              <a:rPr lang="en-US" b="1" smtClean="0"/>
              <a:t>Kiểu RectF : Biến thuộc kiểu này lưu bốn thông số như trên, các thông </a:t>
            </a:r>
          </a:p>
        </p:txBody>
      </p:sp>
    </p:spTree>
    <p:extLst>
      <p:ext uri="{BB962C8B-B14F-4D97-AF65-F5344CB8AC3E}">
        <p14:creationId xmlns:p14="http://schemas.microsoft.com/office/powerpoint/2010/main" val="2108946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1"/>
                </a:solidFill>
              </a:rPr>
              <a:t>2.2. Mô hình tổng quát của bài toán Recognize và Classifier</a:t>
            </a:r>
            <a:endParaRPr lang="en-US">
              <a:solidFill>
                <a:schemeClr val="accent1"/>
              </a:solidFill>
            </a:endParaRPr>
          </a:p>
        </p:txBody>
      </p:sp>
      <p:sp>
        <p:nvSpPr>
          <p:cNvPr id="3" name="Content Placeholder 2"/>
          <p:cNvSpPr>
            <a:spLocks noGrp="1"/>
          </p:cNvSpPr>
          <p:nvPr>
            <p:ph idx="1"/>
          </p:nvPr>
        </p:nvSpPr>
        <p:spPr/>
        <p:txBody>
          <a:bodyPr/>
          <a:lstStyle/>
          <a:p>
            <a:pPr marL="0" indent="0">
              <a:buNone/>
            </a:pPr>
            <a:r>
              <a:rPr lang="en-US" smtClean="0"/>
              <a:t>Mô hình này được viết lại dựa trên TensorFlowInFerenceInterface do tensorflow cung cấp các API cần thiết (kiểu như Graph được xây dựng sẵn).</a:t>
            </a:r>
          </a:p>
        </p:txBody>
      </p:sp>
      <p:pic>
        <p:nvPicPr>
          <p:cNvPr id="5" name="Picture 4"/>
          <p:cNvPicPr>
            <a:picLocks noChangeAspect="1"/>
          </p:cNvPicPr>
          <p:nvPr/>
        </p:nvPicPr>
        <p:blipFill>
          <a:blip r:embed="rId3"/>
          <a:stretch>
            <a:fillRect/>
          </a:stretch>
        </p:blipFill>
        <p:spPr>
          <a:xfrm>
            <a:off x="1762125" y="2919413"/>
            <a:ext cx="8667750" cy="3257550"/>
          </a:xfrm>
          <a:prstGeom prst="rect">
            <a:avLst/>
          </a:prstGeom>
        </p:spPr>
      </p:pic>
      <p:sp>
        <p:nvSpPr>
          <p:cNvPr id="7" name="Rectangle 6"/>
          <p:cNvSpPr/>
          <p:nvPr/>
        </p:nvSpPr>
        <p:spPr>
          <a:xfrm>
            <a:off x="3048000" y="5715298"/>
            <a:ext cx="6873240" cy="523220"/>
          </a:xfrm>
          <a:prstGeom prst="rect">
            <a:avLst/>
          </a:prstGeom>
        </p:spPr>
        <p:txBody>
          <a:bodyPr wrap="square">
            <a:spAutoFit/>
          </a:bodyPr>
          <a:lstStyle/>
          <a:p>
            <a:r>
              <a:rPr lang="en-US" sz="2800" b="1" u="sng" smtClean="0"/>
              <a:t>Github: </a:t>
            </a:r>
            <a:r>
              <a:rPr lang="en-US" sz="2800" smtClean="0"/>
              <a:t>https://github.com/googlecodelabs</a:t>
            </a:r>
            <a:endParaRPr lang="en-US" sz="2800"/>
          </a:p>
        </p:txBody>
      </p:sp>
    </p:spTree>
    <p:extLst>
      <p:ext uri="{BB962C8B-B14F-4D97-AF65-F5344CB8AC3E}">
        <p14:creationId xmlns:p14="http://schemas.microsoft.com/office/powerpoint/2010/main" val="3069823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accent1"/>
                </a:solidFill>
              </a:rPr>
              <a:t>2.3 Xây dựng các hàm chi tiết</a:t>
            </a:r>
            <a:endParaRPr lang="en-US" b="1">
              <a:solidFill>
                <a:schemeClr val="accent1"/>
              </a:solidFill>
            </a:endParaRPr>
          </a:p>
        </p:txBody>
      </p:sp>
      <p:sp>
        <p:nvSpPr>
          <p:cNvPr id="3" name="Content Placeholder 2"/>
          <p:cNvSpPr>
            <a:spLocks noGrp="1"/>
          </p:cNvSpPr>
          <p:nvPr>
            <p:ph idx="1"/>
          </p:nvPr>
        </p:nvSpPr>
        <p:spPr/>
        <p:txBody>
          <a:bodyPr/>
          <a:lstStyle/>
          <a:p>
            <a:pPr marL="0" indent="0">
              <a:buNone/>
            </a:pPr>
            <a:r>
              <a:rPr lang="en-US" smtClean="0"/>
              <a:t>- Xây dựng các hàm để phục vụ cho mục đích recognize và classifier trong phần FETCH ở mô hình phía trên</a:t>
            </a:r>
          </a:p>
          <a:p>
            <a:pPr marL="0" indent="0">
              <a:buNone/>
            </a:pPr>
            <a:r>
              <a:rPr lang="en-US" smtClean="0"/>
              <a:t>+ Hàm Sigmoid : Input: x , output: </a:t>
            </a:r>
          </a:p>
          <a:p>
            <a:pPr marL="0" indent="0">
              <a:buNone/>
            </a:pPr>
            <a:r>
              <a:rPr lang="en-US" smtClean="0"/>
              <a:t>+ Hàm StreamstoAnchors: input: .txt ,output: array</a:t>
            </a:r>
          </a:p>
          <a:p>
            <a:pPr marL="0" indent="0">
              <a:buNone/>
            </a:pPr>
            <a:r>
              <a:rPr lang="en-US" smtClean="0"/>
              <a:t>+ Hàm Streamstolabels: input: .txt,output: array</a:t>
            </a:r>
          </a:p>
          <a:p>
            <a:pPr marL="0" indent="0">
              <a:buNone/>
            </a:pPr>
            <a:r>
              <a:rPr lang="en-US" smtClean="0"/>
              <a:t>+ Hàm SoftMax: input: array label, output: array đã tính softmax</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09735541"/>
              </p:ext>
            </p:extLst>
          </p:nvPr>
        </p:nvGraphicFramePr>
        <p:xfrm>
          <a:off x="5963920" y="2733848"/>
          <a:ext cx="1050073" cy="456392"/>
        </p:xfrm>
        <a:graphic>
          <a:graphicData uri="http://schemas.openxmlformats.org/presentationml/2006/ole">
            <mc:AlternateContent xmlns:mc="http://schemas.openxmlformats.org/markup-compatibility/2006">
              <mc:Choice xmlns:v="urn:schemas-microsoft-com:vml" Requires="v">
                <p:oleObj spid="_x0000_s5128" name="Equation" r:id="rId3" imgW="899068" imgH="391160" progId="Equation.DSMT4">
                  <p:embed/>
                </p:oleObj>
              </mc:Choice>
              <mc:Fallback>
                <p:oleObj name="Equation" r:id="rId3" imgW="899068" imgH="391160" progId="Equation.DSMT4">
                  <p:embed/>
                  <p:pic>
                    <p:nvPicPr>
                      <p:cNvPr id="0" name=""/>
                      <p:cNvPicPr/>
                      <p:nvPr/>
                    </p:nvPicPr>
                    <p:blipFill>
                      <a:blip r:embed="rId4"/>
                      <a:stretch>
                        <a:fillRect/>
                      </a:stretch>
                    </p:blipFill>
                    <p:spPr>
                      <a:xfrm>
                        <a:off x="5963920" y="2733848"/>
                        <a:ext cx="1050073" cy="456392"/>
                      </a:xfrm>
                      <a:prstGeom prst="rect">
                        <a:avLst/>
                      </a:prstGeom>
                    </p:spPr>
                  </p:pic>
                </p:oleObj>
              </mc:Fallback>
            </mc:AlternateContent>
          </a:graphicData>
        </a:graphic>
      </p:graphicFrame>
    </p:spTree>
    <p:extLst>
      <p:ext uri="{BB962C8B-B14F-4D97-AF65-F5344CB8AC3E}">
        <p14:creationId xmlns:p14="http://schemas.microsoft.com/office/powerpoint/2010/main" val="3415937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895</Words>
  <Application>Microsoft Office PowerPoint</Application>
  <PresentationFormat>Widescreen</PresentationFormat>
  <Paragraphs>112</Paragraphs>
  <Slides>18</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Office Theme</vt:lpstr>
      <vt:lpstr>MathType 7.0 Equation</vt:lpstr>
      <vt:lpstr>CHƯƠNG 2: XÂY DỰNG YOLOV3-TINY TRÊN ANDROID</vt:lpstr>
      <vt:lpstr>1. CHUẨN BỊ VÀ GIỚI THIỆU</vt:lpstr>
      <vt:lpstr>1.1 Ngôn ngữ lập trình </vt:lpstr>
      <vt:lpstr>1.2 Chuyển Model về định dạng .bp</vt:lpstr>
      <vt:lpstr>1.2 Chuyển Model về định dạng .bp</vt:lpstr>
      <vt:lpstr>2. XÂY DỰNG BÀI TOÁN YOLO TRÊN ANDROID</vt:lpstr>
      <vt:lpstr>2.1. Một số kiểu tự định nghĩa </vt:lpstr>
      <vt:lpstr>2.2. Mô hình tổng quát của bài toán Recognize và Classifier</vt:lpstr>
      <vt:lpstr>2.3 Xây dựng các hàm chi tiết</vt:lpstr>
      <vt:lpstr>2.3 Xây dựng các hàm chi tiết</vt:lpstr>
      <vt:lpstr>2.3 Xây dựng các hàm chi tiết</vt:lpstr>
      <vt:lpstr>2.3 Xây dựng các hàm chi tiết</vt:lpstr>
      <vt:lpstr>2.4. Xây dựng AsyncTask cho Android</vt:lpstr>
      <vt:lpstr>2.4. Xây dựng AsyncTask cho Android</vt:lpstr>
      <vt:lpstr>2.4. Xây dựng AsyncTask cho Android</vt:lpstr>
      <vt:lpstr>3. KẾT QUẢ VÀ ĐÁNH GIÁ</vt:lpstr>
      <vt:lpstr>3.1 KẾT QUẢ</vt:lpstr>
      <vt:lpstr>3.2 ĐÁNH GIÁ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XÂY DỰNG YOLOV3-TINY TRÊN ANDROID</dc:title>
  <dc:creator>Tan nguyen</dc:creator>
  <cp:lastModifiedBy>Tan nguyen</cp:lastModifiedBy>
  <cp:revision>26</cp:revision>
  <dcterms:created xsi:type="dcterms:W3CDTF">2020-12-15T14:57:43Z</dcterms:created>
  <dcterms:modified xsi:type="dcterms:W3CDTF">2020-12-16T05:09:27Z</dcterms:modified>
</cp:coreProperties>
</file>