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314" r:id="rId5"/>
    <p:sldId id="257" r:id="rId6"/>
    <p:sldId id="327" r:id="rId7"/>
    <p:sldId id="334" r:id="rId8"/>
    <p:sldId id="328" r:id="rId9"/>
    <p:sldId id="329" r:id="rId10"/>
    <p:sldId id="335" r:id="rId11"/>
    <p:sldId id="336" r:id="rId12"/>
    <p:sldId id="337" r:id="rId13"/>
    <p:sldId id="338" r:id="rId14"/>
    <p:sldId id="339" r:id="rId15"/>
    <p:sldId id="330" r:id="rId16"/>
    <p:sldId id="331" r:id="rId17"/>
    <p:sldId id="340" r:id="rId18"/>
    <p:sldId id="333" r:id="rId19"/>
    <p:sldId id="341" r:id="rId20"/>
    <p:sldId id="342" r:id="rId21"/>
    <p:sldId id="343" r:id="rId22"/>
    <p:sldId id="344" r:id="rId23"/>
    <p:sldId id="345" r:id="rId24"/>
    <p:sldId id="332" r:id="rId25"/>
    <p:sldId id="3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132" y="13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1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0C05764-C97D-BEAB-8B3C-14FC49652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0473" y="584477"/>
            <a:ext cx="9227124" cy="120976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8">
            <a:extLst>
              <a:ext uri="{FF2B5EF4-FFF2-40B4-BE49-F238E27FC236}">
                <a16:creationId xmlns:a16="http://schemas.microsoft.com/office/drawing/2014/main" id="{C7E9E2AF-08DC-84DA-DDCA-89E50979735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050473" y="2009775"/>
            <a:ext cx="9227124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32A3A0C-58B4-642E-7E68-2B08F3053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08504B4-18B3-7236-3738-3ACDD51CC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  <p:sldLayoutId id="214748371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982" y="2773681"/>
            <a:ext cx="7355378" cy="3200400"/>
          </a:xfrm>
        </p:spPr>
        <p:txBody>
          <a:bodyPr>
            <a:normAutofit/>
          </a:bodyPr>
          <a:lstStyle/>
          <a:p>
            <a:pPr algn="r"/>
            <a:r>
              <a:rPr lang="en-GB" sz="4000" b="1" dirty="0">
                <a:effectLst/>
              </a:rPr>
              <a:t>Real-Time </a:t>
            </a:r>
            <a:br>
              <a:rPr lang="en-GB" sz="4000" b="1" dirty="0">
                <a:effectLst/>
              </a:rPr>
            </a:br>
            <a:r>
              <a:rPr lang="en-GB" sz="4000" b="1" dirty="0">
                <a:effectLst/>
              </a:rPr>
              <a:t>Order Book Aggregation</a:t>
            </a:r>
            <a:br>
              <a:rPr lang="en-GB" sz="4000" b="1" dirty="0">
                <a:effectLst/>
              </a:rPr>
            </a:br>
            <a:r>
              <a:rPr lang="en-GB" sz="4000" b="1" dirty="0">
                <a:effectLst/>
              </a:rPr>
              <a:t>&amp; Optimal Trade Execution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F3DDE-E441-C0D2-92DA-8B4EDCAC6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B648-6783-1466-9719-AE932132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747FCF9-C912-9BE6-0E52-257D16DFC70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Get best trade route</a:t>
            </a:r>
          </a:p>
          <a:p>
            <a:pPr lvl="1"/>
            <a:r>
              <a:rPr lang="en-US" dirty="0"/>
              <a:t>API: GET /</a:t>
            </a:r>
            <a:r>
              <a:rPr lang="en-US" dirty="0" err="1"/>
              <a:t>v1</a:t>
            </a:r>
            <a:r>
              <a:rPr lang="en-US" dirty="0"/>
              <a:t>/trades/routes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 err="1"/>
              <a:t>Base_token</a:t>
            </a:r>
            <a:r>
              <a:rPr lang="en-US" dirty="0"/>
              <a:t> (string)</a:t>
            </a:r>
          </a:p>
          <a:p>
            <a:pPr lvl="2"/>
            <a:r>
              <a:rPr lang="en-US" dirty="0" err="1"/>
              <a:t>Quote_token</a:t>
            </a:r>
            <a:r>
              <a:rPr lang="en-US" dirty="0"/>
              <a:t> (string)</a:t>
            </a:r>
          </a:p>
          <a:p>
            <a:pPr lvl="2"/>
            <a:r>
              <a:rPr lang="en-US" dirty="0"/>
              <a:t>Amount (double)</a:t>
            </a:r>
          </a:p>
          <a:p>
            <a:pPr lvl="2"/>
            <a:r>
              <a:rPr lang="en-US" dirty="0"/>
              <a:t>Type = ask/bid (string)</a:t>
            </a:r>
          </a:p>
          <a:p>
            <a:pPr lvl="2"/>
            <a:r>
              <a:rPr lang="en-US" dirty="0"/>
              <a:t>Hops = 3 (integer)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33BE7-140E-46FD-6505-70C21CD1D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6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2074C-5378-FA30-90BA-44D942BD8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291B-8D02-560A-6560-2CB53E60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47390EF-E97C-B4BC-C296-47B56487257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Submit trade order (to exchange API)</a:t>
            </a:r>
          </a:p>
          <a:p>
            <a:pPr lvl="1"/>
            <a:r>
              <a:rPr lang="en-US" dirty="0"/>
              <a:t>API: POST /</a:t>
            </a:r>
            <a:r>
              <a:rPr lang="en-US" dirty="0" err="1"/>
              <a:t>v1</a:t>
            </a:r>
            <a:r>
              <a:rPr lang="en-US" dirty="0"/>
              <a:t>/trades/orders/</a:t>
            </a:r>
          </a:p>
          <a:p>
            <a:pPr lvl="1"/>
            <a:r>
              <a:rPr lang="en-US" dirty="0"/>
              <a:t>Request body: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trade_route</a:t>
            </a:r>
            <a:r>
              <a:rPr lang="en-US" dirty="0"/>
              <a:t>” (optional – referenced from previous API)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trading_pair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“amount”</a:t>
            </a:r>
          </a:p>
          <a:p>
            <a:pPr lvl="2"/>
            <a:r>
              <a:rPr lang="en-US" dirty="0"/>
              <a:t>“side” (buy/sell)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order_id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Header:</a:t>
            </a:r>
          </a:p>
          <a:p>
            <a:pPr lvl="2"/>
            <a:r>
              <a:rPr lang="en-US" dirty="0"/>
              <a:t>Authorization</a:t>
            </a:r>
          </a:p>
          <a:p>
            <a:pPr lvl="2"/>
            <a:r>
              <a:rPr lang="en-US" dirty="0"/>
              <a:t>Idempotency key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6F491-1C39-533E-040C-4C26C1DA5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351E7-CD36-9661-9DBF-D12C57B7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A8ED-BF2C-05C8-1D65-E73C910B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Data Model Definition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8BEAA81D-1049-6D52-4966-84E1BA8A591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238409042"/>
              </p:ext>
            </p:extLst>
          </p:nvPr>
        </p:nvGraphicFramePr>
        <p:xfrm>
          <a:off x="2051050" y="2052536"/>
          <a:ext cx="9226550" cy="3268422"/>
        </p:xfrm>
        <a:graphic>
          <a:graphicData uri="http://schemas.openxmlformats.org/drawingml/2006/table">
            <a:tbl>
              <a:tblPr/>
              <a:tblGrid>
                <a:gridCol w="804149">
                  <a:extLst>
                    <a:ext uri="{9D8B030D-6E8A-4147-A177-3AD203B41FA5}">
                      <a16:colId xmlns:a16="http://schemas.microsoft.com/office/drawing/2014/main" val="1221340750"/>
                    </a:ext>
                  </a:extLst>
                </a:gridCol>
                <a:gridCol w="592531">
                  <a:extLst>
                    <a:ext uri="{9D8B030D-6E8A-4147-A177-3AD203B41FA5}">
                      <a16:colId xmlns:a16="http://schemas.microsoft.com/office/drawing/2014/main" val="4257435797"/>
                    </a:ext>
                  </a:extLst>
                </a:gridCol>
                <a:gridCol w="1058090">
                  <a:extLst>
                    <a:ext uri="{9D8B030D-6E8A-4147-A177-3AD203B41FA5}">
                      <a16:colId xmlns:a16="http://schemas.microsoft.com/office/drawing/2014/main" val="3708850173"/>
                    </a:ext>
                  </a:extLst>
                </a:gridCol>
                <a:gridCol w="541743">
                  <a:extLst>
                    <a:ext uri="{9D8B030D-6E8A-4147-A177-3AD203B41FA5}">
                      <a16:colId xmlns:a16="http://schemas.microsoft.com/office/drawing/2014/main" val="39561643"/>
                    </a:ext>
                  </a:extLst>
                </a:gridCol>
                <a:gridCol w="838008">
                  <a:extLst>
                    <a:ext uri="{9D8B030D-6E8A-4147-A177-3AD203B41FA5}">
                      <a16:colId xmlns:a16="http://schemas.microsoft.com/office/drawing/2014/main" val="1000450822"/>
                    </a:ext>
                  </a:extLst>
                </a:gridCol>
                <a:gridCol w="634854">
                  <a:extLst>
                    <a:ext uri="{9D8B030D-6E8A-4147-A177-3AD203B41FA5}">
                      <a16:colId xmlns:a16="http://schemas.microsoft.com/office/drawing/2014/main" val="785811031"/>
                    </a:ext>
                  </a:extLst>
                </a:gridCol>
                <a:gridCol w="1337426">
                  <a:extLst>
                    <a:ext uri="{9D8B030D-6E8A-4147-A177-3AD203B41FA5}">
                      <a16:colId xmlns:a16="http://schemas.microsoft.com/office/drawing/2014/main" val="989038782"/>
                    </a:ext>
                  </a:extLst>
                </a:gridCol>
                <a:gridCol w="541743">
                  <a:extLst>
                    <a:ext uri="{9D8B030D-6E8A-4147-A177-3AD203B41FA5}">
                      <a16:colId xmlns:a16="http://schemas.microsoft.com/office/drawing/2014/main" val="2871256599"/>
                    </a:ext>
                  </a:extLst>
                </a:gridCol>
                <a:gridCol w="1007302">
                  <a:extLst>
                    <a:ext uri="{9D8B030D-6E8A-4147-A177-3AD203B41FA5}">
                      <a16:colId xmlns:a16="http://schemas.microsoft.com/office/drawing/2014/main" val="3602778987"/>
                    </a:ext>
                  </a:extLst>
                </a:gridCol>
                <a:gridCol w="567136">
                  <a:extLst>
                    <a:ext uri="{9D8B030D-6E8A-4147-A177-3AD203B41FA5}">
                      <a16:colId xmlns:a16="http://schemas.microsoft.com/office/drawing/2014/main" val="2699845450"/>
                    </a:ext>
                  </a:extLst>
                </a:gridCol>
                <a:gridCol w="1303568">
                  <a:extLst>
                    <a:ext uri="{9D8B030D-6E8A-4147-A177-3AD203B41FA5}">
                      <a16:colId xmlns:a16="http://schemas.microsoft.com/office/drawing/2014/main" val="703474908"/>
                    </a:ext>
                  </a:extLst>
                </a:gridCol>
              </a:tblGrid>
              <a:tr h="40084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token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trading_pair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trade_order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5350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030002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symbol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Unique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base_token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988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quote_token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trading_pair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59314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network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exchange_id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(optional, for extension)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price_ordered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702629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avg_price_filled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85857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amount_ordered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306841"/>
                  </a:ext>
                </a:extLst>
              </a:tr>
              <a:tr h="40084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order_book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subscription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amount_filled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06308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trading_pair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TINYINT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0/1 : BUY/SELL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26758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asks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JSON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pair_id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0/1/2… MARKET/LIMIT…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802375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bids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JSON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exchange_id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(optional, for extension)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status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122681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timestamp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3.33 ms accuracy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TINYINT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0/1 : boolean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614280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updated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922815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updated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042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07B69-4D37-BCD7-A077-C8EF3B592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1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8C123-3B37-DC88-D6E1-991ABFFB4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5D45-89FF-E5A0-77ED-5015D68F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High Level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6AA5C10-9451-E6E6-329A-6289CFF666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7B3A8-73DF-9886-D674-F4013B705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HLD">
            <a:extLst>
              <a:ext uri="{FF2B5EF4-FFF2-40B4-BE49-F238E27FC236}">
                <a16:creationId xmlns:a16="http://schemas.microsoft.com/office/drawing/2014/main" id="{D9EA5D61-4C4D-A76C-C2C5-3F199F5C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72" y="1803311"/>
            <a:ext cx="60293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3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F7E5B-09C5-E44A-788E-43487B73B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2C87-09B6-7297-E282-76F1D68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High Level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E13B9F9-10FA-F4A8-0B0E-55C5DD2D0A4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3DA54-9DD1-6860-4F04-173014EFA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diagram of a data flow&#10;&#10;AI-generated content may be incorrect.">
            <a:extLst>
              <a:ext uri="{FF2B5EF4-FFF2-40B4-BE49-F238E27FC236}">
                <a16:creationId xmlns:a16="http://schemas.microsoft.com/office/drawing/2014/main" id="{AEE96ED6-61CE-4018-4936-E453E625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682473"/>
            <a:ext cx="83629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5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C0D72-26C2-16A5-E0B9-3F2897D7E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947B-A9EA-21F1-8CA5-0FD04968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3585079-F54C-E171-F6F1-D53A71C5668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DATA AGGREGATION SERVICE</a:t>
            </a:r>
          </a:p>
          <a:p>
            <a:pPr lvl="1"/>
            <a:r>
              <a:rPr lang="en-US" dirty="0"/>
              <a:t>Functionalities</a:t>
            </a:r>
          </a:p>
          <a:p>
            <a:pPr lvl="2"/>
            <a:r>
              <a:rPr lang="en-US" dirty="0"/>
              <a:t>Manage connection to Exchange API</a:t>
            </a:r>
          </a:p>
          <a:p>
            <a:pPr lvl="2"/>
            <a:r>
              <a:rPr lang="en-US" dirty="0"/>
              <a:t>Fetch token data &amp; store to DB and Cache</a:t>
            </a:r>
          </a:p>
          <a:p>
            <a:pPr lvl="2"/>
            <a:r>
              <a:rPr lang="en-US" dirty="0"/>
              <a:t>Fetch order book data</a:t>
            </a:r>
          </a:p>
          <a:p>
            <a:pPr lvl="2"/>
            <a:r>
              <a:rPr lang="en-US" dirty="0"/>
              <a:t>Parse, validate &amp; store order book data to DB and Cache</a:t>
            </a:r>
          </a:p>
          <a:p>
            <a:pPr lvl="2"/>
            <a:r>
              <a:rPr lang="en-US" dirty="0"/>
              <a:t>Respond to requests for data from Clients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DE514-8A87-46C7-7BCA-2637ADF81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A39B9-B435-C25B-E01A-B6D8B6FF1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43B2-5FD4-669B-1FB4-982B271A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956041C-6453-AE95-6B1B-FAF78DF99F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DATA AGGREGATION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CE367-D1B8-BB2B-60F4-056B26EB5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19588D-8611-2C62-CB48-9A7C096CC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97" y="2522918"/>
            <a:ext cx="82962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3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AB055-9D18-DDF5-C9D2-4F4FFDF7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D920-BFE8-250F-6558-61C3B9ED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CE2405C-B041-9014-988B-7BC27E17B76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OPTIMAL TRADE SERVICE</a:t>
            </a:r>
          </a:p>
          <a:p>
            <a:pPr lvl="1"/>
            <a:r>
              <a:rPr lang="en-US" dirty="0"/>
              <a:t>Functionalities</a:t>
            </a:r>
          </a:p>
          <a:p>
            <a:pPr lvl="2"/>
            <a:r>
              <a:rPr lang="en-US" dirty="0"/>
              <a:t>Receive requests for best trade route from Clients</a:t>
            </a:r>
          </a:p>
          <a:p>
            <a:pPr lvl="2"/>
            <a:r>
              <a:rPr lang="en-US" dirty="0"/>
              <a:t>Read all necessary from Cache (or DB)</a:t>
            </a:r>
          </a:p>
          <a:p>
            <a:pPr lvl="3"/>
            <a:r>
              <a:rPr lang="en-US" dirty="0"/>
              <a:t>Tokens, Trading pairs</a:t>
            </a:r>
          </a:p>
          <a:p>
            <a:pPr lvl="3"/>
            <a:r>
              <a:rPr lang="en-US" dirty="0"/>
              <a:t>Order books</a:t>
            </a:r>
          </a:p>
          <a:p>
            <a:pPr lvl="2"/>
            <a:r>
              <a:rPr lang="en-US" dirty="0"/>
              <a:t>Run Shortest Path algorithm</a:t>
            </a:r>
          </a:p>
          <a:p>
            <a:pPr lvl="3"/>
            <a:r>
              <a:rPr lang="en-US" dirty="0"/>
              <a:t>Support Multi-hops</a:t>
            </a:r>
          </a:p>
          <a:p>
            <a:pPr lvl="2"/>
            <a:r>
              <a:rPr lang="en-US" dirty="0"/>
              <a:t>Store calculated route to Cache</a:t>
            </a:r>
          </a:p>
          <a:p>
            <a:pPr lvl="3"/>
            <a:r>
              <a:rPr lang="en-US" dirty="0"/>
              <a:t>Short TTL</a:t>
            </a:r>
          </a:p>
          <a:p>
            <a:pPr lvl="2"/>
            <a:r>
              <a:rPr lang="en-US" dirty="0"/>
              <a:t>Respond to Clients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CDE24-E381-3E65-1E5A-6D387A214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7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AB4B4-4C95-114A-0672-6539FF494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7F14-5D8F-41B7-2123-59AC114B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3CADA17-FF6D-6D47-B46E-FF658E06432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OPTIMAL TRADE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7DC2-1A81-0FAE-24EF-ED70FCB5A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BCF33A-46D9-C704-1CC0-5C73FEFFD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22" y="2532443"/>
            <a:ext cx="76676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2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352BC-5EE1-4509-D1D3-FC4AB5820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282C-9EC8-D6E8-609E-AB72E8E0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270096B-8405-C6CA-8061-5D08C4E418D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TRADE ORDER SERVICE</a:t>
            </a:r>
          </a:p>
          <a:p>
            <a:pPr lvl="1"/>
            <a:r>
              <a:rPr lang="en-US" dirty="0"/>
              <a:t>Functionalities</a:t>
            </a:r>
          </a:p>
          <a:p>
            <a:pPr lvl="2"/>
            <a:r>
              <a:rPr lang="en-US" dirty="0"/>
              <a:t>Receive requests for ordering trades from Clients</a:t>
            </a:r>
          </a:p>
          <a:p>
            <a:pPr lvl="2"/>
            <a:r>
              <a:rPr lang="en-US" dirty="0"/>
              <a:t>Validate requests</a:t>
            </a:r>
          </a:p>
          <a:p>
            <a:pPr lvl="2"/>
            <a:r>
              <a:rPr lang="en-US" dirty="0"/>
              <a:t>If request contains “</a:t>
            </a:r>
            <a:r>
              <a:rPr lang="en-US" dirty="0" err="1"/>
              <a:t>trade_route</a:t>
            </a:r>
            <a:r>
              <a:rPr lang="en-US" dirty="0"/>
              <a:t>” (calculated optimal route), query route details from Cache</a:t>
            </a:r>
          </a:p>
          <a:p>
            <a:pPr lvl="2"/>
            <a:r>
              <a:rPr lang="en-US" dirty="0"/>
              <a:t>Send order request to exchange API</a:t>
            </a:r>
          </a:p>
          <a:p>
            <a:pPr lvl="2"/>
            <a:r>
              <a:rPr lang="en-US" dirty="0"/>
              <a:t>Store trade orders in DB and update order status</a:t>
            </a:r>
          </a:p>
          <a:p>
            <a:pPr lvl="2"/>
            <a:r>
              <a:rPr lang="en-US" dirty="0"/>
              <a:t>Handle errors received from exchange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504F9-2588-1396-E90E-D90FE0A78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2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74" y="501651"/>
            <a:ext cx="3861994" cy="102593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3" y="1925619"/>
            <a:ext cx="4797911" cy="443073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Requirement Clarification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Back-of-the-envelope 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System Interface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Data Model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High Level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Detailed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Identifying &amp; Resolving Bottlenecks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7264F-B61F-991E-CEDA-D84D8205B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29AE-FE00-5280-D444-C6136E72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1945519-2EFC-E32E-B056-5E37ECA14A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endParaRPr lang="en-US" b="1" dirty="0"/>
          </a:p>
          <a:p>
            <a:pPr marL="457200" indent="-457200">
              <a:buFont typeface="+mj-lt"/>
              <a:buAutoNum type="arabicPeriod" startAt="3"/>
            </a:pPr>
            <a:endParaRPr lang="en-US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TRADE ORDER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9BCD1-F02C-2918-6F77-E7E235C39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1467C40-C3BC-0841-CEDC-1BE5C03A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79" y="1189359"/>
            <a:ext cx="738187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276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67792-D6CE-0885-A6FA-101739F7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99A-896E-13AD-01E0-6214D96F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Identifying &amp; Resolving Bottlenecks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7F795F9-5FE8-A681-0D90-CE62B115909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D60F2-91DC-B665-749E-7683E2211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1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Thanh Nguyen</a:t>
            </a:r>
          </a:p>
          <a:p>
            <a:r>
              <a:rPr lang="en-US" dirty="0" err="1"/>
              <a:t>ndthanh2605@gmail.com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1D2F-3C52-45B7-917A-9BBC9559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Requirement Clarification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730CF04-0F4B-3B13-9152-DF6C97526B6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Functional Requirements</a:t>
            </a:r>
          </a:p>
          <a:p>
            <a:pPr lvl="1"/>
            <a:r>
              <a:rPr lang="en-US" dirty="0"/>
              <a:t>Real-time Order Book Fetching</a:t>
            </a:r>
          </a:p>
          <a:p>
            <a:pPr lvl="2"/>
            <a:r>
              <a:rPr lang="en-US" dirty="0"/>
              <a:t>Support 100 tokens &amp; 180 trading pairs</a:t>
            </a:r>
          </a:p>
          <a:p>
            <a:pPr lvl="2"/>
            <a:r>
              <a:rPr lang="en-US" dirty="0"/>
              <a:t>Reload interval: 100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Rate limit for usage of exchange API: 1000 requests/s</a:t>
            </a:r>
          </a:p>
          <a:p>
            <a:pPr lvl="2"/>
            <a:r>
              <a:rPr lang="en-US" dirty="0"/>
              <a:t>Stale duration: 3 mins</a:t>
            </a:r>
          </a:p>
          <a:p>
            <a:pPr lvl="1"/>
            <a:r>
              <a:rPr lang="en-US" dirty="0"/>
              <a:t>Efficient Order Book Processing</a:t>
            </a:r>
          </a:p>
          <a:p>
            <a:pPr lvl="1"/>
            <a:r>
              <a:rPr lang="en-US" dirty="0"/>
              <a:t>Optimal Trade Route Calculation</a:t>
            </a:r>
          </a:p>
          <a:p>
            <a:pPr lvl="1"/>
            <a:r>
              <a:rPr lang="en-US" dirty="0"/>
              <a:t>Multi-Hop Trading Support</a:t>
            </a:r>
          </a:p>
          <a:p>
            <a:pPr lvl="2"/>
            <a:r>
              <a:rPr lang="en-US" dirty="0"/>
              <a:t>Maximum 3 hops</a:t>
            </a:r>
          </a:p>
          <a:p>
            <a:pPr lvl="1"/>
            <a:r>
              <a:rPr lang="en-US" dirty="0"/>
              <a:t>REST API Endpoint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C9C9A-944B-E600-2544-850939404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E8E4-A0CC-900D-97DD-05F71FCB1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EE91-94BE-F6A5-C8C3-971A3254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Requirement Clarification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0C6B2DF-2B4B-CBBB-74AC-2BA30CDF807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Non-Functional Requirements</a:t>
            </a:r>
          </a:p>
          <a:p>
            <a:pPr lvl="1"/>
            <a:r>
              <a:rPr lang="en-US" dirty="0"/>
              <a:t>Low Latency</a:t>
            </a:r>
          </a:p>
          <a:p>
            <a:pPr lvl="2"/>
            <a:r>
              <a:rPr lang="en-GB" dirty="0"/>
              <a:t>The system should provide near real-time responses for trade calculations</a:t>
            </a:r>
            <a:endParaRPr lang="en-US" dirty="0"/>
          </a:p>
          <a:p>
            <a:pPr lvl="1"/>
            <a:r>
              <a:rPr lang="en-US" dirty="0"/>
              <a:t>High Availability</a:t>
            </a:r>
          </a:p>
          <a:p>
            <a:pPr lvl="2"/>
            <a:r>
              <a:rPr lang="en-GB" dirty="0"/>
              <a:t>The system should be resilient to API failures from exchanges</a:t>
            </a:r>
            <a:endParaRPr lang="en-US" dirty="0"/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GB" dirty="0"/>
              <a:t>The architecture should handle multiple exchanges and large trading volumes</a:t>
            </a:r>
            <a:endParaRPr lang="en-US" dirty="0"/>
          </a:p>
          <a:p>
            <a:pPr lvl="1"/>
            <a:r>
              <a:rPr lang="en-US" dirty="0"/>
              <a:t>Fault Tolerance</a:t>
            </a:r>
          </a:p>
          <a:p>
            <a:pPr lvl="2"/>
            <a:r>
              <a:rPr lang="en-GB" dirty="0"/>
              <a:t>Ensure fallback mechanisms in case of API failures or data inconsistencies</a:t>
            </a:r>
            <a:endParaRPr lang="en-US" dirty="0"/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GB" dirty="0"/>
              <a:t>Secure API endpoints and prevent abuse (e.g., rate limiting)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82D1A-CF0C-65DC-86A2-CC6B0737C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BA697-089C-BFCC-E783-C44B2ACD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8DA6-7756-D5DB-02D6-71E9F2EB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Back-of-the-envelope Estimation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9125C6C-E844-42B6-94CE-93B46223F59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Expected DAU: 10 million</a:t>
            </a:r>
          </a:p>
          <a:p>
            <a:r>
              <a:rPr lang="en-US" dirty="0"/>
              <a:t>Read </a:t>
            </a:r>
            <a:r>
              <a:rPr lang="en-US" dirty="0" err="1"/>
              <a:t>QPS</a:t>
            </a:r>
            <a:r>
              <a:rPr lang="en-US" dirty="0"/>
              <a:t> – Queries per second:</a:t>
            </a:r>
          </a:p>
          <a:p>
            <a:pPr lvl="1"/>
            <a:r>
              <a:rPr lang="en-US" dirty="0"/>
              <a:t>Average: ~100</a:t>
            </a:r>
          </a:p>
          <a:p>
            <a:pPr lvl="1"/>
            <a:r>
              <a:rPr lang="en-US" dirty="0"/>
              <a:t>Peak: 500</a:t>
            </a:r>
          </a:p>
          <a:p>
            <a:r>
              <a:rPr lang="en-US" dirty="0"/>
              <a:t>Write </a:t>
            </a:r>
            <a:r>
              <a:rPr lang="en-US" dirty="0" err="1"/>
              <a:t>QPS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Order book data update: 10 x 180 = ~2000</a:t>
            </a:r>
          </a:p>
          <a:p>
            <a:r>
              <a:rPr lang="en-US" dirty="0"/>
              <a:t>Write payload:</a:t>
            </a:r>
          </a:p>
          <a:p>
            <a:pPr lvl="1"/>
            <a:r>
              <a:rPr lang="en-US" dirty="0"/>
              <a:t>Order book data ~ </a:t>
            </a:r>
            <a:r>
              <a:rPr lang="en-US" dirty="0" err="1"/>
              <a:t>100B</a:t>
            </a:r>
            <a:r>
              <a:rPr lang="en-US" dirty="0"/>
              <a:t> x 2000 = ~</a:t>
            </a:r>
            <a:r>
              <a:rPr lang="en-US" dirty="0" err="1"/>
              <a:t>200KB</a:t>
            </a:r>
            <a:endParaRPr lang="en-US" dirty="0"/>
          </a:p>
          <a:p>
            <a:r>
              <a:rPr lang="en-US" dirty="0"/>
              <a:t>Data storage:</a:t>
            </a:r>
          </a:p>
          <a:p>
            <a:pPr lvl="1"/>
            <a:r>
              <a:rPr lang="en-US" dirty="0"/>
              <a:t>Order book data history = 200 x 10^5 x 21 =~ </a:t>
            </a:r>
            <a:r>
              <a:rPr lang="en-US" dirty="0" err="1"/>
              <a:t>400GB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90318-DB69-0AD2-DD76-D0D508E12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64C0C-E8EF-C6AF-8699-76605C7F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0EE4-E155-2E25-237F-E8971C2B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462B358-1F0B-B1AE-F03F-BF14E74BEC7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Subscribe order book (to exchange API)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trading pairs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order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optimal trade route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Submit trade order (to exchange API)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8D88-4983-C942-DEFA-BD4DA5402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0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38090-03C5-8FE5-D435-8A8155203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C1A1-AFA7-CE32-2CCE-7719E754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A624200-13C8-E8D9-A59E-6D31063472E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Subscribe order book (to exchange API)</a:t>
            </a:r>
          </a:p>
          <a:p>
            <a:pPr lvl="1"/>
            <a:r>
              <a:rPr lang="en-US" dirty="0"/>
              <a:t>Only for Administrators</a:t>
            </a:r>
          </a:p>
          <a:p>
            <a:pPr lvl="1"/>
            <a:r>
              <a:rPr lang="en-US" dirty="0"/>
              <a:t>API:</a:t>
            </a:r>
          </a:p>
          <a:p>
            <a:pPr lvl="2"/>
            <a:r>
              <a:rPr lang="en-US" dirty="0"/>
              <a:t>POST /</a:t>
            </a:r>
            <a:r>
              <a:rPr lang="en-US" dirty="0" err="1"/>
              <a:t>v1</a:t>
            </a:r>
            <a:r>
              <a:rPr lang="en-US" dirty="0"/>
              <a:t>/admin/orderbooks/subscriptions</a:t>
            </a:r>
          </a:p>
          <a:p>
            <a:pPr lvl="2"/>
            <a:r>
              <a:rPr lang="en-US" dirty="0"/>
              <a:t>Request body: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trading_pairs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“depth”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subscription_id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“type” (</a:t>
            </a:r>
            <a:r>
              <a:rPr lang="en-US" dirty="0" err="1"/>
              <a:t>subcribe</a:t>
            </a:r>
            <a:r>
              <a:rPr lang="en-US" dirty="0"/>
              <a:t>/unsubscribe)</a:t>
            </a:r>
          </a:p>
          <a:p>
            <a:pPr lvl="1"/>
            <a:r>
              <a:rPr lang="en-US" dirty="0"/>
              <a:t>Header:</a:t>
            </a:r>
          </a:p>
          <a:p>
            <a:pPr lvl="2"/>
            <a:r>
              <a:rPr lang="en-US" dirty="0"/>
              <a:t>Authorization</a:t>
            </a:r>
          </a:p>
          <a:p>
            <a:pPr lvl="2"/>
            <a:r>
              <a:rPr lang="en-US" dirty="0"/>
              <a:t>Idempotency key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1F3F8-8C45-C7AA-91D0-E76578B7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3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32DAC-3194-0FF7-4E33-17697DCBD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152F-7660-04AC-DBC7-87DC2B21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A7C3C7F-E50D-1EB4-4428-DF69CECA37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Get tokens</a:t>
            </a:r>
          </a:p>
          <a:p>
            <a:pPr lvl="1"/>
            <a:r>
              <a:rPr lang="en-US" dirty="0"/>
              <a:t>API: GET /</a:t>
            </a:r>
            <a:r>
              <a:rPr lang="en-US" dirty="0" err="1"/>
              <a:t>v1</a:t>
            </a:r>
            <a:r>
              <a:rPr lang="en-US" dirty="0"/>
              <a:t>/tokens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D4DC-5719-EE8B-5AB7-215E69A97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8A95-5719-3ED2-4A60-B781FEF5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6D30-B30E-24ED-10E9-AA16B43B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298D167-769B-0E04-2876-A2F2E5958D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Get order book</a:t>
            </a:r>
          </a:p>
          <a:p>
            <a:pPr lvl="1"/>
            <a:r>
              <a:rPr lang="en-US" dirty="0"/>
              <a:t>API: GET /</a:t>
            </a:r>
            <a:r>
              <a:rPr lang="en-US" dirty="0" err="1"/>
              <a:t>v1</a:t>
            </a:r>
            <a:r>
              <a:rPr lang="en-US" dirty="0"/>
              <a:t>/orderbooks/{trading-pair}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Depth = 10 (integer)</a:t>
            </a:r>
          </a:p>
          <a:p>
            <a:pPr lvl="2"/>
            <a:r>
              <a:rPr lang="en-US" dirty="0"/>
              <a:t>Stale = false (bool)</a:t>
            </a:r>
          </a:p>
          <a:p>
            <a:pPr lvl="3"/>
            <a:r>
              <a:rPr lang="en-US" dirty="0"/>
              <a:t>Do not return stale order books (not updated for &gt; 3 mins)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17C3E-7578-4B06-327C-601461AD6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46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{C358E333-55F7-44C9-A7B0-93C005107512}tf22318419_win32</Template>
  <TotalTime>2351</TotalTime>
  <Words>866</Words>
  <Application>Microsoft Office PowerPoint</Application>
  <PresentationFormat>Widescreen</PresentationFormat>
  <Paragraphs>256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 Narrow</vt:lpstr>
      <vt:lpstr>Arial</vt:lpstr>
      <vt:lpstr>Calibri</vt:lpstr>
      <vt:lpstr>Tenorite</vt:lpstr>
      <vt:lpstr>Custom</vt:lpstr>
      <vt:lpstr>Real-Time  Order Book Aggregation &amp; Optimal Trade Execution</vt:lpstr>
      <vt:lpstr>System Design</vt:lpstr>
      <vt:lpstr>1. Requirement Clarification</vt:lpstr>
      <vt:lpstr>1. Requirement Clarification</vt:lpstr>
      <vt:lpstr>2. Back-of-the-envelope Estimation</vt:lpstr>
      <vt:lpstr>3. System Interface Definition</vt:lpstr>
      <vt:lpstr>3. System Interface Definition</vt:lpstr>
      <vt:lpstr>3. System Interface Definition</vt:lpstr>
      <vt:lpstr>3. System Interface Definition</vt:lpstr>
      <vt:lpstr>3. System Interface Definition</vt:lpstr>
      <vt:lpstr>3. System Interface Definition</vt:lpstr>
      <vt:lpstr>4. Data Model Definition</vt:lpstr>
      <vt:lpstr>5. High Level Design</vt:lpstr>
      <vt:lpstr>5. High Level Design</vt:lpstr>
      <vt:lpstr>6. Detailed Design</vt:lpstr>
      <vt:lpstr>6. Detailed Design</vt:lpstr>
      <vt:lpstr>6. Detailed Design</vt:lpstr>
      <vt:lpstr>6. Detailed Design</vt:lpstr>
      <vt:lpstr>6. Detailed Design</vt:lpstr>
      <vt:lpstr>6. Detailed Design</vt:lpstr>
      <vt:lpstr>7. Identifying &amp; Resolving Bottlenecks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Huong Nguyen</dc:creator>
  <cp:lastModifiedBy>Huong Nguyen</cp:lastModifiedBy>
  <cp:revision>4</cp:revision>
  <dcterms:created xsi:type="dcterms:W3CDTF">2025-05-09T17:54:06Z</dcterms:created>
  <dcterms:modified xsi:type="dcterms:W3CDTF">2025-05-11T09:05:13Z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