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57" r:id="rId3"/>
    <p:sldId id="270" r:id="rId4"/>
    <p:sldId id="258" r:id="rId5"/>
    <p:sldId id="259" r:id="rId6"/>
    <p:sldId id="264" r:id="rId7"/>
    <p:sldId id="262" r:id="rId8"/>
    <p:sldId id="261" r:id="rId9"/>
    <p:sldId id="263" r:id="rId10"/>
    <p:sldId id="265" r:id="rId11"/>
    <p:sldId id="266" r:id="rId12"/>
    <p:sldId id="267" r:id="rId13"/>
    <p:sldId id="268" r:id="rId14"/>
    <p:sldId id="269" r:id="rId15"/>
    <p:sldId id="271" r:id="rId16"/>
    <p:sldId id="276"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5" r:id="rId35"/>
    <p:sldId id="290" r:id="rId36"/>
    <p:sldId id="291" r:id="rId37"/>
    <p:sldId id="292" r:id="rId38"/>
    <p:sldId id="294" r:id="rId39"/>
    <p:sldId id="296" r:id="rId40"/>
    <p:sldId id="297" r:id="rId41"/>
    <p:sldId id="298" r:id="rId42"/>
    <p:sldId id="29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1" autoAdjust="0"/>
    <p:restoredTop sz="94660"/>
  </p:normalViewPr>
  <p:slideViewPr>
    <p:cSldViewPr snapToGrid="0">
      <p:cViewPr varScale="1">
        <p:scale>
          <a:sx n="91" d="100"/>
          <a:sy n="91" d="100"/>
        </p:scale>
        <p:origin x="5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28CF19-565E-4D14-B892-34BBCBE2BDD9}" type="doc">
      <dgm:prSet loTypeId="urn:microsoft.com/office/officeart/2005/8/layout/equation1" loCatId="process" qsTypeId="urn:microsoft.com/office/officeart/2005/8/quickstyle/simple1" qsCatId="simple" csTypeId="urn:microsoft.com/office/officeart/2005/8/colors/accent1_2" csCatId="accent1" phldr="1"/>
      <dgm:spPr/>
    </dgm:pt>
    <dgm:pt modelId="{8F40D64B-2B81-418F-B5F2-A13B765F5FEE}">
      <dgm:prSet phldrT="[Text]"/>
      <dgm:spPr/>
      <dgm:t>
        <a:bodyPr/>
        <a:lstStyle/>
        <a:p>
          <a:r>
            <a:rPr lang="en-US" dirty="0" smtClean="0"/>
            <a:t>Image sheets</a:t>
          </a:r>
          <a:endParaRPr lang="en-US" dirty="0"/>
        </a:p>
      </dgm:t>
    </dgm:pt>
    <dgm:pt modelId="{1B320258-D7B2-4A7B-8C60-FAEA27FC565F}" type="parTrans" cxnId="{0BA226FF-0875-4271-8009-0290F7BB1FF9}">
      <dgm:prSet/>
      <dgm:spPr/>
      <dgm:t>
        <a:bodyPr/>
        <a:lstStyle/>
        <a:p>
          <a:endParaRPr lang="en-US"/>
        </a:p>
      </dgm:t>
    </dgm:pt>
    <dgm:pt modelId="{31454B4F-93A0-4183-906C-92A392D6E477}" type="sibTrans" cxnId="{0BA226FF-0875-4271-8009-0290F7BB1FF9}">
      <dgm:prSet/>
      <dgm:spPr/>
      <dgm:t>
        <a:bodyPr/>
        <a:lstStyle/>
        <a:p>
          <a:endParaRPr lang="en-US"/>
        </a:p>
      </dgm:t>
    </dgm:pt>
    <dgm:pt modelId="{FD1FF1DD-CBB3-488A-BF6D-315E3B5A70FC}">
      <dgm:prSet phldrT="[Text]"/>
      <dgm:spPr/>
      <dgm:t>
        <a:bodyPr/>
        <a:lstStyle/>
        <a:p>
          <a:r>
            <a:rPr lang="en-US" dirty="0" smtClean="0">
              <a:latin typeface="Arial" panose="020B0604020202020204" pitchFamily="34" charset="0"/>
              <a:cs typeface="Arial" panose="020B0604020202020204" pitchFamily="34" charset="0"/>
            </a:rPr>
            <a:t>Animation Sequences</a:t>
          </a:r>
          <a:endParaRPr lang="en-US" dirty="0"/>
        </a:p>
      </dgm:t>
    </dgm:pt>
    <dgm:pt modelId="{E6EC5151-D27B-4D86-A967-3700FE2C2583}" type="parTrans" cxnId="{B1A8FD04-ADE5-42C3-BBBD-EDBA39200F7E}">
      <dgm:prSet/>
      <dgm:spPr/>
      <dgm:t>
        <a:bodyPr/>
        <a:lstStyle/>
        <a:p>
          <a:endParaRPr lang="en-US"/>
        </a:p>
      </dgm:t>
    </dgm:pt>
    <dgm:pt modelId="{533A7F56-D6C8-4A12-B550-601E02EFCE79}" type="sibTrans" cxnId="{B1A8FD04-ADE5-42C3-BBBD-EDBA39200F7E}">
      <dgm:prSet/>
      <dgm:spPr/>
      <dgm:t>
        <a:bodyPr/>
        <a:lstStyle/>
        <a:p>
          <a:endParaRPr lang="en-US"/>
        </a:p>
      </dgm:t>
    </dgm:pt>
    <dgm:pt modelId="{60D10692-B818-4C92-8772-E67D71CB6B19}">
      <dgm:prSet phldrT="[Text]"/>
      <dgm:spPr/>
      <dgm:t>
        <a:bodyPr/>
        <a:lstStyle/>
        <a:p>
          <a:r>
            <a:rPr lang="en-US" dirty="0" smtClean="0">
              <a:latin typeface="Arial" panose="020B0604020202020204" pitchFamily="34" charset="0"/>
              <a:cs typeface="Arial" panose="020B0604020202020204" pitchFamily="34" charset="0"/>
            </a:rPr>
            <a:t>Sprite Objects</a:t>
          </a:r>
          <a:endParaRPr lang="en-US" dirty="0"/>
        </a:p>
      </dgm:t>
    </dgm:pt>
    <dgm:pt modelId="{1ED39581-DB65-4E62-B053-F90B05B2BC7A}" type="parTrans" cxnId="{4C5E0EEE-0069-41C4-89BC-AF1A7251B4B8}">
      <dgm:prSet/>
      <dgm:spPr/>
      <dgm:t>
        <a:bodyPr/>
        <a:lstStyle/>
        <a:p>
          <a:endParaRPr lang="en-US"/>
        </a:p>
      </dgm:t>
    </dgm:pt>
    <dgm:pt modelId="{CB79C785-A37D-4582-BECE-4A4F4E1B2A3F}" type="sibTrans" cxnId="{4C5E0EEE-0069-41C4-89BC-AF1A7251B4B8}">
      <dgm:prSet/>
      <dgm:spPr/>
      <dgm:t>
        <a:bodyPr/>
        <a:lstStyle/>
        <a:p>
          <a:endParaRPr lang="en-US"/>
        </a:p>
      </dgm:t>
    </dgm:pt>
    <dgm:pt modelId="{397D9BA0-7E9E-4B4F-9BA3-7F5660B859BF}" type="pres">
      <dgm:prSet presAssocID="{D528CF19-565E-4D14-B892-34BBCBE2BDD9}" presName="linearFlow" presStyleCnt="0">
        <dgm:presLayoutVars>
          <dgm:dir/>
          <dgm:resizeHandles val="exact"/>
        </dgm:presLayoutVars>
      </dgm:prSet>
      <dgm:spPr/>
    </dgm:pt>
    <dgm:pt modelId="{A50E4736-13FD-4729-BB42-C253576566D4}" type="pres">
      <dgm:prSet presAssocID="{8F40D64B-2B81-418F-B5F2-A13B765F5FEE}" presName="node" presStyleLbl="node1" presStyleIdx="0" presStyleCnt="3">
        <dgm:presLayoutVars>
          <dgm:bulletEnabled val="1"/>
        </dgm:presLayoutVars>
      </dgm:prSet>
      <dgm:spPr/>
      <dgm:t>
        <a:bodyPr/>
        <a:lstStyle/>
        <a:p>
          <a:endParaRPr lang="en-US"/>
        </a:p>
      </dgm:t>
    </dgm:pt>
    <dgm:pt modelId="{EF50B534-AD5D-4EAF-85A7-D6EE2DB0294D}" type="pres">
      <dgm:prSet presAssocID="{31454B4F-93A0-4183-906C-92A392D6E477}" presName="spacerL" presStyleCnt="0"/>
      <dgm:spPr/>
    </dgm:pt>
    <dgm:pt modelId="{71EBD2F7-0681-44A4-9CBF-90A002CE8F07}" type="pres">
      <dgm:prSet presAssocID="{31454B4F-93A0-4183-906C-92A392D6E477}" presName="sibTrans" presStyleLbl="sibTrans2D1" presStyleIdx="0" presStyleCnt="2"/>
      <dgm:spPr/>
      <dgm:t>
        <a:bodyPr/>
        <a:lstStyle/>
        <a:p>
          <a:endParaRPr lang="en-US"/>
        </a:p>
      </dgm:t>
    </dgm:pt>
    <dgm:pt modelId="{B584CA45-A33F-4D4F-8059-DFEADB6631CC}" type="pres">
      <dgm:prSet presAssocID="{31454B4F-93A0-4183-906C-92A392D6E477}" presName="spacerR" presStyleCnt="0"/>
      <dgm:spPr/>
    </dgm:pt>
    <dgm:pt modelId="{D25F5F0E-2B59-4A21-8BB9-FF0EF7A7350B}" type="pres">
      <dgm:prSet presAssocID="{FD1FF1DD-CBB3-488A-BF6D-315E3B5A70FC}" presName="node" presStyleLbl="node1" presStyleIdx="1" presStyleCnt="3">
        <dgm:presLayoutVars>
          <dgm:bulletEnabled val="1"/>
        </dgm:presLayoutVars>
      </dgm:prSet>
      <dgm:spPr/>
      <dgm:t>
        <a:bodyPr/>
        <a:lstStyle/>
        <a:p>
          <a:endParaRPr lang="en-US"/>
        </a:p>
      </dgm:t>
    </dgm:pt>
    <dgm:pt modelId="{129B303E-B5D2-4E8F-B11C-F1293329E418}" type="pres">
      <dgm:prSet presAssocID="{533A7F56-D6C8-4A12-B550-601E02EFCE79}" presName="spacerL" presStyleCnt="0"/>
      <dgm:spPr/>
    </dgm:pt>
    <dgm:pt modelId="{D0AF58D7-7771-4E61-B9F2-EBE818DCCC90}" type="pres">
      <dgm:prSet presAssocID="{533A7F56-D6C8-4A12-B550-601E02EFCE79}" presName="sibTrans" presStyleLbl="sibTrans2D1" presStyleIdx="1" presStyleCnt="2"/>
      <dgm:spPr/>
      <dgm:t>
        <a:bodyPr/>
        <a:lstStyle/>
        <a:p>
          <a:endParaRPr lang="en-US"/>
        </a:p>
      </dgm:t>
    </dgm:pt>
    <dgm:pt modelId="{880E6CC5-C9A9-44FF-86E3-21ED419D6E4B}" type="pres">
      <dgm:prSet presAssocID="{533A7F56-D6C8-4A12-B550-601E02EFCE79}" presName="spacerR" presStyleCnt="0"/>
      <dgm:spPr/>
    </dgm:pt>
    <dgm:pt modelId="{0CD1CBA8-6ED0-4D91-AC15-1FBA6BABD87D}" type="pres">
      <dgm:prSet presAssocID="{60D10692-B818-4C92-8772-E67D71CB6B19}" presName="node" presStyleLbl="node1" presStyleIdx="2" presStyleCnt="3">
        <dgm:presLayoutVars>
          <dgm:bulletEnabled val="1"/>
        </dgm:presLayoutVars>
      </dgm:prSet>
      <dgm:spPr/>
      <dgm:t>
        <a:bodyPr/>
        <a:lstStyle/>
        <a:p>
          <a:endParaRPr lang="en-US"/>
        </a:p>
      </dgm:t>
    </dgm:pt>
  </dgm:ptLst>
  <dgm:cxnLst>
    <dgm:cxn modelId="{4C5E0EEE-0069-41C4-89BC-AF1A7251B4B8}" srcId="{D528CF19-565E-4D14-B892-34BBCBE2BDD9}" destId="{60D10692-B818-4C92-8772-E67D71CB6B19}" srcOrd="2" destOrd="0" parTransId="{1ED39581-DB65-4E62-B053-F90B05B2BC7A}" sibTransId="{CB79C785-A37D-4582-BECE-4A4F4E1B2A3F}"/>
    <dgm:cxn modelId="{E7A5C5C2-036D-478F-B498-6496812B2899}" type="presOf" srcId="{31454B4F-93A0-4183-906C-92A392D6E477}" destId="{71EBD2F7-0681-44A4-9CBF-90A002CE8F07}" srcOrd="0" destOrd="0" presId="urn:microsoft.com/office/officeart/2005/8/layout/equation1"/>
    <dgm:cxn modelId="{B1A8FD04-ADE5-42C3-BBBD-EDBA39200F7E}" srcId="{D528CF19-565E-4D14-B892-34BBCBE2BDD9}" destId="{FD1FF1DD-CBB3-488A-BF6D-315E3B5A70FC}" srcOrd="1" destOrd="0" parTransId="{E6EC5151-D27B-4D86-A967-3700FE2C2583}" sibTransId="{533A7F56-D6C8-4A12-B550-601E02EFCE79}"/>
    <dgm:cxn modelId="{0BA226FF-0875-4271-8009-0290F7BB1FF9}" srcId="{D528CF19-565E-4D14-B892-34BBCBE2BDD9}" destId="{8F40D64B-2B81-418F-B5F2-A13B765F5FEE}" srcOrd="0" destOrd="0" parTransId="{1B320258-D7B2-4A7B-8C60-FAEA27FC565F}" sibTransId="{31454B4F-93A0-4183-906C-92A392D6E477}"/>
    <dgm:cxn modelId="{B731E85B-5EF4-4C38-9243-3310FA0396EF}" type="presOf" srcId="{533A7F56-D6C8-4A12-B550-601E02EFCE79}" destId="{D0AF58D7-7771-4E61-B9F2-EBE818DCCC90}" srcOrd="0" destOrd="0" presId="urn:microsoft.com/office/officeart/2005/8/layout/equation1"/>
    <dgm:cxn modelId="{C84AA443-99A4-4E02-A65A-BC4CA69B9D73}" type="presOf" srcId="{60D10692-B818-4C92-8772-E67D71CB6B19}" destId="{0CD1CBA8-6ED0-4D91-AC15-1FBA6BABD87D}" srcOrd="0" destOrd="0" presId="urn:microsoft.com/office/officeart/2005/8/layout/equation1"/>
    <dgm:cxn modelId="{0FE5C591-FC43-4C33-9F0A-B235A8439F1F}" type="presOf" srcId="{FD1FF1DD-CBB3-488A-BF6D-315E3B5A70FC}" destId="{D25F5F0E-2B59-4A21-8BB9-FF0EF7A7350B}" srcOrd="0" destOrd="0" presId="urn:microsoft.com/office/officeart/2005/8/layout/equation1"/>
    <dgm:cxn modelId="{07EA6223-D6EE-438D-A75A-D6F7685FBEDC}" type="presOf" srcId="{D528CF19-565E-4D14-B892-34BBCBE2BDD9}" destId="{397D9BA0-7E9E-4B4F-9BA3-7F5660B859BF}" srcOrd="0" destOrd="0" presId="urn:microsoft.com/office/officeart/2005/8/layout/equation1"/>
    <dgm:cxn modelId="{A02106CF-5755-4166-8513-51C6C3488343}" type="presOf" srcId="{8F40D64B-2B81-418F-B5F2-A13B765F5FEE}" destId="{A50E4736-13FD-4729-BB42-C253576566D4}" srcOrd="0" destOrd="0" presId="urn:microsoft.com/office/officeart/2005/8/layout/equation1"/>
    <dgm:cxn modelId="{E95EA558-ACFA-455D-BD86-1A87157A65C4}" type="presParOf" srcId="{397D9BA0-7E9E-4B4F-9BA3-7F5660B859BF}" destId="{A50E4736-13FD-4729-BB42-C253576566D4}" srcOrd="0" destOrd="0" presId="urn:microsoft.com/office/officeart/2005/8/layout/equation1"/>
    <dgm:cxn modelId="{9DA887CC-B0CE-47ED-94EC-2B8DCBE11E7F}" type="presParOf" srcId="{397D9BA0-7E9E-4B4F-9BA3-7F5660B859BF}" destId="{EF50B534-AD5D-4EAF-85A7-D6EE2DB0294D}" srcOrd="1" destOrd="0" presId="urn:microsoft.com/office/officeart/2005/8/layout/equation1"/>
    <dgm:cxn modelId="{848AC1D4-5D7B-480A-8A8C-0FB7DAFB3E26}" type="presParOf" srcId="{397D9BA0-7E9E-4B4F-9BA3-7F5660B859BF}" destId="{71EBD2F7-0681-44A4-9CBF-90A002CE8F07}" srcOrd="2" destOrd="0" presId="urn:microsoft.com/office/officeart/2005/8/layout/equation1"/>
    <dgm:cxn modelId="{4414CCEE-6606-4F40-8FD8-BB5736D67756}" type="presParOf" srcId="{397D9BA0-7E9E-4B4F-9BA3-7F5660B859BF}" destId="{B584CA45-A33F-4D4F-8059-DFEADB6631CC}" srcOrd="3" destOrd="0" presId="urn:microsoft.com/office/officeart/2005/8/layout/equation1"/>
    <dgm:cxn modelId="{1F6B6356-C140-4242-A200-30F7E9F52BD0}" type="presParOf" srcId="{397D9BA0-7E9E-4B4F-9BA3-7F5660B859BF}" destId="{D25F5F0E-2B59-4A21-8BB9-FF0EF7A7350B}" srcOrd="4" destOrd="0" presId="urn:microsoft.com/office/officeart/2005/8/layout/equation1"/>
    <dgm:cxn modelId="{CBE685CB-115B-4B8A-A153-9E6D40C92923}" type="presParOf" srcId="{397D9BA0-7E9E-4B4F-9BA3-7F5660B859BF}" destId="{129B303E-B5D2-4E8F-B11C-F1293329E418}" srcOrd="5" destOrd="0" presId="urn:microsoft.com/office/officeart/2005/8/layout/equation1"/>
    <dgm:cxn modelId="{6B4F3701-815D-4635-8992-7FCDA0875211}" type="presParOf" srcId="{397D9BA0-7E9E-4B4F-9BA3-7F5660B859BF}" destId="{D0AF58D7-7771-4E61-B9F2-EBE818DCCC90}" srcOrd="6" destOrd="0" presId="urn:microsoft.com/office/officeart/2005/8/layout/equation1"/>
    <dgm:cxn modelId="{CE9771B6-E037-4988-AE07-7C06A9D014DC}" type="presParOf" srcId="{397D9BA0-7E9E-4B4F-9BA3-7F5660B859BF}" destId="{880E6CC5-C9A9-44FF-86E3-21ED419D6E4B}" srcOrd="7" destOrd="0" presId="urn:microsoft.com/office/officeart/2005/8/layout/equation1"/>
    <dgm:cxn modelId="{92F5CF1C-3019-4918-A04D-81F735477FDF}" type="presParOf" srcId="{397D9BA0-7E9E-4B4F-9BA3-7F5660B859BF}" destId="{0CD1CBA8-6ED0-4D91-AC15-1FBA6BABD87D}"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21029E-31D2-40D5-8BE9-E513650914EB}" type="doc">
      <dgm:prSet loTypeId="urn:microsoft.com/office/officeart/2005/8/layout/equation1" loCatId="process" qsTypeId="urn:microsoft.com/office/officeart/2005/8/quickstyle/simple1" qsCatId="simple" csTypeId="urn:microsoft.com/office/officeart/2005/8/colors/accent1_2" csCatId="accent1" phldr="1"/>
      <dgm:spPr/>
    </dgm:pt>
    <dgm:pt modelId="{61C8B73A-C0E1-4600-A1E0-AFE1AB322813}">
      <dgm:prSet phldrT="[Text]"/>
      <dgm:spPr/>
      <dgm:t>
        <a:bodyPr/>
        <a:lstStyle/>
        <a:p>
          <a:r>
            <a:rPr lang="vi-VN" dirty="0" err="1" smtClean="0"/>
            <a:t>Display</a:t>
          </a:r>
          <a:r>
            <a:rPr lang="vi-VN" dirty="0" smtClean="0"/>
            <a:t> </a:t>
          </a:r>
          <a:r>
            <a:rPr lang="vi-VN" dirty="0" err="1" smtClean="0"/>
            <a:t>object</a:t>
          </a:r>
          <a:endParaRPr lang="en-US" dirty="0"/>
        </a:p>
      </dgm:t>
    </dgm:pt>
    <dgm:pt modelId="{1EDA08D9-B1A1-44FB-9434-E3CBD25C5831}" type="parTrans" cxnId="{0804E023-5307-482B-ABA0-0E6D5C090EDE}">
      <dgm:prSet/>
      <dgm:spPr/>
      <dgm:t>
        <a:bodyPr/>
        <a:lstStyle/>
        <a:p>
          <a:endParaRPr lang="en-US"/>
        </a:p>
      </dgm:t>
    </dgm:pt>
    <dgm:pt modelId="{492ABFE8-E624-40A3-8BFA-08E09BB8A7D4}" type="sibTrans" cxnId="{0804E023-5307-482B-ABA0-0E6D5C090EDE}">
      <dgm:prSet/>
      <dgm:spPr/>
      <dgm:t>
        <a:bodyPr/>
        <a:lstStyle/>
        <a:p>
          <a:endParaRPr lang="en-US"/>
        </a:p>
      </dgm:t>
    </dgm:pt>
    <dgm:pt modelId="{22CFC5F5-0D61-4F73-8E14-D6365DA99E28}">
      <dgm:prSet phldrT="[Text]"/>
      <dgm:spPr/>
      <dgm:t>
        <a:bodyPr/>
        <a:lstStyle/>
        <a:p>
          <a:r>
            <a:rPr lang="vi-VN" dirty="0" err="1" smtClean="0"/>
            <a:t>Physical</a:t>
          </a:r>
          <a:r>
            <a:rPr lang="vi-VN" dirty="0" smtClean="0"/>
            <a:t> </a:t>
          </a:r>
          <a:r>
            <a:rPr lang="vi-VN" dirty="0" err="1" smtClean="0"/>
            <a:t>property</a:t>
          </a:r>
          <a:endParaRPr lang="en-US" dirty="0"/>
        </a:p>
      </dgm:t>
    </dgm:pt>
    <dgm:pt modelId="{D9B361C4-DB50-4A25-A4E3-087419F451DE}" type="parTrans" cxnId="{B38DB6A5-0F2A-45FF-B5A8-005A4C6D3BA0}">
      <dgm:prSet/>
      <dgm:spPr/>
      <dgm:t>
        <a:bodyPr/>
        <a:lstStyle/>
        <a:p>
          <a:endParaRPr lang="en-US"/>
        </a:p>
      </dgm:t>
    </dgm:pt>
    <dgm:pt modelId="{D2172B2A-A4E1-4E12-BB70-2C22B1377750}" type="sibTrans" cxnId="{B38DB6A5-0F2A-45FF-B5A8-005A4C6D3BA0}">
      <dgm:prSet/>
      <dgm:spPr/>
      <dgm:t>
        <a:bodyPr/>
        <a:lstStyle/>
        <a:p>
          <a:endParaRPr lang="en-US"/>
        </a:p>
      </dgm:t>
    </dgm:pt>
    <dgm:pt modelId="{3B92838F-43BC-4EDF-9DE1-BF25AFB44288}">
      <dgm:prSet phldrT="[Text]"/>
      <dgm:spPr/>
      <dgm:t>
        <a:bodyPr/>
        <a:lstStyle/>
        <a:p>
          <a:r>
            <a:rPr lang="vi-VN" dirty="0" err="1" smtClean="0"/>
            <a:t>Physics</a:t>
          </a:r>
          <a:r>
            <a:rPr lang="vi-VN" dirty="0" smtClean="0"/>
            <a:t> </a:t>
          </a:r>
          <a:r>
            <a:rPr lang="vi-VN" dirty="0" err="1" smtClean="0"/>
            <a:t>body</a:t>
          </a:r>
          <a:endParaRPr lang="en-US" dirty="0"/>
        </a:p>
      </dgm:t>
    </dgm:pt>
    <dgm:pt modelId="{A68E5547-5732-47F3-AF55-CACC3147BA46}" type="parTrans" cxnId="{D293DCEC-5227-4B0A-B2BE-66851C795800}">
      <dgm:prSet/>
      <dgm:spPr/>
      <dgm:t>
        <a:bodyPr/>
        <a:lstStyle/>
        <a:p>
          <a:endParaRPr lang="en-US"/>
        </a:p>
      </dgm:t>
    </dgm:pt>
    <dgm:pt modelId="{FDC0B724-DACF-48F0-8EB9-6295CEFB4712}" type="sibTrans" cxnId="{D293DCEC-5227-4B0A-B2BE-66851C795800}">
      <dgm:prSet/>
      <dgm:spPr/>
      <dgm:t>
        <a:bodyPr/>
        <a:lstStyle/>
        <a:p>
          <a:endParaRPr lang="en-US"/>
        </a:p>
      </dgm:t>
    </dgm:pt>
    <dgm:pt modelId="{07C3E598-59E7-4CB9-BD90-F6DA721666C0}" type="pres">
      <dgm:prSet presAssocID="{B421029E-31D2-40D5-8BE9-E513650914EB}" presName="linearFlow" presStyleCnt="0">
        <dgm:presLayoutVars>
          <dgm:dir/>
          <dgm:resizeHandles val="exact"/>
        </dgm:presLayoutVars>
      </dgm:prSet>
      <dgm:spPr/>
    </dgm:pt>
    <dgm:pt modelId="{AA111043-B1B5-4B2C-A6F5-72A32DD4541A}" type="pres">
      <dgm:prSet presAssocID="{61C8B73A-C0E1-4600-A1E0-AFE1AB322813}" presName="node" presStyleLbl="node1" presStyleIdx="0" presStyleCnt="3">
        <dgm:presLayoutVars>
          <dgm:bulletEnabled val="1"/>
        </dgm:presLayoutVars>
      </dgm:prSet>
      <dgm:spPr/>
      <dgm:t>
        <a:bodyPr/>
        <a:lstStyle/>
        <a:p>
          <a:endParaRPr lang="en-US"/>
        </a:p>
      </dgm:t>
    </dgm:pt>
    <dgm:pt modelId="{0F30EBCD-4BA9-4DDA-8A43-BDEF7D3B6E4E}" type="pres">
      <dgm:prSet presAssocID="{492ABFE8-E624-40A3-8BFA-08E09BB8A7D4}" presName="spacerL" presStyleCnt="0"/>
      <dgm:spPr/>
    </dgm:pt>
    <dgm:pt modelId="{161C80E5-68F4-4700-91E2-412C6BC969DB}" type="pres">
      <dgm:prSet presAssocID="{492ABFE8-E624-40A3-8BFA-08E09BB8A7D4}" presName="sibTrans" presStyleLbl="sibTrans2D1" presStyleIdx="0" presStyleCnt="2"/>
      <dgm:spPr/>
    </dgm:pt>
    <dgm:pt modelId="{DF55D829-4977-4EBA-90DD-4F166E4D6A48}" type="pres">
      <dgm:prSet presAssocID="{492ABFE8-E624-40A3-8BFA-08E09BB8A7D4}" presName="spacerR" presStyleCnt="0"/>
      <dgm:spPr/>
    </dgm:pt>
    <dgm:pt modelId="{D53EC669-CC1F-446E-9E94-051C58052FF9}" type="pres">
      <dgm:prSet presAssocID="{22CFC5F5-0D61-4F73-8E14-D6365DA99E28}" presName="node" presStyleLbl="node1" presStyleIdx="1" presStyleCnt="3">
        <dgm:presLayoutVars>
          <dgm:bulletEnabled val="1"/>
        </dgm:presLayoutVars>
      </dgm:prSet>
      <dgm:spPr/>
      <dgm:t>
        <a:bodyPr/>
        <a:lstStyle/>
        <a:p>
          <a:endParaRPr lang="en-US"/>
        </a:p>
      </dgm:t>
    </dgm:pt>
    <dgm:pt modelId="{399CD9DE-B1D2-42A8-BDAA-F9DE2845782E}" type="pres">
      <dgm:prSet presAssocID="{D2172B2A-A4E1-4E12-BB70-2C22B1377750}" presName="spacerL" presStyleCnt="0"/>
      <dgm:spPr/>
    </dgm:pt>
    <dgm:pt modelId="{B705BB06-F48D-4535-AEB6-119AB143A5D8}" type="pres">
      <dgm:prSet presAssocID="{D2172B2A-A4E1-4E12-BB70-2C22B1377750}" presName="sibTrans" presStyleLbl="sibTrans2D1" presStyleIdx="1" presStyleCnt="2"/>
      <dgm:spPr/>
    </dgm:pt>
    <dgm:pt modelId="{A028F1A0-1E6D-441B-857B-F263995F3FD6}" type="pres">
      <dgm:prSet presAssocID="{D2172B2A-A4E1-4E12-BB70-2C22B1377750}" presName="spacerR" presStyleCnt="0"/>
      <dgm:spPr/>
    </dgm:pt>
    <dgm:pt modelId="{11AE805D-8532-4DB0-9525-8B5CCCD93750}" type="pres">
      <dgm:prSet presAssocID="{3B92838F-43BC-4EDF-9DE1-BF25AFB44288}" presName="node" presStyleLbl="node1" presStyleIdx="2" presStyleCnt="3">
        <dgm:presLayoutVars>
          <dgm:bulletEnabled val="1"/>
        </dgm:presLayoutVars>
      </dgm:prSet>
      <dgm:spPr/>
    </dgm:pt>
  </dgm:ptLst>
  <dgm:cxnLst>
    <dgm:cxn modelId="{B38DB6A5-0F2A-45FF-B5A8-005A4C6D3BA0}" srcId="{B421029E-31D2-40D5-8BE9-E513650914EB}" destId="{22CFC5F5-0D61-4F73-8E14-D6365DA99E28}" srcOrd="1" destOrd="0" parTransId="{D9B361C4-DB50-4A25-A4E3-087419F451DE}" sibTransId="{D2172B2A-A4E1-4E12-BB70-2C22B1377750}"/>
    <dgm:cxn modelId="{0804E023-5307-482B-ABA0-0E6D5C090EDE}" srcId="{B421029E-31D2-40D5-8BE9-E513650914EB}" destId="{61C8B73A-C0E1-4600-A1E0-AFE1AB322813}" srcOrd="0" destOrd="0" parTransId="{1EDA08D9-B1A1-44FB-9434-E3CBD25C5831}" sibTransId="{492ABFE8-E624-40A3-8BFA-08E09BB8A7D4}"/>
    <dgm:cxn modelId="{D1820264-023C-43F9-8822-B9BB81DDADA4}" type="presOf" srcId="{D2172B2A-A4E1-4E12-BB70-2C22B1377750}" destId="{B705BB06-F48D-4535-AEB6-119AB143A5D8}" srcOrd="0" destOrd="0" presId="urn:microsoft.com/office/officeart/2005/8/layout/equation1"/>
    <dgm:cxn modelId="{F4044FB4-CC6A-46C8-9BD1-83B5E36F5E80}" type="presOf" srcId="{B421029E-31D2-40D5-8BE9-E513650914EB}" destId="{07C3E598-59E7-4CB9-BD90-F6DA721666C0}" srcOrd="0" destOrd="0" presId="urn:microsoft.com/office/officeart/2005/8/layout/equation1"/>
    <dgm:cxn modelId="{B518BF51-B912-4182-9514-377D8DC54285}" type="presOf" srcId="{61C8B73A-C0E1-4600-A1E0-AFE1AB322813}" destId="{AA111043-B1B5-4B2C-A6F5-72A32DD4541A}" srcOrd="0" destOrd="0" presId="urn:microsoft.com/office/officeart/2005/8/layout/equation1"/>
    <dgm:cxn modelId="{2F7CA0B8-C5A8-453D-B513-2C90452A07C9}" type="presOf" srcId="{22CFC5F5-0D61-4F73-8E14-D6365DA99E28}" destId="{D53EC669-CC1F-446E-9E94-051C58052FF9}" srcOrd="0" destOrd="0" presId="urn:microsoft.com/office/officeart/2005/8/layout/equation1"/>
    <dgm:cxn modelId="{D293DCEC-5227-4B0A-B2BE-66851C795800}" srcId="{B421029E-31D2-40D5-8BE9-E513650914EB}" destId="{3B92838F-43BC-4EDF-9DE1-BF25AFB44288}" srcOrd="2" destOrd="0" parTransId="{A68E5547-5732-47F3-AF55-CACC3147BA46}" sibTransId="{FDC0B724-DACF-48F0-8EB9-6295CEFB4712}"/>
    <dgm:cxn modelId="{6C792D4D-A132-4CF1-B9AD-D9BC99AC4C0B}" type="presOf" srcId="{3B92838F-43BC-4EDF-9DE1-BF25AFB44288}" destId="{11AE805D-8532-4DB0-9525-8B5CCCD93750}" srcOrd="0" destOrd="0" presId="urn:microsoft.com/office/officeart/2005/8/layout/equation1"/>
    <dgm:cxn modelId="{E0F6D84C-DE6D-4C6D-B4DD-B3806DCB1984}" type="presOf" srcId="{492ABFE8-E624-40A3-8BFA-08E09BB8A7D4}" destId="{161C80E5-68F4-4700-91E2-412C6BC969DB}" srcOrd="0" destOrd="0" presId="urn:microsoft.com/office/officeart/2005/8/layout/equation1"/>
    <dgm:cxn modelId="{0F9106AF-6DF2-4E45-AF3C-B2B37D64F539}" type="presParOf" srcId="{07C3E598-59E7-4CB9-BD90-F6DA721666C0}" destId="{AA111043-B1B5-4B2C-A6F5-72A32DD4541A}" srcOrd="0" destOrd="0" presId="urn:microsoft.com/office/officeart/2005/8/layout/equation1"/>
    <dgm:cxn modelId="{EF950D3D-A30D-4506-BC88-8EFC1BD1EAD1}" type="presParOf" srcId="{07C3E598-59E7-4CB9-BD90-F6DA721666C0}" destId="{0F30EBCD-4BA9-4DDA-8A43-BDEF7D3B6E4E}" srcOrd="1" destOrd="0" presId="urn:microsoft.com/office/officeart/2005/8/layout/equation1"/>
    <dgm:cxn modelId="{7F281D83-1B63-4294-A079-FCD7582B50A0}" type="presParOf" srcId="{07C3E598-59E7-4CB9-BD90-F6DA721666C0}" destId="{161C80E5-68F4-4700-91E2-412C6BC969DB}" srcOrd="2" destOrd="0" presId="urn:microsoft.com/office/officeart/2005/8/layout/equation1"/>
    <dgm:cxn modelId="{592C4BA2-DFD3-4B44-B5E0-2A04B1686FBC}" type="presParOf" srcId="{07C3E598-59E7-4CB9-BD90-F6DA721666C0}" destId="{DF55D829-4977-4EBA-90DD-4F166E4D6A48}" srcOrd="3" destOrd="0" presId="urn:microsoft.com/office/officeart/2005/8/layout/equation1"/>
    <dgm:cxn modelId="{5CDD9C2A-1C66-4E0F-A4D2-7D021B928399}" type="presParOf" srcId="{07C3E598-59E7-4CB9-BD90-F6DA721666C0}" destId="{D53EC669-CC1F-446E-9E94-051C58052FF9}" srcOrd="4" destOrd="0" presId="urn:microsoft.com/office/officeart/2005/8/layout/equation1"/>
    <dgm:cxn modelId="{52C5C5CA-CBFA-4D78-985A-8F99470F7476}" type="presParOf" srcId="{07C3E598-59E7-4CB9-BD90-F6DA721666C0}" destId="{399CD9DE-B1D2-42A8-BDAA-F9DE2845782E}" srcOrd="5" destOrd="0" presId="urn:microsoft.com/office/officeart/2005/8/layout/equation1"/>
    <dgm:cxn modelId="{277A7CE8-1491-4A71-8028-A12F2C0F0DB6}" type="presParOf" srcId="{07C3E598-59E7-4CB9-BD90-F6DA721666C0}" destId="{B705BB06-F48D-4535-AEB6-119AB143A5D8}" srcOrd="6" destOrd="0" presId="urn:microsoft.com/office/officeart/2005/8/layout/equation1"/>
    <dgm:cxn modelId="{FBC8C899-D3D8-4977-B81A-532DE69C1A40}" type="presParOf" srcId="{07C3E598-59E7-4CB9-BD90-F6DA721666C0}" destId="{A028F1A0-1E6D-441B-857B-F263995F3FD6}" srcOrd="7" destOrd="0" presId="urn:microsoft.com/office/officeart/2005/8/layout/equation1"/>
    <dgm:cxn modelId="{5359E38D-81FF-41E7-A638-A0DB2413907C}" type="presParOf" srcId="{07C3E598-59E7-4CB9-BD90-F6DA721666C0}" destId="{11AE805D-8532-4DB0-9525-8B5CCCD9375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E4736-13FD-4729-BB42-C253576566D4}">
      <dsp:nvSpPr>
        <dsp:cNvPr id="0" name=""/>
        <dsp:cNvSpPr/>
      </dsp:nvSpPr>
      <dsp:spPr>
        <a:xfrm>
          <a:off x="1445" y="1379532"/>
          <a:ext cx="1916121" cy="19161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Image sheets</a:t>
          </a:r>
          <a:endParaRPr lang="en-US" sz="2000" kern="1200" dirty="0"/>
        </a:p>
      </dsp:txBody>
      <dsp:txXfrm>
        <a:off x="282054" y="1660141"/>
        <a:ext cx="1354903" cy="1354903"/>
      </dsp:txXfrm>
    </dsp:sp>
    <dsp:sp modelId="{71EBD2F7-0681-44A4-9CBF-90A002CE8F07}">
      <dsp:nvSpPr>
        <dsp:cNvPr id="0" name=""/>
        <dsp:cNvSpPr/>
      </dsp:nvSpPr>
      <dsp:spPr>
        <a:xfrm>
          <a:off x="2073155" y="1781918"/>
          <a:ext cx="1111350" cy="111135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220464" y="2206898"/>
        <a:ext cx="816732" cy="261390"/>
      </dsp:txXfrm>
    </dsp:sp>
    <dsp:sp modelId="{D25F5F0E-2B59-4A21-8BB9-FF0EF7A7350B}">
      <dsp:nvSpPr>
        <dsp:cNvPr id="0" name=""/>
        <dsp:cNvSpPr/>
      </dsp:nvSpPr>
      <dsp:spPr>
        <a:xfrm>
          <a:off x="3340095" y="1379532"/>
          <a:ext cx="1916121" cy="19161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Animation Sequences</a:t>
          </a:r>
          <a:endParaRPr lang="en-US" sz="2000" kern="1200" dirty="0"/>
        </a:p>
      </dsp:txBody>
      <dsp:txXfrm>
        <a:off x="3620704" y="1660141"/>
        <a:ext cx="1354903" cy="1354903"/>
      </dsp:txXfrm>
    </dsp:sp>
    <dsp:sp modelId="{D0AF58D7-7771-4E61-B9F2-EBE818DCCC90}">
      <dsp:nvSpPr>
        <dsp:cNvPr id="0" name=""/>
        <dsp:cNvSpPr/>
      </dsp:nvSpPr>
      <dsp:spPr>
        <a:xfrm>
          <a:off x="5411805" y="1781918"/>
          <a:ext cx="1111350" cy="1111350"/>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559114" y="2010856"/>
        <a:ext cx="816732" cy="653474"/>
      </dsp:txXfrm>
    </dsp:sp>
    <dsp:sp modelId="{0CD1CBA8-6ED0-4D91-AC15-1FBA6BABD87D}">
      <dsp:nvSpPr>
        <dsp:cNvPr id="0" name=""/>
        <dsp:cNvSpPr/>
      </dsp:nvSpPr>
      <dsp:spPr>
        <a:xfrm>
          <a:off x="6678745" y="1379532"/>
          <a:ext cx="1916121" cy="19161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Sprite Objects</a:t>
          </a:r>
          <a:endParaRPr lang="en-US" sz="2000" kern="1200" dirty="0"/>
        </a:p>
      </dsp:txBody>
      <dsp:txXfrm>
        <a:off x="6959354" y="1660141"/>
        <a:ext cx="1354903" cy="13549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11043-B1B5-4B2C-A6F5-72A32DD4541A}">
      <dsp:nvSpPr>
        <dsp:cNvPr id="0" name=""/>
        <dsp:cNvSpPr/>
      </dsp:nvSpPr>
      <dsp:spPr>
        <a:xfrm>
          <a:off x="1366" y="1803466"/>
          <a:ext cx="1811734" cy="181173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vi-VN" sz="2500" kern="1200" dirty="0" err="1" smtClean="0"/>
            <a:t>Display</a:t>
          </a:r>
          <a:r>
            <a:rPr lang="vi-VN" sz="2500" kern="1200" dirty="0" smtClean="0"/>
            <a:t> </a:t>
          </a:r>
          <a:r>
            <a:rPr lang="vi-VN" sz="2500" kern="1200" dirty="0" err="1" smtClean="0"/>
            <a:t>object</a:t>
          </a:r>
          <a:endParaRPr lang="en-US" sz="2500" kern="1200" dirty="0"/>
        </a:p>
      </dsp:txBody>
      <dsp:txXfrm>
        <a:off x="266688" y="2068788"/>
        <a:ext cx="1281090" cy="1281090"/>
      </dsp:txXfrm>
    </dsp:sp>
    <dsp:sp modelId="{161C80E5-68F4-4700-91E2-412C6BC969DB}">
      <dsp:nvSpPr>
        <dsp:cNvPr id="0" name=""/>
        <dsp:cNvSpPr/>
      </dsp:nvSpPr>
      <dsp:spPr>
        <a:xfrm>
          <a:off x="1960214" y="2183930"/>
          <a:ext cx="1050805" cy="105080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099498" y="2585758"/>
        <a:ext cx="772237" cy="247149"/>
      </dsp:txXfrm>
    </dsp:sp>
    <dsp:sp modelId="{D53EC669-CC1F-446E-9E94-051C58052FF9}">
      <dsp:nvSpPr>
        <dsp:cNvPr id="0" name=""/>
        <dsp:cNvSpPr/>
      </dsp:nvSpPr>
      <dsp:spPr>
        <a:xfrm>
          <a:off x="3158132" y="1803466"/>
          <a:ext cx="1811734" cy="181173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vi-VN" sz="2500" kern="1200" dirty="0" err="1" smtClean="0"/>
            <a:t>Physical</a:t>
          </a:r>
          <a:r>
            <a:rPr lang="vi-VN" sz="2500" kern="1200" dirty="0" smtClean="0"/>
            <a:t> </a:t>
          </a:r>
          <a:r>
            <a:rPr lang="vi-VN" sz="2500" kern="1200" dirty="0" err="1" smtClean="0"/>
            <a:t>property</a:t>
          </a:r>
          <a:endParaRPr lang="en-US" sz="2500" kern="1200" dirty="0"/>
        </a:p>
      </dsp:txBody>
      <dsp:txXfrm>
        <a:off x="3423454" y="2068788"/>
        <a:ext cx="1281090" cy="1281090"/>
      </dsp:txXfrm>
    </dsp:sp>
    <dsp:sp modelId="{B705BB06-F48D-4535-AEB6-119AB143A5D8}">
      <dsp:nvSpPr>
        <dsp:cNvPr id="0" name=""/>
        <dsp:cNvSpPr/>
      </dsp:nvSpPr>
      <dsp:spPr>
        <a:xfrm>
          <a:off x="5116980" y="2183930"/>
          <a:ext cx="1050805" cy="1050805"/>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256264" y="2400396"/>
        <a:ext cx="772237" cy="617873"/>
      </dsp:txXfrm>
    </dsp:sp>
    <dsp:sp modelId="{11AE805D-8532-4DB0-9525-8B5CCCD93750}">
      <dsp:nvSpPr>
        <dsp:cNvPr id="0" name=""/>
        <dsp:cNvSpPr/>
      </dsp:nvSpPr>
      <dsp:spPr>
        <a:xfrm>
          <a:off x="6314898" y="1803466"/>
          <a:ext cx="1811734" cy="181173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vi-VN" sz="2500" kern="1200" dirty="0" err="1" smtClean="0"/>
            <a:t>Physics</a:t>
          </a:r>
          <a:r>
            <a:rPr lang="vi-VN" sz="2500" kern="1200" dirty="0" smtClean="0"/>
            <a:t> </a:t>
          </a:r>
          <a:r>
            <a:rPr lang="vi-VN" sz="2500" kern="1200" dirty="0" err="1" smtClean="0"/>
            <a:t>body</a:t>
          </a:r>
          <a:endParaRPr lang="en-US" sz="2500" kern="1200" dirty="0"/>
        </a:p>
      </dsp:txBody>
      <dsp:txXfrm>
        <a:off x="6580220" y="2068788"/>
        <a:ext cx="1281090" cy="128109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EE168-712A-4437-B4A0-08837E6F813B}" type="datetimeFigureOut">
              <a:rPr lang="vi-VN" smtClean="0"/>
              <a:t>22/04/2017</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3B34B2-5538-42EA-80A3-FADC727CC499}" type="slidenum">
              <a:rPr lang="vi-VN" smtClean="0"/>
              <a:t>‹#›</a:t>
            </a:fld>
            <a:endParaRPr lang="vi-VN"/>
          </a:p>
        </p:txBody>
      </p:sp>
    </p:spTree>
    <p:extLst>
      <p:ext uri="{BB962C8B-B14F-4D97-AF65-F5344CB8AC3E}">
        <p14:creationId xmlns:p14="http://schemas.microsoft.com/office/powerpoint/2010/main" val="206582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a:t>4/22/2017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4/22/2017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4/22/2017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4/22/2017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4/22/2017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4/22/2017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4/22/2017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mailto:myImage@2x.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214" y="2107504"/>
            <a:ext cx="8841138" cy="1646302"/>
          </a:xfrm>
        </p:spPr>
        <p:txBody>
          <a:bodyPr/>
          <a:lstStyle/>
          <a:p>
            <a:r>
              <a:rPr lang="vi-VN" dirty="0" smtClean="0"/>
              <a:t>Tìm hiểu cơ bản về nền tảng </a:t>
            </a:r>
            <a:r>
              <a:rPr lang="vi-VN" dirty="0" err="1" smtClean="0"/>
              <a:t>Corona</a:t>
            </a:r>
            <a:r>
              <a:rPr lang="vi-VN" dirty="0" smtClean="0"/>
              <a:t> </a:t>
            </a:r>
            <a:endParaRPr lang="vi-VN" dirty="0"/>
          </a:p>
        </p:txBody>
      </p:sp>
      <p:sp>
        <p:nvSpPr>
          <p:cNvPr id="3" name="Subtitle 2"/>
          <p:cNvSpPr>
            <a:spLocks noGrp="1"/>
          </p:cNvSpPr>
          <p:nvPr>
            <p:ph type="subTitle" idx="1"/>
          </p:nvPr>
        </p:nvSpPr>
        <p:spPr>
          <a:xfrm>
            <a:off x="1641761" y="4110484"/>
            <a:ext cx="7766936" cy="1096899"/>
          </a:xfrm>
        </p:spPr>
        <p:txBody>
          <a:bodyPr>
            <a:normAutofit/>
          </a:bodyPr>
          <a:lstStyle/>
          <a:p>
            <a:r>
              <a:rPr lang="vi-VN" dirty="0" smtClean="0"/>
              <a:t>Nguyễn Duy Thanh-51403318</a:t>
            </a:r>
          </a:p>
          <a:p>
            <a:r>
              <a:rPr lang="vi-VN" dirty="0" smtClean="0"/>
              <a:t>Trần Đại Nhân-</a:t>
            </a:r>
            <a:endParaRPr lang="en-US" dirty="0"/>
          </a:p>
        </p:txBody>
      </p:sp>
      <p:pic>
        <p:nvPicPr>
          <p:cNvPr id="1026" name="Picture 2" descr="Kết quả hình ảnh cho corona la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515" y="580506"/>
            <a:ext cx="3349123" cy="7315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ết quả hình ảnh cho td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761" y="443346"/>
            <a:ext cx="1816304" cy="10058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30935" y="5920740"/>
            <a:ext cx="3703899" cy="369332"/>
          </a:xfrm>
          <a:prstGeom prst="rect">
            <a:avLst/>
          </a:prstGeom>
          <a:noFill/>
        </p:spPr>
        <p:txBody>
          <a:bodyPr wrap="none" rtlCol="0">
            <a:spAutoFit/>
          </a:bodyPr>
          <a:lstStyle/>
          <a:p>
            <a:r>
              <a:rPr lang="vi-VN" dirty="0" err="1" smtClean="0">
                <a:solidFill>
                  <a:schemeClr val="accent1"/>
                </a:solidFill>
              </a:rPr>
              <a:t>Gv</a:t>
            </a:r>
            <a:r>
              <a:rPr lang="vi-VN" dirty="0" smtClean="0">
                <a:solidFill>
                  <a:schemeClr val="accent1"/>
                </a:solidFill>
              </a:rPr>
              <a:t> hướng dẫn </a:t>
            </a:r>
            <a:r>
              <a:rPr lang="vi-VN" dirty="0" err="1" smtClean="0">
                <a:solidFill>
                  <a:schemeClr val="accent1"/>
                </a:solidFill>
              </a:rPr>
              <a:t>Ths</a:t>
            </a:r>
            <a:r>
              <a:rPr lang="vi-VN" dirty="0" smtClean="0">
                <a:solidFill>
                  <a:schemeClr val="accent1"/>
                </a:solidFill>
              </a:rPr>
              <a:t>. Vũ Đình Hồng</a:t>
            </a:r>
            <a:endParaRPr lang="vi-VN" dirty="0">
              <a:solidFill>
                <a:schemeClr val="accent1"/>
              </a:solidFill>
            </a:endParaRPr>
          </a:p>
        </p:txBody>
      </p:sp>
    </p:spTree>
    <p:extLst>
      <p:ext uri="{BB962C8B-B14F-4D97-AF65-F5344CB8AC3E}">
        <p14:creationId xmlns:p14="http://schemas.microsoft.com/office/powerpoint/2010/main" val="383399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trúc </a:t>
            </a:r>
            <a:r>
              <a:rPr lang="vi-VN" dirty="0" err="1"/>
              <a:t>file</a:t>
            </a:r>
            <a:r>
              <a:rPr lang="vi-VN" dirty="0"/>
              <a:t> cấu hình.</a:t>
            </a:r>
            <a:br>
              <a:rPr lang="vi-VN" dirty="0"/>
            </a:br>
            <a:endParaRPr lang="en-US" dirty="0"/>
          </a:p>
        </p:txBody>
      </p:sp>
      <p:sp>
        <p:nvSpPr>
          <p:cNvPr id="3" name="Content Placeholder 2"/>
          <p:cNvSpPr>
            <a:spLocks noGrp="1"/>
          </p:cNvSpPr>
          <p:nvPr>
            <p:ph idx="1"/>
          </p:nvPr>
        </p:nvSpPr>
        <p:spPr/>
        <p:txBody>
          <a:bodyPr/>
          <a:lstStyle/>
          <a:p>
            <a:r>
              <a:rPr lang="vi-VN" dirty="0" smtClean="0"/>
              <a:t>Cấu hình Project </a:t>
            </a:r>
            <a:r>
              <a:rPr lang="vi-VN" dirty="0" err="1" smtClean="0"/>
              <a:t>Corona</a:t>
            </a:r>
            <a:r>
              <a:rPr lang="vi-VN" dirty="0" smtClean="0"/>
              <a:t> trong </a:t>
            </a:r>
            <a:r>
              <a:rPr lang="vi-VN" dirty="0" err="1" smtClean="0"/>
              <a:t>file</a:t>
            </a:r>
            <a:r>
              <a:rPr lang="vi-VN" dirty="0" smtClean="0"/>
              <a:t> </a:t>
            </a:r>
            <a:r>
              <a:rPr lang="vi-VN" dirty="0" err="1" smtClean="0"/>
              <a:t>Config.lua</a:t>
            </a:r>
            <a:r>
              <a:rPr lang="vi-VN" dirty="0" smtClean="0"/>
              <a:t> sửa dụng thuộc tính </a:t>
            </a:r>
            <a:r>
              <a:rPr lang="vi-VN" b="1" dirty="0" err="1" smtClean="0"/>
              <a:t>content</a:t>
            </a:r>
            <a:r>
              <a:rPr lang="vi-VN" dirty="0"/>
              <a:t> </a:t>
            </a:r>
            <a:r>
              <a:rPr lang="vi-VN" dirty="0" smtClean="0"/>
              <a:t>trong </a:t>
            </a:r>
            <a:r>
              <a:rPr lang="vi-VN" b="1" dirty="0" err="1" smtClean="0"/>
              <a:t>application</a:t>
            </a:r>
            <a:r>
              <a:rPr lang="vi-VN" dirty="0"/>
              <a:t> </a:t>
            </a:r>
            <a:r>
              <a:rPr lang="vi-VN" dirty="0" smtClean="0"/>
              <a:t>để cấu hình.</a:t>
            </a:r>
          </a:p>
          <a:p>
            <a:endParaRPr lang="en-US" b="1" dirty="0"/>
          </a:p>
        </p:txBody>
      </p:sp>
      <p:pic>
        <p:nvPicPr>
          <p:cNvPr id="4" name="Picture 3"/>
          <p:cNvPicPr>
            <a:picLocks noChangeAspect="1"/>
          </p:cNvPicPr>
          <p:nvPr/>
        </p:nvPicPr>
        <p:blipFill>
          <a:blip r:embed="rId2"/>
          <a:stretch>
            <a:fillRect/>
          </a:stretch>
        </p:blipFill>
        <p:spPr>
          <a:xfrm>
            <a:off x="1889486" y="3232587"/>
            <a:ext cx="6172364" cy="2475293"/>
          </a:xfrm>
          <a:prstGeom prst="rect">
            <a:avLst/>
          </a:prstGeom>
        </p:spPr>
      </p:pic>
    </p:spTree>
    <p:extLst>
      <p:ext uri="{BB962C8B-B14F-4D97-AF65-F5344CB8AC3E}">
        <p14:creationId xmlns:p14="http://schemas.microsoft.com/office/powerpoint/2010/main" val="661667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Content </a:t>
            </a:r>
            <a:r>
              <a:rPr lang="en-US" b="1" dirty="0" smtClean="0"/>
              <a:t>Scaling</a:t>
            </a:r>
            <a:r>
              <a:rPr lang="vi-VN" dirty="0" smtClean="0"/>
              <a:t/>
            </a:r>
            <a:br>
              <a:rPr lang="vi-VN" dirty="0" smtClean="0"/>
            </a:br>
            <a:r>
              <a:rPr lang="vi-VN" dirty="0" smtClean="0"/>
              <a:t>(kéo dãn nội dung)</a:t>
            </a:r>
            <a:r>
              <a:rPr lang="en-US" dirty="0"/>
              <a:t/>
            </a:r>
            <a:br>
              <a:rPr lang="en-US" dirty="0"/>
            </a:br>
            <a:endParaRPr lang="en-US" dirty="0"/>
          </a:p>
        </p:txBody>
      </p:sp>
      <p:sp>
        <p:nvSpPr>
          <p:cNvPr id="3" name="Content Placeholder 2"/>
          <p:cNvSpPr>
            <a:spLocks noGrp="1"/>
          </p:cNvSpPr>
          <p:nvPr>
            <p:ph idx="1"/>
          </p:nvPr>
        </p:nvSpPr>
        <p:spPr/>
        <p:txBody>
          <a:bodyPr/>
          <a:lstStyle/>
          <a:p>
            <a:r>
              <a:rPr lang="vi-VN" dirty="0" err="1" smtClean="0"/>
              <a:t>Corona</a:t>
            </a:r>
            <a:r>
              <a:rPr lang="vi-VN" dirty="0" smtClean="0"/>
              <a:t> cung cấp tính năng kéo dãn nội dung để phù hợp với kích thước màn hình.</a:t>
            </a:r>
          </a:p>
          <a:p>
            <a:r>
              <a:rPr lang="vi-VN" dirty="0" smtClean="0"/>
              <a:t>Để sự dụng chức năng này ta cần khai báo 3 thuộc tính </a:t>
            </a:r>
            <a:r>
              <a:rPr lang="vi-VN" b="1" dirty="0" err="1" smtClean="0"/>
              <a:t>width</a:t>
            </a:r>
            <a:r>
              <a:rPr lang="vi-VN" dirty="0"/>
              <a:t>,</a:t>
            </a:r>
            <a:r>
              <a:rPr lang="vi-VN" dirty="0" smtClean="0"/>
              <a:t> </a:t>
            </a:r>
            <a:r>
              <a:rPr lang="vi-VN" b="1" dirty="0" err="1" smtClean="0"/>
              <a:t>height</a:t>
            </a:r>
            <a:r>
              <a:rPr lang="vi-VN" b="1" dirty="0" smtClean="0"/>
              <a:t> </a:t>
            </a:r>
            <a:r>
              <a:rPr lang="vi-VN" dirty="0" smtClean="0"/>
              <a:t>và </a:t>
            </a:r>
            <a:r>
              <a:rPr lang="vi-VN" b="1" dirty="0" err="1" smtClean="0"/>
              <a:t>scale</a:t>
            </a:r>
            <a:r>
              <a:rPr lang="vi-VN" dirty="0" smtClean="0"/>
              <a:t> trong cấu hình.</a:t>
            </a:r>
          </a:p>
          <a:p>
            <a:r>
              <a:rPr lang="vi-VN" b="1" dirty="0" err="1" smtClean="0"/>
              <a:t>width</a:t>
            </a:r>
            <a:r>
              <a:rPr lang="vi-VN" b="1" dirty="0"/>
              <a:t> </a:t>
            </a:r>
            <a:r>
              <a:rPr lang="vi-VN" b="1" dirty="0" smtClean="0"/>
              <a:t>| </a:t>
            </a:r>
            <a:r>
              <a:rPr lang="vi-VN" b="1" dirty="0" err="1" smtClean="0"/>
              <a:t>height</a:t>
            </a:r>
            <a:r>
              <a:rPr lang="vi-VN" b="1" dirty="0" smtClean="0"/>
              <a:t> </a:t>
            </a:r>
            <a:r>
              <a:rPr lang="vi-VN" dirty="0" smtClean="0"/>
              <a:t>dùng để đặt kích thước mặc định cho màn hình.</a:t>
            </a:r>
          </a:p>
          <a:p>
            <a:r>
              <a:rPr lang="vi-VN" b="1" dirty="0" err="1" smtClean="0"/>
              <a:t>scale</a:t>
            </a:r>
            <a:r>
              <a:rPr lang="vi-VN" dirty="0"/>
              <a:t> </a:t>
            </a:r>
            <a:r>
              <a:rPr lang="vi-VN" dirty="0" smtClean="0"/>
              <a:t>để chọn cách kéo dãn.</a:t>
            </a:r>
          </a:p>
          <a:p>
            <a:r>
              <a:rPr lang="vi-VN" b="1" dirty="0" err="1" smtClean="0"/>
              <a:t>scale</a:t>
            </a:r>
            <a:r>
              <a:rPr lang="vi-VN" dirty="0"/>
              <a:t> </a:t>
            </a:r>
            <a:r>
              <a:rPr lang="vi-VN" dirty="0" smtClean="0"/>
              <a:t>gồm 2 giá trị </a:t>
            </a:r>
            <a:r>
              <a:rPr lang="en-US" b="1" dirty="0" smtClean="0"/>
              <a:t>letterbox</a:t>
            </a:r>
            <a:r>
              <a:rPr lang="vi-VN" dirty="0" smtClean="0"/>
              <a:t> hoặc </a:t>
            </a:r>
            <a:r>
              <a:rPr lang="vi-VN" b="1" dirty="0" err="1" smtClean="0"/>
              <a:t>zoomEven</a:t>
            </a:r>
            <a:r>
              <a:rPr lang="vi-VN" b="1" dirty="0" smtClean="0"/>
              <a:t>.</a:t>
            </a:r>
            <a:endParaRPr lang="en-US" b="1" dirty="0"/>
          </a:p>
        </p:txBody>
      </p:sp>
      <p:pic>
        <p:nvPicPr>
          <p:cNvPr id="5" name="Picture 4"/>
          <p:cNvPicPr>
            <a:picLocks noChangeAspect="1"/>
          </p:cNvPicPr>
          <p:nvPr/>
        </p:nvPicPr>
        <p:blipFill>
          <a:blip r:embed="rId2"/>
          <a:stretch>
            <a:fillRect/>
          </a:stretch>
        </p:blipFill>
        <p:spPr>
          <a:xfrm>
            <a:off x="6120078" y="3813284"/>
            <a:ext cx="3532297" cy="2719202"/>
          </a:xfrm>
          <a:prstGeom prst="rect">
            <a:avLst/>
          </a:prstGeom>
        </p:spPr>
      </p:pic>
    </p:spTree>
    <p:extLst>
      <p:ext uri="{BB962C8B-B14F-4D97-AF65-F5344CB8AC3E}">
        <p14:creationId xmlns:p14="http://schemas.microsoft.com/office/powerpoint/2010/main" val="3323637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vi-VN" dirty="0" err="1" smtClean="0"/>
              <a:t>letterBox</a:t>
            </a:r>
            <a:r>
              <a:rPr lang="vi-VN" dirty="0" smtClean="0"/>
              <a:t> </a:t>
            </a:r>
            <a:r>
              <a:rPr lang="vi-VN" dirty="0" err="1" smtClean="0"/>
              <a:t>vs</a:t>
            </a:r>
            <a:r>
              <a:rPr lang="vi-VN" dirty="0" smtClean="0"/>
              <a:t> </a:t>
            </a:r>
            <a:r>
              <a:rPr lang="vi-VN" dirty="0" err="1" smtClean="0"/>
              <a:t>zoomEven</a:t>
            </a:r>
            <a:endParaRPr lang="en-US" dirty="0"/>
          </a:p>
        </p:txBody>
      </p:sp>
      <p:sp>
        <p:nvSpPr>
          <p:cNvPr id="11" name="Text Placeholder 10"/>
          <p:cNvSpPr>
            <a:spLocks noGrp="1"/>
          </p:cNvSpPr>
          <p:nvPr>
            <p:ph type="body" idx="1"/>
          </p:nvPr>
        </p:nvSpPr>
        <p:spPr/>
        <p:txBody>
          <a:bodyPr/>
          <a:lstStyle/>
          <a:p>
            <a:r>
              <a:rPr lang="vi-VN" dirty="0" err="1" smtClean="0"/>
              <a:t>letterBox</a:t>
            </a:r>
            <a:endParaRPr lang="en-US" dirty="0"/>
          </a:p>
        </p:txBody>
      </p:sp>
      <p:sp>
        <p:nvSpPr>
          <p:cNvPr id="13" name="Text Placeholder 12"/>
          <p:cNvSpPr>
            <a:spLocks noGrp="1"/>
          </p:cNvSpPr>
          <p:nvPr>
            <p:ph type="body" sz="quarter" idx="3"/>
          </p:nvPr>
        </p:nvSpPr>
        <p:spPr/>
        <p:txBody>
          <a:bodyPr/>
          <a:lstStyle/>
          <a:p>
            <a:r>
              <a:rPr lang="vi-VN" dirty="0" err="1" smtClean="0"/>
              <a:t>zoomEven</a:t>
            </a:r>
            <a:endParaRPr lang="en-US" dirty="0"/>
          </a:p>
        </p:txBody>
      </p:sp>
      <p:pic>
        <p:nvPicPr>
          <p:cNvPr id="1030" name="Picture 6" descr="https://docs.coronalabs.com/images/simulator/content-letterbox.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6275" y="2994554"/>
            <a:ext cx="4184650" cy="27897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docs.coronalabs.com/images/simulator/content-zoomeven.pn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087938" y="2994025"/>
            <a:ext cx="4186237" cy="2790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407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Image </a:t>
            </a:r>
            <a:r>
              <a:rPr lang="en-US" b="1" dirty="0" smtClean="0"/>
              <a:t>Selection</a:t>
            </a:r>
            <a:endParaRPr lang="en-US" dirty="0"/>
          </a:p>
        </p:txBody>
      </p:sp>
      <p:sp>
        <p:nvSpPr>
          <p:cNvPr id="11" name="Content Placeholder 10"/>
          <p:cNvSpPr>
            <a:spLocks noGrp="1"/>
          </p:cNvSpPr>
          <p:nvPr>
            <p:ph idx="1"/>
          </p:nvPr>
        </p:nvSpPr>
        <p:spPr>
          <a:xfrm>
            <a:off x="677334" y="1677114"/>
            <a:ext cx="8596668" cy="3880773"/>
          </a:xfrm>
        </p:spPr>
        <p:txBody>
          <a:bodyPr/>
          <a:lstStyle/>
          <a:p>
            <a:r>
              <a:rPr lang="vi-VN" dirty="0" smtClean="0"/>
              <a:t>Để dùng chức năng này ta thêm thược tính </a:t>
            </a:r>
            <a:r>
              <a:rPr lang="vi-VN" b="1" dirty="0" err="1" smtClean="0"/>
              <a:t>imageSuffix</a:t>
            </a:r>
            <a:r>
              <a:rPr lang="vi-VN" dirty="0" smtClean="0"/>
              <a:t> vào cấu hình.</a:t>
            </a:r>
          </a:p>
          <a:p>
            <a:r>
              <a:rPr lang="vi-VN" dirty="0" smtClean="0"/>
              <a:t>Tham số đầu tiên là danh sách các hậu tố.</a:t>
            </a:r>
          </a:p>
          <a:p>
            <a:r>
              <a:rPr lang="vi-VN" dirty="0" smtClean="0"/>
              <a:t>Tham số thứ 2 là ngưỡng để </a:t>
            </a:r>
            <a:r>
              <a:rPr lang="vi-VN" dirty="0" err="1" smtClean="0"/>
              <a:t>corona</a:t>
            </a:r>
            <a:r>
              <a:rPr lang="vi-VN" dirty="0" smtClean="0"/>
              <a:t> bắt đầu lựa chọn hình này.</a:t>
            </a:r>
          </a:p>
          <a:p>
            <a:r>
              <a:rPr lang="vi-VN" dirty="0" err="1" smtClean="0"/>
              <a:t>Vd</a:t>
            </a:r>
            <a:r>
              <a:rPr lang="vi-VN" dirty="0" smtClean="0"/>
              <a:t>: </a:t>
            </a:r>
            <a:r>
              <a:rPr lang="en-US" dirty="0" smtClean="0">
                <a:hlinkClick r:id="rId2"/>
              </a:rPr>
              <a:t>myImage@2x.png</a:t>
            </a:r>
            <a:r>
              <a:rPr lang="vi-VN" dirty="0" smtClean="0"/>
              <a:t> sẽ được dùng khi kích thước thực lớn hơn 2 lần.</a:t>
            </a:r>
            <a:endParaRPr lang="en-US" dirty="0"/>
          </a:p>
        </p:txBody>
      </p:sp>
      <p:pic>
        <p:nvPicPr>
          <p:cNvPr id="12" name="Picture 11"/>
          <p:cNvPicPr>
            <a:picLocks noChangeAspect="1"/>
          </p:cNvPicPr>
          <p:nvPr/>
        </p:nvPicPr>
        <p:blipFill>
          <a:blip r:embed="rId3"/>
          <a:stretch>
            <a:fillRect/>
          </a:stretch>
        </p:blipFill>
        <p:spPr>
          <a:xfrm>
            <a:off x="2652882" y="3470355"/>
            <a:ext cx="4030596" cy="2559973"/>
          </a:xfrm>
          <a:prstGeom prst="rect">
            <a:avLst/>
          </a:prstGeom>
        </p:spPr>
      </p:pic>
    </p:spTree>
    <p:extLst>
      <p:ext uri="{BB962C8B-B14F-4D97-AF65-F5344CB8AC3E}">
        <p14:creationId xmlns:p14="http://schemas.microsoft.com/office/powerpoint/2010/main" val="1220080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Tốc độ khung hình.</a:t>
            </a:r>
            <a:endParaRPr lang="en-US" dirty="0"/>
          </a:p>
        </p:txBody>
      </p:sp>
      <p:sp>
        <p:nvSpPr>
          <p:cNvPr id="3" name="Content Placeholder 2"/>
          <p:cNvSpPr>
            <a:spLocks noGrp="1"/>
          </p:cNvSpPr>
          <p:nvPr>
            <p:ph idx="1"/>
          </p:nvPr>
        </p:nvSpPr>
        <p:spPr/>
        <p:txBody>
          <a:bodyPr/>
          <a:lstStyle/>
          <a:p>
            <a:r>
              <a:rPr lang="vi-VN" dirty="0" smtClean="0"/>
              <a:t>Cài đặt tốc độ khung hình cho </a:t>
            </a:r>
            <a:r>
              <a:rPr lang="vi-VN" dirty="0" err="1" smtClean="0"/>
              <a:t>corona</a:t>
            </a:r>
            <a:r>
              <a:rPr lang="vi-VN" dirty="0" smtClean="0"/>
              <a:t> bằng thuộc tính </a:t>
            </a:r>
            <a:r>
              <a:rPr lang="vi-VN" b="1" dirty="0" err="1" smtClean="0"/>
              <a:t>fps</a:t>
            </a:r>
            <a:r>
              <a:rPr lang="vi-VN" dirty="0" smtClean="0"/>
              <a:t>.</a:t>
            </a:r>
          </a:p>
          <a:p>
            <a:r>
              <a:rPr lang="vi-VN" dirty="0" smtClean="0"/>
              <a:t>các giá trị khác 30 và 60 sẽ bị bỏ qua.</a:t>
            </a:r>
          </a:p>
          <a:p>
            <a:endParaRPr lang="en-US" dirty="0"/>
          </a:p>
        </p:txBody>
      </p:sp>
      <p:pic>
        <p:nvPicPr>
          <p:cNvPr id="4" name="Picture 3"/>
          <p:cNvPicPr>
            <a:picLocks noChangeAspect="1"/>
          </p:cNvPicPr>
          <p:nvPr/>
        </p:nvPicPr>
        <p:blipFill>
          <a:blip r:embed="rId2"/>
          <a:stretch>
            <a:fillRect/>
          </a:stretch>
        </p:blipFill>
        <p:spPr>
          <a:xfrm>
            <a:off x="2856842" y="3197280"/>
            <a:ext cx="3533447" cy="2988394"/>
          </a:xfrm>
          <a:prstGeom prst="rect">
            <a:avLst/>
          </a:prstGeom>
        </p:spPr>
      </p:pic>
    </p:spTree>
    <p:extLst>
      <p:ext uri="{BB962C8B-B14F-4D97-AF65-F5344CB8AC3E}">
        <p14:creationId xmlns:p14="http://schemas.microsoft.com/office/powerpoint/2010/main" val="767043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Đồ họa</a:t>
            </a:r>
            <a:endParaRPr lang="en-US" dirty="0"/>
          </a:p>
        </p:txBody>
      </p:sp>
      <p:sp>
        <p:nvSpPr>
          <p:cNvPr id="3" name="Content Placeholder 2"/>
          <p:cNvSpPr>
            <a:spLocks noGrp="1"/>
          </p:cNvSpPr>
          <p:nvPr>
            <p:ph idx="1"/>
          </p:nvPr>
        </p:nvSpPr>
        <p:spPr>
          <a:xfrm>
            <a:off x="677334" y="1540479"/>
            <a:ext cx="8596668" cy="3880773"/>
          </a:xfrm>
        </p:spPr>
        <p:txBody>
          <a:bodyPr>
            <a:normAutofit fontScale="92500" lnSpcReduction="20000"/>
          </a:bodyPr>
          <a:lstStyle/>
          <a:p>
            <a:r>
              <a:rPr lang="vi-VN" dirty="0" err="1">
                <a:cs typeface="Arial" panose="020B0604020202020204" pitchFamily="34" charset="0"/>
              </a:rPr>
              <a:t>Display</a:t>
            </a:r>
            <a:r>
              <a:rPr lang="vi-VN" dirty="0">
                <a:cs typeface="Arial" panose="020B0604020202020204" pitchFamily="34" charset="0"/>
              </a:rPr>
              <a:t> </a:t>
            </a:r>
            <a:r>
              <a:rPr lang="vi-VN" dirty="0" err="1">
                <a:cs typeface="Arial" panose="020B0604020202020204" pitchFamily="34" charset="0"/>
              </a:rPr>
              <a:t>Object</a:t>
            </a:r>
            <a:r>
              <a:rPr lang="vi-VN" dirty="0">
                <a:cs typeface="Arial" panose="020B0604020202020204" pitchFamily="34" charset="0"/>
              </a:rPr>
              <a:t>( đối tượng hiển thị).</a:t>
            </a:r>
          </a:p>
          <a:p>
            <a:pPr lvl="1"/>
            <a:r>
              <a:rPr lang="vi-VN" dirty="0">
                <a:cs typeface="Arial" panose="020B0604020202020204" pitchFamily="34" charset="0"/>
              </a:rPr>
              <a:t>Tạo.</a:t>
            </a:r>
          </a:p>
          <a:p>
            <a:pPr lvl="1"/>
            <a:r>
              <a:rPr lang="vi-VN" dirty="0">
                <a:cs typeface="Arial" panose="020B0604020202020204" pitchFamily="34" charset="0"/>
              </a:rPr>
              <a:t>Phương thức và thuộc tính.</a:t>
            </a:r>
          </a:p>
          <a:p>
            <a:pPr lvl="1"/>
            <a:r>
              <a:rPr lang="en-US" dirty="0">
                <a:latin typeface="Arial" panose="020B0604020202020204" pitchFamily="34" charset="0"/>
                <a:cs typeface="Arial" panose="020B0604020202020204" pitchFamily="34" charset="0"/>
              </a:rPr>
              <a:t>Object </a:t>
            </a:r>
            <a:r>
              <a:rPr lang="en-US" dirty="0" smtClean="0">
                <a:latin typeface="Arial" panose="020B0604020202020204" pitchFamily="34" charset="0"/>
                <a:cs typeface="Arial" panose="020B0604020202020204" pitchFamily="34" charset="0"/>
              </a:rPr>
              <a:t>Order</a:t>
            </a:r>
            <a:r>
              <a:rPr lang="vi-VN" dirty="0" smtClean="0">
                <a:latin typeface="Arial" panose="020B0604020202020204" pitchFamily="34" charset="0"/>
                <a:cs typeface="Arial" panose="020B0604020202020204" pitchFamily="34" charset="0"/>
              </a:rPr>
              <a:t>( thứ tự)</a:t>
            </a:r>
          </a:p>
          <a:p>
            <a:pPr lvl="1"/>
            <a:r>
              <a:rPr lang="en-US" dirty="0" smtClean="0">
                <a:latin typeface="Arial" panose="020B0604020202020204" pitchFamily="34" charset="0"/>
                <a:cs typeface="Arial" panose="020B0604020202020204" pitchFamily="34" charset="0"/>
              </a:rPr>
              <a:t>Removing </a:t>
            </a:r>
            <a:r>
              <a:rPr lang="en-US" dirty="0">
                <a:latin typeface="Arial" panose="020B0604020202020204" pitchFamily="34" charset="0"/>
                <a:cs typeface="Arial" panose="020B0604020202020204" pitchFamily="34" charset="0"/>
              </a:rPr>
              <a:t>Display </a:t>
            </a:r>
            <a:r>
              <a:rPr lang="en-US" dirty="0" smtClean="0">
                <a:latin typeface="Arial" panose="020B0604020202020204" pitchFamily="34" charset="0"/>
                <a:cs typeface="Arial" panose="020B0604020202020204" pitchFamily="34" charset="0"/>
              </a:rPr>
              <a:t>Objects</a:t>
            </a:r>
            <a:r>
              <a:rPr lang="vi-VN" dirty="0" smtClean="0">
                <a:latin typeface="Arial" panose="020B0604020202020204" pitchFamily="34" charset="0"/>
                <a:cs typeface="Arial" panose="020B0604020202020204" pitchFamily="34" charset="0"/>
              </a:rPr>
              <a:t>( xóa)</a:t>
            </a:r>
          </a:p>
          <a:p>
            <a:r>
              <a:rPr lang="vi-VN" dirty="0" err="1">
                <a:cs typeface="Arial" panose="020B0604020202020204" pitchFamily="34" charset="0"/>
              </a:rPr>
              <a:t>Sprite</a:t>
            </a:r>
            <a:r>
              <a:rPr lang="vi-VN" dirty="0">
                <a:cs typeface="Arial" panose="020B0604020202020204" pitchFamily="34" charset="0"/>
              </a:rPr>
              <a:t> </a:t>
            </a:r>
            <a:r>
              <a:rPr lang="vi-VN" dirty="0" err="1" smtClean="0">
                <a:cs typeface="Arial" panose="020B0604020202020204" pitchFamily="34" charset="0"/>
              </a:rPr>
              <a:t>Animation</a:t>
            </a:r>
            <a:r>
              <a:rPr lang="vi-VN" dirty="0" smtClean="0">
                <a:cs typeface="Arial" panose="020B0604020202020204" pitchFamily="34" charset="0"/>
              </a:rPr>
              <a:t>( bóng hoạt hình).</a:t>
            </a:r>
            <a:endParaRPr lang="vi-VN" dirty="0">
              <a:cs typeface="Arial" panose="020B0604020202020204" pitchFamily="34" charset="0"/>
            </a:endParaRPr>
          </a:p>
          <a:p>
            <a:pPr lvl="1"/>
            <a:r>
              <a:rPr lang="en-US" dirty="0" smtClean="0">
                <a:latin typeface="Arial" panose="020B0604020202020204" pitchFamily="34" charset="0"/>
                <a:cs typeface="Arial" panose="020B0604020202020204" pitchFamily="34" charset="0"/>
              </a:rPr>
              <a:t>Image </a:t>
            </a:r>
            <a:r>
              <a:rPr lang="en-US" dirty="0">
                <a:latin typeface="Arial" panose="020B0604020202020204" pitchFamily="34" charset="0"/>
                <a:cs typeface="Arial" panose="020B0604020202020204" pitchFamily="34" charset="0"/>
              </a:rPr>
              <a:t>Sheets</a:t>
            </a:r>
          </a:p>
          <a:p>
            <a:pPr lvl="1"/>
            <a:r>
              <a:rPr lang="en-US" dirty="0">
                <a:latin typeface="Arial" panose="020B0604020202020204" pitchFamily="34" charset="0"/>
                <a:cs typeface="Arial" panose="020B0604020202020204" pitchFamily="34" charset="0"/>
              </a:rPr>
              <a:t>Animation Sequences</a:t>
            </a:r>
          </a:p>
          <a:p>
            <a:pPr lvl="1"/>
            <a:r>
              <a:rPr lang="en-US" dirty="0">
                <a:latin typeface="Arial" panose="020B0604020202020204" pitchFamily="34" charset="0"/>
                <a:cs typeface="Arial" panose="020B0604020202020204" pitchFamily="34" charset="0"/>
              </a:rPr>
              <a:t>Sprite Objects</a:t>
            </a:r>
          </a:p>
          <a:p>
            <a:pPr lvl="1"/>
            <a:r>
              <a:rPr lang="en-US" dirty="0">
                <a:latin typeface="Arial" panose="020B0604020202020204" pitchFamily="34" charset="0"/>
                <a:cs typeface="Arial" panose="020B0604020202020204" pitchFamily="34" charset="0"/>
              </a:rPr>
              <a:t>Sprite Control Methods</a:t>
            </a:r>
          </a:p>
          <a:p>
            <a:pPr lvl="1"/>
            <a:r>
              <a:rPr lang="en-US" dirty="0">
                <a:latin typeface="Arial" panose="020B0604020202020204" pitchFamily="34" charset="0"/>
                <a:cs typeface="Arial" panose="020B0604020202020204" pitchFamily="34" charset="0"/>
              </a:rPr>
              <a:t>Sprite Properties</a:t>
            </a:r>
          </a:p>
          <a:p>
            <a:pPr lvl="1"/>
            <a:r>
              <a:rPr lang="en-US" dirty="0">
                <a:latin typeface="Arial" panose="020B0604020202020204" pitchFamily="34" charset="0"/>
                <a:cs typeface="Arial" panose="020B0604020202020204" pitchFamily="34" charset="0"/>
              </a:rPr>
              <a:t>Sprite Events</a:t>
            </a:r>
          </a:p>
        </p:txBody>
      </p:sp>
    </p:spTree>
    <p:extLst>
      <p:ext uri="{BB962C8B-B14F-4D97-AF65-F5344CB8AC3E}">
        <p14:creationId xmlns:p14="http://schemas.microsoft.com/office/powerpoint/2010/main" val="769546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latin typeface="Arial" panose="020B0604020202020204" pitchFamily="34" charset="0"/>
                <a:cs typeface="Arial" panose="020B0604020202020204" pitchFamily="34" charset="0"/>
              </a:rPr>
              <a:t>Display</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Object</a:t>
            </a:r>
            <a:r>
              <a:rPr lang="vi-VN" dirty="0">
                <a:latin typeface="Arial" panose="020B0604020202020204" pitchFamily="34" charset="0"/>
                <a:cs typeface="Arial" panose="020B0604020202020204" pitchFamily="34" charset="0"/>
              </a:rPr>
              <a:t>( đối tượng hiển thị).</a:t>
            </a:r>
            <a:br>
              <a:rPr lang="vi-VN"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9817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Tạo đối tượng đồ họa.</a:t>
            </a:r>
            <a:endParaRPr lang="en-US" dirty="0"/>
          </a:p>
        </p:txBody>
      </p:sp>
      <p:sp>
        <p:nvSpPr>
          <p:cNvPr id="3" name="Content Placeholder 2"/>
          <p:cNvSpPr>
            <a:spLocks noGrp="1"/>
          </p:cNvSpPr>
          <p:nvPr>
            <p:ph idx="1"/>
          </p:nvPr>
        </p:nvSpPr>
        <p:spPr/>
        <p:txBody>
          <a:bodyPr/>
          <a:lstStyle/>
          <a:p>
            <a:r>
              <a:rPr lang="vi-VN" dirty="0" smtClean="0"/>
              <a:t>Chúng ta dễ dàng tạo đối tượng đồ hòa bằng cách sử dụng phương thức trong thư viện </a:t>
            </a:r>
            <a:r>
              <a:rPr lang="vi-VN" b="1" dirty="0" err="1" smtClean="0"/>
              <a:t>display</a:t>
            </a:r>
            <a:r>
              <a:rPr lang="vi-VN" dirty="0" smtClean="0"/>
              <a:t> có sẵn.</a:t>
            </a:r>
          </a:p>
          <a:p>
            <a:endParaRPr lang="en-US" dirty="0"/>
          </a:p>
        </p:txBody>
      </p:sp>
      <p:pic>
        <p:nvPicPr>
          <p:cNvPr id="4" name="Picture 3"/>
          <p:cNvPicPr>
            <a:picLocks noChangeAspect="1"/>
          </p:cNvPicPr>
          <p:nvPr/>
        </p:nvPicPr>
        <p:blipFill>
          <a:blip r:embed="rId2"/>
          <a:stretch>
            <a:fillRect/>
          </a:stretch>
        </p:blipFill>
        <p:spPr>
          <a:xfrm>
            <a:off x="1718442" y="2904797"/>
            <a:ext cx="5771578" cy="3366754"/>
          </a:xfrm>
          <a:prstGeom prst="rect">
            <a:avLst/>
          </a:prstGeom>
        </p:spPr>
      </p:pic>
    </p:spTree>
    <p:extLst>
      <p:ext uri="{BB962C8B-B14F-4D97-AF65-F5344CB8AC3E}">
        <p14:creationId xmlns:p14="http://schemas.microsoft.com/office/powerpoint/2010/main" val="210932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Phương thức và thuộc tính.</a:t>
            </a:r>
            <a:endParaRPr lang="en-US" dirty="0"/>
          </a:p>
        </p:txBody>
      </p:sp>
      <p:sp>
        <p:nvSpPr>
          <p:cNvPr id="4" name="Text Placeholder 3"/>
          <p:cNvSpPr>
            <a:spLocks noGrp="1"/>
          </p:cNvSpPr>
          <p:nvPr>
            <p:ph type="body" idx="1"/>
          </p:nvPr>
        </p:nvSpPr>
        <p:spPr/>
        <p:txBody>
          <a:bodyPr/>
          <a:lstStyle/>
          <a:p>
            <a:r>
              <a:rPr lang="vi-VN" dirty="0" smtClean="0"/>
              <a:t>Thuộc tính</a:t>
            </a:r>
            <a:endParaRPr lang="en-US" dirty="0"/>
          </a:p>
        </p:txBody>
      </p:sp>
      <p:sp>
        <p:nvSpPr>
          <p:cNvPr id="5" name="Content Placeholder 4"/>
          <p:cNvSpPr>
            <a:spLocks noGrp="1"/>
          </p:cNvSpPr>
          <p:nvPr>
            <p:ph sz="half" idx="2"/>
          </p:nvPr>
        </p:nvSpPr>
        <p:spPr/>
        <p:txBody>
          <a:bodyPr/>
          <a:lstStyle/>
          <a:p>
            <a:r>
              <a:rPr lang="vi-VN" dirty="0" smtClean="0"/>
              <a:t>Chúng ta dùng </a:t>
            </a:r>
            <a:r>
              <a:rPr lang="vi-VN" dirty="0" err="1" smtClean="0"/>
              <a:t>operator</a:t>
            </a:r>
            <a:r>
              <a:rPr lang="vi-VN" dirty="0" smtClean="0"/>
              <a:t> chấm để truy cập thuộc tính.</a:t>
            </a:r>
            <a:endParaRPr lang="en-US" dirty="0"/>
          </a:p>
        </p:txBody>
      </p:sp>
      <p:sp>
        <p:nvSpPr>
          <p:cNvPr id="6" name="Text Placeholder 5"/>
          <p:cNvSpPr>
            <a:spLocks noGrp="1"/>
          </p:cNvSpPr>
          <p:nvPr>
            <p:ph type="body" sz="quarter" idx="3"/>
          </p:nvPr>
        </p:nvSpPr>
        <p:spPr/>
        <p:txBody>
          <a:bodyPr/>
          <a:lstStyle/>
          <a:p>
            <a:r>
              <a:rPr lang="vi-VN" dirty="0" smtClean="0"/>
              <a:t>Phương thức</a:t>
            </a:r>
            <a:endParaRPr lang="en-US" dirty="0"/>
          </a:p>
        </p:txBody>
      </p:sp>
      <p:sp>
        <p:nvSpPr>
          <p:cNvPr id="7" name="Content Placeholder 6"/>
          <p:cNvSpPr>
            <a:spLocks noGrp="1"/>
          </p:cNvSpPr>
          <p:nvPr>
            <p:ph sz="quarter" idx="4"/>
          </p:nvPr>
        </p:nvSpPr>
        <p:spPr/>
        <p:txBody>
          <a:bodyPr/>
          <a:lstStyle/>
          <a:p>
            <a:r>
              <a:rPr lang="vi-VN" dirty="0"/>
              <a:t>Chúng ta dùng </a:t>
            </a:r>
            <a:r>
              <a:rPr lang="vi-VN" dirty="0" err="1"/>
              <a:t>operator</a:t>
            </a:r>
            <a:r>
              <a:rPr lang="vi-VN" dirty="0"/>
              <a:t> </a:t>
            </a:r>
            <a:r>
              <a:rPr lang="vi-VN" dirty="0" smtClean="0"/>
              <a:t>hai chấm </a:t>
            </a:r>
            <a:r>
              <a:rPr lang="vi-VN" dirty="0"/>
              <a:t>để truy cập thuộc </a:t>
            </a:r>
            <a:r>
              <a:rPr lang="vi-VN" dirty="0" smtClean="0"/>
              <a:t>tính.</a:t>
            </a:r>
          </a:p>
          <a:p>
            <a:endParaRPr lang="en-US" dirty="0" smtClean="0"/>
          </a:p>
          <a:p>
            <a:endParaRPr lang="en-US" dirty="0"/>
          </a:p>
        </p:txBody>
      </p:sp>
      <p:pic>
        <p:nvPicPr>
          <p:cNvPr id="12" name="Picture 11"/>
          <p:cNvPicPr>
            <a:picLocks noChangeAspect="1"/>
          </p:cNvPicPr>
          <p:nvPr/>
        </p:nvPicPr>
        <p:blipFill>
          <a:blip r:embed="rId2"/>
          <a:stretch>
            <a:fillRect/>
          </a:stretch>
        </p:blipFill>
        <p:spPr>
          <a:xfrm>
            <a:off x="5292551" y="3743902"/>
            <a:ext cx="3981450" cy="849119"/>
          </a:xfrm>
          <a:prstGeom prst="rect">
            <a:avLst/>
          </a:prstGeom>
        </p:spPr>
      </p:pic>
      <p:pic>
        <p:nvPicPr>
          <p:cNvPr id="13" name="Picture 12"/>
          <p:cNvPicPr>
            <a:picLocks noChangeAspect="1"/>
          </p:cNvPicPr>
          <p:nvPr/>
        </p:nvPicPr>
        <p:blipFill>
          <a:blip r:embed="rId3"/>
          <a:stretch>
            <a:fillRect/>
          </a:stretch>
        </p:blipFill>
        <p:spPr>
          <a:xfrm>
            <a:off x="849268" y="3856168"/>
            <a:ext cx="3838575" cy="624585"/>
          </a:xfrm>
          <a:prstGeom prst="rect">
            <a:avLst/>
          </a:prstGeom>
        </p:spPr>
      </p:pic>
    </p:spTree>
    <p:extLst>
      <p:ext uri="{BB962C8B-B14F-4D97-AF65-F5344CB8AC3E}">
        <p14:creationId xmlns:p14="http://schemas.microsoft.com/office/powerpoint/2010/main" val="4081424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smtClean="0">
                <a:latin typeface="Arial" panose="020B0604020202020204" pitchFamily="34" charset="0"/>
                <a:cs typeface="Arial" panose="020B0604020202020204" pitchFamily="34" charset="0"/>
              </a:rPr>
              <a:t>Object</a:t>
            </a:r>
            <a:r>
              <a:rPr lang="vi-VN" dirty="0" smtClean="0">
                <a:latin typeface="Arial" panose="020B0604020202020204" pitchFamily="34" charset="0"/>
                <a:cs typeface="Arial" panose="020B0604020202020204" pitchFamily="34" charset="0"/>
              </a:rPr>
              <a:t> </a:t>
            </a:r>
            <a:r>
              <a:rPr lang="vi-VN" dirty="0" err="1" smtClean="0">
                <a:latin typeface="Arial" panose="020B0604020202020204" pitchFamily="34" charset="0"/>
                <a:cs typeface="Arial" panose="020B0604020202020204" pitchFamily="34" charset="0"/>
              </a:rPr>
              <a:t>order</a:t>
            </a:r>
            <a:r>
              <a:rPr lang="vi-VN" dirty="0" smtClean="0">
                <a:latin typeface="Arial" panose="020B0604020202020204" pitchFamily="34" charset="0"/>
                <a:cs typeface="Arial" panose="020B0604020202020204" pitchFamily="34" charset="0"/>
              </a:rPr>
              <a:t>( thứ tự)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smtClean="0"/>
              <a:t>Các đối tượng hiển thị được vẽ ra sau sẽ nằm trên đối tượng trước.</a:t>
            </a:r>
          </a:p>
          <a:p>
            <a:r>
              <a:rPr lang="vi-VN" dirty="0" smtClean="0"/>
              <a:t>Chúng ta vẫn có thể sắp xếp lại thứ tự của chúng bằng cách bỏ vào 1 nhóm và sắp xếp như 1 mảng.</a:t>
            </a:r>
            <a:endParaRPr lang="en-US" dirty="0"/>
          </a:p>
        </p:txBody>
      </p:sp>
    </p:spTree>
    <p:extLst>
      <p:ext uri="{BB962C8B-B14F-4D97-AF65-F5344CB8AC3E}">
        <p14:creationId xmlns:p14="http://schemas.microsoft.com/office/powerpoint/2010/main" val="2122884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vi-VN" dirty="0" smtClean="0"/>
              <a:t>Có gì trong bài này?</a:t>
            </a:r>
            <a:endParaRPr lang="vi-VN" dirty="0"/>
          </a:p>
        </p:txBody>
      </p:sp>
      <p:sp>
        <p:nvSpPr>
          <p:cNvPr id="3" name="Content Placeholder 2"/>
          <p:cNvSpPr>
            <a:spLocks noGrp="1"/>
          </p:cNvSpPr>
          <p:nvPr>
            <p:ph idx="1"/>
          </p:nvPr>
        </p:nvSpPr>
        <p:spPr>
          <a:xfrm>
            <a:off x="677334" y="1608083"/>
            <a:ext cx="8596668" cy="4433280"/>
          </a:xfrm>
        </p:spPr>
        <p:txBody>
          <a:bodyPr>
            <a:normAutofit/>
          </a:bodyPr>
          <a:lstStyle/>
          <a:p>
            <a:r>
              <a:rPr lang="vi-VN" dirty="0" smtClean="0"/>
              <a:t>Tại sao nên chọn </a:t>
            </a:r>
            <a:r>
              <a:rPr lang="vi-VN" dirty="0" err="1" smtClean="0"/>
              <a:t>Corona</a:t>
            </a:r>
            <a:r>
              <a:rPr lang="vi-VN" dirty="0"/>
              <a:t>?</a:t>
            </a:r>
            <a:endParaRPr lang="vi-VN" dirty="0" smtClean="0"/>
          </a:p>
          <a:p>
            <a:r>
              <a:rPr lang="vi-VN" dirty="0" smtClean="0"/>
              <a:t>Tóm tắt ngôn ngữ lập trình Lua.</a:t>
            </a:r>
          </a:p>
          <a:p>
            <a:r>
              <a:rPr lang="vi-VN" dirty="0" smtClean="0"/>
              <a:t>Cài đặt môi trường cho </a:t>
            </a:r>
            <a:r>
              <a:rPr lang="vi-VN" dirty="0" err="1" smtClean="0"/>
              <a:t>Corona</a:t>
            </a:r>
            <a:r>
              <a:rPr lang="vi-VN" dirty="0" smtClean="0"/>
              <a:t>.</a:t>
            </a:r>
          </a:p>
          <a:p>
            <a:pPr lvl="1"/>
            <a:r>
              <a:rPr lang="vi-VN" dirty="0" err="1" smtClean="0"/>
              <a:t>Corona</a:t>
            </a:r>
            <a:r>
              <a:rPr lang="vi-VN" dirty="0" smtClean="0"/>
              <a:t> SDK.</a:t>
            </a:r>
          </a:p>
          <a:p>
            <a:pPr lvl="1"/>
            <a:r>
              <a:rPr lang="vi-VN" dirty="0" smtClean="0"/>
              <a:t>Môi trường lập trình.</a:t>
            </a:r>
          </a:p>
          <a:p>
            <a:r>
              <a:rPr lang="vi-VN" dirty="0" smtClean="0"/>
              <a:t>Cấu hình Project </a:t>
            </a:r>
            <a:r>
              <a:rPr lang="vi-VN" dirty="0" err="1" smtClean="0"/>
              <a:t>Corona</a:t>
            </a:r>
            <a:r>
              <a:rPr lang="vi-VN" dirty="0" smtClean="0"/>
              <a:t>.</a:t>
            </a:r>
          </a:p>
          <a:p>
            <a:pPr lvl="1"/>
            <a:r>
              <a:rPr lang="vi-VN" dirty="0" smtClean="0"/>
              <a:t>Cấu trúc </a:t>
            </a:r>
            <a:r>
              <a:rPr lang="vi-VN" dirty="0" err="1" smtClean="0"/>
              <a:t>file</a:t>
            </a:r>
            <a:r>
              <a:rPr lang="vi-VN" dirty="0" smtClean="0"/>
              <a:t> cấu hình.</a:t>
            </a:r>
          </a:p>
          <a:p>
            <a:pPr lvl="1"/>
            <a:r>
              <a:rPr lang="vi-VN" dirty="0" smtClean="0"/>
              <a:t>Kéo dãn nội dung.</a:t>
            </a:r>
          </a:p>
          <a:p>
            <a:pPr lvl="2"/>
            <a:r>
              <a:rPr lang="vi-VN" dirty="0" smtClean="0"/>
              <a:t> </a:t>
            </a:r>
            <a:r>
              <a:rPr lang="vi-VN" dirty="0" err="1" smtClean="0"/>
              <a:t>letterbox</a:t>
            </a:r>
            <a:r>
              <a:rPr lang="vi-VN" dirty="0" smtClean="0"/>
              <a:t> </a:t>
            </a:r>
            <a:r>
              <a:rPr lang="vi-VN" dirty="0" err="1" smtClean="0"/>
              <a:t>vs</a:t>
            </a:r>
            <a:r>
              <a:rPr lang="vi-VN" dirty="0" smtClean="0"/>
              <a:t> </a:t>
            </a:r>
            <a:r>
              <a:rPr lang="vi-VN" dirty="0" err="1" smtClean="0"/>
              <a:t>zoomEven</a:t>
            </a:r>
            <a:endParaRPr lang="vi-VN" dirty="0" smtClean="0"/>
          </a:p>
          <a:p>
            <a:pPr lvl="1"/>
            <a:r>
              <a:rPr lang="vi-VN" dirty="0" err="1"/>
              <a:t>Dynamic</a:t>
            </a:r>
            <a:r>
              <a:rPr lang="vi-VN" dirty="0"/>
              <a:t> </a:t>
            </a:r>
            <a:r>
              <a:rPr lang="vi-VN" dirty="0" err="1"/>
              <a:t>Image</a:t>
            </a:r>
            <a:r>
              <a:rPr lang="vi-VN" dirty="0"/>
              <a:t> </a:t>
            </a:r>
            <a:r>
              <a:rPr lang="vi-VN" dirty="0" err="1" smtClean="0"/>
              <a:t>Selection</a:t>
            </a:r>
            <a:endParaRPr lang="vi-VN" dirty="0" smtClean="0"/>
          </a:p>
          <a:p>
            <a:pPr lvl="1"/>
            <a:r>
              <a:rPr lang="vi-VN" dirty="0" smtClean="0"/>
              <a:t>Tốc độ khung hình.</a:t>
            </a:r>
          </a:p>
          <a:p>
            <a:endParaRPr lang="vi-VN" dirty="0" smtClean="0"/>
          </a:p>
          <a:p>
            <a:endParaRPr lang="vi-VN" dirty="0" smtClean="0"/>
          </a:p>
        </p:txBody>
      </p:sp>
    </p:spTree>
    <p:extLst>
      <p:ext uri="{BB962C8B-B14F-4D97-AF65-F5344CB8AC3E}">
        <p14:creationId xmlns:p14="http://schemas.microsoft.com/office/powerpoint/2010/main" val="384541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Xóa bỏ.</a:t>
            </a:r>
            <a:endParaRPr lang="en-US" dirty="0"/>
          </a:p>
        </p:txBody>
      </p:sp>
      <p:sp>
        <p:nvSpPr>
          <p:cNvPr id="3" name="Content Placeholder 2"/>
          <p:cNvSpPr>
            <a:spLocks noGrp="1"/>
          </p:cNvSpPr>
          <p:nvPr>
            <p:ph idx="1"/>
          </p:nvPr>
        </p:nvSpPr>
        <p:spPr/>
        <p:txBody>
          <a:bodyPr/>
          <a:lstStyle/>
          <a:p>
            <a:r>
              <a:rPr lang="vi-VN" dirty="0" smtClean="0"/>
              <a:t>Chúng ta có 3 cách để bỏ một đối tượng.</a:t>
            </a:r>
          </a:p>
          <a:p>
            <a:r>
              <a:rPr lang="vi-VN" dirty="0" smtClean="0"/>
              <a:t>Cần nhớ gán lại giá trị cho biến đó = </a:t>
            </a:r>
            <a:r>
              <a:rPr lang="vi-VN" b="1" dirty="0" err="1" smtClean="0"/>
              <a:t>nil</a:t>
            </a:r>
            <a:r>
              <a:rPr lang="vi-VN" dirty="0" smtClean="0"/>
              <a:t> để thu hồi bộ nhớ.</a:t>
            </a:r>
          </a:p>
          <a:p>
            <a:endParaRPr lang="en-US" dirty="0"/>
          </a:p>
        </p:txBody>
      </p:sp>
      <p:pic>
        <p:nvPicPr>
          <p:cNvPr id="4" name="Picture 3"/>
          <p:cNvPicPr>
            <a:picLocks noChangeAspect="1"/>
          </p:cNvPicPr>
          <p:nvPr/>
        </p:nvPicPr>
        <p:blipFill>
          <a:blip r:embed="rId2"/>
          <a:stretch>
            <a:fillRect/>
          </a:stretch>
        </p:blipFill>
        <p:spPr>
          <a:xfrm>
            <a:off x="979104" y="3447247"/>
            <a:ext cx="3215622" cy="2594115"/>
          </a:xfrm>
          <a:prstGeom prst="rect">
            <a:avLst/>
          </a:prstGeom>
        </p:spPr>
      </p:pic>
      <p:pic>
        <p:nvPicPr>
          <p:cNvPr id="5" name="Picture 4"/>
          <p:cNvPicPr>
            <a:picLocks noChangeAspect="1"/>
          </p:cNvPicPr>
          <p:nvPr/>
        </p:nvPicPr>
        <p:blipFill>
          <a:blip r:embed="rId3"/>
          <a:stretch>
            <a:fillRect/>
          </a:stretch>
        </p:blipFill>
        <p:spPr>
          <a:xfrm>
            <a:off x="5253241" y="3447247"/>
            <a:ext cx="2734621" cy="2745345"/>
          </a:xfrm>
          <a:prstGeom prst="rect">
            <a:avLst/>
          </a:prstGeom>
        </p:spPr>
      </p:pic>
    </p:spTree>
    <p:extLst>
      <p:ext uri="{BB962C8B-B14F-4D97-AF65-F5344CB8AC3E}">
        <p14:creationId xmlns:p14="http://schemas.microsoft.com/office/powerpoint/2010/main" val="549575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Sprite </a:t>
            </a:r>
            <a:r>
              <a:rPr lang="en-US" b="1" dirty="0" smtClean="0">
                <a:latin typeface="Arial" panose="020B0604020202020204" pitchFamily="34" charset="0"/>
                <a:cs typeface="Arial" panose="020B0604020202020204" pitchFamily="34" charset="0"/>
              </a:rPr>
              <a:t>Animation</a:t>
            </a:r>
            <a:r>
              <a:rPr lang="vi-VN" b="1" dirty="0" smtClean="0">
                <a:latin typeface="Arial" panose="020B0604020202020204" pitchFamily="34" charset="0"/>
                <a:cs typeface="Arial" panose="020B0604020202020204" pitchFamily="34" charset="0"/>
              </a:rPr>
              <a:t>( bóng hoạt hình)</a:t>
            </a:r>
            <a:r>
              <a:rPr lang="en-US" b="1" dirty="0">
                <a:latin typeface="Arial" panose="020B0604020202020204" pitchFamily="34" charset="0"/>
                <a:cs typeface="Arial" panose="020B0604020202020204" pitchFamily="34" charset="0"/>
              </a:rPr>
              <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p:txBody>
          <a:bodyPr/>
          <a:lstStyle/>
          <a:p>
            <a:r>
              <a:rPr lang="en-US" dirty="0">
                <a:latin typeface="Arial" panose="020B0604020202020204" pitchFamily="34" charset="0"/>
                <a:cs typeface="Arial" panose="020B0604020202020204" pitchFamily="34" charset="0"/>
              </a:rPr>
              <a:t>Image Sheets</a:t>
            </a:r>
          </a:p>
          <a:p>
            <a:r>
              <a:rPr lang="en-US" dirty="0">
                <a:latin typeface="Arial" panose="020B0604020202020204" pitchFamily="34" charset="0"/>
                <a:cs typeface="Arial" panose="020B0604020202020204" pitchFamily="34" charset="0"/>
              </a:rPr>
              <a:t>Animation Sequences</a:t>
            </a:r>
          </a:p>
          <a:p>
            <a:r>
              <a:rPr lang="en-US" dirty="0">
                <a:latin typeface="Arial" panose="020B0604020202020204" pitchFamily="34" charset="0"/>
                <a:cs typeface="Arial" panose="020B0604020202020204" pitchFamily="34" charset="0"/>
              </a:rPr>
              <a:t>Sprite Objects</a:t>
            </a:r>
          </a:p>
          <a:p>
            <a:r>
              <a:rPr lang="en-US" dirty="0">
                <a:latin typeface="Arial" panose="020B0604020202020204" pitchFamily="34" charset="0"/>
                <a:cs typeface="Arial" panose="020B0604020202020204" pitchFamily="34" charset="0"/>
              </a:rPr>
              <a:t>Sprite Control Methods</a:t>
            </a:r>
          </a:p>
          <a:p>
            <a:r>
              <a:rPr lang="en-US" dirty="0">
                <a:latin typeface="Arial" panose="020B0604020202020204" pitchFamily="34" charset="0"/>
                <a:cs typeface="Arial" panose="020B0604020202020204" pitchFamily="34" charset="0"/>
              </a:rPr>
              <a:t>Sprite Properties</a:t>
            </a:r>
          </a:p>
          <a:p>
            <a:r>
              <a:rPr lang="en-US" dirty="0">
                <a:latin typeface="Arial" panose="020B0604020202020204" pitchFamily="34" charset="0"/>
                <a:cs typeface="Arial" panose="020B0604020202020204" pitchFamily="34" charset="0"/>
              </a:rPr>
              <a:t>Sprite Events</a:t>
            </a:r>
          </a:p>
          <a:p>
            <a:endParaRPr lang="en-US" dirty="0"/>
          </a:p>
        </p:txBody>
      </p:sp>
    </p:spTree>
    <p:extLst>
      <p:ext uri="{BB962C8B-B14F-4D97-AF65-F5344CB8AC3E}">
        <p14:creationId xmlns:p14="http://schemas.microsoft.com/office/powerpoint/2010/main" val="1723922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err="1" smtClean="0"/>
              <a:t>Image</a:t>
            </a:r>
            <a:r>
              <a:rPr lang="vi-VN" dirty="0" smtClean="0"/>
              <a:t> </a:t>
            </a:r>
            <a:r>
              <a:rPr lang="vi-VN" dirty="0" err="1" smtClean="0"/>
              <a:t>sheets</a:t>
            </a:r>
            <a:endParaRPr lang="en-US" dirty="0"/>
          </a:p>
        </p:txBody>
      </p:sp>
      <p:sp>
        <p:nvSpPr>
          <p:cNvPr id="5" name="Content Placeholder 4"/>
          <p:cNvSpPr>
            <a:spLocks noGrp="1"/>
          </p:cNvSpPr>
          <p:nvPr>
            <p:ph idx="1"/>
          </p:nvPr>
        </p:nvSpPr>
        <p:spPr/>
        <p:txBody>
          <a:bodyPr/>
          <a:lstStyle/>
          <a:p>
            <a:r>
              <a:rPr lang="vi-VN" dirty="0" err="1" smtClean="0"/>
              <a:t>Image</a:t>
            </a:r>
            <a:r>
              <a:rPr lang="vi-VN" dirty="0" smtClean="0"/>
              <a:t> </a:t>
            </a:r>
            <a:r>
              <a:rPr lang="vi-VN" dirty="0" err="1" smtClean="0"/>
              <a:t>sheet</a:t>
            </a:r>
            <a:r>
              <a:rPr lang="vi-VN" dirty="0" smtClean="0"/>
              <a:t> là cơ sở cho mọi </a:t>
            </a:r>
            <a:r>
              <a:rPr lang="vi-VN" dirty="0" err="1" smtClean="0"/>
              <a:t>animated</a:t>
            </a:r>
            <a:r>
              <a:rPr lang="vi-VN" dirty="0" smtClean="0"/>
              <a:t> </a:t>
            </a:r>
            <a:r>
              <a:rPr lang="vi-VN" dirty="0" err="1" smtClean="0"/>
              <a:t>sprites</a:t>
            </a:r>
            <a:r>
              <a:rPr lang="vi-VN" dirty="0" smtClean="0"/>
              <a:t> trong </a:t>
            </a:r>
            <a:r>
              <a:rPr lang="vi-VN" dirty="0" err="1" smtClean="0"/>
              <a:t>Corona</a:t>
            </a:r>
            <a:r>
              <a:rPr lang="vi-VN" dirty="0" smtClean="0"/>
              <a:t>.</a:t>
            </a:r>
          </a:p>
          <a:p>
            <a:r>
              <a:rPr lang="vi-VN" dirty="0" smtClean="0"/>
              <a:t>Nó giống như một cuộn phim khi được chiếu nhanh sẽ tạo thành hoạt ảnh.</a:t>
            </a:r>
          </a:p>
          <a:p>
            <a:endParaRPr lang="en-US" dirty="0"/>
          </a:p>
        </p:txBody>
      </p:sp>
      <p:pic>
        <p:nvPicPr>
          <p:cNvPr id="1026" name="Picture 2" descr="https://docs.coronalabs.com/images/simulator/sprites-cat-run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70" y="3250882"/>
            <a:ext cx="8778236" cy="219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059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err="1" smtClean="0"/>
              <a:t>Image</a:t>
            </a:r>
            <a:r>
              <a:rPr lang="vi-VN" dirty="0" smtClean="0"/>
              <a:t> </a:t>
            </a:r>
            <a:r>
              <a:rPr lang="vi-VN" dirty="0" err="1" smtClean="0"/>
              <a:t>sheets</a:t>
            </a:r>
            <a:endParaRPr lang="en-US" dirty="0"/>
          </a:p>
        </p:txBody>
      </p:sp>
      <p:sp>
        <p:nvSpPr>
          <p:cNvPr id="5" name="Content Placeholder 4"/>
          <p:cNvSpPr>
            <a:spLocks noGrp="1"/>
          </p:cNvSpPr>
          <p:nvPr>
            <p:ph idx="1"/>
          </p:nvPr>
        </p:nvSpPr>
        <p:spPr/>
        <p:txBody>
          <a:bodyPr/>
          <a:lstStyle/>
          <a:p>
            <a:r>
              <a:rPr lang="vi-VN" dirty="0" smtClean="0"/>
              <a:t>Để tạo được </a:t>
            </a:r>
            <a:r>
              <a:rPr lang="vi-VN" dirty="0" err="1" smtClean="0"/>
              <a:t>Image</a:t>
            </a:r>
            <a:r>
              <a:rPr lang="vi-VN" dirty="0" smtClean="0"/>
              <a:t> </a:t>
            </a:r>
            <a:r>
              <a:rPr lang="vi-VN" dirty="0" err="1" smtClean="0"/>
              <a:t>sheets</a:t>
            </a:r>
            <a:r>
              <a:rPr lang="vi-VN" dirty="0" smtClean="0"/>
              <a:t> ta cần có 1 </a:t>
            </a:r>
            <a:r>
              <a:rPr lang="vi-VN" dirty="0" err="1" smtClean="0"/>
              <a:t>file</a:t>
            </a:r>
            <a:r>
              <a:rPr lang="vi-VN" dirty="0" smtClean="0"/>
              <a:t> ảnh và 1 cấu hình cho </a:t>
            </a:r>
            <a:r>
              <a:rPr lang="vi-VN" dirty="0" err="1" smtClean="0"/>
              <a:t>file</a:t>
            </a:r>
            <a:r>
              <a:rPr lang="vi-VN" dirty="0" smtClean="0"/>
              <a:t> ảnh đó.</a:t>
            </a:r>
          </a:p>
          <a:p>
            <a:r>
              <a:rPr lang="vi-VN" b="1" dirty="0" err="1" smtClean="0"/>
              <a:t>width</a:t>
            </a:r>
            <a:r>
              <a:rPr lang="vi-VN" dirty="0" smtClean="0"/>
              <a:t>, </a:t>
            </a:r>
            <a:r>
              <a:rPr lang="vi-VN" b="1" dirty="0" err="1" smtClean="0"/>
              <a:t>height</a:t>
            </a:r>
            <a:r>
              <a:rPr lang="vi-VN" dirty="0" smtClean="0"/>
              <a:t> là kích thước của 1 ảnh đơn.</a:t>
            </a:r>
          </a:p>
          <a:p>
            <a:r>
              <a:rPr lang="vi-VN" b="1" dirty="0" err="1" smtClean="0"/>
              <a:t>numFrames</a:t>
            </a:r>
            <a:r>
              <a:rPr lang="vi-VN" b="1" dirty="0" smtClean="0"/>
              <a:t> </a:t>
            </a:r>
            <a:r>
              <a:rPr lang="vi-VN" dirty="0" smtClean="0"/>
              <a:t>là số lượng ảnh sẽ được cắt ra từ ảnh gốc. Theo thứ tự từ trái qua phải, từ trên xuống dưới.</a:t>
            </a:r>
            <a:endParaRPr lang="vi-VN" b="1" dirty="0" smtClean="0"/>
          </a:p>
          <a:p>
            <a:endParaRPr lang="en-US" dirty="0"/>
          </a:p>
        </p:txBody>
      </p:sp>
      <p:pic>
        <p:nvPicPr>
          <p:cNvPr id="2" name="Picture 1"/>
          <p:cNvPicPr>
            <a:picLocks noChangeAspect="1"/>
          </p:cNvPicPr>
          <p:nvPr/>
        </p:nvPicPr>
        <p:blipFill>
          <a:blip r:embed="rId2"/>
          <a:stretch>
            <a:fillRect/>
          </a:stretch>
        </p:blipFill>
        <p:spPr>
          <a:xfrm>
            <a:off x="3346231" y="3967870"/>
            <a:ext cx="3485493" cy="2404991"/>
          </a:xfrm>
          <a:prstGeom prst="rect">
            <a:avLst/>
          </a:prstGeom>
        </p:spPr>
      </p:pic>
    </p:spTree>
    <p:extLst>
      <p:ext uri="{BB962C8B-B14F-4D97-AF65-F5344CB8AC3E}">
        <p14:creationId xmlns:p14="http://schemas.microsoft.com/office/powerpoint/2010/main" val="3147176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err="1" smtClean="0"/>
              <a:t>Image</a:t>
            </a:r>
            <a:r>
              <a:rPr lang="vi-VN" dirty="0" smtClean="0"/>
              <a:t> </a:t>
            </a:r>
            <a:r>
              <a:rPr lang="vi-VN" dirty="0" err="1" smtClean="0"/>
              <a:t>sheets</a:t>
            </a:r>
            <a:endParaRPr lang="en-US" dirty="0"/>
          </a:p>
        </p:txBody>
      </p:sp>
      <p:sp>
        <p:nvSpPr>
          <p:cNvPr id="5" name="Content Placeholder 4"/>
          <p:cNvSpPr>
            <a:spLocks noGrp="1"/>
          </p:cNvSpPr>
          <p:nvPr>
            <p:ph idx="1"/>
          </p:nvPr>
        </p:nvSpPr>
        <p:spPr/>
        <p:txBody>
          <a:bodyPr/>
          <a:lstStyle/>
          <a:p>
            <a:r>
              <a:rPr lang="vi-VN" dirty="0" smtClean="0"/>
              <a:t>Tạo </a:t>
            </a:r>
            <a:r>
              <a:rPr lang="vi-VN" dirty="0" err="1" smtClean="0"/>
              <a:t>image</a:t>
            </a:r>
            <a:r>
              <a:rPr lang="vi-VN" dirty="0" smtClean="0"/>
              <a:t> </a:t>
            </a:r>
            <a:r>
              <a:rPr lang="vi-VN" dirty="0" err="1" smtClean="0"/>
              <a:t>sheets</a:t>
            </a:r>
            <a:r>
              <a:rPr lang="vi-VN" dirty="0" smtClean="0"/>
              <a:t> bằng câu lệnh.</a:t>
            </a:r>
            <a:endParaRPr lang="en-US" dirty="0"/>
          </a:p>
        </p:txBody>
      </p:sp>
      <p:pic>
        <p:nvPicPr>
          <p:cNvPr id="3" name="Picture 2"/>
          <p:cNvPicPr>
            <a:picLocks noChangeAspect="1"/>
          </p:cNvPicPr>
          <p:nvPr/>
        </p:nvPicPr>
        <p:blipFill>
          <a:blip r:embed="rId2"/>
          <a:stretch>
            <a:fillRect/>
          </a:stretch>
        </p:blipFill>
        <p:spPr>
          <a:xfrm>
            <a:off x="452930" y="3844158"/>
            <a:ext cx="9805167" cy="407487"/>
          </a:xfrm>
          <a:prstGeom prst="rect">
            <a:avLst/>
          </a:prstGeom>
        </p:spPr>
      </p:pic>
    </p:spTree>
    <p:extLst>
      <p:ext uri="{BB962C8B-B14F-4D97-AF65-F5344CB8AC3E}">
        <p14:creationId xmlns:p14="http://schemas.microsoft.com/office/powerpoint/2010/main" val="3860046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Sequences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4592885"/>
              </p:ext>
            </p:extLst>
          </p:nvPr>
        </p:nvGraphicFramePr>
        <p:xfrm>
          <a:off x="677863" y="1366838"/>
          <a:ext cx="8596312" cy="4675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691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Sequences</a:t>
            </a:r>
            <a:br>
              <a:rPr lang="en-US" dirty="0"/>
            </a:br>
            <a:endParaRPr lang="en-US" dirty="0"/>
          </a:p>
        </p:txBody>
      </p:sp>
      <p:sp>
        <p:nvSpPr>
          <p:cNvPr id="3" name="Content Placeholder 2"/>
          <p:cNvSpPr>
            <a:spLocks noGrp="1"/>
          </p:cNvSpPr>
          <p:nvPr>
            <p:ph idx="1"/>
          </p:nvPr>
        </p:nvSpPr>
        <p:spPr/>
        <p:txBody>
          <a:bodyPr/>
          <a:lstStyle/>
          <a:p>
            <a:r>
              <a:rPr lang="vi-VN" dirty="0" smtClean="0"/>
              <a:t>Dùng để mô tả cách trình chiếu các khung hình để tạo thành đoạn hoạt hình.</a:t>
            </a:r>
          </a:p>
          <a:p>
            <a:r>
              <a:rPr lang="vi-VN" dirty="0" smtClean="0"/>
              <a:t>Các </a:t>
            </a:r>
            <a:r>
              <a:rPr lang="vi-VN" dirty="0" err="1"/>
              <a:t>Sprite</a:t>
            </a:r>
            <a:r>
              <a:rPr lang="vi-VN" dirty="0"/>
              <a:t> </a:t>
            </a:r>
            <a:r>
              <a:rPr lang="vi-VN" dirty="0" err="1" smtClean="0"/>
              <a:t>Objects</a:t>
            </a:r>
            <a:r>
              <a:rPr lang="vi-VN" dirty="0" smtClean="0"/>
              <a:t> cần ít nhất 1 </a:t>
            </a:r>
            <a:r>
              <a:rPr lang="vi-VN" b="1" dirty="0" err="1"/>
              <a:t>A</a:t>
            </a:r>
            <a:r>
              <a:rPr lang="vi-VN" b="1" dirty="0" err="1" smtClean="0"/>
              <a:t>nimation</a:t>
            </a:r>
            <a:r>
              <a:rPr lang="vi-VN" b="1" dirty="0" smtClean="0"/>
              <a:t> </a:t>
            </a:r>
            <a:r>
              <a:rPr lang="vi-VN" b="1" dirty="0" err="1" smtClean="0"/>
              <a:t>sequences</a:t>
            </a:r>
            <a:r>
              <a:rPr lang="vi-VN" dirty="0"/>
              <a:t> </a:t>
            </a:r>
            <a:r>
              <a:rPr lang="vi-VN" dirty="0" smtClean="0"/>
              <a:t>để có thể hoạt động.</a:t>
            </a:r>
          </a:p>
          <a:p>
            <a:endParaRPr lang="vi-VN" dirty="0"/>
          </a:p>
          <a:p>
            <a:endParaRPr lang="en-US" dirty="0" smtClean="0"/>
          </a:p>
          <a:p>
            <a:endParaRPr lang="en-US" dirty="0"/>
          </a:p>
        </p:txBody>
      </p:sp>
    </p:spTree>
    <p:extLst>
      <p:ext uri="{BB962C8B-B14F-4D97-AF65-F5344CB8AC3E}">
        <p14:creationId xmlns:p14="http://schemas.microsoft.com/office/powerpoint/2010/main" val="27687470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Consecutive Frames</a:t>
            </a:r>
            <a:br>
              <a:rPr lang="en-US" b="1" dirty="0"/>
            </a:b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vi-VN" b="1" dirty="0" smtClean="0"/>
                  <a:t>name</a:t>
                </a:r>
                <a:r>
                  <a:rPr lang="vi-VN" dirty="0" smtClean="0"/>
                  <a:t>: dùng trong trường hợp có nhiều hơn 1.</a:t>
                </a:r>
                <a:endParaRPr lang="vi-VN" b="1" dirty="0" smtClean="0"/>
              </a:p>
              <a:p>
                <a:r>
                  <a:rPr lang="vi-VN" b="1" dirty="0" err="1"/>
                  <a:t>s</a:t>
                </a:r>
                <a:r>
                  <a:rPr lang="vi-VN" b="1" dirty="0" err="1" smtClean="0"/>
                  <a:t>tart</a:t>
                </a:r>
                <a:r>
                  <a:rPr lang="vi-VN" dirty="0" smtClean="0"/>
                  <a:t>: điểm bắt đầu:</a:t>
                </a:r>
                <a:endParaRPr lang="vi-VN" b="1" dirty="0" smtClean="0"/>
              </a:p>
              <a:p>
                <a:r>
                  <a:rPr lang="vi-VN" b="1" dirty="0" err="1" smtClean="0"/>
                  <a:t>count</a:t>
                </a:r>
                <a:r>
                  <a:rPr lang="vi-VN" dirty="0" smtClean="0"/>
                  <a:t>: số lượng.</a:t>
                </a:r>
                <a:endParaRPr lang="vi-VN" b="1" dirty="0" smtClean="0"/>
              </a:p>
              <a:p>
                <a:r>
                  <a:rPr lang="vi-VN" b="1" dirty="0" err="1" smtClean="0"/>
                  <a:t>time</a:t>
                </a:r>
                <a:r>
                  <a:rPr lang="vi-VN" dirty="0" smtClean="0"/>
                  <a:t>: thời gian chạy.</a:t>
                </a:r>
                <a:endParaRPr lang="vi-VN" b="1" dirty="0" smtClean="0"/>
              </a:p>
              <a:p>
                <a:r>
                  <a:rPr lang="vi-VN" b="1" dirty="0" err="1" smtClean="0"/>
                  <a:t>loopcount</a:t>
                </a:r>
                <a:r>
                  <a:rPr lang="vi-VN" dirty="0" smtClean="0"/>
                  <a:t>: số lần lập (0 = </a:t>
                </a:r>
                <a14:m>
                  <m:oMath xmlns:m="http://schemas.openxmlformats.org/officeDocument/2006/math">
                    <m:r>
                      <m:rPr>
                        <m:nor/>
                      </m:rPr>
                      <a:rPr lang="en-US"/>
                      <m:t>∞</m:t>
                    </m:r>
                  </m:oMath>
                </a14:m>
                <a:r>
                  <a:rPr lang="vi-VN" dirty="0" smtClean="0"/>
                  <a:t>)</a:t>
                </a:r>
                <a:endParaRPr lang="vi-VN" b="1" dirty="0" smtClean="0"/>
              </a:p>
              <a:p>
                <a:r>
                  <a:rPr lang="vi-VN" b="1" dirty="0" err="1" smtClean="0"/>
                  <a:t>loopDirection</a:t>
                </a:r>
                <a:r>
                  <a:rPr lang="vi-VN" dirty="0" smtClean="0"/>
                  <a:t>: hướng chạy.</a:t>
                </a:r>
                <a:endParaRPr lang="vi-VN" b="1" dirty="0" smtClean="0"/>
              </a:p>
              <a:p>
                <a:endParaRPr lang="vi-VN"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695167" y="2709205"/>
            <a:ext cx="4228115" cy="3164354"/>
          </a:xfrm>
          <a:prstGeom prst="rect">
            <a:avLst/>
          </a:prstGeom>
        </p:spPr>
      </p:pic>
    </p:spTree>
    <p:extLst>
      <p:ext uri="{BB962C8B-B14F-4D97-AF65-F5344CB8AC3E}">
        <p14:creationId xmlns:p14="http://schemas.microsoft.com/office/powerpoint/2010/main" val="3053296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Non-Consecutive Frames</a:t>
            </a:r>
            <a:br>
              <a:rPr lang="en-US" b="1" dirty="0"/>
            </a:b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vi-VN" b="1" dirty="0" err="1" smtClean="0"/>
              <a:t>frames</a:t>
            </a:r>
            <a:r>
              <a:rPr lang="vi-VN" dirty="0" smtClean="0"/>
              <a:t>: thứ tự các khung hình được chiếu.</a:t>
            </a:r>
            <a:endParaRPr lang="vi-VN" b="1" dirty="0"/>
          </a:p>
        </p:txBody>
      </p:sp>
      <p:pic>
        <p:nvPicPr>
          <p:cNvPr id="5" name="Picture 4"/>
          <p:cNvPicPr>
            <a:picLocks noChangeAspect="1"/>
          </p:cNvPicPr>
          <p:nvPr/>
        </p:nvPicPr>
        <p:blipFill>
          <a:blip r:embed="rId2"/>
          <a:stretch>
            <a:fillRect/>
          </a:stretch>
        </p:blipFill>
        <p:spPr>
          <a:xfrm>
            <a:off x="2518049" y="3022545"/>
            <a:ext cx="4933786" cy="3322754"/>
          </a:xfrm>
          <a:prstGeom prst="rect">
            <a:avLst/>
          </a:prstGeom>
        </p:spPr>
      </p:pic>
    </p:spTree>
    <p:extLst>
      <p:ext uri="{BB962C8B-B14F-4D97-AF65-F5344CB8AC3E}">
        <p14:creationId xmlns:p14="http://schemas.microsoft.com/office/powerpoint/2010/main" val="13894322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Sequences</a:t>
            </a:r>
            <a:br>
              <a:rPr lang="en-US" b="1" dirty="0"/>
            </a:br>
            <a:endParaRPr lang="en-US" dirty="0"/>
          </a:p>
        </p:txBody>
      </p:sp>
      <p:sp>
        <p:nvSpPr>
          <p:cNvPr id="3" name="Content Placeholder 2"/>
          <p:cNvSpPr>
            <a:spLocks noGrp="1"/>
          </p:cNvSpPr>
          <p:nvPr>
            <p:ph idx="1"/>
          </p:nvPr>
        </p:nvSpPr>
        <p:spPr>
          <a:xfrm>
            <a:off x="677334" y="1614051"/>
            <a:ext cx="8596668" cy="4366335"/>
          </a:xfrm>
        </p:spPr>
        <p:txBody>
          <a:bodyPr/>
          <a:lstStyle/>
          <a:p>
            <a:r>
              <a:rPr lang="vi-VN" dirty="0" smtClean="0"/>
              <a:t>Chứa nhiều </a:t>
            </a:r>
            <a:r>
              <a:rPr lang="vi-VN" dirty="0" err="1" smtClean="0"/>
              <a:t>sequences</a:t>
            </a:r>
            <a:r>
              <a:rPr lang="vi-VN" dirty="0" smtClean="0"/>
              <a:t> dùng tên để xác định.</a:t>
            </a:r>
            <a:endParaRPr lang="en-US" dirty="0"/>
          </a:p>
        </p:txBody>
      </p:sp>
      <p:pic>
        <p:nvPicPr>
          <p:cNvPr id="4" name="Picture 3"/>
          <p:cNvPicPr>
            <a:picLocks noChangeAspect="1"/>
          </p:cNvPicPr>
          <p:nvPr/>
        </p:nvPicPr>
        <p:blipFill>
          <a:blip r:embed="rId2"/>
          <a:stretch>
            <a:fillRect/>
          </a:stretch>
        </p:blipFill>
        <p:spPr>
          <a:xfrm>
            <a:off x="2689339" y="2089314"/>
            <a:ext cx="4572657" cy="4334969"/>
          </a:xfrm>
          <a:prstGeom prst="rect">
            <a:avLst/>
          </a:prstGeom>
        </p:spPr>
      </p:pic>
    </p:spTree>
    <p:extLst>
      <p:ext uri="{BB962C8B-B14F-4D97-AF65-F5344CB8AC3E}">
        <p14:creationId xmlns:p14="http://schemas.microsoft.com/office/powerpoint/2010/main" val="4183607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vi-VN" dirty="0" smtClean="0"/>
              <a:t>Có gì trong bài này?</a:t>
            </a:r>
            <a:endParaRPr lang="vi-VN" dirty="0"/>
          </a:p>
        </p:txBody>
      </p:sp>
      <p:sp>
        <p:nvSpPr>
          <p:cNvPr id="3" name="Content Placeholder 2"/>
          <p:cNvSpPr>
            <a:spLocks noGrp="1"/>
          </p:cNvSpPr>
          <p:nvPr>
            <p:ph idx="1"/>
          </p:nvPr>
        </p:nvSpPr>
        <p:spPr>
          <a:xfrm>
            <a:off x="677334" y="1608083"/>
            <a:ext cx="8596668" cy="4433280"/>
          </a:xfrm>
        </p:spPr>
        <p:txBody>
          <a:bodyPr>
            <a:normAutofit fontScale="92500" lnSpcReduction="20000"/>
          </a:bodyPr>
          <a:lstStyle/>
          <a:p>
            <a:r>
              <a:rPr lang="vi-VN" dirty="0" smtClean="0">
                <a:latin typeface="Arial" panose="020B0604020202020204" pitchFamily="34" charset="0"/>
                <a:cs typeface="Arial" panose="020B0604020202020204" pitchFamily="34" charset="0"/>
              </a:rPr>
              <a:t>Đồ họa.</a:t>
            </a:r>
          </a:p>
          <a:p>
            <a:pPr lvl="1"/>
            <a:r>
              <a:rPr lang="en-US" dirty="0" smtClean="0">
                <a:latin typeface="Arial" panose="020B0604020202020204" pitchFamily="34" charset="0"/>
                <a:cs typeface="Arial" panose="020B0604020202020204" pitchFamily="34" charset="0"/>
              </a:rPr>
              <a:t>Display Object</a:t>
            </a:r>
            <a:r>
              <a:rPr lang="vi-VN"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đối tượng hiển thị).</a:t>
            </a:r>
          </a:p>
          <a:p>
            <a:pPr lvl="2"/>
            <a:r>
              <a:rPr lang="vi-VN" dirty="0" smtClean="0">
                <a:latin typeface="Arial" panose="020B0604020202020204" pitchFamily="34" charset="0"/>
                <a:cs typeface="Arial" panose="020B0604020202020204" pitchFamily="34" charset="0"/>
              </a:rPr>
              <a:t>Tạo.</a:t>
            </a:r>
          </a:p>
          <a:p>
            <a:pPr lvl="2"/>
            <a:r>
              <a:rPr lang="vi-VN" dirty="0" smtClean="0">
                <a:latin typeface="Arial" panose="020B0604020202020204" pitchFamily="34" charset="0"/>
                <a:cs typeface="Arial" panose="020B0604020202020204" pitchFamily="34" charset="0"/>
              </a:rPr>
              <a:t>Phương thức và thuộc tính.</a:t>
            </a:r>
          </a:p>
          <a:p>
            <a:pPr lvl="2"/>
            <a:r>
              <a:rPr lang="en-US" dirty="0">
                <a:latin typeface="Arial" panose="020B0604020202020204" pitchFamily="34" charset="0"/>
                <a:cs typeface="Arial" panose="020B0604020202020204" pitchFamily="34" charset="0"/>
              </a:rPr>
              <a:t>Object </a:t>
            </a:r>
            <a:r>
              <a:rPr lang="en-US" dirty="0" smtClean="0">
                <a:latin typeface="Arial" panose="020B0604020202020204" pitchFamily="34" charset="0"/>
                <a:cs typeface="Arial" panose="020B0604020202020204" pitchFamily="34" charset="0"/>
              </a:rPr>
              <a:t>Order</a:t>
            </a:r>
            <a:endParaRPr lang="vi-VN" dirty="0" smtClean="0">
              <a:latin typeface="Arial" panose="020B0604020202020204" pitchFamily="34" charset="0"/>
              <a:cs typeface="Arial" panose="020B0604020202020204" pitchFamily="34" charset="0"/>
            </a:endParaRPr>
          </a:p>
          <a:p>
            <a:pPr lvl="2"/>
            <a:r>
              <a:rPr lang="en-US" dirty="0" smtClean="0">
                <a:latin typeface="Arial" panose="020B0604020202020204" pitchFamily="34" charset="0"/>
                <a:cs typeface="Arial" panose="020B0604020202020204" pitchFamily="34" charset="0"/>
              </a:rPr>
              <a:t>Removing </a:t>
            </a:r>
            <a:r>
              <a:rPr lang="en-US" dirty="0">
                <a:latin typeface="Arial" panose="020B0604020202020204" pitchFamily="34" charset="0"/>
                <a:cs typeface="Arial" panose="020B0604020202020204" pitchFamily="34" charset="0"/>
              </a:rPr>
              <a:t>Display </a:t>
            </a:r>
            <a:r>
              <a:rPr lang="en-US" dirty="0" smtClean="0">
                <a:latin typeface="Arial" panose="020B0604020202020204" pitchFamily="34" charset="0"/>
                <a:cs typeface="Arial" panose="020B0604020202020204" pitchFamily="34" charset="0"/>
              </a:rPr>
              <a:t>Objects</a:t>
            </a:r>
            <a:endParaRPr lang="vi-VN" dirty="0" smtClean="0">
              <a:latin typeface="Arial" panose="020B0604020202020204" pitchFamily="34" charset="0"/>
              <a:cs typeface="Arial" panose="020B0604020202020204" pitchFamily="34" charset="0"/>
            </a:endParaRPr>
          </a:p>
          <a:p>
            <a:pPr lvl="1"/>
            <a:r>
              <a:rPr lang="en-US" dirty="0" smtClean="0">
                <a:cs typeface="Arial" panose="020B0604020202020204" pitchFamily="34" charset="0"/>
              </a:rPr>
              <a:t>Sprite Animation</a:t>
            </a:r>
            <a:r>
              <a:rPr lang="vi-VN" dirty="0" smtClean="0">
                <a:cs typeface="Arial" panose="020B0604020202020204" pitchFamily="34" charset="0"/>
              </a:rPr>
              <a:t>( </a:t>
            </a:r>
            <a:r>
              <a:rPr lang="vi-VN" dirty="0">
                <a:cs typeface="Arial" panose="020B0604020202020204" pitchFamily="34" charset="0"/>
              </a:rPr>
              <a:t>bóng hoạt hình).</a:t>
            </a:r>
          </a:p>
          <a:p>
            <a:pPr lvl="2"/>
            <a:r>
              <a:rPr lang="en-US" dirty="0">
                <a:latin typeface="Arial" panose="020B0604020202020204" pitchFamily="34" charset="0"/>
                <a:cs typeface="Arial" panose="020B0604020202020204" pitchFamily="34" charset="0"/>
              </a:rPr>
              <a:t>Image Sheets</a:t>
            </a:r>
          </a:p>
          <a:p>
            <a:pPr lvl="2"/>
            <a:r>
              <a:rPr lang="en-US" dirty="0">
                <a:latin typeface="Arial" panose="020B0604020202020204" pitchFamily="34" charset="0"/>
                <a:cs typeface="Arial" panose="020B0604020202020204" pitchFamily="34" charset="0"/>
              </a:rPr>
              <a:t>Animation Sequences</a:t>
            </a:r>
          </a:p>
          <a:p>
            <a:pPr lvl="2"/>
            <a:r>
              <a:rPr lang="en-US" dirty="0">
                <a:latin typeface="Arial" panose="020B0604020202020204" pitchFamily="34" charset="0"/>
                <a:cs typeface="Arial" panose="020B0604020202020204" pitchFamily="34" charset="0"/>
              </a:rPr>
              <a:t>Sprite Objects</a:t>
            </a:r>
          </a:p>
          <a:p>
            <a:pPr lvl="2"/>
            <a:r>
              <a:rPr lang="en-US" dirty="0">
                <a:latin typeface="Arial" panose="020B0604020202020204" pitchFamily="34" charset="0"/>
                <a:cs typeface="Arial" panose="020B0604020202020204" pitchFamily="34" charset="0"/>
              </a:rPr>
              <a:t>Sprite Control Methods</a:t>
            </a:r>
          </a:p>
          <a:p>
            <a:pPr lvl="2"/>
            <a:r>
              <a:rPr lang="en-US" dirty="0">
                <a:latin typeface="Arial" panose="020B0604020202020204" pitchFamily="34" charset="0"/>
                <a:cs typeface="Arial" panose="020B0604020202020204" pitchFamily="34" charset="0"/>
              </a:rPr>
              <a:t>Sprite Properties</a:t>
            </a:r>
          </a:p>
          <a:p>
            <a:pPr lvl="2"/>
            <a:r>
              <a:rPr lang="en-US" dirty="0">
                <a:latin typeface="Arial" panose="020B0604020202020204" pitchFamily="34" charset="0"/>
                <a:cs typeface="Arial" panose="020B0604020202020204" pitchFamily="34" charset="0"/>
              </a:rPr>
              <a:t>Sprite Events</a:t>
            </a:r>
          </a:p>
          <a:p>
            <a:pPr lvl="1"/>
            <a:r>
              <a:rPr lang="vi-VN" dirty="0">
                <a:cs typeface="Arial" panose="020B0604020202020204" pitchFamily="34" charset="0"/>
              </a:rPr>
              <a:t/>
            </a:r>
            <a:br>
              <a:rPr lang="vi-VN" dirty="0">
                <a:cs typeface="Arial" panose="020B0604020202020204" pitchFamily="34" charset="0"/>
              </a:rPr>
            </a:br>
            <a:endParaRPr lang="vi-V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18331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Sprite Objects</a:t>
            </a:r>
            <a:br>
              <a:rPr lang="en-US" b="1" dirty="0"/>
            </a:br>
            <a:endParaRPr lang="en-US" dirty="0"/>
          </a:p>
        </p:txBody>
      </p:sp>
      <p:sp>
        <p:nvSpPr>
          <p:cNvPr id="3" name="Content Placeholder 2"/>
          <p:cNvSpPr>
            <a:spLocks noGrp="1"/>
          </p:cNvSpPr>
          <p:nvPr>
            <p:ph idx="1"/>
          </p:nvPr>
        </p:nvSpPr>
        <p:spPr/>
        <p:txBody>
          <a:bodyPr/>
          <a:lstStyle/>
          <a:p>
            <a:r>
              <a:rPr lang="vi-VN" dirty="0" smtClean="0"/>
              <a:t>Cú pháo.</a:t>
            </a:r>
            <a:endParaRPr lang="en-US" dirty="0"/>
          </a:p>
        </p:txBody>
      </p:sp>
      <p:pic>
        <p:nvPicPr>
          <p:cNvPr id="4" name="Picture 3"/>
          <p:cNvPicPr>
            <a:picLocks noChangeAspect="1"/>
          </p:cNvPicPr>
          <p:nvPr/>
        </p:nvPicPr>
        <p:blipFill>
          <a:blip r:embed="rId2"/>
          <a:stretch>
            <a:fillRect/>
          </a:stretch>
        </p:blipFill>
        <p:spPr>
          <a:xfrm>
            <a:off x="844112" y="3484015"/>
            <a:ext cx="8588224" cy="667572"/>
          </a:xfrm>
          <a:prstGeom prst="rect">
            <a:avLst/>
          </a:prstGeom>
        </p:spPr>
      </p:pic>
    </p:spTree>
    <p:extLst>
      <p:ext uri="{BB962C8B-B14F-4D97-AF65-F5344CB8AC3E}">
        <p14:creationId xmlns:p14="http://schemas.microsoft.com/office/powerpoint/2010/main" val="5391112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Sprite Control Methods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err="1">
                <a:latin typeface="Arial" panose="020B0604020202020204" pitchFamily="34" charset="0"/>
                <a:cs typeface="Arial" panose="020B0604020202020204" pitchFamily="34" charset="0"/>
              </a:rPr>
              <a:t>object:play</a:t>
            </a:r>
            <a:r>
              <a:rPr lang="en-US" dirty="0">
                <a:latin typeface="Arial" panose="020B0604020202020204" pitchFamily="34" charset="0"/>
                <a:cs typeface="Arial" panose="020B0604020202020204" pitchFamily="34" charset="0"/>
              </a:rPr>
              <a:t>() — Starts the animation using the default or set sequence. Sprites do not automatically begin playing when you create them, so you must start them with this command.</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object:pause</a:t>
            </a:r>
            <a:r>
              <a:rPr lang="en-US" dirty="0">
                <a:latin typeface="Arial" panose="020B0604020202020204" pitchFamily="34" charset="0"/>
                <a:cs typeface="Arial" panose="020B0604020202020204" pitchFamily="34" charset="0"/>
              </a:rPr>
              <a:t>() — Pauses the animation. There is no "stop" control method, so this method serves both purposes.</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object:setFrame</a:t>
            </a:r>
            <a:r>
              <a:rPr lang="en-US" dirty="0">
                <a:latin typeface="Arial" panose="020B0604020202020204" pitchFamily="34" charset="0"/>
                <a:cs typeface="Arial" panose="020B0604020202020204" pitchFamily="34" charset="0"/>
              </a:rPr>
              <a:t>() — Immediately set or skip to an indicated frame index within the current sequence. If you want to "stop and reset" an animation after it has started playing, use the pause() and </a:t>
            </a:r>
            <a:r>
              <a:rPr lang="en-US" dirty="0" err="1">
                <a:latin typeface="Arial" panose="020B0604020202020204" pitchFamily="34" charset="0"/>
                <a:cs typeface="Arial" panose="020B0604020202020204" pitchFamily="34" charset="0"/>
              </a:rPr>
              <a:t>setFrame</a:t>
            </a:r>
            <a:r>
              <a:rPr lang="en-US" dirty="0">
                <a:latin typeface="Arial" panose="020B0604020202020204" pitchFamily="34" charset="0"/>
                <a:cs typeface="Arial" panose="020B0604020202020204" pitchFamily="34" charset="0"/>
              </a:rPr>
              <a:t>() commands consecutively, setting the frame back to the beginning of the sequence.</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object:setSequence</a:t>
            </a:r>
            <a:r>
              <a:rPr lang="en-US" dirty="0">
                <a:latin typeface="Arial" panose="020B0604020202020204" pitchFamily="34" charset="0"/>
                <a:cs typeface="Arial" panose="020B0604020202020204" pitchFamily="34" charset="0"/>
              </a:rPr>
              <a:t>() — Set the sprite to a specific sequence. For example, to change the </a:t>
            </a:r>
            <a:r>
              <a:rPr lang="en-US" dirty="0" err="1">
                <a:latin typeface="Arial" panose="020B0604020202020204" pitchFamily="34" charset="0"/>
                <a:cs typeface="Arial" panose="020B0604020202020204" pitchFamily="34" charset="0"/>
              </a:rPr>
              <a:t>runningCat</a:t>
            </a:r>
            <a:r>
              <a:rPr lang="en-US" dirty="0">
                <a:latin typeface="Arial" panose="020B0604020202020204" pitchFamily="34" charset="0"/>
                <a:cs typeface="Arial" panose="020B0604020202020204" pitchFamily="34" charset="0"/>
              </a:rPr>
              <a:t> sprite animation from </a:t>
            </a:r>
            <a:r>
              <a:rPr lang="en-US" dirty="0" err="1">
                <a:latin typeface="Arial" panose="020B0604020202020204" pitchFamily="34" charset="0"/>
                <a:cs typeface="Arial" panose="020B0604020202020204" pitchFamily="34" charset="0"/>
              </a:rPr>
              <a:t>normalRun</a:t>
            </a:r>
            <a:r>
              <a:rPr lang="en-US" dirty="0">
                <a:latin typeface="Arial" panose="020B0604020202020204" pitchFamily="34" charset="0"/>
                <a:cs typeface="Arial" panose="020B0604020202020204" pitchFamily="34" charset="0"/>
              </a:rPr>
              <a:t> to </a:t>
            </a:r>
            <a:r>
              <a:rPr lang="en-US" dirty="0" err="1">
                <a:latin typeface="Arial" panose="020B0604020202020204" pitchFamily="34" charset="0"/>
                <a:cs typeface="Arial" panose="020B0604020202020204" pitchFamily="34" charset="0"/>
              </a:rPr>
              <a:t>fastRun</a:t>
            </a:r>
            <a:r>
              <a:rPr lang="en-US" dirty="0">
                <a:latin typeface="Arial" panose="020B0604020202020204" pitchFamily="34" charset="0"/>
                <a:cs typeface="Arial" panose="020B0604020202020204" pitchFamily="34" charset="0"/>
              </a:rPr>
              <a:t> (assuming both sequences are declared in the </a:t>
            </a:r>
            <a:r>
              <a:rPr lang="en-US" dirty="0" err="1">
                <a:latin typeface="Arial" panose="020B0604020202020204" pitchFamily="34" charset="0"/>
                <a:cs typeface="Arial" panose="020B0604020202020204" pitchFamily="34" charset="0"/>
              </a:rPr>
              <a:t>sequences_runningCat</a:t>
            </a:r>
            <a:r>
              <a:rPr lang="en-US" dirty="0">
                <a:latin typeface="Arial" panose="020B0604020202020204" pitchFamily="34" charset="0"/>
                <a:cs typeface="Arial" panose="020B0604020202020204" pitchFamily="34" charset="0"/>
              </a:rPr>
              <a:t> table), call </a:t>
            </a:r>
            <a:r>
              <a:rPr lang="en-US" dirty="0" err="1">
                <a:latin typeface="Arial" panose="020B0604020202020204" pitchFamily="34" charset="0"/>
                <a:cs typeface="Arial" panose="020B0604020202020204" pitchFamily="34" charset="0"/>
              </a:rPr>
              <a:t>runningCat:setSequence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fastRun</a:t>
            </a:r>
            <a:r>
              <a:rPr lang="en-US" dirty="0">
                <a:latin typeface="Arial" panose="020B0604020202020204" pitchFamily="34" charset="0"/>
                <a:cs typeface="Arial" panose="020B0604020202020204" pitchFamily="34" charset="0"/>
              </a:rPr>
              <a:t>" ). Then, call </a:t>
            </a:r>
            <a:r>
              <a:rPr lang="en-US" dirty="0" err="1">
                <a:latin typeface="Arial" panose="020B0604020202020204" pitchFamily="34" charset="0"/>
                <a:cs typeface="Arial" panose="020B0604020202020204" pitchFamily="34" charset="0"/>
              </a:rPr>
              <a:t>runningCat:play</a:t>
            </a:r>
            <a:r>
              <a:rPr lang="en-US" dirty="0">
                <a:latin typeface="Arial" panose="020B0604020202020204" pitchFamily="34" charset="0"/>
                <a:cs typeface="Arial" panose="020B0604020202020204" pitchFamily="34" charset="0"/>
              </a:rPr>
              <a:t>() to begin playing the animation, since sprites do not automatically begin playing after a sequence is set/changed.</a:t>
            </a:r>
          </a:p>
        </p:txBody>
      </p:sp>
    </p:spTree>
    <p:extLst>
      <p:ext uri="{BB962C8B-B14F-4D97-AF65-F5344CB8AC3E}">
        <p14:creationId xmlns:p14="http://schemas.microsoft.com/office/powerpoint/2010/main" val="42461748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828"/>
          </a:xfrm>
        </p:spPr>
        <p:txBody>
          <a:bodyPr/>
          <a:lstStyle/>
          <a:p>
            <a:r>
              <a:rPr lang="en-US" b="1" dirty="0"/>
              <a:t>Sprite </a:t>
            </a:r>
            <a:r>
              <a:rPr lang="en-US" b="1" dirty="0" smtClean="0"/>
              <a:t>Events</a:t>
            </a:r>
            <a:endParaRPr lang="en-US" dirty="0"/>
          </a:p>
        </p:txBody>
      </p:sp>
      <p:sp>
        <p:nvSpPr>
          <p:cNvPr id="3" name="Content Placeholder 2"/>
          <p:cNvSpPr>
            <a:spLocks noGrp="1"/>
          </p:cNvSpPr>
          <p:nvPr>
            <p:ph idx="1"/>
          </p:nvPr>
        </p:nvSpPr>
        <p:spPr>
          <a:xfrm>
            <a:off x="677334" y="1566041"/>
            <a:ext cx="8596668" cy="4475321"/>
          </a:xfrm>
        </p:spPr>
        <p:txBody>
          <a:bodyPr>
            <a:normAutofit fontScale="77500" lnSpcReduction="20000"/>
          </a:bodyPr>
          <a:lstStyle/>
          <a:p>
            <a:r>
              <a:rPr lang="vi-VN" dirty="0" smtClean="0"/>
              <a:t>Dùng </a:t>
            </a:r>
            <a:r>
              <a:rPr lang="vi-VN" dirty="0" err="1" smtClean="0"/>
              <a:t>method</a:t>
            </a:r>
            <a:r>
              <a:rPr lang="vi-VN" dirty="0" smtClean="0"/>
              <a:t> </a:t>
            </a:r>
            <a:r>
              <a:rPr lang="vi-VN" b="1" dirty="0" err="1" smtClean="0"/>
              <a:t>addEventListener</a:t>
            </a:r>
            <a:r>
              <a:rPr lang="vi-VN" dirty="0" smtClean="0"/>
              <a:t> để bắt sự kiện. Sẽ nói rõ hơn ở phần </a:t>
            </a:r>
            <a:r>
              <a:rPr lang="vi-VN" b="1" dirty="0" err="1" smtClean="0"/>
              <a:t>event</a:t>
            </a:r>
            <a:r>
              <a:rPr lang="vi-VN" dirty="0" smtClean="0"/>
              <a:t>.</a:t>
            </a:r>
          </a:p>
          <a:p>
            <a:endParaRPr lang="vi-VN" dirty="0"/>
          </a:p>
          <a:p>
            <a:endParaRPr lang="vi-VN" dirty="0" smtClean="0"/>
          </a:p>
          <a:p>
            <a:endParaRPr lang="vi-VN" dirty="0"/>
          </a:p>
          <a:p>
            <a:endParaRPr lang="vi-VN" dirty="0" smtClean="0"/>
          </a:p>
          <a:p>
            <a:endParaRPr lang="vi-VN" dirty="0"/>
          </a:p>
          <a:p>
            <a:endParaRPr lang="vi-VN" dirty="0" smtClean="0"/>
          </a:p>
          <a:p>
            <a:endParaRPr lang="vi-VN" dirty="0"/>
          </a:p>
          <a:p>
            <a:endParaRPr lang="vi-VN" dirty="0" smtClean="0"/>
          </a:p>
          <a:p>
            <a:r>
              <a:rPr lang="vi-VN" dirty="0" smtClean="0"/>
              <a:t>các sự kiện có thể bắt:</a:t>
            </a:r>
          </a:p>
          <a:p>
            <a:pPr lvl="1"/>
            <a:r>
              <a:rPr lang="en-US" dirty="0" smtClean="0"/>
              <a:t>began </a:t>
            </a:r>
            <a:r>
              <a:rPr lang="en-US" dirty="0"/>
              <a:t>— The animation began playing.</a:t>
            </a:r>
          </a:p>
          <a:p>
            <a:pPr lvl="1"/>
            <a:r>
              <a:rPr lang="en-US" dirty="0"/>
              <a:t>ended — The animation showed its final frame.</a:t>
            </a:r>
          </a:p>
          <a:p>
            <a:pPr lvl="1"/>
            <a:r>
              <a:rPr lang="en-US" dirty="0"/>
              <a:t>bounce — The animation bounced from forward to backward while playing.</a:t>
            </a:r>
          </a:p>
          <a:p>
            <a:pPr lvl="1"/>
            <a:r>
              <a:rPr lang="en-US" dirty="0"/>
              <a:t>loop — The animation looped from the beginning of the sequence.</a:t>
            </a:r>
          </a:p>
          <a:p>
            <a:pPr lvl="1"/>
            <a:r>
              <a:rPr lang="en-US" dirty="0"/>
              <a:t>next — The animation played a subsequent frame that's not one of the above phases.</a:t>
            </a:r>
          </a:p>
        </p:txBody>
      </p:sp>
      <p:pic>
        <p:nvPicPr>
          <p:cNvPr id="5" name="Picture 4"/>
          <p:cNvPicPr>
            <a:picLocks noChangeAspect="1"/>
          </p:cNvPicPr>
          <p:nvPr/>
        </p:nvPicPr>
        <p:blipFill>
          <a:blip r:embed="rId2"/>
          <a:stretch>
            <a:fillRect/>
          </a:stretch>
        </p:blipFill>
        <p:spPr>
          <a:xfrm>
            <a:off x="386091" y="2884760"/>
            <a:ext cx="11007123" cy="631755"/>
          </a:xfrm>
          <a:prstGeom prst="rect">
            <a:avLst/>
          </a:prstGeom>
        </p:spPr>
      </p:pic>
    </p:spTree>
    <p:extLst>
      <p:ext uri="{BB962C8B-B14F-4D97-AF65-F5344CB8AC3E}">
        <p14:creationId xmlns:p14="http://schemas.microsoft.com/office/powerpoint/2010/main" val="38557986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Physics</a:t>
            </a:r>
            <a:br>
              <a:rPr lang="en-US" b="1" dirty="0"/>
            </a:br>
            <a:endParaRPr lang="en-US" dirty="0"/>
          </a:p>
        </p:txBody>
      </p:sp>
      <p:sp>
        <p:nvSpPr>
          <p:cNvPr id="5" name="Content Placeholder 4"/>
          <p:cNvSpPr>
            <a:spLocks noGrp="1"/>
          </p:cNvSpPr>
          <p:nvPr>
            <p:ph idx="1"/>
          </p:nvPr>
        </p:nvSpPr>
        <p:spPr/>
        <p:txBody>
          <a:bodyPr/>
          <a:lstStyle/>
          <a:p>
            <a:r>
              <a:rPr lang="en-US" dirty="0"/>
              <a:t>Physics </a:t>
            </a:r>
            <a:r>
              <a:rPr lang="en-US" dirty="0" smtClean="0"/>
              <a:t>Setup</a:t>
            </a:r>
          </a:p>
          <a:p>
            <a:pPr lvl="1"/>
            <a:r>
              <a:rPr lang="en-US" dirty="0" err="1" smtClean="0"/>
              <a:t>Tổng</a:t>
            </a:r>
            <a:r>
              <a:rPr lang="en-US" dirty="0" smtClean="0"/>
              <a:t> </a:t>
            </a:r>
            <a:r>
              <a:rPr lang="en-US" dirty="0" err="1" smtClean="0"/>
              <a:t>quan</a:t>
            </a:r>
            <a:endParaRPr lang="en-US" dirty="0" smtClean="0"/>
          </a:p>
          <a:p>
            <a:pPr lvl="1"/>
            <a:r>
              <a:rPr lang="en-US" dirty="0" err="1" smtClean="0"/>
              <a:t>Cài</a:t>
            </a:r>
            <a:r>
              <a:rPr lang="en-US" dirty="0" smtClean="0"/>
              <a:t> </a:t>
            </a:r>
            <a:r>
              <a:rPr lang="en-US" dirty="0" err="1" smtClean="0"/>
              <a:t>đặt</a:t>
            </a:r>
            <a:r>
              <a:rPr lang="en-US" dirty="0" smtClean="0"/>
              <a:t> </a:t>
            </a:r>
            <a:r>
              <a:rPr lang="en-US" dirty="0" err="1" smtClean="0"/>
              <a:t>vật</a:t>
            </a:r>
            <a:r>
              <a:rPr lang="en-US" dirty="0" smtClean="0"/>
              <a:t> </a:t>
            </a:r>
            <a:r>
              <a:rPr lang="en-US" dirty="0" err="1" smtClean="0"/>
              <a:t>ly</a:t>
            </a:r>
            <a:r>
              <a:rPr lang="en-US" dirty="0" smtClean="0"/>
              <a:t>́</a:t>
            </a:r>
            <a:endParaRPr lang="vi-VN" dirty="0" smtClean="0"/>
          </a:p>
          <a:p>
            <a:r>
              <a:rPr lang="en-US" dirty="0"/>
              <a:t>Physics </a:t>
            </a:r>
            <a:r>
              <a:rPr lang="en-US" dirty="0" smtClean="0"/>
              <a:t>Bodies</a:t>
            </a:r>
          </a:p>
          <a:p>
            <a:pPr lvl="1"/>
            <a:r>
              <a:rPr lang="vi-VN" dirty="0"/>
              <a:t>Tổng quan</a:t>
            </a:r>
          </a:p>
          <a:p>
            <a:pPr lvl="1"/>
            <a:r>
              <a:rPr lang="vi-VN" dirty="0"/>
              <a:t>Tạo </a:t>
            </a:r>
            <a:r>
              <a:rPr lang="en-US" dirty="0"/>
              <a:t>physic body</a:t>
            </a:r>
          </a:p>
          <a:p>
            <a:pPr lvl="2"/>
            <a:r>
              <a:rPr lang="en-US" dirty="0"/>
              <a:t>Physical property</a:t>
            </a:r>
          </a:p>
          <a:p>
            <a:pPr lvl="2"/>
            <a:r>
              <a:rPr lang="en-US" dirty="0"/>
              <a:t>Body type</a:t>
            </a:r>
          </a:p>
          <a:p>
            <a:pPr lvl="1"/>
            <a:r>
              <a:rPr lang="en-US" dirty="0"/>
              <a:t>Multi-Element </a:t>
            </a:r>
            <a:r>
              <a:rPr lang="en-US" dirty="0" smtClean="0"/>
              <a:t>Body</a:t>
            </a:r>
            <a:endParaRPr lang="en-US" dirty="0"/>
          </a:p>
        </p:txBody>
      </p:sp>
    </p:spTree>
    <p:extLst>
      <p:ext uri="{BB962C8B-B14F-4D97-AF65-F5344CB8AC3E}">
        <p14:creationId xmlns:p14="http://schemas.microsoft.com/office/powerpoint/2010/main" val="32707414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Physics Setup</a:t>
            </a:r>
            <a:r>
              <a:rPr lang="vi-VN" dirty="0"/>
              <a:t/>
            </a:r>
            <a:br>
              <a:rPr lang="vi-VN" dirty="0"/>
            </a:br>
            <a:endParaRPr lang="en-US" dirty="0"/>
          </a:p>
        </p:txBody>
      </p:sp>
      <p:sp>
        <p:nvSpPr>
          <p:cNvPr id="3" name="Content Placeholder 2"/>
          <p:cNvSpPr>
            <a:spLocks noGrp="1"/>
          </p:cNvSpPr>
          <p:nvPr>
            <p:ph idx="1"/>
          </p:nvPr>
        </p:nvSpPr>
        <p:spPr/>
        <p:txBody>
          <a:bodyPr/>
          <a:lstStyle/>
          <a:p>
            <a:r>
              <a:rPr lang="vi-VN" dirty="0"/>
              <a:t>T</a:t>
            </a:r>
            <a:r>
              <a:rPr lang="vi-VN" dirty="0" smtClean="0"/>
              <a:t>ổng quan.</a:t>
            </a:r>
          </a:p>
          <a:p>
            <a:r>
              <a:rPr lang="vi-VN" dirty="0" smtClean="0"/>
              <a:t>Cài đặt vật lý.</a:t>
            </a:r>
            <a:endParaRPr lang="en-US" dirty="0" smtClean="0"/>
          </a:p>
        </p:txBody>
      </p:sp>
    </p:spTree>
    <p:extLst>
      <p:ext uri="{BB962C8B-B14F-4D97-AF65-F5344CB8AC3E}">
        <p14:creationId xmlns:p14="http://schemas.microsoft.com/office/powerpoint/2010/main" val="28937334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Tổng quan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vi-VN" dirty="0" smtClean="0"/>
                  <a:t>Corona rất dễ để sử dụng cơ chế vật lý.</a:t>
                </a:r>
              </a:p>
              <a:p>
                <a:r>
                  <a:rPr lang="vi-VN" dirty="0" smtClean="0"/>
                  <a:t>30 </a:t>
                </a:r>
                <a:r>
                  <a:rPr lang="vi-VN" dirty="0" err="1" smtClean="0"/>
                  <a:t>pixel</a:t>
                </a:r>
                <a:r>
                  <a:rPr lang="vi-VN" dirty="0" smtClean="0"/>
                  <a:t> </a:t>
                </a:r>
                <a14:m>
                  <m:oMath xmlns:m="http://schemas.openxmlformats.org/officeDocument/2006/math">
                    <m:r>
                      <a:rPr lang="vi-VN" b="0" i="1" smtClean="0">
                        <a:latin typeface="Cambria Math" panose="02040503050406030204" pitchFamily="18" charset="0"/>
                        <a:ea typeface="Cambria Math" panose="02040503050406030204" pitchFamily="18" charset="0"/>
                      </a:rPr>
                      <m:t>↔</m:t>
                    </m:r>
                  </m:oMath>
                </a14:m>
                <a:r>
                  <a:rPr lang="vi-VN" dirty="0" smtClean="0"/>
                  <a:t> 1 m</a:t>
                </a:r>
              </a:p>
              <a:p>
                <a:r>
                  <a:rPr lang="vi-VN" dirty="0" smtClean="0"/>
                  <a:t>Sử dụng hệ độ.</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en-US">
                    <a:noFill/>
                  </a:rPr>
                  <a:t> </a:t>
                </a:r>
              </a:p>
            </p:txBody>
          </p:sp>
        </mc:Fallback>
      </mc:AlternateContent>
    </p:spTree>
    <p:extLst>
      <p:ext uri="{BB962C8B-B14F-4D97-AF65-F5344CB8AC3E}">
        <p14:creationId xmlns:p14="http://schemas.microsoft.com/office/powerpoint/2010/main" val="34348201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Cài đặt vật lý</a:t>
            </a:r>
            <a:endParaRPr lang="en-US" dirty="0"/>
          </a:p>
        </p:txBody>
      </p:sp>
      <p:sp>
        <p:nvSpPr>
          <p:cNvPr id="3" name="Content Placeholder 2"/>
          <p:cNvSpPr>
            <a:spLocks noGrp="1"/>
          </p:cNvSpPr>
          <p:nvPr>
            <p:ph idx="1"/>
          </p:nvPr>
        </p:nvSpPr>
        <p:spPr/>
        <p:txBody>
          <a:bodyPr/>
          <a:lstStyle/>
          <a:p>
            <a:r>
              <a:rPr lang="vi-VN" dirty="0" smtClean="0"/>
              <a:t>Gọi thư viện vật lý</a:t>
            </a:r>
          </a:p>
          <a:p>
            <a:r>
              <a:rPr lang="vi-VN" dirty="0" smtClean="0"/>
              <a:t>Gọi các hàm vật lý</a:t>
            </a:r>
            <a:endParaRPr lang="en-US" dirty="0"/>
          </a:p>
        </p:txBody>
      </p:sp>
      <p:pic>
        <p:nvPicPr>
          <p:cNvPr id="6" name="Picture 5"/>
          <p:cNvPicPr>
            <a:picLocks noChangeAspect="1"/>
          </p:cNvPicPr>
          <p:nvPr/>
        </p:nvPicPr>
        <p:blipFill>
          <a:blip r:embed="rId2"/>
          <a:stretch>
            <a:fillRect/>
          </a:stretch>
        </p:blipFill>
        <p:spPr>
          <a:xfrm>
            <a:off x="3570870" y="2160589"/>
            <a:ext cx="5703132" cy="572101"/>
          </a:xfrm>
          <a:prstGeom prst="rect">
            <a:avLst/>
          </a:prstGeom>
        </p:spPr>
      </p:pic>
      <p:pic>
        <p:nvPicPr>
          <p:cNvPr id="7" name="Picture 6"/>
          <p:cNvPicPr>
            <a:picLocks noChangeAspect="1"/>
          </p:cNvPicPr>
          <p:nvPr/>
        </p:nvPicPr>
        <p:blipFill>
          <a:blip r:embed="rId3"/>
          <a:stretch>
            <a:fillRect/>
          </a:stretch>
        </p:blipFill>
        <p:spPr>
          <a:xfrm>
            <a:off x="3089554" y="3139648"/>
            <a:ext cx="3772228" cy="2901714"/>
          </a:xfrm>
          <a:prstGeom prst="rect">
            <a:avLst/>
          </a:prstGeom>
        </p:spPr>
      </p:pic>
    </p:spTree>
    <p:extLst>
      <p:ext uri="{BB962C8B-B14F-4D97-AF65-F5344CB8AC3E}">
        <p14:creationId xmlns:p14="http://schemas.microsoft.com/office/powerpoint/2010/main" val="27682027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Physics Bodies</a:t>
            </a:r>
            <a:br>
              <a:rPr lang="en-US" b="1" dirty="0"/>
            </a:br>
            <a:endParaRPr lang="en-US" dirty="0"/>
          </a:p>
        </p:txBody>
      </p:sp>
      <p:sp>
        <p:nvSpPr>
          <p:cNvPr id="3" name="Content Placeholder 2"/>
          <p:cNvSpPr>
            <a:spLocks noGrp="1"/>
          </p:cNvSpPr>
          <p:nvPr>
            <p:ph idx="1"/>
          </p:nvPr>
        </p:nvSpPr>
        <p:spPr/>
        <p:txBody>
          <a:bodyPr/>
          <a:lstStyle/>
          <a:p>
            <a:r>
              <a:rPr lang="vi-VN" dirty="0" smtClean="0"/>
              <a:t>Tổng quan</a:t>
            </a:r>
          </a:p>
          <a:p>
            <a:r>
              <a:rPr lang="vi-VN" dirty="0" smtClean="0"/>
              <a:t>Tạo </a:t>
            </a:r>
            <a:r>
              <a:rPr lang="en-US" dirty="0" smtClean="0"/>
              <a:t>physic body</a:t>
            </a:r>
          </a:p>
          <a:p>
            <a:pPr lvl="1"/>
            <a:r>
              <a:rPr lang="en-US" dirty="0" smtClean="0"/>
              <a:t>Physical property</a:t>
            </a:r>
          </a:p>
          <a:p>
            <a:pPr lvl="1"/>
            <a:r>
              <a:rPr lang="en-US" dirty="0" smtClean="0"/>
              <a:t>Body type</a:t>
            </a:r>
          </a:p>
          <a:p>
            <a:r>
              <a:rPr lang="en-US" dirty="0"/>
              <a:t>Multi-Element Body</a:t>
            </a:r>
            <a:endParaRPr lang="en-US" dirty="0" smtClean="0"/>
          </a:p>
          <a:p>
            <a:endParaRPr lang="en-US" dirty="0"/>
          </a:p>
        </p:txBody>
      </p:sp>
    </p:spTree>
    <p:extLst>
      <p:ext uri="{BB962C8B-B14F-4D97-AF65-F5344CB8AC3E}">
        <p14:creationId xmlns:p14="http://schemas.microsoft.com/office/powerpoint/2010/main" val="33695235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Tổng quan</a:t>
            </a:r>
            <a:endParaRPr lang="en-US" dirty="0"/>
          </a:p>
        </p:txBody>
      </p:sp>
      <p:sp>
        <p:nvSpPr>
          <p:cNvPr id="3" name="Content Placeholder 2"/>
          <p:cNvSpPr>
            <a:spLocks noGrp="1"/>
          </p:cNvSpPr>
          <p:nvPr>
            <p:ph idx="1"/>
          </p:nvPr>
        </p:nvSpPr>
        <p:spPr/>
        <p:txBody>
          <a:bodyPr/>
          <a:lstStyle/>
          <a:p>
            <a:r>
              <a:rPr lang="vi-VN" dirty="0" smtClean="0"/>
              <a:t>Không gian vật lý dựa trên sự tương tác giữa </a:t>
            </a:r>
            <a:r>
              <a:rPr lang="vi-VN" dirty="0"/>
              <a:t>các </a:t>
            </a:r>
            <a:r>
              <a:rPr lang="vi-VN" b="1" dirty="0" err="1"/>
              <a:t>physical</a:t>
            </a:r>
            <a:r>
              <a:rPr lang="vi-VN" b="1" dirty="0"/>
              <a:t> </a:t>
            </a:r>
            <a:r>
              <a:rPr lang="vi-VN" b="1" dirty="0" err="1" smtClean="0"/>
              <a:t>bodies</a:t>
            </a:r>
            <a:r>
              <a:rPr lang="vi-VN" dirty="0" smtClean="0"/>
              <a:t>.</a:t>
            </a:r>
          </a:p>
          <a:p>
            <a:r>
              <a:rPr lang="vi-VN" dirty="0" err="1" smtClean="0"/>
              <a:t>Corona</a:t>
            </a:r>
            <a:r>
              <a:rPr lang="vi-VN" dirty="0" smtClean="0"/>
              <a:t> xem</a:t>
            </a:r>
            <a:r>
              <a:rPr lang="vi-VN" b="1" dirty="0" smtClean="0"/>
              <a:t> </a:t>
            </a:r>
            <a:r>
              <a:rPr lang="en-US" b="1" dirty="0" smtClean="0"/>
              <a:t>physical bodies</a:t>
            </a:r>
            <a:r>
              <a:rPr lang="vi-VN" dirty="0" smtClean="0"/>
              <a:t> như một phần mở rộng của </a:t>
            </a:r>
            <a:r>
              <a:rPr lang="vi-VN" b="1" dirty="0" err="1" smtClean="0"/>
              <a:t>graphic</a:t>
            </a:r>
            <a:r>
              <a:rPr lang="vi-VN" b="1" dirty="0" smtClean="0"/>
              <a:t> </a:t>
            </a:r>
            <a:r>
              <a:rPr lang="vi-VN" b="1" dirty="0" err="1" smtClean="0"/>
              <a:t>object</a:t>
            </a:r>
            <a:r>
              <a:rPr lang="vi-VN" dirty="0"/>
              <a:t>.</a:t>
            </a:r>
            <a:endParaRPr lang="vi-VN" b="1" dirty="0" smtClean="0"/>
          </a:p>
          <a:p>
            <a:r>
              <a:rPr lang="vi-VN" dirty="0" smtClean="0"/>
              <a:t>Các thuộc tính cơ bản của </a:t>
            </a:r>
            <a:r>
              <a:rPr lang="vi-VN" dirty="0" err="1" smtClean="0"/>
              <a:t>body</a:t>
            </a:r>
            <a:r>
              <a:rPr lang="vi-VN" dirty="0" smtClean="0"/>
              <a:t> như </a:t>
            </a:r>
            <a:r>
              <a:rPr lang="vi-VN" b="1" dirty="0" err="1" smtClean="0"/>
              <a:t>x</a:t>
            </a:r>
            <a:r>
              <a:rPr lang="vi-VN" dirty="0" err="1" smtClean="0"/>
              <a:t>,</a:t>
            </a:r>
            <a:r>
              <a:rPr lang="vi-VN" b="1" dirty="0" err="1" smtClean="0"/>
              <a:t>y</a:t>
            </a:r>
            <a:r>
              <a:rPr lang="vi-VN" dirty="0" smtClean="0"/>
              <a:t>, </a:t>
            </a:r>
            <a:r>
              <a:rPr lang="vi-VN" b="1" dirty="0" err="1" smtClean="0"/>
              <a:t>rotation</a:t>
            </a:r>
            <a:r>
              <a:rPr lang="vi-VN" dirty="0" smtClean="0"/>
              <a:t>. Ngoài ra có thuộc tính </a:t>
            </a:r>
            <a:r>
              <a:rPr lang="vi-VN" b="1" dirty="0" err="1" smtClean="0"/>
              <a:t>bodyType</a:t>
            </a:r>
            <a:r>
              <a:rPr lang="vi-VN" dirty="0" smtClean="0"/>
              <a:t> phân loại </a:t>
            </a:r>
            <a:r>
              <a:rPr lang="vi-VN" dirty="0" err="1" smtClean="0"/>
              <a:t>body</a:t>
            </a:r>
            <a:r>
              <a:rPr lang="vi-VN" dirty="0" smtClean="0"/>
              <a:t> động và tĩnh (</a:t>
            </a:r>
            <a:r>
              <a:rPr lang="vi-VN" b="1" dirty="0" err="1" smtClean="0"/>
              <a:t>dynamic</a:t>
            </a:r>
            <a:r>
              <a:rPr lang="vi-VN" dirty="0"/>
              <a:t> </a:t>
            </a:r>
            <a:r>
              <a:rPr lang="vi-VN" dirty="0" smtClean="0"/>
              <a:t>và </a:t>
            </a:r>
            <a:r>
              <a:rPr lang="vi-VN" b="1" dirty="0" err="1" smtClean="0"/>
              <a:t>static</a:t>
            </a:r>
            <a:r>
              <a:rPr lang="vi-VN" dirty="0" smtClean="0"/>
              <a:t>).</a:t>
            </a:r>
          </a:p>
          <a:p>
            <a:endParaRPr lang="vi-VN" b="1" dirty="0" smtClean="0"/>
          </a:p>
          <a:p>
            <a:endParaRPr lang="en-US" b="1" dirty="0"/>
          </a:p>
        </p:txBody>
      </p:sp>
      <p:graphicFrame>
        <p:nvGraphicFramePr>
          <p:cNvPr id="5" name="Diagram 4"/>
          <p:cNvGraphicFramePr/>
          <p:nvPr>
            <p:extLst>
              <p:ext uri="{D42A27DB-BD31-4B8C-83A1-F6EECF244321}">
                <p14:modId xmlns:p14="http://schemas.microsoft.com/office/powerpoint/2010/main" val="3344051949"/>
              </p:ext>
            </p:extLst>
          </p:nvPr>
        </p:nvGraphicFramePr>
        <p:xfrm>
          <a:off x="801121" y="2243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96533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Tạo </a:t>
            </a:r>
            <a:r>
              <a:rPr lang="vi-VN" dirty="0" err="1" smtClean="0"/>
              <a:t>physic</a:t>
            </a:r>
            <a:r>
              <a:rPr lang="vi-VN" dirty="0" smtClean="0"/>
              <a:t> </a:t>
            </a:r>
            <a:r>
              <a:rPr lang="vi-VN" dirty="0" err="1" smtClean="0"/>
              <a:t>body</a:t>
            </a:r>
            <a:endParaRPr lang="en-US" dirty="0"/>
          </a:p>
        </p:txBody>
      </p:sp>
      <p:sp>
        <p:nvSpPr>
          <p:cNvPr id="3" name="Content Placeholder 2"/>
          <p:cNvSpPr>
            <a:spLocks noGrp="1"/>
          </p:cNvSpPr>
          <p:nvPr>
            <p:ph idx="1"/>
          </p:nvPr>
        </p:nvSpPr>
        <p:spPr/>
        <p:txBody>
          <a:bodyPr/>
          <a:lstStyle/>
          <a:p>
            <a:r>
              <a:rPr lang="vi-VN" dirty="0" smtClean="0"/>
              <a:t>Cú pháp.</a:t>
            </a:r>
          </a:p>
          <a:p>
            <a:r>
              <a:rPr lang="en-US" dirty="0"/>
              <a:t>C</a:t>
            </a:r>
            <a:r>
              <a:rPr lang="vi-VN" dirty="0" smtClean="0"/>
              <a:t>ó thể thêm </a:t>
            </a:r>
            <a:r>
              <a:rPr lang="vi-VN" b="1" dirty="0" err="1" smtClean="0"/>
              <a:t>bodyType</a:t>
            </a:r>
            <a:r>
              <a:rPr lang="vi-VN" dirty="0" smtClean="0"/>
              <a:t> vào sau </a:t>
            </a:r>
            <a:r>
              <a:rPr lang="vi-VN" dirty="0" err="1" smtClean="0"/>
              <a:t>object</a:t>
            </a:r>
            <a:r>
              <a:rPr lang="vi-VN" dirty="0" smtClean="0"/>
              <a:t> cho nhanh.</a:t>
            </a:r>
          </a:p>
          <a:p>
            <a:endParaRPr lang="en-US" dirty="0"/>
          </a:p>
        </p:txBody>
      </p:sp>
      <p:pic>
        <p:nvPicPr>
          <p:cNvPr id="4" name="Picture 3"/>
          <p:cNvPicPr>
            <a:picLocks noChangeAspect="1"/>
          </p:cNvPicPr>
          <p:nvPr/>
        </p:nvPicPr>
        <p:blipFill>
          <a:blip r:embed="rId2"/>
          <a:stretch>
            <a:fillRect/>
          </a:stretch>
        </p:blipFill>
        <p:spPr>
          <a:xfrm>
            <a:off x="847559" y="3212551"/>
            <a:ext cx="9130710" cy="707807"/>
          </a:xfrm>
          <a:prstGeom prst="rect">
            <a:avLst/>
          </a:prstGeom>
        </p:spPr>
      </p:pic>
    </p:spTree>
    <p:extLst>
      <p:ext uri="{BB962C8B-B14F-4D97-AF65-F5344CB8AC3E}">
        <p14:creationId xmlns:p14="http://schemas.microsoft.com/office/powerpoint/2010/main" val="3217491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Tại sao nên chọn </a:t>
            </a:r>
            <a:r>
              <a:rPr lang="vi-VN" dirty="0" err="1"/>
              <a:t>Corona</a:t>
            </a:r>
            <a:r>
              <a:rPr lang="vi-VN" dirty="0"/>
              <a:t>?</a:t>
            </a:r>
            <a:br>
              <a:rPr lang="vi-VN" dirty="0"/>
            </a:br>
            <a:endParaRPr lang="en-US" dirty="0"/>
          </a:p>
        </p:txBody>
      </p:sp>
      <p:sp>
        <p:nvSpPr>
          <p:cNvPr id="3" name="Content Placeholder 2"/>
          <p:cNvSpPr>
            <a:spLocks noGrp="1"/>
          </p:cNvSpPr>
          <p:nvPr>
            <p:ph idx="1"/>
          </p:nvPr>
        </p:nvSpPr>
        <p:spPr>
          <a:xfrm>
            <a:off x="677334" y="1617418"/>
            <a:ext cx="8596668" cy="3880773"/>
          </a:xfrm>
        </p:spPr>
        <p:txBody>
          <a:bodyPr/>
          <a:lstStyle/>
          <a:p>
            <a:r>
              <a:rPr lang="vi-VN" dirty="0" smtClean="0"/>
              <a:t>Nên tảng phát triển </a:t>
            </a:r>
            <a:r>
              <a:rPr lang="vi-VN" dirty="0" err="1" smtClean="0"/>
              <a:t>game</a:t>
            </a:r>
            <a:r>
              <a:rPr lang="vi-VN" dirty="0" smtClean="0"/>
              <a:t> 2D, 2.5D.</a:t>
            </a:r>
            <a:endParaRPr lang="en-US" dirty="0"/>
          </a:p>
        </p:txBody>
      </p:sp>
      <p:pic>
        <p:nvPicPr>
          <p:cNvPr id="5" name="Picture 4"/>
          <p:cNvPicPr>
            <a:picLocks noChangeAspect="1"/>
          </p:cNvPicPr>
          <p:nvPr/>
        </p:nvPicPr>
        <p:blipFill>
          <a:blip r:embed="rId2"/>
          <a:stretch>
            <a:fillRect/>
          </a:stretch>
        </p:blipFill>
        <p:spPr>
          <a:xfrm>
            <a:off x="1614323" y="2576730"/>
            <a:ext cx="933450" cy="981075"/>
          </a:xfrm>
          <a:prstGeom prst="rect">
            <a:avLst/>
          </a:prstGeom>
        </p:spPr>
      </p:pic>
      <p:pic>
        <p:nvPicPr>
          <p:cNvPr id="6" name="Picture 5"/>
          <p:cNvPicPr>
            <a:picLocks noChangeAspect="1"/>
          </p:cNvPicPr>
          <p:nvPr/>
        </p:nvPicPr>
        <p:blipFill>
          <a:blip r:embed="rId3"/>
          <a:stretch>
            <a:fillRect/>
          </a:stretch>
        </p:blipFill>
        <p:spPr>
          <a:xfrm>
            <a:off x="4574628" y="2557680"/>
            <a:ext cx="1066800" cy="1000125"/>
          </a:xfrm>
          <a:prstGeom prst="rect">
            <a:avLst/>
          </a:prstGeom>
        </p:spPr>
      </p:pic>
      <p:pic>
        <p:nvPicPr>
          <p:cNvPr id="7" name="Picture 6"/>
          <p:cNvPicPr>
            <a:picLocks noChangeAspect="1"/>
          </p:cNvPicPr>
          <p:nvPr/>
        </p:nvPicPr>
        <p:blipFill>
          <a:blip r:embed="rId4"/>
          <a:stretch>
            <a:fillRect/>
          </a:stretch>
        </p:blipFill>
        <p:spPr>
          <a:xfrm>
            <a:off x="7184642" y="2633880"/>
            <a:ext cx="2657475" cy="923925"/>
          </a:xfrm>
          <a:prstGeom prst="rect">
            <a:avLst/>
          </a:prstGeom>
        </p:spPr>
      </p:pic>
      <p:pic>
        <p:nvPicPr>
          <p:cNvPr id="8" name="Picture 7"/>
          <p:cNvPicPr>
            <a:picLocks noChangeAspect="1"/>
          </p:cNvPicPr>
          <p:nvPr/>
        </p:nvPicPr>
        <p:blipFill>
          <a:blip r:embed="rId5"/>
          <a:stretch>
            <a:fillRect/>
          </a:stretch>
        </p:blipFill>
        <p:spPr>
          <a:xfrm>
            <a:off x="1071398" y="4558863"/>
            <a:ext cx="2019300" cy="914400"/>
          </a:xfrm>
          <a:prstGeom prst="rect">
            <a:avLst/>
          </a:prstGeom>
        </p:spPr>
      </p:pic>
      <p:pic>
        <p:nvPicPr>
          <p:cNvPr id="9" name="Picture 8"/>
          <p:cNvPicPr>
            <a:picLocks noChangeAspect="1"/>
          </p:cNvPicPr>
          <p:nvPr/>
        </p:nvPicPr>
        <p:blipFill>
          <a:blip r:embed="rId6"/>
          <a:stretch>
            <a:fillRect/>
          </a:stretch>
        </p:blipFill>
        <p:spPr>
          <a:xfrm>
            <a:off x="3987526" y="4558863"/>
            <a:ext cx="2581275" cy="914400"/>
          </a:xfrm>
          <a:prstGeom prst="rect">
            <a:avLst/>
          </a:prstGeom>
        </p:spPr>
      </p:pic>
      <p:pic>
        <p:nvPicPr>
          <p:cNvPr id="10" name="Picture 9"/>
          <p:cNvPicPr>
            <a:picLocks noChangeAspect="1"/>
          </p:cNvPicPr>
          <p:nvPr/>
        </p:nvPicPr>
        <p:blipFill>
          <a:blip r:embed="rId7"/>
          <a:stretch>
            <a:fillRect/>
          </a:stretch>
        </p:blipFill>
        <p:spPr>
          <a:xfrm>
            <a:off x="7465629" y="4444563"/>
            <a:ext cx="2095500" cy="1028700"/>
          </a:xfrm>
          <a:prstGeom prst="rect">
            <a:avLst/>
          </a:prstGeom>
        </p:spPr>
      </p:pic>
    </p:spTree>
    <p:extLst>
      <p:ext uri="{BB962C8B-B14F-4D97-AF65-F5344CB8AC3E}">
        <p14:creationId xmlns:p14="http://schemas.microsoft.com/office/powerpoint/2010/main" val="35503171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property</a:t>
            </a:r>
            <a:endParaRPr lang="en-US" dirty="0"/>
          </a:p>
        </p:txBody>
      </p:sp>
      <p:sp>
        <p:nvSpPr>
          <p:cNvPr id="3" name="Content Placeholder 2"/>
          <p:cNvSpPr>
            <a:spLocks noGrp="1"/>
          </p:cNvSpPr>
          <p:nvPr>
            <p:ph idx="1"/>
          </p:nvPr>
        </p:nvSpPr>
        <p:spPr/>
        <p:txBody>
          <a:bodyPr/>
          <a:lstStyle/>
          <a:p>
            <a:r>
              <a:rPr lang="vi-VN" b="1" dirty="0" err="1" smtClean="0"/>
              <a:t>density</a:t>
            </a:r>
            <a:r>
              <a:rPr lang="vi-VN" dirty="0" smtClean="0"/>
              <a:t>: tỉ trọng với môi tường.</a:t>
            </a:r>
          </a:p>
          <a:p>
            <a:r>
              <a:rPr lang="vi-VN" b="1" dirty="0" smtClean="0"/>
              <a:t>f</a:t>
            </a:r>
            <a:r>
              <a:rPr lang="en-US" b="1" dirty="0" err="1" smtClean="0"/>
              <a:t>riction</a:t>
            </a:r>
            <a:r>
              <a:rPr lang="vi-VN" b="1" dirty="0" smtClean="0"/>
              <a:t>:</a:t>
            </a:r>
            <a:r>
              <a:rPr lang="vi-VN" dirty="0" smtClean="0"/>
              <a:t> ma sát.</a:t>
            </a:r>
          </a:p>
          <a:p>
            <a:r>
              <a:rPr lang="vi-VN" b="1" dirty="0" err="1" smtClean="0"/>
              <a:t>bounce</a:t>
            </a:r>
            <a:r>
              <a:rPr lang="vi-VN" b="1" dirty="0" smtClean="0"/>
              <a:t>:</a:t>
            </a:r>
            <a:r>
              <a:rPr lang="vi-VN" dirty="0" smtClean="0"/>
              <a:t> độ nãy.</a:t>
            </a:r>
          </a:p>
          <a:p>
            <a:r>
              <a:rPr lang="vi-VN" b="1" dirty="0" err="1" smtClean="0"/>
              <a:t>shape</a:t>
            </a:r>
            <a:r>
              <a:rPr lang="vi-VN" dirty="0" smtClean="0"/>
              <a:t>: để xác định hình dạng của </a:t>
            </a:r>
            <a:r>
              <a:rPr lang="vi-VN" dirty="0" err="1" smtClean="0"/>
              <a:t>physic</a:t>
            </a:r>
            <a:r>
              <a:rPr lang="vi-VN" dirty="0" smtClean="0"/>
              <a:t> </a:t>
            </a:r>
            <a:r>
              <a:rPr lang="vi-VN" dirty="0" err="1" smtClean="0"/>
              <a:t>body</a:t>
            </a:r>
            <a:r>
              <a:rPr lang="vi-VN" dirty="0" smtClean="0"/>
              <a:t>. Vì </a:t>
            </a:r>
            <a:r>
              <a:rPr lang="vi-VN" dirty="0" err="1" smtClean="0"/>
              <a:t>physic</a:t>
            </a:r>
            <a:r>
              <a:rPr lang="vi-VN" dirty="0" smtClean="0"/>
              <a:t> </a:t>
            </a:r>
            <a:r>
              <a:rPr lang="vi-VN" dirty="0" err="1" smtClean="0"/>
              <a:t>body</a:t>
            </a:r>
            <a:r>
              <a:rPr lang="vi-VN" dirty="0" smtClean="0"/>
              <a:t> đôi khi không trùng với hình ảnh của chúng.</a:t>
            </a:r>
            <a:endParaRPr lang="en-US" b="1" dirty="0"/>
          </a:p>
          <a:p>
            <a:endParaRPr lang="en-US" b="1" dirty="0"/>
          </a:p>
        </p:txBody>
      </p:sp>
    </p:spTree>
    <p:extLst>
      <p:ext uri="{BB962C8B-B14F-4D97-AF65-F5344CB8AC3E}">
        <p14:creationId xmlns:p14="http://schemas.microsoft.com/office/powerpoint/2010/main" val="24805542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Body Type</a:t>
            </a:r>
            <a:br>
              <a:rPr lang="en-US" b="1" dirty="0"/>
            </a:br>
            <a:endParaRPr lang="en-US" dirty="0"/>
          </a:p>
        </p:txBody>
      </p:sp>
      <p:sp>
        <p:nvSpPr>
          <p:cNvPr id="3" name="Content Placeholder 2"/>
          <p:cNvSpPr>
            <a:spLocks noGrp="1"/>
          </p:cNvSpPr>
          <p:nvPr>
            <p:ph idx="1"/>
          </p:nvPr>
        </p:nvSpPr>
        <p:spPr/>
        <p:txBody>
          <a:bodyPr/>
          <a:lstStyle/>
          <a:p>
            <a:r>
              <a:rPr lang="vi-VN" b="1" dirty="0" err="1" smtClean="0"/>
              <a:t>dynamic</a:t>
            </a:r>
            <a:r>
              <a:rPr lang="vi-VN" dirty="0" smtClean="0"/>
              <a:t>: động, chịu ảnh hưởng của trọng lực </a:t>
            </a:r>
          </a:p>
          <a:p>
            <a:r>
              <a:rPr lang="vi-VN" b="1" dirty="0" err="1" smtClean="0"/>
              <a:t>staic</a:t>
            </a:r>
            <a:r>
              <a:rPr lang="vi-VN" dirty="0" smtClean="0"/>
              <a:t>: tĩnh, có khối lượng vô cùng, chỉ va chạm với </a:t>
            </a:r>
            <a:r>
              <a:rPr lang="vi-VN" dirty="0" err="1" smtClean="0"/>
              <a:t>dynamic</a:t>
            </a:r>
            <a:r>
              <a:rPr lang="vi-VN" dirty="0" smtClean="0"/>
              <a:t>.</a:t>
            </a:r>
          </a:p>
          <a:p>
            <a:r>
              <a:rPr lang="vi-VN" b="1" dirty="0" smtClean="0"/>
              <a:t>k</a:t>
            </a:r>
            <a:r>
              <a:rPr lang="en-US" b="1" dirty="0" err="1" smtClean="0"/>
              <a:t>inematic</a:t>
            </a:r>
            <a:r>
              <a:rPr lang="vi-VN" dirty="0" smtClean="0"/>
              <a:t>: động, không chịu tác động của trọng lực.</a:t>
            </a:r>
            <a:endParaRPr lang="en-US" b="1" dirty="0"/>
          </a:p>
        </p:txBody>
      </p:sp>
      <p:pic>
        <p:nvPicPr>
          <p:cNvPr id="4" name="Picture 3"/>
          <p:cNvPicPr>
            <a:picLocks noChangeAspect="1"/>
          </p:cNvPicPr>
          <p:nvPr/>
        </p:nvPicPr>
        <p:blipFill>
          <a:blip r:embed="rId2"/>
          <a:stretch>
            <a:fillRect/>
          </a:stretch>
        </p:blipFill>
        <p:spPr>
          <a:xfrm>
            <a:off x="808967" y="3988019"/>
            <a:ext cx="9425044" cy="1824202"/>
          </a:xfrm>
          <a:prstGeom prst="rect">
            <a:avLst/>
          </a:prstGeom>
        </p:spPr>
      </p:pic>
    </p:spTree>
    <p:extLst>
      <p:ext uri="{BB962C8B-B14F-4D97-AF65-F5344CB8AC3E}">
        <p14:creationId xmlns:p14="http://schemas.microsoft.com/office/powerpoint/2010/main" val="2437101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Multi-Element </a:t>
            </a:r>
            <a:r>
              <a:rPr lang="en-US" b="1" dirty="0" smtClean="0"/>
              <a:t>Body</a:t>
            </a:r>
            <a:r>
              <a:rPr lang="en-US" b="1" dirty="0"/>
              <a:t/>
            </a:r>
            <a:br>
              <a:rPr lang="en-US" b="1" dirty="0"/>
            </a:br>
            <a:endParaRPr lang="en-US" dirty="0"/>
          </a:p>
        </p:txBody>
      </p:sp>
      <p:sp>
        <p:nvSpPr>
          <p:cNvPr id="3" name="Content Placeholder 2"/>
          <p:cNvSpPr>
            <a:spLocks noGrp="1"/>
          </p:cNvSpPr>
          <p:nvPr>
            <p:ph idx="1"/>
          </p:nvPr>
        </p:nvSpPr>
        <p:spPr/>
        <p:txBody>
          <a:bodyPr/>
          <a:lstStyle/>
          <a:p>
            <a:r>
              <a:rPr lang="vi-VN" dirty="0" smtClean="0"/>
              <a:t>Nhiều đối tượng thì được có những bộ phận có tính vất lý khác nhau. Để làm được điều này ta kết hợp nhiều thành phần lại.</a:t>
            </a:r>
          </a:p>
          <a:p>
            <a:endParaRPr lang="vi-VN" dirty="0" smtClean="0"/>
          </a:p>
          <a:p>
            <a:endParaRPr lang="en-US" dirty="0"/>
          </a:p>
        </p:txBody>
      </p:sp>
      <p:pic>
        <p:nvPicPr>
          <p:cNvPr id="4" name="Picture 3"/>
          <p:cNvPicPr>
            <a:picLocks noChangeAspect="1"/>
          </p:cNvPicPr>
          <p:nvPr/>
        </p:nvPicPr>
        <p:blipFill>
          <a:blip r:embed="rId2"/>
          <a:stretch>
            <a:fillRect/>
          </a:stretch>
        </p:blipFill>
        <p:spPr>
          <a:xfrm>
            <a:off x="1102934" y="3189168"/>
            <a:ext cx="3872734" cy="1349211"/>
          </a:xfrm>
          <a:prstGeom prst="rect">
            <a:avLst/>
          </a:prstGeom>
        </p:spPr>
      </p:pic>
      <p:pic>
        <p:nvPicPr>
          <p:cNvPr id="5" name="Picture 4"/>
          <p:cNvPicPr>
            <a:picLocks noChangeAspect="1"/>
          </p:cNvPicPr>
          <p:nvPr/>
        </p:nvPicPr>
        <p:blipFill>
          <a:blip r:embed="rId3"/>
          <a:stretch>
            <a:fillRect/>
          </a:stretch>
        </p:blipFill>
        <p:spPr>
          <a:xfrm>
            <a:off x="1102934" y="4815466"/>
            <a:ext cx="7501846" cy="1502983"/>
          </a:xfrm>
          <a:prstGeom prst="rect">
            <a:avLst/>
          </a:prstGeom>
        </p:spPr>
      </p:pic>
    </p:spTree>
    <p:extLst>
      <p:ext uri="{BB962C8B-B14F-4D97-AF65-F5344CB8AC3E}">
        <p14:creationId xmlns:p14="http://schemas.microsoft.com/office/powerpoint/2010/main" val="348381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2152"/>
          </a:xfrm>
        </p:spPr>
        <p:txBody>
          <a:bodyPr/>
          <a:lstStyle/>
          <a:p>
            <a:r>
              <a:rPr lang="vi-VN" dirty="0"/>
              <a:t>Tóm tắt ngôn ngữ lập trình Lua.</a:t>
            </a:r>
            <a:endParaRPr lang="en-US" dirty="0"/>
          </a:p>
        </p:txBody>
      </p:sp>
      <p:sp>
        <p:nvSpPr>
          <p:cNvPr id="3" name="Content Placeholder 2"/>
          <p:cNvSpPr>
            <a:spLocks noGrp="1"/>
          </p:cNvSpPr>
          <p:nvPr>
            <p:ph idx="1"/>
          </p:nvPr>
        </p:nvSpPr>
        <p:spPr>
          <a:xfrm>
            <a:off x="677334" y="1891863"/>
            <a:ext cx="8596668" cy="4149500"/>
          </a:xfrm>
        </p:spPr>
        <p:txBody>
          <a:bodyPr/>
          <a:lstStyle/>
          <a:p>
            <a:r>
              <a:rPr lang="vi-VN" dirty="0" smtClean="0"/>
              <a:t>Ngôn ngữ lập trình Lua được sử dụng trong </a:t>
            </a:r>
            <a:r>
              <a:rPr lang="vi-VN" dirty="0" err="1" smtClean="0"/>
              <a:t>Corona</a:t>
            </a:r>
            <a:r>
              <a:rPr lang="vi-VN" dirty="0" smtClean="0"/>
              <a:t>.</a:t>
            </a:r>
          </a:p>
          <a:p>
            <a:r>
              <a:rPr lang="vi-VN" dirty="0"/>
              <a:t>Lua </a:t>
            </a:r>
            <a:r>
              <a:rPr lang="vi-VN" dirty="0" smtClean="0"/>
              <a:t>là một ngôn ngữ kịch bản mạnh mẽ, hiệu quả, nhẹ, có thể nhúng được. Nó được hỗ trợ lập trình thủ tục, lập trình hướng đối tượng, lập trình chức </a:t>
            </a:r>
            <a:r>
              <a:rPr lang="vi-VN" dirty="0"/>
              <a:t>năng, </a:t>
            </a:r>
            <a:r>
              <a:rPr lang="vi-VN" dirty="0" smtClean="0"/>
              <a:t>lập trình dữ liệu, và mô tả dữ liệu.</a:t>
            </a:r>
          </a:p>
        </p:txBody>
      </p:sp>
      <p:pic>
        <p:nvPicPr>
          <p:cNvPr id="3074" name="Picture 2" descr="Lu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080" y="4132752"/>
            <a:ext cx="1467175" cy="14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235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Cài đặt môi trường cho </a:t>
            </a:r>
            <a:r>
              <a:rPr lang="vi-VN" dirty="0" err="1"/>
              <a:t>Corona</a:t>
            </a:r>
            <a:r>
              <a:rPr lang="vi-VN" dirty="0"/>
              <a:t>.</a:t>
            </a:r>
            <a:endParaRPr lang="en-US" dirty="0"/>
          </a:p>
        </p:txBody>
      </p:sp>
      <p:sp>
        <p:nvSpPr>
          <p:cNvPr id="5" name="Content Placeholder 4"/>
          <p:cNvSpPr>
            <a:spLocks noGrp="1"/>
          </p:cNvSpPr>
          <p:nvPr>
            <p:ph idx="1"/>
          </p:nvPr>
        </p:nvSpPr>
        <p:spPr/>
        <p:txBody>
          <a:bodyPr/>
          <a:lstStyle/>
          <a:p>
            <a:r>
              <a:rPr lang="vi-VN" dirty="0" err="1" smtClean="0"/>
              <a:t>Corona</a:t>
            </a:r>
            <a:r>
              <a:rPr lang="vi-VN" dirty="0" smtClean="0"/>
              <a:t> </a:t>
            </a:r>
            <a:r>
              <a:rPr lang="vi-VN" dirty="0" err="1" smtClean="0"/>
              <a:t>Sdk</a:t>
            </a:r>
            <a:r>
              <a:rPr lang="vi-VN" dirty="0" smtClean="0"/>
              <a:t>.</a:t>
            </a:r>
          </a:p>
          <a:p>
            <a:r>
              <a:rPr lang="vi-VN" dirty="0" smtClean="0"/>
              <a:t>Môi trường lập trình.</a:t>
            </a:r>
            <a:endParaRPr lang="en-US" dirty="0"/>
          </a:p>
        </p:txBody>
      </p:sp>
    </p:spTree>
    <p:extLst>
      <p:ext uri="{BB962C8B-B14F-4D97-AF65-F5344CB8AC3E}">
        <p14:creationId xmlns:p14="http://schemas.microsoft.com/office/powerpoint/2010/main" val="3384200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smtClean="0"/>
              <a:t>Corona</a:t>
            </a:r>
            <a:r>
              <a:rPr lang="vi-VN" dirty="0" smtClean="0"/>
              <a:t> </a:t>
            </a:r>
            <a:r>
              <a:rPr lang="vi-VN" dirty="0" err="1" smtClean="0"/>
              <a:t>Sdk</a:t>
            </a:r>
            <a:r>
              <a:rPr lang="vi-VN" dirty="0" smtClean="0"/>
              <a:t>.</a:t>
            </a:r>
            <a:endParaRPr lang="en-US" dirty="0"/>
          </a:p>
        </p:txBody>
      </p:sp>
      <p:sp>
        <p:nvSpPr>
          <p:cNvPr id="3" name="Content Placeholder 2"/>
          <p:cNvSpPr>
            <a:spLocks noGrp="1"/>
          </p:cNvSpPr>
          <p:nvPr>
            <p:ph idx="1"/>
          </p:nvPr>
        </p:nvSpPr>
        <p:spPr>
          <a:xfrm>
            <a:off x="677334" y="1930400"/>
            <a:ext cx="8596668" cy="3880773"/>
          </a:xfrm>
        </p:spPr>
        <p:txBody>
          <a:bodyPr/>
          <a:lstStyle/>
          <a:p>
            <a:r>
              <a:rPr lang="vi-VN" dirty="0" smtClean="0"/>
              <a:t>Cài đặt </a:t>
            </a:r>
            <a:r>
              <a:rPr lang="vi-VN" dirty="0" err="1" smtClean="0"/>
              <a:t>Corona</a:t>
            </a:r>
            <a:r>
              <a:rPr lang="vi-VN" dirty="0" smtClean="0"/>
              <a:t> </a:t>
            </a:r>
            <a:r>
              <a:rPr lang="vi-VN" dirty="0" err="1" smtClean="0"/>
              <a:t>Sdk</a:t>
            </a:r>
            <a:r>
              <a:rPr lang="vi-VN" dirty="0" smtClean="0"/>
              <a:t>.</a:t>
            </a:r>
          </a:p>
          <a:p>
            <a:r>
              <a:rPr lang="vi-VN" dirty="0" smtClean="0"/>
              <a:t>Đăng nhập để sử dụng.</a:t>
            </a:r>
            <a:endParaRPr lang="en-US" dirty="0"/>
          </a:p>
        </p:txBody>
      </p:sp>
      <p:pic>
        <p:nvPicPr>
          <p:cNvPr id="5" name="Content Placeholder 3"/>
          <p:cNvPicPr>
            <a:picLocks noChangeAspect="1"/>
          </p:cNvPicPr>
          <p:nvPr/>
        </p:nvPicPr>
        <p:blipFill>
          <a:blip r:embed="rId2"/>
          <a:stretch>
            <a:fillRect/>
          </a:stretch>
        </p:blipFill>
        <p:spPr>
          <a:xfrm>
            <a:off x="2016969" y="3083415"/>
            <a:ext cx="5917397" cy="3336320"/>
          </a:xfrm>
          <a:prstGeom prst="rect">
            <a:avLst/>
          </a:prstGeom>
        </p:spPr>
      </p:pic>
    </p:spTree>
    <p:extLst>
      <p:ext uri="{BB962C8B-B14F-4D97-AF65-F5344CB8AC3E}">
        <p14:creationId xmlns:p14="http://schemas.microsoft.com/office/powerpoint/2010/main" val="310984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Môi trường soạn thảo.</a:t>
            </a:r>
            <a:endParaRPr lang="en-US" dirty="0"/>
          </a:p>
        </p:txBody>
      </p:sp>
      <p:sp>
        <p:nvSpPr>
          <p:cNvPr id="3" name="Content Placeholder 2"/>
          <p:cNvSpPr>
            <a:spLocks noGrp="1"/>
          </p:cNvSpPr>
          <p:nvPr>
            <p:ph idx="1"/>
          </p:nvPr>
        </p:nvSpPr>
        <p:spPr/>
        <p:txBody>
          <a:bodyPr/>
          <a:lstStyle/>
          <a:p>
            <a:pPr marL="0" indent="0">
              <a:buNone/>
            </a:pPr>
            <a:endParaRPr lang="vi-VN" dirty="0" smtClean="0"/>
          </a:p>
          <a:p>
            <a:endParaRPr lang="en-US" dirty="0"/>
          </a:p>
        </p:txBody>
      </p:sp>
      <p:pic>
        <p:nvPicPr>
          <p:cNvPr id="4" name="Picture 3"/>
          <p:cNvPicPr>
            <a:picLocks noChangeAspect="1"/>
          </p:cNvPicPr>
          <p:nvPr/>
        </p:nvPicPr>
        <p:blipFill>
          <a:blip r:embed="rId2"/>
          <a:stretch>
            <a:fillRect/>
          </a:stretch>
        </p:blipFill>
        <p:spPr>
          <a:xfrm>
            <a:off x="2051827" y="2282879"/>
            <a:ext cx="5847682" cy="2604430"/>
          </a:xfrm>
          <a:prstGeom prst="rect">
            <a:avLst/>
          </a:prstGeom>
        </p:spPr>
      </p:pic>
    </p:spTree>
    <p:extLst>
      <p:ext uri="{BB962C8B-B14F-4D97-AF65-F5344CB8AC3E}">
        <p14:creationId xmlns:p14="http://schemas.microsoft.com/office/powerpoint/2010/main" val="1651387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hình Project </a:t>
            </a:r>
            <a:r>
              <a:rPr lang="vi-VN" dirty="0" err="1" smtClean="0"/>
              <a:t>Corona</a:t>
            </a:r>
            <a:r>
              <a:rPr lang="vi-VN" dirty="0" smtClean="0"/>
              <a:t>.</a:t>
            </a:r>
            <a:br>
              <a:rPr lang="vi-VN" dirty="0" smtClean="0"/>
            </a:br>
            <a:endParaRPr lang="en-US" dirty="0"/>
          </a:p>
        </p:txBody>
      </p:sp>
      <p:sp>
        <p:nvSpPr>
          <p:cNvPr id="3" name="Content Placeholder 2"/>
          <p:cNvSpPr>
            <a:spLocks noGrp="1"/>
          </p:cNvSpPr>
          <p:nvPr>
            <p:ph idx="1"/>
          </p:nvPr>
        </p:nvSpPr>
        <p:spPr/>
        <p:txBody>
          <a:bodyPr/>
          <a:lstStyle/>
          <a:p>
            <a:r>
              <a:rPr lang="vi-VN" dirty="0"/>
              <a:t>Cấu trúc </a:t>
            </a:r>
            <a:r>
              <a:rPr lang="vi-VN" dirty="0" err="1"/>
              <a:t>file</a:t>
            </a:r>
            <a:r>
              <a:rPr lang="vi-VN" dirty="0"/>
              <a:t> cấu hình.</a:t>
            </a:r>
          </a:p>
          <a:p>
            <a:r>
              <a:rPr lang="vi-VN" dirty="0"/>
              <a:t>Kéo dãn nội dung.</a:t>
            </a:r>
          </a:p>
          <a:p>
            <a:r>
              <a:rPr lang="vi-VN" dirty="0"/>
              <a:t>Lựa chọn nội dung.</a:t>
            </a:r>
          </a:p>
          <a:p>
            <a:r>
              <a:rPr lang="vi-VN" dirty="0"/>
              <a:t>Tốc độ khung hình</a:t>
            </a:r>
            <a:r>
              <a:rPr lang="vi-VN" dirty="0" smtClean="0"/>
              <a:t>.</a:t>
            </a:r>
            <a:endParaRPr lang="en-US" dirty="0"/>
          </a:p>
        </p:txBody>
      </p:sp>
    </p:spTree>
    <p:extLst>
      <p:ext uri="{BB962C8B-B14F-4D97-AF65-F5344CB8AC3E}">
        <p14:creationId xmlns:p14="http://schemas.microsoft.com/office/powerpoint/2010/main" val="4198865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372</TotalTime>
  <Words>1440</Words>
  <Application>Microsoft Office PowerPoint</Application>
  <PresentationFormat>Widescreen</PresentationFormat>
  <Paragraphs>202</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Cambria Math</vt:lpstr>
      <vt:lpstr>Tahoma</vt:lpstr>
      <vt:lpstr>Trebuchet MS</vt:lpstr>
      <vt:lpstr>Wingdings 3</vt:lpstr>
      <vt:lpstr>Facet</vt:lpstr>
      <vt:lpstr>Tìm hiểu cơ bản về nền tảng Corona </vt:lpstr>
      <vt:lpstr>Có gì trong bài này?</vt:lpstr>
      <vt:lpstr>Có gì trong bài này?</vt:lpstr>
      <vt:lpstr>Tại sao nên chọn Corona? </vt:lpstr>
      <vt:lpstr>Tóm tắt ngôn ngữ lập trình Lua.</vt:lpstr>
      <vt:lpstr>Cài đặt môi trường cho Corona.</vt:lpstr>
      <vt:lpstr>Corona Sdk.</vt:lpstr>
      <vt:lpstr>Môi trường soạn thảo.</vt:lpstr>
      <vt:lpstr>Cấu hình Project Corona. </vt:lpstr>
      <vt:lpstr>Cấu trúc file cấu hình. </vt:lpstr>
      <vt:lpstr>Content Scaling (kéo dãn nội dung) </vt:lpstr>
      <vt:lpstr>letterBox vs zoomEven</vt:lpstr>
      <vt:lpstr>Dynamic Image Selection</vt:lpstr>
      <vt:lpstr>Tốc độ khung hình.</vt:lpstr>
      <vt:lpstr>Đồ họa</vt:lpstr>
      <vt:lpstr>Display Object( đối tượng hiển thị). </vt:lpstr>
      <vt:lpstr>Tạo đối tượng đồ họa.</vt:lpstr>
      <vt:lpstr>Phương thức và thuộc tính.</vt:lpstr>
      <vt:lpstr>Object order( thứ tự)</vt:lpstr>
      <vt:lpstr>Xóa bỏ.</vt:lpstr>
      <vt:lpstr>Sprite Animation( bóng hoạt hình) </vt:lpstr>
      <vt:lpstr>Image sheets</vt:lpstr>
      <vt:lpstr>Image sheets</vt:lpstr>
      <vt:lpstr>Image sheets</vt:lpstr>
      <vt:lpstr>Animation Sequences </vt:lpstr>
      <vt:lpstr>Animation Sequences </vt:lpstr>
      <vt:lpstr>Consecutive Frames  </vt:lpstr>
      <vt:lpstr>Non-Consecutive Frames   </vt:lpstr>
      <vt:lpstr>Multiple Sequences </vt:lpstr>
      <vt:lpstr>Sprite Objects </vt:lpstr>
      <vt:lpstr>Sprite Control Methods </vt:lpstr>
      <vt:lpstr>Sprite Events</vt:lpstr>
      <vt:lpstr>Physics </vt:lpstr>
      <vt:lpstr>Physics Setup </vt:lpstr>
      <vt:lpstr>Tổng quan</vt:lpstr>
      <vt:lpstr>Cài đặt vật lý</vt:lpstr>
      <vt:lpstr>Physics Bodies </vt:lpstr>
      <vt:lpstr>Tổng quan</vt:lpstr>
      <vt:lpstr>Tạo physic body</vt:lpstr>
      <vt:lpstr>Physical property</vt:lpstr>
      <vt:lpstr>Body Type </vt:lpstr>
      <vt:lpstr>Multi-Element Body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 Thanh Nguyễn</dc:creator>
  <cp:lastModifiedBy>Duy Thanh Nguyễn</cp:lastModifiedBy>
  <cp:revision>79</cp:revision>
  <dcterms:created xsi:type="dcterms:W3CDTF">2017-04-21T05:13:45Z</dcterms:created>
  <dcterms:modified xsi:type="dcterms:W3CDTF">2017-04-22T04:22:02Z</dcterms:modified>
</cp:coreProperties>
</file>