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6" r:id="rId3"/>
    <p:sldId id="341" r:id="rId4"/>
    <p:sldId id="342" r:id="rId5"/>
    <p:sldId id="343" r:id="rId6"/>
    <p:sldId id="344" r:id="rId7"/>
    <p:sldId id="345" r:id="rId8"/>
    <p:sldId id="346" r:id="rId9"/>
    <p:sldId id="348" r:id="rId10"/>
    <p:sldId id="349" r:id="rId11"/>
    <p:sldId id="350" r:id="rId12"/>
    <p:sldId id="351" r:id="rId13"/>
    <p:sldId id="352" r:id="rId14"/>
    <p:sldId id="338" r:id="rId15"/>
    <p:sldId id="353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36"/>
            <p14:sldId id="341"/>
            <p14:sldId id="342"/>
            <p14:sldId id="343"/>
            <p14:sldId id="344"/>
            <p14:sldId id="345"/>
            <p14:sldId id="346"/>
            <p14:sldId id="348"/>
            <p14:sldId id="349"/>
            <p14:sldId id="350"/>
            <p14:sldId id="351"/>
            <p14:sldId id="352"/>
            <p14:sldId id="338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c Tien" initials="NDT" lastIdx="2" clrIdx="0">
    <p:extLst>
      <p:ext uri="{19B8F6BF-5375-455C-9EA6-DF929625EA0E}">
        <p15:presenceInfo xmlns:p15="http://schemas.microsoft.com/office/powerpoint/2012/main" userId="S-1-12-1-490888966-1225478901-224002207-391986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000FF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79705" autoAdjust="0"/>
  </p:normalViewPr>
  <p:slideViewPr>
    <p:cSldViewPr>
      <p:cViewPr varScale="1">
        <p:scale>
          <a:sx n="97" d="100"/>
          <a:sy n="97" d="100"/>
        </p:scale>
        <p:origin x="6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6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/>
              <a:t>c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GVHS: Giáo viên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Project 2 - Nguyễn Đức Thiên - LTU15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ơ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Project 2 - Nguyễn Đức Thiên - LTU15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đ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Project 2 - Nguyễn Đức Thiên - LTU15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4571194" y="1219202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lệ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3" y="1219202"/>
            <a:ext cx="5105397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Project 2 - Nguyễn Đức Thiên - LTU15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3429000" y="1210470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Project 2 - Nguyễn Đức Thiên - LTU15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  <p:pic>
        <p:nvPicPr>
          <p:cNvPr id="8" name="Picture 7" descr="pp1.jpg">
            <a:extLst>
              <a:ext uri="{FF2B5EF4-FFF2-40B4-BE49-F238E27FC236}">
                <a16:creationId xmlns:a16="http://schemas.microsoft.com/office/drawing/2014/main" id="{38B657E4-BB48-400F-ABD4-B0F784DB2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2 - Nguyễn Đức Thiên - LTU15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8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5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miro.medium.com/max/2554/1*M_3iYollNTlz0PVn5udCBQ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D27615-7F4B-4FB1-88A3-0D5A2F5F0355}"/>
              </a:ext>
            </a:extLst>
          </p:cNvPr>
          <p:cNvSpPr txBox="1">
            <a:spLocks/>
          </p:cNvSpPr>
          <p:nvPr/>
        </p:nvSpPr>
        <p:spPr>
          <a:xfrm>
            <a:off x="-17461" y="1371600"/>
            <a:ext cx="9144000" cy="2553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Nghiên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cứu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các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giải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pháp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hiện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có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trên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thế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giới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và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tại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Việt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Nam </a:t>
            </a:r>
          </a:p>
          <a:p>
            <a:pPr>
              <a:spcBef>
                <a:spcPts val="600"/>
              </a:spcBef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cho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bài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toán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nhận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diện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thực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thể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có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tên</a:t>
            </a:r>
            <a:endParaRPr lang="en-US" sz="3200" b="1" dirty="0">
              <a:solidFill>
                <a:srgbClr val="C0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C43560A-AB07-458B-8CCB-098202D3E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88730"/>
            <a:ext cx="3234889" cy="2005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307C7-7BD2-4554-9342-0CD1FC8FA505}"/>
              </a:ext>
            </a:extLst>
          </p:cNvPr>
          <p:cNvSpPr txBox="1"/>
          <p:nvPr/>
        </p:nvSpPr>
        <p:spPr>
          <a:xfrm>
            <a:off x="350950" y="4652745"/>
            <a:ext cx="3279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Thiên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: LTU15</a:t>
            </a:r>
          </a:p>
          <a:p>
            <a:r>
              <a:rPr lang="vi-VN" dirty="0">
                <a:solidFill>
                  <a:schemeClr val="bg1"/>
                </a:solidFill>
              </a:rPr>
              <a:t>GVHD</a:t>
            </a:r>
            <a:r>
              <a:rPr lang="en-US" dirty="0">
                <a:solidFill>
                  <a:schemeClr val="bg1"/>
                </a:solidFill>
              </a:rPr>
              <a:t>: TS. </a:t>
            </a:r>
            <a:r>
              <a:rPr lang="en-US" dirty="0" err="1">
                <a:solidFill>
                  <a:schemeClr val="bg1"/>
                </a:solidFill>
              </a:rPr>
              <a:t>Đào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r>
              <a:rPr lang="en-US" dirty="0">
                <a:solidFill>
                  <a:schemeClr val="bg1"/>
                </a:solidFill>
              </a:rPr>
              <a:t> Chung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365A-A715-8A47-9FA7-973CE51B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3. Các phương pháp hiện nay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A69E-A92A-CC4D-A22A-ED293CB8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Sử dụng các phương pháp học sâu (Deep Learning)</a:t>
            </a:r>
          </a:p>
          <a:p>
            <a:pPr lvl="1">
              <a:lnSpc>
                <a:spcPct val="150000"/>
              </a:lnSpc>
            </a:pPr>
            <a:r>
              <a:rPr lang="en-VN" sz="2800" dirty="0"/>
              <a:t>Convolution Neural Network (CNN)</a:t>
            </a:r>
          </a:p>
          <a:p>
            <a:pPr lvl="1">
              <a:lnSpc>
                <a:spcPct val="150000"/>
              </a:lnSpc>
            </a:pPr>
            <a:r>
              <a:rPr lang="en-VN" sz="2800" dirty="0"/>
              <a:t>Recurrent Neural Network (RNN)</a:t>
            </a:r>
          </a:p>
          <a:p>
            <a:pPr lvl="1">
              <a:lnSpc>
                <a:spcPct val="150000"/>
              </a:lnSpc>
            </a:pPr>
            <a:r>
              <a:rPr lang="en-VN" sz="2800" dirty="0"/>
              <a:t>Long-Short Term Memory (LSTM)</a:t>
            </a:r>
          </a:p>
          <a:p>
            <a:pPr lvl="1">
              <a:lnSpc>
                <a:spcPct val="150000"/>
              </a:lnSpc>
            </a:pPr>
            <a:r>
              <a:rPr lang="en-VN" sz="2800" dirty="0"/>
              <a:t>Bi-directional LSTM (Bi-LSTM)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28BD-2E87-1C40-B4B1-EEEA34D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9D7F-FC3F-CA43-B1BF-EC190983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2 - Nguyễn Đức Thiên - LTU15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6F2B-3C73-214D-8E81-79B82BC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10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134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2F43-B7B5-4942-A02F-4981F5F6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4. Xây dựng mô hình học sâu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27A5-B479-4447-B907-E1747BAD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Sử dụng mạng CNN để trích xuất thông tin về hình thái học của từng từ như tiền tố, hậu tố. </a:t>
            </a:r>
          </a:p>
          <a:p>
            <a:r>
              <a:rPr lang="en-VN" dirty="0"/>
              <a:t>Sử dụng các mô hình word embedding để biểu diễn dữ liệu đầu vào. (Global Vector)</a:t>
            </a:r>
          </a:p>
          <a:p>
            <a:r>
              <a:rPr lang="en-VN" dirty="0"/>
              <a:t>Sử dụng mạng Bi-LSTM để tìm kiếm và nhận diện các thực thể có tên trong văn bản.</a:t>
            </a:r>
          </a:p>
          <a:p>
            <a:r>
              <a:rPr lang="en-VN" dirty="0"/>
              <a:t>Sử dụng mô hình CRFs để gán nhãn cho các thực thể trong văn bản.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B6C1-ADD9-F34B-A69C-00FCC874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69D1F-F673-2C49-8BF5-74BBC4FC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2 - Nguyễn Đức Thiên - LTU15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21EA-8888-6F4E-A149-8742B231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11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2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7FB8-CFA6-D84E-A215-36543696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 anchor="ctr">
            <a:normAutofit/>
          </a:bodyPr>
          <a:lstStyle/>
          <a:p>
            <a:r>
              <a:rPr lang="en-VN" dirty="0"/>
              <a:t>4. Xây dựng mô hình học sâu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8C88A0-E297-49DD-82BA-3B9D4BDF3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Mạng</a:t>
            </a:r>
            <a:r>
              <a:rPr lang="en-US" dirty="0"/>
              <a:t> CNN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  <p:pic>
        <p:nvPicPr>
          <p:cNvPr id="8" name="Content Placeholder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1BDD84-F62C-AB4B-98DF-0A6CEEE9D2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3" y="2498441"/>
            <a:ext cx="5105397" cy="2348482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05110-8677-334E-B333-5E06AA2E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SoICT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F0ED-70F0-F647-BCCC-F75669D7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Project 2 - Nguyễn Đức Thiên - LTU15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BAAE-9790-124A-89FF-7CB13C1F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13379D-D487-4446-85FC-E9ED5B8B80F6}" type="slidenum">
              <a:rPr lang="en-US" smtClean="0"/>
              <a:pPr>
                <a:spcAft>
                  <a:spcPts val="600"/>
                </a:spcAft>
              </a:pPr>
              <a:t>12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BEA3EC8-1841-4607-8BA6-524B24E1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/>
          <a:lstStyle/>
          <a:p>
            <a:r>
              <a:rPr lang="en-VN" dirty="0"/>
              <a:t>4. Xây dựng mô hình học sâu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341EDD-8FA3-4D16-8857-697C4F448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CRFs</a:t>
            </a:r>
          </a:p>
          <a:p>
            <a:endParaRPr lang="en-US" dirty="0"/>
          </a:p>
          <a:p>
            <a:r>
              <a:rPr lang="en-US" dirty="0" err="1"/>
              <a:t>Mạng</a:t>
            </a:r>
            <a:r>
              <a:rPr lang="en-US" dirty="0"/>
              <a:t> Bi-LSTM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AE38BC2-F246-E44F-85E5-BB785C7B4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04" y="1219202"/>
            <a:ext cx="5071795" cy="4906961"/>
          </a:xfr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5A33E-0E85-9149-BEF3-6B291DAC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SoICT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A273F-233B-AD42-A067-B576A982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Project 2 - Nguyễn Đức Thiên - LTU15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A71BF-9943-8442-BDB6-B7623A99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13379D-D487-4446-85FC-E9ED5B8B80F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F7DB-992D-7244-9771-EE5ECA0F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2C973-2A90-9C43-89AA-163F88FE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289C6F-9D6A-4548-9ACF-99F776F6D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75685"/>
              </p:ext>
            </p:extLst>
          </p:nvPr>
        </p:nvGraphicFramePr>
        <p:xfrm>
          <a:off x="1027843" y="1129362"/>
          <a:ext cx="7039417" cy="200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356">
                  <a:extLst>
                    <a:ext uri="{9D8B030D-6E8A-4147-A177-3AD203B41FA5}">
                      <a16:colId xmlns:a16="http://schemas.microsoft.com/office/drawing/2014/main" val="3848695392"/>
                    </a:ext>
                  </a:extLst>
                </a:gridCol>
                <a:gridCol w="1136777">
                  <a:extLst>
                    <a:ext uri="{9D8B030D-6E8A-4147-A177-3AD203B41FA5}">
                      <a16:colId xmlns:a16="http://schemas.microsoft.com/office/drawing/2014/main" val="2153019757"/>
                    </a:ext>
                  </a:extLst>
                </a:gridCol>
                <a:gridCol w="1520284">
                  <a:extLst>
                    <a:ext uri="{9D8B030D-6E8A-4147-A177-3AD203B41FA5}">
                      <a16:colId xmlns:a16="http://schemas.microsoft.com/office/drawing/2014/main" val="3548737527"/>
                    </a:ext>
                  </a:extLst>
                </a:gridCol>
              </a:tblGrid>
              <a:tr h="401695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86474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r>
                        <a:rPr lang="en-US" dirty="0" err="1"/>
                        <a:t>BiLSTM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62560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BiLSTM</a:t>
                      </a:r>
                      <a:r>
                        <a:rPr lang="en-US" dirty="0"/>
                        <a:t> +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716805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BiLSTM</a:t>
                      </a:r>
                      <a:r>
                        <a:rPr lang="en-US" dirty="0"/>
                        <a:t> + CNN + CRFs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83329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r>
                        <a:rPr lang="en-US" dirty="0" err="1"/>
                        <a:t>BiLSTM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BiLSTM</a:t>
                      </a:r>
                      <a:r>
                        <a:rPr lang="en-US" dirty="0"/>
                        <a:t> + CRFs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Vietnamese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4650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B3170-3A73-1249-8156-AC478BFE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2 - Nguyễn Đức Thiên - LTU15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B04F97-5CF7-BD40-8A73-A4201E77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14</a:t>
            </a:fld>
            <a:r>
              <a:rPr lang="en-US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6C6742-9C70-B740-B5C4-657E4DAD8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0246"/>
              </p:ext>
            </p:extLst>
          </p:nvPr>
        </p:nvGraphicFramePr>
        <p:xfrm>
          <a:off x="1027844" y="4724400"/>
          <a:ext cx="7039417" cy="160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417">
                  <a:extLst>
                    <a:ext uri="{9D8B030D-6E8A-4147-A177-3AD203B41FA5}">
                      <a16:colId xmlns:a16="http://schemas.microsoft.com/office/drawing/2014/main" val="3848695392"/>
                    </a:ext>
                  </a:extLst>
                </a:gridCol>
                <a:gridCol w="1146716">
                  <a:extLst>
                    <a:ext uri="{9D8B030D-6E8A-4147-A177-3AD203B41FA5}">
                      <a16:colId xmlns:a16="http://schemas.microsoft.com/office/drawing/2014/main" val="2153019757"/>
                    </a:ext>
                  </a:extLst>
                </a:gridCol>
                <a:gridCol w="1520284">
                  <a:extLst>
                    <a:ext uri="{9D8B030D-6E8A-4147-A177-3AD203B41FA5}">
                      <a16:colId xmlns:a16="http://schemas.microsoft.com/office/drawing/2014/main" val="3548737527"/>
                    </a:ext>
                  </a:extLst>
                </a:gridCol>
              </a:tblGrid>
              <a:tr h="401695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huấn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luyện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86474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r>
                        <a:rPr lang="en-US" dirty="0"/>
                        <a:t>CNN + </a:t>
                      </a:r>
                      <a:r>
                        <a:rPr lang="en-US" dirty="0" err="1"/>
                        <a:t>BiLSTM</a:t>
                      </a:r>
                      <a:r>
                        <a:rPr lang="en-US" dirty="0"/>
                        <a:t> + CRFs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62560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r>
                        <a:rPr lang="en-US" dirty="0"/>
                        <a:t>CNN + </a:t>
                      </a:r>
                      <a:r>
                        <a:rPr lang="en-US" dirty="0" err="1"/>
                        <a:t>BiLSTM</a:t>
                      </a:r>
                      <a:r>
                        <a:rPr lang="en-US" dirty="0"/>
                        <a:t> + CRFs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Vietnamese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46507"/>
                  </a:ext>
                </a:extLst>
              </a:tr>
              <a:tr h="401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CNN + </a:t>
                      </a:r>
                      <a:r>
                        <a:rPr lang="en-US" dirty="0" err="1"/>
                        <a:t>BiLSTM</a:t>
                      </a:r>
                      <a:r>
                        <a:rPr lang="en-US" dirty="0"/>
                        <a:t> + CRFs + POS + Chunk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Vietnamese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3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31662E4-CD09-4ACE-BAB5-DC5B2230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3EACA-C848-43DA-841D-138E6763F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loss function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A0D791-289C-4B46-9AF9-ACD16F6E47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3" y="1853885"/>
            <a:ext cx="5105397" cy="3637594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7AE0-7D17-1141-BD88-78B6D5ED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SoICT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A379-4E19-AB4C-A8B0-E0176B5B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Project 2 - Nguyễn Đức Thiên - LTU15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7BD1-1EA5-2C43-BDB9-B9859F6A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13379D-D487-4446-85FC-E9ED5B8B80F6}" type="slidenum">
              <a:rPr lang="en-US" smtClean="0"/>
              <a:pPr>
                <a:spcAft>
                  <a:spcPts val="600"/>
                </a:spcAft>
              </a:pPr>
              <a:t>15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6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6F0C3-06EE-3F40-8C73-410095565FC9}"/>
              </a:ext>
            </a:extLst>
          </p:cNvPr>
          <p:cNvSpPr txBox="1"/>
          <p:nvPr/>
        </p:nvSpPr>
        <p:spPr>
          <a:xfrm>
            <a:off x="914400" y="946840"/>
            <a:ext cx="771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/>
              <a:t>(Named Entity Regconition – NER)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C89D0-B02A-D747-BA2A-A5FE3F12E7B0}"/>
              </a:ext>
            </a:extLst>
          </p:cNvPr>
          <p:cNvSpPr txBox="1"/>
          <p:nvPr/>
        </p:nvSpPr>
        <p:spPr>
          <a:xfrm>
            <a:off x="663468" y="2646101"/>
            <a:ext cx="8220520" cy="2147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- </a:t>
            </a:r>
            <a:r>
              <a:rPr lang="en-VN" sz="2400" dirty="0">
                <a:solidFill>
                  <a:srgbClr val="FF0000"/>
                </a:solidFill>
                <a:highlight>
                  <a:srgbClr val="FFFF00"/>
                </a:highlight>
              </a:rPr>
              <a:t>Tìm kiếm</a:t>
            </a:r>
            <a:r>
              <a:rPr lang="en-VN" sz="2400" dirty="0"/>
              <a:t> và </a:t>
            </a:r>
            <a:r>
              <a:rPr lang="en-VN" sz="2400" dirty="0">
                <a:solidFill>
                  <a:srgbClr val="FF0000"/>
                </a:solidFill>
                <a:highlight>
                  <a:srgbClr val="FFFF00"/>
                </a:highlight>
              </a:rPr>
              <a:t>nhận diện</a:t>
            </a:r>
            <a:r>
              <a:rPr lang="en-VN" sz="2400" dirty="0">
                <a:solidFill>
                  <a:srgbClr val="FF0000"/>
                </a:solidFill>
              </a:rPr>
              <a:t> </a:t>
            </a:r>
            <a:r>
              <a:rPr lang="en-VN" sz="2400" dirty="0"/>
              <a:t>các thực thể trong văn bản</a:t>
            </a:r>
          </a:p>
          <a:p>
            <a:pPr>
              <a:lnSpc>
                <a:spcPct val="250000"/>
              </a:lnSpc>
            </a:pPr>
            <a:r>
              <a:rPr lang="en-VN" sz="2400" dirty="0"/>
              <a:t>- </a:t>
            </a:r>
            <a:r>
              <a:rPr lang="en-VN" sz="2400" dirty="0">
                <a:solidFill>
                  <a:srgbClr val="FF0000"/>
                </a:solidFill>
                <a:highlight>
                  <a:srgbClr val="FFFF00"/>
                </a:highlight>
              </a:rPr>
              <a:t>Gán nhãn</a:t>
            </a:r>
            <a:r>
              <a:rPr lang="en-VN" sz="2400" dirty="0"/>
              <a:t> cho các dữ liệu tìm được (PER, LOC, ORG …)</a:t>
            </a:r>
          </a:p>
          <a:p>
            <a:pPr>
              <a:lnSpc>
                <a:spcPct val="250000"/>
              </a:lnSpc>
            </a:pPr>
            <a:r>
              <a:rPr lang="en-VN" sz="2400" dirty="0"/>
              <a:t>- Tập dữ liệu: VLSP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9B7939-558F-BE45-8413-6873325E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2 - Nguyễn Đức Thiên - LTU15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8630E1-0597-D64E-97F7-BC9659EF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11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517A-532C-1549-B61E-CDCCCC8F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2. Các vấn đề hiện nay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A1F9-591D-CA45-A191-9842FBEE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VN" dirty="0"/>
              <a:t>Sự nhập nhằng về từ vựng.</a:t>
            </a:r>
          </a:p>
          <a:p>
            <a:pPr>
              <a:lnSpc>
                <a:spcPct val="150000"/>
              </a:lnSpc>
            </a:pPr>
            <a:r>
              <a:rPr lang="en-VN" dirty="0"/>
              <a:t>Sự nhập nhằng về ngữ pháp.</a:t>
            </a:r>
          </a:p>
          <a:p>
            <a:pPr>
              <a:lnSpc>
                <a:spcPct val="150000"/>
              </a:lnSpc>
            </a:pPr>
            <a:r>
              <a:rPr lang="en-VN" dirty="0"/>
              <a:t>Việc tiền xử lí dữ liệu chưa được hiệu quả. </a:t>
            </a:r>
          </a:p>
          <a:p>
            <a:pPr>
              <a:lnSpc>
                <a:spcPct val="150000"/>
              </a:lnSpc>
            </a:pPr>
            <a:r>
              <a:rPr lang="en-VN" dirty="0"/>
              <a:t>Mỗi lĩnh vực lại có một tập tên khác nhau.</a:t>
            </a:r>
          </a:p>
          <a:p>
            <a:pPr>
              <a:lnSpc>
                <a:spcPct val="150000"/>
              </a:lnSpc>
            </a:pPr>
            <a:r>
              <a:rPr lang="en-VN" dirty="0"/>
              <a:t>Tính phức tạp của từ ghép trong tiếng Việt.</a:t>
            </a:r>
          </a:p>
          <a:p>
            <a:pPr>
              <a:lnSpc>
                <a:spcPct val="150000"/>
              </a:lnSpc>
            </a:pPr>
            <a:r>
              <a:rPr lang="en-VN" dirty="0"/>
              <a:t>Thiếu hụt về phân định ngữ nghĩa.</a:t>
            </a:r>
          </a:p>
          <a:p>
            <a:pPr>
              <a:lnSpc>
                <a:spcPct val="150000"/>
              </a:lnSpc>
            </a:pPr>
            <a:r>
              <a:rPr lang="en-VN" dirty="0"/>
              <a:t>Thiếu hụt về nguồn dữ liệu.</a:t>
            </a:r>
          </a:p>
          <a:p>
            <a:pPr>
              <a:lnSpc>
                <a:spcPct val="150000"/>
              </a:lnSpc>
            </a:pP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A4FBB-3A1F-E649-8257-85DDF675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3F4C-022C-444F-BC8B-DEF0DAA2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2 - Nguyễn Đức Thiên - LTU15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8001-A6CA-3C4C-A650-57C4A014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80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365A-A715-8A47-9FA7-973CE51B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3. Các phương pháp hiện nay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A69E-A92A-CC4D-A22A-ED293CB8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Sử dụng các tập luật, từ điển.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VN" sz="2400" dirty="0"/>
              <a:t>+ Độ chính xác cao.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VN" sz="2400" dirty="0"/>
              <a:t>+ Dễ dàng triển khai.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VN" sz="2400" dirty="0"/>
              <a:t>- Cần phải xây dựng thủ công tập luật, từ điển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VN" sz="2400" dirty="0"/>
              <a:t>- Độ bao phủ không cao, cứng nhắc.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VN" sz="2400" dirty="0"/>
              <a:t>- Đòi hỏi nhiều công sức và hiểu biết về lĩnh vực ngôn ngữ.</a:t>
            </a:r>
          </a:p>
          <a:p>
            <a:pPr lvl="1"/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28BD-2E87-1C40-B4B1-EEEA34D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9D7F-FC3F-CA43-B1BF-EC190983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2 - Nguyễn Đức Thiên - LTU15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6F2B-3C73-214D-8E81-79B82BC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65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365A-A715-8A47-9FA7-973CE51B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3. Các phương pháp hiện nay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A69E-A92A-CC4D-A22A-ED293CB8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Sử dụng các phương pháp học máy (Machine Learning)</a:t>
            </a:r>
          </a:p>
          <a:p>
            <a:pPr lvl="1">
              <a:lnSpc>
                <a:spcPct val="200000"/>
              </a:lnSpc>
            </a:pPr>
            <a:r>
              <a:rPr lang="en-VN" sz="2800" dirty="0"/>
              <a:t>Support Vector Machine</a:t>
            </a:r>
          </a:p>
          <a:p>
            <a:pPr lvl="1">
              <a:lnSpc>
                <a:spcPct val="200000"/>
              </a:lnSpc>
            </a:pPr>
            <a:r>
              <a:rPr lang="en-VN" sz="2800" dirty="0"/>
              <a:t>Hidden Markov Model</a:t>
            </a:r>
          </a:p>
          <a:p>
            <a:pPr lvl="1">
              <a:lnSpc>
                <a:spcPct val="200000"/>
              </a:lnSpc>
            </a:pPr>
            <a:r>
              <a:rPr lang="en-VN" sz="2800" dirty="0"/>
              <a:t>Maximum Entropy Markove Model </a:t>
            </a:r>
          </a:p>
          <a:p>
            <a:pPr lvl="1">
              <a:lnSpc>
                <a:spcPct val="200000"/>
              </a:lnSpc>
            </a:pPr>
            <a:r>
              <a:rPr lang="en-VN" sz="2800" dirty="0"/>
              <a:t>Conditional Random Fields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28BD-2E87-1C40-B4B1-EEEA34D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9D7F-FC3F-CA43-B1BF-EC190983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2 - Nguyễn Đức Thiên - LTU15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6F2B-3C73-214D-8E81-79B82BC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58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365A-A715-8A47-9FA7-973CE51B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 anchor="ctr">
            <a:normAutofit/>
          </a:bodyPr>
          <a:lstStyle/>
          <a:p>
            <a:r>
              <a:rPr lang="en-VN" dirty="0"/>
              <a:t>3. Các phương pháp hiện nay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A69E-A92A-CC4D-A22A-ED293CB8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/>
          <a:p>
            <a:r>
              <a:rPr lang="en-VN" dirty="0"/>
              <a:t>Support Vector Machine</a:t>
            </a:r>
          </a:p>
        </p:txBody>
      </p:sp>
      <p:pic>
        <p:nvPicPr>
          <p:cNvPr id="1025" name="Picture 2" descr="Support Vector Machines — Soft Margin Formulation and Kernel Trick">
            <a:extLst>
              <a:ext uri="{FF2B5EF4-FFF2-40B4-BE49-F238E27FC236}">
                <a16:creationId xmlns:a16="http://schemas.microsoft.com/office/drawing/2014/main" id="{6EF38515-C199-624A-920C-9B0CCE89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403" y="1566706"/>
            <a:ext cx="5105397" cy="421195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28BD-2E87-1C40-B4B1-EEEA34D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SoICT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9D7F-FC3F-CA43-B1BF-EC190983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Project 2 - Nguyễn Đức Thiên - LTU15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6F2B-3C73-214D-8E81-79B82BC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13379D-D487-4446-85FC-E9ED5B8B80F6}" type="slidenum">
              <a:rPr lang="en-US" smtClean="0"/>
              <a:pPr>
                <a:spcAft>
                  <a:spcPts val="600"/>
                </a:spcAft>
              </a:pPr>
              <a:t>6</a:t>
            </a:fld>
            <a:r>
              <a:rPr lang="en-US"/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454EF30-0C57-3448-AD4B-A1B1109B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330" y="2057399"/>
            <a:ext cx="14002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5069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365A-A715-8A47-9FA7-973CE51B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 anchor="ctr">
            <a:normAutofit/>
          </a:bodyPr>
          <a:lstStyle/>
          <a:p>
            <a:r>
              <a:rPr lang="en-VN" dirty="0"/>
              <a:t>3. Các phương pháp hiện nay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A69E-A92A-CC4D-A22A-ED293CB8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/>
          <a:p>
            <a:r>
              <a:rPr lang="en-VN"/>
              <a:t>Hidden Markov Model</a:t>
            </a:r>
          </a:p>
        </p:txBody>
      </p:sp>
      <p:pic>
        <p:nvPicPr>
          <p:cNvPr id="9" name="Picture 8" descr="A picture containing screen, building, drawing&#10;&#10;Description automatically generated">
            <a:extLst>
              <a:ext uri="{FF2B5EF4-FFF2-40B4-BE49-F238E27FC236}">
                <a16:creationId xmlns:a16="http://schemas.microsoft.com/office/drawing/2014/main" id="{0B768A9C-D94B-4249-94BF-CA243AA99AE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7" t="66957" r="-1"/>
          <a:stretch/>
        </p:blipFill>
        <p:spPr bwMode="auto">
          <a:xfrm>
            <a:off x="3581403" y="2933712"/>
            <a:ext cx="5105397" cy="14779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28BD-2E87-1C40-B4B1-EEEA34D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SoICT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9D7F-FC3F-CA43-B1BF-EC190983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Project 2 - Nguyễn Đức Thiên - LTU15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6F2B-3C73-214D-8E81-79B82BC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13379D-D487-4446-85FC-E9ED5B8B80F6}" type="slidenum">
              <a:rPr lang="en-US" smtClean="0"/>
              <a:pPr>
                <a:spcAft>
                  <a:spcPts val="600"/>
                </a:spcAft>
              </a:pPr>
              <a:t>7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43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365A-A715-8A47-9FA7-973CE51B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 anchor="ctr">
            <a:normAutofit/>
          </a:bodyPr>
          <a:lstStyle/>
          <a:p>
            <a:r>
              <a:rPr lang="en-VN" dirty="0"/>
              <a:t>3. Các phương pháp hiện nay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A69E-A92A-CC4D-A22A-ED293CB8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/>
          <a:p>
            <a:r>
              <a:rPr lang="en-VN" dirty="0"/>
              <a:t>Maximum Entropy Markov Model</a:t>
            </a:r>
          </a:p>
        </p:txBody>
      </p:sp>
      <p:pic>
        <p:nvPicPr>
          <p:cNvPr id="8" name="Picture 7" descr="A picture containing screen, building, drawing&#10;&#10;Description automatically generated">
            <a:extLst>
              <a:ext uri="{FF2B5EF4-FFF2-40B4-BE49-F238E27FC236}">
                <a16:creationId xmlns:a16="http://schemas.microsoft.com/office/drawing/2014/main" id="{0DFAD4FD-CEFD-8849-AA7B-E6D26A5AD6A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" t="66975"/>
          <a:stretch/>
        </p:blipFill>
        <p:spPr bwMode="auto">
          <a:xfrm>
            <a:off x="3581403" y="2937933"/>
            <a:ext cx="5105397" cy="14694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28BD-2E87-1C40-B4B1-EEEA34D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SoICT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9D7F-FC3F-CA43-B1BF-EC190983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Project 2 - Nguyễn Đức Thiên - LTU15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6F2B-3C73-214D-8E81-79B82BC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13379D-D487-4446-85FC-E9ED5B8B80F6}" type="slidenum">
              <a:rPr lang="en-US" smtClean="0"/>
              <a:pPr>
                <a:spcAft>
                  <a:spcPts val="600"/>
                </a:spcAft>
              </a:pPr>
              <a:t>8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7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365A-A715-8A47-9FA7-973CE51B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 anchor="ctr">
            <a:normAutofit/>
          </a:bodyPr>
          <a:lstStyle/>
          <a:p>
            <a:r>
              <a:rPr lang="en-VN" dirty="0"/>
              <a:t>3. Các phương pháp hiện nay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A69E-A92A-CC4D-A22A-ED293CB8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/>
          <a:p>
            <a:r>
              <a:rPr lang="en-VN" dirty="0"/>
              <a:t>Conditional Random Fields</a:t>
            </a:r>
          </a:p>
        </p:txBody>
      </p:sp>
      <p:pic>
        <p:nvPicPr>
          <p:cNvPr id="9" name="Picture 8" descr="A close up of a screen&#10;&#10;Description automatically generated">
            <a:extLst>
              <a:ext uri="{FF2B5EF4-FFF2-40B4-BE49-F238E27FC236}">
                <a16:creationId xmlns:a16="http://schemas.microsoft.com/office/drawing/2014/main" id="{B33AAD93-BB20-6C4D-A8E1-FE29DCF2D06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7" t="65404" r="-1"/>
          <a:stretch/>
        </p:blipFill>
        <p:spPr bwMode="auto">
          <a:xfrm>
            <a:off x="3581403" y="2885941"/>
            <a:ext cx="5105397" cy="15734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28BD-2E87-1C40-B4B1-EEEA34D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SoICT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9D7F-FC3F-CA43-B1BF-EC190983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Project 2 - Nguyễn Đức Thiên - LTU15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6F2B-3C73-214D-8E81-79B82BC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13379D-D487-4446-85FC-E9ED5B8B80F6}" type="slidenum">
              <a:rPr lang="en-US" smtClean="0"/>
              <a:pPr>
                <a:spcAft>
                  <a:spcPts val="600"/>
                </a:spcAft>
              </a:pPr>
              <a:t>9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69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710</Words>
  <Application>Microsoft Macintosh PowerPoint</Application>
  <PresentationFormat>On-screen Show (4:3)</PresentationFormat>
  <Paragraphs>143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Myriad Pro</vt:lpstr>
      <vt:lpstr>Wingdings</vt:lpstr>
      <vt:lpstr>Office Theme</vt:lpstr>
      <vt:lpstr>PowerPoint Presentation</vt:lpstr>
      <vt:lpstr>1. Bài toán Nhận diện thực thể có tên</vt:lpstr>
      <vt:lpstr>2. Các vấn đề hiện nay</vt:lpstr>
      <vt:lpstr>3. Các phương pháp hiện nay</vt:lpstr>
      <vt:lpstr>3. Các phương pháp hiện nay</vt:lpstr>
      <vt:lpstr>3. Các phương pháp hiện nay</vt:lpstr>
      <vt:lpstr>3. Các phương pháp hiện nay</vt:lpstr>
      <vt:lpstr>3. Các phương pháp hiện nay</vt:lpstr>
      <vt:lpstr>3. Các phương pháp hiện nay</vt:lpstr>
      <vt:lpstr>3. Các phương pháp hiện nay</vt:lpstr>
      <vt:lpstr>4. Xây dựng mô hình học sâu</vt:lpstr>
      <vt:lpstr>4. Xây dựng mô hình học sâu</vt:lpstr>
      <vt:lpstr>4. Xây dựng mô hình học sâu</vt:lpstr>
      <vt:lpstr>5. Kết quả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duc thien 20168806</dc:creator>
  <cp:lastModifiedBy>nguyen duc thien 20168806</cp:lastModifiedBy>
  <cp:revision>4</cp:revision>
  <dcterms:created xsi:type="dcterms:W3CDTF">2020-07-07T22:14:43Z</dcterms:created>
  <dcterms:modified xsi:type="dcterms:W3CDTF">2020-07-08T04:34:00Z</dcterms:modified>
</cp:coreProperties>
</file>