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23"/>
  </p:notes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322" r:id="rId9"/>
    <p:sldId id="323" r:id="rId10"/>
    <p:sldId id="324" r:id="rId11"/>
    <p:sldId id="325" r:id="rId12"/>
    <p:sldId id="326" r:id="rId13"/>
    <p:sldId id="328" r:id="rId14"/>
    <p:sldId id="329" r:id="rId15"/>
    <p:sldId id="330" r:id="rId16"/>
    <p:sldId id="331" r:id="rId17"/>
    <p:sldId id="332" r:id="rId18"/>
    <p:sldId id="335" r:id="rId19"/>
    <p:sldId id="267" r:id="rId20"/>
    <p:sldId id="333" r:id="rId21"/>
    <p:sldId id="32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503" autoAdjust="0"/>
  </p:normalViewPr>
  <p:slideViewPr>
    <p:cSldViewPr snapToGrid="0">
      <p:cViewPr varScale="1">
        <p:scale>
          <a:sx n="91" d="100"/>
          <a:sy n="91" d="100"/>
        </p:scale>
        <p:origin x="1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C06034-A39B-45C5-A905-6A43BEFAFC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178AA-1EA2-4A34-9DF8-AFE35186E6DC}">
      <dgm:prSet custT="1"/>
      <dgm:spPr/>
      <dgm:t>
        <a:bodyPr/>
        <a:lstStyle/>
        <a:p>
          <a:r>
            <a:rPr lang="en-US" sz="3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+ Variability and ambiguity</a:t>
          </a:r>
          <a:r>
            <a:rPr lang="vi-VN" sz="3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 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94EC8AAB-BE94-4309-96B3-7F3B3AB6F2F1}" type="parTrans" cxnId="{7A4B680E-8D68-402C-A8A8-0A808FA96442}">
      <dgm:prSet/>
      <dgm:spPr/>
      <dgm:t>
        <a:bodyPr/>
        <a:lstStyle/>
        <a:p>
          <a:endParaRPr lang="en-US"/>
        </a:p>
      </dgm:t>
    </dgm:pt>
    <dgm:pt modelId="{7BC67CC5-F304-470C-8A1E-24906575F958}" type="sibTrans" cxnId="{7A4B680E-8D68-402C-A8A8-0A808FA96442}">
      <dgm:prSet/>
      <dgm:spPr/>
      <dgm:t>
        <a:bodyPr/>
        <a:lstStyle/>
        <a:p>
          <a:endParaRPr lang="en-US"/>
        </a:p>
      </dgm:t>
    </dgm:pt>
    <dgm:pt modelId="{1BA807A8-2DCA-4FD2-B34E-05528699C1BF}">
      <dgm:prSet custT="1"/>
      <dgm:spPr/>
      <dgm:t>
        <a:bodyPr/>
        <a:lstStyle/>
        <a:p>
          <a:r>
            <a:rPr lang="en-US" sz="3600" b="0" i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+ </a:t>
          </a:r>
          <a:r>
            <a:rPr lang="en-US" sz="36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Characters out of line </a:t>
          </a:r>
        </a:p>
      </dgm:t>
    </dgm:pt>
    <dgm:pt modelId="{5E59B547-D9A9-4315-BB22-10F649404835}" type="parTrans" cxnId="{4995CAA6-9113-415C-8035-ABA38756FD9A}">
      <dgm:prSet/>
      <dgm:spPr/>
      <dgm:t>
        <a:bodyPr/>
        <a:lstStyle/>
        <a:p>
          <a:endParaRPr lang="en-US"/>
        </a:p>
      </dgm:t>
    </dgm:pt>
    <dgm:pt modelId="{D3560155-BFBF-46FE-A81E-10BF384B242C}" type="sibTrans" cxnId="{4995CAA6-9113-415C-8035-ABA38756FD9A}">
      <dgm:prSet/>
      <dgm:spPr/>
      <dgm:t>
        <a:bodyPr/>
        <a:lstStyle/>
        <a:p>
          <a:endParaRPr lang="en-US"/>
        </a:p>
      </dgm:t>
    </dgm:pt>
    <dgm:pt modelId="{0CC9F90C-0EA9-4E8B-8AEF-78C58937716C}">
      <dgm:prSet custT="1"/>
      <dgm:spPr/>
      <dgm:t>
        <a:bodyPr/>
        <a:lstStyle/>
        <a:p>
          <a:r>
            <a:rPr lang="en-US" sz="3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+ Noises</a:t>
          </a:r>
        </a:p>
      </dgm:t>
    </dgm:pt>
    <dgm:pt modelId="{433FAC8D-13EE-4BD9-A8CF-A9DFA0E8AB14}" type="parTrans" cxnId="{90026031-288C-460F-A567-7F0F7260DE43}">
      <dgm:prSet/>
      <dgm:spPr/>
      <dgm:t>
        <a:bodyPr/>
        <a:lstStyle/>
        <a:p>
          <a:endParaRPr lang="en-US"/>
        </a:p>
      </dgm:t>
    </dgm:pt>
    <dgm:pt modelId="{B4FA1C1D-86DB-4D32-B58C-3C54E682D1F4}" type="sibTrans" cxnId="{90026031-288C-460F-A567-7F0F7260DE43}">
      <dgm:prSet/>
      <dgm:spPr/>
      <dgm:t>
        <a:bodyPr/>
        <a:lstStyle/>
        <a:p>
          <a:endParaRPr lang="en-US"/>
        </a:p>
      </dgm:t>
    </dgm:pt>
    <dgm:pt modelId="{F7C1D612-0F20-4FCA-868B-0DB847C407AF}">
      <dgm:prSet custT="1"/>
      <dgm:spPr/>
      <dgm:t>
        <a:bodyPr/>
        <a:lstStyle/>
        <a:p>
          <a:r>
            <a:rPr lang="en-US" sz="3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+ Writer’s Style: Changeable and inconsistent </a:t>
          </a:r>
        </a:p>
      </dgm:t>
    </dgm:pt>
    <dgm:pt modelId="{3E89EC32-718C-4CCE-983A-1EE014687CFA}" type="sibTrans" cxnId="{0BBA11E2-75CD-4AB8-B735-DD88C113302C}">
      <dgm:prSet/>
      <dgm:spPr/>
      <dgm:t>
        <a:bodyPr/>
        <a:lstStyle/>
        <a:p>
          <a:endParaRPr lang="en-US"/>
        </a:p>
      </dgm:t>
    </dgm:pt>
    <dgm:pt modelId="{FF3D6EE6-0066-409A-857F-D1EA9BEADCAA}" type="parTrans" cxnId="{0BBA11E2-75CD-4AB8-B735-DD88C113302C}">
      <dgm:prSet/>
      <dgm:spPr/>
      <dgm:t>
        <a:bodyPr/>
        <a:lstStyle/>
        <a:p>
          <a:endParaRPr lang="en-US"/>
        </a:p>
      </dgm:t>
    </dgm:pt>
    <dgm:pt modelId="{6EE1B962-2CC2-4A08-9B3B-7F1325686411}" type="pres">
      <dgm:prSet presAssocID="{D3C06034-A39B-45C5-A905-6A43BEFAFCAD}" presName="linear" presStyleCnt="0">
        <dgm:presLayoutVars>
          <dgm:animLvl val="lvl"/>
          <dgm:resizeHandles val="exact"/>
        </dgm:presLayoutVars>
      </dgm:prSet>
      <dgm:spPr/>
    </dgm:pt>
    <dgm:pt modelId="{6396FBFC-B75B-4D1A-957D-796D180FBF35}" type="pres">
      <dgm:prSet presAssocID="{8F9178AA-1EA2-4A34-9DF8-AFE35186E6D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32D89D6-7ADF-49E6-92D6-5825B74E48A4}" type="pres">
      <dgm:prSet presAssocID="{7BC67CC5-F304-470C-8A1E-24906575F958}" presName="spacer" presStyleCnt="0"/>
      <dgm:spPr/>
    </dgm:pt>
    <dgm:pt modelId="{38CEC847-833F-42FF-B06A-B6C5F52AE76C}" type="pres">
      <dgm:prSet presAssocID="{F7C1D612-0F20-4FCA-868B-0DB847C407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0B71C6-E6E7-4215-8ED1-41E491485A2B}" type="pres">
      <dgm:prSet presAssocID="{3E89EC32-718C-4CCE-983A-1EE014687CFA}" presName="spacer" presStyleCnt="0"/>
      <dgm:spPr/>
    </dgm:pt>
    <dgm:pt modelId="{A2F4BCB5-D056-407A-97FA-8DB7CCD1D487}" type="pres">
      <dgm:prSet presAssocID="{1BA807A8-2DCA-4FD2-B34E-05528699C1B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D15700B-C3E9-48E9-A212-98F3ADA75780}" type="pres">
      <dgm:prSet presAssocID="{D3560155-BFBF-46FE-A81E-10BF384B242C}" presName="spacer" presStyleCnt="0"/>
      <dgm:spPr/>
    </dgm:pt>
    <dgm:pt modelId="{25CA6D6F-F9E3-4D79-9B75-808BE2B05840}" type="pres">
      <dgm:prSet presAssocID="{0CC9F90C-0EA9-4E8B-8AEF-78C58937716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A4B680E-8D68-402C-A8A8-0A808FA96442}" srcId="{D3C06034-A39B-45C5-A905-6A43BEFAFCAD}" destId="{8F9178AA-1EA2-4A34-9DF8-AFE35186E6DC}" srcOrd="0" destOrd="0" parTransId="{94EC8AAB-BE94-4309-96B3-7F3B3AB6F2F1}" sibTransId="{7BC67CC5-F304-470C-8A1E-24906575F958}"/>
    <dgm:cxn modelId="{9F820B2E-4980-45C1-80F0-C3B0B3E2D839}" type="presOf" srcId="{1BA807A8-2DCA-4FD2-B34E-05528699C1BF}" destId="{A2F4BCB5-D056-407A-97FA-8DB7CCD1D487}" srcOrd="0" destOrd="0" presId="urn:microsoft.com/office/officeart/2005/8/layout/vList2"/>
    <dgm:cxn modelId="{90026031-288C-460F-A567-7F0F7260DE43}" srcId="{D3C06034-A39B-45C5-A905-6A43BEFAFCAD}" destId="{0CC9F90C-0EA9-4E8B-8AEF-78C58937716C}" srcOrd="3" destOrd="0" parTransId="{433FAC8D-13EE-4BD9-A8CF-A9DFA0E8AB14}" sibTransId="{B4FA1C1D-86DB-4D32-B58C-3C54E682D1F4}"/>
    <dgm:cxn modelId="{BFDFC963-28EA-4A15-BD5F-3475FDEC64DF}" type="presOf" srcId="{0CC9F90C-0EA9-4E8B-8AEF-78C58937716C}" destId="{25CA6D6F-F9E3-4D79-9B75-808BE2B05840}" srcOrd="0" destOrd="0" presId="urn:microsoft.com/office/officeart/2005/8/layout/vList2"/>
    <dgm:cxn modelId="{95DAC97E-8DDE-48F4-8DCA-B4F6D52424A0}" type="presOf" srcId="{8F9178AA-1EA2-4A34-9DF8-AFE35186E6DC}" destId="{6396FBFC-B75B-4D1A-957D-796D180FBF35}" srcOrd="0" destOrd="0" presId="urn:microsoft.com/office/officeart/2005/8/layout/vList2"/>
    <dgm:cxn modelId="{4995CAA6-9113-415C-8035-ABA38756FD9A}" srcId="{D3C06034-A39B-45C5-A905-6A43BEFAFCAD}" destId="{1BA807A8-2DCA-4FD2-B34E-05528699C1BF}" srcOrd="2" destOrd="0" parTransId="{5E59B547-D9A9-4315-BB22-10F649404835}" sibTransId="{D3560155-BFBF-46FE-A81E-10BF384B242C}"/>
    <dgm:cxn modelId="{3DC1FEAE-4974-4AE5-9952-2C92B5EB7709}" type="presOf" srcId="{D3C06034-A39B-45C5-A905-6A43BEFAFCAD}" destId="{6EE1B962-2CC2-4A08-9B3B-7F1325686411}" srcOrd="0" destOrd="0" presId="urn:microsoft.com/office/officeart/2005/8/layout/vList2"/>
    <dgm:cxn modelId="{D353B6C2-2B64-4135-8EF3-088934121B44}" type="presOf" srcId="{F7C1D612-0F20-4FCA-868B-0DB847C407AF}" destId="{38CEC847-833F-42FF-B06A-B6C5F52AE76C}" srcOrd="0" destOrd="0" presId="urn:microsoft.com/office/officeart/2005/8/layout/vList2"/>
    <dgm:cxn modelId="{0BBA11E2-75CD-4AB8-B735-DD88C113302C}" srcId="{D3C06034-A39B-45C5-A905-6A43BEFAFCAD}" destId="{F7C1D612-0F20-4FCA-868B-0DB847C407AF}" srcOrd="1" destOrd="0" parTransId="{FF3D6EE6-0066-409A-857F-D1EA9BEADCAA}" sibTransId="{3E89EC32-718C-4CCE-983A-1EE014687CFA}"/>
    <dgm:cxn modelId="{DE0FD245-B082-4C49-88A8-644EDC324A40}" type="presParOf" srcId="{6EE1B962-2CC2-4A08-9B3B-7F1325686411}" destId="{6396FBFC-B75B-4D1A-957D-796D180FBF35}" srcOrd="0" destOrd="0" presId="urn:microsoft.com/office/officeart/2005/8/layout/vList2"/>
    <dgm:cxn modelId="{D63333B4-CCB0-449F-8A67-B4CD45477460}" type="presParOf" srcId="{6EE1B962-2CC2-4A08-9B3B-7F1325686411}" destId="{932D89D6-7ADF-49E6-92D6-5825B74E48A4}" srcOrd="1" destOrd="0" presId="urn:microsoft.com/office/officeart/2005/8/layout/vList2"/>
    <dgm:cxn modelId="{3C87C525-47B8-443E-B621-D3407753AB53}" type="presParOf" srcId="{6EE1B962-2CC2-4A08-9B3B-7F1325686411}" destId="{38CEC847-833F-42FF-B06A-B6C5F52AE76C}" srcOrd="2" destOrd="0" presId="urn:microsoft.com/office/officeart/2005/8/layout/vList2"/>
    <dgm:cxn modelId="{25B24E4F-5882-42DE-BDC8-BD1D3FE3E078}" type="presParOf" srcId="{6EE1B962-2CC2-4A08-9B3B-7F1325686411}" destId="{5A0B71C6-E6E7-4215-8ED1-41E491485A2B}" srcOrd="3" destOrd="0" presId="urn:microsoft.com/office/officeart/2005/8/layout/vList2"/>
    <dgm:cxn modelId="{FCB6EE29-4910-4E86-B1ED-5CF79719C93A}" type="presParOf" srcId="{6EE1B962-2CC2-4A08-9B3B-7F1325686411}" destId="{A2F4BCB5-D056-407A-97FA-8DB7CCD1D487}" srcOrd="4" destOrd="0" presId="urn:microsoft.com/office/officeart/2005/8/layout/vList2"/>
    <dgm:cxn modelId="{3D8CD1C9-8D3F-44F7-BC71-757431072A38}" type="presParOf" srcId="{6EE1B962-2CC2-4A08-9B3B-7F1325686411}" destId="{3D15700B-C3E9-48E9-A212-98F3ADA75780}" srcOrd="5" destOrd="0" presId="urn:microsoft.com/office/officeart/2005/8/layout/vList2"/>
    <dgm:cxn modelId="{EAC27586-7F94-41CE-A99D-28BB4316E674}" type="presParOf" srcId="{6EE1B962-2CC2-4A08-9B3B-7F1325686411}" destId="{25CA6D6F-F9E3-4D79-9B75-808BE2B0584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C06034-A39B-45C5-A905-6A43BEFAFC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178AA-1EA2-4A34-9DF8-AFE35186E6DC}">
      <dgm:prSet custT="1"/>
      <dgm:spPr/>
      <dgm:t>
        <a:bodyPr/>
        <a:lstStyle/>
        <a:p>
          <a:r>
            <a:rPr lang="en-US" sz="3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+ H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ave the same characteristics of both CNN and RNN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94EC8AAB-BE94-4309-96B3-7F3B3AB6F2F1}" type="parTrans" cxnId="{7A4B680E-8D68-402C-A8A8-0A808FA96442}">
      <dgm:prSet/>
      <dgm:spPr/>
      <dgm:t>
        <a:bodyPr/>
        <a:lstStyle/>
        <a:p>
          <a:endParaRPr lang="en-US"/>
        </a:p>
      </dgm:t>
    </dgm:pt>
    <dgm:pt modelId="{7BC67CC5-F304-470C-8A1E-24906575F958}" type="sibTrans" cxnId="{7A4B680E-8D68-402C-A8A8-0A808FA96442}">
      <dgm:prSet/>
      <dgm:spPr/>
      <dgm:t>
        <a:bodyPr/>
        <a:lstStyle/>
        <a:p>
          <a:endParaRPr lang="en-US"/>
        </a:p>
      </dgm:t>
    </dgm:pt>
    <dgm:pt modelId="{1BA807A8-2DCA-4FD2-B34E-05528699C1BF}">
      <dgm:prSet custT="1"/>
      <dgm:spPr/>
      <dgm:t>
        <a:bodyPr/>
        <a:lstStyle/>
        <a:p>
          <a:r>
            <a:rPr lang="en-US" sz="3600" b="0" i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+</a:t>
          </a:r>
          <a:r>
            <a:rPr lang="en-US" sz="3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 No detailed annotations</a:t>
          </a:r>
        </a:p>
      </dgm:t>
    </dgm:pt>
    <dgm:pt modelId="{5E59B547-D9A9-4315-BB22-10F649404835}" type="parTrans" cxnId="{4995CAA6-9113-415C-8035-ABA38756FD9A}">
      <dgm:prSet/>
      <dgm:spPr/>
      <dgm:t>
        <a:bodyPr/>
        <a:lstStyle/>
        <a:p>
          <a:endParaRPr lang="en-US"/>
        </a:p>
      </dgm:t>
    </dgm:pt>
    <dgm:pt modelId="{D3560155-BFBF-46FE-A81E-10BF384B242C}" type="sibTrans" cxnId="{4995CAA6-9113-415C-8035-ABA38756FD9A}">
      <dgm:prSet/>
      <dgm:spPr/>
      <dgm:t>
        <a:bodyPr/>
        <a:lstStyle/>
        <a:p>
          <a:endParaRPr lang="en-US"/>
        </a:p>
      </dgm:t>
    </dgm:pt>
    <dgm:pt modelId="{0CC9F90C-0EA9-4E8B-8AEF-78C58937716C}">
      <dgm:prSet custT="1"/>
      <dgm:spPr/>
      <dgm:t>
        <a:bodyPr/>
        <a:lstStyle/>
        <a:p>
          <a:r>
            <a:rPr lang="en-US" sz="3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+ Good performance</a:t>
          </a:r>
        </a:p>
      </dgm:t>
    </dgm:pt>
    <dgm:pt modelId="{433FAC8D-13EE-4BD9-A8CF-A9DFA0E8AB14}" type="parTrans" cxnId="{90026031-288C-460F-A567-7F0F7260DE43}">
      <dgm:prSet/>
      <dgm:spPr/>
      <dgm:t>
        <a:bodyPr/>
        <a:lstStyle/>
        <a:p>
          <a:endParaRPr lang="en-US"/>
        </a:p>
      </dgm:t>
    </dgm:pt>
    <dgm:pt modelId="{B4FA1C1D-86DB-4D32-B58C-3C54E682D1F4}" type="sibTrans" cxnId="{90026031-288C-460F-A567-7F0F7260DE43}">
      <dgm:prSet/>
      <dgm:spPr/>
      <dgm:t>
        <a:bodyPr/>
        <a:lstStyle/>
        <a:p>
          <a:endParaRPr lang="en-US"/>
        </a:p>
      </dgm:t>
    </dgm:pt>
    <dgm:pt modelId="{F7C1D612-0F20-4FCA-868B-0DB847C407AF}">
      <dgm:prSet custT="1"/>
      <dgm:spPr/>
      <dgm:t>
        <a:bodyPr/>
        <a:lstStyle/>
        <a:p>
          <a:r>
            <a:rPr lang="en-US" sz="3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+ Eliminate fully connected layers used in CNN, using fewer params</a:t>
          </a:r>
        </a:p>
      </dgm:t>
    </dgm:pt>
    <dgm:pt modelId="{3E89EC32-718C-4CCE-983A-1EE014687CFA}" type="sibTrans" cxnId="{0BBA11E2-75CD-4AB8-B735-DD88C113302C}">
      <dgm:prSet/>
      <dgm:spPr/>
      <dgm:t>
        <a:bodyPr/>
        <a:lstStyle/>
        <a:p>
          <a:endParaRPr lang="en-US"/>
        </a:p>
      </dgm:t>
    </dgm:pt>
    <dgm:pt modelId="{FF3D6EE6-0066-409A-857F-D1EA9BEADCAA}" type="parTrans" cxnId="{0BBA11E2-75CD-4AB8-B735-DD88C113302C}">
      <dgm:prSet/>
      <dgm:spPr/>
      <dgm:t>
        <a:bodyPr/>
        <a:lstStyle/>
        <a:p>
          <a:endParaRPr lang="en-US"/>
        </a:p>
      </dgm:t>
    </dgm:pt>
    <dgm:pt modelId="{6EE1B962-2CC2-4A08-9B3B-7F1325686411}" type="pres">
      <dgm:prSet presAssocID="{D3C06034-A39B-45C5-A905-6A43BEFAFCAD}" presName="linear" presStyleCnt="0">
        <dgm:presLayoutVars>
          <dgm:animLvl val="lvl"/>
          <dgm:resizeHandles val="exact"/>
        </dgm:presLayoutVars>
      </dgm:prSet>
      <dgm:spPr/>
    </dgm:pt>
    <dgm:pt modelId="{6396FBFC-B75B-4D1A-957D-796D180FBF35}" type="pres">
      <dgm:prSet presAssocID="{8F9178AA-1EA2-4A34-9DF8-AFE35186E6D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32D89D6-7ADF-49E6-92D6-5825B74E48A4}" type="pres">
      <dgm:prSet presAssocID="{7BC67CC5-F304-470C-8A1E-24906575F958}" presName="spacer" presStyleCnt="0"/>
      <dgm:spPr/>
    </dgm:pt>
    <dgm:pt modelId="{38CEC847-833F-42FF-B06A-B6C5F52AE76C}" type="pres">
      <dgm:prSet presAssocID="{F7C1D612-0F20-4FCA-868B-0DB847C407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0B71C6-E6E7-4215-8ED1-41E491485A2B}" type="pres">
      <dgm:prSet presAssocID="{3E89EC32-718C-4CCE-983A-1EE014687CFA}" presName="spacer" presStyleCnt="0"/>
      <dgm:spPr/>
    </dgm:pt>
    <dgm:pt modelId="{A2F4BCB5-D056-407A-97FA-8DB7CCD1D487}" type="pres">
      <dgm:prSet presAssocID="{1BA807A8-2DCA-4FD2-B34E-05528699C1BF}" presName="parentText" presStyleLbl="node1" presStyleIdx="2" presStyleCnt="4" custLinFactY="-119" custLinFactNeighborX="1356" custLinFactNeighborY="-100000">
        <dgm:presLayoutVars>
          <dgm:chMax val="0"/>
          <dgm:bulletEnabled val="1"/>
        </dgm:presLayoutVars>
      </dgm:prSet>
      <dgm:spPr/>
    </dgm:pt>
    <dgm:pt modelId="{3D15700B-C3E9-48E9-A212-98F3ADA75780}" type="pres">
      <dgm:prSet presAssocID="{D3560155-BFBF-46FE-A81E-10BF384B242C}" presName="spacer" presStyleCnt="0"/>
      <dgm:spPr/>
    </dgm:pt>
    <dgm:pt modelId="{25CA6D6F-F9E3-4D79-9B75-808BE2B05840}" type="pres">
      <dgm:prSet presAssocID="{0CC9F90C-0EA9-4E8B-8AEF-78C58937716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A4B680E-8D68-402C-A8A8-0A808FA96442}" srcId="{D3C06034-A39B-45C5-A905-6A43BEFAFCAD}" destId="{8F9178AA-1EA2-4A34-9DF8-AFE35186E6DC}" srcOrd="0" destOrd="0" parTransId="{94EC8AAB-BE94-4309-96B3-7F3B3AB6F2F1}" sibTransId="{7BC67CC5-F304-470C-8A1E-24906575F958}"/>
    <dgm:cxn modelId="{9F820B2E-4980-45C1-80F0-C3B0B3E2D839}" type="presOf" srcId="{1BA807A8-2DCA-4FD2-B34E-05528699C1BF}" destId="{A2F4BCB5-D056-407A-97FA-8DB7CCD1D487}" srcOrd="0" destOrd="0" presId="urn:microsoft.com/office/officeart/2005/8/layout/vList2"/>
    <dgm:cxn modelId="{90026031-288C-460F-A567-7F0F7260DE43}" srcId="{D3C06034-A39B-45C5-A905-6A43BEFAFCAD}" destId="{0CC9F90C-0EA9-4E8B-8AEF-78C58937716C}" srcOrd="3" destOrd="0" parTransId="{433FAC8D-13EE-4BD9-A8CF-A9DFA0E8AB14}" sibTransId="{B4FA1C1D-86DB-4D32-B58C-3C54E682D1F4}"/>
    <dgm:cxn modelId="{BFDFC963-28EA-4A15-BD5F-3475FDEC64DF}" type="presOf" srcId="{0CC9F90C-0EA9-4E8B-8AEF-78C58937716C}" destId="{25CA6D6F-F9E3-4D79-9B75-808BE2B05840}" srcOrd="0" destOrd="0" presId="urn:microsoft.com/office/officeart/2005/8/layout/vList2"/>
    <dgm:cxn modelId="{95DAC97E-8DDE-48F4-8DCA-B4F6D52424A0}" type="presOf" srcId="{8F9178AA-1EA2-4A34-9DF8-AFE35186E6DC}" destId="{6396FBFC-B75B-4D1A-957D-796D180FBF35}" srcOrd="0" destOrd="0" presId="urn:microsoft.com/office/officeart/2005/8/layout/vList2"/>
    <dgm:cxn modelId="{4995CAA6-9113-415C-8035-ABA38756FD9A}" srcId="{D3C06034-A39B-45C5-A905-6A43BEFAFCAD}" destId="{1BA807A8-2DCA-4FD2-B34E-05528699C1BF}" srcOrd="2" destOrd="0" parTransId="{5E59B547-D9A9-4315-BB22-10F649404835}" sibTransId="{D3560155-BFBF-46FE-A81E-10BF384B242C}"/>
    <dgm:cxn modelId="{3DC1FEAE-4974-4AE5-9952-2C92B5EB7709}" type="presOf" srcId="{D3C06034-A39B-45C5-A905-6A43BEFAFCAD}" destId="{6EE1B962-2CC2-4A08-9B3B-7F1325686411}" srcOrd="0" destOrd="0" presId="urn:microsoft.com/office/officeart/2005/8/layout/vList2"/>
    <dgm:cxn modelId="{D353B6C2-2B64-4135-8EF3-088934121B44}" type="presOf" srcId="{F7C1D612-0F20-4FCA-868B-0DB847C407AF}" destId="{38CEC847-833F-42FF-B06A-B6C5F52AE76C}" srcOrd="0" destOrd="0" presId="urn:microsoft.com/office/officeart/2005/8/layout/vList2"/>
    <dgm:cxn modelId="{0BBA11E2-75CD-4AB8-B735-DD88C113302C}" srcId="{D3C06034-A39B-45C5-A905-6A43BEFAFCAD}" destId="{F7C1D612-0F20-4FCA-868B-0DB847C407AF}" srcOrd="1" destOrd="0" parTransId="{FF3D6EE6-0066-409A-857F-D1EA9BEADCAA}" sibTransId="{3E89EC32-718C-4CCE-983A-1EE014687CFA}"/>
    <dgm:cxn modelId="{DE0FD245-B082-4C49-88A8-644EDC324A40}" type="presParOf" srcId="{6EE1B962-2CC2-4A08-9B3B-7F1325686411}" destId="{6396FBFC-B75B-4D1A-957D-796D180FBF35}" srcOrd="0" destOrd="0" presId="urn:microsoft.com/office/officeart/2005/8/layout/vList2"/>
    <dgm:cxn modelId="{D63333B4-CCB0-449F-8A67-B4CD45477460}" type="presParOf" srcId="{6EE1B962-2CC2-4A08-9B3B-7F1325686411}" destId="{932D89D6-7ADF-49E6-92D6-5825B74E48A4}" srcOrd="1" destOrd="0" presId="urn:microsoft.com/office/officeart/2005/8/layout/vList2"/>
    <dgm:cxn modelId="{3C87C525-47B8-443E-B621-D3407753AB53}" type="presParOf" srcId="{6EE1B962-2CC2-4A08-9B3B-7F1325686411}" destId="{38CEC847-833F-42FF-B06A-B6C5F52AE76C}" srcOrd="2" destOrd="0" presId="urn:microsoft.com/office/officeart/2005/8/layout/vList2"/>
    <dgm:cxn modelId="{25B24E4F-5882-42DE-BDC8-BD1D3FE3E078}" type="presParOf" srcId="{6EE1B962-2CC2-4A08-9B3B-7F1325686411}" destId="{5A0B71C6-E6E7-4215-8ED1-41E491485A2B}" srcOrd="3" destOrd="0" presId="urn:microsoft.com/office/officeart/2005/8/layout/vList2"/>
    <dgm:cxn modelId="{FCB6EE29-4910-4E86-B1ED-5CF79719C93A}" type="presParOf" srcId="{6EE1B962-2CC2-4A08-9B3B-7F1325686411}" destId="{A2F4BCB5-D056-407A-97FA-8DB7CCD1D487}" srcOrd="4" destOrd="0" presId="urn:microsoft.com/office/officeart/2005/8/layout/vList2"/>
    <dgm:cxn modelId="{3D8CD1C9-8D3F-44F7-BC71-757431072A38}" type="presParOf" srcId="{6EE1B962-2CC2-4A08-9B3B-7F1325686411}" destId="{3D15700B-C3E9-48E9-A212-98F3ADA75780}" srcOrd="5" destOrd="0" presId="urn:microsoft.com/office/officeart/2005/8/layout/vList2"/>
    <dgm:cxn modelId="{EAC27586-7F94-41CE-A99D-28BB4316E674}" type="presParOf" srcId="{6EE1B962-2CC2-4A08-9B3B-7F1325686411}" destId="{25CA6D6F-F9E3-4D79-9B75-808BE2B0584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6FBFC-B75B-4D1A-957D-796D180FBF35}">
      <dsp:nvSpPr>
        <dsp:cNvPr id="0" name=""/>
        <dsp:cNvSpPr/>
      </dsp:nvSpPr>
      <dsp:spPr>
        <a:xfrm>
          <a:off x="0" y="3846"/>
          <a:ext cx="10601236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+ Variability and ambiguity</a:t>
          </a:r>
          <a:r>
            <a:rPr lang="vi-VN" sz="36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 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42036" y="45882"/>
        <a:ext cx="10517164" cy="777048"/>
      </dsp:txXfrm>
    </dsp:sp>
    <dsp:sp modelId="{38CEC847-833F-42FF-B06A-B6C5F52AE76C}">
      <dsp:nvSpPr>
        <dsp:cNvPr id="0" name=""/>
        <dsp:cNvSpPr/>
      </dsp:nvSpPr>
      <dsp:spPr>
        <a:xfrm>
          <a:off x="0" y="997446"/>
          <a:ext cx="10601236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+ Writer’s Style: Changeable and inconsistent </a:t>
          </a:r>
        </a:p>
      </dsp:txBody>
      <dsp:txXfrm>
        <a:off x="42036" y="1039482"/>
        <a:ext cx="10517164" cy="777048"/>
      </dsp:txXfrm>
    </dsp:sp>
    <dsp:sp modelId="{A2F4BCB5-D056-407A-97FA-8DB7CCD1D487}">
      <dsp:nvSpPr>
        <dsp:cNvPr id="0" name=""/>
        <dsp:cNvSpPr/>
      </dsp:nvSpPr>
      <dsp:spPr>
        <a:xfrm>
          <a:off x="0" y="1991046"/>
          <a:ext cx="10601236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+ </a:t>
          </a:r>
          <a:r>
            <a:rPr lang="en-US" sz="3600" kern="12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Characters out of line </a:t>
          </a:r>
        </a:p>
      </dsp:txBody>
      <dsp:txXfrm>
        <a:off x="42036" y="2033082"/>
        <a:ext cx="10517164" cy="777048"/>
      </dsp:txXfrm>
    </dsp:sp>
    <dsp:sp modelId="{25CA6D6F-F9E3-4D79-9B75-808BE2B05840}">
      <dsp:nvSpPr>
        <dsp:cNvPr id="0" name=""/>
        <dsp:cNvSpPr/>
      </dsp:nvSpPr>
      <dsp:spPr>
        <a:xfrm>
          <a:off x="0" y="2984647"/>
          <a:ext cx="10601236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+ Noises</a:t>
          </a:r>
        </a:p>
      </dsp:txBody>
      <dsp:txXfrm>
        <a:off x="42036" y="3026683"/>
        <a:ext cx="10517164" cy="7770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6FBFC-B75B-4D1A-957D-796D180FBF35}">
      <dsp:nvSpPr>
        <dsp:cNvPr id="0" name=""/>
        <dsp:cNvSpPr/>
      </dsp:nvSpPr>
      <dsp:spPr>
        <a:xfrm>
          <a:off x="0" y="196"/>
          <a:ext cx="10751604" cy="12271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+ H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ave the same characteristics of both CNN and RNN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59907" y="60103"/>
        <a:ext cx="10631790" cy="1107383"/>
      </dsp:txXfrm>
    </dsp:sp>
    <dsp:sp modelId="{38CEC847-833F-42FF-B06A-B6C5F52AE76C}">
      <dsp:nvSpPr>
        <dsp:cNvPr id="0" name=""/>
        <dsp:cNvSpPr/>
      </dsp:nvSpPr>
      <dsp:spPr>
        <a:xfrm>
          <a:off x="0" y="1240302"/>
          <a:ext cx="10751604" cy="12271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+ Eliminate fully connected layers used in CNN, using fewer params</a:t>
          </a:r>
        </a:p>
      </dsp:txBody>
      <dsp:txXfrm>
        <a:off x="59907" y="1300209"/>
        <a:ext cx="10631790" cy="1107383"/>
      </dsp:txXfrm>
    </dsp:sp>
    <dsp:sp modelId="{A2F4BCB5-D056-407A-97FA-8DB7CCD1D487}">
      <dsp:nvSpPr>
        <dsp:cNvPr id="0" name=""/>
        <dsp:cNvSpPr/>
      </dsp:nvSpPr>
      <dsp:spPr>
        <a:xfrm>
          <a:off x="0" y="2466039"/>
          <a:ext cx="10751604" cy="12271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+</a:t>
          </a:r>
          <a:r>
            <a:rPr lang="en-US" sz="36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 No detailed annotations</a:t>
          </a:r>
        </a:p>
      </dsp:txBody>
      <dsp:txXfrm>
        <a:off x="59907" y="2525946"/>
        <a:ext cx="10631790" cy="1107383"/>
      </dsp:txXfrm>
    </dsp:sp>
    <dsp:sp modelId="{25CA6D6F-F9E3-4D79-9B75-808BE2B05840}">
      <dsp:nvSpPr>
        <dsp:cNvPr id="0" name=""/>
        <dsp:cNvSpPr/>
      </dsp:nvSpPr>
      <dsp:spPr>
        <a:xfrm>
          <a:off x="0" y="3720516"/>
          <a:ext cx="10751604" cy="12271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+ Good performance</a:t>
          </a:r>
        </a:p>
      </dsp:txBody>
      <dsp:txXfrm>
        <a:off x="59907" y="3780423"/>
        <a:ext cx="10631790" cy="1107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AADDC-E874-4623-8E1B-3BA91816CBB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CBD13-F428-47A5-B9DB-4631325EC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BD13-F428-47A5-B9DB-4631325ECF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7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BD13-F428-47A5-B9DB-4631325ECF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96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BD13-F428-47A5-B9DB-4631325ECF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4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BD13-F428-47A5-B9DB-4631325ECF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04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BD13-F428-47A5-B9DB-4631325ECF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72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BD13-F428-47A5-B9DB-4631325ECF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09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BD13-F428-47A5-B9DB-4631325ECF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37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BD13-F428-47A5-B9DB-4631325ECF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83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BD13-F428-47A5-B9DB-4631325ECF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0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BD13-F428-47A5-B9DB-4631325ECF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95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BD13-F428-47A5-B9DB-4631325ECF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8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BD13-F428-47A5-B9DB-4631325ECF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47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BD13-F428-47A5-B9DB-4631325ECF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BD13-F428-47A5-B9DB-4631325ECF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17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BD13-F428-47A5-B9DB-4631325ECF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1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>
              <a:lnSpc>
                <a:spcPct val="20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BD13-F428-47A5-B9DB-4631325ECF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6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BD13-F428-47A5-B9DB-4631325ECF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11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BD13-F428-47A5-B9DB-4631325ECF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65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BD13-F428-47A5-B9DB-4631325ECF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1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1A19-53D8-4B9C-B234-8E04072E945A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3DB63C0-BDF6-4C82-8B28-57842461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3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7E44-7509-4425-AAF3-4D2360421F18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7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7913-517B-47A0-B45B-0559CFAA3525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7D39-2F35-43BA-8F47-D4FC144AC4E8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1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94AE480-08CE-4850-B312-66CB311D6FDF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3DB63C0-BDF6-4C82-8B28-57842461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1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27D7-37BE-4B18-A343-1426C9E97D55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FBDA-6ACD-4E61-96EB-41B51CBC86A1}" type="datetime1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5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813B-A00B-4150-BFA4-614EC8B15C6E}" type="datetime1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7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4532-F346-4775-B864-CC5DC07CA9A4}" type="datetime1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7648-69C4-4315-9026-5FCEDEC9F421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5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AE56-DB94-4A0C-9474-DAD1B2A59243}" type="datetime1">
              <a:rPr lang="en-US" smtClean="0"/>
              <a:t>6/30/2021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5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6AE5906-02B7-429B-8A6B-8E7B2F0607F7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3DB63C0-BDF6-4C82-8B28-57842461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9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e.bgu.ac.il/~dinstein/stip2002/FeatureExtractionReviewTrierJainTaxt95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intuitively-understanding-connectionist-temporal-classification-3797e43a86c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507.05717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s://www.kaggle.com/landlord/handwriting-recognition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0480" y="1588978"/>
            <a:ext cx="108306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NEURONAL APPROACH FOR OFFLINE HANDWRITING RECOGNITION</a:t>
            </a:r>
            <a:endParaRPr lang="en-US" sz="5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0957" y="266592"/>
            <a:ext cx="4291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CS331.L22.KHCL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TS. Mai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507" y="4929414"/>
            <a:ext cx="5114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Ngô Đức Tuấn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(18520186)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(18521027)</a:t>
            </a:r>
          </a:p>
        </p:txBody>
      </p:sp>
    </p:spTree>
    <p:extLst>
      <p:ext uri="{BB962C8B-B14F-4D97-AF65-F5344CB8AC3E}">
        <p14:creationId xmlns:p14="http://schemas.microsoft.com/office/powerpoint/2010/main" val="330083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8699" y="1018902"/>
            <a:ext cx="109815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8604" y="221418"/>
            <a:ext cx="8752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- EDA</a:t>
            </a:r>
          </a:p>
        </p:txBody>
      </p:sp>
      <p:sp>
        <p:nvSpPr>
          <p:cNvPr id="7" name="AutoShape 4" descr="How to Write Names in Cool Fancy Script Writing - 2 Demonstrations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C223BE-9011-4934-B977-87F493351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98021"/>
              </p:ext>
            </p:extLst>
          </p:nvPr>
        </p:nvGraphicFramePr>
        <p:xfrm>
          <a:off x="1402080" y="1639832"/>
          <a:ext cx="8447490" cy="460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243">
                  <a:extLst>
                    <a:ext uri="{9D8B030D-6E8A-4147-A177-3AD203B41FA5}">
                      <a16:colId xmlns:a16="http://schemas.microsoft.com/office/drawing/2014/main" val="2777566448"/>
                    </a:ext>
                  </a:extLst>
                </a:gridCol>
                <a:gridCol w="2056130">
                  <a:extLst>
                    <a:ext uri="{9D8B030D-6E8A-4147-A177-3AD203B41FA5}">
                      <a16:colId xmlns:a16="http://schemas.microsoft.com/office/drawing/2014/main" val="3755231514"/>
                    </a:ext>
                  </a:extLst>
                </a:gridCol>
                <a:gridCol w="1865630">
                  <a:extLst>
                    <a:ext uri="{9D8B030D-6E8A-4147-A177-3AD203B41FA5}">
                      <a16:colId xmlns:a16="http://schemas.microsoft.com/office/drawing/2014/main" val="2303230797"/>
                    </a:ext>
                  </a:extLst>
                </a:gridCol>
                <a:gridCol w="1950487">
                  <a:extLst>
                    <a:ext uri="{9D8B030D-6E8A-4147-A177-3AD203B41FA5}">
                      <a16:colId xmlns:a16="http://schemas.microsoft.com/office/drawing/2014/main" val="1766406352"/>
                    </a:ext>
                  </a:extLst>
                </a:gridCol>
              </a:tblGrid>
              <a:tr h="252551">
                <a:tc gridSpan="4">
                  <a:txBody>
                    <a:bodyPr/>
                    <a:lstStyle/>
                    <a:p>
                      <a:pPr algn="ctr"/>
                      <a:r>
                        <a:rPr lang="en-US" sz="45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45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163201"/>
                  </a:ext>
                </a:extLst>
              </a:tr>
              <a:tr h="64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292129"/>
                  </a:ext>
                </a:extLst>
              </a:tr>
              <a:tr h="669108">
                <a:tc>
                  <a:txBody>
                    <a:bodyPr/>
                    <a:lstStyle/>
                    <a:p>
                      <a:pPr algn="l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(330961, 2)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(41370, 2)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(41370, 2)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682752"/>
                  </a:ext>
                </a:extLst>
              </a:tr>
              <a:tr h="568562">
                <a:tc>
                  <a:txBody>
                    <a:bodyPr/>
                    <a:lstStyle/>
                    <a:p>
                      <a:pPr algn="l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89058"/>
                  </a:ext>
                </a:extLst>
              </a:tr>
              <a:tr h="647008">
                <a:tc gridSpan="4"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Unreadable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48143"/>
                  </a:ext>
                </a:extLst>
              </a:tr>
              <a:tr h="647008">
                <a:tc gridSpan="4"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Lowercase - Uppercase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69911"/>
                  </a:ext>
                </a:extLst>
              </a:tr>
              <a:tr h="647008">
                <a:tc gridSpan="4"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input size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81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92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11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8699" y="1018902"/>
            <a:ext cx="109815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8604" y="221418"/>
            <a:ext cx="8752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</a:p>
        </p:txBody>
      </p:sp>
      <p:sp>
        <p:nvSpPr>
          <p:cNvPr id="7" name="AutoShape 4" descr="How to Write Names in Cool Fancy Script Writing - 2 Demonstrations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: Rounded Corners 2">
            <a:extLst>
              <a:ext uri="{FF2B5EF4-FFF2-40B4-BE49-F238E27FC236}">
                <a16:creationId xmlns:a16="http://schemas.microsoft.com/office/drawing/2014/main" id="{FB6640A1-4319-4F43-8468-CDD3BC8087F2}"/>
              </a:ext>
            </a:extLst>
          </p:cNvPr>
          <p:cNvSpPr/>
          <p:nvPr/>
        </p:nvSpPr>
        <p:spPr>
          <a:xfrm>
            <a:off x="4578461" y="1074797"/>
            <a:ext cx="3120390" cy="73246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endParaRPr lang="en-US" sz="3200" dirty="0"/>
          </a:p>
        </p:txBody>
      </p:sp>
      <p:sp>
        <p:nvSpPr>
          <p:cNvPr id="9" name="Rectangle: Rounded Corners 13">
            <a:extLst>
              <a:ext uri="{FF2B5EF4-FFF2-40B4-BE49-F238E27FC236}">
                <a16:creationId xmlns:a16="http://schemas.microsoft.com/office/drawing/2014/main" id="{B990D960-BEE0-40E5-9F72-CC6CB0BA0800}"/>
              </a:ext>
            </a:extLst>
          </p:cNvPr>
          <p:cNvSpPr/>
          <p:nvPr/>
        </p:nvSpPr>
        <p:spPr>
          <a:xfrm>
            <a:off x="882098" y="2724836"/>
            <a:ext cx="3288030" cy="732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CBE19F-3018-447D-B095-8AF60305D92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526113" y="1807265"/>
            <a:ext cx="3612543" cy="91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24">
            <a:extLst>
              <a:ext uri="{FF2B5EF4-FFF2-40B4-BE49-F238E27FC236}">
                <a16:creationId xmlns:a16="http://schemas.microsoft.com/office/drawing/2014/main" id="{B50CA09D-10E8-4600-875D-C498D3B1BCC3}"/>
              </a:ext>
            </a:extLst>
          </p:cNvPr>
          <p:cNvSpPr/>
          <p:nvPr/>
        </p:nvSpPr>
        <p:spPr>
          <a:xfrm>
            <a:off x="3359758" y="4463148"/>
            <a:ext cx="1283970" cy="7324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AF3979-A39F-4ACA-8DE0-3A4A73FF0777}"/>
              </a:ext>
            </a:extLst>
          </p:cNvPr>
          <p:cNvCxnSpPr>
            <a:cxnSpLocks/>
          </p:cNvCxnSpPr>
          <p:nvPr/>
        </p:nvCxnSpPr>
        <p:spPr>
          <a:xfrm>
            <a:off x="2421278" y="3447312"/>
            <a:ext cx="1475630" cy="100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27">
            <a:extLst>
              <a:ext uri="{FF2B5EF4-FFF2-40B4-BE49-F238E27FC236}">
                <a16:creationId xmlns:a16="http://schemas.microsoft.com/office/drawing/2014/main" id="{AAFB531C-4813-4F8B-BD55-1C649391EF71}"/>
              </a:ext>
            </a:extLst>
          </p:cNvPr>
          <p:cNvSpPr/>
          <p:nvPr/>
        </p:nvSpPr>
        <p:spPr>
          <a:xfrm>
            <a:off x="1674260" y="5958740"/>
            <a:ext cx="1420702" cy="7324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391B3C-603D-4232-8FFA-B2E0250DFA5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384611" y="5205090"/>
            <a:ext cx="19285" cy="75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21">
            <a:extLst>
              <a:ext uri="{FF2B5EF4-FFF2-40B4-BE49-F238E27FC236}">
                <a16:creationId xmlns:a16="http://schemas.microsoft.com/office/drawing/2014/main" id="{E01F35E6-47C7-4F58-8362-C59DCE658C42}"/>
              </a:ext>
            </a:extLst>
          </p:cNvPr>
          <p:cNvSpPr/>
          <p:nvPr/>
        </p:nvSpPr>
        <p:spPr>
          <a:xfrm>
            <a:off x="182749" y="4453674"/>
            <a:ext cx="1154430" cy="7324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075AB0-ACEB-4B64-B93B-2CD3CB69E545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59964" y="3457304"/>
            <a:ext cx="1645707" cy="99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22">
            <a:extLst>
              <a:ext uri="{FF2B5EF4-FFF2-40B4-BE49-F238E27FC236}">
                <a16:creationId xmlns:a16="http://schemas.microsoft.com/office/drawing/2014/main" id="{0D01D637-C6D5-4481-B853-3ED9013F7D77}"/>
              </a:ext>
            </a:extLst>
          </p:cNvPr>
          <p:cNvSpPr/>
          <p:nvPr/>
        </p:nvSpPr>
        <p:spPr>
          <a:xfrm>
            <a:off x="1562604" y="4463148"/>
            <a:ext cx="1644015" cy="7324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5CB0F0-4D0A-4FAA-BC0A-E36EF11AFF52}"/>
              </a:ext>
            </a:extLst>
          </p:cNvPr>
          <p:cNvCxnSpPr>
            <a:cxnSpLocks/>
          </p:cNvCxnSpPr>
          <p:nvPr/>
        </p:nvCxnSpPr>
        <p:spPr>
          <a:xfrm>
            <a:off x="2405671" y="3457304"/>
            <a:ext cx="0" cy="100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47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12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8699" y="1018902"/>
            <a:ext cx="109815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8604" y="221418"/>
            <a:ext cx="8752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</a:p>
        </p:txBody>
      </p:sp>
      <p:sp>
        <p:nvSpPr>
          <p:cNvPr id="7" name="AutoShape 4" descr="How to Write Names in Cool Fancy Script Writing - 2 Demonstrations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E39B0-FDE6-4A9F-86C2-069EAAA735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444" y="1046946"/>
            <a:ext cx="4415111" cy="419341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7797C7-D0A2-4972-9D49-F2BD7B2CC32D}"/>
              </a:ext>
            </a:extLst>
          </p:cNvPr>
          <p:cNvSpPr txBox="1"/>
          <p:nvPr/>
        </p:nvSpPr>
        <p:spPr>
          <a:xfrm>
            <a:off x="240792" y="5248560"/>
            <a:ext cx="11795633" cy="1124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Oivind Due Trier, Anil K. Jain,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Torfinn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Taxt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“Feature Extraction Methods for Character Recognition – A Survey”. Posted on July 19, 1995.</a:t>
            </a:r>
            <a:endParaRPr lang="en-US" sz="1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800" i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https://www.ee.bgu.ac.il/~dinstein/stip2002/FeatureExtractionReviewTrierJainTaxt95.pdf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13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8699" y="1018902"/>
            <a:ext cx="109815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8604" y="221418"/>
            <a:ext cx="8752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</a:p>
        </p:txBody>
      </p:sp>
      <p:sp>
        <p:nvSpPr>
          <p:cNvPr id="7" name="AutoShape 4" descr="How to Write Names in Cool Fancy Script Writing - 2 Demonstrations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690289-C40D-4914-B55E-F8AF44866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527" y="1806926"/>
            <a:ext cx="3244148" cy="3244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BB5702-6BD9-44E8-B512-409746527685}"/>
              </a:ext>
            </a:extLst>
          </p:cNvPr>
          <p:cNvSpPr txBox="1"/>
          <p:nvPr/>
        </p:nvSpPr>
        <p:spPr>
          <a:xfrm>
            <a:off x="7442790" y="1319987"/>
            <a:ext cx="155235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299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14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8699" y="1018902"/>
            <a:ext cx="109815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8604" y="221418"/>
            <a:ext cx="8752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</a:p>
        </p:txBody>
      </p:sp>
      <p:sp>
        <p:nvSpPr>
          <p:cNvPr id="7" name="AutoShape 4" descr="How to Write Names in Cool Fancy Script Writing - 2 Demonstrations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: Rounded Corners 2">
            <a:extLst>
              <a:ext uri="{FF2B5EF4-FFF2-40B4-BE49-F238E27FC236}">
                <a16:creationId xmlns:a16="http://schemas.microsoft.com/office/drawing/2014/main" id="{56D0A03B-2921-407F-B2A6-4DBADBB5EC38}"/>
              </a:ext>
            </a:extLst>
          </p:cNvPr>
          <p:cNvSpPr/>
          <p:nvPr/>
        </p:nvSpPr>
        <p:spPr>
          <a:xfrm>
            <a:off x="4578461" y="1074797"/>
            <a:ext cx="3120390" cy="73246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endParaRPr lang="en-US" sz="3200" dirty="0"/>
          </a:p>
        </p:txBody>
      </p:sp>
      <p:sp>
        <p:nvSpPr>
          <p:cNvPr id="9" name="Rectangle: Rounded Corners 13">
            <a:extLst>
              <a:ext uri="{FF2B5EF4-FFF2-40B4-BE49-F238E27FC236}">
                <a16:creationId xmlns:a16="http://schemas.microsoft.com/office/drawing/2014/main" id="{A44CC99F-7A34-4E8B-A02B-DC88025ABA9F}"/>
              </a:ext>
            </a:extLst>
          </p:cNvPr>
          <p:cNvSpPr/>
          <p:nvPr/>
        </p:nvSpPr>
        <p:spPr>
          <a:xfrm>
            <a:off x="882098" y="2724836"/>
            <a:ext cx="3288030" cy="732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CBF67C-9765-4832-97F3-EDAE591CFB9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526113" y="1807265"/>
            <a:ext cx="3612543" cy="91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0543C44D-D047-487F-8C07-0A9A1E61102C}"/>
              </a:ext>
            </a:extLst>
          </p:cNvPr>
          <p:cNvSpPr/>
          <p:nvPr/>
        </p:nvSpPr>
        <p:spPr>
          <a:xfrm>
            <a:off x="7816934" y="2726350"/>
            <a:ext cx="3288030" cy="732468"/>
          </a:xfrm>
          <a:prstGeom prst="roundRect">
            <a:avLst/>
          </a:prstGeom>
          <a:solidFill>
            <a:srgbClr val="7030A0">
              <a:alpha val="90000"/>
            </a:srgbClr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DEEP METHOD</a:t>
            </a:r>
            <a:endParaRPr lang="en-US" sz="2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216CDB-B695-44C9-A070-19BFCF4549E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6138656" y="1807265"/>
            <a:ext cx="3322293" cy="91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24">
            <a:extLst>
              <a:ext uri="{FF2B5EF4-FFF2-40B4-BE49-F238E27FC236}">
                <a16:creationId xmlns:a16="http://schemas.microsoft.com/office/drawing/2014/main" id="{0D5B5C0C-FF09-4010-953C-FA61E28E46ED}"/>
              </a:ext>
            </a:extLst>
          </p:cNvPr>
          <p:cNvSpPr/>
          <p:nvPr/>
        </p:nvSpPr>
        <p:spPr>
          <a:xfrm>
            <a:off x="3359758" y="4463148"/>
            <a:ext cx="1283970" cy="7324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DBB9CC-27CC-4D87-9020-D68BB1BDDD29}"/>
              </a:ext>
            </a:extLst>
          </p:cNvPr>
          <p:cNvCxnSpPr>
            <a:cxnSpLocks/>
          </p:cNvCxnSpPr>
          <p:nvPr/>
        </p:nvCxnSpPr>
        <p:spPr>
          <a:xfrm>
            <a:off x="2421278" y="3447312"/>
            <a:ext cx="1475630" cy="100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46">
            <a:extLst>
              <a:ext uri="{FF2B5EF4-FFF2-40B4-BE49-F238E27FC236}">
                <a16:creationId xmlns:a16="http://schemas.microsoft.com/office/drawing/2014/main" id="{62183731-F752-4CC4-927E-2D9D2259B5B1}"/>
              </a:ext>
            </a:extLst>
          </p:cNvPr>
          <p:cNvSpPr/>
          <p:nvPr/>
        </p:nvSpPr>
        <p:spPr>
          <a:xfrm>
            <a:off x="7005404" y="4490401"/>
            <a:ext cx="1908808" cy="73246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BEA3E-DE7D-415B-A8F7-746A0B83CA4F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7959808" y="3458818"/>
            <a:ext cx="1501141" cy="103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47">
            <a:extLst>
              <a:ext uri="{FF2B5EF4-FFF2-40B4-BE49-F238E27FC236}">
                <a16:creationId xmlns:a16="http://schemas.microsoft.com/office/drawing/2014/main" id="{16BDB94C-F88E-40AD-A678-E67219ED4FED}"/>
              </a:ext>
            </a:extLst>
          </p:cNvPr>
          <p:cNvSpPr/>
          <p:nvPr/>
        </p:nvSpPr>
        <p:spPr>
          <a:xfrm>
            <a:off x="10216598" y="4502872"/>
            <a:ext cx="1584960" cy="73246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3D8D8B-5F48-4B1D-ACA3-A8AB930E7883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9460949" y="3458818"/>
            <a:ext cx="1548129" cy="104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27">
            <a:extLst>
              <a:ext uri="{FF2B5EF4-FFF2-40B4-BE49-F238E27FC236}">
                <a16:creationId xmlns:a16="http://schemas.microsoft.com/office/drawing/2014/main" id="{9A8D4488-7765-4842-ACFF-316F5F695429}"/>
              </a:ext>
            </a:extLst>
          </p:cNvPr>
          <p:cNvSpPr/>
          <p:nvPr/>
        </p:nvSpPr>
        <p:spPr>
          <a:xfrm>
            <a:off x="1674260" y="5958740"/>
            <a:ext cx="1420702" cy="7324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D656CE-56D1-4AD9-937A-B6834FB2ABE5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384611" y="5205090"/>
            <a:ext cx="19285" cy="75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1">
            <a:extLst>
              <a:ext uri="{FF2B5EF4-FFF2-40B4-BE49-F238E27FC236}">
                <a16:creationId xmlns:a16="http://schemas.microsoft.com/office/drawing/2014/main" id="{003ECE8C-4516-4DBE-9973-6376A6B906B8}"/>
              </a:ext>
            </a:extLst>
          </p:cNvPr>
          <p:cNvSpPr/>
          <p:nvPr/>
        </p:nvSpPr>
        <p:spPr>
          <a:xfrm>
            <a:off x="182749" y="4453674"/>
            <a:ext cx="1154430" cy="7324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315037-891F-4AE3-A9AA-47BF05F7C345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59964" y="3457304"/>
            <a:ext cx="1645707" cy="99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37D1D8-890D-4343-9F9D-192EC557837A}"/>
              </a:ext>
            </a:extLst>
          </p:cNvPr>
          <p:cNvSpPr/>
          <p:nvPr/>
        </p:nvSpPr>
        <p:spPr>
          <a:xfrm>
            <a:off x="1562604" y="4463148"/>
            <a:ext cx="1644015" cy="7324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9ABCE9-82E1-4E5E-A9B7-BC3940D7C04F}"/>
              </a:ext>
            </a:extLst>
          </p:cNvPr>
          <p:cNvCxnSpPr>
            <a:cxnSpLocks/>
          </p:cNvCxnSpPr>
          <p:nvPr/>
        </p:nvCxnSpPr>
        <p:spPr>
          <a:xfrm>
            <a:off x="2405671" y="3457304"/>
            <a:ext cx="0" cy="100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us Sign 1">
            <a:extLst>
              <a:ext uri="{FF2B5EF4-FFF2-40B4-BE49-F238E27FC236}">
                <a16:creationId xmlns:a16="http://schemas.microsoft.com/office/drawing/2014/main" id="{BEA8705F-0BF9-4A3A-A066-8DBA654ECA95}"/>
              </a:ext>
            </a:extLst>
          </p:cNvPr>
          <p:cNvSpPr/>
          <p:nvPr/>
        </p:nvSpPr>
        <p:spPr>
          <a:xfrm>
            <a:off x="9163644" y="4492867"/>
            <a:ext cx="814152" cy="69274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7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15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8699" y="1018902"/>
            <a:ext cx="109815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8604" y="221418"/>
            <a:ext cx="10190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 - IDEA</a:t>
            </a:r>
          </a:p>
        </p:txBody>
      </p:sp>
      <p:sp>
        <p:nvSpPr>
          <p:cNvPr id="7" name="AutoShape 4" descr="How to Write Names in Cool Fancy Script Writing - 2 Demonstrations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2EDF515-CAEA-460E-A357-130EB797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468" y="1760949"/>
            <a:ext cx="8346745" cy="33361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5C1CDF0-8DFC-47DD-A1D4-C0A6AACAFAFF}"/>
              </a:ext>
            </a:extLst>
          </p:cNvPr>
          <p:cNvSpPr txBox="1"/>
          <p:nvPr/>
        </p:nvSpPr>
        <p:spPr>
          <a:xfrm>
            <a:off x="460375" y="5229553"/>
            <a:ext cx="1167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9EA2FF"/>
                </a:solidFill>
                <a:latin typeface="Segoe UI" panose="020B0502040204020203" pitchFamily="34" charset="0"/>
                <a:hlinkClick r:id="rId4" tooltip="https://towardsdatascience.com/intuitively-understanding-connectionist-temporal-classification-3797e43a86c"/>
              </a:rPr>
              <a:t>https://towardsdatascience.com/intuitively-understanding-connectionist-temporal-classification-3797e43a86c</a:t>
            </a:r>
            <a:r>
              <a:rPr lang="en-US" i="1" dirty="0">
                <a:solidFill>
                  <a:srgbClr val="FFFFFF"/>
                </a:solidFill>
                <a:latin typeface="Segoe UI" panose="020B0502040204020203" pitchFamily="34" charset="0"/>
              </a:rPr>
              <a:t>'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4984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16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8699" y="1018902"/>
            <a:ext cx="109815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8604" y="221418"/>
            <a:ext cx="10190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 – WHY?</a:t>
            </a:r>
          </a:p>
        </p:txBody>
      </p:sp>
      <p:sp>
        <p:nvSpPr>
          <p:cNvPr id="7" name="AutoShape 4" descr="How to Write Names in Cool Fancy Script Writing - 2 Demonstrations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" name="TextBox 26">
            <a:extLst>
              <a:ext uri="{FF2B5EF4-FFF2-40B4-BE49-F238E27FC236}">
                <a16:creationId xmlns:a16="http://schemas.microsoft.com/office/drawing/2014/main" id="{BCE7FCB0-2635-4910-B4DC-9E35E2DF9F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5212905"/>
              </p:ext>
            </p:extLst>
          </p:nvPr>
        </p:nvGraphicFramePr>
        <p:xfrm>
          <a:off x="818604" y="1249690"/>
          <a:ext cx="10751604" cy="494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253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17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8699" y="1018902"/>
            <a:ext cx="109815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8604" y="221418"/>
            <a:ext cx="10190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</p:txBody>
      </p:sp>
      <p:sp>
        <p:nvSpPr>
          <p:cNvPr id="7" name="AutoShape 4" descr="How to Write Names in Cool Fancy Script Writing - 2 Demonstrations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A6F191-9068-40A0-8FC1-7D8BC6736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841" y="1129289"/>
            <a:ext cx="4644523" cy="5616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108A7E-6D08-458F-BE9E-BA12671C5A50}"/>
              </a:ext>
            </a:extLst>
          </p:cNvPr>
          <p:cNvSpPr txBox="1"/>
          <p:nvPr/>
        </p:nvSpPr>
        <p:spPr>
          <a:xfrm>
            <a:off x="379095" y="2986896"/>
            <a:ext cx="5076825" cy="1737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End-to-End Trainable Neural Network for Image-based Sequence Recognition and Its Application to Scene Text Recognition”.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2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https://arxiv.org/pdf/1507.05717.pdf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18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8699" y="1018902"/>
            <a:ext cx="109815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8604" y="221418"/>
            <a:ext cx="10580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 – CTC LOSS</a:t>
            </a:r>
          </a:p>
        </p:txBody>
      </p:sp>
      <p:sp>
        <p:nvSpPr>
          <p:cNvPr id="7" name="AutoShape 4" descr="How to Write Names in Cool Fancy Script Writing - 2 Demonstrations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picture containing text, gear&#10;&#10;Description automatically generated">
            <a:extLst>
              <a:ext uri="{FF2B5EF4-FFF2-40B4-BE49-F238E27FC236}">
                <a16:creationId xmlns:a16="http://schemas.microsoft.com/office/drawing/2014/main" id="{4AE3F4A2-910D-4445-96EC-C400D1454D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862" y="1695123"/>
            <a:ext cx="5486400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003B02-D9FB-4DAC-9C07-D19A28ADA45F}"/>
              </a:ext>
            </a:extLst>
          </p:cNvPr>
          <p:cNvSpPr txBox="1"/>
          <p:nvPr/>
        </p:nvSpPr>
        <p:spPr>
          <a:xfrm>
            <a:off x="0" y="5740319"/>
            <a:ext cx="12290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https://towardsdatascience.com/intuitively-understanding-connectionist-temporal-classification-3797e43a86c</a:t>
            </a:r>
          </a:p>
        </p:txBody>
      </p:sp>
    </p:spTree>
    <p:extLst>
      <p:ext uri="{BB962C8B-B14F-4D97-AF65-F5344CB8AC3E}">
        <p14:creationId xmlns:p14="http://schemas.microsoft.com/office/powerpoint/2010/main" val="413308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DAC564-D919-4C51-9BC7-F1C7E137E33F}"/>
              </a:ext>
            </a:extLst>
          </p:cNvPr>
          <p:cNvSpPr/>
          <p:nvPr/>
        </p:nvSpPr>
        <p:spPr>
          <a:xfrm>
            <a:off x="3698240" y="2443006"/>
            <a:ext cx="4988560" cy="118411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41422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8699" y="1346656"/>
            <a:ext cx="12192000" cy="4598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 OVERVIEW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 DATASET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 MODEL ARCHITECTURE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 RESULT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 DEMO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8699" y="1018902"/>
            <a:ext cx="109815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8606" y="201098"/>
            <a:ext cx="2950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82118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20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8699" y="1018902"/>
            <a:ext cx="109815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8604" y="221418"/>
            <a:ext cx="8752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7" name="AutoShape 4" descr="How to Write Names in Cool Fancy Script Writing - 2 Demonstrations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A8ACF314-5FF1-4B4A-BD53-47A398E26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14390"/>
              </p:ext>
            </p:extLst>
          </p:nvPr>
        </p:nvGraphicFramePr>
        <p:xfrm>
          <a:off x="1676955" y="2426437"/>
          <a:ext cx="8804996" cy="3308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1843">
                  <a:extLst>
                    <a:ext uri="{9D8B030D-6E8A-4147-A177-3AD203B41FA5}">
                      <a16:colId xmlns:a16="http://schemas.microsoft.com/office/drawing/2014/main" val="3798107036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3484274081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1479346436"/>
                    </a:ext>
                  </a:extLst>
                </a:gridCol>
                <a:gridCol w="1444393">
                  <a:extLst>
                    <a:ext uri="{9D8B030D-6E8A-4147-A177-3AD203B41FA5}">
                      <a16:colId xmlns:a16="http://schemas.microsoft.com/office/drawing/2014/main" val="1756649653"/>
                    </a:ext>
                  </a:extLst>
                </a:gridCol>
              </a:tblGrid>
              <a:tr h="284878">
                <a:tc gridSpan="4">
                  <a:txBody>
                    <a:bodyPr/>
                    <a:lstStyle/>
                    <a:p>
                      <a:pPr algn="ctr"/>
                      <a:r>
                        <a:rPr lang="en-US" sz="45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185518"/>
                  </a:ext>
                </a:extLst>
              </a:tr>
              <a:tr h="64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29081"/>
                  </a:ext>
                </a:extLst>
              </a:tr>
              <a:tr h="669108">
                <a:tc>
                  <a:txBody>
                    <a:bodyPr/>
                    <a:lstStyle/>
                    <a:p>
                      <a:pPr algn="l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Correct characters 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93696"/>
                  </a:ext>
                </a:extLst>
              </a:tr>
              <a:tr h="568562">
                <a:tc>
                  <a:txBody>
                    <a:bodyPr/>
                    <a:lstStyle/>
                    <a:p>
                      <a:pPr algn="l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Correct words 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83606"/>
                  </a:ext>
                </a:extLst>
              </a:tr>
              <a:tr h="647008">
                <a:tc>
                  <a:txBody>
                    <a:bodyPr/>
                    <a:lstStyle/>
                    <a:p>
                      <a:pPr algn="l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4585s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736716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14A3F11E-DEC5-467B-A037-7F8B2B75338E}"/>
              </a:ext>
            </a:extLst>
          </p:cNvPr>
          <p:cNvSpPr/>
          <p:nvPr/>
        </p:nvSpPr>
        <p:spPr>
          <a:xfrm>
            <a:off x="680720" y="1137920"/>
            <a:ext cx="9845040" cy="12598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= CTC, optimizer = Adam, learning rate = 0.0001</a:t>
            </a:r>
          </a:p>
        </p:txBody>
      </p:sp>
    </p:spTree>
    <p:extLst>
      <p:ext uri="{BB962C8B-B14F-4D97-AF65-F5344CB8AC3E}">
        <p14:creationId xmlns:p14="http://schemas.microsoft.com/office/powerpoint/2010/main" val="264930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B82FB-E81F-4D67-991D-4AE2B129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206" y="7447454"/>
            <a:ext cx="1068423" cy="302859"/>
          </a:xfrm>
        </p:spPr>
        <p:txBody>
          <a:bodyPr/>
          <a:lstStyle/>
          <a:p>
            <a:fld id="{504EC8C7-7508-406B-B0BF-9211E27E8D30}" type="slidenum">
              <a:rPr lang="en-US" smtClean="0"/>
              <a:t>21</a:t>
            </a:fld>
            <a:endParaRPr lang="en-US"/>
          </a:p>
        </p:txBody>
      </p:sp>
      <p:pic>
        <p:nvPicPr>
          <p:cNvPr id="1028" name="Picture 4" descr="Lost Histories - F&amp;Q drystone walling documentary If Walls Could Talk">
            <a:extLst>
              <a:ext uri="{FF2B5EF4-FFF2-40B4-BE49-F238E27FC236}">
                <a16:creationId xmlns:a16="http://schemas.microsoft.com/office/drawing/2014/main" id="{FFAFD803-35F2-4E41-86AF-B97353CFA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55" y="226580"/>
            <a:ext cx="6485371" cy="3486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ank You for Watching Motion Stock Footage Video (100% Royalty ...">
            <a:extLst>
              <a:ext uri="{FF2B5EF4-FFF2-40B4-BE49-F238E27FC236}">
                <a16:creationId xmlns:a16="http://schemas.microsoft.com/office/drawing/2014/main" id="{43F8372F-E676-40E9-AFDD-0EA7F9A5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663" y="3943639"/>
            <a:ext cx="9568873" cy="27778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5CFD014-0D79-4673-ACAD-CE0406D88B04}"/>
              </a:ext>
            </a:extLst>
          </p:cNvPr>
          <p:cNvSpPr txBox="1">
            <a:spLocks/>
          </p:cNvSpPr>
          <p:nvPr/>
        </p:nvSpPr>
        <p:spPr>
          <a:xfrm>
            <a:off x="11190287" y="6307547"/>
            <a:ext cx="666433" cy="3028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77CA29-0487-4C1E-A198-E57E55018CB4}" type="slidenum">
              <a:rPr lang="en-US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pPr/>
              <a:t>21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702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8699" y="1018902"/>
            <a:ext cx="109815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8604" y="221418"/>
            <a:ext cx="67302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 - PROBLEM</a:t>
            </a:r>
          </a:p>
        </p:txBody>
      </p:sp>
      <p:pic>
        <p:nvPicPr>
          <p:cNvPr id="1026" name="Picture 2" descr="Tên doanh nghiệp (Business Name) là gì? Các qui định khi đăng kí tên doanh  nghiệ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13" y="2490266"/>
            <a:ext cx="4001962" cy="250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How to Write Names in Cool Fancy Script Writing - 2 Demonstrations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345" y="2294761"/>
            <a:ext cx="3609683" cy="2703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1581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8699" y="1018902"/>
            <a:ext cx="109815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8604" y="221418"/>
            <a:ext cx="7837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 – OFFLINE HTR</a:t>
            </a:r>
          </a:p>
        </p:txBody>
      </p:sp>
      <p:sp>
        <p:nvSpPr>
          <p:cNvPr id="7" name="AutoShape 4" descr="How to Write Names in Cool Fancy Script Writing - 2 Demonstrations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9C7E2CC-1E4D-49DA-9F18-F2325C265350}"/>
              </a:ext>
            </a:extLst>
          </p:cNvPr>
          <p:cNvSpPr/>
          <p:nvPr/>
        </p:nvSpPr>
        <p:spPr>
          <a:xfrm>
            <a:off x="4524917" y="1506182"/>
            <a:ext cx="3523785" cy="114756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Handwritten Text Recognition 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3DE6B525-4002-4FE9-9910-19E08E47B22A}"/>
              </a:ext>
            </a:extLst>
          </p:cNvPr>
          <p:cNvSpPr/>
          <p:nvPr/>
        </p:nvSpPr>
        <p:spPr>
          <a:xfrm>
            <a:off x="1725377" y="3932415"/>
            <a:ext cx="3392838" cy="1330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Handwritten Text Recognition 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D5FEA521-3E81-4F22-A9D1-E37F7EFB1720}"/>
              </a:ext>
            </a:extLst>
          </p:cNvPr>
          <p:cNvSpPr/>
          <p:nvPr/>
        </p:nvSpPr>
        <p:spPr>
          <a:xfrm>
            <a:off x="6871240" y="3932415"/>
            <a:ext cx="3764545" cy="1330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Offline Handwritten Text Recognition 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2D591E-F4F0-46A8-AB9D-C1CE0B1CB749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3421796" y="2653742"/>
            <a:ext cx="2865014" cy="12786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36ABFE-E6AD-48DC-86AE-68056B450FBE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6286810" y="2653742"/>
            <a:ext cx="2466703" cy="12786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95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8699" y="1018902"/>
            <a:ext cx="109815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8604" y="221418"/>
            <a:ext cx="8752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 – INPUT/OUTPUT</a:t>
            </a:r>
          </a:p>
        </p:txBody>
      </p:sp>
      <p:sp>
        <p:nvSpPr>
          <p:cNvPr id="7" name="AutoShape 4" descr="How to Write Names in Cool Fancy Script Writing - 2 Demonstrations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C88A57-7714-426D-9F27-C60B5FA15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48" y="1934066"/>
            <a:ext cx="1522409" cy="5899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27A90E-D243-4F62-8A15-7512835C8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33" y="4224261"/>
            <a:ext cx="1386566" cy="760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681C27-25B7-471D-876E-068062CD6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012" y="1934066"/>
            <a:ext cx="1569627" cy="4616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0D6749-D291-4470-A76D-5C6526A9D1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2012" y="4287475"/>
            <a:ext cx="1413691" cy="670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9C352D-7251-49B9-8333-7117F4FEEB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5340" y="1878114"/>
            <a:ext cx="1237452" cy="7018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DEF248-6430-4C25-B575-29889CA794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4504" y="4316767"/>
            <a:ext cx="969554" cy="4932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43BA7A-C3FC-49A4-AE36-3ED603499D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2903" y="2010750"/>
            <a:ext cx="3185752" cy="4365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C96806-BEBB-4B0C-ADF0-8E2D3362DF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83587" y="4398848"/>
            <a:ext cx="1006732" cy="4112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4FF75A-F579-4709-AE1F-EA29BD8A696B}"/>
              </a:ext>
            </a:extLst>
          </p:cNvPr>
          <p:cNvCxnSpPr/>
          <p:nvPr/>
        </p:nvCxnSpPr>
        <p:spPr>
          <a:xfrm>
            <a:off x="2002931" y="2680489"/>
            <a:ext cx="0" cy="14073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7D67A9-D75D-44C9-A012-7133152E8DE4}"/>
              </a:ext>
            </a:extLst>
          </p:cNvPr>
          <p:cNvCxnSpPr/>
          <p:nvPr/>
        </p:nvCxnSpPr>
        <p:spPr>
          <a:xfrm>
            <a:off x="4410753" y="2680489"/>
            <a:ext cx="0" cy="14073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C80D88-40B0-4D8E-846E-50DB9D5A55A3}"/>
              </a:ext>
            </a:extLst>
          </p:cNvPr>
          <p:cNvCxnSpPr/>
          <p:nvPr/>
        </p:nvCxnSpPr>
        <p:spPr>
          <a:xfrm>
            <a:off x="6814361" y="2680488"/>
            <a:ext cx="0" cy="14073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9D18D7-AF84-4813-BA3B-069779FB4960}"/>
              </a:ext>
            </a:extLst>
          </p:cNvPr>
          <p:cNvCxnSpPr/>
          <p:nvPr/>
        </p:nvCxnSpPr>
        <p:spPr>
          <a:xfrm>
            <a:off x="10011306" y="2680488"/>
            <a:ext cx="0" cy="14073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E5A25E0-47D7-4A5D-B6D9-9CEAFC124715}"/>
              </a:ext>
            </a:extLst>
          </p:cNvPr>
          <p:cNvSpPr txBox="1"/>
          <p:nvPr/>
        </p:nvSpPr>
        <p:spPr>
          <a:xfrm>
            <a:off x="353568" y="5332775"/>
            <a:ext cx="11277600" cy="793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Handwriting Recognition: Transcriptions of 400,000 handwritten names – landlord</a:t>
            </a:r>
            <a:endParaRPr lang="en-US" sz="1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de-DE" sz="1800" i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https://www.kaggle.com/landlord/handwriting-recognition</a:t>
            </a:r>
            <a:endParaRPr lang="en-US" sz="1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75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8699" y="1018902"/>
            <a:ext cx="109815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8604" y="221418"/>
            <a:ext cx="8752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 – CHALLENGE</a:t>
            </a:r>
          </a:p>
        </p:txBody>
      </p:sp>
      <p:sp>
        <p:nvSpPr>
          <p:cNvPr id="7" name="AutoShape 4" descr="How to Write Names in Cool Fancy Script Writing - 2 Demonstrations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838444-DF69-4367-A1D2-25B2257EE8AF}"/>
              </a:ext>
            </a:extLst>
          </p:cNvPr>
          <p:cNvSpPr txBox="1"/>
          <p:nvPr/>
        </p:nvSpPr>
        <p:spPr>
          <a:xfrm>
            <a:off x="1645920" y="5490104"/>
            <a:ext cx="2804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3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instance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36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CE263195-37E2-49C2-B5C3-77CDE2CA6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562" y="5444081"/>
            <a:ext cx="2807391" cy="1011265"/>
          </a:xfrm>
          <a:prstGeom prst="rect">
            <a:avLst/>
          </a:prstGeom>
        </p:spPr>
      </p:pic>
      <p:graphicFrame>
        <p:nvGraphicFramePr>
          <p:cNvPr id="31" name="TextBox 26">
            <a:extLst>
              <a:ext uri="{FF2B5EF4-FFF2-40B4-BE49-F238E27FC236}">
                <a16:creationId xmlns:a16="http://schemas.microsoft.com/office/drawing/2014/main" id="{5F820E1C-9729-42A9-BFF2-389C843349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1367398"/>
              </p:ext>
            </p:extLst>
          </p:nvPr>
        </p:nvGraphicFramePr>
        <p:xfrm>
          <a:off x="818604" y="1372625"/>
          <a:ext cx="10601236" cy="3849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4956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Graphic spid="31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8699" y="1018902"/>
            <a:ext cx="109815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8604" y="221418"/>
            <a:ext cx="8752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- OVERALL</a:t>
            </a:r>
          </a:p>
        </p:txBody>
      </p:sp>
      <p:sp>
        <p:nvSpPr>
          <p:cNvPr id="7" name="AutoShape 4" descr="How to Write Names in Cool Fancy Script Writing - 2 Demonstrations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5CCB6D2F-3387-401A-9E5B-6A16D4B438B5}"/>
              </a:ext>
            </a:extLst>
          </p:cNvPr>
          <p:cNvSpPr/>
          <p:nvPr/>
        </p:nvSpPr>
        <p:spPr>
          <a:xfrm>
            <a:off x="303896" y="3736135"/>
            <a:ext cx="1238304" cy="81992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C9FEBDF4-7BE2-4F2E-93C0-C646C7F95E65}"/>
              </a:ext>
            </a:extLst>
          </p:cNvPr>
          <p:cNvSpPr/>
          <p:nvPr/>
        </p:nvSpPr>
        <p:spPr>
          <a:xfrm>
            <a:off x="2669678" y="2375748"/>
            <a:ext cx="1656736" cy="97521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413,823)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086A9D04-FB26-4203-94BA-5AAE616B4573}"/>
              </a:ext>
            </a:extLst>
          </p:cNvPr>
          <p:cNvSpPr/>
          <p:nvPr/>
        </p:nvSpPr>
        <p:spPr>
          <a:xfrm>
            <a:off x="10294472" y="2834327"/>
            <a:ext cx="1656736" cy="81992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C67C97C0-28B1-4441-B6C2-0EEAC93ED0E1}"/>
              </a:ext>
            </a:extLst>
          </p:cNvPr>
          <p:cNvSpPr/>
          <p:nvPr/>
        </p:nvSpPr>
        <p:spPr>
          <a:xfrm>
            <a:off x="5073789" y="1165646"/>
            <a:ext cx="1656736" cy="8199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(331,059) </a:t>
            </a:r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6B7EB895-8337-4CD4-81F4-04741E223F0F}"/>
              </a:ext>
            </a:extLst>
          </p:cNvPr>
          <p:cNvSpPr/>
          <p:nvPr/>
        </p:nvSpPr>
        <p:spPr>
          <a:xfrm>
            <a:off x="5174955" y="5250027"/>
            <a:ext cx="1656736" cy="81992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A6EF1E0-ABEA-4A43-BB14-6F435A3182B0}"/>
              </a:ext>
            </a:extLst>
          </p:cNvPr>
          <p:cNvSpPr/>
          <p:nvPr/>
        </p:nvSpPr>
        <p:spPr>
          <a:xfrm>
            <a:off x="7802754" y="3363200"/>
            <a:ext cx="1656736" cy="81992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Surname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207,024)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6FB1ADD-F02A-4E49-AD40-65344A66A970}"/>
              </a:ext>
            </a:extLst>
          </p:cNvPr>
          <p:cNvSpPr/>
          <p:nvPr/>
        </p:nvSpPr>
        <p:spPr>
          <a:xfrm>
            <a:off x="7796859" y="1931906"/>
            <a:ext cx="1656736" cy="81992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206,799)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8">
            <a:extLst>
              <a:ext uri="{FF2B5EF4-FFF2-40B4-BE49-F238E27FC236}">
                <a16:creationId xmlns:a16="http://schemas.microsoft.com/office/drawing/2014/main" id="{A8DE9723-6B8C-42E1-9D8B-8510E4F85802}"/>
              </a:ext>
            </a:extLst>
          </p:cNvPr>
          <p:cNvSpPr/>
          <p:nvPr/>
        </p:nvSpPr>
        <p:spPr>
          <a:xfrm>
            <a:off x="5073789" y="2483268"/>
            <a:ext cx="1656736" cy="8199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(41,382 )</a:t>
            </a:r>
          </a:p>
        </p:txBody>
      </p:sp>
      <p:sp>
        <p:nvSpPr>
          <p:cNvPr id="17" name="Rounded Rectangle 19">
            <a:extLst>
              <a:ext uri="{FF2B5EF4-FFF2-40B4-BE49-F238E27FC236}">
                <a16:creationId xmlns:a16="http://schemas.microsoft.com/office/drawing/2014/main" id="{40F6A642-271B-4A88-9CB6-B290A7410523}"/>
              </a:ext>
            </a:extLst>
          </p:cNvPr>
          <p:cNvSpPr/>
          <p:nvPr/>
        </p:nvSpPr>
        <p:spPr>
          <a:xfrm>
            <a:off x="5073789" y="3919983"/>
            <a:ext cx="1656736" cy="8199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(41,382)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3FFF2F-84AD-43B8-AF90-B3B6045761D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1542200" y="2863356"/>
            <a:ext cx="1127478" cy="128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DC1FFD-904F-42BD-8302-53037D75845E}"/>
              </a:ext>
            </a:extLst>
          </p:cNvPr>
          <p:cNvCxnSpPr/>
          <p:nvPr/>
        </p:nvCxnSpPr>
        <p:spPr>
          <a:xfrm flipV="1">
            <a:off x="4308022" y="2789894"/>
            <a:ext cx="765767" cy="2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FA9AF1-5F04-4D58-9A8C-44CA824E5080}"/>
              </a:ext>
            </a:extLst>
          </p:cNvPr>
          <p:cNvCxnSpPr>
            <a:stCxn id="34" idx="3"/>
            <a:endCxn id="13" idx="1"/>
          </p:cNvCxnSpPr>
          <p:nvPr/>
        </p:nvCxnSpPr>
        <p:spPr>
          <a:xfrm>
            <a:off x="4372897" y="5653474"/>
            <a:ext cx="802058" cy="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5AFBD0-0425-48B8-9EBB-2979436F8977}"/>
              </a:ext>
            </a:extLst>
          </p:cNvPr>
          <p:cNvCxnSpPr>
            <a:endCxn id="14" idx="1"/>
          </p:cNvCxnSpPr>
          <p:nvPr/>
        </p:nvCxnSpPr>
        <p:spPr>
          <a:xfrm>
            <a:off x="6718735" y="2860625"/>
            <a:ext cx="1084019" cy="91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FBFC50-8D9A-444E-8030-E017AA32B80E}"/>
              </a:ext>
            </a:extLst>
          </p:cNvPr>
          <p:cNvCxnSpPr>
            <a:endCxn id="12" idx="1"/>
          </p:cNvCxnSpPr>
          <p:nvPr/>
        </p:nvCxnSpPr>
        <p:spPr>
          <a:xfrm flipV="1">
            <a:off x="4308022" y="1575609"/>
            <a:ext cx="765767" cy="125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8BE8EA-66A5-4183-99FB-ABF6F6966B7A}"/>
              </a:ext>
            </a:extLst>
          </p:cNvPr>
          <p:cNvCxnSpPr>
            <a:endCxn id="14" idx="1"/>
          </p:cNvCxnSpPr>
          <p:nvPr/>
        </p:nvCxnSpPr>
        <p:spPr>
          <a:xfrm>
            <a:off x="6730525" y="1599708"/>
            <a:ext cx="1072229" cy="217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EF6D5D-F4D3-4C6C-8263-62BC75C51FB5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6730525" y="1575609"/>
            <a:ext cx="1066334" cy="76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0CD2D8-78A4-47C0-852D-AE28F5253CF9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4326414" y="2863356"/>
            <a:ext cx="747375" cy="146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FD3ADD-5343-4D1F-95E9-AD28509EEFCD}"/>
              </a:ext>
            </a:extLst>
          </p:cNvPr>
          <p:cNvCxnSpPr>
            <a:endCxn id="15" idx="1"/>
          </p:cNvCxnSpPr>
          <p:nvPr/>
        </p:nvCxnSpPr>
        <p:spPr>
          <a:xfrm flipV="1">
            <a:off x="6724630" y="2341869"/>
            <a:ext cx="1072229" cy="51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7A1006-3F77-4E33-AB8A-900764B6C358}"/>
              </a:ext>
            </a:extLst>
          </p:cNvPr>
          <p:cNvCxnSpPr>
            <a:endCxn id="11" idx="1"/>
          </p:cNvCxnSpPr>
          <p:nvPr/>
        </p:nvCxnSpPr>
        <p:spPr>
          <a:xfrm>
            <a:off x="9453595" y="2302254"/>
            <a:ext cx="840877" cy="94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E8DBA9-ABA7-4A35-B8F5-B0C671F4B531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 flipV="1">
            <a:off x="9459490" y="3244290"/>
            <a:ext cx="834982" cy="52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4319F3-B567-44A8-AD30-D161D47B6E3E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 flipV="1">
            <a:off x="6730525" y="2341869"/>
            <a:ext cx="1066334" cy="198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B31D64-C3C3-422E-801C-5FB3C5CE0915}"/>
              </a:ext>
            </a:extLst>
          </p:cNvPr>
          <p:cNvCxnSpPr>
            <a:endCxn id="14" idx="1"/>
          </p:cNvCxnSpPr>
          <p:nvPr/>
        </p:nvCxnSpPr>
        <p:spPr>
          <a:xfrm flipV="1">
            <a:off x="6734318" y="3773163"/>
            <a:ext cx="1068436" cy="54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C0CDB014-6816-477B-BD8F-BB513D81760A}"/>
              </a:ext>
            </a:extLst>
          </p:cNvPr>
          <p:cNvSpPr/>
          <p:nvPr/>
        </p:nvSpPr>
        <p:spPr>
          <a:xfrm>
            <a:off x="2716161" y="5243511"/>
            <a:ext cx="1656736" cy="81992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4A15E4-D2A6-4692-B5A1-CA6300FD58AC}"/>
              </a:ext>
            </a:extLst>
          </p:cNvPr>
          <p:cNvCxnSpPr/>
          <p:nvPr/>
        </p:nvCxnSpPr>
        <p:spPr>
          <a:xfrm>
            <a:off x="1542200" y="4161421"/>
            <a:ext cx="1173961" cy="145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4F61446-34EE-41B0-ABEF-249F20916984}"/>
              </a:ext>
            </a:extLst>
          </p:cNvPr>
          <p:cNvSpPr/>
          <p:nvPr/>
        </p:nvSpPr>
        <p:spPr>
          <a:xfrm>
            <a:off x="1532033" y="6305729"/>
            <a:ext cx="9094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Inter"/>
              </a:rPr>
              <a:t>Transcriptions of 400,000 handwritten names for Optical Character Recognition Dataset</a:t>
            </a:r>
            <a:endParaRPr lang="en-US" i="1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233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4" grpId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8699" y="1018902"/>
            <a:ext cx="109815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8604" y="221418"/>
            <a:ext cx="8752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- OVERALL</a:t>
            </a:r>
          </a:p>
        </p:txBody>
      </p:sp>
      <p:sp>
        <p:nvSpPr>
          <p:cNvPr id="7" name="AutoShape 4" descr="How to Write Names in Cool Fancy Script Writing - 2 Demonstrations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59FAAB2-ED94-4636-A702-F5A67F9C2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594995"/>
            <a:ext cx="11952021" cy="325485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14C9875-C2CF-4620-96D1-02BA5B3321AC}"/>
              </a:ext>
            </a:extLst>
          </p:cNvPr>
          <p:cNvSpPr/>
          <p:nvPr/>
        </p:nvSpPr>
        <p:spPr>
          <a:xfrm>
            <a:off x="1842663" y="5241280"/>
            <a:ext cx="9468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Inter"/>
              </a:rPr>
              <a:t>Transcriptions of 400,000 handwritten names for Optical Character Recognition Dataset</a:t>
            </a:r>
          </a:p>
        </p:txBody>
      </p:sp>
    </p:spTree>
    <p:extLst>
      <p:ext uri="{BB962C8B-B14F-4D97-AF65-F5344CB8AC3E}">
        <p14:creationId xmlns:p14="http://schemas.microsoft.com/office/powerpoint/2010/main" val="45416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63C0-BDF6-4C82-8B28-578424616E15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8699" y="1018902"/>
            <a:ext cx="109815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8604" y="221418"/>
            <a:ext cx="8752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- OVERALL</a:t>
            </a:r>
          </a:p>
        </p:txBody>
      </p:sp>
      <p:sp>
        <p:nvSpPr>
          <p:cNvPr id="7" name="AutoShape 4" descr="How to Write Names in Cool Fancy Script Writing - 2 Demonstrations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70F99D-20FA-4643-A7DC-A692FB316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942" y="1118066"/>
            <a:ext cx="462239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2932</TotalTime>
  <Words>448</Words>
  <Application>Microsoft Office PowerPoint</Application>
  <PresentationFormat>Widescreen</PresentationFormat>
  <Paragraphs>157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Inter</vt:lpstr>
      <vt:lpstr>Rockwell</vt:lpstr>
      <vt:lpstr>Rockwell Condensed</vt:lpstr>
      <vt:lpstr>Segoe UI</vt:lpstr>
      <vt:lpstr>Times New Roman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Hoàng Long</dc:creator>
  <cp:lastModifiedBy>Ngô Đức Tuấn</cp:lastModifiedBy>
  <cp:revision>83</cp:revision>
  <dcterms:created xsi:type="dcterms:W3CDTF">2021-06-24T12:33:37Z</dcterms:created>
  <dcterms:modified xsi:type="dcterms:W3CDTF">2021-06-30T19:03:06Z</dcterms:modified>
</cp:coreProperties>
</file>