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slide" Target="slides/slide20.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Good Afternooon all, we are group 8 comprising of Andy, Me, Zaki and Zell and </a:t>
            </a:r>
            <a:r>
              <a:rPr lang="en"/>
              <a:t>today</a:t>
            </a:r>
            <a:r>
              <a:rPr lang="en"/>
              <a:t> we will be presenting our e-commerce </a:t>
            </a:r>
            <a:r>
              <a:rPr lang="en"/>
              <a:t>system on cloud infrastructure solution. </a:t>
            </a:r>
            <a:endParaRPr/>
          </a:p>
          <a:p>
            <a:pPr indent="-298450" lvl="0" marL="457200" rtl="0" algn="l">
              <a:spcBef>
                <a:spcPts val="0"/>
              </a:spcBef>
              <a:spcAft>
                <a:spcPts val="0"/>
              </a:spcAft>
              <a:buSzPts val="1100"/>
              <a:buChar char="●"/>
            </a:pPr>
            <a:r>
              <a:rPr lang="en"/>
              <a:t>I will begin by establishing the situation, obstacles, cloud architecture, Andy will elaborate the services/products utilised, Zell shall  elucidate the security features and Zaki will end of by showcasing the proof of concept.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ef2e0bdb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ef2e0bdb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 this page it shows a simple overview on Azure AD B2C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Keyword for next page  is “next slide” </a:t>
            </a:r>
            <a:endParaRPr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ef2e0bdb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ef2e0bdb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the front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mention, Azure AD B2C provides various ways in which you can authenticate a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Consumer can choose to log in</a:t>
            </a:r>
            <a:r>
              <a:rPr lang="en"/>
              <a:t>, with the username and password stored locally in the Azure AD B2C directory. "local accounts."</a:t>
            </a:r>
            <a:endParaRPr/>
          </a:p>
          <a:p>
            <a:pPr indent="0" lvl="0" marL="0" rtl="0" algn="l">
              <a:spcBef>
                <a:spcPts val="0"/>
              </a:spcBef>
              <a:spcAft>
                <a:spcPts val="0"/>
              </a:spcAft>
              <a:buNone/>
            </a:pPr>
            <a:r>
              <a:rPr lang="en"/>
              <a:t>Social or enterprise identities, where the identity of the user is managed by a federated identity provider. For example, Facebook, Google, Microsoft, ADFS, or Salesforce.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[The difference]</a:t>
            </a:r>
            <a:endParaRPr b="1"/>
          </a:p>
          <a:p>
            <a:pPr indent="0" lvl="0" marL="0" rtl="0" algn="l">
              <a:spcBef>
                <a:spcPts val="0"/>
              </a:spcBef>
              <a:spcAft>
                <a:spcPts val="0"/>
              </a:spcAft>
              <a:buNone/>
            </a:pPr>
            <a:r>
              <a:rPr lang="en" sz="1200">
                <a:solidFill>
                  <a:srgbClr val="040C28"/>
                </a:solidFill>
              </a:rPr>
              <a:t>[OpenID is simpler to use and implement because there is no XML language</a:t>
            </a:r>
            <a:endParaRPr/>
          </a:p>
          <a:p>
            <a:pPr indent="0" lvl="0" marL="0" rtl="0" algn="l">
              <a:spcBef>
                <a:spcPts val="0"/>
              </a:spcBef>
              <a:spcAft>
                <a:spcPts val="0"/>
              </a:spcAft>
              <a:buNone/>
            </a:pPr>
            <a:r>
              <a:rPr lang="en"/>
              <a:t>OIDC is lightweight and more performance-friendly than SAML. For large enterprises that require a higher level of security, SAML might be the better choice. SAML allows multi-factor authentication</a:t>
            </a:r>
            <a:endParaRPr/>
          </a:p>
          <a:p>
            <a:pPr indent="0" lvl="0" marL="0" rtl="0" algn="l">
              <a:spcBef>
                <a:spcPts val="0"/>
              </a:spcBef>
              <a:spcAft>
                <a:spcPts val="0"/>
              </a:spcAft>
              <a:buNone/>
            </a:pPr>
            <a:r>
              <a:rPr lang="en"/>
              <a:t>Extensible Markup Language (XML) lets you define and store data in a shareable manner. XML supports information exchange between computer systems such as websites, databases, and third-party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reason for this additional feature is to ensure only authorised employee can access the admin/employee domain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Keyword for next page  is “next slide please” </a:t>
            </a:r>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ef2e0bdbe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ef2e0bdbe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Finally on this page we will touch on the Email &amp; OTP verification</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For new user, they will be prompted to do a registration and enter their email address</a:t>
            </a:r>
            <a:endParaRPr sz="1000">
              <a:solidFill>
                <a:schemeClr val="dk1"/>
              </a:solidFill>
            </a:endParaRPr>
          </a:p>
          <a:p>
            <a:pPr indent="0" lvl="0" marL="0" rtl="0" algn="l">
              <a:spcBef>
                <a:spcPts val="0"/>
              </a:spcBef>
              <a:spcAft>
                <a:spcPts val="0"/>
              </a:spcAft>
              <a:buNone/>
            </a:pPr>
            <a:r>
              <a:rPr lang="en" sz="1000">
                <a:solidFill>
                  <a:schemeClr val="dk1"/>
                </a:solidFill>
              </a:rPr>
              <a:t>Verification code/ OTP will be send to their </a:t>
            </a:r>
            <a:r>
              <a:rPr lang="en" sz="1000">
                <a:solidFill>
                  <a:schemeClr val="dk1"/>
                </a:solidFill>
              </a:rPr>
              <a:t>registered</a:t>
            </a:r>
            <a:r>
              <a:rPr lang="en" sz="1000">
                <a:solidFill>
                  <a:schemeClr val="dk1"/>
                </a:solidFill>
              </a:rPr>
              <a:t> email and they will need to enter the verification code/OTP to complete the registration</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This is done so to ensure that the email account is authentic </a:t>
            </a:r>
            <a:endParaRPr sz="1000">
              <a:solidFill>
                <a:schemeClr val="dk1"/>
              </a:solidFill>
            </a:endParaRPr>
          </a:p>
          <a:p>
            <a:pPr indent="0" lvl="0" marL="0" rtl="0" algn="l">
              <a:spcBef>
                <a:spcPts val="0"/>
              </a:spcBef>
              <a:spcAft>
                <a:spcPts val="0"/>
              </a:spcAft>
              <a:buNone/>
            </a:pPr>
            <a:r>
              <a:rPr lang="en" sz="1000">
                <a:solidFill>
                  <a:schemeClr val="dk1"/>
                </a:solidFill>
              </a:rPr>
              <a:t>Prevents malicious actors from using automated processes to generate fraudulent accounts in the applications.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In the worst scenario, if the registered emails are not verified. </a:t>
            </a:r>
            <a:r>
              <a:rPr lang="en" sz="1000">
                <a:solidFill>
                  <a:schemeClr val="dk1"/>
                </a:solidFill>
              </a:rPr>
              <a:t>Malicious user can flood the database with fake accounts. Resulting in higher storage &gt; higher price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 will now invite my </a:t>
            </a:r>
            <a:r>
              <a:rPr lang="en">
                <a:solidFill>
                  <a:schemeClr val="dk1"/>
                </a:solidFill>
              </a:rPr>
              <a:t>classmate Zaki to brief on the next section “Proof of Concept”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d8e6cc5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d8e6cc5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Thank you Zell. Now I will be talking and showing our proof of concept. It will consist of the login pages, the web apps and their integration with the API Apps and SQL Database. For our POC, I will be demonstrating from both points of view of the customer and the employee.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f0ea78d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f0ea78d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Firstly, this is how the login page will look like for the customer. As you can see, they have the choice of using the local account in the Azure Account B2C or use other social identity providers such as Google and Twitter accounts to log in. This is quite a common practice for e-commerce platforms or businesses that we felt we should adopt for our system. We will not enforce logging in for them to access the web app for casual browsing or window shopping in this case. They could do so if they want to see personal information such as their purchasing history or to get tailored recommendations. However, they will be prompted to do so once they want to make a purchase during the checkout process. The self-service password reset will be enabled for convenience and to incur a lower technical overhead. We chose this IAM method for this system so that the customers will undergo a better user experience which delivers speed while implementing security for the customer data.</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f0ea78d9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f0ea78d9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Secondly, once they have accessed the web app, the home page of the public website will look like this. We included in the header links to view all the products or view the latest arrivals. The header will also include other </a:t>
            </a:r>
            <a:r>
              <a:rPr lang="en" sz="1000">
                <a:solidFill>
                  <a:schemeClr val="dk1"/>
                </a:solidFill>
              </a:rPr>
              <a:t>content</a:t>
            </a:r>
            <a:r>
              <a:rPr lang="en" sz="1000">
                <a:solidFill>
                  <a:schemeClr val="dk1"/>
                </a:solidFill>
              </a:rPr>
              <a:t> such as the blog or the For You page which provides tailored recommendations for the customer </a:t>
            </a:r>
            <a:r>
              <a:rPr lang="en" sz="1000">
                <a:solidFill>
                  <a:schemeClr val="dk1"/>
                </a:solidFill>
              </a:rPr>
              <a:t>based on their order history and profile</a:t>
            </a:r>
            <a:r>
              <a:rPr lang="en" sz="1000">
                <a:solidFill>
                  <a:schemeClr val="dk1"/>
                </a:solidFill>
              </a:rPr>
              <a:t>. In the body of the home page, we can see some categories or items which are part of the latest arrivals to create a more visual experience for the customers. In the footer, there will be links to the various social media platforms of the company.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f0ea78d9c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f0ea78d9c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Additionally, this is an example of how the cart page will look like so that customers will be able to see what they are planning to purchase before going through the shipping and payment process. They will be prompted to log in once they continue to check out </a:t>
            </a:r>
            <a:r>
              <a:rPr lang="en" sz="1000">
                <a:solidFill>
                  <a:schemeClr val="dk1"/>
                </a:solidFill>
              </a:rPr>
              <a:t>their</a:t>
            </a:r>
            <a:r>
              <a:rPr lang="en" sz="1000">
                <a:solidFill>
                  <a:schemeClr val="dk1"/>
                </a:solidFill>
              </a:rPr>
              <a:t> items.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f0ea78d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f0ea78d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On the other hand, this is how the login page will look like for the employee. They will have to log in using their local account in Azure AD then be prompted for the MFA. They can either choose to use an authenticator app such as Microsoft Authenticator to key in their 6 digit code or their FIDO2 security key for this process. Similar to the login page for customers, the self-service password reset will also be enabled. In the backend, there will be a Conditional Access policy in play to only allow devices under Azure AD Joined to access the web app. This login page will be initiated when accessing the Admin Orders web app which is only authorised for employees to take charge of the order management and administration.</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f0ea78d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f0ea78d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Once logged in, this is how the Admin Orders web app will look like. It provides a dashboard view of information such as billing, analytics and invoices which are confidential information only to be seen by employees of the company. As you can see, the information on the dashboard makes use of API calls to take in real-time data from the SQL Database which stores the order information such as order ID, name of account holder and amount spent. This is an example of how the Web app and API Apps both part of the App Service as well as the SQL Database are integrated in this cloud infrastructure for a seamless administrative experience for the employees.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f0ea78d9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f0ea78d9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That is all for our presentation. Thank you.</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f0facac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f0faca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the scenario is as such, a medium-sized </a:t>
            </a:r>
            <a:r>
              <a:rPr lang="en"/>
              <a:t>apparel company who is based in Singapore, that is currently using open-source solutions and on-premise infrastructure has intention to migrate its e-commerce platform to the cloud to keep up with its current demand and put in place its regional expansion plans. </a:t>
            </a:r>
            <a:endParaRPr/>
          </a:p>
          <a:p>
            <a:pPr indent="-298450" lvl="0" marL="457200" rtl="0" algn="l">
              <a:spcBef>
                <a:spcPts val="0"/>
              </a:spcBef>
              <a:spcAft>
                <a:spcPts val="0"/>
              </a:spcAft>
              <a:buSzPts val="1100"/>
              <a:buChar char="●"/>
            </a:pPr>
            <a:r>
              <a:rPr lang="en"/>
              <a:t>They have discuss they have issues with coping high traffic flow during peak seasons such as festive holidays and product launches. </a:t>
            </a:r>
            <a:endParaRPr/>
          </a:p>
          <a:p>
            <a:pPr indent="-298450" lvl="0" marL="457200" rtl="0" algn="l">
              <a:spcBef>
                <a:spcPts val="0"/>
              </a:spcBef>
              <a:spcAft>
                <a:spcPts val="0"/>
              </a:spcAft>
              <a:buSzPts val="1100"/>
              <a:buChar char="●"/>
            </a:pPr>
            <a:r>
              <a:rPr lang="en"/>
              <a:t>The company have shared they have experienced being hacked before and that their users succumbed to credit card fraud and identity theft.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f0ea78d9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f0ea78d9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f0facac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f0facac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problems they face can be derived by precedence that </a:t>
            </a:r>
            <a:r>
              <a:rPr lang="en"/>
              <a:t>have</a:t>
            </a:r>
            <a:r>
              <a:rPr lang="en"/>
              <a:t> been set, which includes: </a:t>
            </a:r>
            <a:endParaRPr/>
          </a:p>
          <a:p>
            <a:pPr indent="-298450" lvl="0" marL="457200" rtl="0" algn="l">
              <a:spcBef>
                <a:spcPts val="0"/>
              </a:spcBef>
              <a:spcAft>
                <a:spcPts val="0"/>
              </a:spcAft>
              <a:buSzPts val="1100"/>
              <a:buChar char="●"/>
            </a:pPr>
            <a:r>
              <a:rPr lang="en"/>
              <a:t>Inability to </a:t>
            </a:r>
            <a:r>
              <a:rPr lang="en"/>
              <a:t>handle</a:t>
            </a:r>
            <a:r>
              <a:rPr lang="en"/>
              <a:t> sudden spikes in web traffic oftentimes resulting in website crashing and performance degradation. </a:t>
            </a:r>
            <a:endParaRPr/>
          </a:p>
          <a:p>
            <a:pPr indent="-298450" lvl="0" marL="457200" rtl="0" algn="l">
              <a:spcBef>
                <a:spcPts val="0"/>
              </a:spcBef>
              <a:spcAft>
                <a:spcPts val="0"/>
              </a:spcAft>
              <a:buSzPts val="1100"/>
              <a:buChar char="●"/>
            </a:pPr>
            <a:r>
              <a:rPr lang="en"/>
              <a:t>The presence of security loopholes resulted in personal information being compromised and eroding customers trust. </a:t>
            </a:r>
            <a:endParaRPr/>
          </a:p>
          <a:p>
            <a:pPr indent="-298450" lvl="0" marL="457200" rtl="0" algn="l">
              <a:spcBef>
                <a:spcPts val="0"/>
              </a:spcBef>
              <a:spcAft>
                <a:spcPts val="0"/>
              </a:spcAft>
              <a:buSzPts val="1100"/>
              <a:buChar char="●"/>
            </a:pPr>
            <a:r>
              <a:rPr lang="en"/>
              <a:t>On top of that, the high cost </a:t>
            </a:r>
            <a:r>
              <a:rPr lang="en"/>
              <a:t>associated</a:t>
            </a:r>
            <a:r>
              <a:rPr lang="en"/>
              <a:t> with building and maintaining on premise infrastructure has a </a:t>
            </a:r>
            <a:r>
              <a:rPr lang="en"/>
              <a:t>monetary toll</a:t>
            </a:r>
            <a:r>
              <a:rPr lang="en"/>
              <a:t>. </a:t>
            </a:r>
            <a:endParaRPr/>
          </a:p>
          <a:p>
            <a:pPr indent="-298450" lvl="0" marL="457200" rtl="0" algn="l">
              <a:spcBef>
                <a:spcPts val="0"/>
              </a:spcBef>
              <a:spcAft>
                <a:spcPts val="0"/>
              </a:spcAft>
              <a:buSzPts val="1100"/>
              <a:buChar char="●"/>
            </a:pPr>
            <a:r>
              <a:rPr lang="en"/>
              <a:t>Not forgetting as well, the limited features </a:t>
            </a:r>
            <a:r>
              <a:rPr lang="en"/>
              <a:t>available</a:t>
            </a:r>
            <a:r>
              <a:rPr lang="en"/>
              <a:t> so they are sequestered from advanced capabilities such as real-time analytics, automated marketing and streamlined customer support.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ec870da8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ec870da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slide outlines the cloud architecture. So we shall go through the </a:t>
            </a:r>
            <a:r>
              <a:rPr lang="en"/>
              <a:t>steps</a:t>
            </a:r>
            <a:r>
              <a:rPr lang="en"/>
              <a:t> </a:t>
            </a:r>
            <a:r>
              <a:rPr lang="en"/>
              <a:t>sequentially. </a:t>
            </a:r>
            <a:endParaRPr/>
          </a:p>
          <a:p>
            <a:pPr indent="-298450" lvl="0" marL="457200" rtl="0" algn="l">
              <a:spcBef>
                <a:spcPts val="0"/>
              </a:spcBef>
              <a:spcAft>
                <a:spcPts val="0"/>
              </a:spcAft>
              <a:buSzPts val="1100"/>
              <a:buAutoNum type="arabicPeriod"/>
            </a:pPr>
            <a:r>
              <a:rPr lang="en"/>
              <a:t> Customer access public website in the browser. </a:t>
            </a:r>
            <a:endParaRPr/>
          </a:p>
          <a:p>
            <a:pPr indent="-298450" lvl="0" marL="457200" rtl="0" algn="l">
              <a:spcBef>
                <a:spcPts val="0"/>
              </a:spcBef>
              <a:spcAft>
                <a:spcPts val="0"/>
              </a:spcAft>
              <a:buSzPts val="1100"/>
              <a:buAutoNum type="arabicPeriod"/>
            </a:pPr>
            <a:r>
              <a:rPr lang="en"/>
              <a:t> Browser pulls static resources and product images from CDN. </a:t>
            </a:r>
            <a:endParaRPr/>
          </a:p>
          <a:p>
            <a:pPr indent="-298450" lvl="0" marL="457200" rtl="0" algn="l">
              <a:spcBef>
                <a:spcPts val="0"/>
              </a:spcBef>
              <a:spcAft>
                <a:spcPts val="0"/>
              </a:spcAft>
              <a:buSzPts val="1100"/>
              <a:buAutoNum type="arabicPeriod"/>
            </a:pPr>
            <a:r>
              <a:rPr lang="en"/>
              <a:t> CDN pulls product images from blob storage. </a:t>
            </a:r>
            <a:endParaRPr/>
          </a:p>
          <a:p>
            <a:pPr indent="-298450" lvl="0" marL="457200" rtl="0" algn="l">
              <a:spcBef>
                <a:spcPts val="0"/>
              </a:spcBef>
              <a:spcAft>
                <a:spcPts val="0"/>
              </a:spcAft>
              <a:buSzPts val="1100"/>
              <a:buAutoNum type="arabicPeriod"/>
            </a:pPr>
            <a:r>
              <a:rPr lang="en"/>
              <a:t> Customer searches for products </a:t>
            </a:r>
            <a:endParaRPr/>
          </a:p>
          <a:p>
            <a:pPr indent="-298450" lvl="0" marL="457200" rtl="0" algn="l">
              <a:spcBef>
                <a:spcPts val="0"/>
              </a:spcBef>
              <a:spcAft>
                <a:spcPts val="0"/>
              </a:spcAft>
              <a:buSzPts val="1100"/>
              <a:buAutoNum type="arabicPeriod"/>
            </a:pPr>
            <a:r>
              <a:rPr lang="en"/>
              <a:t>Public website pulls product catalogue from one of the database. </a:t>
            </a:r>
            <a:endParaRPr/>
          </a:p>
          <a:p>
            <a:pPr indent="-298450" lvl="0" marL="457200" rtl="0" algn="l">
              <a:spcBef>
                <a:spcPts val="0"/>
              </a:spcBef>
              <a:spcAft>
                <a:spcPts val="0"/>
              </a:spcAft>
              <a:buSzPts val="1100"/>
              <a:buAutoNum type="arabicPeriod"/>
            </a:pPr>
            <a:r>
              <a:rPr lang="en"/>
              <a:t>Page output is cached. </a:t>
            </a:r>
            <a:endParaRPr/>
          </a:p>
          <a:p>
            <a:pPr indent="-298450" lvl="0" marL="457200" rtl="0" algn="l">
              <a:spcBef>
                <a:spcPts val="0"/>
              </a:spcBef>
              <a:spcAft>
                <a:spcPts val="0"/>
              </a:spcAft>
              <a:buSzPts val="1100"/>
              <a:buAutoNum type="arabicPeriod"/>
            </a:pPr>
            <a:r>
              <a:rPr lang="en"/>
              <a:t>Customer orders after authenticating against Azure Active Directory B2C. </a:t>
            </a:r>
            <a:endParaRPr/>
          </a:p>
          <a:p>
            <a:pPr indent="-298450" lvl="0" marL="457200" rtl="0" algn="l">
              <a:spcBef>
                <a:spcPts val="0"/>
              </a:spcBef>
              <a:spcAft>
                <a:spcPts val="0"/>
              </a:spcAft>
              <a:buSzPts val="1100"/>
              <a:buAutoNum type="arabicPeriod"/>
            </a:pPr>
            <a:r>
              <a:rPr lang="en"/>
              <a:t>Public website invokes order web service. </a:t>
            </a:r>
            <a:endParaRPr/>
          </a:p>
          <a:p>
            <a:pPr indent="-298450" lvl="0" marL="457200" rtl="0" algn="l">
              <a:spcBef>
                <a:spcPts val="0"/>
              </a:spcBef>
              <a:spcAft>
                <a:spcPts val="0"/>
              </a:spcAft>
              <a:buSzPts val="1100"/>
              <a:buAutoNum type="arabicPeriod"/>
            </a:pPr>
            <a:r>
              <a:rPr lang="en"/>
              <a:t>Orders web service saves/loads orders from the other database. </a:t>
            </a:r>
            <a:endParaRPr/>
          </a:p>
          <a:p>
            <a:pPr indent="-298450" lvl="0" marL="457200" rtl="0" algn="l">
              <a:spcBef>
                <a:spcPts val="0"/>
              </a:spcBef>
              <a:spcAft>
                <a:spcPts val="0"/>
              </a:spcAft>
              <a:buSzPts val="1100"/>
              <a:buAutoNum type="arabicPeriod"/>
            </a:pPr>
            <a:r>
              <a:rPr lang="en"/>
              <a:t>On the other end, employee access admin web in the browser.  </a:t>
            </a:r>
            <a:endParaRPr/>
          </a:p>
          <a:p>
            <a:pPr indent="-298450" lvl="0" marL="457200" rtl="0" algn="l">
              <a:spcBef>
                <a:spcPts val="0"/>
              </a:spcBef>
              <a:spcAft>
                <a:spcPts val="0"/>
              </a:spcAft>
              <a:buSzPts val="1100"/>
              <a:buAutoNum type="arabicPeriod"/>
            </a:pPr>
            <a:r>
              <a:rPr lang="en"/>
              <a:t>Authenticate against Azure AD.</a:t>
            </a:r>
            <a:endParaRPr/>
          </a:p>
          <a:p>
            <a:pPr indent="-298450" lvl="0" marL="457200" rtl="0" algn="l">
              <a:spcBef>
                <a:spcPts val="0"/>
              </a:spcBef>
              <a:spcAft>
                <a:spcPts val="0"/>
              </a:spcAft>
              <a:buSzPts val="1100"/>
              <a:buAutoNum type="arabicPeriod"/>
            </a:pPr>
            <a:r>
              <a:rPr lang="en"/>
              <a:t>Employee searches the orders</a:t>
            </a:r>
            <a:endParaRPr/>
          </a:p>
          <a:p>
            <a:pPr indent="-298450" lvl="0" marL="457200" rtl="0" algn="l">
              <a:spcBef>
                <a:spcPts val="0"/>
              </a:spcBef>
              <a:spcAft>
                <a:spcPts val="0"/>
              </a:spcAft>
              <a:buSzPts val="1100"/>
              <a:buAutoNum type="arabicPeriod"/>
            </a:pPr>
            <a:r>
              <a:rPr lang="en"/>
              <a:t>Admin website invokes the orders web service. </a:t>
            </a:r>
            <a:endParaRPr/>
          </a:p>
          <a:p>
            <a:pPr indent="0" lvl="0" marL="0" rtl="0" algn="l">
              <a:spcBef>
                <a:spcPts val="0"/>
              </a:spcBef>
              <a:spcAft>
                <a:spcPts val="0"/>
              </a:spcAft>
              <a:buNone/>
            </a:pPr>
            <a:r>
              <a:rPr lang="en"/>
              <a:t>I will pass my time to Andy now to delve deeper into the components of the architecture.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f0b95f754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f0b95f754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Syahir!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on the left side we have the Azure Content Dellivery Network which is used for </a:t>
            </a:r>
            <a:r>
              <a:rPr lang="en"/>
              <a:t>caching the product images from blob storage to point of presence location closer to the customer to reduce latency.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have the Blob Storage which will be used to store static images and also provide security features such as encryption and access control.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Moving on to the next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f0b95f754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f0b95f754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Application Gateway, that d</a:t>
            </a:r>
            <a:r>
              <a:rPr lang="en"/>
              <a:t>istribute and share </a:t>
            </a:r>
            <a:r>
              <a:rPr lang="en"/>
              <a:t>the traffic across </a:t>
            </a:r>
            <a:r>
              <a:rPr lang="en"/>
              <a:t>multiple</a:t>
            </a:r>
            <a:r>
              <a:rPr lang="en"/>
              <a:t> servers which will improve the performance of the web applications as it prevent traffic spiking</a:t>
            </a:r>
            <a:br>
              <a:rPr lang="en"/>
            </a:br>
            <a:r>
              <a:rPr lang="en"/>
              <a:t>It also have a built-in Web Application Firewall which will protect the web app from common attacks such as SQL injection or cross-site scripting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used t</a:t>
            </a:r>
            <a:r>
              <a:rPr lang="en"/>
              <a:t>he Azure App Service to create mainly 3 websites for different purposes (public,content and Admin)</a:t>
            </a:r>
            <a:endParaRPr/>
          </a:p>
          <a:p>
            <a:pPr indent="0" lvl="0" marL="0" rtl="0" algn="l">
              <a:spcBef>
                <a:spcPts val="0"/>
              </a:spcBef>
              <a:spcAft>
                <a:spcPts val="0"/>
              </a:spcAft>
              <a:buNone/>
            </a:pPr>
            <a:r>
              <a:rPr lang="en">
                <a:solidFill>
                  <a:schemeClr val="dk1"/>
                </a:solidFill>
              </a:rPr>
              <a:t>With the help of t</a:t>
            </a:r>
            <a:r>
              <a:rPr lang="en"/>
              <a:t>he</a:t>
            </a:r>
            <a:r>
              <a:rPr lang="en"/>
              <a:t> API App.</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 sz="1200" u="sng">
                <a:solidFill>
                  <a:schemeClr val="dk1"/>
                </a:solidFill>
              </a:rPr>
              <a:t>Azure Active Directory (B2C)</a:t>
            </a:r>
            <a:endParaRPr b="1"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Securely manage identity of customers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Support integration with social identity providers (Facebook and instagram)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on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f0b95f754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f0b95f754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bottom we have Azure cache for Redis which is used to cache the frequent accessed data such as product catalogs which will reduce the number of times that data needs to be </a:t>
            </a:r>
            <a:r>
              <a:rPr lang="en"/>
              <a:t>retrieved</a:t>
            </a:r>
            <a:r>
              <a:rPr lang="en"/>
              <a:t> from the database. This help to improve the web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have two distinct SQL databases which stores different data</a:t>
            </a:r>
            <a:endParaRPr/>
          </a:p>
          <a:p>
            <a:pPr indent="0" lvl="0" marL="0" rtl="0" algn="l">
              <a:spcBef>
                <a:spcPts val="0"/>
              </a:spcBef>
              <a:spcAft>
                <a:spcPts val="0"/>
              </a:spcAft>
              <a:buNone/>
            </a:pPr>
            <a:r>
              <a:rPr lang="en"/>
              <a:t>Easier to manage </a:t>
            </a:r>
            <a:endParaRPr/>
          </a:p>
          <a:p>
            <a:pPr indent="0" lvl="0" marL="0" rtl="0" algn="l">
              <a:spcBef>
                <a:spcPts val="0"/>
              </a:spcBef>
              <a:spcAft>
                <a:spcPts val="0"/>
              </a:spcAft>
              <a:buNone/>
            </a:pPr>
            <a:r>
              <a:rPr lang="en"/>
              <a:t>Prevent any sensitive data loss/leakage such as the customer address and credit card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f0b95f754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f0b95f754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also have the Azure Active Directory which is connected to the admin </a:t>
            </a:r>
            <a:r>
              <a:rPr lang="en"/>
              <a:t>site</a:t>
            </a:r>
            <a:endParaRPr/>
          </a:p>
          <a:p>
            <a:pPr indent="0" lvl="0" marL="0" rtl="0" algn="l">
              <a:spcBef>
                <a:spcPts val="0"/>
              </a:spcBef>
              <a:spcAft>
                <a:spcPts val="0"/>
              </a:spcAft>
              <a:buNone/>
            </a:pPr>
            <a:r>
              <a:rPr lang="en"/>
              <a:t>Using the MFA feature. It is able to prevent unauthorized access </a:t>
            </a:r>
            <a:endParaRPr/>
          </a:p>
          <a:p>
            <a:pPr indent="0" lvl="0" marL="0" rtl="0" algn="l">
              <a:spcBef>
                <a:spcPts val="0"/>
              </a:spcBef>
              <a:spcAft>
                <a:spcPts val="0"/>
              </a:spcAft>
              <a:buNone/>
            </a:pPr>
            <a:r>
              <a:rPr lang="en"/>
              <a:t>Reduce the risk of data breaches</a:t>
            </a:r>
            <a:endParaRPr/>
          </a:p>
          <a:p>
            <a:pPr indent="0" lvl="0" marL="0" rtl="0" algn="l">
              <a:spcBef>
                <a:spcPts val="0"/>
              </a:spcBef>
              <a:spcAft>
                <a:spcPts val="0"/>
              </a:spcAft>
              <a:buNone/>
            </a:pPr>
            <a:r>
              <a:rPr lang="en"/>
              <a:t>It also help the organisation to comply with any security regulations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the application insight serve the purpose of monitoring collected data on how the application is performing and improve the overall performance when necessary </a:t>
            </a:r>
            <a:endParaRPr/>
          </a:p>
          <a:p>
            <a:pPr indent="0" lvl="0" marL="0" rtl="0" algn="l">
              <a:spcBef>
                <a:spcPts val="0"/>
              </a:spcBef>
              <a:spcAft>
                <a:spcPts val="0"/>
              </a:spcAft>
              <a:buNone/>
            </a:pPr>
            <a:r>
              <a:rPr lang="en"/>
              <a:t>It is also capable of diagnosing and troubleshoot issues to prevent performance degradation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now pass on to zell to talk about the security features.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ef2e0bdbe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ef2e0bdbe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 this section I will be sharing about the security features</a:t>
            </a:r>
            <a:endParaRPr>
              <a:solidFill>
                <a:schemeClr val="dk1"/>
              </a:solidFill>
            </a:endParaRPr>
          </a:p>
          <a:p>
            <a:pPr indent="0" lvl="0" marL="0" rtl="0" algn="l">
              <a:spcBef>
                <a:spcPts val="0"/>
              </a:spcBef>
              <a:spcAft>
                <a:spcPts val="0"/>
              </a:spcAft>
              <a:buNone/>
            </a:pPr>
            <a:r>
              <a:rPr lang="en">
                <a:solidFill>
                  <a:schemeClr val="dk1"/>
                </a:solidFill>
              </a:rPr>
              <a:t>One of the service I will be highlighting will be Azure Active Directory &amp; </a:t>
            </a:r>
            <a:r>
              <a:rPr lang="en">
                <a:solidFill>
                  <a:schemeClr val="dk1"/>
                </a:solidFill>
              </a:rPr>
              <a:t> Active Directory</a:t>
            </a:r>
            <a:r>
              <a:rPr lang="en">
                <a:solidFill>
                  <a:schemeClr val="dk1"/>
                </a:solidFill>
              </a:rPr>
              <a:t> Business 2 Customer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They are build on the same technology but serve slightly different purpose.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Key Feature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Describe types of account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Keyword for next page  is “next slide please” </a:t>
            </a:r>
            <a:endParaRPr>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11" Type="http://schemas.openxmlformats.org/officeDocument/2006/relationships/image" Target="../media/image12.png"/><Relationship Id="rId10" Type="http://schemas.openxmlformats.org/officeDocument/2006/relationships/image" Target="../media/image15.png"/><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1.png"/><Relationship Id="rId7" Type="http://schemas.openxmlformats.org/officeDocument/2006/relationships/image" Target="../media/image6.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36450" y="2288400"/>
            <a:ext cx="6071100" cy="56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200">
                <a:solidFill>
                  <a:srgbClr val="808080"/>
                </a:solidFill>
                <a:latin typeface="Century Gothic"/>
                <a:ea typeface="Century Gothic"/>
                <a:cs typeface="Century Gothic"/>
                <a:sym typeface="Century Gothic"/>
              </a:rPr>
              <a:t>E-Commerce Cloud Infrastructure </a:t>
            </a:r>
            <a:endParaRPr/>
          </a:p>
        </p:txBody>
      </p:sp>
      <p:sp>
        <p:nvSpPr>
          <p:cNvPr id="55" name="Google Shape;55;p13"/>
          <p:cNvSpPr txBox="1"/>
          <p:nvPr/>
        </p:nvSpPr>
        <p:spPr>
          <a:xfrm>
            <a:off x="0" y="4576800"/>
            <a:ext cx="42003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808080"/>
                </a:solidFill>
                <a:latin typeface="Century Gothic"/>
                <a:ea typeface="Century Gothic"/>
                <a:cs typeface="Century Gothic"/>
                <a:sym typeface="Century Gothic"/>
              </a:rPr>
              <a:t>Group 8 (Andy, Syahir, Zaki, Zell)</a:t>
            </a:r>
            <a:endParaRPr b="1" sz="2000">
              <a:solidFill>
                <a:srgbClr val="808080"/>
              </a:solidFill>
              <a:latin typeface="Century Gothic"/>
              <a:ea typeface="Century Gothic"/>
              <a:cs typeface="Century Gothic"/>
              <a:sym typeface="Century Gothic"/>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SECURITY FEATURES</a:t>
            </a:r>
            <a:endParaRPr sz="1400"/>
          </a:p>
        </p:txBody>
      </p:sp>
      <p:sp>
        <p:nvSpPr>
          <p:cNvPr id="131" name="Google Shape;131;p22"/>
          <p:cNvSpPr txBox="1"/>
          <p:nvPr/>
        </p:nvSpPr>
        <p:spPr>
          <a:xfrm>
            <a:off x="106600" y="535650"/>
            <a:ext cx="125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Back </a:t>
            </a:r>
            <a:r>
              <a:rPr lang="en">
                <a:solidFill>
                  <a:schemeClr val="dk1"/>
                </a:solidFill>
              </a:rPr>
              <a:t>End</a:t>
            </a:r>
            <a:endParaRPr/>
          </a:p>
        </p:txBody>
      </p:sp>
      <p:pic>
        <p:nvPicPr>
          <p:cNvPr id="132" name="Google Shape;132;p22"/>
          <p:cNvPicPr preferRelativeResize="0"/>
          <p:nvPr/>
        </p:nvPicPr>
        <p:blipFill>
          <a:blip r:embed="rId3">
            <a:alphaModFix/>
          </a:blip>
          <a:stretch>
            <a:fillRect/>
          </a:stretch>
        </p:blipFill>
        <p:spPr>
          <a:xfrm>
            <a:off x="182800" y="935850"/>
            <a:ext cx="6536700" cy="3719400"/>
          </a:xfrm>
          <a:prstGeom prst="roundRect">
            <a:avLst>
              <a:gd fmla="val 16667" name="adj"/>
            </a:avLst>
          </a:prstGeom>
          <a:noFill/>
          <a:ln>
            <a:noFill/>
          </a:ln>
        </p:spPr>
      </p:pic>
      <p:sp>
        <p:nvSpPr>
          <p:cNvPr id="133" name="Google Shape;133;p22"/>
          <p:cNvSpPr txBox="1"/>
          <p:nvPr/>
        </p:nvSpPr>
        <p:spPr>
          <a:xfrm>
            <a:off x="6906125" y="1098700"/>
            <a:ext cx="2014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dk1"/>
                </a:solidFill>
              </a:rPr>
              <a:t>Users with Work accounts </a:t>
            </a:r>
            <a:endParaRPr sz="1200" u="sng">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-Have </a:t>
            </a:r>
            <a:r>
              <a:rPr lang="en" sz="1200">
                <a:solidFill>
                  <a:schemeClr val="dk1"/>
                </a:solidFill>
              </a:rPr>
              <a:t>administrator role, </a:t>
            </a:r>
            <a:r>
              <a:rPr lang="en" sz="1200">
                <a:solidFill>
                  <a:schemeClr val="dk1"/>
                </a:solidFill>
              </a:rPr>
              <a:t>and manage resources in a tenant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-Can create new consumer accounts, reset passwords, block/unblock accounts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-Set permissions or assign an account to a security group.</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SECURITY FEATURES</a:t>
            </a:r>
            <a:endParaRPr sz="1400"/>
          </a:p>
        </p:txBody>
      </p:sp>
      <p:pic>
        <p:nvPicPr>
          <p:cNvPr id="139" name="Google Shape;139;p23"/>
          <p:cNvPicPr preferRelativeResize="0"/>
          <p:nvPr/>
        </p:nvPicPr>
        <p:blipFill>
          <a:blip r:embed="rId3">
            <a:alphaModFix/>
          </a:blip>
          <a:stretch>
            <a:fillRect/>
          </a:stretch>
        </p:blipFill>
        <p:spPr>
          <a:xfrm>
            <a:off x="149400" y="576975"/>
            <a:ext cx="3914400" cy="2357400"/>
          </a:xfrm>
          <a:prstGeom prst="roundRect">
            <a:avLst>
              <a:gd fmla="val 16667" name="adj"/>
            </a:avLst>
          </a:prstGeom>
          <a:noFill/>
          <a:ln>
            <a:noFill/>
          </a:ln>
        </p:spPr>
      </p:pic>
      <p:sp>
        <p:nvSpPr>
          <p:cNvPr id="140" name="Google Shape;140;p23"/>
          <p:cNvSpPr txBox="1"/>
          <p:nvPr/>
        </p:nvSpPr>
        <p:spPr>
          <a:xfrm>
            <a:off x="149400" y="2937550"/>
            <a:ext cx="88452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lang="en" sz="1100">
                <a:solidFill>
                  <a:schemeClr val="dk1"/>
                </a:solidFill>
              </a:rPr>
              <a:t>Azure AD B2C provides various ways in which you can authenticate a user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Allow users to sign in to the web application with local account or using credentials from social and enterprise identity providers</a:t>
            </a:r>
            <a:endParaRPr sz="1100">
              <a:solidFill>
                <a:schemeClr val="dk1"/>
              </a:solidFill>
            </a:endParaRPr>
          </a:p>
          <a:p>
            <a:pPr indent="0" lvl="0" marL="457200" rtl="0" algn="l">
              <a:spcBef>
                <a:spcPts val="0"/>
              </a:spcBef>
              <a:spcAft>
                <a:spcPts val="0"/>
              </a:spcAft>
              <a:buNone/>
            </a:pPr>
            <a:r>
              <a:t/>
            </a:r>
            <a:endParaRPr sz="1100"/>
          </a:p>
        </p:txBody>
      </p:sp>
      <p:pic>
        <p:nvPicPr>
          <p:cNvPr id="141" name="Google Shape;141;p23"/>
          <p:cNvPicPr preferRelativeResize="0"/>
          <p:nvPr/>
        </p:nvPicPr>
        <p:blipFill>
          <a:blip r:embed="rId4">
            <a:alphaModFix/>
          </a:blip>
          <a:stretch>
            <a:fillRect/>
          </a:stretch>
        </p:blipFill>
        <p:spPr>
          <a:xfrm>
            <a:off x="4375375" y="576975"/>
            <a:ext cx="4619100" cy="2357400"/>
          </a:xfrm>
          <a:prstGeom prst="roundRect">
            <a:avLst>
              <a:gd fmla="val 16667" name="adj"/>
            </a:avLst>
          </a:prstGeom>
          <a:noFill/>
          <a:ln>
            <a:noFill/>
          </a:ln>
        </p:spPr>
      </p:pic>
      <p:grpSp>
        <p:nvGrpSpPr>
          <p:cNvPr id="142" name="Google Shape;142;p23"/>
          <p:cNvGrpSpPr/>
          <p:nvPr/>
        </p:nvGrpSpPr>
        <p:grpSpPr>
          <a:xfrm>
            <a:off x="867050" y="3633413"/>
            <a:ext cx="1726500" cy="959888"/>
            <a:chOff x="606600" y="4183613"/>
            <a:chExt cx="1726500" cy="959888"/>
          </a:xfrm>
        </p:grpSpPr>
        <p:pic>
          <p:nvPicPr>
            <p:cNvPr id="143" name="Google Shape;143;p23"/>
            <p:cNvPicPr preferRelativeResize="0"/>
            <p:nvPr/>
          </p:nvPicPr>
          <p:blipFill>
            <a:blip r:embed="rId5">
              <a:alphaModFix/>
            </a:blip>
            <a:stretch>
              <a:fillRect/>
            </a:stretch>
          </p:blipFill>
          <p:spPr>
            <a:xfrm>
              <a:off x="772350" y="4183625"/>
              <a:ext cx="693300" cy="648300"/>
            </a:xfrm>
            <a:prstGeom prst="roundRect">
              <a:avLst>
                <a:gd fmla="val 16667" name="adj"/>
              </a:avLst>
            </a:prstGeom>
            <a:noFill/>
            <a:ln>
              <a:noFill/>
            </a:ln>
          </p:spPr>
        </p:pic>
        <p:pic>
          <p:nvPicPr>
            <p:cNvPr id="144" name="Google Shape;144;p23"/>
            <p:cNvPicPr preferRelativeResize="0"/>
            <p:nvPr/>
          </p:nvPicPr>
          <p:blipFill>
            <a:blip r:embed="rId6">
              <a:alphaModFix/>
            </a:blip>
            <a:stretch>
              <a:fillRect/>
            </a:stretch>
          </p:blipFill>
          <p:spPr>
            <a:xfrm>
              <a:off x="1583175" y="4183613"/>
              <a:ext cx="648300" cy="648300"/>
            </a:xfrm>
            <a:prstGeom prst="roundRect">
              <a:avLst>
                <a:gd fmla="val 16667" name="adj"/>
              </a:avLst>
            </a:prstGeom>
            <a:noFill/>
            <a:ln>
              <a:noFill/>
            </a:ln>
          </p:spPr>
        </p:pic>
        <p:sp>
          <p:nvSpPr>
            <p:cNvPr id="145" name="Google Shape;145;p23"/>
            <p:cNvSpPr txBox="1"/>
            <p:nvPr/>
          </p:nvSpPr>
          <p:spPr>
            <a:xfrm>
              <a:off x="606600" y="4789500"/>
              <a:ext cx="1726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Employee Account</a:t>
              </a:r>
              <a:r>
                <a:rPr lang="en" sz="1100">
                  <a:solidFill>
                    <a:schemeClr val="dk1"/>
                  </a:solidFill>
                </a:rPr>
                <a:t> </a:t>
              </a:r>
              <a:endParaRPr/>
            </a:p>
          </p:txBody>
        </p:sp>
      </p:grpSp>
      <p:sp>
        <p:nvSpPr>
          <p:cNvPr id="146" name="Google Shape;146;p23"/>
          <p:cNvSpPr txBox="1"/>
          <p:nvPr/>
        </p:nvSpPr>
        <p:spPr>
          <a:xfrm>
            <a:off x="0" y="4529625"/>
            <a:ext cx="4572000" cy="523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lang="en" sz="1100">
                <a:solidFill>
                  <a:schemeClr val="dk1"/>
                </a:solidFill>
              </a:rPr>
              <a:t>Logged in using Azure AD registered username &amp; password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Additional Multi-factor authentication (MFA) </a:t>
            </a:r>
            <a:endParaRPr/>
          </a:p>
        </p:txBody>
      </p:sp>
      <p:grpSp>
        <p:nvGrpSpPr>
          <p:cNvPr id="147" name="Google Shape;147;p23"/>
          <p:cNvGrpSpPr/>
          <p:nvPr/>
        </p:nvGrpSpPr>
        <p:grpSpPr>
          <a:xfrm>
            <a:off x="3005650" y="3772884"/>
            <a:ext cx="5536485" cy="1279940"/>
            <a:chOff x="3005650" y="3772884"/>
            <a:chExt cx="5536485" cy="1279940"/>
          </a:xfrm>
        </p:grpSpPr>
        <p:pic>
          <p:nvPicPr>
            <p:cNvPr id="148" name="Google Shape;148;p23"/>
            <p:cNvPicPr preferRelativeResize="0"/>
            <p:nvPr/>
          </p:nvPicPr>
          <p:blipFill>
            <a:blip r:embed="rId7">
              <a:alphaModFix/>
            </a:blip>
            <a:stretch>
              <a:fillRect/>
            </a:stretch>
          </p:blipFill>
          <p:spPr>
            <a:xfrm>
              <a:off x="4571998" y="4424024"/>
              <a:ext cx="2406600" cy="628800"/>
            </a:xfrm>
            <a:prstGeom prst="roundRect">
              <a:avLst>
                <a:gd fmla="val 16667" name="adj"/>
              </a:avLst>
            </a:prstGeom>
            <a:noFill/>
            <a:ln>
              <a:noFill/>
            </a:ln>
          </p:spPr>
        </p:pic>
        <p:pic>
          <p:nvPicPr>
            <p:cNvPr id="149" name="Google Shape;149;p23"/>
            <p:cNvPicPr preferRelativeResize="0"/>
            <p:nvPr/>
          </p:nvPicPr>
          <p:blipFill>
            <a:blip r:embed="rId8">
              <a:alphaModFix/>
            </a:blip>
            <a:stretch>
              <a:fillRect/>
            </a:stretch>
          </p:blipFill>
          <p:spPr>
            <a:xfrm>
              <a:off x="3005650" y="3772887"/>
              <a:ext cx="1393200" cy="508500"/>
            </a:xfrm>
            <a:prstGeom prst="roundRect">
              <a:avLst>
                <a:gd fmla="val 16667" name="adj"/>
              </a:avLst>
            </a:prstGeom>
            <a:noFill/>
            <a:ln>
              <a:noFill/>
            </a:ln>
          </p:spPr>
        </p:pic>
        <p:pic>
          <p:nvPicPr>
            <p:cNvPr id="150" name="Google Shape;150;p23"/>
            <p:cNvPicPr preferRelativeResize="0"/>
            <p:nvPr/>
          </p:nvPicPr>
          <p:blipFill>
            <a:blip r:embed="rId9">
              <a:alphaModFix/>
            </a:blip>
            <a:stretch>
              <a:fillRect/>
            </a:stretch>
          </p:blipFill>
          <p:spPr>
            <a:xfrm>
              <a:off x="4856050" y="3772884"/>
              <a:ext cx="1637700" cy="508500"/>
            </a:xfrm>
            <a:prstGeom prst="roundRect">
              <a:avLst>
                <a:gd fmla="val 16667" name="adj"/>
              </a:avLst>
            </a:prstGeom>
            <a:noFill/>
            <a:ln>
              <a:noFill/>
            </a:ln>
          </p:spPr>
        </p:pic>
        <p:sp>
          <p:nvSpPr>
            <p:cNvPr id="151" name="Google Shape;151;p23"/>
            <p:cNvSpPr/>
            <p:nvPr/>
          </p:nvSpPr>
          <p:spPr>
            <a:xfrm>
              <a:off x="4475050" y="3850138"/>
              <a:ext cx="354000" cy="3540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3"/>
            <p:cNvSpPr/>
            <p:nvPr/>
          </p:nvSpPr>
          <p:spPr>
            <a:xfrm>
              <a:off x="6545350" y="3850138"/>
              <a:ext cx="354000" cy="3540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3" name="Google Shape;153;p23"/>
            <p:cNvPicPr preferRelativeResize="0"/>
            <p:nvPr/>
          </p:nvPicPr>
          <p:blipFill>
            <a:blip r:embed="rId10">
              <a:alphaModFix/>
            </a:blip>
            <a:stretch>
              <a:fillRect/>
            </a:stretch>
          </p:blipFill>
          <p:spPr>
            <a:xfrm>
              <a:off x="7070878" y="3792672"/>
              <a:ext cx="431100" cy="468900"/>
            </a:xfrm>
            <a:prstGeom prst="roundRect">
              <a:avLst>
                <a:gd fmla="val 16667" name="adj"/>
              </a:avLst>
            </a:prstGeom>
            <a:noFill/>
            <a:ln>
              <a:noFill/>
            </a:ln>
          </p:spPr>
        </p:pic>
        <p:pic>
          <p:nvPicPr>
            <p:cNvPr id="154" name="Google Shape;154;p23"/>
            <p:cNvPicPr preferRelativeResize="0"/>
            <p:nvPr/>
          </p:nvPicPr>
          <p:blipFill>
            <a:blip r:embed="rId11">
              <a:alphaModFix/>
            </a:blip>
            <a:stretch>
              <a:fillRect/>
            </a:stretch>
          </p:blipFill>
          <p:spPr>
            <a:xfrm>
              <a:off x="7741135" y="3810725"/>
              <a:ext cx="801000" cy="468900"/>
            </a:xfrm>
            <a:prstGeom prst="roundRect">
              <a:avLst>
                <a:gd fmla="val 16667" name="adj"/>
              </a:avLst>
            </a:prstGeom>
            <a:noFill/>
            <a:ln>
              <a:noFill/>
            </a:ln>
          </p:spPr>
        </p:pic>
      </p:grpSp>
      <p:cxnSp>
        <p:nvCxnSpPr>
          <p:cNvPr id="155" name="Google Shape;155;p23"/>
          <p:cNvCxnSpPr/>
          <p:nvPr/>
        </p:nvCxnSpPr>
        <p:spPr>
          <a:xfrm>
            <a:off x="149400" y="3490075"/>
            <a:ext cx="8845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SECURITY FEATURES</a:t>
            </a:r>
            <a:endParaRPr sz="1400"/>
          </a:p>
        </p:txBody>
      </p:sp>
      <p:sp>
        <p:nvSpPr>
          <p:cNvPr id="161" name="Google Shape;161;p24"/>
          <p:cNvSpPr txBox="1"/>
          <p:nvPr/>
        </p:nvSpPr>
        <p:spPr>
          <a:xfrm>
            <a:off x="2135700" y="545775"/>
            <a:ext cx="487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Sign up option - Email &amp; OTP Verification</a:t>
            </a:r>
            <a:endParaRPr/>
          </a:p>
        </p:txBody>
      </p:sp>
      <p:sp>
        <p:nvSpPr>
          <p:cNvPr id="162" name="Google Shape;162;p24"/>
          <p:cNvSpPr txBox="1"/>
          <p:nvPr/>
        </p:nvSpPr>
        <p:spPr>
          <a:xfrm>
            <a:off x="699450" y="3619600"/>
            <a:ext cx="8392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Azure AD B2C ensures valid email addresses </a:t>
            </a:r>
            <a:r>
              <a:rPr lang="en" sz="1100">
                <a:solidFill>
                  <a:schemeClr val="dk1"/>
                </a:solidFill>
              </a:rPr>
              <a:t>by requiring</a:t>
            </a:r>
            <a:r>
              <a:rPr lang="en" sz="1100">
                <a:solidFill>
                  <a:schemeClr val="dk1"/>
                </a:solidFill>
              </a:rPr>
              <a:t> customers to verify them during the sign-up, and password reset.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p>
        </p:txBody>
      </p:sp>
      <p:pic>
        <p:nvPicPr>
          <p:cNvPr id="163" name="Google Shape;163;p24"/>
          <p:cNvPicPr preferRelativeResize="0"/>
          <p:nvPr/>
        </p:nvPicPr>
        <p:blipFill>
          <a:blip r:embed="rId3">
            <a:alphaModFix/>
          </a:blip>
          <a:stretch>
            <a:fillRect/>
          </a:stretch>
        </p:blipFill>
        <p:spPr>
          <a:xfrm>
            <a:off x="1497900" y="930350"/>
            <a:ext cx="6148200" cy="2668800"/>
          </a:xfrm>
          <a:prstGeom prst="roundRect">
            <a:avLst>
              <a:gd fmla="val 16667" name="adj"/>
            </a:avLst>
          </a:prstGeom>
          <a:noFill/>
          <a:ln>
            <a:noFill/>
          </a:ln>
        </p:spPr>
      </p:pic>
      <p:pic>
        <p:nvPicPr>
          <p:cNvPr id="164" name="Google Shape;164;p24"/>
          <p:cNvPicPr preferRelativeResize="0"/>
          <p:nvPr/>
        </p:nvPicPr>
        <p:blipFill>
          <a:blip r:embed="rId4">
            <a:alphaModFix/>
          </a:blip>
          <a:stretch>
            <a:fillRect/>
          </a:stretch>
        </p:blipFill>
        <p:spPr>
          <a:xfrm>
            <a:off x="1893123" y="4271250"/>
            <a:ext cx="2307600" cy="659400"/>
          </a:xfrm>
          <a:prstGeom prst="roundRect">
            <a:avLst>
              <a:gd fmla="val 16667" name="adj"/>
            </a:avLst>
          </a:prstGeom>
          <a:noFill/>
          <a:ln>
            <a:noFill/>
          </a:ln>
        </p:spPr>
      </p:pic>
      <p:pic>
        <p:nvPicPr>
          <p:cNvPr id="165" name="Google Shape;165;p24"/>
          <p:cNvPicPr preferRelativeResize="0"/>
          <p:nvPr/>
        </p:nvPicPr>
        <p:blipFill>
          <a:blip r:embed="rId5">
            <a:alphaModFix/>
          </a:blip>
          <a:stretch>
            <a:fillRect/>
          </a:stretch>
        </p:blipFill>
        <p:spPr>
          <a:xfrm>
            <a:off x="346500" y="4271250"/>
            <a:ext cx="642900" cy="659400"/>
          </a:xfrm>
          <a:prstGeom prst="roundRect">
            <a:avLst>
              <a:gd fmla="val 16667" name="adj"/>
            </a:avLst>
          </a:prstGeom>
          <a:noFill/>
          <a:ln>
            <a:noFill/>
          </a:ln>
        </p:spPr>
      </p:pic>
      <p:pic>
        <p:nvPicPr>
          <p:cNvPr id="166" name="Google Shape;166;p24"/>
          <p:cNvPicPr preferRelativeResize="0"/>
          <p:nvPr/>
        </p:nvPicPr>
        <p:blipFill>
          <a:blip r:embed="rId6">
            <a:alphaModFix/>
          </a:blip>
          <a:stretch>
            <a:fillRect/>
          </a:stretch>
        </p:blipFill>
        <p:spPr>
          <a:xfrm>
            <a:off x="1135721" y="4292400"/>
            <a:ext cx="642900" cy="617100"/>
          </a:xfrm>
          <a:prstGeom prst="roundRect">
            <a:avLst>
              <a:gd fmla="val 16667" name="adj"/>
            </a:avLst>
          </a:prstGeom>
          <a:noFill/>
          <a:ln>
            <a:noFill/>
          </a:ln>
        </p:spPr>
      </p:pic>
      <p:pic>
        <p:nvPicPr>
          <p:cNvPr id="167" name="Google Shape;167;p24"/>
          <p:cNvPicPr preferRelativeResize="0"/>
          <p:nvPr/>
        </p:nvPicPr>
        <p:blipFill>
          <a:blip r:embed="rId4">
            <a:alphaModFix/>
          </a:blip>
          <a:stretch>
            <a:fillRect/>
          </a:stretch>
        </p:blipFill>
        <p:spPr>
          <a:xfrm>
            <a:off x="4323648" y="4271250"/>
            <a:ext cx="2307600" cy="659400"/>
          </a:xfrm>
          <a:prstGeom prst="roundRect">
            <a:avLst>
              <a:gd fmla="val 16667" name="adj"/>
            </a:avLst>
          </a:prstGeom>
          <a:noFill/>
          <a:ln>
            <a:noFill/>
          </a:ln>
        </p:spPr>
      </p:pic>
      <p:sp>
        <p:nvSpPr>
          <p:cNvPr id="168" name="Google Shape;168;p24"/>
          <p:cNvSpPr/>
          <p:nvPr/>
        </p:nvSpPr>
        <p:spPr>
          <a:xfrm>
            <a:off x="6703500" y="4452300"/>
            <a:ext cx="534000" cy="297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9" name="Google Shape;169;p24"/>
          <p:cNvPicPr preferRelativeResize="0"/>
          <p:nvPr/>
        </p:nvPicPr>
        <p:blipFill>
          <a:blip r:embed="rId7">
            <a:alphaModFix/>
          </a:blip>
          <a:stretch>
            <a:fillRect/>
          </a:stretch>
        </p:blipFill>
        <p:spPr>
          <a:xfrm>
            <a:off x="7601598" y="4292398"/>
            <a:ext cx="630900" cy="617100"/>
          </a:xfrm>
          <a:prstGeom prst="roundRect">
            <a:avLst>
              <a:gd fmla="val 16667" name="adj"/>
            </a:avLst>
          </a:prstGeom>
          <a:noFill/>
          <a:ln>
            <a:noFill/>
          </a:ln>
        </p:spPr>
      </p:pic>
      <p:pic>
        <p:nvPicPr>
          <p:cNvPr id="170" name="Google Shape;170;p24"/>
          <p:cNvPicPr preferRelativeResize="0"/>
          <p:nvPr/>
        </p:nvPicPr>
        <p:blipFill>
          <a:blip r:embed="rId8">
            <a:alphaModFix/>
          </a:blip>
          <a:stretch>
            <a:fillRect/>
          </a:stretch>
        </p:blipFill>
        <p:spPr>
          <a:xfrm>
            <a:off x="8327300" y="4294510"/>
            <a:ext cx="642900" cy="612900"/>
          </a:xfrm>
          <a:prstGeom prst="roundRect">
            <a:avLst>
              <a:gd fmla="val 16667" name="adj"/>
            </a:avLst>
          </a:prstGeom>
          <a:noFill/>
          <a:ln>
            <a:noFill/>
          </a:ln>
        </p:spPr>
      </p:pic>
      <p:sp>
        <p:nvSpPr>
          <p:cNvPr id="171" name="Google Shape;171;p24"/>
          <p:cNvSpPr/>
          <p:nvPr/>
        </p:nvSpPr>
        <p:spPr>
          <a:xfrm>
            <a:off x="7262050" y="4332750"/>
            <a:ext cx="238800" cy="5364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2" name="Google Shape;172;p24"/>
          <p:cNvCxnSpPr/>
          <p:nvPr/>
        </p:nvCxnSpPr>
        <p:spPr>
          <a:xfrm>
            <a:off x="149400" y="3965950"/>
            <a:ext cx="8845200" cy="0"/>
          </a:xfrm>
          <a:prstGeom prst="straightConnector1">
            <a:avLst/>
          </a:prstGeom>
          <a:noFill/>
          <a:ln cap="flat" cmpd="sng" w="9525">
            <a:solidFill>
              <a:schemeClr val="dk1"/>
            </a:solidFill>
            <a:prstDash val="solid"/>
            <a:round/>
            <a:headEnd len="med" w="med" type="none"/>
            <a:tailEnd len="med" w="med" type="none"/>
          </a:ln>
        </p:spPr>
      </p:cxnSp>
      <p:sp>
        <p:nvSpPr>
          <p:cNvPr id="173" name="Google Shape;173;p24"/>
          <p:cNvSpPr txBox="1"/>
          <p:nvPr/>
        </p:nvSpPr>
        <p:spPr>
          <a:xfrm>
            <a:off x="769500" y="3909425"/>
            <a:ext cx="805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Prevents malicious actors from using automated processes to generate fraudulent accounts in the applications.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PROOF OF CONCEPT</a:t>
            </a:r>
            <a:endParaRPr sz="1400"/>
          </a:p>
        </p:txBody>
      </p:sp>
      <p:sp>
        <p:nvSpPr>
          <p:cNvPr id="179" name="Google Shape;179;p25"/>
          <p:cNvSpPr txBox="1"/>
          <p:nvPr/>
        </p:nvSpPr>
        <p:spPr>
          <a:xfrm>
            <a:off x="149400" y="722100"/>
            <a:ext cx="8845200" cy="23088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dk1"/>
              </a:buClr>
              <a:buSzPts val="1200"/>
              <a:buChar char="●"/>
            </a:pPr>
            <a:r>
              <a:rPr lang="en" sz="1200">
                <a:solidFill>
                  <a:schemeClr val="dk1"/>
                </a:solidFill>
              </a:rPr>
              <a:t>Login Page</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Customers: Azure AD B2C</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Employees: Azure AD with MFA enabled</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Web App</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Public/Content Website</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Admin Website</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Database</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Integrated with Web App</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LOGIN PAGE FOR CUSTOMERS</a:t>
            </a:r>
            <a:endParaRPr sz="1400"/>
          </a:p>
        </p:txBody>
      </p:sp>
      <p:pic>
        <p:nvPicPr>
          <p:cNvPr id="185" name="Google Shape;185;p26"/>
          <p:cNvPicPr preferRelativeResize="0"/>
          <p:nvPr/>
        </p:nvPicPr>
        <p:blipFill>
          <a:blip r:embed="rId3">
            <a:alphaModFix/>
          </a:blip>
          <a:stretch>
            <a:fillRect/>
          </a:stretch>
        </p:blipFill>
        <p:spPr>
          <a:xfrm>
            <a:off x="1700638" y="765812"/>
            <a:ext cx="5742723" cy="3611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WEB APP - HOME PAGE</a:t>
            </a:r>
            <a:endParaRPr sz="1400"/>
          </a:p>
        </p:txBody>
      </p:sp>
      <p:pic>
        <p:nvPicPr>
          <p:cNvPr id="191" name="Google Shape;191;p27"/>
          <p:cNvPicPr preferRelativeResize="0"/>
          <p:nvPr/>
        </p:nvPicPr>
        <p:blipFill rotWithShape="1">
          <a:blip r:embed="rId3">
            <a:alphaModFix/>
          </a:blip>
          <a:srcRect b="94688" l="0" r="0" t="0"/>
          <a:stretch/>
        </p:blipFill>
        <p:spPr>
          <a:xfrm>
            <a:off x="779763" y="684476"/>
            <a:ext cx="7584475" cy="1097098"/>
          </a:xfrm>
          <a:prstGeom prst="rect">
            <a:avLst/>
          </a:prstGeom>
          <a:noFill/>
          <a:ln>
            <a:noFill/>
          </a:ln>
        </p:spPr>
      </p:pic>
      <p:pic>
        <p:nvPicPr>
          <p:cNvPr id="192" name="Google Shape;192;p27"/>
          <p:cNvPicPr preferRelativeResize="0"/>
          <p:nvPr/>
        </p:nvPicPr>
        <p:blipFill rotWithShape="1">
          <a:blip r:embed="rId3">
            <a:alphaModFix/>
          </a:blip>
          <a:srcRect b="35358" l="0" r="0" t="18220"/>
          <a:stretch/>
        </p:blipFill>
        <p:spPr>
          <a:xfrm>
            <a:off x="1530100" y="2164513"/>
            <a:ext cx="1888650" cy="2387676"/>
          </a:xfrm>
          <a:prstGeom prst="rect">
            <a:avLst/>
          </a:prstGeom>
          <a:noFill/>
          <a:ln>
            <a:noFill/>
          </a:ln>
        </p:spPr>
      </p:pic>
      <p:pic>
        <p:nvPicPr>
          <p:cNvPr id="193" name="Google Shape;193;p27"/>
          <p:cNvPicPr preferRelativeResize="0"/>
          <p:nvPr/>
        </p:nvPicPr>
        <p:blipFill rotWithShape="1">
          <a:blip r:embed="rId4">
            <a:alphaModFix/>
          </a:blip>
          <a:srcRect b="0" l="0" r="0" t="65943"/>
          <a:stretch/>
        </p:blipFill>
        <p:spPr>
          <a:xfrm>
            <a:off x="5368188" y="2293202"/>
            <a:ext cx="2296824" cy="2130299"/>
          </a:xfrm>
          <a:prstGeom prst="rect">
            <a:avLst/>
          </a:prstGeom>
          <a:noFill/>
          <a:ln>
            <a:noFill/>
          </a:ln>
        </p:spPr>
      </p:pic>
      <p:sp>
        <p:nvSpPr>
          <p:cNvPr id="194" name="Google Shape;194;p27"/>
          <p:cNvSpPr txBox="1"/>
          <p:nvPr/>
        </p:nvSpPr>
        <p:spPr>
          <a:xfrm>
            <a:off x="3983850" y="1781575"/>
            <a:ext cx="11763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a:t>
            </a:r>
            <a:endParaRPr>
              <a:solidFill>
                <a:schemeClr val="dk1"/>
              </a:solidFill>
            </a:endParaRPr>
          </a:p>
        </p:txBody>
      </p:sp>
      <p:sp>
        <p:nvSpPr>
          <p:cNvPr id="195" name="Google Shape;195;p27"/>
          <p:cNvSpPr txBox="1"/>
          <p:nvPr/>
        </p:nvSpPr>
        <p:spPr>
          <a:xfrm>
            <a:off x="2100625" y="4600300"/>
            <a:ext cx="7476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Body</a:t>
            </a:r>
            <a:endParaRPr>
              <a:solidFill>
                <a:schemeClr val="dk1"/>
              </a:solidFill>
            </a:endParaRPr>
          </a:p>
        </p:txBody>
      </p:sp>
      <p:sp>
        <p:nvSpPr>
          <p:cNvPr id="196" name="Google Shape;196;p27"/>
          <p:cNvSpPr txBox="1"/>
          <p:nvPr/>
        </p:nvSpPr>
        <p:spPr>
          <a:xfrm>
            <a:off x="6142800" y="4585300"/>
            <a:ext cx="7476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Footer</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WEB APP - CART PAGE</a:t>
            </a:r>
            <a:endParaRPr sz="1400"/>
          </a:p>
        </p:txBody>
      </p:sp>
      <p:pic>
        <p:nvPicPr>
          <p:cNvPr id="202" name="Google Shape;202;p28"/>
          <p:cNvPicPr preferRelativeResize="0"/>
          <p:nvPr/>
        </p:nvPicPr>
        <p:blipFill>
          <a:blip r:embed="rId3">
            <a:alphaModFix/>
          </a:blip>
          <a:stretch>
            <a:fillRect/>
          </a:stretch>
        </p:blipFill>
        <p:spPr>
          <a:xfrm>
            <a:off x="2648987" y="606163"/>
            <a:ext cx="3846024" cy="3931175"/>
          </a:xfrm>
          <a:prstGeom prst="rect">
            <a:avLst/>
          </a:prstGeom>
          <a:noFill/>
          <a:ln>
            <a:noFill/>
          </a:ln>
        </p:spPr>
      </p:pic>
      <p:sp>
        <p:nvSpPr>
          <p:cNvPr id="203" name="Google Shape;203;p28"/>
          <p:cNvSpPr txBox="1"/>
          <p:nvPr/>
        </p:nvSpPr>
        <p:spPr>
          <a:xfrm>
            <a:off x="3963900" y="4537350"/>
            <a:ext cx="1216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LOGIN PAGE FOR EMPLOYEES</a:t>
            </a:r>
            <a:endParaRPr sz="1400"/>
          </a:p>
        </p:txBody>
      </p:sp>
      <p:pic>
        <p:nvPicPr>
          <p:cNvPr id="209" name="Google Shape;209;p29"/>
          <p:cNvPicPr preferRelativeResize="0"/>
          <p:nvPr/>
        </p:nvPicPr>
        <p:blipFill>
          <a:blip r:embed="rId3">
            <a:alphaModFix/>
          </a:blip>
          <a:stretch>
            <a:fillRect/>
          </a:stretch>
        </p:blipFill>
        <p:spPr>
          <a:xfrm>
            <a:off x="565225" y="1390717"/>
            <a:ext cx="3755624" cy="2362082"/>
          </a:xfrm>
          <a:prstGeom prst="rect">
            <a:avLst/>
          </a:prstGeom>
          <a:noFill/>
          <a:ln>
            <a:noFill/>
          </a:ln>
        </p:spPr>
      </p:pic>
      <p:pic>
        <p:nvPicPr>
          <p:cNvPr id="210" name="Google Shape;210;p29"/>
          <p:cNvPicPr preferRelativeResize="0"/>
          <p:nvPr/>
        </p:nvPicPr>
        <p:blipFill>
          <a:blip r:embed="rId4">
            <a:alphaModFix/>
          </a:blip>
          <a:stretch>
            <a:fillRect/>
          </a:stretch>
        </p:blipFill>
        <p:spPr>
          <a:xfrm>
            <a:off x="4807177" y="1390700"/>
            <a:ext cx="3755624" cy="2362099"/>
          </a:xfrm>
          <a:prstGeom prst="rect">
            <a:avLst/>
          </a:prstGeom>
          <a:noFill/>
          <a:ln>
            <a:noFill/>
          </a:ln>
        </p:spPr>
      </p:pic>
      <p:sp>
        <p:nvSpPr>
          <p:cNvPr id="211" name="Google Shape;211;p29"/>
          <p:cNvSpPr txBox="1"/>
          <p:nvPr/>
        </p:nvSpPr>
        <p:spPr>
          <a:xfrm>
            <a:off x="1062287" y="4079250"/>
            <a:ext cx="27615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Log in using Azure AD account</a:t>
            </a:r>
            <a:endParaRPr>
              <a:solidFill>
                <a:schemeClr val="dk1"/>
              </a:solidFill>
            </a:endParaRPr>
          </a:p>
        </p:txBody>
      </p:sp>
      <p:sp>
        <p:nvSpPr>
          <p:cNvPr id="212" name="Google Shape;212;p29"/>
          <p:cNvSpPr txBox="1"/>
          <p:nvPr/>
        </p:nvSpPr>
        <p:spPr>
          <a:xfrm>
            <a:off x="5390777" y="4079250"/>
            <a:ext cx="25884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Complete the MFA process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WEB APP - ORDERS ADMIN WEBSITE</a:t>
            </a:r>
            <a:endParaRPr sz="1400"/>
          </a:p>
        </p:txBody>
      </p:sp>
      <p:pic>
        <p:nvPicPr>
          <p:cNvPr id="218" name="Google Shape;218;p30"/>
          <p:cNvPicPr preferRelativeResize="0"/>
          <p:nvPr/>
        </p:nvPicPr>
        <p:blipFill>
          <a:blip r:embed="rId3">
            <a:alphaModFix/>
          </a:blip>
          <a:stretch>
            <a:fillRect/>
          </a:stretch>
        </p:blipFill>
        <p:spPr>
          <a:xfrm>
            <a:off x="1789888" y="765000"/>
            <a:ext cx="5564227" cy="3613500"/>
          </a:xfrm>
          <a:prstGeom prst="rect">
            <a:avLst/>
          </a:prstGeom>
          <a:noFill/>
          <a:ln>
            <a:noFill/>
          </a:ln>
        </p:spPr>
      </p:pic>
      <p:sp>
        <p:nvSpPr>
          <p:cNvPr id="219" name="Google Shape;219;p30"/>
          <p:cNvSpPr txBox="1"/>
          <p:nvPr/>
        </p:nvSpPr>
        <p:spPr>
          <a:xfrm>
            <a:off x="3291150" y="4475625"/>
            <a:ext cx="2561700" cy="3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Dashboard</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BACKGROUND</a:t>
            </a:r>
            <a:endParaRPr sz="1400"/>
          </a:p>
        </p:txBody>
      </p:sp>
      <p:sp>
        <p:nvSpPr>
          <p:cNvPr id="61" name="Google Shape;61;p14"/>
          <p:cNvSpPr txBox="1"/>
          <p:nvPr/>
        </p:nvSpPr>
        <p:spPr>
          <a:xfrm>
            <a:off x="311600" y="736325"/>
            <a:ext cx="86010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M</a:t>
            </a:r>
            <a:r>
              <a:rPr lang="en" sz="1200">
                <a:solidFill>
                  <a:schemeClr val="dk1"/>
                </a:solidFill>
              </a:rPr>
              <a:t>edium-sized apparel enterprise based in Singapore, which aims to transition from on-premise to cloud-based infrastructure </a:t>
            </a:r>
            <a:r>
              <a:rPr lang="en" sz="1200">
                <a:solidFill>
                  <a:schemeClr val="dk1"/>
                </a:solidFill>
              </a:rPr>
              <a:t>due to its scalability and suitability.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Meet current demand and facilitate regional expansion. S</a:t>
            </a:r>
            <a:r>
              <a:rPr lang="en" sz="1200">
                <a:solidFill>
                  <a:schemeClr val="dk1"/>
                </a:solidFill>
              </a:rPr>
              <a:t>truggles with managing high traffic during peak periods.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Has faced security breaches, including credit card fraud and identity theft. </a:t>
            </a:r>
            <a:endParaRPr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PROBLEMS ENCOUNTERED</a:t>
            </a:r>
            <a:endParaRPr sz="1400"/>
          </a:p>
        </p:txBody>
      </p:sp>
      <p:sp>
        <p:nvSpPr>
          <p:cNvPr id="67" name="Google Shape;67;p15"/>
          <p:cNvSpPr txBox="1"/>
          <p:nvPr/>
        </p:nvSpPr>
        <p:spPr>
          <a:xfrm>
            <a:off x="160050" y="672325"/>
            <a:ext cx="8464500" cy="2586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Web Traffic Overload: Coping with abrupt surges in web traffic became overwhelming, leading to website crashes and decreased performance.</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Compromised Security: The existence of security vulnerabilities resulted in instances of personal data breaches, undermining customer confidence and trust.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Financial Strain: The substantial expenses tied to establishing and managing on-premise infrastructure imposed a significant financial burden.</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Feature Constraints: Shortcomings encompassed the absence of advanced functionalities like real-time analytics, automated marketing, and efficient customer support.</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fontScale="90000"/>
          </a:bodyPr>
          <a:lstStyle/>
          <a:p>
            <a:pPr indent="0" lvl="0" marL="0" rtl="0" algn="l">
              <a:spcBef>
                <a:spcPts val="0"/>
              </a:spcBef>
              <a:spcAft>
                <a:spcPts val="0"/>
              </a:spcAft>
              <a:buSzPct val="70714"/>
              <a:buNone/>
            </a:pPr>
            <a:r>
              <a:rPr lang="en" sz="1400"/>
              <a:t>P</a:t>
            </a:r>
            <a:r>
              <a:rPr lang="en" sz="1400"/>
              <a:t>ROJECT ARCHITECTURE OVERVIEW</a:t>
            </a:r>
            <a:endParaRPr sz="1400"/>
          </a:p>
        </p:txBody>
      </p:sp>
      <p:pic>
        <p:nvPicPr>
          <p:cNvPr id="73" name="Google Shape;73;p16"/>
          <p:cNvPicPr preferRelativeResize="0"/>
          <p:nvPr/>
        </p:nvPicPr>
        <p:blipFill>
          <a:blip r:embed="rId3">
            <a:alphaModFix/>
          </a:blip>
          <a:stretch>
            <a:fillRect/>
          </a:stretch>
        </p:blipFill>
        <p:spPr>
          <a:xfrm>
            <a:off x="1475125" y="608925"/>
            <a:ext cx="6193751" cy="4369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WHY WE CHOSE THESE SERVICES</a:t>
            </a:r>
            <a:endParaRPr sz="1400"/>
          </a:p>
        </p:txBody>
      </p:sp>
      <p:sp>
        <p:nvSpPr>
          <p:cNvPr id="79" name="Google Shape;79;p17"/>
          <p:cNvSpPr txBox="1"/>
          <p:nvPr/>
        </p:nvSpPr>
        <p:spPr>
          <a:xfrm>
            <a:off x="133600" y="1299313"/>
            <a:ext cx="6299100" cy="215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u="sng">
                <a:solidFill>
                  <a:srgbClr val="FFFFFF"/>
                </a:solidFill>
              </a:rPr>
              <a:t>Azure Content Delivery Network</a:t>
            </a:r>
            <a:endParaRPr b="1" sz="1200" u="sng">
              <a:solidFill>
                <a:srgbClr val="FFFFFF"/>
              </a:solidFill>
            </a:endParaRPr>
          </a:p>
          <a:p>
            <a:pPr indent="0" lvl="0" marL="0" rtl="0" algn="l">
              <a:lnSpc>
                <a:spcPct val="115000"/>
              </a:lnSpc>
              <a:spcBef>
                <a:spcPts val="0"/>
              </a:spcBef>
              <a:spcAft>
                <a:spcPts val="0"/>
              </a:spcAft>
              <a:buNone/>
            </a:pPr>
            <a:r>
              <a:t/>
            </a:r>
            <a:endParaRPr b="1" sz="1200" u="sng">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Cache product images from blob storage to POP locations closer to customer to improve performance and help reduce latency</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b="1" lang="en" sz="1200" u="sng">
                <a:solidFill>
                  <a:srgbClr val="FFFFFF"/>
                </a:solidFill>
              </a:rPr>
              <a:t>Azure Blob Storage</a:t>
            </a:r>
            <a:endParaRPr b="1" sz="1200" u="sng">
              <a:solidFill>
                <a:srgbClr val="FFFFFF"/>
              </a:solidFill>
            </a:endParaRPr>
          </a:p>
          <a:p>
            <a:pPr indent="0" lvl="0" marL="0" rtl="0" algn="l">
              <a:lnSpc>
                <a:spcPct val="115000"/>
              </a:lnSpc>
              <a:spcBef>
                <a:spcPts val="0"/>
              </a:spcBef>
              <a:spcAft>
                <a:spcPts val="0"/>
              </a:spcAft>
              <a:buNone/>
            </a:pPr>
            <a:r>
              <a:t/>
            </a:r>
            <a:endParaRPr b="1" sz="1200" u="sng">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Set up a single blob storage account which will be used to store the product images for the e-commerce business</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Offers security </a:t>
            </a:r>
            <a:r>
              <a:rPr lang="en" sz="1200">
                <a:solidFill>
                  <a:srgbClr val="FFFFFF"/>
                </a:solidFill>
              </a:rPr>
              <a:t>features</a:t>
            </a:r>
            <a:r>
              <a:rPr lang="en" sz="1200">
                <a:solidFill>
                  <a:srgbClr val="FFFFFF"/>
                </a:solidFill>
              </a:rPr>
              <a:t> such as encryption and access control </a:t>
            </a:r>
            <a:endParaRPr sz="1200">
              <a:solidFill>
                <a:srgbClr val="FFFFFF"/>
              </a:solidFill>
            </a:endParaRPr>
          </a:p>
        </p:txBody>
      </p:sp>
      <p:pic>
        <p:nvPicPr>
          <p:cNvPr id="80" name="Google Shape;80;p17"/>
          <p:cNvPicPr preferRelativeResize="0"/>
          <p:nvPr/>
        </p:nvPicPr>
        <p:blipFill>
          <a:blip r:embed="rId3">
            <a:alphaModFix/>
          </a:blip>
          <a:stretch>
            <a:fillRect/>
          </a:stretch>
        </p:blipFill>
        <p:spPr>
          <a:xfrm>
            <a:off x="6713975" y="1101963"/>
            <a:ext cx="2224200" cy="2546881"/>
          </a:xfrm>
          <a:prstGeom prst="rect">
            <a:avLst/>
          </a:prstGeom>
          <a:noFill/>
          <a:ln>
            <a:noFill/>
          </a:ln>
        </p:spPr>
      </p:pic>
      <p:pic>
        <p:nvPicPr>
          <p:cNvPr id="81" name="Google Shape;81;p17"/>
          <p:cNvPicPr preferRelativeResize="0"/>
          <p:nvPr/>
        </p:nvPicPr>
        <p:blipFill>
          <a:blip r:embed="rId4">
            <a:alphaModFix/>
          </a:blip>
          <a:stretch>
            <a:fillRect/>
          </a:stretch>
        </p:blipFill>
        <p:spPr>
          <a:xfrm>
            <a:off x="6683075" y="855275"/>
            <a:ext cx="2286000" cy="335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WHY WE CHOSE THESE SERVICES</a:t>
            </a:r>
            <a:endParaRPr sz="1400"/>
          </a:p>
        </p:txBody>
      </p:sp>
      <p:sp>
        <p:nvSpPr>
          <p:cNvPr id="87" name="Google Shape;87;p18"/>
          <p:cNvSpPr txBox="1"/>
          <p:nvPr/>
        </p:nvSpPr>
        <p:spPr>
          <a:xfrm>
            <a:off x="146950" y="468900"/>
            <a:ext cx="6297600" cy="4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u="sng">
                <a:solidFill>
                  <a:srgbClr val="FFFFFF"/>
                </a:solidFill>
              </a:rPr>
              <a:t>Azure Application Gateway</a:t>
            </a:r>
            <a:endParaRPr b="1" sz="1200" u="sng">
              <a:solidFill>
                <a:srgbClr val="FFFFFF"/>
              </a:solidFill>
            </a:endParaRPr>
          </a:p>
          <a:p>
            <a:pPr indent="0" lvl="0" marL="0" rtl="0" algn="l">
              <a:lnSpc>
                <a:spcPct val="115000"/>
              </a:lnSpc>
              <a:spcBef>
                <a:spcPts val="0"/>
              </a:spcBef>
              <a:spcAft>
                <a:spcPts val="0"/>
              </a:spcAft>
              <a:buNone/>
            </a:pPr>
            <a:r>
              <a:t/>
            </a:r>
            <a:endParaRPr b="1" sz="1000" u="sng">
              <a:solidFill>
                <a:srgbClr val="FFFFFF"/>
              </a:solidFill>
            </a:endParaRPr>
          </a:p>
          <a:p>
            <a:pPr indent="-285750" lvl="0" marL="457200" rtl="0" algn="l">
              <a:lnSpc>
                <a:spcPct val="115000"/>
              </a:lnSpc>
              <a:spcBef>
                <a:spcPts val="0"/>
              </a:spcBef>
              <a:spcAft>
                <a:spcPts val="0"/>
              </a:spcAft>
              <a:buClr>
                <a:srgbClr val="FFFFFF"/>
              </a:buClr>
              <a:buSzPts val="900"/>
              <a:buChar char="●"/>
            </a:pPr>
            <a:r>
              <a:rPr lang="en" sz="1000">
                <a:solidFill>
                  <a:srgbClr val="FFFFFF"/>
                </a:solidFill>
              </a:rPr>
              <a:t>A load balancer that will manage the traffic to the web applications</a:t>
            </a:r>
            <a:br>
              <a:rPr lang="en" sz="1000">
                <a:solidFill>
                  <a:srgbClr val="FFFFFF"/>
                </a:solidFill>
              </a:rPr>
            </a:b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Built-in WAF that helps to protect the web app from common attacks such as SQL injection and cross-site scripting (XSS)</a:t>
            </a:r>
            <a:endParaRPr sz="1000">
              <a:solidFill>
                <a:srgbClr val="FFFFFF"/>
              </a:solidFill>
            </a:endParaRPr>
          </a:p>
          <a:p>
            <a:pPr indent="0" lvl="0" marL="0" rtl="0" algn="l">
              <a:lnSpc>
                <a:spcPct val="115000"/>
              </a:lnSpc>
              <a:spcBef>
                <a:spcPts val="0"/>
              </a:spcBef>
              <a:spcAft>
                <a:spcPts val="0"/>
              </a:spcAft>
              <a:buNone/>
            </a:pPr>
            <a:r>
              <a:t/>
            </a:r>
            <a:endParaRPr b="1" sz="900">
              <a:solidFill>
                <a:srgbClr val="FFFFFF"/>
              </a:solidFill>
            </a:endParaRPr>
          </a:p>
          <a:p>
            <a:pPr indent="0" lvl="0" marL="0" rtl="0" algn="l">
              <a:lnSpc>
                <a:spcPct val="115000"/>
              </a:lnSpc>
              <a:spcBef>
                <a:spcPts val="0"/>
              </a:spcBef>
              <a:spcAft>
                <a:spcPts val="0"/>
              </a:spcAft>
              <a:buNone/>
            </a:pPr>
            <a:r>
              <a:rPr b="1" lang="en" sz="1200" u="sng">
                <a:solidFill>
                  <a:srgbClr val="FFFFFF"/>
                </a:solidFill>
              </a:rPr>
              <a:t>Azure App Service</a:t>
            </a:r>
            <a:endParaRPr b="1" sz="1200" u="sng">
              <a:solidFill>
                <a:srgbClr val="FFFFFF"/>
              </a:solidFill>
            </a:endParaRPr>
          </a:p>
          <a:p>
            <a:pPr indent="0" lvl="0" marL="0" rtl="0" algn="l">
              <a:lnSpc>
                <a:spcPct val="115000"/>
              </a:lnSpc>
              <a:spcBef>
                <a:spcPts val="0"/>
              </a:spcBef>
              <a:spcAft>
                <a:spcPts val="0"/>
              </a:spcAft>
              <a:buNone/>
            </a:pPr>
            <a:r>
              <a:t/>
            </a:r>
            <a:endParaRPr b="1" sz="1000" u="sng">
              <a:solidFill>
                <a:srgbClr val="FFFFFF"/>
              </a:solidFill>
            </a:endParaRPr>
          </a:p>
          <a:p>
            <a:pPr indent="-285750" lvl="0" marL="457200" rtl="0" algn="l">
              <a:lnSpc>
                <a:spcPct val="115000"/>
              </a:lnSpc>
              <a:spcBef>
                <a:spcPts val="0"/>
              </a:spcBef>
              <a:spcAft>
                <a:spcPts val="0"/>
              </a:spcAft>
              <a:buClr>
                <a:srgbClr val="FFFFFF"/>
              </a:buClr>
              <a:buSzPts val="900"/>
              <a:buChar char="●"/>
            </a:pPr>
            <a:r>
              <a:rPr lang="en" sz="1000">
                <a:solidFill>
                  <a:srgbClr val="FFFFFF"/>
                </a:solidFill>
              </a:rPr>
              <a:t>Virtual Network: A isolated environment where each resources can securely communicate with each other while prevent data leakage, unauthorised access and network attacks</a:t>
            </a:r>
            <a:br>
              <a:rPr lang="en" sz="1000">
                <a:solidFill>
                  <a:srgbClr val="FFFFFF"/>
                </a:solidFill>
              </a:rPr>
            </a:br>
            <a:endParaRPr sz="1000">
              <a:solidFill>
                <a:srgbClr val="FFFFFF"/>
              </a:solidFill>
            </a:endParaRPr>
          </a:p>
          <a:p>
            <a:pPr indent="-285750" lvl="0" marL="457200" rtl="0" algn="l">
              <a:lnSpc>
                <a:spcPct val="115000"/>
              </a:lnSpc>
              <a:spcBef>
                <a:spcPts val="0"/>
              </a:spcBef>
              <a:spcAft>
                <a:spcPts val="0"/>
              </a:spcAft>
              <a:buClr>
                <a:srgbClr val="FFFFFF"/>
              </a:buClr>
              <a:buSzPts val="900"/>
              <a:buChar char="●"/>
            </a:pPr>
            <a:r>
              <a:rPr lang="en" sz="1000">
                <a:solidFill>
                  <a:srgbClr val="FFFFFF"/>
                </a:solidFill>
              </a:rPr>
              <a:t>Public website: Enables interactive browsing of products and making payment </a:t>
            </a:r>
            <a:endParaRPr sz="1000">
              <a:solidFill>
                <a:srgbClr val="FFFFFF"/>
              </a:solidFill>
            </a:endParaRPr>
          </a:p>
          <a:p>
            <a:pPr indent="0" lvl="0" marL="457200" rtl="0" algn="l">
              <a:lnSpc>
                <a:spcPct val="115000"/>
              </a:lnSpc>
              <a:spcBef>
                <a:spcPts val="0"/>
              </a:spcBef>
              <a:spcAft>
                <a:spcPts val="0"/>
              </a:spcAft>
              <a:buNone/>
            </a:pPr>
            <a:r>
              <a:t/>
            </a:r>
            <a:endParaRPr b="1" sz="1000" u="sng">
              <a:solidFill>
                <a:srgbClr val="FFFFFF"/>
              </a:solidFill>
            </a:endParaRPr>
          </a:p>
          <a:p>
            <a:pPr indent="-285750" lvl="0" marL="457200" rtl="0" algn="l">
              <a:lnSpc>
                <a:spcPct val="115000"/>
              </a:lnSpc>
              <a:spcBef>
                <a:spcPts val="0"/>
              </a:spcBef>
              <a:spcAft>
                <a:spcPts val="0"/>
              </a:spcAft>
              <a:buClr>
                <a:srgbClr val="FFFFFF"/>
              </a:buClr>
              <a:buSzPts val="900"/>
              <a:buChar char="●"/>
            </a:pPr>
            <a:r>
              <a:rPr lang="en" sz="1000">
                <a:solidFill>
                  <a:srgbClr val="FFFFFF"/>
                </a:solidFill>
              </a:rPr>
              <a:t>Conte</a:t>
            </a:r>
            <a:r>
              <a:rPr lang="en" sz="1000">
                <a:solidFill>
                  <a:srgbClr val="FFFFFF"/>
                </a:solidFill>
              </a:rPr>
              <a:t>nt website: Manage and presenting of product content that the public will be able see</a:t>
            </a:r>
            <a:endParaRPr sz="1000">
              <a:solidFill>
                <a:srgbClr val="FFFFFF"/>
              </a:solidFill>
            </a:endParaRPr>
          </a:p>
          <a:p>
            <a:pPr indent="0" lvl="0" marL="457200" rtl="0" algn="l">
              <a:lnSpc>
                <a:spcPct val="115000"/>
              </a:lnSpc>
              <a:spcBef>
                <a:spcPts val="0"/>
              </a:spcBef>
              <a:spcAft>
                <a:spcPts val="0"/>
              </a:spcAft>
              <a:buNone/>
            </a:pPr>
            <a:r>
              <a:t/>
            </a:r>
            <a:endParaRPr b="1" sz="1000" u="sng">
              <a:solidFill>
                <a:srgbClr val="FFFFFF"/>
              </a:solidFill>
            </a:endParaRPr>
          </a:p>
          <a:p>
            <a:pPr indent="-285750" lvl="0" marL="457200" rtl="0" algn="l">
              <a:lnSpc>
                <a:spcPct val="115000"/>
              </a:lnSpc>
              <a:spcBef>
                <a:spcPts val="0"/>
              </a:spcBef>
              <a:spcAft>
                <a:spcPts val="0"/>
              </a:spcAft>
              <a:buClr>
                <a:srgbClr val="FFFFFF"/>
              </a:buClr>
              <a:buSzPts val="900"/>
              <a:buChar char="●"/>
            </a:pPr>
            <a:r>
              <a:rPr lang="en" sz="1000">
                <a:solidFill>
                  <a:srgbClr val="FFFFFF"/>
                </a:solidFill>
              </a:rPr>
              <a:t>Admin website: A back-end system to handle payment, tracking of orders, customer service and administration </a:t>
            </a:r>
            <a:endParaRPr b="1" sz="900" u="sng">
              <a:solidFill>
                <a:srgbClr val="FFFFFF"/>
              </a:solidFill>
            </a:endParaRPr>
          </a:p>
          <a:p>
            <a:pPr indent="0" lvl="0" marL="0" rtl="0" algn="l">
              <a:lnSpc>
                <a:spcPct val="115000"/>
              </a:lnSpc>
              <a:spcBef>
                <a:spcPts val="0"/>
              </a:spcBef>
              <a:spcAft>
                <a:spcPts val="0"/>
              </a:spcAft>
              <a:buNone/>
            </a:pPr>
            <a:r>
              <a:rPr b="1" lang="en" sz="1200" u="sng">
                <a:solidFill>
                  <a:srgbClr val="FFFFFF"/>
                </a:solidFill>
              </a:rPr>
              <a:t>API App (Orders web service) </a:t>
            </a:r>
            <a:endParaRPr b="1" sz="1200" u="sng">
              <a:solidFill>
                <a:srgbClr val="FFFFFF"/>
              </a:solidFill>
            </a:endParaRPr>
          </a:p>
          <a:p>
            <a:pPr indent="0" lvl="0" marL="0" rtl="0" algn="l">
              <a:lnSpc>
                <a:spcPct val="115000"/>
              </a:lnSpc>
              <a:spcBef>
                <a:spcPts val="0"/>
              </a:spcBef>
              <a:spcAft>
                <a:spcPts val="0"/>
              </a:spcAft>
              <a:buNone/>
            </a:pPr>
            <a:r>
              <a:t/>
            </a:r>
            <a:endParaRPr b="1" sz="1000" u="sng">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Managing, processing and tracking of orders</a:t>
            </a:r>
            <a:br>
              <a:rPr lang="en" sz="1000">
                <a:solidFill>
                  <a:srgbClr val="FFFFFF"/>
                </a:solidFill>
              </a:rPr>
            </a:b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Integrate with third-party services such as payment gateways and shipping providers</a:t>
            </a:r>
            <a:endParaRPr sz="1000">
              <a:solidFill>
                <a:srgbClr val="FFFFFF"/>
              </a:solidFill>
            </a:endParaRPr>
          </a:p>
          <a:p>
            <a:pPr indent="0" lvl="0" marL="0" rtl="0" algn="l">
              <a:lnSpc>
                <a:spcPct val="115000"/>
              </a:lnSpc>
              <a:spcBef>
                <a:spcPts val="0"/>
              </a:spcBef>
              <a:spcAft>
                <a:spcPts val="0"/>
              </a:spcAft>
              <a:buNone/>
            </a:pPr>
            <a:r>
              <a:t/>
            </a:r>
            <a:endParaRPr b="1" sz="900" u="sng">
              <a:solidFill>
                <a:srgbClr val="FFFFFF"/>
              </a:solidFill>
            </a:endParaRPr>
          </a:p>
        </p:txBody>
      </p:sp>
      <p:pic>
        <p:nvPicPr>
          <p:cNvPr id="88" name="Google Shape;88;p18"/>
          <p:cNvPicPr preferRelativeResize="0"/>
          <p:nvPr/>
        </p:nvPicPr>
        <p:blipFill>
          <a:blip r:embed="rId3">
            <a:alphaModFix/>
          </a:blip>
          <a:stretch>
            <a:fillRect/>
          </a:stretch>
        </p:blipFill>
        <p:spPr>
          <a:xfrm>
            <a:off x="6444550" y="959488"/>
            <a:ext cx="2602550" cy="3224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WHY WE CHOSE THESE SERVICES</a:t>
            </a:r>
            <a:endParaRPr sz="1400"/>
          </a:p>
        </p:txBody>
      </p:sp>
      <p:sp>
        <p:nvSpPr>
          <p:cNvPr id="94" name="Google Shape;94;p19"/>
          <p:cNvSpPr txBox="1"/>
          <p:nvPr/>
        </p:nvSpPr>
        <p:spPr>
          <a:xfrm>
            <a:off x="234775" y="803825"/>
            <a:ext cx="5263800" cy="40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u="sng">
                <a:solidFill>
                  <a:srgbClr val="FFFFFF"/>
                </a:solidFill>
              </a:rPr>
              <a:t>Azure Cache for Redis</a:t>
            </a:r>
            <a:endParaRPr b="1" sz="1200" u="sng">
              <a:solidFill>
                <a:srgbClr val="FFFFFF"/>
              </a:solidFill>
            </a:endParaRPr>
          </a:p>
          <a:p>
            <a:pPr indent="0" lvl="0" marL="0" rtl="0" algn="l">
              <a:lnSpc>
                <a:spcPct val="115000"/>
              </a:lnSpc>
              <a:spcBef>
                <a:spcPts val="0"/>
              </a:spcBef>
              <a:spcAft>
                <a:spcPts val="0"/>
              </a:spcAft>
              <a:buNone/>
            </a:pPr>
            <a:r>
              <a:t/>
            </a:r>
            <a:endParaRPr b="1" sz="1200" u="sng">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Cache web output allowing users to access and load the web page faster</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Reducing workload on the backend databases or services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45720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b="1" lang="en" sz="1200" u="sng">
                <a:solidFill>
                  <a:srgbClr val="FFFFFF"/>
                </a:solidFill>
              </a:rPr>
              <a:t> Azure SQL Database</a:t>
            </a:r>
            <a:br>
              <a:rPr b="1" lang="en" sz="1200" u="sng">
                <a:solidFill>
                  <a:srgbClr val="FFFFFF"/>
                </a:solidFill>
              </a:rPr>
            </a:br>
            <a:endParaRPr b="1" sz="1200" u="sng">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Product Catalogue database:</a:t>
            </a:r>
            <a:endParaRPr sz="1200">
              <a:solidFill>
                <a:srgbClr val="FFFFFF"/>
              </a:solidFill>
            </a:endParaRPr>
          </a:p>
          <a:p>
            <a:pPr indent="0" lvl="0" marL="457200" rtl="0" algn="l">
              <a:lnSpc>
                <a:spcPct val="115000"/>
              </a:lnSpc>
              <a:spcBef>
                <a:spcPts val="0"/>
              </a:spcBef>
              <a:spcAft>
                <a:spcPts val="0"/>
              </a:spcAft>
              <a:buNone/>
            </a:pPr>
            <a:r>
              <a:rPr lang="en" sz="1200">
                <a:solidFill>
                  <a:srgbClr val="FFFFFF"/>
                </a:solidFill>
              </a:rPr>
              <a:t>Store product information such as the description, pricing and the stock status</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Orders database:</a:t>
            </a:r>
            <a:endParaRPr sz="1200">
              <a:solidFill>
                <a:srgbClr val="FFFFFF"/>
              </a:solidFill>
            </a:endParaRPr>
          </a:p>
          <a:p>
            <a:pPr indent="0" lvl="0" marL="457200" rtl="0" algn="l">
              <a:lnSpc>
                <a:spcPct val="115000"/>
              </a:lnSpc>
              <a:spcBef>
                <a:spcPts val="0"/>
              </a:spcBef>
              <a:spcAft>
                <a:spcPts val="0"/>
              </a:spcAft>
              <a:buNone/>
            </a:pPr>
            <a:r>
              <a:rPr lang="en" sz="1200">
                <a:solidFill>
                  <a:srgbClr val="FFFFFF"/>
                </a:solidFill>
              </a:rPr>
              <a:t>Store information such as customers address and credit card information</a:t>
            </a:r>
            <a:endParaRPr sz="1200">
              <a:solidFill>
                <a:srgbClr val="FFFFFF"/>
              </a:solidFill>
            </a:endParaRPr>
          </a:p>
        </p:txBody>
      </p:sp>
      <p:pic>
        <p:nvPicPr>
          <p:cNvPr id="95" name="Google Shape;95;p19"/>
          <p:cNvPicPr preferRelativeResize="0"/>
          <p:nvPr/>
        </p:nvPicPr>
        <p:blipFill>
          <a:blip r:embed="rId3">
            <a:alphaModFix/>
          </a:blip>
          <a:stretch>
            <a:fillRect/>
          </a:stretch>
        </p:blipFill>
        <p:spPr>
          <a:xfrm>
            <a:off x="5823300" y="803825"/>
            <a:ext cx="2853824" cy="353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WHY WE CHOSE THESE SERVICES</a:t>
            </a:r>
            <a:endParaRPr sz="1400"/>
          </a:p>
        </p:txBody>
      </p:sp>
      <p:sp>
        <p:nvSpPr>
          <p:cNvPr id="101" name="Google Shape;101;p20"/>
          <p:cNvSpPr txBox="1"/>
          <p:nvPr/>
        </p:nvSpPr>
        <p:spPr>
          <a:xfrm>
            <a:off x="280575" y="1213050"/>
            <a:ext cx="5884200" cy="27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dk1"/>
                </a:solidFill>
              </a:rPr>
              <a:t>Azure Active Directory </a:t>
            </a:r>
            <a:endParaRPr b="1" sz="1200" u="sng">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Enhance security using multi-factor authentication</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u="sng">
                <a:solidFill>
                  <a:schemeClr val="dk1"/>
                </a:solidFill>
              </a:rPr>
              <a:t>Azure Application Insights</a:t>
            </a:r>
            <a:endParaRPr b="1" sz="1200" u="sng">
              <a:solidFill>
                <a:schemeClr val="dk1"/>
              </a:solidFill>
            </a:endParaRPr>
          </a:p>
          <a:p>
            <a:pPr indent="0" lvl="0" marL="457200" rtl="0" algn="l">
              <a:spcBef>
                <a:spcPts val="0"/>
              </a:spcBef>
              <a:spcAft>
                <a:spcPts val="0"/>
              </a:spcAft>
              <a:buNone/>
            </a:pPr>
            <a:r>
              <a:t/>
            </a:r>
            <a:endParaRPr b="1" sz="1200" u="sng">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Monitor and improve using collected data and provide insights on how the application is performing</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Diagnose and troubleshoot issues to prevent performance degradation </a:t>
            </a:r>
            <a:endParaRPr sz="1200">
              <a:solidFill>
                <a:schemeClr val="dk1"/>
              </a:solidFill>
            </a:endParaRPr>
          </a:p>
          <a:p>
            <a:pPr indent="0" lvl="0" marL="457200" rtl="0" algn="l">
              <a:spcBef>
                <a:spcPts val="0"/>
              </a:spcBef>
              <a:spcAft>
                <a:spcPts val="0"/>
              </a:spcAft>
              <a:buNone/>
            </a:pPr>
            <a:r>
              <a:rPr lang="en" sz="1900">
                <a:solidFill>
                  <a:schemeClr val="dk1"/>
                </a:solidFill>
              </a:rPr>
              <a:t> </a:t>
            </a:r>
            <a:endParaRPr sz="1900">
              <a:solidFill>
                <a:schemeClr val="dk1"/>
              </a:solidFill>
            </a:endParaRPr>
          </a:p>
          <a:p>
            <a:pPr indent="0" lvl="0" marL="0" rtl="0" algn="l">
              <a:spcBef>
                <a:spcPts val="0"/>
              </a:spcBef>
              <a:spcAft>
                <a:spcPts val="0"/>
              </a:spcAft>
              <a:buNone/>
            </a:pPr>
            <a:r>
              <a:t/>
            </a:r>
            <a:endParaRPr b="1" sz="1900" u="sng">
              <a:solidFill>
                <a:schemeClr val="dk1"/>
              </a:solidFill>
            </a:endParaRPr>
          </a:p>
        </p:txBody>
      </p:sp>
      <p:pic>
        <p:nvPicPr>
          <p:cNvPr id="102" name="Google Shape;102;p20"/>
          <p:cNvPicPr preferRelativeResize="0"/>
          <p:nvPr/>
        </p:nvPicPr>
        <p:blipFill>
          <a:blip r:embed="rId3">
            <a:alphaModFix/>
          </a:blip>
          <a:stretch>
            <a:fillRect/>
          </a:stretch>
        </p:blipFill>
        <p:spPr>
          <a:xfrm>
            <a:off x="6557650" y="654700"/>
            <a:ext cx="1889892" cy="436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ctrTitle"/>
          </p:nvPr>
        </p:nvSpPr>
        <p:spPr>
          <a:xfrm>
            <a:off x="0" y="0"/>
            <a:ext cx="9144000" cy="468900"/>
          </a:xfrm>
          <a:prstGeom prst="rect">
            <a:avLst/>
          </a:prstGeom>
          <a:solidFill>
            <a:schemeClr val="lt2"/>
          </a:solidFill>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400"/>
              <a:t>SECURITY FEATURES</a:t>
            </a:r>
            <a:endParaRPr sz="1400"/>
          </a:p>
        </p:txBody>
      </p:sp>
      <p:sp>
        <p:nvSpPr>
          <p:cNvPr id="108" name="Google Shape;108;p21"/>
          <p:cNvSpPr txBox="1"/>
          <p:nvPr/>
        </p:nvSpPr>
        <p:spPr>
          <a:xfrm>
            <a:off x="2915400" y="573350"/>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dk1"/>
                </a:solidFill>
              </a:rPr>
              <a:t>Azure Active Directory B2C</a:t>
            </a:r>
            <a:endParaRPr sz="2000" u="sng"/>
          </a:p>
        </p:txBody>
      </p:sp>
      <p:sp>
        <p:nvSpPr>
          <p:cNvPr id="109" name="Google Shape;109;p21"/>
          <p:cNvSpPr txBox="1"/>
          <p:nvPr/>
        </p:nvSpPr>
        <p:spPr>
          <a:xfrm>
            <a:off x="152400" y="1124200"/>
            <a:ext cx="3000000" cy="164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S</a:t>
            </a:r>
            <a:r>
              <a:rPr lang="en" sz="1200">
                <a:solidFill>
                  <a:schemeClr val="dk1"/>
                </a:solidFill>
              </a:rPr>
              <a:t>tores all users' credentials, profile data, password and application registrations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Control sign-in , Sign-up options, set permission rights and set conditional access if necessary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pSp>
        <p:nvGrpSpPr>
          <p:cNvPr id="110" name="Google Shape;110;p21"/>
          <p:cNvGrpSpPr/>
          <p:nvPr/>
        </p:nvGrpSpPr>
        <p:grpSpPr>
          <a:xfrm>
            <a:off x="381000" y="4124550"/>
            <a:ext cx="3000000" cy="993000"/>
            <a:chOff x="0" y="3819750"/>
            <a:chExt cx="3000000" cy="993000"/>
          </a:xfrm>
        </p:grpSpPr>
        <p:sp>
          <p:nvSpPr>
            <p:cNvPr id="111" name="Google Shape;111;p21"/>
            <p:cNvSpPr txBox="1"/>
            <p:nvPr/>
          </p:nvSpPr>
          <p:spPr>
            <a:xfrm>
              <a:off x="0" y="44125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Work </a:t>
              </a:r>
              <a:r>
                <a:rPr lang="en">
                  <a:solidFill>
                    <a:schemeClr val="dk1"/>
                  </a:solidFill>
                </a:rPr>
                <a:t>accounts</a:t>
              </a:r>
              <a:endParaRPr/>
            </a:p>
          </p:txBody>
        </p:sp>
        <p:pic>
          <p:nvPicPr>
            <p:cNvPr id="112" name="Google Shape;112;p21"/>
            <p:cNvPicPr preferRelativeResize="0"/>
            <p:nvPr/>
          </p:nvPicPr>
          <p:blipFill>
            <a:blip r:embed="rId3">
              <a:alphaModFix/>
            </a:blip>
            <a:stretch>
              <a:fillRect/>
            </a:stretch>
          </p:blipFill>
          <p:spPr>
            <a:xfrm>
              <a:off x="1153350" y="3819750"/>
              <a:ext cx="693300" cy="648300"/>
            </a:xfrm>
            <a:prstGeom prst="roundRect">
              <a:avLst>
                <a:gd fmla="val 16667" name="adj"/>
              </a:avLst>
            </a:prstGeom>
            <a:noFill/>
            <a:ln>
              <a:noFill/>
            </a:ln>
          </p:spPr>
        </p:pic>
      </p:grpSp>
      <p:grpSp>
        <p:nvGrpSpPr>
          <p:cNvPr id="113" name="Google Shape;113;p21"/>
          <p:cNvGrpSpPr/>
          <p:nvPr/>
        </p:nvGrpSpPr>
        <p:grpSpPr>
          <a:xfrm>
            <a:off x="2839188" y="4200750"/>
            <a:ext cx="3000000" cy="946438"/>
            <a:chOff x="2839188" y="3895950"/>
            <a:chExt cx="3000000" cy="946438"/>
          </a:xfrm>
        </p:grpSpPr>
        <p:pic>
          <p:nvPicPr>
            <p:cNvPr id="114" name="Google Shape;114;p21"/>
            <p:cNvPicPr preferRelativeResize="0"/>
            <p:nvPr/>
          </p:nvPicPr>
          <p:blipFill>
            <a:blip r:embed="rId4">
              <a:alphaModFix/>
            </a:blip>
            <a:stretch>
              <a:fillRect/>
            </a:stretch>
          </p:blipFill>
          <p:spPr>
            <a:xfrm>
              <a:off x="4015050" y="3895950"/>
              <a:ext cx="648300" cy="648300"/>
            </a:xfrm>
            <a:prstGeom prst="roundRect">
              <a:avLst>
                <a:gd fmla="val 16667" name="adj"/>
              </a:avLst>
            </a:prstGeom>
            <a:noFill/>
            <a:ln>
              <a:noFill/>
            </a:ln>
          </p:spPr>
        </p:pic>
        <p:sp>
          <p:nvSpPr>
            <p:cNvPr id="115" name="Google Shape;115;p21"/>
            <p:cNvSpPr txBox="1"/>
            <p:nvPr/>
          </p:nvSpPr>
          <p:spPr>
            <a:xfrm>
              <a:off x="2839188" y="4442188"/>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Guest</a:t>
              </a:r>
              <a:r>
                <a:rPr lang="en">
                  <a:solidFill>
                    <a:schemeClr val="dk1"/>
                  </a:solidFill>
                </a:rPr>
                <a:t> accounts</a:t>
              </a:r>
              <a:endParaRPr/>
            </a:p>
          </p:txBody>
        </p:sp>
      </p:grpSp>
      <p:grpSp>
        <p:nvGrpSpPr>
          <p:cNvPr id="116" name="Google Shape;116;p21"/>
          <p:cNvGrpSpPr/>
          <p:nvPr/>
        </p:nvGrpSpPr>
        <p:grpSpPr>
          <a:xfrm>
            <a:off x="5382225" y="4125308"/>
            <a:ext cx="3000000" cy="968967"/>
            <a:chOff x="6068025" y="3820508"/>
            <a:chExt cx="3000000" cy="968967"/>
          </a:xfrm>
        </p:grpSpPr>
        <p:sp>
          <p:nvSpPr>
            <p:cNvPr id="117" name="Google Shape;117;p21"/>
            <p:cNvSpPr txBox="1"/>
            <p:nvPr/>
          </p:nvSpPr>
          <p:spPr>
            <a:xfrm>
              <a:off x="6068025" y="43892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Consumer accounts</a:t>
              </a:r>
              <a:endParaRPr/>
            </a:p>
          </p:txBody>
        </p:sp>
        <p:pic>
          <p:nvPicPr>
            <p:cNvPr id="118" name="Google Shape;118;p21"/>
            <p:cNvPicPr preferRelativeResize="0"/>
            <p:nvPr/>
          </p:nvPicPr>
          <p:blipFill>
            <a:blip r:embed="rId5">
              <a:alphaModFix/>
            </a:blip>
            <a:stretch>
              <a:fillRect/>
            </a:stretch>
          </p:blipFill>
          <p:spPr>
            <a:xfrm>
              <a:off x="7107513" y="3820508"/>
              <a:ext cx="921000" cy="646800"/>
            </a:xfrm>
            <a:prstGeom prst="roundRect">
              <a:avLst>
                <a:gd fmla="val 16667" name="adj"/>
              </a:avLst>
            </a:prstGeom>
            <a:noFill/>
            <a:ln>
              <a:noFill/>
            </a:ln>
          </p:spPr>
        </p:pic>
      </p:grpSp>
      <p:grpSp>
        <p:nvGrpSpPr>
          <p:cNvPr id="119" name="Google Shape;119;p21"/>
          <p:cNvGrpSpPr/>
          <p:nvPr/>
        </p:nvGrpSpPr>
        <p:grpSpPr>
          <a:xfrm>
            <a:off x="2839425" y="2790950"/>
            <a:ext cx="3000000" cy="1187300"/>
            <a:chOff x="2915400" y="1784650"/>
            <a:chExt cx="3000000" cy="1187300"/>
          </a:xfrm>
        </p:grpSpPr>
        <p:sp>
          <p:nvSpPr>
            <p:cNvPr id="120" name="Google Shape;120;p21"/>
            <p:cNvSpPr txBox="1"/>
            <p:nvPr/>
          </p:nvSpPr>
          <p:spPr>
            <a:xfrm>
              <a:off x="2915400" y="25717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Tenant (Client’s Organisation) </a:t>
              </a:r>
              <a:endParaRPr>
                <a:solidFill>
                  <a:schemeClr val="dk1"/>
                </a:solidFill>
              </a:endParaRPr>
            </a:p>
          </p:txBody>
        </p:sp>
        <p:pic>
          <p:nvPicPr>
            <p:cNvPr id="121" name="Google Shape;121;p21"/>
            <p:cNvPicPr preferRelativeResize="0"/>
            <p:nvPr/>
          </p:nvPicPr>
          <p:blipFill>
            <a:blip r:embed="rId6">
              <a:alphaModFix/>
            </a:blip>
            <a:stretch>
              <a:fillRect/>
            </a:stretch>
          </p:blipFill>
          <p:spPr>
            <a:xfrm>
              <a:off x="4051050" y="1784650"/>
              <a:ext cx="728700" cy="713100"/>
            </a:xfrm>
            <a:prstGeom prst="roundRect">
              <a:avLst>
                <a:gd fmla="val 16667" name="adj"/>
              </a:avLst>
            </a:prstGeom>
            <a:noFill/>
            <a:ln>
              <a:noFill/>
            </a:ln>
          </p:spPr>
        </p:pic>
      </p:grpSp>
      <p:cxnSp>
        <p:nvCxnSpPr>
          <p:cNvPr id="122" name="Google Shape;122;p21"/>
          <p:cNvCxnSpPr/>
          <p:nvPr/>
        </p:nvCxnSpPr>
        <p:spPr>
          <a:xfrm flipH="1">
            <a:off x="2515800" y="3923800"/>
            <a:ext cx="636600" cy="331500"/>
          </a:xfrm>
          <a:prstGeom prst="straightConnector1">
            <a:avLst/>
          </a:prstGeom>
          <a:noFill/>
          <a:ln cap="flat" cmpd="sng" w="9525">
            <a:solidFill>
              <a:srgbClr val="FF0000"/>
            </a:solidFill>
            <a:prstDash val="solid"/>
            <a:round/>
            <a:headEnd len="med" w="med" type="none"/>
            <a:tailEnd len="med" w="med" type="triangle"/>
          </a:ln>
        </p:spPr>
      </p:cxnSp>
      <p:cxnSp>
        <p:nvCxnSpPr>
          <p:cNvPr id="123" name="Google Shape;123;p21"/>
          <p:cNvCxnSpPr>
            <a:stCxn id="120" idx="2"/>
            <a:endCxn id="114" idx="0"/>
          </p:cNvCxnSpPr>
          <p:nvPr/>
        </p:nvCxnSpPr>
        <p:spPr>
          <a:xfrm flipH="1">
            <a:off x="4339125" y="3978250"/>
            <a:ext cx="300" cy="222600"/>
          </a:xfrm>
          <a:prstGeom prst="straightConnector1">
            <a:avLst/>
          </a:prstGeom>
          <a:noFill/>
          <a:ln cap="flat" cmpd="sng" w="9525">
            <a:solidFill>
              <a:srgbClr val="FF0000"/>
            </a:solidFill>
            <a:prstDash val="solid"/>
            <a:round/>
            <a:headEnd len="med" w="med" type="none"/>
            <a:tailEnd len="med" w="med" type="triangle"/>
          </a:ln>
        </p:spPr>
      </p:cxnSp>
      <p:cxnSp>
        <p:nvCxnSpPr>
          <p:cNvPr id="124" name="Google Shape;124;p21"/>
          <p:cNvCxnSpPr/>
          <p:nvPr/>
        </p:nvCxnSpPr>
        <p:spPr>
          <a:xfrm>
            <a:off x="5564025" y="3923250"/>
            <a:ext cx="632100" cy="277500"/>
          </a:xfrm>
          <a:prstGeom prst="straightConnector1">
            <a:avLst/>
          </a:prstGeom>
          <a:noFill/>
          <a:ln cap="flat" cmpd="sng" w="9525">
            <a:solidFill>
              <a:srgbClr val="FF0000"/>
            </a:solidFill>
            <a:prstDash val="solid"/>
            <a:round/>
            <a:headEnd len="med" w="med" type="none"/>
            <a:tailEnd len="med" w="med" type="triangle"/>
          </a:ln>
        </p:spPr>
      </p:cxnSp>
      <p:sp>
        <p:nvSpPr>
          <p:cNvPr id="125" name="Google Shape;125;p21"/>
          <p:cNvSpPr txBox="1"/>
          <p:nvPr/>
        </p:nvSpPr>
        <p:spPr>
          <a:xfrm>
            <a:off x="4558975" y="1019750"/>
            <a:ext cx="4568400" cy="2281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AD B2C Key feature - Customers use either local account or their preferred social, enterprise identities to get single sign-on access to the Web App and APIs.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Federate with identity providers that support OAuth 1.0, OAuth 2.0, OpenID Connect, and SAML (Security Assertion Markup Language) protocols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Azure AD B2C defines several types of user accounts. Both Azure Active Directory and Azure Active Directory B2C share these account types.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