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2" r:id="rId1"/>
  </p:sldMasterIdLst>
  <p:sldIdLst>
    <p:sldId id="256" r:id="rId2"/>
    <p:sldId id="257" r:id="rId3"/>
    <p:sldId id="258" r:id="rId4"/>
    <p:sldId id="261" r:id="rId5"/>
    <p:sldId id="259" r:id="rId6"/>
    <p:sldId id="260" r:id="rId7"/>
    <p:sldId id="262" r:id="rId8"/>
    <p:sldId id="263" r:id="rId9"/>
    <p:sldId id="264" r:id="rId10"/>
    <p:sldId id="335" r:id="rId11"/>
    <p:sldId id="324" r:id="rId12"/>
    <p:sldId id="338" r:id="rId13"/>
    <p:sldId id="304" r:id="rId14"/>
    <p:sldId id="336" r:id="rId15"/>
    <p:sldId id="340" r:id="rId16"/>
    <p:sldId id="337" r:id="rId17"/>
    <p:sldId id="295" r:id="rId18"/>
    <p:sldId id="332" r:id="rId19"/>
    <p:sldId id="316" r:id="rId20"/>
    <p:sldId id="344" r:id="rId21"/>
    <p:sldId id="331" r:id="rId22"/>
    <p:sldId id="327" r:id="rId23"/>
    <p:sldId id="289" r:id="rId24"/>
    <p:sldId id="299" r:id="rId25"/>
    <p:sldId id="317" r:id="rId26"/>
    <p:sldId id="297" r:id="rId27"/>
    <p:sldId id="281" r:id="rId28"/>
    <p:sldId id="283" r:id="rId29"/>
    <p:sldId id="287" r:id="rId30"/>
    <p:sldId id="318" r:id="rId31"/>
    <p:sldId id="312" r:id="rId32"/>
    <p:sldId id="325" r:id="rId33"/>
    <p:sldId id="328" r:id="rId34"/>
    <p:sldId id="326" r:id="rId35"/>
    <p:sldId id="285" r:id="rId36"/>
    <p:sldId id="333" r:id="rId37"/>
    <p:sldId id="300" r:id="rId38"/>
    <p:sldId id="311" r:id="rId39"/>
    <p:sldId id="341" r:id="rId40"/>
    <p:sldId id="308" r:id="rId41"/>
    <p:sldId id="272" r:id="rId42"/>
    <p:sldId id="342" r:id="rId43"/>
    <p:sldId id="343" r:id="rId44"/>
    <p:sldId id="339" r:id="rId45"/>
    <p:sldId id="319" r:id="rId46"/>
    <p:sldId id="290" r:id="rId47"/>
    <p:sldId id="301" r:id="rId48"/>
    <p:sldId id="302" r:id="rId49"/>
    <p:sldId id="334" r:id="rId50"/>
    <p:sldId id="303" r:id="rId51"/>
    <p:sldId id="305" r:id="rId52"/>
    <p:sldId id="306" r:id="rId53"/>
    <p:sldId id="291" r:id="rId54"/>
    <p:sldId id="298" r:id="rId55"/>
    <p:sldId id="309" r:id="rId56"/>
    <p:sldId id="310" r:id="rId57"/>
    <p:sldId id="268" r:id="rId58"/>
    <p:sldId id="307" r:id="rId59"/>
    <p:sldId id="292" r:id="rId60"/>
    <p:sldId id="314" r:id="rId61"/>
    <p:sldId id="279" r:id="rId62"/>
    <p:sldId id="345" r:id="rId63"/>
    <p:sldId id="315" r:id="rId64"/>
    <p:sldId id="293" r:id="rId65"/>
    <p:sldId id="294" r:id="rId66"/>
    <p:sldId id="269" r:id="rId67"/>
    <p:sldId id="273" r:id="rId68"/>
    <p:sldId id="276"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5" autoAdjust="0"/>
    <p:restoredTop sz="94660"/>
  </p:normalViewPr>
  <p:slideViewPr>
    <p:cSldViewPr snapToGrid="0">
      <p:cViewPr varScale="1">
        <p:scale>
          <a:sx n="84" d="100"/>
          <a:sy n="84" d="100"/>
        </p:scale>
        <p:origin x="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B8E4-8147-4CA1-A17F-9A0F7B8BB2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F39B2C-3074-4226-8091-C30F66ECC7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0A9AF5-E754-4785-B91E-F3A2D6218C33}"/>
              </a:ext>
            </a:extLst>
          </p:cNvPr>
          <p:cNvSpPr>
            <a:spLocks noGrp="1"/>
          </p:cNvSpPr>
          <p:nvPr>
            <p:ph type="dt" sz="half" idx="10"/>
          </p:nvPr>
        </p:nvSpPr>
        <p:spPr/>
        <p:txBody>
          <a:bodyPr/>
          <a:lstStyle/>
          <a:p>
            <a:fld id="{F64C1DDF-E66A-486C-9EB9-C9F911EFE03E}" type="datetimeFigureOut">
              <a:rPr lang="en-US" smtClean="0"/>
              <a:t>Mon 16.01.23</a:t>
            </a:fld>
            <a:endParaRPr lang="en-US"/>
          </a:p>
        </p:txBody>
      </p:sp>
      <p:sp>
        <p:nvSpPr>
          <p:cNvPr id="5" name="Footer Placeholder 4">
            <a:extLst>
              <a:ext uri="{FF2B5EF4-FFF2-40B4-BE49-F238E27FC236}">
                <a16:creationId xmlns:a16="http://schemas.microsoft.com/office/drawing/2014/main" id="{CEBF1D13-0607-49E3-A421-A6D8BF9DA4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BBE68-DC6C-4A53-9A29-DBAC7D415485}"/>
              </a:ext>
            </a:extLst>
          </p:cNvPr>
          <p:cNvSpPr>
            <a:spLocks noGrp="1"/>
          </p:cNvSpPr>
          <p:nvPr>
            <p:ph type="sldNum" sz="quarter" idx="12"/>
          </p:nvPr>
        </p:nvSpPr>
        <p:spPr/>
        <p:txBody>
          <a:bodyPr/>
          <a:lstStyle/>
          <a:p>
            <a:fld id="{A6D54C29-7A60-4A35-AE2B-788BAEABEBAA}" type="slidenum">
              <a:rPr lang="en-US" smtClean="0"/>
              <a:t>‹#›</a:t>
            </a:fld>
            <a:endParaRPr lang="en-US"/>
          </a:p>
        </p:txBody>
      </p:sp>
    </p:spTree>
    <p:extLst>
      <p:ext uri="{BB962C8B-B14F-4D97-AF65-F5344CB8AC3E}">
        <p14:creationId xmlns:p14="http://schemas.microsoft.com/office/powerpoint/2010/main" val="129096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3B595-9B3C-4DF4-B71C-A773595E99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CB1088-FE37-4F53-9BD5-A185586BFF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29EE5C-140F-41A3-B7BD-3291BAC83D02}"/>
              </a:ext>
            </a:extLst>
          </p:cNvPr>
          <p:cNvSpPr>
            <a:spLocks noGrp="1"/>
          </p:cNvSpPr>
          <p:nvPr>
            <p:ph type="dt" sz="half" idx="10"/>
          </p:nvPr>
        </p:nvSpPr>
        <p:spPr/>
        <p:txBody>
          <a:bodyPr/>
          <a:lstStyle/>
          <a:p>
            <a:fld id="{F64C1DDF-E66A-486C-9EB9-C9F911EFE03E}" type="datetimeFigureOut">
              <a:rPr lang="en-US" smtClean="0"/>
              <a:t>Mon 16.01.23</a:t>
            </a:fld>
            <a:endParaRPr lang="en-US"/>
          </a:p>
        </p:txBody>
      </p:sp>
      <p:sp>
        <p:nvSpPr>
          <p:cNvPr id="5" name="Footer Placeholder 4">
            <a:extLst>
              <a:ext uri="{FF2B5EF4-FFF2-40B4-BE49-F238E27FC236}">
                <a16:creationId xmlns:a16="http://schemas.microsoft.com/office/drawing/2014/main" id="{688DD2DF-D824-4416-A2DF-E8E26808A5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C2B35-FEAF-4831-8134-FD908523EE58}"/>
              </a:ext>
            </a:extLst>
          </p:cNvPr>
          <p:cNvSpPr>
            <a:spLocks noGrp="1"/>
          </p:cNvSpPr>
          <p:nvPr>
            <p:ph type="sldNum" sz="quarter" idx="12"/>
          </p:nvPr>
        </p:nvSpPr>
        <p:spPr/>
        <p:txBody>
          <a:bodyPr/>
          <a:lstStyle/>
          <a:p>
            <a:fld id="{A6D54C29-7A60-4A35-AE2B-788BAEABEBAA}" type="slidenum">
              <a:rPr lang="en-US" smtClean="0"/>
              <a:t>‹#›</a:t>
            </a:fld>
            <a:endParaRPr lang="en-US"/>
          </a:p>
        </p:txBody>
      </p:sp>
    </p:spTree>
    <p:extLst>
      <p:ext uri="{BB962C8B-B14F-4D97-AF65-F5344CB8AC3E}">
        <p14:creationId xmlns:p14="http://schemas.microsoft.com/office/powerpoint/2010/main" val="1030748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D1FBDE-F45E-4AFA-AB33-318A5A2ED8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FDAA6D-979C-4875-B270-4D87EEB855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3A28E-7E2C-4800-ADDF-6894B1034CEE}"/>
              </a:ext>
            </a:extLst>
          </p:cNvPr>
          <p:cNvSpPr>
            <a:spLocks noGrp="1"/>
          </p:cNvSpPr>
          <p:nvPr>
            <p:ph type="dt" sz="half" idx="10"/>
          </p:nvPr>
        </p:nvSpPr>
        <p:spPr/>
        <p:txBody>
          <a:bodyPr/>
          <a:lstStyle/>
          <a:p>
            <a:fld id="{F64C1DDF-E66A-486C-9EB9-C9F911EFE03E}" type="datetimeFigureOut">
              <a:rPr lang="en-US" smtClean="0"/>
              <a:t>Mon 16.01.23</a:t>
            </a:fld>
            <a:endParaRPr lang="en-US"/>
          </a:p>
        </p:txBody>
      </p:sp>
      <p:sp>
        <p:nvSpPr>
          <p:cNvPr id="5" name="Footer Placeholder 4">
            <a:extLst>
              <a:ext uri="{FF2B5EF4-FFF2-40B4-BE49-F238E27FC236}">
                <a16:creationId xmlns:a16="http://schemas.microsoft.com/office/drawing/2014/main" id="{B931D6E9-1D93-4A66-956C-EBCC972F43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8CA78-A7DF-4152-A6D2-3313E1D32F78}"/>
              </a:ext>
            </a:extLst>
          </p:cNvPr>
          <p:cNvSpPr>
            <a:spLocks noGrp="1"/>
          </p:cNvSpPr>
          <p:nvPr>
            <p:ph type="sldNum" sz="quarter" idx="12"/>
          </p:nvPr>
        </p:nvSpPr>
        <p:spPr/>
        <p:txBody>
          <a:bodyPr/>
          <a:lstStyle/>
          <a:p>
            <a:fld id="{A6D54C29-7A60-4A35-AE2B-788BAEABEBAA}" type="slidenum">
              <a:rPr lang="en-US" smtClean="0"/>
              <a:t>‹#›</a:t>
            </a:fld>
            <a:endParaRPr lang="en-US"/>
          </a:p>
        </p:txBody>
      </p:sp>
    </p:spTree>
    <p:extLst>
      <p:ext uri="{BB962C8B-B14F-4D97-AF65-F5344CB8AC3E}">
        <p14:creationId xmlns:p14="http://schemas.microsoft.com/office/powerpoint/2010/main" val="2399448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3E6A-8DF0-43BC-BC5C-74D4F4E4C3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9BF03-4E32-4634-89E6-B02C7DA793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31038-A0E6-478E-8FE4-5C68325CD85F}"/>
              </a:ext>
            </a:extLst>
          </p:cNvPr>
          <p:cNvSpPr>
            <a:spLocks noGrp="1"/>
          </p:cNvSpPr>
          <p:nvPr>
            <p:ph type="dt" sz="half" idx="10"/>
          </p:nvPr>
        </p:nvSpPr>
        <p:spPr/>
        <p:txBody>
          <a:bodyPr/>
          <a:lstStyle/>
          <a:p>
            <a:fld id="{F64C1DDF-E66A-486C-9EB9-C9F911EFE03E}" type="datetimeFigureOut">
              <a:rPr lang="en-US" smtClean="0"/>
              <a:t>Mon 16.01.23</a:t>
            </a:fld>
            <a:endParaRPr lang="en-US"/>
          </a:p>
        </p:txBody>
      </p:sp>
      <p:sp>
        <p:nvSpPr>
          <p:cNvPr id="5" name="Footer Placeholder 4">
            <a:extLst>
              <a:ext uri="{FF2B5EF4-FFF2-40B4-BE49-F238E27FC236}">
                <a16:creationId xmlns:a16="http://schemas.microsoft.com/office/drawing/2014/main" id="{E09265C8-E542-4B35-B477-8AFFE3B07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AFF17-2511-4A23-B14D-183728A20F00}"/>
              </a:ext>
            </a:extLst>
          </p:cNvPr>
          <p:cNvSpPr>
            <a:spLocks noGrp="1"/>
          </p:cNvSpPr>
          <p:nvPr>
            <p:ph type="sldNum" sz="quarter" idx="12"/>
          </p:nvPr>
        </p:nvSpPr>
        <p:spPr/>
        <p:txBody>
          <a:bodyPr/>
          <a:lstStyle/>
          <a:p>
            <a:fld id="{A6D54C29-7A60-4A35-AE2B-788BAEABEBAA}" type="slidenum">
              <a:rPr lang="en-US" smtClean="0"/>
              <a:t>‹#›</a:t>
            </a:fld>
            <a:endParaRPr lang="en-US"/>
          </a:p>
        </p:txBody>
      </p:sp>
    </p:spTree>
    <p:extLst>
      <p:ext uri="{BB962C8B-B14F-4D97-AF65-F5344CB8AC3E}">
        <p14:creationId xmlns:p14="http://schemas.microsoft.com/office/powerpoint/2010/main" val="900439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769D-E46D-421C-8784-0284DD859D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6DF266-3717-47A2-8DDD-A96DDEEB3C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BEF65D-43FA-4EA1-BE93-0685B9D01B19}"/>
              </a:ext>
            </a:extLst>
          </p:cNvPr>
          <p:cNvSpPr>
            <a:spLocks noGrp="1"/>
          </p:cNvSpPr>
          <p:nvPr>
            <p:ph type="dt" sz="half" idx="10"/>
          </p:nvPr>
        </p:nvSpPr>
        <p:spPr/>
        <p:txBody>
          <a:bodyPr/>
          <a:lstStyle/>
          <a:p>
            <a:fld id="{F64C1DDF-E66A-486C-9EB9-C9F911EFE03E}" type="datetimeFigureOut">
              <a:rPr lang="en-US" smtClean="0"/>
              <a:t>Mon 16.01.23</a:t>
            </a:fld>
            <a:endParaRPr lang="en-US"/>
          </a:p>
        </p:txBody>
      </p:sp>
      <p:sp>
        <p:nvSpPr>
          <p:cNvPr id="5" name="Footer Placeholder 4">
            <a:extLst>
              <a:ext uri="{FF2B5EF4-FFF2-40B4-BE49-F238E27FC236}">
                <a16:creationId xmlns:a16="http://schemas.microsoft.com/office/drawing/2014/main" id="{DBB48F8A-1B3D-4171-8FE3-B444CC43E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FD226-9A3D-48DB-931F-571094E8A745}"/>
              </a:ext>
            </a:extLst>
          </p:cNvPr>
          <p:cNvSpPr>
            <a:spLocks noGrp="1"/>
          </p:cNvSpPr>
          <p:nvPr>
            <p:ph type="sldNum" sz="quarter" idx="12"/>
          </p:nvPr>
        </p:nvSpPr>
        <p:spPr/>
        <p:txBody>
          <a:bodyPr/>
          <a:lstStyle/>
          <a:p>
            <a:fld id="{A6D54C29-7A60-4A35-AE2B-788BAEABEBAA}" type="slidenum">
              <a:rPr lang="en-US" smtClean="0"/>
              <a:t>‹#›</a:t>
            </a:fld>
            <a:endParaRPr lang="en-US"/>
          </a:p>
        </p:txBody>
      </p:sp>
    </p:spTree>
    <p:extLst>
      <p:ext uri="{BB962C8B-B14F-4D97-AF65-F5344CB8AC3E}">
        <p14:creationId xmlns:p14="http://schemas.microsoft.com/office/powerpoint/2010/main" val="401652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E8B5-BB17-40A6-A457-108CF7EED5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D0AEBF-A611-4AD7-9350-BA48C4416C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305F8F-A30A-4154-83F7-2913ADBE6A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2001AF-2669-4BE2-8E38-88E2110F76AB}"/>
              </a:ext>
            </a:extLst>
          </p:cNvPr>
          <p:cNvSpPr>
            <a:spLocks noGrp="1"/>
          </p:cNvSpPr>
          <p:nvPr>
            <p:ph type="dt" sz="half" idx="10"/>
          </p:nvPr>
        </p:nvSpPr>
        <p:spPr/>
        <p:txBody>
          <a:bodyPr/>
          <a:lstStyle/>
          <a:p>
            <a:fld id="{F64C1DDF-E66A-486C-9EB9-C9F911EFE03E}" type="datetimeFigureOut">
              <a:rPr lang="en-US" smtClean="0"/>
              <a:t>Mon 16.01.23</a:t>
            </a:fld>
            <a:endParaRPr lang="en-US"/>
          </a:p>
        </p:txBody>
      </p:sp>
      <p:sp>
        <p:nvSpPr>
          <p:cNvPr id="6" name="Footer Placeholder 5">
            <a:extLst>
              <a:ext uri="{FF2B5EF4-FFF2-40B4-BE49-F238E27FC236}">
                <a16:creationId xmlns:a16="http://schemas.microsoft.com/office/drawing/2014/main" id="{F4699C2C-3837-41AE-B41A-7FE13D7F08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D399B-FBF1-48F5-B42E-4D3E0A43587D}"/>
              </a:ext>
            </a:extLst>
          </p:cNvPr>
          <p:cNvSpPr>
            <a:spLocks noGrp="1"/>
          </p:cNvSpPr>
          <p:nvPr>
            <p:ph type="sldNum" sz="quarter" idx="12"/>
          </p:nvPr>
        </p:nvSpPr>
        <p:spPr/>
        <p:txBody>
          <a:bodyPr/>
          <a:lstStyle/>
          <a:p>
            <a:fld id="{A6D54C29-7A60-4A35-AE2B-788BAEABEBAA}" type="slidenum">
              <a:rPr lang="en-US" smtClean="0"/>
              <a:t>‹#›</a:t>
            </a:fld>
            <a:endParaRPr lang="en-US"/>
          </a:p>
        </p:txBody>
      </p:sp>
    </p:spTree>
    <p:extLst>
      <p:ext uri="{BB962C8B-B14F-4D97-AF65-F5344CB8AC3E}">
        <p14:creationId xmlns:p14="http://schemas.microsoft.com/office/powerpoint/2010/main" val="407503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0421-C072-464A-911F-B867A56A93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84C285-F188-481B-83E6-131336103E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F4327D-0776-40C5-9B33-2E17627298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85AEEC-E1B2-48AE-9766-DC888D0889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F3E670-F88F-4A76-9A63-07A1DF210F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7767B0-798B-4805-8873-4A6E5D1B69EE}"/>
              </a:ext>
            </a:extLst>
          </p:cNvPr>
          <p:cNvSpPr>
            <a:spLocks noGrp="1"/>
          </p:cNvSpPr>
          <p:nvPr>
            <p:ph type="dt" sz="half" idx="10"/>
          </p:nvPr>
        </p:nvSpPr>
        <p:spPr/>
        <p:txBody>
          <a:bodyPr/>
          <a:lstStyle/>
          <a:p>
            <a:fld id="{F64C1DDF-E66A-486C-9EB9-C9F911EFE03E}" type="datetimeFigureOut">
              <a:rPr lang="en-US" smtClean="0"/>
              <a:t>Mon 16.01.23</a:t>
            </a:fld>
            <a:endParaRPr lang="en-US"/>
          </a:p>
        </p:txBody>
      </p:sp>
      <p:sp>
        <p:nvSpPr>
          <p:cNvPr id="8" name="Footer Placeholder 7">
            <a:extLst>
              <a:ext uri="{FF2B5EF4-FFF2-40B4-BE49-F238E27FC236}">
                <a16:creationId xmlns:a16="http://schemas.microsoft.com/office/drawing/2014/main" id="{550B8BFE-9FED-4715-B82A-00796251B3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7A269F-19EF-4629-8D7E-4187246F7AA4}"/>
              </a:ext>
            </a:extLst>
          </p:cNvPr>
          <p:cNvSpPr>
            <a:spLocks noGrp="1"/>
          </p:cNvSpPr>
          <p:nvPr>
            <p:ph type="sldNum" sz="quarter" idx="12"/>
          </p:nvPr>
        </p:nvSpPr>
        <p:spPr/>
        <p:txBody>
          <a:bodyPr/>
          <a:lstStyle/>
          <a:p>
            <a:fld id="{A6D54C29-7A60-4A35-AE2B-788BAEABEBAA}" type="slidenum">
              <a:rPr lang="en-US" smtClean="0"/>
              <a:t>‹#›</a:t>
            </a:fld>
            <a:endParaRPr lang="en-US"/>
          </a:p>
        </p:txBody>
      </p:sp>
    </p:spTree>
    <p:extLst>
      <p:ext uri="{BB962C8B-B14F-4D97-AF65-F5344CB8AC3E}">
        <p14:creationId xmlns:p14="http://schemas.microsoft.com/office/powerpoint/2010/main" val="133261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2181E-B2E2-453E-9A38-886CE49CB1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C95E9C-9DAB-40A7-ACED-3885BDCDD17D}"/>
              </a:ext>
            </a:extLst>
          </p:cNvPr>
          <p:cNvSpPr>
            <a:spLocks noGrp="1"/>
          </p:cNvSpPr>
          <p:nvPr>
            <p:ph type="dt" sz="half" idx="10"/>
          </p:nvPr>
        </p:nvSpPr>
        <p:spPr/>
        <p:txBody>
          <a:bodyPr/>
          <a:lstStyle/>
          <a:p>
            <a:fld id="{F64C1DDF-E66A-486C-9EB9-C9F911EFE03E}" type="datetimeFigureOut">
              <a:rPr lang="en-US" smtClean="0"/>
              <a:t>Mon 16.01.23</a:t>
            </a:fld>
            <a:endParaRPr lang="en-US"/>
          </a:p>
        </p:txBody>
      </p:sp>
      <p:sp>
        <p:nvSpPr>
          <p:cNvPr id="4" name="Footer Placeholder 3">
            <a:extLst>
              <a:ext uri="{FF2B5EF4-FFF2-40B4-BE49-F238E27FC236}">
                <a16:creationId xmlns:a16="http://schemas.microsoft.com/office/drawing/2014/main" id="{4AB47B64-FC59-4D90-BD43-21D01397A4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01FB47-0A81-4315-81C0-5C0AB17ACA70}"/>
              </a:ext>
            </a:extLst>
          </p:cNvPr>
          <p:cNvSpPr>
            <a:spLocks noGrp="1"/>
          </p:cNvSpPr>
          <p:nvPr>
            <p:ph type="sldNum" sz="quarter" idx="12"/>
          </p:nvPr>
        </p:nvSpPr>
        <p:spPr/>
        <p:txBody>
          <a:bodyPr/>
          <a:lstStyle/>
          <a:p>
            <a:fld id="{A6D54C29-7A60-4A35-AE2B-788BAEABEBAA}" type="slidenum">
              <a:rPr lang="en-US" smtClean="0"/>
              <a:t>‹#›</a:t>
            </a:fld>
            <a:endParaRPr lang="en-US"/>
          </a:p>
        </p:txBody>
      </p:sp>
    </p:spTree>
    <p:extLst>
      <p:ext uri="{BB962C8B-B14F-4D97-AF65-F5344CB8AC3E}">
        <p14:creationId xmlns:p14="http://schemas.microsoft.com/office/powerpoint/2010/main" val="3404179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865EE6-2917-4C72-AF06-BEA3DD0B4B40}"/>
              </a:ext>
            </a:extLst>
          </p:cNvPr>
          <p:cNvSpPr>
            <a:spLocks noGrp="1"/>
          </p:cNvSpPr>
          <p:nvPr>
            <p:ph type="dt" sz="half" idx="10"/>
          </p:nvPr>
        </p:nvSpPr>
        <p:spPr/>
        <p:txBody>
          <a:bodyPr/>
          <a:lstStyle/>
          <a:p>
            <a:fld id="{F64C1DDF-E66A-486C-9EB9-C9F911EFE03E}" type="datetimeFigureOut">
              <a:rPr lang="en-US" smtClean="0"/>
              <a:t>Mon 16.01.23</a:t>
            </a:fld>
            <a:endParaRPr lang="en-US"/>
          </a:p>
        </p:txBody>
      </p:sp>
      <p:sp>
        <p:nvSpPr>
          <p:cNvPr id="3" name="Footer Placeholder 2">
            <a:extLst>
              <a:ext uri="{FF2B5EF4-FFF2-40B4-BE49-F238E27FC236}">
                <a16:creationId xmlns:a16="http://schemas.microsoft.com/office/drawing/2014/main" id="{2BD55869-D346-4574-B5FF-7CCEA0876F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66281D-F728-4EFC-A810-9ED0607A401E}"/>
              </a:ext>
            </a:extLst>
          </p:cNvPr>
          <p:cNvSpPr>
            <a:spLocks noGrp="1"/>
          </p:cNvSpPr>
          <p:nvPr>
            <p:ph type="sldNum" sz="quarter" idx="12"/>
          </p:nvPr>
        </p:nvSpPr>
        <p:spPr/>
        <p:txBody>
          <a:bodyPr/>
          <a:lstStyle/>
          <a:p>
            <a:fld id="{A6D54C29-7A60-4A35-AE2B-788BAEABEBAA}" type="slidenum">
              <a:rPr lang="en-US" smtClean="0"/>
              <a:t>‹#›</a:t>
            </a:fld>
            <a:endParaRPr lang="en-US"/>
          </a:p>
        </p:txBody>
      </p:sp>
    </p:spTree>
    <p:extLst>
      <p:ext uri="{BB962C8B-B14F-4D97-AF65-F5344CB8AC3E}">
        <p14:creationId xmlns:p14="http://schemas.microsoft.com/office/powerpoint/2010/main" val="2337271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BBC9-7C25-4D35-B9BC-38B877F5B4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5088B-BED3-47B0-8C77-2E3156607B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465476-9E47-4E42-B6F4-FF04514D7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96BA1D-325A-4B10-9A97-BEA77F06E444}"/>
              </a:ext>
            </a:extLst>
          </p:cNvPr>
          <p:cNvSpPr>
            <a:spLocks noGrp="1"/>
          </p:cNvSpPr>
          <p:nvPr>
            <p:ph type="dt" sz="half" idx="10"/>
          </p:nvPr>
        </p:nvSpPr>
        <p:spPr/>
        <p:txBody>
          <a:bodyPr/>
          <a:lstStyle/>
          <a:p>
            <a:fld id="{F64C1DDF-E66A-486C-9EB9-C9F911EFE03E}" type="datetimeFigureOut">
              <a:rPr lang="en-US" smtClean="0"/>
              <a:t>Mon 16.01.23</a:t>
            </a:fld>
            <a:endParaRPr lang="en-US"/>
          </a:p>
        </p:txBody>
      </p:sp>
      <p:sp>
        <p:nvSpPr>
          <p:cNvPr id="6" name="Footer Placeholder 5">
            <a:extLst>
              <a:ext uri="{FF2B5EF4-FFF2-40B4-BE49-F238E27FC236}">
                <a16:creationId xmlns:a16="http://schemas.microsoft.com/office/drawing/2014/main" id="{1502611A-90A2-43E7-9751-5A6AC3FBD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129F0-D817-4842-9448-C65B4E0F8914}"/>
              </a:ext>
            </a:extLst>
          </p:cNvPr>
          <p:cNvSpPr>
            <a:spLocks noGrp="1"/>
          </p:cNvSpPr>
          <p:nvPr>
            <p:ph type="sldNum" sz="quarter" idx="12"/>
          </p:nvPr>
        </p:nvSpPr>
        <p:spPr/>
        <p:txBody>
          <a:bodyPr/>
          <a:lstStyle/>
          <a:p>
            <a:fld id="{A6D54C29-7A60-4A35-AE2B-788BAEABEBAA}" type="slidenum">
              <a:rPr lang="en-US" smtClean="0"/>
              <a:t>‹#›</a:t>
            </a:fld>
            <a:endParaRPr lang="en-US"/>
          </a:p>
        </p:txBody>
      </p:sp>
    </p:spTree>
    <p:extLst>
      <p:ext uri="{BB962C8B-B14F-4D97-AF65-F5344CB8AC3E}">
        <p14:creationId xmlns:p14="http://schemas.microsoft.com/office/powerpoint/2010/main" val="222872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A298-2FC8-4C39-A80B-D937D885BF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0F107-11B8-41BB-959D-0AC1265F11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28B3C9-51E1-4B33-A52D-3CCEE20FB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BA49D-2CA2-4EDA-B2BF-20AFE6CC83A6}"/>
              </a:ext>
            </a:extLst>
          </p:cNvPr>
          <p:cNvSpPr>
            <a:spLocks noGrp="1"/>
          </p:cNvSpPr>
          <p:nvPr>
            <p:ph type="dt" sz="half" idx="10"/>
          </p:nvPr>
        </p:nvSpPr>
        <p:spPr/>
        <p:txBody>
          <a:bodyPr/>
          <a:lstStyle/>
          <a:p>
            <a:fld id="{F64C1DDF-E66A-486C-9EB9-C9F911EFE03E}" type="datetimeFigureOut">
              <a:rPr lang="en-US" smtClean="0"/>
              <a:t>Mon 16.01.23</a:t>
            </a:fld>
            <a:endParaRPr lang="en-US"/>
          </a:p>
        </p:txBody>
      </p:sp>
      <p:sp>
        <p:nvSpPr>
          <p:cNvPr id="6" name="Footer Placeholder 5">
            <a:extLst>
              <a:ext uri="{FF2B5EF4-FFF2-40B4-BE49-F238E27FC236}">
                <a16:creationId xmlns:a16="http://schemas.microsoft.com/office/drawing/2014/main" id="{226A6796-DBC9-4152-91F3-4A56737BFA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743D02-516E-4C0E-BD2C-14E5CE9FB715}"/>
              </a:ext>
            </a:extLst>
          </p:cNvPr>
          <p:cNvSpPr>
            <a:spLocks noGrp="1"/>
          </p:cNvSpPr>
          <p:nvPr>
            <p:ph type="sldNum" sz="quarter" idx="12"/>
          </p:nvPr>
        </p:nvSpPr>
        <p:spPr/>
        <p:txBody>
          <a:bodyPr/>
          <a:lstStyle/>
          <a:p>
            <a:fld id="{A6D54C29-7A60-4A35-AE2B-788BAEABEBAA}" type="slidenum">
              <a:rPr lang="en-US" smtClean="0"/>
              <a:t>‹#›</a:t>
            </a:fld>
            <a:endParaRPr lang="en-US"/>
          </a:p>
        </p:txBody>
      </p:sp>
    </p:spTree>
    <p:extLst>
      <p:ext uri="{BB962C8B-B14F-4D97-AF65-F5344CB8AC3E}">
        <p14:creationId xmlns:p14="http://schemas.microsoft.com/office/powerpoint/2010/main" val="1575888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59EE11-25F7-4D99-A351-38E5CB6194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FCF737-6E43-41D4-A8EF-6607A97E70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F81B4E-BCDE-49C7-83A1-17624ABB7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C1DDF-E66A-486C-9EB9-C9F911EFE03E}" type="datetimeFigureOut">
              <a:rPr lang="en-US" smtClean="0"/>
              <a:t>Mon 16.01.23</a:t>
            </a:fld>
            <a:endParaRPr lang="en-US"/>
          </a:p>
        </p:txBody>
      </p:sp>
      <p:sp>
        <p:nvSpPr>
          <p:cNvPr id="5" name="Footer Placeholder 4">
            <a:extLst>
              <a:ext uri="{FF2B5EF4-FFF2-40B4-BE49-F238E27FC236}">
                <a16:creationId xmlns:a16="http://schemas.microsoft.com/office/drawing/2014/main" id="{1EEAFC84-9C65-4418-9E87-1FC96D88F6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BFC998-08AC-4665-A7E0-2076589D12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D54C29-7A60-4A35-AE2B-788BAEABEBAA}" type="slidenum">
              <a:rPr lang="en-US" smtClean="0"/>
              <a:t>‹#›</a:t>
            </a:fld>
            <a:endParaRPr lang="en-US"/>
          </a:p>
        </p:txBody>
      </p:sp>
    </p:spTree>
    <p:extLst>
      <p:ext uri="{BB962C8B-B14F-4D97-AF65-F5344CB8AC3E}">
        <p14:creationId xmlns:p14="http://schemas.microsoft.com/office/powerpoint/2010/main" val="835570324"/>
      </p:ext>
    </p:extLst>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heduneseasthampton.com/framing-epidemic-connecticut-drug-trends-statistics/" TargetMode="External"/><Relationship Id="rId2" Type="http://schemas.openxmlformats.org/officeDocument/2006/relationships/hyperlink" Target="https://www.nbcconnecticut.com/news/local/a-perfect-storm-for-everybody-struggling-ct-saw-1374-deadly-drug-overdoses-in-2020/247664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atalog.data.gov/dataset/accidental-drug-related-deaths-2012-2018"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theduneseasthampton.com/framing-epidemic-connecticut-drug-trends-statistics/" TargetMode="External"/><Relationship Id="rId2" Type="http://schemas.openxmlformats.org/officeDocument/2006/relationships/hyperlink" Target="https://catalog.data.gov/dataset/accidental-drug-related-deaths-2012-201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97D8-620E-4752-B0D8-2224330881A9}"/>
              </a:ext>
            </a:extLst>
          </p:cNvPr>
          <p:cNvSpPr>
            <a:spLocks noGrp="1"/>
          </p:cNvSpPr>
          <p:nvPr>
            <p:ph type="ctrTitle"/>
          </p:nvPr>
        </p:nvSpPr>
        <p:spPr>
          <a:solidFill>
            <a:schemeClr val="accent1"/>
          </a:solidFill>
        </p:spPr>
        <p:txBody>
          <a:bodyPr/>
          <a:lstStyle/>
          <a:p>
            <a:r>
              <a:rPr lang="en-US" b="1" dirty="0">
                <a:ln w="22225">
                  <a:solidFill>
                    <a:schemeClr val="accent2"/>
                  </a:solidFill>
                  <a:prstDash val="solid"/>
                </a:ln>
                <a:solidFill>
                  <a:schemeClr val="accent2">
                    <a:lumMod val="40000"/>
                    <a:lumOff val="60000"/>
                  </a:schemeClr>
                </a:solidFill>
              </a:rPr>
              <a:t>NDUBUISI JOSEPH CHUKWUMA</a:t>
            </a:r>
          </a:p>
        </p:txBody>
      </p:sp>
      <p:sp>
        <p:nvSpPr>
          <p:cNvPr id="3" name="Subtitle 2">
            <a:extLst>
              <a:ext uri="{FF2B5EF4-FFF2-40B4-BE49-F238E27FC236}">
                <a16:creationId xmlns:a16="http://schemas.microsoft.com/office/drawing/2014/main" id="{8F81FF96-AA66-4DA5-80BD-026993DE7879}"/>
              </a:ext>
            </a:extLst>
          </p:cNvPr>
          <p:cNvSpPr>
            <a:spLocks noGrp="1"/>
          </p:cNvSpPr>
          <p:nvPr>
            <p:ph type="subTitle" idx="1"/>
          </p:nvPr>
        </p:nvSpPr>
        <p:spPr/>
        <p:txBody>
          <a:bodyPr>
            <a:normAutofit/>
          </a:bodyPr>
          <a:lstStyle/>
          <a:p>
            <a:pPr algn="l"/>
            <a:r>
              <a:rPr lang="en-US" dirty="0">
                <a:ln w="0"/>
                <a:solidFill>
                  <a:schemeClr val="accent1"/>
                </a:solidFill>
                <a:effectLst>
                  <a:outerShdw blurRad="38100" dist="25400" dir="5400000" algn="ctr" rotWithShape="0">
                    <a:srgbClr val="6E747A">
                      <a:alpha val="43000"/>
                    </a:srgbClr>
                  </a:outerShdw>
                </a:effectLst>
              </a:rPr>
              <a:t>GITHUB PROFILE NAME: </a:t>
            </a:r>
            <a:r>
              <a:rPr lang="en-US" dirty="0" err="1">
                <a:ln w="0"/>
                <a:solidFill>
                  <a:schemeClr val="accent1"/>
                </a:solidFill>
                <a:effectLst>
                  <a:outerShdw blurRad="38100" dist="25400" dir="5400000" algn="ctr" rotWithShape="0">
                    <a:srgbClr val="6E747A">
                      <a:alpha val="43000"/>
                    </a:srgbClr>
                  </a:outerShdw>
                </a:effectLst>
              </a:rPr>
              <a:t>ndubuisijosephalx</a:t>
            </a:r>
            <a:endParaRPr lang="en-US" dirty="0">
              <a:ln w="0"/>
              <a:solidFill>
                <a:schemeClr val="accent1"/>
              </a:solidFill>
              <a:effectLst>
                <a:outerShdw blurRad="38100" dist="25400" dir="5400000" algn="ctr" rotWithShape="0">
                  <a:srgbClr val="6E747A">
                    <a:alpha val="43000"/>
                  </a:srgbClr>
                </a:outerShdw>
              </a:effectLst>
            </a:endParaRPr>
          </a:p>
          <a:p>
            <a:pPr algn="l"/>
            <a:r>
              <a:rPr lang="en-US" dirty="0" err="1">
                <a:ln w="0"/>
                <a:solidFill>
                  <a:schemeClr val="accent1"/>
                </a:solidFill>
                <a:effectLst>
                  <a:outerShdw blurRad="38100" dist="25400" dir="5400000" algn="ctr" rotWithShape="0">
                    <a:srgbClr val="6E747A">
                      <a:alpha val="43000"/>
                    </a:srgbClr>
                  </a:outerShdw>
                </a:effectLst>
              </a:rPr>
              <a:t>Linkedin</a:t>
            </a:r>
            <a:r>
              <a:rPr lang="en-US" dirty="0">
                <a:ln w="0"/>
                <a:solidFill>
                  <a:schemeClr val="accent1"/>
                </a:solidFill>
                <a:effectLst>
                  <a:outerShdw blurRad="38100" dist="25400" dir="5400000" algn="ctr" rotWithShape="0">
                    <a:srgbClr val="6E747A">
                      <a:alpha val="43000"/>
                    </a:srgbClr>
                  </a:outerShdw>
                </a:effectLst>
              </a:rPr>
              <a:t> : Joseph Ndubuisi</a:t>
            </a:r>
          </a:p>
          <a:p>
            <a:pPr algn="l"/>
            <a:r>
              <a:rPr lang="en-US" dirty="0">
                <a:ln w="0"/>
                <a:solidFill>
                  <a:schemeClr val="accent1"/>
                </a:solidFill>
                <a:effectLst>
                  <a:outerShdw blurRad="38100" dist="25400" dir="5400000" algn="ctr" rotWithShape="0">
                    <a:srgbClr val="6E747A">
                      <a:alpha val="43000"/>
                    </a:srgbClr>
                  </a:outerShdw>
                </a:effectLst>
              </a:rPr>
              <a:t>Gmail: ndubuisijoseph47@gmail.com</a:t>
            </a:r>
          </a:p>
        </p:txBody>
      </p:sp>
    </p:spTree>
    <p:extLst>
      <p:ext uri="{BB962C8B-B14F-4D97-AF65-F5344CB8AC3E}">
        <p14:creationId xmlns:p14="http://schemas.microsoft.com/office/powerpoint/2010/main" val="719206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E879-CE9C-452D-8E7F-931DE8D1DFAE}"/>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Data Analysis Interpretation</a:t>
            </a:r>
          </a:p>
        </p:txBody>
      </p:sp>
      <p:sp>
        <p:nvSpPr>
          <p:cNvPr id="3" name="Content Placeholder 2">
            <a:extLst>
              <a:ext uri="{FF2B5EF4-FFF2-40B4-BE49-F238E27FC236}">
                <a16:creationId xmlns:a16="http://schemas.microsoft.com/office/drawing/2014/main" id="{99113C81-A0BA-4AC8-B9D5-738E593389F4}"/>
              </a:ext>
            </a:extLst>
          </p:cNvPr>
          <p:cNvSpPr>
            <a:spLocks noGrp="1"/>
          </p:cNvSpPr>
          <p:nvPr>
            <p:ph idx="1"/>
          </p:nvPr>
        </p:nvSpPr>
        <p:spPr/>
        <p:txBody>
          <a:bodyPr/>
          <a:lstStyle/>
          <a:p>
            <a:pPr marL="0" indent="0" algn="just">
              <a:buNone/>
            </a:pPr>
            <a:r>
              <a:rPr lang="en-US" dirty="0">
                <a:ln w="0"/>
                <a:solidFill>
                  <a:schemeClr val="accent1"/>
                </a:solidFill>
                <a:effectLst>
                  <a:outerShdw blurRad="38100" dist="25400" dir="5400000" algn="ctr" rotWithShape="0">
                    <a:srgbClr val="6E747A">
                      <a:alpha val="43000"/>
                    </a:srgbClr>
                  </a:outerShdw>
                </a:effectLst>
              </a:rPr>
              <a:t>The reports shows that most people that died was a result of illicit drugs usage. Their deaths were associated with drug abuse , drug overdose etc. The report suggest that there is a strong relationship between drugs and death rate.</a:t>
            </a:r>
          </a:p>
        </p:txBody>
      </p:sp>
    </p:spTree>
    <p:extLst>
      <p:ext uri="{BB962C8B-B14F-4D97-AF65-F5344CB8AC3E}">
        <p14:creationId xmlns:p14="http://schemas.microsoft.com/office/powerpoint/2010/main" val="395019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697DB-FE12-4629-89D6-930E5D8E5809}"/>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Relationship Between Manner of Death and Incident Cause</a:t>
            </a:r>
          </a:p>
        </p:txBody>
      </p:sp>
      <p:pic>
        <p:nvPicPr>
          <p:cNvPr id="4" name="Content Placeholder 3">
            <a:extLst>
              <a:ext uri="{FF2B5EF4-FFF2-40B4-BE49-F238E27FC236}">
                <a16:creationId xmlns:a16="http://schemas.microsoft.com/office/drawing/2014/main" id="{839C59F9-37E9-4540-B78C-8D700A91497F}"/>
              </a:ext>
            </a:extLst>
          </p:cNvPr>
          <p:cNvPicPr>
            <a:picLocks noGrp="1" noChangeAspect="1"/>
          </p:cNvPicPr>
          <p:nvPr>
            <p:ph idx="1"/>
          </p:nvPr>
        </p:nvPicPr>
        <p:blipFill>
          <a:blip r:embed="rId2"/>
          <a:stretch>
            <a:fillRect/>
          </a:stretch>
        </p:blipFill>
        <p:spPr>
          <a:xfrm>
            <a:off x="597248" y="1772496"/>
            <a:ext cx="10827728" cy="4276725"/>
          </a:xfrm>
          <a:prstGeom prst="rect">
            <a:avLst/>
          </a:prstGeom>
        </p:spPr>
      </p:pic>
    </p:spTree>
    <p:extLst>
      <p:ext uri="{BB962C8B-B14F-4D97-AF65-F5344CB8AC3E}">
        <p14:creationId xmlns:p14="http://schemas.microsoft.com/office/powerpoint/2010/main" val="2178432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5508B-8060-4934-A6DC-25272676B5B1}"/>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Analysis</a:t>
            </a:r>
          </a:p>
        </p:txBody>
      </p:sp>
      <p:sp>
        <p:nvSpPr>
          <p:cNvPr id="3" name="Content Placeholder 2">
            <a:extLst>
              <a:ext uri="{FF2B5EF4-FFF2-40B4-BE49-F238E27FC236}">
                <a16:creationId xmlns:a16="http://schemas.microsoft.com/office/drawing/2014/main" id="{4007A938-8408-4144-91C7-1B85D1435FC1}"/>
              </a:ext>
            </a:extLst>
          </p:cNvPr>
          <p:cNvSpPr>
            <a:spLocks noGrp="1"/>
          </p:cNvSpPr>
          <p:nvPr>
            <p:ph idx="1"/>
          </p:nvPr>
        </p:nvSpPr>
        <p:spPr/>
        <p:txBody>
          <a:bodyPr/>
          <a:lstStyle/>
          <a:p>
            <a:pPr marL="0" indent="0">
              <a:buNone/>
            </a:pPr>
            <a:r>
              <a:rPr lang="en-US" dirty="0"/>
              <a:t>The chart shows that most victims died as result drugs accidents. Thus, there is a strong relationship between the manner of death and the Incident cause</a:t>
            </a:r>
          </a:p>
        </p:txBody>
      </p:sp>
    </p:spTree>
    <p:extLst>
      <p:ext uri="{BB962C8B-B14F-4D97-AF65-F5344CB8AC3E}">
        <p14:creationId xmlns:p14="http://schemas.microsoft.com/office/powerpoint/2010/main" val="2463131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A710FA10-72BD-4E32-94D7-E97BAED773E7}"/>
              </a:ext>
            </a:extLst>
          </p:cNvPr>
          <p:cNvGraphicFramePr>
            <a:graphicFrameLocks noGrp="1"/>
          </p:cNvGraphicFramePr>
          <p:nvPr>
            <p:ph idx="1"/>
            <p:extLst>
              <p:ext uri="{D42A27DB-BD31-4B8C-83A1-F6EECF244321}">
                <p14:modId xmlns:p14="http://schemas.microsoft.com/office/powerpoint/2010/main" val="1619282484"/>
              </p:ext>
            </p:extLst>
          </p:nvPr>
        </p:nvGraphicFramePr>
        <p:xfrm>
          <a:off x="838200" y="1825625"/>
          <a:ext cx="10515600" cy="338328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155548482"/>
                    </a:ext>
                  </a:extLst>
                </a:gridCol>
              </a:tblGrid>
              <a:tr h="370840">
                <a:tc>
                  <a:txBody>
                    <a:bodyPr/>
                    <a:lstStyle/>
                    <a:p>
                      <a:r>
                        <a:rPr lang="en-US" dirty="0">
                          <a:solidFill>
                            <a:schemeClr val="accent2"/>
                          </a:solidFill>
                        </a:rPr>
                        <a:t>Injury Description                                                                   Percentage</a:t>
                      </a:r>
                    </a:p>
                    <a:p>
                      <a:r>
                        <a:rPr lang="en-US" dirty="0"/>
                        <a:t>ACUTE AND CHRONIC SUBSTANCE USE DISORDER          0.333333</a:t>
                      </a:r>
                    </a:p>
                    <a:p>
                      <a:r>
                        <a:rPr lang="en-US" dirty="0"/>
                        <a:t>ALCOHOL MEDICATION ABUSE                                            0.333333</a:t>
                      </a:r>
                    </a:p>
                    <a:p>
                      <a:r>
                        <a:rPr lang="en-US" dirty="0"/>
                        <a:t>Abuse                                                                                       0.333333</a:t>
                      </a:r>
                    </a:p>
                    <a:p>
                      <a:r>
                        <a:rPr lang="en-US" dirty="0"/>
                        <a:t>Abuse of Inhalants                                                                0.333333</a:t>
                      </a:r>
                    </a:p>
                    <a:p>
                      <a:r>
                        <a:rPr lang="en-US" dirty="0"/>
                        <a:t>Abuse of Medication                                                            1.333333</a:t>
                      </a:r>
                    </a:p>
                    <a:p>
                      <a:r>
                        <a:rPr lang="en-US" dirty="0"/>
                        <a:t>                                                  </a:t>
                      </a:r>
                    </a:p>
                    <a:p>
                      <a:r>
                        <a:rPr lang="en-US" dirty="0"/>
                        <a:t>used Fentanyl                                                                        0.333333</a:t>
                      </a:r>
                    </a:p>
                    <a:p>
                      <a:r>
                        <a:rPr lang="en-US" dirty="0"/>
                        <a:t>used alcohol and prescription medications                     0.333333</a:t>
                      </a:r>
                    </a:p>
                    <a:p>
                      <a:r>
                        <a:rPr lang="en-US" dirty="0"/>
                        <a:t>used heroin                                                                            0.333333</a:t>
                      </a:r>
                    </a:p>
                    <a:p>
                      <a:r>
                        <a:rPr lang="en-US" dirty="0"/>
                        <a:t>used methadone                                                                   0.333333</a:t>
                      </a:r>
                    </a:p>
                    <a:p>
                      <a:r>
                        <a:rPr lang="en-US" dirty="0"/>
                        <a:t>used multiple medications                                                 0.333333</a:t>
                      </a:r>
                    </a:p>
                  </a:txBody>
                  <a:tcPr/>
                </a:tc>
                <a:extLst>
                  <a:ext uri="{0D108BD9-81ED-4DB2-BD59-A6C34878D82A}">
                    <a16:rowId xmlns:a16="http://schemas.microsoft.com/office/drawing/2014/main" val="1622002737"/>
                  </a:ext>
                </a:extLst>
              </a:tr>
            </a:tbl>
          </a:graphicData>
        </a:graphic>
      </p:graphicFrame>
      <p:sp>
        <p:nvSpPr>
          <p:cNvPr id="4" name="Rectangle 1">
            <a:extLst>
              <a:ext uri="{FF2B5EF4-FFF2-40B4-BE49-F238E27FC236}">
                <a16:creationId xmlns:a16="http://schemas.microsoft.com/office/drawing/2014/main" id="{ECCFFF8C-C9DA-4C17-8250-3208DD7CBDF4}"/>
              </a:ext>
            </a:extLst>
          </p:cNvPr>
          <p:cNvSpPr>
            <a:spLocks noGrp="1" noChangeArrowheads="1"/>
          </p:cNvSpPr>
          <p:nvPr>
            <p:ph type="title"/>
          </p:nvPr>
        </p:nvSpPr>
        <p:spPr bwMode="auto">
          <a:xfrm>
            <a:off x="536751" y="681037"/>
            <a:ext cx="11129386"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normalizeH="0" baseline="0" dirty="0">
                <a:ln w="22225">
                  <a:solidFill>
                    <a:schemeClr val="accent2"/>
                  </a:solidFill>
                  <a:prstDash val="solid"/>
                </a:ln>
                <a:solidFill>
                  <a:schemeClr val="accent2">
                    <a:lumMod val="40000"/>
                    <a:lumOff val="60000"/>
                  </a:schemeClr>
                </a:solidFill>
                <a:latin typeface="Arial Unicode MS"/>
              </a:rPr>
              <a:t>Associativity between drugs and death rates</a:t>
            </a:r>
            <a:endParaRPr kumimoji="0" lang="en-US" altLang="en-US" sz="4000" b="1" i="0" u="none" strike="noStrike" normalizeH="0" baseline="0" dirty="0">
              <a:ln w="22225">
                <a:solidFill>
                  <a:schemeClr val="accent2"/>
                </a:solidFill>
                <a:prstDash val="solid"/>
              </a:ln>
              <a:solidFill>
                <a:schemeClr val="accent2">
                  <a:lumMod val="40000"/>
                  <a:lumOff val="60000"/>
                </a:schemeClr>
              </a:solidFill>
              <a:latin typeface="Arial" panose="020B0604020202020204" pitchFamily="34" charset="0"/>
            </a:endParaRPr>
          </a:p>
        </p:txBody>
      </p:sp>
    </p:spTree>
    <p:extLst>
      <p:ext uri="{BB962C8B-B14F-4D97-AF65-F5344CB8AC3E}">
        <p14:creationId xmlns:p14="http://schemas.microsoft.com/office/powerpoint/2010/main" val="2973723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83CD4-C1BE-4822-BCB6-B8E1F9FE920F}"/>
              </a:ext>
            </a:extLst>
          </p:cNvPr>
          <p:cNvSpPr>
            <a:spLocks noGrp="1"/>
          </p:cNvSpPr>
          <p:nvPr>
            <p:ph type="title"/>
          </p:nvPr>
        </p:nvSpPr>
        <p:spPr>
          <a:xfrm>
            <a:off x="838200" y="0"/>
            <a:ext cx="10515600" cy="1690689"/>
          </a:xfrm>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Races Associated with Drugs Visualization </a:t>
            </a:r>
          </a:p>
        </p:txBody>
      </p:sp>
      <p:pic>
        <p:nvPicPr>
          <p:cNvPr id="4" name="Content Placeholder 3">
            <a:extLst>
              <a:ext uri="{FF2B5EF4-FFF2-40B4-BE49-F238E27FC236}">
                <a16:creationId xmlns:a16="http://schemas.microsoft.com/office/drawing/2014/main" id="{21E55F36-6DAA-4374-A9C1-A800DA74FB2F}"/>
              </a:ext>
            </a:extLst>
          </p:cNvPr>
          <p:cNvPicPr>
            <a:picLocks noGrp="1" noChangeAspect="1"/>
          </p:cNvPicPr>
          <p:nvPr>
            <p:ph idx="1"/>
          </p:nvPr>
        </p:nvPicPr>
        <p:blipFill>
          <a:blip r:embed="rId2"/>
          <a:stretch>
            <a:fillRect/>
          </a:stretch>
        </p:blipFill>
        <p:spPr>
          <a:xfrm>
            <a:off x="-70339" y="1828800"/>
            <a:ext cx="11334541" cy="5029200"/>
          </a:xfrm>
          <a:prstGeom prst="rect">
            <a:avLst/>
          </a:prstGeom>
        </p:spPr>
      </p:pic>
    </p:spTree>
    <p:extLst>
      <p:ext uri="{BB962C8B-B14F-4D97-AF65-F5344CB8AC3E}">
        <p14:creationId xmlns:p14="http://schemas.microsoft.com/office/powerpoint/2010/main" val="2600840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77DC5-2379-4070-90F8-E62AA3883DCC}"/>
              </a:ext>
            </a:extLst>
          </p:cNvPr>
          <p:cNvSpPr>
            <a:spLocks noGrp="1"/>
          </p:cNvSpPr>
          <p:nvPr>
            <p:ph type="title"/>
          </p:nvPr>
        </p:nvSpPr>
        <p:spPr>
          <a:xfrm>
            <a:off x="401933" y="365125"/>
            <a:ext cx="11515411" cy="1325563"/>
          </a:xfrm>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Relationship Between Gender and Drugs Accidents</a:t>
            </a:r>
          </a:p>
        </p:txBody>
      </p:sp>
      <p:pic>
        <p:nvPicPr>
          <p:cNvPr id="4" name="Content Placeholder 3">
            <a:extLst>
              <a:ext uri="{FF2B5EF4-FFF2-40B4-BE49-F238E27FC236}">
                <a16:creationId xmlns:a16="http://schemas.microsoft.com/office/drawing/2014/main" id="{0C322D2D-472F-4413-9F0F-D7926665A9B0}"/>
              </a:ext>
            </a:extLst>
          </p:cNvPr>
          <p:cNvPicPr>
            <a:picLocks noGrp="1" noChangeAspect="1"/>
          </p:cNvPicPr>
          <p:nvPr>
            <p:ph idx="1"/>
          </p:nvPr>
        </p:nvPicPr>
        <p:blipFill>
          <a:blip r:embed="rId2"/>
          <a:stretch>
            <a:fillRect/>
          </a:stretch>
        </p:blipFill>
        <p:spPr>
          <a:xfrm>
            <a:off x="1115367" y="1936157"/>
            <a:ext cx="8963130" cy="4351338"/>
          </a:xfrm>
          <a:prstGeom prst="rect">
            <a:avLst/>
          </a:prstGeom>
        </p:spPr>
      </p:pic>
    </p:spTree>
    <p:extLst>
      <p:ext uri="{BB962C8B-B14F-4D97-AF65-F5344CB8AC3E}">
        <p14:creationId xmlns:p14="http://schemas.microsoft.com/office/powerpoint/2010/main" val="783071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48867-0A03-4E4B-A300-4A223795A901}"/>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Analysis</a:t>
            </a:r>
          </a:p>
        </p:txBody>
      </p:sp>
      <p:sp>
        <p:nvSpPr>
          <p:cNvPr id="3" name="Content Placeholder 2">
            <a:extLst>
              <a:ext uri="{FF2B5EF4-FFF2-40B4-BE49-F238E27FC236}">
                <a16:creationId xmlns:a16="http://schemas.microsoft.com/office/drawing/2014/main" id="{E0825B97-1FB2-4C10-8C41-EC8FA25550CF}"/>
              </a:ext>
            </a:extLst>
          </p:cNvPr>
          <p:cNvSpPr>
            <a:spLocks noGrp="1"/>
          </p:cNvSpPr>
          <p:nvPr>
            <p:ph idx="1"/>
          </p:nvPr>
        </p:nvSpPr>
        <p:spPr/>
        <p:txBody>
          <a:bodyPr/>
          <a:lstStyle/>
          <a:p>
            <a:pPr marL="0" indent="0">
              <a:buNone/>
            </a:pPr>
            <a:r>
              <a:rPr lang="en-US" dirty="0">
                <a:ln w="0"/>
                <a:solidFill>
                  <a:schemeClr val="accent1"/>
                </a:solidFill>
                <a:effectLst>
                  <a:outerShdw blurRad="38100" dist="25400" dir="5400000" algn="ctr" rotWithShape="0">
                    <a:srgbClr val="6E747A">
                      <a:alpha val="43000"/>
                    </a:srgbClr>
                  </a:outerShdw>
                </a:effectLst>
              </a:rPr>
              <a:t>The white race is densely affected by drugs. The black are the next in the chart. Unknown affected victims also takes a significant percentage. Chinese, Korean and North America are the least in the chart.</a:t>
            </a:r>
          </a:p>
        </p:txBody>
      </p:sp>
    </p:spTree>
    <p:extLst>
      <p:ext uri="{BB962C8B-B14F-4D97-AF65-F5344CB8AC3E}">
        <p14:creationId xmlns:p14="http://schemas.microsoft.com/office/powerpoint/2010/main" val="3438503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55E9-6D9B-4678-A281-8F281B7AF6AB}"/>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Trends and Patterns of Drugs Accidents In Recent Years</a:t>
            </a:r>
          </a:p>
        </p:txBody>
      </p:sp>
      <p:pic>
        <p:nvPicPr>
          <p:cNvPr id="8" name="Content Placeholder 7">
            <a:extLst>
              <a:ext uri="{FF2B5EF4-FFF2-40B4-BE49-F238E27FC236}">
                <a16:creationId xmlns:a16="http://schemas.microsoft.com/office/drawing/2014/main" id="{69700C2C-09D7-4B52-8F8B-A3F3CCDFE93A}"/>
              </a:ext>
            </a:extLst>
          </p:cNvPr>
          <p:cNvPicPr>
            <a:picLocks noGrp="1" noChangeAspect="1"/>
          </p:cNvPicPr>
          <p:nvPr>
            <p:ph idx="1"/>
          </p:nvPr>
        </p:nvPicPr>
        <p:blipFill>
          <a:blip r:embed="rId2"/>
          <a:stretch>
            <a:fillRect/>
          </a:stretch>
        </p:blipFill>
        <p:spPr>
          <a:xfrm>
            <a:off x="2406079" y="1862058"/>
            <a:ext cx="9419509" cy="4629944"/>
          </a:xfrm>
          <a:prstGeom prst="rect">
            <a:avLst/>
          </a:prstGeom>
        </p:spPr>
      </p:pic>
      <p:sp>
        <p:nvSpPr>
          <p:cNvPr id="3" name="TextBox 2">
            <a:extLst>
              <a:ext uri="{FF2B5EF4-FFF2-40B4-BE49-F238E27FC236}">
                <a16:creationId xmlns:a16="http://schemas.microsoft.com/office/drawing/2014/main" id="{0F21C227-A437-42FB-8251-13517BE2534C}"/>
              </a:ext>
            </a:extLst>
          </p:cNvPr>
          <p:cNvSpPr txBox="1"/>
          <p:nvPr/>
        </p:nvSpPr>
        <p:spPr>
          <a:xfrm flipH="1">
            <a:off x="477796" y="1499374"/>
            <a:ext cx="2004145" cy="5355312"/>
          </a:xfrm>
          <a:prstGeom prst="rect">
            <a:avLst/>
          </a:prstGeom>
          <a:solidFill>
            <a:schemeClr val="tx1"/>
          </a:solidFill>
          <a:ln>
            <a:solidFill>
              <a:schemeClr val="accent1"/>
            </a:solidFill>
          </a:ln>
          <a:scene3d>
            <a:camera prst="isometricOffAxis1Right"/>
            <a:lightRig rig="threePt" dir="t"/>
          </a:scene3d>
        </p:spPr>
        <p:txBody>
          <a:bodyPr wrap="square" rtlCol="0">
            <a:spAutoFit/>
          </a:bodyPr>
          <a:lstStyle/>
          <a:p>
            <a:r>
              <a:rPr lang="en-US" b="1" dirty="0">
                <a:ln w="22225">
                  <a:solidFill>
                    <a:schemeClr val="accent2"/>
                  </a:solidFill>
                  <a:prstDash val="solid"/>
                </a:ln>
                <a:solidFill>
                  <a:schemeClr val="accent2">
                    <a:lumMod val="40000"/>
                    <a:lumOff val="60000"/>
                  </a:schemeClr>
                </a:solidFill>
              </a:rPr>
              <a:t>Drugs accidents is common among the white race than every other race with a continuous increase  from 2012 to 2022 with a percentage of 63.40 death recorded and 0.01 death reported cases. The blacks are second in the top chart with 6.61 death recorded and 1.45 death reported cases in recent years</a:t>
            </a:r>
          </a:p>
        </p:txBody>
      </p:sp>
    </p:spTree>
    <p:extLst>
      <p:ext uri="{BB962C8B-B14F-4D97-AF65-F5344CB8AC3E}">
        <p14:creationId xmlns:p14="http://schemas.microsoft.com/office/powerpoint/2010/main" val="562651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688EF-8932-4F6B-8530-1F2FF322865D}"/>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Date Rate Trends Based on date</a:t>
            </a:r>
          </a:p>
        </p:txBody>
      </p:sp>
      <p:pic>
        <p:nvPicPr>
          <p:cNvPr id="4" name="Content Placeholder 3">
            <a:extLst>
              <a:ext uri="{FF2B5EF4-FFF2-40B4-BE49-F238E27FC236}">
                <a16:creationId xmlns:a16="http://schemas.microsoft.com/office/drawing/2014/main" id="{064E5291-EF76-4D66-8C51-852C75564ED5}"/>
              </a:ext>
            </a:extLst>
          </p:cNvPr>
          <p:cNvPicPr>
            <a:picLocks noGrp="1" noChangeAspect="1"/>
          </p:cNvPicPr>
          <p:nvPr>
            <p:ph idx="1"/>
          </p:nvPr>
        </p:nvPicPr>
        <p:blipFill>
          <a:blip r:embed="rId2"/>
          <a:stretch>
            <a:fillRect/>
          </a:stretch>
        </p:blipFill>
        <p:spPr>
          <a:xfrm>
            <a:off x="838200" y="1862931"/>
            <a:ext cx="10024068" cy="4276725"/>
          </a:xfrm>
          <a:prstGeom prst="rect">
            <a:avLst/>
          </a:prstGeom>
        </p:spPr>
      </p:pic>
    </p:spTree>
    <p:extLst>
      <p:ext uri="{BB962C8B-B14F-4D97-AF65-F5344CB8AC3E}">
        <p14:creationId xmlns:p14="http://schemas.microsoft.com/office/powerpoint/2010/main" val="2301949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F3BDD-A40E-4399-83B9-27B5ACF472EE}"/>
              </a:ext>
            </a:extLst>
          </p:cNvPr>
          <p:cNvSpPr>
            <a:spLocks noGrp="1"/>
          </p:cNvSpPr>
          <p:nvPr>
            <p:ph type="title"/>
          </p:nvPr>
        </p:nvSpPr>
        <p:spPr/>
        <p:txBody>
          <a:bodyPr/>
          <a:lstStyle/>
          <a:p>
            <a:r>
              <a:rPr lang="en-US" dirty="0">
                <a:solidFill>
                  <a:schemeClr val="accent2"/>
                </a:solidFill>
              </a:rPr>
              <a:t>Trends in Illicit Drugs Intake Based on County and Races</a:t>
            </a:r>
          </a:p>
        </p:txBody>
      </p:sp>
      <p:pic>
        <p:nvPicPr>
          <p:cNvPr id="4" name="Picture 3">
            <a:extLst>
              <a:ext uri="{FF2B5EF4-FFF2-40B4-BE49-F238E27FC236}">
                <a16:creationId xmlns:a16="http://schemas.microsoft.com/office/drawing/2014/main" id="{EE03BF7D-DB5C-44A8-85B3-D9D8D988F64C}"/>
              </a:ext>
            </a:extLst>
          </p:cNvPr>
          <p:cNvPicPr>
            <a:picLocks noChangeAspect="1"/>
          </p:cNvPicPr>
          <p:nvPr/>
        </p:nvPicPr>
        <p:blipFill>
          <a:blip r:embed="rId2"/>
          <a:stretch>
            <a:fillRect/>
          </a:stretch>
        </p:blipFill>
        <p:spPr>
          <a:xfrm>
            <a:off x="504039" y="1811677"/>
            <a:ext cx="10046730" cy="4857750"/>
          </a:xfrm>
          <a:prstGeom prst="rect">
            <a:avLst/>
          </a:prstGeom>
        </p:spPr>
      </p:pic>
    </p:spTree>
    <p:extLst>
      <p:ext uri="{BB962C8B-B14F-4D97-AF65-F5344CB8AC3E}">
        <p14:creationId xmlns:p14="http://schemas.microsoft.com/office/powerpoint/2010/main" val="1697708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2B1F9-A64C-42F9-B286-BEC7FF7F28DD}"/>
              </a:ext>
            </a:extLst>
          </p:cNvPr>
          <p:cNvSpPr>
            <a:spLocks noGrp="1"/>
          </p:cNvSpPr>
          <p:nvPr>
            <p:ph type="title"/>
          </p:nvPr>
        </p:nvSpPr>
        <p:spPr/>
        <p:txBody>
          <a:bodyPr/>
          <a:lstStyle/>
          <a:p>
            <a:pPr algn="ctr"/>
            <a:r>
              <a:rPr lang="en-US" b="1" dirty="0">
                <a:ln w="22225">
                  <a:solidFill>
                    <a:schemeClr val="accent2"/>
                  </a:solidFill>
                  <a:prstDash val="solid"/>
                </a:ln>
                <a:solidFill>
                  <a:schemeClr val="accent2">
                    <a:lumMod val="40000"/>
                    <a:lumOff val="60000"/>
                  </a:schemeClr>
                </a:solidFill>
              </a:rPr>
              <a:t>BACKGROUND</a:t>
            </a:r>
          </a:p>
        </p:txBody>
      </p:sp>
      <p:sp>
        <p:nvSpPr>
          <p:cNvPr id="3" name="Content Placeholder 2">
            <a:extLst>
              <a:ext uri="{FF2B5EF4-FFF2-40B4-BE49-F238E27FC236}">
                <a16:creationId xmlns:a16="http://schemas.microsoft.com/office/drawing/2014/main" id="{B8CACC8C-43A1-4251-B527-DF0C306C7D4C}"/>
              </a:ext>
            </a:extLst>
          </p:cNvPr>
          <p:cNvSpPr>
            <a:spLocks noGrp="1"/>
          </p:cNvSpPr>
          <p:nvPr>
            <p:ph idx="1"/>
          </p:nvPr>
        </p:nvSpPr>
        <p:spPr/>
        <p:txBody>
          <a:bodyPr>
            <a:normAutofit fontScale="85000" lnSpcReduction="20000"/>
          </a:bodyPr>
          <a:lstStyle/>
          <a:p>
            <a:pPr marL="0" indent="0" algn="just">
              <a:buNone/>
            </a:pPr>
            <a:r>
              <a:rPr lang="en-US" dirty="0">
                <a:ln w="0"/>
                <a:solidFill>
                  <a:schemeClr val="accent1"/>
                </a:solidFill>
                <a:effectLst>
                  <a:outerShdw blurRad="38100" dist="25400" dir="5400000" algn="ctr" rotWithShape="0">
                    <a:srgbClr val="6E747A">
                      <a:alpha val="43000"/>
                    </a:srgbClr>
                  </a:outerShdw>
                </a:effectLst>
              </a:rPr>
              <a:t>In recent years Connecticut states are witnessing increasing drugs accidents cases that increase the death rate of their citizens on daily basis. There is no doubt that illicit drug usage in Connecticut poses a compelling threat to public health.</a:t>
            </a:r>
          </a:p>
          <a:p>
            <a:pPr marL="0" indent="0" algn="just">
              <a:buNone/>
            </a:pPr>
            <a:r>
              <a:rPr lang="en-US" dirty="0">
                <a:ln w="0"/>
                <a:solidFill>
                  <a:schemeClr val="accent1"/>
                </a:solidFill>
                <a:effectLst>
                  <a:outerShdw blurRad="38100" dist="25400" dir="5400000" algn="ctr" rotWithShape="0">
                    <a:srgbClr val="6E747A">
                      <a:alpha val="43000"/>
                    </a:srgbClr>
                  </a:outerShdw>
                </a:effectLst>
              </a:rPr>
              <a:t>According to the National Survey on Drug Use, Connecticut ranks in the top 10 for dependence on illicit drugs for adults aged 18 to 25. Drug-related incidents claim more lives than motor vehicle accidents or incidents involving firearms. Opioids remain a primary concern, with heroin being the most commonly cited reason for treatment admissions in the Nutmeg State. Local and federal officials are committed to addressing the opioid epidemic, but public awareness plays a role in adopting legislation to curb the incidence and prevalence of drug overdose and drug-related death.</a:t>
            </a:r>
          </a:p>
          <a:p>
            <a:pPr marL="0" indent="0" algn="just">
              <a:buNone/>
            </a:pPr>
            <a:r>
              <a:rPr lang="en-US" dirty="0">
                <a:ln w="0"/>
                <a:effectLst>
                  <a:outerShdw blurRad="38100" dist="19050" dir="2700000" algn="tl" rotWithShape="0">
                    <a:schemeClr val="dk1">
                      <a:alpha val="40000"/>
                    </a:schemeClr>
                  </a:outerShdw>
                </a:effectLst>
              </a:rPr>
              <a:t>References:</a:t>
            </a:r>
          </a:p>
          <a:p>
            <a:pPr marL="0" indent="0">
              <a:buNone/>
            </a:pPr>
            <a:r>
              <a:rPr lang="en-US" dirty="0">
                <a:hlinkClick r:id="rId2"/>
              </a:rPr>
              <a:t>Connecticut Saw 1,374 Deadly Drug Overdoses in 2020 – NBC Connecticut</a:t>
            </a:r>
            <a:endParaRPr lang="en-US" dirty="0"/>
          </a:p>
          <a:p>
            <a:pPr marL="0" indent="0">
              <a:buNone/>
            </a:pPr>
            <a:r>
              <a:rPr lang="en-US" dirty="0">
                <a:hlinkClick r:id="rId3"/>
              </a:rPr>
              <a:t>Insights and Trends in Connecticut’s Drug Epidemic (theduneseasthampton.com)</a:t>
            </a:r>
            <a:endParaRPr lang="en-US" dirty="0"/>
          </a:p>
          <a:p>
            <a:pPr marL="0" indent="0">
              <a:buNone/>
            </a:pPr>
            <a:endParaRPr lang="en-US" dirty="0"/>
          </a:p>
          <a:p>
            <a:pPr marL="0" indent="0">
              <a:buNone/>
            </a:pPr>
            <a:endParaRPr lang="en-US" dirty="0">
              <a:ln w="0"/>
              <a:solidFill>
                <a:schemeClr val="tx1"/>
              </a:solidFill>
              <a:effectLst>
                <a:outerShdw blurRad="38100" dist="19050" dir="2700000" algn="tl" rotWithShape="0">
                  <a:schemeClr val="dk1">
                    <a:alpha val="40000"/>
                  </a:schemeClr>
                </a:outerShdw>
              </a:effectLst>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57986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0D94-6D4A-4EC7-BDF8-582DF2A02B22}"/>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Trends in Death Rate Over the Years</a:t>
            </a:r>
          </a:p>
        </p:txBody>
      </p:sp>
      <p:pic>
        <p:nvPicPr>
          <p:cNvPr id="4" name="Content Placeholder 3">
            <a:extLst>
              <a:ext uri="{FF2B5EF4-FFF2-40B4-BE49-F238E27FC236}">
                <a16:creationId xmlns:a16="http://schemas.microsoft.com/office/drawing/2014/main" id="{BAADDFAD-C7EB-48FB-A4D3-55093B36E650}"/>
              </a:ext>
            </a:extLst>
          </p:cNvPr>
          <p:cNvPicPr>
            <a:picLocks noGrp="1" noChangeAspect="1"/>
          </p:cNvPicPr>
          <p:nvPr>
            <p:ph idx="1"/>
          </p:nvPr>
        </p:nvPicPr>
        <p:blipFill>
          <a:blip r:embed="rId2"/>
          <a:stretch>
            <a:fillRect/>
          </a:stretch>
        </p:blipFill>
        <p:spPr>
          <a:xfrm>
            <a:off x="959618" y="1856599"/>
            <a:ext cx="10515600" cy="4229100"/>
          </a:xfrm>
          <a:prstGeom prst="rect">
            <a:avLst/>
          </a:prstGeom>
        </p:spPr>
      </p:pic>
    </p:spTree>
    <p:extLst>
      <p:ext uri="{BB962C8B-B14F-4D97-AF65-F5344CB8AC3E}">
        <p14:creationId xmlns:p14="http://schemas.microsoft.com/office/powerpoint/2010/main" val="2305583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9156D-CC36-4353-88C5-941681C716BD}"/>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Death Frequency</a:t>
            </a:r>
          </a:p>
        </p:txBody>
      </p:sp>
      <p:pic>
        <p:nvPicPr>
          <p:cNvPr id="4" name="Content Placeholder 3">
            <a:extLst>
              <a:ext uri="{FF2B5EF4-FFF2-40B4-BE49-F238E27FC236}">
                <a16:creationId xmlns:a16="http://schemas.microsoft.com/office/drawing/2014/main" id="{2F9D6282-CB15-4060-BC00-8CBED412ADD8}"/>
              </a:ext>
            </a:extLst>
          </p:cNvPr>
          <p:cNvPicPr>
            <a:picLocks noGrp="1" noChangeAspect="1"/>
          </p:cNvPicPr>
          <p:nvPr>
            <p:ph idx="1"/>
          </p:nvPr>
        </p:nvPicPr>
        <p:blipFill>
          <a:blip r:embed="rId2"/>
          <a:stretch>
            <a:fillRect/>
          </a:stretch>
        </p:blipFill>
        <p:spPr>
          <a:xfrm>
            <a:off x="838200" y="1842834"/>
            <a:ext cx="9063614" cy="4276725"/>
          </a:xfrm>
          <a:prstGeom prst="rect">
            <a:avLst/>
          </a:prstGeom>
        </p:spPr>
      </p:pic>
      <p:sp>
        <p:nvSpPr>
          <p:cNvPr id="3" name="TextBox 2">
            <a:extLst>
              <a:ext uri="{FF2B5EF4-FFF2-40B4-BE49-F238E27FC236}">
                <a16:creationId xmlns:a16="http://schemas.microsoft.com/office/drawing/2014/main" id="{F3DDEF00-758E-4B85-BB4D-D8B609BDD4A6}"/>
              </a:ext>
            </a:extLst>
          </p:cNvPr>
          <p:cNvSpPr txBox="1"/>
          <p:nvPr/>
        </p:nvSpPr>
        <p:spPr>
          <a:xfrm>
            <a:off x="9956243" y="2502040"/>
            <a:ext cx="1487156" cy="2031325"/>
          </a:xfrm>
          <a:prstGeom prst="rect">
            <a:avLst/>
          </a:prstGeom>
          <a:solidFill>
            <a:schemeClr val="tx1"/>
          </a:solidFill>
        </p:spPr>
        <p:txBody>
          <a:bodyPr wrap="square" rtlCol="0">
            <a:spAutoFit/>
          </a:bodyPr>
          <a:lstStyle/>
          <a:p>
            <a:r>
              <a:rPr lang="en-US" b="1" dirty="0">
                <a:ln w="22225">
                  <a:solidFill>
                    <a:schemeClr val="accent2"/>
                  </a:solidFill>
                  <a:prstDash val="solid"/>
                </a:ln>
                <a:solidFill>
                  <a:schemeClr val="accent2">
                    <a:lumMod val="40000"/>
                    <a:lumOff val="60000"/>
                  </a:schemeClr>
                </a:solidFill>
              </a:rPr>
              <a:t>Death Recorded: 7435</a:t>
            </a:r>
          </a:p>
          <a:p>
            <a:endParaRPr lang="en-US" b="1" dirty="0">
              <a:ln w="22225">
                <a:solidFill>
                  <a:schemeClr val="accent2"/>
                </a:solidFill>
                <a:prstDash val="solid"/>
              </a:ln>
              <a:solidFill>
                <a:schemeClr val="accent2">
                  <a:lumMod val="40000"/>
                  <a:lumOff val="60000"/>
                </a:schemeClr>
              </a:solidFill>
            </a:endParaRPr>
          </a:p>
          <a:p>
            <a:r>
              <a:rPr lang="en-US" b="1" dirty="0">
                <a:ln w="22225">
                  <a:solidFill>
                    <a:schemeClr val="accent2"/>
                  </a:solidFill>
                  <a:prstDash val="solid"/>
                </a:ln>
                <a:solidFill>
                  <a:schemeClr val="accent2">
                    <a:lumMod val="40000"/>
                    <a:lumOff val="60000"/>
                  </a:schemeClr>
                </a:solidFill>
              </a:rPr>
              <a:t>Death Reported: 1766</a:t>
            </a:r>
          </a:p>
        </p:txBody>
      </p:sp>
    </p:spTree>
    <p:extLst>
      <p:ext uri="{BB962C8B-B14F-4D97-AF65-F5344CB8AC3E}">
        <p14:creationId xmlns:p14="http://schemas.microsoft.com/office/powerpoint/2010/main" val="2846076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982E-46B0-4B86-BB17-7CC523A08585}"/>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Death Manner Frequency</a:t>
            </a:r>
          </a:p>
        </p:txBody>
      </p:sp>
      <p:pic>
        <p:nvPicPr>
          <p:cNvPr id="4" name="Content Placeholder 3">
            <a:extLst>
              <a:ext uri="{FF2B5EF4-FFF2-40B4-BE49-F238E27FC236}">
                <a16:creationId xmlns:a16="http://schemas.microsoft.com/office/drawing/2014/main" id="{7510F5AF-A817-4F97-8148-CB1AB279DCC8}"/>
              </a:ext>
            </a:extLst>
          </p:cNvPr>
          <p:cNvPicPr>
            <a:picLocks noGrp="1" noChangeAspect="1"/>
          </p:cNvPicPr>
          <p:nvPr>
            <p:ph idx="1"/>
          </p:nvPr>
        </p:nvPicPr>
        <p:blipFill>
          <a:blip r:embed="rId2"/>
          <a:stretch>
            <a:fillRect/>
          </a:stretch>
        </p:blipFill>
        <p:spPr>
          <a:xfrm>
            <a:off x="3362325" y="1862931"/>
            <a:ext cx="5467350" cy="4276725"/>
          </a:xfrm>
          <a:prstGeom prst="rect">
            <a:avLst/>
          </a:prstGeom>
        </p:spPr>
      </p:pic>
    </p:spTree>
    <p:extLst>
      <p:ext uri="{BB962C8B-B14F-4D97-AF65-F5344CB8AC3E}">
        <p14:creationId xmlns:p14="http://schemas.microsoft.com/office/powerpoint/2010/main" val="922109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764247-AB38-41AF-9866-9DFFCD4C2C5F}"/>
              </a:ext>
            </a:extLst>
          </p:cNvPr>
          <p:cNvSpPr txBox="1"/>
          <p:nvPr/>
        </p:nvSpPr>
        <p:spPr>
          <a:xfrm>
            <a:off x="8527437" y="606162"/>
            <a:ext cx="3970422" cy="3785652"/>
          </a:xfrm>
          <a:prstGeom prst="rect">
            <a:avLst/>
          </a:prstGeom>
          <a:solidFill>
            <a:schemeClr val="tx1"/>
          </a:solidFill>
        </p:spPr>
        <p:txBody>
          <a:bodyPr wrap="square" rtlCol="0">
            <a:spAutoFit/>
          </a:bodyPr>
          <a:lstStyle/>
          <a:p>
            <a:r>
              <a:rPr lang="en-US" sz="6000" b="1" dirty="0">
                <a:ln w="22225">
                  <a:solidFill>
                    <a:schemeClr val="accent2"/>
                  </a:solidFill>
                  <a:prstDash val="solid"/>
                </a:ln>
                <a:solidFill>
                  <a:schemeClr val="accent2">
                    <a:lumMod val="40000"/>
                    <a:lumOff val="60000"/>
                  </a:schemeClr>
                </a:solidFill>
              </a:rPr>
              <a:t>Trends in Death Rate Analysis Report</a:t>
            </a:r>
          </a:p>
        </p:txBody>
      </p:sp>
      <p:graphicFrame>
        <p:nvGraphicFramePr>
          <p:cNvPr id="2" name="Table 1">
            <a:extLst>
              <a:ext uri="{FF2B5EF4-FFF2-40B4-BE49-F238E27FC236}">
                <a16:creationId xmlns:a16="http://schemas.microsoft.com/office/drawing/2014/main" id="{9C174E78-ACAD-4EBC-8B4A-2819071BDA8F}"/>
              </a:ext>
            </a:extLst>
          </p:cNvPr>
          <p:cNvGraphicFramePr>
            <a:graphicFrameLocks noGrp="1"/>
          </p:cNvGraphicFramePr>
          <p:nvPr>
            <p:extLst>
              <p:ext uri="{D42A27DB-BD31-4B8C-83A1-F6EECF244321}">
                <p14:modId xmlns:p14="http://schemas.microsoft.com/office/powerpoint/2010/main" val="1204659308"/>
              </p:ext>
            </p:extLst>
          </p:nvPr>
        </p:nvGraphicFramePr>
        <p:xfrm>
          <a:off x="440190" y="500398"/>
          <a:ext cx="7799458" cy="6765671"/>
        </p:xfrm>
        <a:graphic>
          <a:graphicData uri="http://schemas.openxmlformats.org/drawingml/2006/table">
            <a:tbl>
              <a:tblPr firstRow="1" firstCol="1" bandRow="1">
                <a:tableStyleId>{5C22544A-7EE6-4342-B048-85BDC9FD1C3A}</a:tableStyleId>
              </a:tblPr>
              <a:tblGrid>
                <a:gridCol w="7799458">
                  <a:extLst>
                    <a:ext uri="{9D8B030D-6E8A-4147-A177-3AD203B41FA5}">
                      <a16:colId xmlns:a16="http://schemas.microsoft.com/office/drawing/2014/main" val="113923826"/>
                    </a:ext>
                  </a:extLst>
                </a:gridCol>
              </a:tblGrid>
              <a:tr h="154689">
                <a:tc>
                  <a:txBody>
                    <a:bodyPr/>
                    <a:lstStyle/>
                    <a:p>
                      <a:pPr marL="0" marR="0" indent="0">
                        <a:lnSpc>
                          <a:spcPct val="107000"/>
                        </a:lnSpc>
                        <a:spcBef>
                          <a:spcPts val="0"/>
                        </a:spcBef>
                        <a:spcAft>
                          <a:spcPts val="0"/>
                        </a:spcAft>
                        <a:buFont typeface="Arial" panose="020B0604020202020204" pitchFamily="34" charset="0"/>
                        <a:buNone/>
                      </a:pPr>
                      <a:r>
                        <a:rPr lang="en-US" sz="1400" u="sng" dirty="0">
                          <a:solidFill>
                            <a:schemeClr val="accent2"/>
                          </a:solidFill>
                          <a:effectLst/>
                        </a:rPr>
                        <a:t>Date                  	Race                               Death Manner                    Incident              Percentage</a:t>
                      </a:r>
                      <a:endParaRPr lang="en-US" sz="1400" u="sng"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2267292401"/>
                  </a:ext>
                </a:extLst>
              </a:tr>
              <a:tr h="154689">
                <a:tc>
                  <a:txBody>
                    <a:bodyPr/>
                    <a:lstStyle/>
                    <a:p>
                      <a:pPr marL="0" marR="0" indent="0">
                        <a:lnSpc>
                          <a:spcPct val="107000"/>
                        </a:lnSpc>
                        <a:spcBef>
                          <a:spcPts val="0"/>
                        </a:spcBef>
                        <a:spcAft>
                          <a:spcPts val="0"/>
                        </a:spcAft>
                        <a:buFont typeface="Arial" panose="020B0604020202020204" pitchFamily="34" charset="0"/>
                        <a:buNone/>
                      </a:pPr>
                      <a:r>
                        <a:rPr lang="en-US" sz="1200" dirty="0">
                          <a:effectLst/>
                        </a:rPr>
                        <a:t> 20 12 -2022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1677719904"/>
                  </a:ext>
                </a:extLst>
              </a:tr>
              <a:tr h="154689">
                <a:tc>
                  <a:txBody>
                    <a:bodyPr/>
                    <a:lstStyle/>
                    <a:p>
                      <a:pPr marL="0" marR="0" lvl="0" indent="0">
                        <a:lnSpc>
                          <a:spcPct val="107000"/>
                        </a:lnSpc>
                        <a:spcBef>
                          <a:spcPts val="0"/>
                        </a:spcBef>
                        <a:spcAft>
                          <a:spcPts val="0"/>
                        </a:spcAft>
                        <a:buFont typeface="Arial" panose="020B0604020202020204" pitchFamily="34" charset="0"/>
                        <a:buNone/>
                        <a:tabLst>
                          <a:tab pos="457200" algn="l"/>
                          <a:tab pos="914400" algn="l"/>
                          <a:tab pos="5143500" algn="l"/>
                        </a:tabLst>
                      </a:pPr>
                      <a:r>
                        <a:rPr lang="en-US" sz="1200" dirty="0">
                          <a:effectLst/>
                        </a:rPr>
                        <a:t>                                                African American                             Accident                     Death Recorded                2.84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2803165219"/>
                  </a:ext>
                </a:extLst>
              </a:tr>
              <a:tr h="154689">
                <a:tc>
                  <a:txBody>
                    <a:bodyPr/>
                    <a:lstStyle/>
                    <a:p>
                      <a:pPr marL="0" marR="0" lvl="0" indent="0">
                        <a:lnSpc>
                          <a:spcPct val="107000"/>
                        </a:lnSpc>
                        <a:spcBef>
                          <a:spcPts val="0"/>
                        </a:spcBef>
                        <a:spcAft>
                          <a:spcPts val="0"/>
                        </a:spcAft>
                        <a:buFont typeface="Arial" panose="020B0604020202020204" pitchFamily="34" charset="0"/>
                        <a:buNone/>
                        <a:tabLst>
                          <a:tab pos="457200" algn="l"/>
                          <a:tab pos="914400" algn="l"/>
                        </a:tabLst>
                      </a:pPr>
                      <a:r>
                        <a:rPr lang="en-US" sz="1200" dirty="0">
                          <a:effectLst/>
                        </a:rPr>
                        <a:t>                                               American Indian                               Accident                     Death Recorded                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2287034546"/>
                  </a:ext>
                </a:extLst>
              </a:tr>
              <a:tr h="154689">
                <a:tc>
                  <a:txBody>
                    <a:bodyPr/>
                    <a:lstStyle/>
                    <a:p>
                      <a:pPr marL="0" marR="0" lvl="0" indent="0">
                        <a:lnSpc>
                          <a:spcPct val="107000"/>
                        </a:lnSpc>
                        <a:spcBef>
                          <a:spcPts val="0"/>
                        </a:spcBef>
                        <a:spcAft>
                          <a:spcPts val="0"/>
                        </a:spcAft>
                        <a:buFont typeface="Arial" panose="020B0604020202020204" pitchFamily="34" charset="0"/>
                        <a:buNone/>
                        <a:tabLst>
                          <a:tab pos="457200" algn="l"/>
                          <a:tab pos="914400" algn="l"/>
                        </a:tabLst>
                      </a:pPr>
                      <a:r>
                        <a:rPr lang="en-US" sz="1200" dirty="0">
                          <a:effectLst/>
                        </a:rPr>
                        <a:t>                                               Asian Indian                                      Accident                     Death Recorded                0.15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485524461"/>
                  </a:ext>
                </a:extLst>
              </a:tr>
              <a:tr h="154689">
                <a:tc>
                  <a:txBody>
                    <a:bodyPr/>
                    <a:lstStyle/>
                    <a:p>
                      <a:pPr marL="0" marR="0" lvl="0" indent="0">
                        <a:lnSpc>
                          <a:spcPct val="107000"/>
                        </a:lnSpc>
                        <a:spcBef>
                          <a:spcPts val="0"/>
                        </a:spcBef>
                        <a:spcAft>
                          <a:spcPts val="0"/>
                        </a:spcAft>
                        <a:buFont typeface="Arial" panose="020B0604020202020204" pitchFamily="34" charset="0"/>
                        <a:buNone/>
                        <a:tabLst>
                          <a:tab pos="457200" algn="l"/>
                          <a:tab pos="914400" algn="l"/>
                        </a:tabLst>
                      </a:pPr>
                      <a:r>
                        <a:rPr lang="en-US" sz="1200" dirty="0">
                          <a:effectLst/>
                        </a:rPr>
                        <a:t>                                                                                                           Death reported                0.06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389393284"/>
                  </a:ext>
                </a:extLst>
              </a:tr>
              <a:tr h="154689">
                <a:tc>
                  <a:txBody>
                    <a:bodyPr/>
                    <a:lstStyle/>
                    <a:p>
                      <a:pPr marL="0" marR="0" lvl="0" indent="0">
                        <a:lnSpc>
                          <a:spcPct val="107000"/>
                        </a:lnSpc>
                        <a:spcBef>
                          <a:spcPts val="0"/>
                        </a:spcBef>
                        <a:spcAft>
                          <a:spcPts val="0"/>
                        </a:spcAft>
                        <a:buFont typeface="Arial" panose="020B0604020202020204" pitchFamily="34" charset="0"/>
                        <a:buNone/>
                        <a:tabLst>
                          <a:tab pos="457200" algn="l"/>
                          <a:tab pos="914400" algn="l"/>
                        </a:tabLst>
                      </a:pPr>
                      <a:r>
                        <a:rPr lang="en-US" sz="1200" dirty="0">
                          <a:effectLst/>
                        </a:rPr>
                        <a:t>                                              Asian,                                                  Accident                     Death Recorded               0.19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1453508779"/>
                  </a:ext>
                </a:extLst>
              </a:tr>
              <a:tr h="154689">
                <a:tc>
                  <a:txBody>
                    <a:bodyPr/>
                    <a:lstStyle/>
                    <a:p>
                      <a:pPr marL="0" marR="0" lvl="0" indent="0">
                        <a:lnSpc>
                          <a:spcPct val="107000"/>
                        </a:lnSpc>
                        <a:spcBef>
                          <a:spcPts val="0"/>
                        </a:spcBef>
                        <a:spcAft>
                          <a:spcPts val="0"/>
                        </a:spcAft>
                        <a:buFont typeface="Arial" panose="020B0604020202020204" pitchFamily="34" charset="0"/>
                        <a:buNone/>
                        <a:tabLst>
                          <a:tab pos="457200" algn="l"/>
                          <a:tab pos="914400" algn="l"/>
                        </a:tabLst>
                      </a:pPr>
                      <a:r>
                        <a:rPr lang="en-US" sz="1200" dirty="0">
                          <a:effectLst/>
                        </a:rPr>
                        <a:t>                                                                                                           Death reported                 0.05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1024924895"/>
                  </a:ext>
                </a:extLst>
              </a:tr>
              <a:tr h="154689">
                <a:tc>
                  <a:txBody>
                    <a:bodyPr/>
                    <a:lstStyle/>
                    <a:p>
                      <a:pPr marL="0" marR="0" lvl="0" indent="0">
                        <a:lnSpc>
                          <a:spcPct val="107000"/>
                        </a:lnSpc>
                        <a:spcBef>
                          <a:spcPts val="0"/>
                        </a:spcBef>
                        <a:spcAft>
                          <a:spcPts val="0"/>
                        </a:spcAft>
                        <a:buFont typeface="Arial" panose="020B0604020202020204" pitchFamily="34" charset="0"/>
                        <a:buNone/>
                        <a:tabLst>
                          <a:tab pos="457200" algn="l"/>
                          <a:tab pos="914400" algn="l"/>
                        </a:tabLst>
                      </a:pPr>
                      <a:r>
                        <a:rPr lang="en-US" sz="1200" dirty="0">
                          <a:effectLst/>
                        </a:rPr>
                        <a:t>                                              Black                                                  Accident                     Death Recorded                6.61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1214216811"/>
                  </a:ext>
                </a:extLst>
              </a:tr>
              <a:tr h="154689">
                <a:tc>
                  <a:txBody>
                    <a:bodyPr/>
                    <a:lstStyle/>
                    <a:p>
                      <a:pPr marL="0" marR="0" indent="0">
                        <a:lnSpc>
                          <a:spcPct val="107000"/>
                        </a:lnSpc>
                        <a:spcBef>
                          <a:spcPts val="0"/>
                        </a:spcBef>
                        <a:spcAft>
                          <a:spcPts val="0"/>
                        </a:spcAft>
                        <a:buFont typeface="Arial" panose="020B0604020202020204" pitchFamily="34" charset="0"/>
                        <a:buNone/>
                      </a:pPr>
                      <a:r>
                        <a:rPr lang="en-US" sz="1200" dirty="0">
                          <a:effectLst/>
                        </a:rPr>
                        <a:t>                                                                                                           Death reported                1.45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3859219189"/>
                  </a:ext>
                </a:extLst>
              </a:tr>
              <a:tr h="154689">
                <a:tc>
                  <a:txBody>
                    <a:bodyPr/>
                    <a:lstStyle/>
                    <a:p>
                      <a:pPr marL="0" marR="0" lvl="0" indent="0">
                        <a:lnSpc>
                          <a:spcPct val="107000"/>
                        </a:lnSpc>
                        <a:spcBef>
                          <a:spcPts val="0"/>
                        </a:spcBef>
                        <a:spcAft>
                          <a:spcPts val="0"/>
                        </a:spcAft>
                        <a:buFont typeface="Arial" panose="020B0604020202020204" pitchFamily="34" charset="0"/>
                        <a:buNone/>
                        <a:tabLst>
                          <a:tab pos="457200" algn="l"/>
                        </a:tabLs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3782474234"/>
                  </a:ext>
                </a:extLst>
              </a:tr>
              <a:tr h="154689">
                <a:tc>
                  <a:txBody>
                    <a:bodyPr/>
                    <a:lstStyle/>
                    <a:p>
                      <a:pPr marL="0" marR="0" indent="0">
                        <a:lnSpc>
                          <a:spcPct val="107000"/>
                        </a:lnSpc>
                        <a:spcBef>
                          <a:spcPts val="0"/>
                        </a:spcBef>
                        <a:spcAft>
                          <a:spcPts val="0"/>
                        </a:spcAft>
                        <a:buFont typeface="Arial" panose="020B0604020202020204" pitchFamily="34" charset="0"/>
                        <a:buNone/>
                      </a:pPr>
                      <a:r>
                        <a:rPr lang="en-US" sz="1200" dirty="0">
                          <a:effectLst/>
                        </a:rPr>
                        <a:t>                                                                                                          Pending                      Death Recorded                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1437583661"/>
                  </a:ext>
                </a:extLst>
              </a:tr>
              <a:tr h="154689">
                <a:tc>
                  <a:txBody>
                    <a:bodyPr/>
                    <a:lstStyle/>
                    <a:p>
                      <a:pPr marL="0" marR="0" indent="0">
                        <a:lnSpc>
                          <a:spcPct val="107000"/>
                        </a:lnSpc>
                        <a:spcBef>
                          <a:spcPts val="0"/>
                        </a:spcBef>
                        <a:spcAft>
                          <a:spcPts val="0"/>
                        </a:spcAft>
                        <a:buFont typeface="Arial" panose="020B0604020202020204" pitchFamily="34" charset="0"/>
                        <a:buNone/>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1731051351"/>
                  </a:ext>
                </a:extLst>
              </a:tr>
              <a:tr h="154689">
                <a:tc>
                  <a:txBody>
                    <a:bodyPr/>
                    <a:lstStyle/>
                    <a:p>
                      <a:pPr marL="0" marR="0" indent="0">
                        <a:lnSpc>
                          <a:spcPct val="107000"/>
                        </a:lnSpc>
                        <a:spcBef>
                          <a:spcPts val="0"/>
                        </a:spcBef>
                        <a:spcAft>
                          <a:spcPts val="0"/>
                        </a:spcAft>
                        <a:buFont typeface="Arial" panose="020B0604020202020204" pitchFamily="34" charset="0"/>
                        <a:buNone/>
                      </a:pPr>
                      <a:r>
                        <a:rPr lang="en-US" sz="1200" dirty="0">
                          <a:effectLst/>
                        </a:rPr>
                        <a:t>                                             Chinese                                              Accident                     Death Recorded                 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3814126848"/>
                  </a:ext>
                </a:extLst>
              </a:tr>
              <a:tr h="154689">
                <a:tc>
                  <a:txBody>
                    <a:bodyPr/>
                    <a:lstStyle/>
                    <a:p>
                      <a:pPr marL="0" marR="0" indent="0">
                        <a:lnSpc>
                          <a:spcPct val="107000"/>
                        </a:lnSpc>
                        <a:spcBef>
                          <a:spcPts val="0"/>
                        </a:spcBef>
                        <a:spcAft>
                          <a:spcPts val="0"/>
                        </a:spcAft>
                        <a:buFont typeface="Arial" panose="020B0604020202020204" pitchFamily="34" charset="0"/>
                        <a:buNone/>
                      </a:pPr>
                      <a:r>
                        <a:rPr lang="en-US" sz="1200" dirty="0">
                          <a:effectLst/>
                        </a:rPr>
                        <a:t>                                                                                                          Death reported                 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176541146"/>
                  </a:ext>
                </a:extLst>
              </a:tr>
              <a:tr h="154689">
                <a:tc>
                  <a:txBody>
                    <a:bodyPr/>
                    <a:lstStyle/>
                    <a:p>
                      <a:pPr marL="0" marR="0" indent="0">
                        <a:lnSpc>
                          <a:spcPct val="107000"/>
                        </a:lnSpc>
                        <a:spcBef>
                          <a:spcPts val="0"/>
                        </a:spcBef>
                        <a:spcAft>
                          <a:spcPts val="0"/>
                        </a:spcAft>
                        <a:buFont typeface="Arial" panose="020B0604020202020204" pitchFamily="34" charset="0"/>
                        <a:buNone/>
                      </a:pPr>
                      <a:r>
                        <a:rPr lang="en-US" sz="1200" dirty="0">
                          <a:effectLst/>
                        </a:rPr>
                        <a:t>                                            Hawaiian                                           Accident                      Death Recorded                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3481119920"/>
                  </a:ext>
                </a:extLst>
              </a:tr>
              <a:tr h="154689">
                <a:tc>
                  <a:txBody>
                    <a:bodyPr/>
                    <a:lstStyle/>
                    <a:p>
                      <a:pPr marL="0" marR="0" indent="0">
                        <a:lnSpc>
                          <a:spcPct val="107000"/>
                        </a:lnSpc>
                        <a:spcBef>
                          <a:spcPts val="0"/>
                        </a:spcBef>
                        <a:spcAft>
                          <a:spcPts val="0"/>
                        </a:spcAft>
                        <a:buFont typeface="Arial" panose="020B0604020202020204" pitchFamily="34" charset="0"/>
                        <a:buNone/>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1478718854"/>
                  </a:ext>
                </a:extLst>
              </a:tr>
              <a:tr h="154689">
                <a:tc>
                  <a:txBody>
                    <a:bodyPr/>
                    <a:lstStyle/>
                    <a:p>
                      <a:pPr marL="0" marR="0" indent="0">
                        <a:lnSpc>
                          <a:spcPct val="107000"/>
                        </a:lnSpc>
                        <a:spcBef>
                          <a:spcPts val="0"/>
                        </a:spcBef>
                        <a:spcAft>
                          <a:spcPts val="0"/>
                        </a:spcAft>
                        <a:buFont typeface="Arial" panose="020B0604020202020204" pitchFamily="34" charset="0"/>
                        <a:buNone/>
                      </a:pPr>
                      <a:r>
                        <a:rPr lang="en-US" sz="1200" dirty="0">
                          <a:effectLst/>
                        </a:rPr>
                        <a:t>                                           Korean                                               Accident                      Death Recorded                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398986766"/>
                  </a:ext>
                </a:extLst>
              </a:tr>
              <a:tr h="154689">
                <a:tc>
                  <a:txBody>
                    <a:bodyPr/>
                    <a:lstStyle/>
                    <a:p>
                      <a:pPr marL="0" marR="0" indent="0">
                        <a:lnSpc>
                          <a:spcPct val="107000"/>
                        </a:lnSpc>
                        <a:spcBef>
                          <a:spcPts val="0"/>
                        </a:spcBef>
                        <a:spcAft>
                          <a:spcPts val="0"/>
                        </a:spcAft>
                        <a:buFont typeface="Arial" panose="020B0604020202020204" pitchFamily="34" charset="0"/>
                        <a:buNone/>
                      </a:pPr>
                      <a:r>
                        <a:rPr lang="en-US" sz="1200" dirty="0">
                          <a:effectLst/>
                        </a:rPr>
                        <a:t>                                            Native American, Other                Accident                      Death Recorded                 0. 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1379241564"/>
                  </a:ext>
                </a:extLst>
              </a:tr>
              <a:tr h="154689">
                <a:tc>
                  <a:txBody>
                    <a:bodyPr/>
                    <a:lstStyle/>
                    <a:p>
                      <a:pPr marL="0" marR="0" indent="0">
                        <a:lnSpc>
                          <a:spcPct val="107000"/>
                        </a:lnSpc>
                        <a:spcBef>
                          <a:spcPts val="0"/>
                        </a:spcBef>
                        <a:spcAft>
                          <a:spcPts val="0"/>
                        </a:spcAft>
                        <a:buFont typeface="Arial" panose="020B0604020202020204" pitchFamily="34" charset="0"/>
                        <a:buNone/>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2083326706"/>
                  </a:ext>
                </a:extLst>
              </a:tr>
              <a:tr h="154689">
                <a:tc>
                  <a:txBody>
                    <a:bodyPr/>
                    <a:lstStyle/>
                    <a:p>
                      <a:pPr marL="0" marR="0" indent="0">
                        <a:lnSpc>
                          <a:spcPct val="107000"/>
                        </a:lnSpc>
                        <a:spcBef>
                          <a:spcPts val="0"/>
                        </a:spcBef>
                        <a:spcAft>
                          <a:spcPts val="0"/>
                        </a:spcAft>
                        <a:buFont typeface="Arial" panose="020B0604020202020204" pitchFamily="34" charset="0"/>
                        <a:buNone/>
                      </a:pPr>
                      <a:r>
                        <a:rPr lang="en-US" sz="1200" dirty="0">
                          <a:effectLst/>
                        </a:rPr>
                        <a:t>                                          Other                                                  Accident                      Death Recorded                 0.25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916388076"/>
                  </a:ext>
                </a:extLst>
              </a:tr>
              <a:tr h="154689">
                <a:tc>
                  <a:txBody>
                    <a:bodyPr/>
                    <a:lstStyle/>
                    <a:p>
                      <a:pPr marL="0" marR="0" indent="0">
                        <a:lnSpc>
                          <a:spcPct val="107000"/>
                        </a:lnSpc>
                        <a:spcBef>
                          <a:spcPts val="0"/>
                        </a:spcBef>
                        <a:spcAft>
                          <a:spcPts val="0"/>
                        </a:spcAft>
                        <a:buFont typeface="Arial" panose="020B0604020202020204" pitchFamily="34" charset="0"/>
                        <a:buNone/>
                      </a:pPr>
                      <a:r>
                        <a:rPr lang="en-US" sz="1200" dirty="0">
                          <a:effectLst/>
                        </a:rPr>
                        <a:t>                                                                                                          Death reported                  0.03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898374287"/>
                  </a:ext>
                </a:extLst>
              </a:tr>
              <a:tr h="154689">
                <a:tc>
                  <a:txBody>
                    <a:bodyPr/>
                    <a:lstStyle/>
                    <a:p>
                      <a:pPr marL="0" marR="0" indent="0">
                        <a:lnSpc>
                          <a:spcPct val="107000"/>
                        </a:lnSpc>
                        <a:spcBef>
                          <a:spcPts val="0"/>
                        </a:spcBef>
                        <a:spcAft>
                          <a:spcPts val="0"/>
                        </a:spcAft>
                        <a:buFont typeface="Arial" panose="020B0604020202020204" pitchFamily="34" charset="0"/>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3272145823"/>
                  </a:ext>
                </a:extLst>
              </a:tr>
              <a:tr h="154689">
                <a:tc>
                  <a:txBody>
                    <a:bodyPr/>
                    <a:lstStyle/>
                    <a:p>
                      <a:pPr marL="0" marR="0" indent="0">
                        <a:lnSpc>
                          <a:spcPct val="107000"/>
                        </a:lnSpc>
                        <a:spcBef>
                          <a:spcPts val="0"/>
                        </a:spcBef>
                        <a:spcAft>
                          <a:spcPts val="0"/>
                        </a:spcAft>
                        <a:buFont typeface="Arial" panose="020B0604020202020204" pitchFamily="34" charset="0"/>
                        <a:buNone/>
                      </a:pPr>
                      <a:r>
                        <a:rPr lang="en-US" sz="1200" dirty="0">
                          <a:effectLst/>
                        </a:rPr>
                        <a:t>                                                                                                          Pending                       Death Recorded                 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2308343987"/>
                  </a:ext>
                </a:extLst>
              </a:tr>
              <a:tr h="154689">
                <a:tc>
                  <a:txBody>
                    <a:bodyPr/>
                    <a:lstStyle/>
                    <a:p>
                      <a:pPr marL="0" marR="0" indent="0">
                        <a:lnSpc>
                          <a:spcPct val="107000"/>
                        </a:lnSpc>
                        <a:spcBef>
                          <a:spcPts val="0"/>
                        </a:spcBef>
                        <a:spcAft>
                          <a:spcPts val="0"/>
                        </a:spcAft>
                        <a:buFont typeface="Arial" panose="020B0604020202020204" pitchFamily="34" charset="0"/>
                        <a:buNone/>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1203579493"/>
                  </a:ext>
                </a:extLst>
              </a:tr>
              <a:tr h="154689">
                <a:tc>
                  <a:txBody>
                    <a:bodyPr/>
                    <a:lstStyle/>
                    <a:p>
                      <a:pPr marL="0" marR="0" lvl="0" indent="0">
                        <a:lnSpc>
                          <a:spcPct val="107000"/>
                        </a:lnSpc>
                        <a:spcBef>
                          <a:spcPts val="0"/>
                        </a:spcBef>
                        <a:spcAft>
                          <a:spcPts val="0"/>
                        </a:spcAft>
                        <a:buFont typeface="Arial" panose="020B0604020202020204" pitchFamily="34" charset="0"/>
                        <a:buNone/>
                        <a:tabLst>
                          <a:tab pos="457200" algn="l"/>
                        </a:tabLst>
                      </a:pPr>
                      <a:r>
                        <a:rPr lang="en-US" sz="1200" dirty="0">
                          <a:effectLst/>
                        </a:rPr>
                        <a:t>                                          Other Asian                                       Accident                     Death Recorded                 0.06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3598261127"/>
                  </a:ext>
                </a:extLst>
              </a:tr>
              <a:tr h="154689">
                <a:tc>
                  <a:txBody>
                    <a:bodyPr/>
                    <a:lstStyle/>
                    <a:p>
                      <a:pPr marL="0" marR="0" lvl="0" indent="0">
                        <a:lnSpc>
                          <a:spcPct val="107000"/>
                        </a:lnSpc>
                        <a:spcBef>
                          <a:spcPts val="0"/>
                        </a:spcBef>
                        <a:spcAft>
                          <a:spcPts val="0"/>
                        </a:spcAft>
                        <a:buFont typeface="Arial" panose="020B0604020202020204" pitchFamily="34" charset="0"/>
                        <a:buNone/>
                        <a:tabLst>
                          <a:tab pos="457200" algn="l"/>
                        </a:tabLst>
                      </a:pPr>
                      <a:r>
                        <a:rPr lang="en-US" sz="1200" dirty="0">
                          <a:effectLst/>
                        </a:rPr>
                        <a:t>                                          Unknown Victim                              Accident                     Death Recorded                 0.42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4210088052"/>
                  </a:ext>
                </a:extLst>
              </a:tr>
              <a:tr h="154689">
                <a:tc>
                  <a:txBody>
                    <a:bodyPr/>
                    <a:lstStyle/>
                    <a:p>
                      <a:pPr marL="0" marR="0" indent="0">
                        <a:lnSpc>
                          <a:spcPct val="107000"/>
                        </a:lnSpc>
                        <a:spcBef>
                          <a:spcPts val="0"/>
                        </a:spcBef>
                        <a:spcAft>
                          <a:spcPts val="0"/>
                        </a:spcAft>
                        <a:buFont typeface="Arial" panose="020B0604020202020204" pitchFamily="34" charset="0"/>
                        <a:buNone/>
                      </a:pPr>
                      <a:r>
                        <a:rPr lang="en-US" sz="1200" dirty="0">
                          <a:effectLst/>
                        </a:rPr>
                        <a:t>                                                                                                         Death reported                  0.06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418120268"/>
                  </a:ext>
                </a:extLst>
              </a:tr>
              <a:tr h="154689">
                <a:tc>
                  <a:txBody>
                    <a:bodyPr/>
                    <a:lstStyle/>
                    <a:p>
                      <a:pPr marL="457200" marR="0" indent="0">
                        <a:lnSpc>
                          <a:spcPct val="107000"/>
                        </a:lnSpc>
                        <a:spcBef>
                          <a:spcPts val="0"/>
                        </a:spcBef>
                        <a:spcAft>
                          <a:spcPts val="0"/>
                        </a:spcAft>
                        <a:buFont typeface="Arial" panose="020B0604020202020204" pitchFamily="34" charset="0"/>
                        <a:buNone/>
                      </a:pPr>
                      <a:r>
                        <a:rPr lang="en-US" sz="1200" dirty="0">
                          <a:effectLst/>
                        </a:rPr>
                        <a:t>                             White                                                   Accident                       Death Recorded                 63.40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3697139774"/>
                  </a:ext>
                </a:extLst>
              </a:tr>
              <a:tr h="154689">
                <a:tc>
                  <a:txBody>
                    <a:bodyPr/>
                    <a:lstStyle/>
                    <a:p>
                      <a:pPr marL="0" marR="0" indent="0">
                        <a:lnSpc>
                          <a:spcPct val="107000"/>
                        </a:lnSpc>
                        <a:spcBef>
                          <a:spcPts val="0"/>
                        </a:spcBef>
                        <a:spcAft>
                          <a:spcPts val="0"/>
                        </a:spcAft>
                        <a:buFont typeface="Arial" panose="020B0604020202020204" pitchFamily="34" charset="0"/>
                        <a:buNone/>
                      </a:pPr>
                      <a:r>
                        <a:rPr lang="en-US" sz="1200" dirty="0">
                          <a:effectLst/>
                        </a:rPr>
                        <a:t>                                                                                                       Natural                         Death Recorded                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249895179"/>
                  </a:ext>
                </a:extLst>
              </a:tr>
              <a:tr h="154689">
                <a:tc>
                  <a:txBody>
                    <a:bodyPr/>
                    <a:lstStyle/>
                    <a:p>
                      <a:pPr marL="0" marR="0" indent="0">
                        <a:lnSpc>
                          <a:spcPct val="107000"/>
                        </a:lnSpc>
                        <a:spcBef>
                          <a:spcPts val="0"/>
                        </a:spcBef>
                        <a:spcAft>
                          <a:spcPts val="0"/>
                        </a:spcAft>
                        <a:buFont typeface="Arial" panose="020B0604020202020204" pitchFamily="34" charset="0"/>
                        <a:buNone/>
                      </a:pPr>
                      <a:r>
                        <a:rPr lang="en-US" sz="1200" dirty="0">
                          <a:effectLst/>
                        </a:rPr>
                        <a:t>                                                                                                       Pending                        Death Recorded                0.07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1422320675"/>
                  </a:ext>
                </a:extLst>
              </a:tr>
              <a:tr h="154689">
                <a:tc>
                  <a:txBody>
                    <a:bodyPr/>
                    <a:lstStyle/>
                    <a:p>
                      <a:pPr marL="0" marR="0" indent="0">
                        <a:lnSpc>
                          <a:spcPct val="107000"/>
                        </a:lnSpc>
                        <a:spcBef>
                          <a:spcPts val="0"/>
                        </a:spcBef>
                        <a:spcAft>
                          <a:spcPts val="0"/>
                        </a:spcAft>
                        <a:buFont typeface="Arial" panose="020B0604020202020204" pitchFamily="34" charset="0"/>
                        <a:buNone/>
                      </a:pPr>
                      <a:r>
                        <a:rPr lang="en-US" sz="1200" dirty="0">
                          <a:effectLst/>
                        </a:rPr>
                        <a:t>                                        	                                                   Natural                         Death reported                15.90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1830208731"/>
                  </a:ext>
                </a:extLst>
              </a:tr>
              <a:tr h="154689">
                <a:tc>
                  <a:txBody>
                    <a:bodyPr/>
                    <a:lstStyle/>
                    <a:p>
                      <a:pPr marL="0" marR="0" indent="0">
                        <a:lnSpc>
                          <a:spcPct val="107000"/>
                        </a:lnSpc>
                        <a:spcBef>
                          <a:spcPts val="0"/>
                        </a:spcBef>
                        <a:spcAft>
                          <a:spcPts val="0"/>
                        </a:spcAft>
                        <a:buFont typeface="Arial" panose="020B0604020202020204" pitchFamily="34" charset="0"/>
                        <a:buNone/>
                      </a:pPr>
                      <a:r>
                        <a:rPr lang="en-US" sz="1200" dirty="0">
                          <a:effectLst/>
                        </a:rPr>
                        <a:t>                                                                                                                                              Death Recorded                    0.01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3390941260"/>
                  </a:ext>
                </a:extLst>
              </a:tr>
              <a:tr h="0">
                <a:tc>
                  <a:txBody>
                    <a:bodyPr/>
                    <a:lstStyle/>
                    <a:p>
                      <a:pPr marL="0" marR="0" indent="0">
                        <a:lnSpc>
                          <a:spcPct val="107000"/>
                        </a:lnSpc>
                        <a:spcBef>
                          <a:spcPts val="0"/>
                        </a:spcBef>
                        <a:spcAft>
                          <a:spcPts val="0"/>
                        </a:spcAft>
                        <a:buFont typeface="Arial" panose="020B0604020202020204" pitchFamily="34" charset="0"/>
                        <a:buNone/>
                      </a:pPr>
                      <a:r>
                        <a:rPr lang="en-US" sz="1200" dirty="0">
                          <a:effectLst/>
                        </a:rPr>
                        <a:t>                                            	                                                     Pending                     Death Recorded                    0.07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659630025"/>
                  </a:ext>
                </a:extLst>
              </a:tr>
              <a:tr h="154689">
                <a:tc>
                  <a:txBody>
                    <a:bodyPr/>
                    <a:lstStyle/>
                    <a:p>
                      <a:pPr marL="0" marR="0" indent="0">
                        <a:lnSpc>
                          <a:spcPct val="107000"/>
                        </a:lnSpc>
                        <a:spcBef>
                          <a:spcPts val="0"/>
                        </a:spcBef>
                        <a:spcAft>
                          <a:spcPts val="0"/>
                        </a:spcAft>
                        <a:buFont typeface="Arial" panose="020B0604020202020204" pitchFamily="34" charset="0"/>
                        <a:buNone/>
                      </a:pPr>
                      <a:r>
                        <a:rPr lang="en-US" sz="1200" dirty="0">
                          <a:effectLst/>
                        </a:rPr>
                        <a:t>                                                                                                         Death reported                     0.05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905703646"/>
                  </a:ext>
                </a:extLst>
              </a:tr>
              <a:tr h="154689">
                <a:tc>
                  <a:txBody>
                    <a:bodyPr/>
                    <a:lstStyle/>
                    <a:p>
                      <a:pPr marL="0" marR="0" indent="0">
                        <a:lnSpc>
                          <a:spcPct val="107000"/>
                        </a:lnSpc>
                        <a:spcBef>
                          <a:spcPts val="0"/>
                        </a:spcBef>
                        <a:spcAft>
                          <a:spcPts val="0"/>
                        </a:spcAft>
                        <a:buFont typeface="Arial" panose="020B0604020202020204" pitchFamily="34" charset="0"/>
                        <a:buNone/>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8348" marR="48348" marT="0" marB="0"/>
                </a:tc>
                <a:extLst>
                  <a:ext uri="{0D108BD9-81ED-4DB2-BD59-A6C34878D82A}">
                    <a16:rowId xmlns:a16="http://schemas.microsoft.com/office/drawing/2014/main" val="4118237690"/>
                  </a:ext>
                </a:extLst>
              </a:tr>
            </a:tbl>
          </a:graphicData>
        </a:graphic>
      </p:graphicFrame>
    </p:spTree>
    <p:extLst>
      <p:ext uri="{BB962C8B-B14F-4D97-AF65-F5344CB8AC3E}">
        <p14:creationId xmlns:p14="http://schemas.microsoft.com/office/powerpoint/2010/main" val="3772833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572746C-E171-4F8F-9413-C77D8C5CFCBA}"/>
              </a:ext>
            </a:extLst>
          </p:cNvPr>
          <p:cNvGraphicFramePr>
            <a:graphicFrameLocks noGrp="1"/>
          </p:cNvGraphicFramePr>
          <p:nvPr>
            <p:ph idx="1"/>
            <p:extLst>
              <p:ext uri="{D42A27DB-BD31-4B8C-83A1-F6EECF244321}">
                <p14:modId xmlns:p14="http://schemas.microsoft.com/office/powerpoint/2010/main" val="3916933571"/>
              </p:ext>
            </p:extLst>
          </p:nvPr>
        </p:nvGraphicFramePr>
        <p:xfrm>
          <a:off x="410579" y="2317994"/>
          <a:ext cx="11405680" cy="2063088"/>
        </p:xfrm>
        <a:graphic>
          <a:graphicData uri="http://schemas.openxmlformats.org/drawingml/2006/table">
            <a:tbl>
              <a:tblPr firstRow="1" bandRow="1">
                <a:tableStyleId>{5C22544A-7EE6-4342-B048-85BDC9FD1C3A}</a:tableStyleId>
              </a:tblPr>
              <a:tblGrid>
                <a:gridCol w="11405680">
                  <a:extLst>
                    <a:ext uri="{9D8B030D-6E8A-4147-A177-3AD203B41FA5}">
                      <a16:colId xmlns:a16="http://schemas.microsoft.com/office/drawing/2014/main" val="578363647"/>
                    </a:ext>
                  </a:extLst>
                </a:gridCol>
              </a:tblGrid>
              <a:tr h="2063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u="none" kern="1200" dirty="0">
                          <a:solidFill>
                            <a:schemeClr val="accent2"/>
                          </a:solidFill>
                          <a:effectLst/>
                          <a:latin typeface="+mn-lt"/>
                          <a:ea typeface="+mn-ea"/>
                          <a:cs typeface="+mn-cs"/>
                        </a:rPr>
                        <a:t>Date                 Sex          Race                     Age                Death County                         Drugs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u="none" kern="1200" dirty="0">
                          <a:solidFill>
                            <a:schemeClr val="lt1"/>
                          </a:solidFill>
                          <a:effectLst/>
                          <a:latin typeface="+mn-lt"/>
                          <a:ea typeface="+mn-ea"/>
                          <a:cs typeface="+mn-cs"/>
                        </a:rPr>
                        <a:t>201</a:t>
                      </a:r>
                      <a:r>
                        <a:rPr lang="en-US" sz="1800" b="1" kern="1200" dirty="0">
                          <a:solidFill>
                            <a:schemeClr val="lt1"/>
                          </a:solidFill>
                          <a:effectLst/>
                          <a:latin typeface="+mn-lt"/>
                          <a:ea typeface="+mn-ea"/>
                          <a:cs typeface="+mn-cs"/>
                        </a:rPr>
                        <a:t>5-06-16                    White                  61.0                 NEW HAVEN                        </a:t>
                      </a:r>
                      <a:r>
                        <a:rPr lang="en-US" sz="1800" b="1" kern="1200" dirty="0" err="1">
                          <a:solidFill>
                            <a:schemeClr val="lt1"/>
                          </a:solidFill>
                          <a:effectLst/>
                          <a:latin typeface="+mn-lt"/>
                          <a:ea typeface="+mn-ea"/>
                          <a:cs typeface="+mn-cs"/>
                        </a:rPr>
                        <a:t>oxycod</a:t>
                      </a:r>
                      <a:r>
                        <a:rPr lang="en-US" sz="1800" b="1" kern="1200" dirty="0">
                          <a:solidFill>
                            <a:schemeClr val="lt1"/>
                          </a:solidFill>
                          <a:effectLst/>
                          <a:latin typeface="+mn-lt"/>
                          <a:ea typeface="+mn-ea"/>
                          <a:cs typeface="+mn-cs"/>
                        </a:rPr>
                        <a:t>, morphine, benzo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2013-10-23  Female     Other                  30.0                 HARTFORD                           oxy benzo </a:t>
                      </a:r>
                      <a:r>
                        <a:rPr lang="en-US" sz="1800" b="1" kern="1200" dirty="0" err="1">
                          <a:solidFill>
                            <a:schemeClr val="lt1"/>
                          </a:solidFill>
                          <a:effectLst/>
                          <a:latin typeface="+mn-lt"/>
                          <a:ea typeface="+mn-ea"/>
                          <a:cs typeface="+mn-cs"/>
                        </a:rPr>
                        <a:t>intox</a:t>
                      </a:r>
                      <a:endParaRPr lang="en-US" sz="1800" b="1" kern="1200" dirty="0">
                        <a:solidFill>
                          <a:schemeClr val="lt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2013-11-27  Female     White                  37.0                 NEW HAVEN                        morphine, </a:t>
                      </a:r>
                      <a:r>
                        <a:rPr lang="en-US" sz="1800" b="1" kern="1200" dirty="0" err="1">
                          <a:solidFill>
                            <a:schemeClr val="lt1"/>
                          </a:solidFill>
                          <a:effectLst/>
                          <a:latin typeface="+mn-lt"/>
                          <a:ea typeface="+mn-ea"/>
                          <a:cs typeface="+mn-cs"/>
                        </a:rPr>
                        <a:t>benzodiaz</a:t>
                      </a:r>
                      <a:r>
                        <a:rPr lang="en-US" sz="1800" b="1" kern="1200" dirty="0">
                          <a:solidFill>
                            <a:schemeClr val="lt1"/>
                          </a:solidFill>
                          <a:effectLst/>
                          <a:latin typeface="+mn-lt"/>
                          <a:ea typeface="+mn-ea"/>
                          <a:cs typeface="+mn-cs"/>
                        </a:rPr>
                        <a:t>, trazadone </a:t>
                      </a:r>
                      <a:r>
                        <a:rPr lang="en-US" sz="1800" b="1" kern="1200" dirty="0" err="1">
                          <a:solidFill>
                            <a:schemeClr val="lt1"/>
                          </a:solidFill>
                          <a:effectLst/>
                          <a:latin typeface="+mn-lt"/>
                          <a:ea typeface="+mn-ea"/>
                          <a:cs typeface="+mn-cs"/>
                        </a:rPr>
                        <a:t>buprop</a:t>
                      </a:r>
                      <a:endParaRPr lang="en-US" sz="1800" b="1" kern="1200" dirty="0">
                        <a:solidFill>
                          <a:schemeClr val="lt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2015-05-12  Male         White                 47.0                 FAIRFIELD                                methadone, </a:t>
                      </a:r>
                      <a:r>
                        <a:rPr lang="en-US" sz="1800" b="1" kern="1200" dirty="0" err="1">
                          <a:solidFill>
                            <a:schemeClr val="lt1"/>
                          </a:solidFill>
                          <a:effectLst/>
                          <a:latin typeface="+mn-lt"/>
                          <a:ea typeface="+mn-ea"/>
                          <a:cs typeface="+mn-cs"/>
                        </a:rPr>
                        <a:t>oxycod</a:t>
                      </a:r>
                      <a:r>
                        <a:rPr lang="en-US" sz="1800" b="1" kern="1200" dirty="0">
                          <a:solidFill>
                            <a:schemeClr val="lt1"/>
                          </a:solidFill>
                          <a:effectLst/>
                          <a:latin typeface="+mn-lt"/>
                          <a:ea typeface="+mn-ea"/>
                          <a:cs typeface="+mn-cs"/>
                        </a:rPr>
                        <a:t> benzo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2015-06-24  Female     White                 60.0                 NEW HAVEN                         methadone</a:t>
                      </a:r>
                    </a:p>
                  </a:txBody>
                  <a:tcPr/>
                </a:tc>
                <a:extLst>
                  <a:ext uri="{0D108BD9-81ED-4DB2-BD59-A6C34878D82A}">
                    <a16:rowId xmlns:a16="http://schemas.microsoft.com/office/drawing/2014/main" val="3508263782"/>
                  </a:ext>
                </a:extLst>
              </a:tr>
            </a:tbl>
          </a:graphicData>
        </a:graphic>
      </p:graphicFrame>
      <p:sp>
        <p:nvSpPr>
          <p:cNvPr id="6" name="Rectangle 1">
            <a:extLst>
              <a:ext uri="{FF2B5EF4-FFF2-40B4-BE49-F238E27FC236}">
                <a16:creationId xmlns:a16="http://schemas.microsoft.com/office/drawing/2014/main" id="{F3D31631-47DE-45E0-B0F5-CB63CC1F3CDC}"/>
              </a:ext>
            </a:extLst>
          </p:cNvPr>
          <p:cNvSpPr>
            <a:spLocks noGrp="1" noChangeArrowheads="1"/>
          </p:cNvSpPr>
          <p:nvPr>
            <p:ph type="title"/>
          </p:nvPr>
        </p:nvSpPr>
        <p:spPr bwMode="auto">
          <a:xfrm>
            <a:off x="427621" y="806490"/>
            <a:ext cx="11336758" cy="523220"/>
          </a:xfrm>
          <a:prstGeom prst="rect">
            <a:avLst/>
          </a:prstGeom>
          <a:solidFill>
            <a:schemeClr val="accent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normalizeH="0" baseline="0" dirty="0">
                <a:ln w="22225">
                  <a:solidFill>
                    <a:schemeClr val="accent2"/>
                  </a:solidFill>
                  <a:prstDash val="solid"/>
                </a:ln>
                <a:solidFill>
                  <a:schemeClr val="accent2">
                    <a:lumMod val="40000"/>
                    <a:lumOff val="60000"/>
                  </a:schemeClr>
                </a:solidFill>
                <a:latin typeface="Arial Unicode MS"/>
              </a:rPr>
              <a:t>The top five major causes of death and the most affected citizens</a:t>
            </a:r>
            <a:endParaRPr kumimoji="0" lang="en-US" altLang="en-US" sz="2800" b="1" i="0" u="none" strike="noStrike" normalizeH="0" baseline="0" dirty="0">
              <a:ln w="22225">
                <a:solidFill>
                  <a:schemeClr val="accent2"/>
                </a:solidFill>
                <a:prstDash val="solid"/>
              </a:ln>
              <a:solidFill>
                <a:schemeClr val="accent2">
                  <a:lumMod val="40000"/>
                  <a:lumOff val="60000"/>
                </a:schemeClr>
              </a:solidFill>
              <a:latin typeface="Arial" panose="020B0604020202020204" pitchFamily="34" charset="0"/>
            </a:endParaRPr>
          </a:p>
        </p:txBody>
      </p:sp>
    </p:spTree>
    <p:extLst>
      <p:ext uri="{BB962C8B-B14F-4D97-AF65-F5344CB8AC3E}">
        <p14:creationId xmlns:p14="http://schemas.microsoft.com/office/powerpoint/2010/main" val="332683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837A-F665-410C-A152-7DF22E4ECCA5}"/>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Affected Victims Age Groups Trends in </a:t>
            </a:r>
            <a:r>
              <a:rPr lang="en-US" b="1" dirty="0" err="1">
                <a:ln w="22225">
                  <a:solidFill>
                    <a:schemeClr val="accent2"/>
                  </a:solidFill>
                  <a:prstDash val="solid"/>
                </a:ln>
                <a:solidFill>
                  <a:schemeClr val="accent2">
                    <a:lumMod val="40000"/>
                    <a:lumOff val="60000"/>
                  </a:schemeClr>
                </a:solidFill>
              </a:rPr>
              <a:t>Rescent</a:t>
            </a:r>
            <a:r>
              <a:rPr lang="en-US" b="1" dirty="0">
                <a:ln w="22225">
                  <a:solidFill>
                    <a:schemeClr val="accent2"/>
                  </a:solidFill>
                  <a:prstDash val="solid"/>
                </a:ln>
                <a:solidFill>
                  <a:schemeClr val="accent2">
                    <a:lumMod val="40000"/>
                    <a:lumOff val="60000"/>
                  </a:schemeClr>
                </a:solidFill>
              </a:rPr>
              <a:t> Years</a:t>
            </a:r>
          </a:p>
        </p:txBody>
      </p:sp>
      <p:pic>
        <p:nvPicPr>
          <p:cNvPr id="4" name="Content Placeholder 3">
            <a:extLst>
              <a:ext uri="{FF2B5EF4-FFF2-40B4-BE49-F238E27FC236}">
                <a16:creationId xmlns:a16="http://schemas.microsoft.com/office/drawing/2014/main" id="{C47687F8-43FE-405F-A9E4-62B1F006D1D6}"/>
              </a:ext>
            </a:extLst>
          </p:cNvPr>
          <p:cNvPicPr>
            <a:picLocks noGrp="1" noChangeAspect="1"/>
          </p:cNvPicPr>
          <p:nvPr>
            <p:ph idx="1"/>
          </p:nvPr>
        </p:nvPicPr>
        <p:blipFill>
          <a:blip r:embed="rId2"/>
          <a:stretch>
            <a:fillRect/>
          </a:stretch>
        </p:blipFill>
        <p:spPr>
          <a:xfrm>
            <a:off x="1125415" y="1948656"/>
            <a:ext cx="7547097" cy="4105275"/>
          </a:xfrm>
          <a:prstGeom prst="rect">
            <a:avLst/>
          </a:prstGeom>
        </p:spPr>
      </p:pic>
      <p:sp>
        <p:nvSpPr>
          <p:cNvPr id="5" name="TextBox 4">
            <a:extLst>
              <a:ext uri="{FF2B5EF4-FFF2-40B4-BE49-F238E27FC236}">
                <a16:creationId xmlns:a16="http://schemas.microsoft.com/office/drawing/2014/main" id="{0F13A547-C6A0-4087-9C5C-35B9FE696B6A}"/>
              </a:ext>
            </a:extLst>
          </p:cNvPr>
          <p:cNvSpPr txBox="1"/>
          <p:nvPr/>
        </p:nvSpPr>
        <p:spPr>
          <a:xfrm>
            <a:off x="8672512" y="1948656"/>
            <a:ext cx="2802706" cy="4031873"/>
          </a:xfrm>
          <a:prstGeom prst="rect">
            <a:avLst/>
          </a:prstGeom>
          <a:solidFill>
            <a:schemeClr val="tx1"/>
          </a:solidFill>
        </p:spPr>
        <p:txBody>
          <a:bodyPr wrap="square" rtlCol="0">
            <a:spAutoFit/>
          </a:bodyPr>
          <a:lstStyle/>
          <a:p>
            <a:r>
              <a:rPr lang="en-US" sz="3200" b="1" dirty="0">
                <a:ln w="22225">
                  <a:solidFill>
                    <a:schemeClr val="accent2"/>
                  </a:solidFill>
                  <a:prstDash val="solid"/>
                </a:ln>
                <a:solidFill>
                  <a:schemeClr val="accent2">
                    <a:lumMod val="40000"/>
                    <a:lumOff val="60000"/>
                  </a:schemeClr>
                </a:solidFill>
              </a:rPr>
              <a:t>In 2015  the death of the oldest victim was recorded.</a:t>
            </a:r>
          </a:p>
          <a:p>
            <a:r>
              <a:rPr lang="en-US" sz="3200" b="1" dirty="0">
                <a:ln w="22225">
                  <a:solidFill>
                    <a:schemeClr val="accent2"/>
                  </a:solidFill>
                  <a:prstDash val="solid"/>
                </a:ln>
                <a:solidFill>
                  <a:schemeClr val="accent2">
                    <a:lumMod val="40000"/>
                    <a:lumOff val="60000"/>
                  </a:schemeClr>
                </a:solidFill>
              </a:rPr>
              <a:t>He died at the age of 87 as result of drug abused </a:t>
            </a:r>
          </a:p>
        </p:txBody>
      </p:sp>
    </p:spTree>
    <p:extLst>
      <p:ext uri="{BB962C8B-B14F-4D97-AF65-F5344CB8AC3E}">
        <p14:creationId xmlns:p14="http://schemas.microsoft.com/office/powerpoint/2010/main" val="303020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4719-45C6-411B-B696-C94E0D9C2035}"/>
              </a:ext>
            </a:extLst>
          </p:cNvPr>
          <p:cNvSpPr>
            <a:spLocks noGrp="1"/>
          </p:cNvSpPr>
          <p:nvPr>
            <p:ph type="title"/>
          </p:nvPr>
        </p:nvSpPr>
        <p:spPr>
          <a:solidFill>
            <a:schemeClr val="accent1"/>
          </a:solidFill>
          <a:ln>
            <a:solidFill>
              <a:schemeClr val="accent1"/>
            </a:solidFill>
          </a:ln>
        </p:spPr>
        <p:txBody>
          <a:bodyPr>
            <a:normAutofit/>
          </a:bodyPr>
          <a:lstStyle/>
          <a:p>
            <a:pPr algn="ctr"/>
            <a:r>
              <a:rPr lang="en-US" sz="4800" b="1" dirty="0">
                <a:ln w="22225">
                  <a:solidFill>
                    <a:schemeClr val="accent2"/>
                  </a:solidFill>
                  <a:prstDash val="solid"/>
                </a:ln>
                <a:solidFill>
                  <a:schemeClr val="accent2">
                    <a:lumMod val="40000"/>
                    <a:lumOff val="60000"/>
                  </a:schemeClr>
                </a:solidFill>
              </a:rPr>
              <a:t>Death Toll In Recent Years</a:t>
            </a:r>
          </a:p>
        </p:txBody>
      </p:sp>
      <p:sp>
        <p:nvSpPr>
          <p:cNvPr id="7" name="Rectangle 6">
            <a:extLst>
              <a:ext uri="{FF2B5EF4-FFF2-40B4-BE49-F238E27FC236}">
                <a16:creationId xmlns:a16="http://schemas.microsoft.com/office/drawing/2014/main" id="{5D39C57F-E80C-4311-8E68-9D4833C29C12}"/>
              </a:ext>
            </a:extLst>
          </p:cNvPr>
          <p:cNvSpPr/>
          <p:nvPr/>
        </p:nvSpPr>
        <p:spPr>
          <a:xfrm>
            <a:off x="9809748" y="1913435"/>
            <a:ext cx="2061410" cy="4801314"/>
          </a:xfrm>
          <a:prstGeom prst="rect">
            <a:avLst/>
          </a:prstGeom>
        </p:spPr>
        <p:txBody>
          <a:bodyPr wrap="square">
            <a:spAutoFit/>
          </a:bodyPr>
          <a:lstStyle/>
          <a:p>
            <a:r>
              <a:rPr lang="en-US" b="1" dirty="0">
                <a:ln w="0"/>
                <a:solidFill>
                  <a:schemeClr val="accent1"/>
                </a:solidFill>
                <a:effectLst>
                  <a:outerShdw blurRad="38100" dist="25400" dir="5400000" algn="ctr" rotWithShape="0">
                    <a:srgbClr val="6E747A">
                      <a:alpha val="43000"/>
                    </a:srgbClr>
                  </a:outerShdw>
                </a:effectLst>
              </a:rPr>
              <a:t>Highest Ranking Death Case Recorded</a:t>
            </a:r>
          </a:p>
          <a:p>
            <a:endParaRPr lang="en-US" b="1" dirty="0">
              <a:ln w="22225">
                <a:solidFill>
                  <a:schemeClr val="accent2"/>
                </a:solidFill>
                <a:prstDash val="solid"/>
              </a:ln>
              <a:solidFill>
                <a:schemeClr val="accent2">
                  <a:lumMod val="40000"/>
                  <a:lumOff val="60000"/>
                </a:schemeClr>
              </a:solidFill>
            </a:endParaRPr>
          </a:p>
          <a:p>
            <a:r>
              <a:rPr lang="en-US" dirty="0">
                <a:ln w="22225">
                  <a:solidFill>
                    <a:schemeClr val="accent2"/>
                  </a:solidFill>
                  <a:prstDash val="solid"/>
                </a:ln>
                <a:solidFill>
                  <a:schemeClr val="accent2">
                    <a:lumMod val="40000"/>
                    <a:lumOff val="60000"/>
                  </a:schemeClr>
                </a:solidFill>
              </a:rPr>
              <a:t>Date:                                            2021-12-31 </a:t>
            </a:r>
          </a:p>
          <a:p>
            <a:endParaRPr lang="en-US" dirty="0">
              <a:ln w="22225">
                <a:solidFill>
                  <a:schemeClr val="accent2"/>
                </a:solidFill>
                <a:prstDash val="solid"/>
              </a:ln>
              <a:solidFill>
                <a:schemeClr val="accent2">
                  <a:lumMod val="40000"/>
                  <a:lumOff val="60000"/>
                </a:schemeClr>
              </a:solidFill>
            </a:endParaRPr>
          </a:p>
          <a:p>
            <a:r>
              <a:rPr lang="en-US" dirty="0">
                <a:ln w="22225">
                  <a:solidFill>
                    <a:schemeClr val="accent2"/>
                  </a:solidFill>
                  <a:prstDash val="solid"/>
                </a:ln>
                <a:solidFill>
                  <a:schemeClr val="accent2">
                    <a:lumMod val="40000"/>
                    <a:lumOff val="60000"/>
                  </a:schemeClr>
                </a:solidFill>
              </a:rPr>
              <a:t>Incident :                                            Death Recorded</a:t>
            </a:r>
          </a:p>
          <a:p>
            <a:endParaRPr lang="en-US" dirty="0">
              <a:ln w="22225">
                <a:solidFill>
                  <a:schemeClr val="accent2"/>
                </a:solidFill>
                <a:prstDash val="solid"/>
              </a:ln>
              <a:solidFill>
                <a:schemeClr val="accent2">
                  <a:lumMod val="40000"/>
                  <a:lumOff val="60000"/>
                </a:schemeClr>
              </a:solidFill>
            </a:endParaRPr>
          </a:p>
          <a:p>
            <a:r>
              <a:rPr lang="en-US" dirty="0">
                <a:ln w="22225">
                  <a:solidFill>
                    <a:schemeClr val="accent2"/>
                  </a:solidFill>
                  <a:prstDash val="solid"/>
                </a:ln>
                <a:solidFill>
                  <a:schemeClr val="accent2">
                    <a:lumMod val="40000"/>
                    <a:lumOff val="60000"/>
                  </a:schemeClr>
                </a:solidFill>
              </a:rPr>
              <a:t>Age :                                                           87</a:t>
            </a:r>
          </a:p>
          <a:p>
            <a:endParaRPr lang="en-US" dirty="0">
              <a:ln w="22225">
                <a:solidFill>
                  <a:schemeClr val="accent2"/>
                </a:solidFill>
                <a:prstDash val="solid"/>
              </a:ln>
              <a:solidFill>
                <a:schemeClr val="accent2">
                  <a:lumMod val="40000"/>
                  <a:lumOff val="60000"/>
                </a:schemeClr>
              </a:solidFill>
            </a:endParaRPr>
          </a:p>
          <a:p>
            <a:r>
              <a:rPr lang="en-US" dirty="0">
                <a:ln w="22225">
                  <a:solidFill>
                    <a:schemeClr val="accent2"/>
                  </a:solidFill>
                  <a:prstDash val="solid"/>
                </a:ln>
                <a:solidFill>
                  <a:schemeClr val="accent2">
                    <a:lumMod val="40000"/>
                    <a:lumOff val="60000"/>
                  </a:schemeClr>
                </a:solidFill>
              </a:rPr>
              <a:t>Cause of Death:    The combined effects of Fentanyl, Heroin, </a:t>
            </a:r>
            <a:r>
              <a:rPr lang="en-US" dirty="0" err="1">
                <a:ln w="22225">
                  <a:solidFill>
                    <a:schemeClr val="accent2"/>
                  </a:solidFill>
                  <a:prstDash val="solid"/>
                </a:ln>
                <a:solidFill>
                  <a:schemeClr val="accent2">
                    <a:lumMod val="40000"/>
                    <a:lumOff val="60000"/>
                  </a:schemeClr>
                </a:solidFill>
              </a:rPr>
              <a:t>Oxyc</a:t>
            </a:r>
            <a:r>
              <a:rPr lang="en-US" dirty="0">
                <a:ln w="22225">
                  <a:solidFill>
                    <a:schemeClr val="accent2"/>
                  </a:solidFill>
                  <a:prstDash val="solid"/>
                </a:ln>
                <a:solidFill>
                  <a:schemeClr val="accent2">
                    <a:lumMod val="40000"/>
                    <a:lumOff val="60000"/>
                  </a:schemeClr>
                </a:solidFill>
              </a:rPr>
              <a:t>...</a:t>
            </a:r>
          </a:p>
        </p:txBody>
      </p:sp>
      <p:pic>
        <p:nvPicPr>
          <p:cNvPr id="6" name="Picture 5">
            <a:extLst>
              <a:ext uri="{FF2B5EF4-FFF2-40B4-BE49-F238E27FC236}">
                <a16:creationId xmlns:a16="http://schemas.microsoft.com/office/drawing/2014/main" id="{DB27797F-CDA2-4FBE-97E8-FCE0D0E8814D}"/>
              </a:ext>
            </a:extLst>
          </p:cNvPr>
          <p:cNvPicPr>
            <a:picLocks noChangeAspect="1"/>
          </p:cNvPicPr>
          <p:nvPr/>
        </p:nvPicPr>
        <p:blipFill>
          <a:blip r:embed="rId2"/>
          <a:stretch>
            <a:fillRect/>
          </a:stretch>
        </p:blipFill>
        <p:spPr>
          <a:xfrm>
            <a:off x="1356879" y="1913435"/>
            <a:ext cx="7475393" cy="4276725"/>
          </a:xfrm>
          <a:prstGeom prst="rect">
            <a:avLst/>
          </a:prstGeom>
        </p:spPr>
      </p:pic>
    </p:spTree>
    <p:extLst>
      <p:ext uri="{BB962C8B-B14F-4D97-AF65-F5344CB8AC3E}">
        <p14:creationId xmlns:p14="http://schemas.microsoft.com/office/powerpoint/2010/main" val="1630046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A34F-797B-4976-A0F9-B1674FFDC8C2}"/>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Trends in Death Rate Across Connecticut</a:t>
            </a:r>
          </a:p>
        </p:txBody>
      </p:sp>
      <p:pic>
        <p:nvPicPr>
          <p:cNvPr id="5" name="Content Placeholder 4">
            <a:extLst>
              <a:ext uri="{FF2B5EF4-FFF2-40B4-BE49-F238E27FC236}">
                <a16:creationId xmlns:a16="http://schemas.microsoft.com/office/drawing/2014/main" id="{0D813365-F27D-4216-BF20-E5D59D5E88EB}"/>
              </a:ext>
            </a:extLst>
          </p:cNvPr>
          <p:cNvPicPr>
            <a:picLocks noGrp="1" noChangeAspect="1"/>
          </p:cNvPicPr>
          <p:nvPr>
            <p:ph idx="1"/>
          </p:nvPr>
        </p:nvPicPr>
        <p:blipFill>
          <a:blip r:embed="rId2"/>
          <a:stretch>
            <a:fillRect/>
          </a:stretch>
        </p:blipFill>
        <p:spPr>
          <a:xfrm>
            <a:off x="838200" y="1886744"/>
            <a:ext cx="9441264" cy="4229100"/>
          </a:xfrm>
          <a:prstGeom prst="rect">
            <a:avLst/>
          </a:prstGeom>
        </p:spPr>
      </p:pic>
    </p:spTree>
    <p:extLst>
      <p:ext uri="{BB962C8B-B14F-4D97-AF65-F5344CB8AC3E}">
        <p14:creationId xmlns:p14="http://schemas.microsoft.com/office/powerpoint/2010/main" val="1312107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E6B0-CC05-4DD9-846B-3474C3D7ACAA}"/>
              </a:ext>
            </a:extLst>
          </p:cNvPr>
          <p:cNvSpPr>
            <a:spLocks noGrp="1"/>
          </p:cNvSpPr>
          <p:nvPr>
            <p:ph type="title"/>
          </p:nvPr>
        </p:nvSpPr>
        <p:spPr>
          <a:solidFill>
            <a:schemeClr val="accent1"/>
          </a:solidFill>
        </p:spPr>
        <p:txBody>
          <a:bodyPr/>
          <a:lstStyle/>
          <a:p>
            <a:r>
              <a:rPr lang="en-US" b="1" dirty="0">
                <a:ln w="22225">
                  <a:solidFill>
                    <a:schemeClr val="accent2"/>
                  </a:solidFill>
                  <a:prstDash val="solid"/>
                </a:ln>
                <a:solidFill>
                  <a:schemeClr val="accent2">
                    <a:lumMod val="40000"/>
                    <a:lumOff val="60000"/>
                  </a:schemeClr>
                </a:solidFill>
              </a:rPr>
              <a:t>The Trend in Death Toll Based on Age</a:t>
            </a:r>
          </a:p>
        </p:txBody>
      </p:sp>
      <p:pic>
        <p:nvPicPr>
          <p:cNvPr id="7" name="Content Placeholder 6">
            <a:extLst>
              <a:ext uri="{FF2B5EF4-FFF2-40B4-BE49-F238E27FC236}">
                <a16:creationId xmlns:a16="http://schemas.microsoft.com/office/drawing/2014/main" id="{A8D41C4E-34AA-4E71-A786-8A4F2ACCBB6A}"/>
              </a:ext>
            </a:extLst>
          </p:cNvPr>
          <p:cNvPicPr>
            <a:picLocks noGrp="1" noChangeAspect="1"/>
          </p:cNvPicPr>
          <p:nvPr>
            <p:ph idx="1"/>
          </p:nvPr>
        </p:nvPicPr>
        <p:blipFill>
          <a:blip r:embed="rId2"/>
          <a:stretch>
            <a:fillRect/>
          </a:stretch>
        </p:blipFill>
        <p:spPr>
          <a:xfrm>
            <a:off x="501445" y="1862931"/>
            <a:ext cx="10186220" cy="4276725"/>
          </a:xfrm>
          <a:prstGeom prst="rect">
            <a:avLst/>
          </a:prstGeom>
        </p:spPr>
      </p:pic>
    </p:spTree>
    <p:extLst>
      <p:ext uri="{BB962C8B-B14F-4D97-AF65-F5344CB8AC3E}">
        <p14:creationId xmlns:p14="http://schemas.microsoft.com/office/powerpoint/2010/main" val="221839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CBEEC-AD25-4A0A-A459-FBEDF4BBAED4}"/>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Outcome Analysis</a:t>
            </a:r>
          </a:p>
        </p:txBody>
      </p:sp>
      <p:sp>
        <p:nvSpPr>
          <p:cNvPr id="3" name="Content Placeholder 2">
            <a:extLst>
              <a:ext uri="{FF2B5EF4-FFF2-40B4-BE49-F238E27FC236}">
                <a16:creationId xmlns:a16="http://schemas.microsoft.com/office/drawing/2014/main" id="{0C3829BC-D6F2-4175-A1D0-886DA896375F}"/>
              </a:ext>
            </a:extLst>
          </p:cNvPr>
          <p:cNvSpPr>
            <a:spLocks noGrp="1"/>
          </p:cNvSpPr>
          <p:nvPr>
            <p:ph idx="1"/>
          </p:nvPr>
        </p:nvSpPr>
        <p:spPr/>
        <p:txBody>
          <a:bodyPr/>
          <a:lstStyle/>
          <a:p>
            <a:pPr marL="0" indent="0">
              <a:buNone/>
            </a:pPr>
            <a:r>
              <a:rPr lang="en-US" dirty="0">
                <a:ln w="0"/>
                <a:solidFill>
                  <a:schemeClr val="accent1"/>
                </a:solidFill>
                <a:effectLst>
                  <a:outerShdw blurRad="38100" dist="25400" dir="5400000" algn="ctr" rotWithShape="0">
                    <a:srgbClr val="6E747A">
                      <a:alpha val="43000"/>
                    </a:srgbClr>
                  </a:outerShdw>
                </a:effectLst>
              </a:rPr>
              <a:t>From the plot, the age group of 17 and 70 are the most affected age group while there is a slight decline between the ages of 71 and 73 while from 73years and above there is an increase in the death toll</a:t>
            </a:r>
          </a:p>
        </p:txBody>
      </p:sp>
    </p:spTree>
    <p:extLst>
      <p:ext uri="{BB962C8B-B14F-4D97-AF65-F5344CB8AC3E}">
        <p14:creationId xmlns:p14="http://schemas.microsoft.com/office/powerpoint/2010/main" val="148817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5C123-F2F3-4798-BECC-D3A9CCA830B6}"/>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Problem Statement</a:t>
            </a:r>
          </a:p>
        </p:txBody>
      </p:sp>
      <p:sp>
        <p:nvSpPr>
          <p:cNvPr id="3" name="Content Placeholder 2">
            <a:extLst>
              <a:ext uri="{FF2B5EF4-FFF2-40B4-BE49-F238E27FC236}">
                <a16:creationId xmlns:a16="http://schemas.microsoft.com/office/drawing/2014/main" id="{51101169-1460-4C9C-BC7F-7C72DC461FB9}"/>
              </a:ext>
            </a:extLst>
          </p:cNvPr>
          <p:cNvSpPr>
            <a:spLocks noGrp="1"/>
          </p:cNvSpPr>
          <p:nvPr>
            <p:ph idx="1"/>
          </p:nvPr>
        </p:nvSpPr>
        <p:spPr/>
        <p:txBody>
          <a:bodyPr>
            <a:normAutofit/>
          </a:bodyPr>
          <a:lstStyle/>
          <a:p>
            <a:pPr marL="0" indent="0">
              <a:buNone/>
            </a:pPr>
            <a:r>
              <a:rPr lang="en-US" dirty="0">
                <a:ln w="0"/>
                <a:solidFill>
                  <a:schemeClr val="accent1"/>
                </a:solidFill>
                <a:effectLst>
                  <a:outerShdw blurRad="38100" dist="25400" dir="5400000" algn="ctr" rotWithShape="0">
                    <a:srgbClr val="6E747A">
                      <a:alpha val="43000"/>
                    </a:srgbClr>
                  </a:outerShdw>
                </a:effectLst>
              </a:rPr>
              <a:t>Connecticut wants to know the measures to take to control death rates as related to drug accidents across her states.</a:t>
            </a:r>
          </a:p>
        </p:txBody>
      </p:sp>
    </p:spTree>
    <p:extLst>
      <p:ext uri="{BB962C8B-B14F-4D97-AF65-F5344CB8AC3E}">
        <p14:creationId xmlns:p14="http://schemas.microsoft.com/office/powerpoint/2010/main" val="741059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CEA3-084C-4484-B6E4-E9715A3E9D72}"/>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Affected Age Groups</a:t>
            </a:r>
          </a:p>
        </p:txBody>
      </p:sp>
      <p:pic>
        <p:nvPicPr>
          <p:cNvPr id="4" name="Content Placeholder 3">
            <a:extLst>
              <a:ext uri="{FF2B5EF4-FFF2-40B4-BE49-F238E27FC236}">
                <a16:creationId xmlns:a16="http://schemas.microsoft.com/office/drawing/2014/main" id="{4AC8F662-ABBD-4BF8-AC43-83A828B83FD1}"/>
              </a:ext>
            </a:extLst>
          </p:cNvPr>
          <p:cNvPicPr>
            <a:picLocks noGrp="1" noChangeAspect="1"/>
          </p:cNvPicPr>
          <p:nvPr>
            <p:ph idx="1"/>
          </p:nvPr>
        </p:nvPicPr>
        <p:blipFill>
          <a:blip r:embed="rId2"/>
          <a:stretch>
            <a:fillRect/>
          </a:stretch>
        </p:blipFill>
        <p:spPr>
          <a:xfrm>
            <a:off x="2361363" y="1862931"/>
            <a:ext cx="8259745" cy="4276725"/>
          </a:xfrm>
          <a:prstGeom prst="rect">
            <a:avLst/>
          </a:prstGeom>
        </p:spPr>
      </p:pic>
      <p:sp>
        <p:nvSpPr>
          <p:cNvPr id="5" name="TextBox 4">
            <a:extLst>
              <a:ext uri="{FF2B5EF4-FFF2-40B4-BE49-F238E27FC236}">
                <a16:creationId xmlns:a16="http://schemas.microsoft.com/office/drawing/2014/main" id="{DC76237A-B20E-4E12-A9B2-A4640A909E69}"/>
              </a:ext>
            </a:extLst>
          </p:cNvPr>
          <p:cNvSpPr txBox="1"/>
          <p:nvPr/>
        </p:nvSpPr>
        <p:spPr>
          <a:xfrm>
            <a:off x="525863" y="2360290"/>
            <a:ext cx="2090057" cy="1200329"/>
          </a:xfrm>
          <a:prstGeom prst="rect">
            <a:avLst/>
          </a:prstGeom>
          <a:solidFill>
            <a:schemeClr val="tx1"/>
          </a:solidFill>
        </p:spPr>
        <p:txBody>
          <a:bodyPr wrap="square" rtlCol="0">
            <a:spAutoFit/>
          </a:bodyPr>
          <a:lstStyle/>
          <a:p>
            <a:r>
              <a:rPr lang="en-US" b="1" dirty="0">
                <a:ln w="22225">
                  <a:solidFill>
                    <a:schemeClr val="accent2"/>
                  </a:solidFill>
                  <a:prstDash val="solid"/>
                </a:ln>
                <a:solidFill>
                  <a:schemeClr val="accent2">
                    <a:lumMod val="40000"/>
                    <a:lumOff val="60000"/>
                  </a:schemeClr>
                </a:solidFill>
              </a:rPr>
              <a:t>The affected age group ranges from 17years to 87years respectively</a:t>
            </a:r>
          </a:p>
        </p:txBody>
      </p:sp>
    </p:spTree>
    <p:extLst>
      <p:ext uri="{BB962C8B-B14F-4D97-AF65-F5344CB8AC3E}">
        <p14:creationId xmlns:p14="http://schemas.microsoft.com/office/powerpoint/2010/main" val="3638979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C3192DE-399A-401A-A5C6-148B2274ED53}"/>
              </a:ext>
            </a:extLst>
          </p:cNvPr>
          <p:cNvSpPr>
            <a:spLocks noGrp="1" noChangeArrowheads="1"/>
          </p:cNvSpPr>
          <p:nvPr>
            <p:ph type="title"/>
          </p:nvPr>
        </p:nvSpPr>
        <p:spPr bwMode="auto">
          <a:xfrm>
            <a:off x="401763" y="681037"/>
            <a:ext cx="10952037" cy="584775"/>
          </a:xfrm>
          <a:prstGeom prst="rect">
            <a:avLst/>
          </a:prstGeom>
          <a:solidFill>
            <a:schemeClr val="accent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normalizeH="0" baseline="0" dirty="0">
                <a:ln w="22225">
                  <a:solidFill>
                    <a:schemeClr val="accent2"/>
                  </a:solidFill>
                  <a:prstDash val="solid"/>
                </a:ln>
                <a:solidFill>
                  <a:schemeClr val="accent2">
                    <a:lumMod val="40000"/>
                    <a:lumOff val="60000"/>
                  </a:schemeClr>
                </a:solidFill>
                <a:latin typeface="Arial Unicode MS"/>
              </a:rPr>
              <a:t>Major addicted drugs victims and their respective traits</a:t>
            </a:r>
            <a:endParaRPr kumimoji="0" lang="en-US" altLang="en-US" sz="3200" b="1" i="0" u="none" strike="noStrike" normalizeH="0" baseline="0" dirty="0">
              <a:ln w="22225">
                <a:solidFill>
                  <a:schemeClr val="accent2"/>
                </a:solidFill>
                <a:prstDash val="solid"/>
              </a:ln>
              <a:solidFill>
                <a:schemeClr val="accent2">
                  <a:lumMod val="40000"/>
                  <a:lumOff val="60000"/>
                </a:schemeClr>
              </a:solidFill>
              <a:latin typeface="Arial" panose="020B0604020202020204" pitchFamily="34" charset="0"/>
            </a:endParaRPr>
          </a:p>
        </p:txBody>
      </p:sp>
      <p:graphicFrame>
        <p:nvGraphicFramePr>
          <p:cNvPr id="6" name="Content Placeholder 5">
            <a:extLst>
              <a:ext uri="{FF2B5EF4-FFF2-40B4-BE49-F238E27FC236}">
                <a16:creationId xmlns:a16="http://schemas.microsoft.com/office/drawing/2014/main" id="{11A090E0-5722-4010-A82C-C9D904699652}"/>
              </a:ext>
            </a:extLst>
          </p:cNvPr>
          <p:cNvGraphicFramePr>
            <a:graphicFrameLocks noGrp="1"/>
          </p:cNvGraphicFramePr>
          <p:nvPr>
            <p:ph idx="1"/>
            <p:extLst>
              <p:ext uri="{D42A27DB-BD31-4B8C-83A1-F6EECF244321}">
                <p14:modId xmlns:p14="http://schemas.microsoft.com/office/powerpoint/2010/main" val="2410451385"/>
              </p:ext>
            </p:extLst>
          </p:nvPr>
        </p:nvGraphicFramePr>
        <p:xfrm>
          <a:off x="1185705" y="1711210"/>
          <a:ext cx="8068827" cy="4862195"/>
        </p:xfrm>
        <a:graphic>
          <a:graphicData uri="http://schemas.openxmlformats.org/drawingml/2006/table">
            <a:tbl>
              <a:tblPr firstRow="1" firstCol="1" bandRow="1">
                <a:tableStyleId>{5C22544A-7EE6-4342-B048-85BDC9FD1C3A}</a:tableStyleId>
              </a:tblPr>
              <a:tblGrid>
                <a:gridCol w="8068827">
                  <a:extLst>
                    <a:ext uri="{9D8B030D-6E8A-4147-A177-3AD203B41FA5}">
                      <a16:colId xmlns:a16="http://schemas.microsoft.com/office/drawing/2014/main" val="2509592318"/>
                    </a:ext>
                  </a:extLst>
                </a:gridCol>
              </a:tblGrid>
              <a:tr h="302766">
                <a:tc>
                  <a:txBody>
                    <a:bodyPr/>
                    <a:lstStyle/>
                    <a:p>
                      <a:pPr marL="0" marR="0">
                        <a:lnSpc>
                          <a:spcPct val="107000"/>
                        </a:lnSpc>
                        <a:spcBef>
                          <a:spcPts val="0"/>
                        </a:spcBef>
                        <a:spcAft>
                          <a:spcPts val="0"/>
                        </a:spcAft>
                      </a:pPr>
                      <a:r>
                        <a:rPr lang="en-US" sz="2400" dirty="0">
                          <a:solidFill>
                            <a:schemeClr val="accent2"/>
                          </a:solidFill>
                          <a:effectLst/>
                        </a:rPr>
                        <a:t>Sex   Race            Age   Death County    Percentage</a:t>
                      </a:r>
                      <a:endParaRPr lang="en-US" sz="24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4018252"/>
                  </a:ext>
                </a:extLst>
              </a:tr>
              <a:tr h="302766">
                <a:tc>
                  <a:txBody>
                    <a:bodyPr/>
                    <a:lstStyle/>
                    <a:p>
                      <a:pPr marL="0" marR="0">
                        <a:lnSpc>
                          <a:spcPct val="107000"/>
                        </a:lnSpc>
                        <a:spcBef>
                          <a:spcPts val="0"/>
                        </a:spcBef>
                        <a:spcAft>
                          <a:spcPts val="0"/>
                        </a:spcAft>
                      </a:pPr>
                      <a:r>
                        <a:rPr lang="en-US" sz="2400" dirty="0">
                          <a:effectLst/>
                        </a:rPr>
                        <a:t>Male White         41     NEW HAVEN        0.49</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7043853"/>
                  </a:ext>
                </a:extLst>
              </a:tr>
              <a:tr h="302766">
                <a:tc>
                  <a:txBody>
                    <a:bodyPr/>
                    <a:lstStyle/>
                    <a:p>
                      <a:pPr marL="0" marR="0">
                        <a:lnSpc>
                          <a:spcPct val="107000"/>
                        </a:lnSpc>
                        <a:spcBef>
                          <a:spcPts val="0"/>
                        </a:spcBef>
                        <a:spcAft>
                          <a:spcPts val="0"/>
                        </a:spcAft>
                      </a:pPr>
                      <a:r>
                        <a:rPr lang="en-US" sz="2400" dirty="0">
                          <a:effectLst/>
                        </a:rPr>
                        <a:t>                              34    HARTFORD            0.49</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2049230"/>
                  </a:ext>
                </a:extLst>
              </a:tr>
              <a:tr h="302766">
                <a:tc>
                  <a:txBody>
                    <a:bodyPr/>
                    <a:lstStyle/>
                    <a:p>
                      <a:pPr marL="0" marR="0">
                        <a:lnSpc>
                          <a:spcPct val="107000"/>
                        </a:lnSpc>
                        <a:spcBef>
                          <a:spcPts val="0"/>
                        </a:spcBef>
                        <a:spcAft>
                          <a:spcPts val="0"/>
                        </a:spcAft>
                      </a:pPr>
                      <a:r>
                        <a:rPr lang="en-US" sz="2400" dirty="0">
                          <a:effectLst/>
                        </a:rPr>
                        <a:t>                              54     HARTFORD           0.48</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5943454"/>
                  </a:ext>
                </a:extLst>
              </a:tr>
              <a:tr h="302766">
                <a:tc>
                  <a:txBody>
                    <a:bodyPr/>
                    <a:lstStyle/>
                    <a:p>
                      <a:pPr marL="0" marR="0">
                        <a:lnSpc>
                          <a:spcPct val="107000"/>
                        </a:lnSpc>
                        <a:spcBef>
                          <a:spcPts val="0"/>
                        </a:spcBef>
                        <a:spcAft>
                          <a:spcPts val="0"/>
                        </a:spcAft>
                      </a:pPr>
                      <a:r>
                        <a:rPr lang="en-US" sz="2400" dirty="0">
                          <a:effectLst/>
                        </a:rPr>
                        <a:t>                              31     NEW HAVEN        0.48</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8291429"/>
                  </a:ext>
                </a:extLst>
              </a:tr>
              <a:tr h="302766">
                <a:tc>
                  <a:txBody>
                    <a:bodyPr/>
                    <a:lstStyle/>
                    <a:p>
                      <a:pPr marL="0" marR="0">
                        <a:lnSpc>
                          <a:spcPct val="107000"/>
                        </a:lnSpc>
                        <a:spcBef>
                          <a:spcPts val="0"/>
                        </a:spcBef>
                        <a:spcAft>
                          <a:spcPts val="0"/>
                        </a:spcAft>
                      </a:pPr>
                      <a:r>
                        <a:rPr lang="en-US" sz="2400" dirty="0">
                          <a:effectLst/>
                        </a:rPr>
                        <a:t>                              40     NEW HAVEN        0.47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6338425"/>
                  </a:ext>
                </a:extLst>
              </a:tr>
              <a:tr h="302766">
                <a:tc>
                  <a:txBody>
                    <a:bodyPr/>
                    <a:lstStyle/>
                    <a:p>
                      <a:pPr marL="0" marR="0">
                        <a:lnSpc>
                          <a:spcPct val="107000"/>
                        </a:lnSpc>
                        <a:spcBef>
                          <a:spcPts val="0"/>
                        </a:spcBef>
                        <a:spcAft>
                          <a:spcPts val="0"/>
                        </a:spcAft>
                      </a:pPr>
                      <a:r>
                        <a:rPr lang="en-US" sz="24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4301975"/>
                  </a:ext>
                </a:extLst>
              </a:tr>
              <a:tr h="302766">
                <a:tc>
                  <a:txBody>
                    <a:bodyPr/>
                    <a:lstStyle/>
                    <a:p>
                      <a:pPr marL="0" marR="0">
                        <a:lnSpc>
                          <a:spcPct val="107000"/>
                        </a:lnSpc>
                        <a:spcBef>
                          <a:spcPts val="0"/>
                        </a:spcBef>
                        <a:spcAft>
                          <a:spcPts val="0"/>
                        </a:spcAft>
                      </a:pPr>
                      <a:r>
                        <a:rPr lang="en-US" sz="2400" dirty="0">
                          <a:effectLst/>
                        </a:rPr>
                        <a:t>Asian Indian        27    HARTFORD           0.01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513071"/>
                  </a:ext>
                </a:extLst>
              </a:tr>
              <a:tr h="302766">
                <a:tc>
                  <a:txBody>
                    <a:bodyPr/>
                    <a:lstStyle/>
                    <a:p>
                      <a:pPr marL="0" marR="0">
                        <a:lnSpc>
                          <a:spcPct val="107000"/>
                        </a:lnSpc>
                        <a:spcBef>
                          <a:spcPts val="0"/>
                        </a:spcBef>
                        <a:spcAft>
                          <a:spcPts val="0"/>
                        </a:spcAft>
                      </a:pPr>
                      <a:r>
                        <a:rPr lang="en-US" sz="2400" dirty="0">
                          <a:effectLst/>
                        </a:rPr>
                        <a:t>                              28     HARTFORD           0.01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2608618"/>
                  </a:ext>
                </a:extLst>
              </a:tr>
              <a:tr h="302766">
                <a:tc>
                  <a:txBody>
                    <a:bodyPr/>
                    <a:lstStyle/>
                    <a:p>
                      <a:pPr marL="0" marR="0">
                        <a:lnSpc>
                          <a:spcPct val="107000"/>
                        </a:lnSpc>
                        <a:spcBef>
                          <a:spcPts val="0"/>
                        </a:spcBef>
                        <a:spcAft>
                          <a:spcPts val="0"/>
                        </a:spcAft>
                      </a:pPr>
                      <a:r>
                        <a:rPr lang="en-US" sz="2400" dirty="0">
                          <a:effectLst/>
                        </a:rPr>
                        <a:t>                              30     NEW HAVEN        0.01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4048892"/>
                  </a:ext>
                </a:extLst>
              </a:tr>
              <a:tr h="302766">
                <a:tc>
                  <a:txBody>
                    <a:bodyPr/>
                    <a:lstStyle/>
                    <a:p>
                      <a:pPr marL="0" marR="0">
                        <a:lnSpc>
                          <a:spcPct val="107000"/>
                        </a:lnSpc>
                        <a:spcBef>
                          <a:spcPts val="0"/>
                        </a:spcBef>
                        <a:spcAft>
                          <a:spcPts val="0"/>
                        </a:spcAft>
                      </a:pPr>
                      <a:r>
                        <a:rPr lang="en-US" sz="2400" dirty="0">
                          <a:effectLst/>
                        </a:rPr>
                        <a:t>                              31     FAIRFIELD             0.01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0287954"/>
                  </a:ext>
                </a:extLst>
              </a:tr>
              <a:tr h="302766">
                <a:tc>
                  <a:txBody>
                    <a:bodyPr/>
                    <a:lstStyle/>
                    <a:p>
                      <a:pPr marL="0" marR="0">
                        <a:lnSpc>
                          <a:spcPct val="107000"/>
                        </a:lnSpc>
                        <a:spcBef>
                          <a:spcPts val="0"/>
                        </a:spcBef>
                        <a:spcAft>
                          <a:spcPts val="0"/>
                        </a:spcAft>
                      </a:pPr>
                      <a:r>
                        <a:rPr lang="en-US" sz="24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1899920"/>
                  </a:ext>
                </a:extLst>
              </a:tr>
              <a:tr h="302766">
                <a:tc>
                  <a:txBody>
                    <a:bodyPr/>
                    <a:lstStyle/>
                    <a:p>
                      <a:pPr marL="0" marR="0">
                        <a:lnSpc>
                          <a:spcPct val="107000"/>
                        </a:lnSpc>
                        <a:spcBef>
                          <a:spcPts val="0"/>
                        </a:spcBef>
                        <a:spcAft>
                          <a:spcPts val="0"/>
                        </a:spcAft>
                      </a:pPr>
                      <a:r>
                        <a:rPr lang="en-US" sz="2400" dirty="0">
                          <a:effectLst/>
                        </a:rPr>
                        <a:t>White                   87     NEW HAVEN        0.01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7148185"/>
                  </a:ext>
                </a:extLst>
              </a:tr>
            </a:tbl>
          </a:graphicData>
        </a:graphic>
      </p:graphicFrame>
    </p:spTree>
    <p:extLst>
      <p:ext uri="{BB962C8B-B14F-4D97-AF65-F5344CB8AC3E}">
        <p14:creationId xmlns:p14="http://schemas.microsoft.com/office/powerpoint/2010/main" val="3307667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B1DA-2BF3-44B0-A8C4-330800A96793}"/>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Age Range Death Toll In Recent Years</a:t>
            </a:r>
          </a:p>
        </p:txBody>
      </p:sp>
      <p:pic>
        <p:nvPicPr>
          <p:cNvPr id="4" name="Content Placeholder 3">
            <a:extLst>
              <a:ext uri="{FF2B5EF4-FFF2-40B4-BE49-F238E27FC236}">
                <a16:creationId xmlns:a16="http://schemas.microsoft.com/office/drawing/2014/main" id="{F96EDD73-D7C4-4DD6-9E2B-02143B6C07E7}"/>
              </a:ext>
            </a:extLst>
          </p:cNvPr>
          <p:cNvPicPr>
            <a:picLocks noGrp="1" noChangeAspect="1"/>
          </p:cNvPicPr>
          <p:nvPr>
            <p:ph idx="1"/>
          </p:nvPr>
        </p:nvPicPr>
        <p:blipFill>
          <a:blip r:embed="rId2"/>
          <a:stretch>
            <a:fillRect/>
          </a:stretch>
        </p:blipFill>
        <p:spPr>
          <a:xfrm>
            <a:off x="838200" y="1862931"/>
            <a:ext cx="10515600" cy="4276725"/>
          </a:xfrm>
          <a:prstGeom prst="rect">
            <a:avLst/>
          </a:prstGeom>
        </p:spPr>
      </p:pic>
    </p:spTree>
    <p:extLst>
      <p:ext uri="{BB962C8B-B14F-4D97-AF65-F5344CB8AC3E}">
        <p14:creationId xmlns:p14="http://schemas.microsoft.com/office/powerpoint/2010/main" val="26946968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DEC8E-BE2F-4F7B-A2FE-115183C798B1}"/>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Death Rate Comparison Among County</a:t>
            </a:r>
            <a:endParaRPr lang="en-US" dirty="0"/>
          </a:p>
        </p:txBody>
      </p:sp>
      <p:pic>
        <p:nvPicPr>
          <p:cNvPr id="4" name="Content Placeholder 3">
            <a:extLst>
              <a:ext uri="{FF2B5EF4-FFF2-40B4-BE49-F238E27FC236}">
                <a16:creationId xmlns:a16="http://schemas.microsoft.com/office/drawing/2014/main" id="{B30C00C2-53FB-4FD0-ACAB-C8660F400B59}"/>
              </a:ext>
            </a:extLst>
          </p:cNvPr>
          <p:cNvPicPr>
            <a:picLocks noGrp="1" noChangeAspect="1"/>
          </p:cNvPicPr>
          <p:nvPr>
            <p:ph idx="1"/>
          </p:nvPr>
        </p:nvPicPr>
        <p:blipFill>
          <a:blip r:embed="rId2"/>
          <a:stretch>
            <a:fillRect/>
          </a:stretch>
        </p:blipFill>
        <p:spPr>
          <a:xfrm>
            <a:off x="1014884" y="1862931"/>
            <a:ext cx="8138641" cy="4276725"/>
          </a:xfrm>
          <a:prstGeom prst="rect">
            <a:avLst/>
          </a:prstGeom>
        </p:spPr>
      </p:pic>
      <p:sp>
        <p:nvSpPr>
          <p:cNvPr id="3" name="TextBox 2">
            <a:extLst>
              <a:ext uri="{FF2B5EF4-FFF2-40B4-BE49-F238E27FC236}">
                <a16:creationId xmlns:a16="http://schemas.microsoft.com/office/drawing/2014/main" id="{E236BF8B-7E3B-4994-9E1C-EA40E7204EE9}"/>
              </a:ext>
            </a:extLst>
          </p:cNvPr>
          <p:cNvSpPr txBox="1"/>
          <p:nvPr/>
        </p:nvSpPr>
        <p:spPr>
          <a:xfrm>
            <a:off x="9234435" y="2594583"/>
            <a:ext cx="1942681" cy="3046988"/>
          </a:xfrm>
          <a:prstGeom prst="rect">
            <a:avLst/>
          </a:prstGeom>
          <a:solidFill>
            <a:schemeClr val="tx1"/>
          </a:solidFill>
        </p:spPr>
        <p:txBody>
          <a:bodyPr wrap="square" rtlCol="0">
            <a:spAutoFit/>
          </a:bodyPr>
          <a:lstStyle/>
          <a:p>
            <a:r>
              <a:rPr lang="en-US" sz="2400" b="1" dirty="0">
                <a:ln w="22225">
                  <a:solidFill>
                    <a:schemeClr val="accent2"/>
                  </a:solidFill>
                  <a:prstDash val="solid"/>
                </a:ln>
                <a:solidFill>
                  <a:schemeClr val="accent2">
                    <a:lumMod val="40000"/>
                    <a:lumOff val="60000"/>
                  </a:schemeClr>
                </a:solidFill>
              </a:rPr>
              <a:t>There is death occurrence among all Age group except 17 below and 87 </a:t>
            </a:r>
            <a:r>
              <a:rPr lang="en-US" sz="2400" b="1" dirty="0" err="1">
                <a:ln w="22225">
                  <a:solidFill>
                    <a:schemeClr val="accent2"/>
                  </a:solidFill>
                  <a:prstDash val="solid"/>
                </a:ln>
                <a:solidFill>
                  <a:schemeClr val="accent2">
                    <a:lumMod val="40000"/>
                    <a:lumOff val="60000"/>
                  </a:schemeClr>
                </a:solidFill>
              </a:rPr>
              <a:t>aboves</a:t>
            </a:r>
            <a:endParaRPr 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290191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958A6-DF59-4AB7-B1AE-010305653744}"/>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Incident Base on Age Comparison </a:t>
            </a:r>
          </a:p>
        </p:txBody>
      </p:sp>
      <p:pic>
        <p:nvPicPr>
          <p:cNvPr id="4" name="Content Placeholder 3">
            <a:extLst>
              <a:ext uri="{FF2B5EF4-FFF2-40B4-BE49-F238E27FC236}">
                <a16:creationId xmlns:a16="http://schemas.microsoft.com/office/drawing/2014/main" id="{B8D7EDDF-C162-4549-A32A-C70F5EBC7FCA}"/>
              </a:ext>
            </a:extLst>
          </p:cNvPr>
          <p:cNvPicPr>
            <a:picLocks noGrp="1" noChangeAspect="1"/>
          </p:cNvPicPr>
          <p:nvPr>
            <p:ph idx="1"/>
          </p:nvPr>
        </p:nvPicPr>
        <p:blipFill>
          <a:blip r:embed="rId2"/>
          <a:stretch>
            <a:fillRect/>
          </a:stretch>
        </p:blipFill>
        <p:spPr>
          <a:xfrm>
            <a:off x="3028950" y="1862931"/>
            <a:ext cx="6134100" cy="4276725"/>
          </a:xfrm>
          <a:prstGeom prst="rect">
            <a:avLst/>
          </a:prstGeom>
        </p:spPr>
      </p:pic>
      <p:sp>
        <p:nvSpPr>
          <p:cNvPr id="5" name="TextBox 4">
            <a:extLst>
              <a:ext uri="{FF2B5EF4-FFF2-40B4-BE49-F238E27FC236}">
                <a16:creationId xmlns:a16="http://schemas.microsoft.com/office/drawing/2014/main" id="{64BC2071-F7EB-43CD-92A6-075F7FF6695D}"/>
              </a:ext>
            </a:extLst>
          </p:cNvPr>
          <p:cNvSpPr txBox="1"/>
          <p:nvPr/>
        </p:nvSpPr>
        <p:spPr>
          <a:xfrm>
            <a:off x="200967" y="2321169"/>
            <a:ext cx="2682909" cy="3416320"/>
          </a:xfrm>
          <a:prstGeom prst="rect">
            <a:avLst/>
          </a:prstGeom>
          <a:solidFill>
            <a:schemeClr val="tx1"/>
          </a:solidFill>
        </p:spPr>
        <p:txBody>
          <a:bodyPr wrap="square" rtlCol="0">
            <a:spAutoFit/>
          </a:bodyPr>
          <a:lstStyle/>
          <a:p>
            <a:r>
              <a:rPr lang="en-US" sz="3600" b="1" dirty="0">
                <a:ln w="22225">
                  <a:solidFill>
                    <a:schemeClr val="accent2"/>
                  </a:solidFill>
                  <a:prstDash val="solid"/>
                </a:ln>
                <a:solidFill>
                  <a:schemeClr val="accent2">
                    <a:lumMod val="40000"/>
                    <a:lumOff val="60000"/>
                  </a:schemeClr>
                </a:solidFill>
              </a:rPr>
              <a:t>There were many death cases recorded than reported</a:t>
            </a:r>
          </a:p>
        </p:txBody>
      </p:sp>
    </p:spTree>
    <p:extLst>
      <p:ext uri="{BB962C8B-B14F-4D97-AF65-F5344CB8AC3E}">
        <p14:creationId xmlns:p14="http://schemas.microsoft.com/office/powerpoint/2010/main" val="2255996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F5DB6-A45B-4673-A384-D01E6FE723DC}"/>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Death Manner Toll</a:t>
            </a:r>
          </a:p>
        </p:txBody>
      </p:sp>
      <p:pic>
        <p:nvPicPr>
          <p:cNvPr id="4" name="Content Placeholder 3">
            <a:extLst>
              <a:ext uri="{FF2B5EF4-FFF2-40B4-BE49-F238E27FC236}">
                <a16:creationId xmlns:a16="http://schemas.microsoft.com/office/drawing/2014/main" id="{16396C0B-C53E-4EAF-A710-9C901A3CE773}"/>
              </a:ext>
            </a:extLst>
          </p:cNvPr>
          <p:cNvPicPr>
            <a:picLocks noGrp="1" noChangeAspect="1"/>
          </p:cNvPicPr>
          <p:nvPr>
            <p:ph idx="1"/>
          </p:nvPr>
        </p:nvPicPr>
        <p:blipFill>
          <a:blip r:embed="rId2"/>
          <a:stretch>
            <a:fillRect/>
          </a:stretch>
        </p:blipFill>
        <p:spPr>
          <a:xfrm>
            <a:off x="3362325" y="1862931"/>
            <a:ext cx="5467350" cy="4276725"/>
          </a:xfrm>
          <a:prstGeom prst="rect">
            <a:avLst/>
          </a:prstGeom>
        </p:spPr>
      </p:pic>
    </p:spTree>
    <p:extLst>
      <p:ext uri="{BB962C8B-B14F-4D97-AF65-F5344CB8AC3E}">
        <p14:creationId xmlns:p14="http://schemas.microsoft.com/office/powerpoint/2010/main" val="2999555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48C8-BBC9-498B-A978-67D088291DBC}"/>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Races Association With Drugs</a:t>
            </a:r>
          </a:p>
        </p:txBody>
      </p:sp>
      <p:pic>
        <p:nvPicPr>
          <p:cNvPr id="4" name="Content Placeholder 3">
            <a:extLst>
              <a:ext uri="{FF2B5EF4-FFF2-40B4-BE49-F238E27FC236}">
                <a16:creationId xmlns:a16="http://schemas.microsoft.com/office/drawing/2014/main" id="{24A6A62F-6264-49F0-834A-540711EEAD4A}"/>
              </a:ext>
            </a:extLst>
          </p:cNvPr>
          <p:cNvPicPr>
            <a:picLocks noGrp="1" noChangeAspect="1"/>
          </p:cNvPicPr>
          <p:nvPr>
            <p:ph idx="1"/>
          </p:nvPr>
        </p:nvPicPr>
        <p:blipFill>
          <a:blip r:embed="rId2"/>
          <a:stretch>
            <a:fillRect/>
          </a:stretch>
        </p:blipFill>
        <p:spPr>
          <a:xfrm>
            <a:off x="70337" y="1825625"/>
            <a:ext cx="10761785" cy="5107738"/>
          </a:xfrm>
          <a:prstGeom prst="rect">
            <a:avLst/>
          </a:prstGeom>
        </p:spPr>
      </p:pic>
    </p:spTree>
    <p:extLst>
      <p:ext uri="{BB962C8B-B14F-4D97-AF65-F5344CB8AC3E}">
        <p14:creationId xmlns:p14="http://schemas.microsoft.com/office/powerpoint/2010/main" val="3629998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FA7852C-2409-4FFE-B403-3DF81E63E916}"/>
              </a:ext>
            </a:extLst>
          </p:cNvPr>
          <p:cNvGraphicFramePr>
            <a:graphicFrameLocks noGrp="1"/>
          </p:cNvGraphicFramePr>
          <p:nvPr>
            <p:ph idx="1"/>
            <p:extLst>
              <p:ext uri="{D42A27DB-BD31-4B8C-83A1-F6EECF244321}">
                <p14:modId xmlns:p14="http://schemas.microsoft.com/office/powerpoint/2010/main" val="3342103281"/>
              </p:ext>
            </p:extLst>
          </p:nvPr>
        </p:nvGraphicFramePr>
        <p:xfrm>
          <a:off x="838200" y="1825625"/>
          <a:ext cx="10515600" cy="201168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171404428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accent2"/>
                          </a:solidFill>
                          <a:effectLst/>
                          <a:latin typeface="+mn-lt"/>
                          <a:ea typeface="+mn-ea"/>
                          <a:cs typeface="+mn-cs"/>
                        </a:rPr>
                        <a:t>Injury County  Injury State  Injury City      Injury Place  Injury Description     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HARTFORD         CT              HARTFORD      Residence     Substance Abuse       83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NEW HAVEN      CT              WATERBURY    Residence     Substance Abuse       78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FAIRFIELD           CT              BRIDGEPORT   Residence     Substance Abuse       64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NEW HAVEN      CT              NEW HAVEN    Residence     Substance Abuse       59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HARTFORD         CT              HARTFORD      Residence     Drug Use                     43</a:t>
                      </a:r>
                    </a:p>
                    <a:p>
                      <a:endParaRPr lang="en-US" dirty="0"/>
                    </a:p>
                  </a:txBody>
                  <a:tcPr/>
                </a:tc>
                <a:extLst>
                  <a:ext uri="{0D108BD9-81ED-4DB2-BD59-A6C34878D82A}">
                    <a16:rowId xmlns:a16="http://schemas.microsoft.com/office/drawing/2014/main" val="3549098378"/>
                  </a:ext>
                </a:extLst>
              </a:tr>
            </a:tbl>
          </a:graphicData>
        </a:graphic>
      </p:graphicFrame>
      <p:sp>
        <p:nvSpPr>
          <p:cNvPr id="6" name="Rectangle 1">
            <a:extLst>
              <a:ext uri="{FF2B5EF4-FFF2-40B4-BE49-F238E27FC236}">
                <a16:creationId xmlns:a16="http://schemas.microsoft.com/office/drawing/2014/main" id="{0A390741-65AC-4289-A4AB-9A6FDE6026C8}"/>
              </a:ext>
            </a:extLst>
          </p:cNvPr>
          <p:cNvSpPr>
            <a:spLocks noGrp="1" noChangeArrowheads="1"/>
          </p:cNvSpPr>
          <p:nvPr>
            <p:ph type="title"/>
          </p:nvPr>
        </p:nvSpPr>
        <p:spPr bwMode="auto">
          <a:xfrm>
            <a:off x="418997" y="807123"/>
            <a:ext cx="11354006"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normalizeH="0" baseline="0" dirty="0">
                <a:ln w="22225">
                  <a:solidFill>
                    <a:schemeClr val="accent2"/>
                  </a:solidFill>
                  <a:prstDash val="solid"/>
                </a:ln>
                <a:solidFill>
                  <a:schemeClr val="accent2">
                    <a:lumMod val="40000"/>
                    <a:lumOff val="60000"/>
                  </a:schemeClr>
                </a:solidFill>
                <a:latin typeface="Arial Unicode MS"/>
              </a:rPr>
              <a:t>Top 5 locations where victims suffered injury as a result of </a:t>
            </a:r>
            <a:r>
              <a:rPr kumimoji="0" lang="en-US" altLang="en-US" sz="2400" b="1" i="0" u="none" strike="noStrike" normalizeH="0" baseline="0" dirty="0" err="1">
                <a:ln w="22225">
                  <a:solidFill>
                    <a:schemeClr val="accent2"/>
                  </a:solidFill>
                  <a:prstDash val="solid"/>
                </a:ln>
                <a:solidFill>
                  <a:schemeClr val="accent2">
                    <a:lumMod val="40000"/>
                    <a:lumOff val="60000"/>
                  </a:schemeClr>
                </a:solidFill>
                <a:latin typeface="Arial Unicode MS"/>
              </a:rPr>
              <a:t>ilicit</a:t>
            </a:r>
            <a:r>
              <a:rPr kumimoji="0" lang="en-US" altLang="en-US" sz="2400" b="1" i="0" u="none" strike="noStrike" normalizeH="0" baseline="0" dirty="0">
                <a:ln w="22225">
                  <a:solidFill>
                    <a:schemeClr val="accent2"/>
                  </a:solidFill>
                  <a:prstDash val="solid"/>
                </a:ln>
                <a:solidFill>
                  <a:schemeClr val="accent2">
                    <a:lumMod val="40000"/>
                    <a:lumOff val="60000"/>
                  </a:schemeClr>
                </a:solidFill>
                <a:latin typeface="Arial Unicode MS"/>
              </a:rPr>
              <a:t> drugs usage</a:t>
            </a:r>
            <a:endParaRPr kumimoji="0" lang="en-US" altLang="en-US" sz="2400" b="1" i="0" u="none" strike="noStrike" normalizeH="0" baseline="0" dirty="0">
              <a:ln w="22225">
                <a:solidFill>
                  <a:schemeClr val="accent2"/>
                </a:solidFill>
                <a:prstDash val="solid"/>
              </a:ln>
              <a:solidFill>
                <a:schemeClr val="accent2">
                  <a:lumMod val="40000"/>
                  <a:lumOff val="60000"/>
                </a:schemeClr>
              </a:solidFill>
              <a:latin typeface="Arial" panose="020B0604020202020204" pitchFamily="34" charset="0"/>
            </a:endParaRPr>
          </a:p>
        </p:txBody>
      </p:sp>
    </p:spTree>
    <p:extLst>
      <p:ext uri="{BB962C8B-B14F-4D97-AF65-F5344CB8AC3E}">
        <p14:creationId xmlns:p14="http://schemas.microsoft.com/office/powerpoint/2010/main" val="8663104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40B03-61C3-46E0-9E51-31291354CEBE}"/>
              </a:ext>
            </a:extLst>
          </p:cNvPr>
          <p:cNvSpPr>
            <a:spLocks noGrp="1"/>
          </p:cNvSpPr>
          <p:nvPr>
            <p:ph type="title"/>
          </p:nvPr>
        </p:nvSpPr>
        <p:spPr>
          <a:xfrm>
            <a:off x="838200" y="1"/>
            <a:ext cx="10515600" cy="1690688"/>
          </a:xfrm>
          <a:solidFill>
            <a:schemeClr val="accent1"/>
          </a:solidFill>
        </p:spPr>
        <p:txBody>
          <a:bodyPr>
            <a:normAutofit fontScale="90000"/>
          </a:bodyPr>
          <a:lstStyle/>
          <a:p>
            <a:r>
              <a:rPr lang="en-US" b="1" dirty="0">
                <a:ln w="22225">
                  <a:solidFill>
                    <a:schemeClr val="accent2"/>
                  </a:solidFill>
                  <a:prstDash val="solid"/>
                </a:ln>
                <a:solidFill>
                  <a:schemeClr val="accent2">
                    <a:lumMod val="40000"/>
                    <a:lumOff val="60000"/>
                  </a:schemeClr>
                </a:solidFill>
              </a:rPr>
              <a:t>The top five major causes of death and the most affected citizens </a:t>
            </a:r>
            <a:br>
              <a:rPr lang="en-US" b="1" dirty="0">
                <a:ln w="22225">
                  <a:solidFill>
                    <a:schemeClr val="accent2"/>
                  </a:solidFill>
                  <a:prstDash val="solid"/>
                </a:ln>
                <a:solidFill>
                  <a:schemeClr val="accent2">
                    <a:lumMod val="40000"/>
                    <a:lumOff val="60000"/>
                  </a:schemeClr>
                </a:solidFill>
              </a:rPr>
            </a:br>
            <a:endParaRPr lang="en-US" b="1" dirty="0">
              <a:ln w="22225">
                <a:solidFill>
                  <a:schemeClr val="accent2"/>
                </a:solidFill>
                <a:prstDash val="solid"/>
              </a:ln>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1071E3C5-8217-4598-9BF8-348F5821730B}"/>
              </a:ext>
            </a:extLst>
          </p:cNvPr>
          <p:cNvSpPr>
            <a:spLocks noGrp="1"/>
          </p:cNvSpPr>
          <p:nvPr>
            <p:ph idx="1"/>
          </p:nvPr>
        </p:nvSpPr>
        <p:spPr/>
        <p:txBody>
          <a:bodyPr>
            <a:normAutofit/>
          </a:bodyPr>
          <a:lstStyle/>
          <a:p>
            <a:pPr marL="0" indent="0">
              <a:buNone/>
            </a:pPr>
            <a:r>
              <a:rPr lang="en-US" sz="1800" b="1" dirty="0">
                <a:ln w="22225">
                  <a:solidFill>
                    <a:schemeClr val="accent2"/>
                  </a:solidFill>
                  <a:prstDash val="solid"/>
                </a:ln>
                <a:solidFill>
                  <a:schemeClr val="accent2">
                    <a:lumMod val="40000"/>
                    <a:lumOff val="60000"/>
                  </a:schemeClr>
                </a:solidFill>
              </a:rPr>
              <a:t>     Date        Sex     Race   Age   Death County		Drugs Descriptions </a:t>
            </a:r>
          </a:p>
          <a:p>
            <a:r>
              <a:rPr lang="en-US" sz="1800" dirty="0">
                <a:ln w="0"/>
                <a:solidFill>
                  <a:schemeClr val="accent1"/>
                </a:solidFill>
                <a:effectLst>
                  <a:outerShdw blurRad="38100" dist="25400" dir="5400000" algn="ctr" rotWithShape="0">
                    <a:srgbClr val="6E747A">
                      <a:alpha val="43000"/>
                    </a:srgbClr>
                  </a:outerShdw>
                </a:effectLst>
              </a:rPr>
              <a:t>2015-06-16  Male    White  61.0  NEW HAVEN                    </a:t>
            </a:r>
            <a:r>
              <a:rPr lang="en-US" sz="1800" dirty="0" err="1">
                <a:ln w="0"/>
                <a:solidFill>
                  <a:schemeClr val="accent1"/>
                </a:solidFill>
                <a:effectLst>
                  <a:outerShdw blurRad="38100" dist="25400" dir="5400000" algn="ctr" rotWithShape="0">
                    <a:srgbClr val="6E747A">
                      <a:alpha val="43000"/>
                    </a:srgbClr>
                  </a:outerShdw>
                </a:effectLst>
              </a:rPr>
              <a:t>oxycod</a:t>
            </a:r>
            <a:r>
              <a:rPr lang="en-US" sz="1800" dirty="0">
                <a:ln w="0"/>
                <a:solidFill>
                  <a:schemeClr val="accent1"/>
                </a:solidFill>
                <a:effectLst>
                  <a:outerShdw blurRad="38100" dist="25400" dir="5400000" algn="ctr" rotWithShape="0">
                    <a:srgbClr val="6E747A">
                      <a:alpha val="43000"/>
                    </a:srgbClr>
                  </a:outerShdw>
                </a:effectLst>
              </a:rPr>
              <a:t>, morphine, benzo</a:t>
            </a:r>
          </a:p>
          <a:p>
            <a:r>
              <a:rPr lang="en-US" sz="1800" dirty="0">
                <a:ln w="0"/>
                <a:solidFill>
                  <a:schemeClr val="accent1"/>
                </a:solidFill>
                <a:effectLst>
                  <a:outerShdw blurRad="38100" dist="25400" dir="5400000" algn="ctr" rotWithShape="0">
                    <a:srgbClr val="6E747A">
                      <a:alpha val="43000"/>
                    </a:srgbClr>
                  </a:outerShdw>
                </a:effectLst>
              </a:rPr>
              <a:t>2013-10-23  Female  Other  30.0  HARTFORD                     oxy benzo </a:t>
            </a:r>
            <a:r>
              <a:rPr lang="en-US" sz="1800" dirty="0" err="1">
                <a:ln w="0"/>
                <a:solidFill>
                  <a:schemeClr val="accent1"/>
                </a:solidFill>
                <a:effectLst>
                  <a:outerShdw blurRad="38100" dist="25400" dir="5400000" algn="ctr" rotWithShape="0">
                    <a:srgbClr val="6E747A">
                      <a:alpha val="43000"/>
                    </a:srgbClr>
                  </a:outerShdw>
                </a:effectLst>
              </a:rPr>
              <a:t>intox</a:t>
            </a:r>
            <a:endParaRPr lang="en-US" sz="1800" dirty="0">
              <a:ln w="0"/>
              <a:solidFill>
                <a:schemeClr val="accent1"/>
              </a:solidFill>
              <a:effectLst>
                <a:outerShdw blurRad="38100" dist="25400" dir="5400000" algn="ctr" rotWithShape="0">
                  <a:srgbClr val="6E747A">
                    <a:alpha val="43000"/>
                  </a:srgbClr>
                </a:outerShdw>
              </a:effectLst>
            </a:endParaRPr>
          </a:p>
          <a:p>
            <a:r>
              <a:rPr lang="en-US" sz="1800" dirty="0">
                <a:ln w="0"/>
                <a:solidFill>
                  <a:schemeClr val="accent1"/>
                </a:solidFill>
                <a:effectLst>
                  <a:outerShdw blurRad="38100" dist="25400" dir="5400000" algn="ctr" rotWithShape="0">
                    <a:srgbClr val="6E747A">
                      <a:alpha val="43000"/>
                    </a:srgbClr>
                  </a:outerShdw>
                </a:effectLst>
              </a:rPr>
              <a:t>2013-11-27  Female  White  37.0  NEW HAVEN                 morphine, </a:t>
            </a:r>
            <a:r>
              <a:rPr lang="en-US" sz="1800" dirty="0" err="1">
                <a:ln w="0"/>
                <a:solidFill>
                  <a:schemeClr val="accent1"/>
                </a:solidFill>
                <a:effectLst>
                  <a:outerShdw blurRad="38100" dist="25400" dir="5400000" algn="ctr" rotWithShape="0">
                    <a:srgbClr val="6E747A">
                      <a:alpha val="43000"/>
                    </a:srgbClr>
                  </a:outerShdw>
                </a:effectLst>
              </a:rPr>
              <a:t>benzodiaz</a:t>
            </a:r>
            <a:r>
              <a:rPr lang="en-US" sz="1800" dirty="0">
                <a:ln w="0"/>
                <a:solidFill>
                  <a:schemeClr val="accent1"/>
                </a:solidFill>
                <a:effectLst>
                  <a:outerShdw blurRad="38100" dist="25400" dir="5400000" algn="ctr" rotWithShape="0">
                    <a:srgbClr val="6E747A">
                      <a:alpha val="43000"/>
                    </a:srgbClr>
                  </a:outerShdw>
                </a:effectLst>
              </a:rPr>
              <a:t>, trazadone, </a:t>
            </a:r>
            <a:r>
              <a:rPr lang="en-US" sz="1800" dirty="0" err="1">
                <a:ln w="0"/>
                <a:solidFill>
                  <a:schemeClr val="accent1"/>
                </a:solidFill>
                <a:effectLst>
                  <a:outerShdw blurRad="38100" dist="25400" dir="5400000" algn="ctr" rotWithShape="0">
                    <a:srgbClr val="6E747A">
                      <a:alpha val="43000"/>
                    </a:srgbClr>
                  </a:outerShdw>
                </a:effectLst>
              </a:rPr>
              <a:t>buprop</a:t>
            </a:r>
            <a:endParaRPr lang="en-US" sz="1800" dirty="0">
              <a:ln w="0"/>
              <a:solidFill>
                <a:schemeClr val="accent1"/>
              </a:solidFill>
              <a:effectLst>
                <a:outerShdw blurRad="38100" dist="25400" dir="5400000" algn="ctr" rotWithShape="0">
                  <a:srgbClr val="6E747A">
                    <a:alpha val="43000"/>
                  </a:srgbClr>
                </a:outerShdw>
              </a:effectLst>
            </a:endParaRPr>
          </a:p>
          <a:p>
            <a:r>
              <a:rPr lang="en-US" sz="1800" dirty="0">
                <a:ln w="0"/>
                <a:solidFill>
                  <a:schemeClr val="accent1"/>
                </a:solidFill>
                <a:effectLst>
                  <a:outerShdw blurRad="38100" dist="25400" dir="5400000" algn="ctr" rotWithShape="0">
                    <a:srgbClr val="6E747A">
                      <a:alpha val="43000"/>
                    </a:srgbClr>
                  </a:outerShdw>
                </a:effectLst>
              </a:rPr>
              <a:t>2015-05-12  Male    White  47.0  FAIRFIELD                        methadone, </a:t>
            </a:r>
            <a:r>
              <a:rPr lang="en-US" sz="1800" dirty="0" err="1">
                <a:ln w="0"/>
                <a:solidFill>
                  <a:schemeClr val="accent1"/>
                </a:solidFill>
                <a:effectLst>
                  <a:outerShdw blurRad="38100" dist="25400" dir="5400000" algn="ctr" rotWithShape="0">
                    <a:srgbClr val="6E747A">
                      <a:alpha val="43000"/>
                    </a:srgbClr>
                  </a:outerShdw>
                </a:effectLst>
              </a:rPr>
              <a:t>oxycod</a:t>
            </a:r>
            <a:r>
              <a:rPr lang="en-US" sz="1800" dirty="0">
                <a:ln w="0"/>
                <a:solidFill>
                  <a:schemeClr val="accent1"/>
                </a:solidFill>
                <a:effectLst>
                  <a:outerShdw blurRad="38100" dist="25400" dir="5400000" algn="ctr" rotWithShape="0">
                    <a:srgbClr val="6E747A">
                      <a:alpha val="43000"/>
                    </a:srgbClr>
                  </a:outerShdw>
                </a:effectLst>
              </a:rPr>
              <a:t> benzo</a:t>
            </a:r>
          </a:p>
          <a:p>
            <a:r>
              <a:rPr lang="en-US" sz="1800" dirty="0">
                <a:ln w="0"/>
                <a:solidFill>
                  <a:schemeClr val="accent1"/>
                </a:solidFill>
                <a:effectLst>
                  <a:outerShdw blurRad="38100" dist="25400" dir="5400000" algn="ctr" rotWithShape="0">
                    <a:srgbClr val="6E747A">
                      <a:alpha val="43000"/>
                    </a:srgbClr>
                  </a:outerShdw>
                </a:effectLst>
              </a:rPr>
              <a:t>2015-06-24  Female  White  60.0  NEW HAVEN                 methadone</a:t>
            </a:r>
          </a:p>
        </p:txBody>
      </p:sp>
    </p:spTree>
    <p:extLst>
      <p:ext uri="{BB962C8B-B14F-4D97-AF65-F5344CB8AC3E}">
        <p14:creationId xmlns:p14="http://schemas.microsoft.com/office/powerpoint/2010/main" val="2160951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32F4-718C-4030-83F2-ADDB1E90863C}"/>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County and State Illicit Drugs Usage</a:t>
            </a:r>
          </a:p>
        </p:txBody>
      </p:sp>
      <p:pic>
        <p:nvPicPr>
          <p:cNvPr id="4" name="Content Placeholder 3">
            <a:extLst>
              <a:ext uri="{FF2B5EF4-FFF2-40B4-BE49-F238E27FC236}">
                <a16:creationId xmlns:a16="http://schemas.microsoft.com/office/drawing/2014/main" id="{2CE80924-EA20-4F1E-918E-CE04BC9EBCC4}"/>
              </a:ext>
            </a:extLst>
          </p:cNvPr>
          <p:cNvPicPr>
            <a:picLocks noGrp="1" noChangeAspect="1"/>
          </p:cNvPicPr>
          <p:nvPr>
            <p:ph idx="1"/>
          </p:nvPr>
        </p:nvPicPr>
        <p:blipFill>
          <a:blip r:embed="rId2"/>
          <a:stretch>
            <a:fillRect/>
          </a:stretch>
        </p:blipFill>
        <p:spPr>
          <a:xfrm>
            <a:off x="838201" y="1816406"/>
            <a:ext cx="10592062" cy="4229100"/>
          </a:xfrm>
          <a:prstGeom prst="rect">
            <a:avLst/>
          </a:prstGeom>
        </p:spPr>
      </p:pic>
    </p:spTree>
    <p:extLst>
      <p:ext uri="{BB962C8B-B14F-4D97-AF65-F5344CB8AC3E}">
        <p14:creationId xmlns:p14="http://schemas.microsoft.com/office/powerpoint/2010/main" val="202154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0B9BE-2360-46E0-9297-A0CED628FEF9}"/>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Project Goal</a:t>
            </a:r>
          </a:p>
        </p:txBody>
      </p:sp>
      <p:sp>
        <p:nvSpPr>
          <p:cNvPr id="3" name="Content Placeholder 2">
            <a:extLst>
              <a:ext uri="{FF2B5EF4-FFF2-40B4-BE49-F238E27FC236}">
                <a16:creationId xmlns:a16="http://schemas.microsoft.com/office/drawing/2014/main" id="{A4F8F1BD-5437-40D5-8F41-7737405C657F}"/>
              </a:ext>
            </a:extLst>
          </p:cNvPr>
          <p:cNvSpPr>
            <a:spLocks noGrp="1"/>
          </p:cNvSpPr>
          <p:nvPr>
            <p:ph idx="1"/>
          </p:nvPr>
        </p:nvSpPr>
        <p:spPr>
          <a:xfrm>
            <a:off x="838200" y="1874786"/>
            <a:ext cx="10781071" cy="4351338"/>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indent="0" algn="just">
              <a:buNone/>
            </a:pPr>
            <a:r>
              <a:rPr lang="en-US" dirty="0">
                <a:ln w="0"/>
                <a:solidFill>
                  <a:schemeClr val="accent1"/>
                </a:solidFill>
                <a:effectLst>
                  <a:outerShdw blurRad="38100" dist="25400" dir="5400000" algn="ctr" rotWithShape="0">
                    <a:srgbClr val="6E747A">
                      <a:alpha val="43000"/>
                    </a:srgbClr>
                  </a:outerShdw>
                </a:effectLst>
              </a:rPr>
              <a:t>My approach to these problems is to analyze the dataset to gain meaningful insight and understanding of the following;</a:t>
            </a:r>
          </a:p>
          <a:p>
            <a:pPr algn="just"/>
            <a:r>
              <a:rPr lang="en-US" dirty="0">
                <a:ln w="0"/>
                <a:solidFill>
                  <a:schemeClr val="accent1"/>
                </a:solidFill>
                <a:effectLst>
                  <a:outerShdw blurRad="38100" dist="25400" dir="5400000" algn="ctr" rotWithShape="0">
                    <a:srgbClr val="6E747A">
                      <a:alpha val="43000"/>
                    </a:srgbClr>
                  </a:outerShdw>
                </a:effectLst>
              </a:rPr>
              <a:t> Trends and patterns in drug accident-related cases.</a:t>
            </a:r>
          </a:p>
          <a:p>
            <a:pPr algn="just"/>
            <a:r>
              <a:rPr lang="en-US" dirty="0">
                <a:ln w="0"/>
                <a:solidFill>
                  <a:schemeClr val="accent1"/>
                </a:solidFill>
                <a:effectLst>
                  <a:outerShdw blurRad="38100" dist="25400" dir="5400000" algn="ctr" rotWithShape="0">
                    <a:srgbClr val="6E747A">
                      <a:alpha val="43000"/>
                    </a:srgbClr>
                  </a:outerShdw>
                </a:effectLst>
              </a:rPr>
              <a:t>Associativity between features </a:t>
            </a:r>
          </a:p>
          <a:p>
            <a:pPr algn="just"/>
            <a:r>
              <a:rPr lang="en-US" dirty="0">
                <a:ln w="0"/>
                <a:solidFill>
                  <a:schemeClr val="accent1"/>
                </a:solidFill>
                <a:effectLst>
                  <a:outerShdw blurRad="38100" dist="25400" dir="5400000" algn="ctr" rotWithShape="0">
                    <a:srgbClr val="6E747A">
                      <a:alpha val="43000"/>
                    </a:srgbClr>
                  </a:outerShdw>
                </a:effectLst>
              </a:rPr>
              <a:t>The relationship between variables.</a:t>
            </a:r>
          </a:p>
          <a:p>
            <a:pPr marL="0" indent="0" algn="just">
              <a:buNone/>
            </a:pPr>
            <a:r>
              <a:rPr lang="en-US" dirty="0">
                <a:ln w="0"/>
                <a:solidFill>
                  <a:schemeClr val="accent1"/>
                </a:solidFill>
                <a:effectLst>
                  <a:outerShdw blurRad="38100" dist="25400" dir="5400000" algn="ctr" rotWithShape="0">
                    <a:srgbClr val="6E747A">
                      <a:alpha val="43000"/>
                    </a:srgbClr>
                  </a:outerShdw>
                </a:effectLst>
              </a:rPr>
              <a:t>Upon completion of this project, I should be able to make professional recommendations to the Connecticut drug regulatory Agency on how to control the usage of illicit drugs by suggesting a policy that will help mitigate the problem.</a:t>
            </a:r>
          </a:p>
          <a:p>
            <a:pPr marL="0" indent="0" algn="just">
              <a:buNone/>
            </a:pPr>
            <a:r>
              <a:rPr lang="en-US" dirty="0">
                <a:ln w="0"/>
                <a:solidFill>
                  <a:schemeClr val="accent1"/>
                </a:solidFill>
                <a:effectLst>
                  <a:outerShdw blurRad="38100" dist="25400" dir="5400000" algn="ctr" rotWithShape="0">
                    <a:srgbClr val="6E747A">
                      <a:alpha val="43000"/>
                    </a:srgbClr>
                  </a:outerShdw>
                </a:effectLst>
              </a:rPr>
              <a:t>My findings will be communicated to it drug regulatory agency to help reduce the use of hard drugs to the barest minimum in the future.</a:t>
            </a:r>
          </a:p>
          <a:p>
            <a:pPr marL="0" indent="0">
              <a:buNone/>
            </a:pPr>
            <a:endParaRPr lang="en-US" dirty="0"/>
          </a:p>
        </p:txBody>
      </p:sp>
    </p:spTree>
    <p:extLst>
      <p:ext uri="{BB962C8B-B14F-4D97-AF65-F5344CB8AC3E}">
        <p14:creationId xmlns:p14="http://schemas.microsoft.com/office/powerpoint/2010/main" val="2904246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3F73E99-75E1-450E-A9ED-7AF6AA76D215}"/>
              </a:ext>
            </a:extLst>
          </p:cNvPr>
          <p:cNvSpPr>
            <a:spLocks noGrp="1" noChangeArrowheads="1"/>
          </p:cNvSpPr>
          <p:nvPr>
            <p:ph type="title"/>
          </p:nvPr>
        </p:nvSpPr>
        <p:spPr bwMode="auto">
          <a:xfrm>
            <a:off x="838200" y="520075"/>
            <a:ext cx="8587154"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6000" b="1" i="0" u="none" strike="noStrike" normalizeH="0" baseline="0" dirty="0">
                <a:ln w="22225">
                  <a:solidFill>
                    <a:schemeClr val="accent2"/>
                  </a:solidFill>
                  <a:prstDash val="solid"/>
                </a:ln>
                <a:solidFill>
                  <a:schemeClr val="accent2">
                    <a:lumMod val="40000"/>
                    <a:lumOff val="60000"/>
                  </a:schemeClr>
                </a:solidFill>
                <a:latin typeface="Arial Unicode MS"/>
              </a:rPr>
              <a:t>The </a:t>
            </a:r>
            <a:r>
              <a:rPr lang="en-US" altLang="en-US" sz="6000" b="1" dirty="0">
                <a:ln w="22225">
                  <a:solidFill>
                    <a:schemeClr val="accent2"/>
                  </a:solidFill>
                  <a:prstDash val="solid"/>
                </a:ln>
                <a:solidFill>
                  <a:schemeClr val="accent2">
                    <a:lumMod val="40000"/>
                    <a:lumOff val="60000"/>
                  </a:schemeClr>
                </a:solidFill>
                <a:latin typeface="Arial Unicode MS"/>
              </a:rPr>
              <a:t>I</a:t>
            </a:r>
            <a:r>
              <a:rPr kumimoji="0" lang="en-US" altLang="en-US" sz="6000" b="1" i="0" u="none" strike="noStrike" normalizeH="0" baseline="0" dirty="0">
                <a:ln w="22225">
                  <a:solidFill>
                    <a:schemeClr val="accent2"/>
                  </a:solidFill>
                  <a:prstDash val="solid"/>
                </a:ln>
                <a:solidFill>
                  <a:schemeClr val="accent2">
                    <a:lumMod val="40000"/>
                    <a:lumOff val="60000"/>
                  </a:schemeClr>
                </a:solidFill>
                <a:latin typeface="Arial Unicode MS"/>
              </a:rPr>
              <a:t>njured Race</a:t>
            </a:r>
            <a:endParaRPr kumimoji="0" lang="en-US" altLang="en-US" sz="6000" b="1" i="0" u="none" strike="noStrike" normalizeH="0" baseline="0" dirty="0">
              <a:ln w="22225">
                <a:solidFill>
                  <a:schemeClr val="accent2"/>
                </a:solidFill>
                <a:prstDash val="solid"/>
              </a:ln>
              <a:solidFill>
                <a:schemeClr val="accent2">
                  <a:lumMod val="40000"/>
                  <a:lumOff val="60000"/>
                </a:schemeClr>
              </a:solidFill>
              <a:latin typeface="Arial" panose="020B0604020202020204" pitchFamily="34" charset="0"/>
            </a:endParaRPr>
          </a:p>
        </p:txBody>
      </p:sp>
      <p:graphicFrame>
        <p:nvGraphicFramePr>
          <p:cNvPr id="6" name="Table 6">
            <a:extLst>
              <a:ext uri="{FF2B5EF4-FFF2-40B4-BE49-F238E27FC236}">
                <a16:creationId xmlns:a16="http://schemas.microsoft.com/office/drawing/2014/main" id="{30E0E051-347B-4607-BF9D-A60436C24E9E}"/>
              </a:ext>
            </a:extLst>
          </p:cNvPr>
          <p:cNvGraphicFramePr>
            <a:graphicFrameLocks noGrp="1"/>
          </p:cNvGraphicFramePr>
          <p:nvPr>
            <p:extLst>
              <p:ext uri="{D42A27DB-BD31-4B8C-83A1-F6EECF244321}">
                <p14:modId xmlns:p14="http://schemas.microsoft.com/office/powerpoint/2010/main" val="3616936545"/>
              </p:ext>
            </p:extLst>
          </p:nvPr>
        </p:nvGraphicFramePr>
        <p:xfrm>
          <a:off x="956827" y="1985758"/>
          <a:ext cx="8128000" cy="39319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90171948"/>
                    </a:ext>
                  </a:extLst>
                </a:gridCol>
              </a:tblGrid>
              <a:tr h="370840">
                <a:tc>
                  <a:txBody>
                    <a:bodyPr/>
                    <a:lstStyle/>
                    <a:p>
                      <a:pPr marL="0" lvl="0" indent="0" eaLnBrk="0" fontAlgn="base" hangingPunct="0">
                        <a:lnSpc>
                          <a:spcPct val="100000"/>
                        </a:lnSpc>
                        <a:spcBef>
                          <a:spcPct val="0"/>
                        </a:spcBef>
                        <a:spcAft>
                          <a:spcPct val="0"/>
                        </a:spcAft>
                        <a:buNone/>
                      </a:pPr>
                      <a:r>
                        <a:rPr lang="en-US" altLang="en-US" sz="1800" dirty="0">
                          <a:solidFill>
                            <a:schemeClr val="accent2"/>
                          </a:solidFill>
                          <a:latin typeface="Arial Unicode MS"/>
                        </a:rPr>
                        <a:t>Race                              Frequency</a:t>
                      </a:r>
                    </a:p>
                    <a:p>
                      <a:pPr marL="0" lvl="0" indent="0" eaLnBrk="0" fontAlgn="base" hangingPunct="0">
                        <a:lnSpc>
                          <a:spcPct val="100000"/>
                        </a:lnSpc>
                        <a:spcBef>
                          <a:spcPct val="0"/>
                        </a:spcBef>
                        <a:spcAft>
                          <a:spcPct val="0"/>
                        </a:spcAft>
                        <a:buNone/>
                      </a:pPr>
                      <a:r>
                        <a:rPr lang="en-US" altLang="en-US" sz="1800" dirty="0">
                          <a:solidFill>
                            <a:schemeClr val="bg1"/>
                          </a:solidFill>
                          <a:latin typeface="Arial Unicode MS"/>
                        </a:rPr>
                        <a:t>White                                2487</a:t>
                      </a:r>
                    </a:p>
                    <a:p>
                      <a:pPr marL="0" lvl="0" indent="0" eaLnBrk="0" fontAlgn="base" hangingPunct="0">
                        <a:lnSpc>
                          <a:spcPct val="100000"/>
                        </a:lnSpc>
                        <a:spcBef>
                          <a:spcPct val="0"/>
                        </a:spcBef>
                        <a:spcAft>
                          <a:spcPct val="0"/>
                        </a:spcAft>
                        <a:buNone/>
                      </a:pPr>
                      <a:r>
                        <a:rPr lang="en-US" altLang="en-US" sz="1800" dirty="0">
                          <a:solidFill>
                            <a:schemeClr val="bg1"/>
                          </a:solidFill>
                          <a:latin typeface="Arial Unicode MS"/>
                        </a:rPr>
                        <a:t>Black                                311</a:t>
                      </a:r>
                    </a:p>
                    <a:p>
                      <a:pPr marL="0" lvl="0" indent="0" eaLnBrk="0" fontAlgn="base" hangingPunct="0">
                        <a:lnSpc>
                          <a:spcPct val="100000"/>
                        </a:lnSpc>
                        <a:spcBef>
                          <a:spcPct val="0"/>
                        </a:spcBef>
                        <a:spcAft>
                          <a:spcPct val="0"/>
                        </a:spcAft>
                        <a:buNone/>
                      </a:pPr>
                      <a:r>
                        <a:rPr lang="en-US" altLang="en-US" sz="1800" dirty="0">
                          <a:solidFill>
                            <a:schemeClr val="bg1"/>
                          </a:solidFill>
                          <a:latin typeface="Arial Unicode MS"/>
                        </a:rPr>
                        <a:t>African American            85</a:t>
                      </a:r>
                    </a:p>
                    <a:p>
                      <a:pPr marL="0" lvl="0" indent="0" eaLnBrk="0" fontAlgn="base" hangingPunct="0">
                        <a:lnSpc>
                          <a:spcPct val="100000"/>
                        </a:lnSpc>
                        <a:spcBef>
                          <a:spcPct val="0"/>
                        </a:spcBef>
                        <a:spcAft>
                          <a:spcPct val="0"/>
                        </a:spcAft>
                        <a:buNone/>
                      </a:pPr>
                      <a:r>
                        <a:rPr lang="en-US" altLang="en-US" sz="1800" dirty="0">
                          <a:solidFill>
                            <a:schemeClr val="bg1"/>
                          </a:solidFill>
                          <a:latin typeface="Arial Unicode MS"/>
                        </a:rPr>
                        <a:t>Unknown Victim              19</a:t>
                      </a:r>
                    </a:p>
                    <a:p>
                      <a:pPr marL="0" lvl="0" indent="0" eaLnBrk="0" fontAlgn="base" hangingPunct="0">
                        <a:lnSpc>
                          <a:spcPct val="100000"/>
                        </a:lnSpc>
                        <a:spcBef>
                          <a:spcPct val="0"/>
                        </a:spcBef>
                        <a:spcAft>
                          <a:spcPct val="0"/>
                        </a:spcAft>
                        <a:buNone/>
                      </a:pPr>
                      <a:r>
                        <a:rPr lang="en-US" altLang="en-US" sz="1800" dirty="0">
                          <a:solidFill>
                            <a:schemeClr val="bg1"/>
                          </a:solidFill>
                          <a:latin typeface="Arial Unicode MS"/>
                        </a:rPr>
                        <a:t>Asian Indian                    10</a:t>
                      </a:r>
                    </a:p>
                    <a:p>
                      <a:pPr marL="0" lvl="0" indent="0" eaLnBrk="0" fontAlgn="base" hangingPunct="0">
                        <a:lnSpc>
                          <a:spcPct val="100000"/>
                        </a:lnSpc>
                        <a:spcBef>
                          <a:spcPct val="0"/>
                        </a:spcBef>
                        <a:spcAft>
                          <a:spcPct val="0"/>
                        </a:spcAft>
                        <a:buNone/>
                      </a:pPr>
                      <a:r>
                        <a:rPr lang="en-US" altLang="en-US" sz="1800" dirty="0">
                          <a:solidFill>
                            <a:schemeClr val="bg1"/>
                          </a:solidFill>
                          <a:latin typeface="Arial Unicode MS"/>
                        </a:rPr>
                        <a:t>Asian, Other                     9</a:t>
                      </a:r>
                    </a:p>
                    <a:p>
                      <a:pPr marL="0" lvl="0" indent="0" eaLnBrk="0" fontAlgn="base" hangingPunct="0">
                        <a:lnSpc>
                          <a:spcPct val="100000"/>
                        </a:lnSpc>
                        <a:spcBef>
                          <a:spcPct val="0"/>
                        </a:spcBef>
                        <a:spcAft>
                          <a:spcPct val="0"/>
                        </a:spcAft>
                        <a:buNone/>
                      </a:pPr>
                      <a:r>
                        <a:rPr lang="en-US" altLang="en-US" sz="1800" dirty="0">
                          <a:solidFill>
                            <a:schemeClr val="bg1"/>
                          </a:solidFill>
                          <a:latin typeface="Arial Unicode MS"/>
                        </a:rPr>
                        <a:t>Other                                 7</a:t>
                      </a:r>
                    </a:p>
                    <a:p>
                      <a:pPr marL="0" lvl="0" indent="0" eaLnBrk="0" fontAlgn="base" hangingPunct="0">
                        <a:lnSpc>
                          <a:spcPct val="100000"/>
                        </a:lnSpc>
                        <a:spcBef>
                          <a:spcPct val="0"/>
                        </a:spcBef>
                        <a:spcAft>
                          <a:spcPct val="0"/>
                        </a:spcAft>
                        <a:buNone/>
                      </a:pPr>
                      <a:r>
                        <a:rPr lang="en-US" altLang="en-US" sz="1800" dirty="0">
                          <a:solidFill>
                            <a:schemeClr val="bg1"/>
                          </a:solidFill>
                          <a:latin typeface="Arial Unicode MS"/>
                        </a:rPr>
                        <a:t>Other Asian                      3</a:t>
                      </a:r>
                    </a:p>
                    <a:p>
                      <a:pPr marL="0" lvl="0" indent="0" eaLnBrk="0" fontAlgn="base" hangingPunct="0">
                        <a:lnSpc>
                          <a:spcPct val="100000"/>
                        </a:lnSpc>
                        <a:spcBef>
                          <a:spcPct val="0"/>
                        </a:spcBef>
                        <a:spcAft>
                          <a:spcPct val="0"/>
                        </a:spcAft>
                        <a:buNone/>
                      </a:pPr>
                      <a:r>
                        <a:rPr lang="en-US" altLang="en-US" sz="1800" dirty="0">
                          <a:solidFill>
                            <a:schemeClr val="bg1"/>
                          </a:solidFill>
                          <a:latin typeface="Arial Unicode MS"/>
                        </a:rPr>
                        <a:t>American Indian              1</a:t>
                      </a:r>
                    </a:p>
                    <a:p>
                      <a:pPr marL="0" lvl="0" indent="0" eaLnBrk="0" fontAlgn="base" hangingPunct="0">
                        <a:lnSpc>
                          <a:spcPct val="100000"/>
                        </a:lnSpc>
                        <a:spcBef>
                          <a:spcPct val="0"/>
                        </a:spcBef>
                        <a:spcAft>
                          <a:spcPct val="0"/>
                        </a:spcAft>
                        <a:buNone/>
                      </a:pPr>
                      <a:r>
                        <a:rPr lang="en-US" altLang="en-US" sz="1800" dirty="0">
                          <a:solidFill>
                            <a:schemeClr val="bg1"/>
                          </a:solidFill>
                          <a:latin typeface="Arial Unicode MS"/>
                        </a:rPr>
                        <a:t>Chinese                             1</a:t>
                      </a:r>
                    </a:p>
                    <a:p>
                      <a:pPr marL="0" lvl="0" indent="0" eaLnBrk="0" fontAlgn="base" hangingPunct="0">
                        <a:lnSpc>
                          <a:spcPct val="100000"/>
                        </a:lnSpc>
                        <a:spcBef>
                          <a:spcPct val="0"/>
                        </a:spcBef>
                        <a:spcAft>
                          <a:spcPct val="0"/>
                        </a:spcAft>
                        <a:buNone/>
                      </a:pPr>
                      <a:r>
                        <a:rPr lang="en-US" altLang="en-US" sz="1800" dirty="0">
                          <a:solidFill>
                            <a:schemeClr val="bg1"/>
                          </a:solidFill>
                          <a:latin typeface="Arial Unicode MS"/>
                        </a:rPr>
                        <a:t>Hawaiian                           1</a:t>
                      </a:r>
                      <a:br>
                        <a:rPr kumimoji="0" lang="en-US" altLang="en-US" sz="1800" b="0" i="0" u="none" strike="noStrike" cap="none" normalizeH="0" baseline="0" dirty="0">
                          <a:ln>
                            <a:noFill/>
                          </a:ln>
                          <a:solidFill>
                            <a:schemeClr val="bg1"/>
                          </a:solidFill>
                          <a:effectLst/>
                          <a:latin typeface="Arial Unicode MS"/>
                        </a:rPr>
                      </a:br>
                      <a:r>
                        <a:rPr lang="en-US" altLang="en-US" sz="1800" dirty="0">
                          <a:solidFill>
                            <a:schemeClr val="bg1"/>
                          </a:solidFill>
                          <a:latin typeface="Arial Unicode MS"/>
                        </a:rPr>
                        <a:t>Korean                               1</a:t>
                      </a:r>
                    </a:p>
                    <a:p>
                      <a:pPr marL="0" lvl="0" indent="0" eaLnBrk="0" fontAlgn="base" hangingPunct="0">
                        <a:lnSpc>
                          <a:spcPct val="100000"/>
                        </a:lnSpc>
                        <a:spcBef>
                          <a:spcPct val="0"/>
                        </a:spcBef>
                        <a:spcAft>
                          <a:spcPct val="0"/>
                        </a:spcAft>
                        <a:buNone/>
                      </a:pPr>
                      <a:r>
                        <a:rPr lang="en-US" altLang="en-US" sz="1800" dirty="0">
                          <a:solidFill>
                            <a:schemeClr val="bg1"/>
                          </a:solidFill>
                          <a:latin typeface="Arial Unicode MS"/>
                        </a:rPr>
                        <a:t>Native American, Other    1</a:t>
                      </a:r>
                      <a:endParaRPr lang="en-US" dirty="0">
                        <a:solidFill>
                          <a:schemeClr val="bg1"/>
                        </a:solidFill>
                      </a:endParaRPr>
                    </a:p>
                  </a:txBody>
                  <a:tcPr/>
                </a:tc>
                <a:extLst>
                  <a:ext uri="{0D108BD9-81ED-4DB2-BD59-A6C34878D82A}">
                    <a16:rowId xmlns:a16="http://schemas.microsoft.com/office/drawing/2014/main" val="3659243055"/>
                  </a:ext>
                </a:extLst>
              </a:tr>
            </a:tbl>
          </a:graphicData>
        </a:graphic>
      </p:graphicFrame>
    </p:spTree>
    <p:extLst>
      <p:ext uri="{BB962C8B-B14F-4D97-AF65-F5344CB8AC3E}">
        <p14:creationId xmlns:p14="http://schemas.microsoft.com/office/powerpoint/2010/main" val="3759857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A2DE-95AF-4D46-A07D-15684099F461}"/>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 Top Five Affected Races</a:t>
            </a:r>
          </a:p>
        </p:txBody>
      </p:sp>
      <p:pic>
        <p:nvPicPr>
          <p:cNvPr id="4" name="Content Placeholder 3">
            <a:extLst>
              <a:ext uri="{FF2B5EF4-FFF2-40B4-BE49-F238E27FC236}">
                <a16:creationId xmlns:a16="http://schemas.microsoft.com/office/drawing/2014/main" id="{D0521E09-1263-484B-AC5B-AA196829285D}"/>
              </a:ext>
            </a:extLst>
          </p:cNvPr>
          <p:cNvPicPr>
            <a:picLocks noGrp="1" noChangeAspect="1"/>
          </p:cNvPicPr>
          <p:nvPr>
            <p:ph idx="1"/>
          </p:nvPr>
        </p:nvPicPr>
        <p:blipFill>
          <a:blip r:embed="rId2"/>
          <a:stretch>
            <a:fillRect/>
          </a:stretch>
        </p:blipFill>
        <p:spPr>
          <a:xfrm>
            <a:off x="2924069" y="2181469"/>
            <a:ext cx="8541099" cy="3416300"/>
          </a:xfrm>
          <a:prstGeom prst="rect">
            <a:avLst/>
          </a:prstGeom>
        </p:spPr>
      </p:pic>
      <p:sp>
        <p:nvSpPr>
          <p:cNvPr id="5" name="TextBox 4">
            <a:extLst>
              <a:ext uri="{FF2B5EF4-FFF2-40B4-BE49-F238E27FC236}">
                <a16:creationId xmlns:a16="http://schemas.microsoft.com/office/drawing/2014/main" id="{4F8DD3E6-CA4F-48F0-B19A-59A6049A2088}"/>
              </a:ext>
            </a:extLst>
          </p:cNvPr>
          <p:cNvSpPr txBox="1"/>
          <p:nvPr/>
        </p:nvSpPr>
        <p:spPr>
          <a:xfrm>
            <a:off x="1045029" y="2451798"/>
            <a:ext cx="1879040" cy="2031325"/>
          </a:xfrm>
          <a:prstGeom prst="rect">
            <a:avLst/>
          </a:prstGeom>
          <a:solidFill>
            <a:schemeClr val="tx1"/>
          </a:solidFill>
        </p:spPr>
        <p:txBody>
          <a:bodyPr wrap="square" rtlCol="0">
            <a:spAutoFit/>
          </a:bodyPr>
          <a:lstStyle/>
          <a:p>
            <a:r>
              <a:rPr lang="en-US" b="1" dirty="0">
                <a:ln w="0"/>
                <a:solidFill>
                  <a:schemeClr val="accent1"/>
                </a:solidFill>
                <a:effectLst>
                  <a:outerShdw blurRad="38100" dist="25400" dir="5400000" algn="ctr" rotWithShape="0">
                    <a:srgbClr val="6E747A">
                      <a:alpha val="43000"/>
                    </a:srgbClr>
                  </a:outerShdw>
                </a:effectLst>
              </a:rPr>
              <a:t>Hierarchy</a:t>
            </a:r>
          </a:p>
          <a:p>
            <a:pPr marL="342900" indent="-342900">
              <a:buFont typeface="+mj-lt"/>
              <a:buAutoNum type="arabicPeriod"/>
            </a:pPr>
            <a:r>
              <a:rPr lang="en-US" b="1" dirty="0">
                <a:ln w="22225">
                  <a:solidFill>
                    <a:schemeClr val="accent2"/>
                  </a:solidFill>
                  <a:prstDash val="solid"/>
                </a:ln>
                <a:solidFill>
                  <a:schemeClr val="accent2">
                    <a:lumMod val="40000"/>
                    <a:lumOff val="60000"/>
                  </a:schemeClr>
                </a:solidFill>
              </a:rPr>
              <a:t>White</a:t>
            </a:r>
          </a:p>
          <a:p>
            <a:pPr marL="342900" indent="-342900">
              <a:buFont typeface="+mj-lt"/>
              <a:buAutoNum type="arabicPeriod"/>
            </a:pPr>
            <a:r>
              <a:rPr lang="en-US" b="1" dirty="0">
                <a:ln w="22225">
                  <a:solidFill>
                    <a:schemeClr val="accent2"/>
                  </a:solidFill>
                  <a:prstDash val="solid"/>
                </a:ln>
                <a:solidFill>
                  <a:schemeClr val="accent2">
                    <a:lumMod val="40000"/>
                    <a:lumOff val="60000"/>
                  </a:schemeClr>
                </a:solidFill>
              </a:rPr>
              <a:t>African American</a:t>
            </a:r>
          </a:p>
          <a:p>
            <a:pPr marL="342900" indent="-342900">
              <a:buFont typeface="+mj-lt"/>
              <a:buAutoNum type="arabicPeriod"/>
            </a:pPr>
            <a:r>
              <a:rPr lang="en-US" b="1" dirty="0">
                <a:ln w="22225">
                  <a:solidFill>
                    <a:schemeClr val="accent2"/>
                  </a:solidFill>
                  <a:prstDash val="solid"/>
                </a:ln>
                <a:solidFill>
                  <a:schemeClr val="accent2">
                    <a:lumMod val="40000"/>
                    <a:lumOff val="60000"/>
                  </a:schemeClr>
                </a:solidFill>
              </a:rPr>
              <a:t>Black</a:t>
            </a:r>
          </a:p>
          <a:p>
            <a:pPr marL="342900" indent="-342900">
              <a:buFont typeface="+mj-lt"/>
              <a:buAutoNum type="arabicPeriod"/>
            </a:pPr>
            <a:r>
              <a:rPr lang="en-US" b="1" dirty="0">
                <a:ln w="22225">
                  <a:solidFill>
                    <a:schemeClr val="accent2"/>
                  </a:solidFill>
                  <a:prstDash val="solid"/>
                </a:ln>
                <a:solidFill>
                  <a:schemeClr val="accent2">
                    <a:lumMod val="40000"/>
                    <a:lumOff val="60000"/>
                  </a:schemeClr>
                </a:solidFill>
              </a:rPr>
              <a:t>Other Races</a:t>
            </a:r>
          </a:p>
          <a:p>
            <a:pPr marL="342900" indent="-342900">
              <a:buFont typeface="+mj-lt"/>
              <a:buAutoNum type="arabicPeriod"/>
            </a:pPr>
            <a:r>
              <a:rPr lang="en-US" b="1" dirty="0">
                <a:ln w="22225">
                  <a:solidFill>
                    <a:schemeClr val="accent2"/>
                  </a:solidFill>
                  <a:prstDash val="solid"/>
                </a:ln>
                <a:solidFill>
                  <a:schemeClr val="accent2">
                    <a:lumMod val="40000"/>
                    <a:lumOff val="60000"/>
                  </a:schemeClr>
                </a:solidFill>
              </a:rPr>
              <a:t>Other </a:t>
            </a:r>
          </a:p>
        </p:txBody>
      </p:sp>
    </p:spTree>
    <p:extLst>
      <p:ext uri="{BB962C8B-B14F-4D97-AF65-F5344CB8AC3E}">
        <p14:creationId xmlns:p14="http://schemas.microsoft.com/office/powerpoint/2010/main" val="17610384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8F64-D2A6-4883-A4E2-6906ECED5F59}"/>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Popular County with Illicit Drugs Usage</a:t>
            </a:r>
          </a:p>
        </p:txBody>
      </p:sp>
      <p:pic>
        <p:nvPicPr>
          <p:cNvPr id="4" name="Content Placeholder 3">
            <a:extLst>
              <a:ext uri="{FF2B5EF4-FFF2-40B4-BE49-F238E27FC236}">
                <a16:creationId xmlns:a16="http://schemas.microsoft.com/office/drawing/2014/main" id="{8C9B59EC-A74B-4F58-A6CA-08FC078599CD}"/>
              </a:ext>
            </a:extLst>
          </p:cNvPr>
          <p:cNvPicPr>
            <a:picLocks noGrp="1" noChangeAspect="1"/>
          </p:cNvPicPr>
          <p:nvPr>
            <p:ph idx="1"/>
          </p:nvPr>
        </p:nvPicPr>
        <p:blipFill>
          <a:blip r:embed="rId2"/>
          <a:stretch>
            <a:fillRect/>
          </a:stretch>
        </p:blipFill>
        <p:spPr>
          <a:xfrm>
            <a:off x="3064746" y="1825625"/>
            <a:ext cx="8289053" cy="4351338"/>
          </a:xfrm>
          <a:prstGeom prst="rect">
            <a:avLst/>
          </a:prstGeom>
        </p:spPr>
      </p:pic>
      <p:sp>
        <p:nvSpPr>
          <p:cNvPr id="5" name="TextBox 4">
            <a:extLst>
              <a:ext uri="{FF2B5EF4-FFF2-40B4-BE49-F238E27FC236}">
                <a16:creationId xmlns:a16="http://schemas.microsoft.com/office/drawing/2014/main" id="{29ACA40C-F683-47F7-B80F-E196B9CCA175}"/>
              </a:ext>
            </a:extLst>
          </p:cNvPr>
          <p:cNvSpPr txBox="1"/>
          <p:nvPr/>
        </p:nvSpPr>
        <p:spPr>
          <a:xfrm>
            <a:off x="1155561" y="2431633"/>
            <a:ext cx="1788607" cy="3139321"/>
          </a:xfrm>
          <a:prstGeom prst="rect">
            <a:avLst/>
          </a:prstGeom>
          <a:solidFill>
            <a:schemeClr val="tx1"/>
          </a:solidFill>
        </p:spPr>
        <p:txBody>
          <a:bodyPr wrap="square" rtlCol="0">
            <a:spAutoFit/>
          </a:bodyPr>
          <a:lstStyle/>
          <a:p>
            <a:r>
              <a:rPr lang="en-US" b="1" dirty="0">
                <a:ln w="22225">
                  <a:solidFill>
                    <a:schemeClr val="accent2"/>
                  </a:solidFill>
                  <a:prstDash val="solid"/>
                </a:ln>
                <a:solidFill>
                  <a:schemeClr val="accent2">
                    <a:lumMod val="40000"/>
                    <a:lumOff val="60000"/>
                  </a:schemeClr>
                </a:solidFill>
              </a:rPr>
              <a:t>Hierarchy</a:t>
            </a:r>
          </a:p>
          <a:p>
            <a:pPr marL="342900" indent="-342900">
              <a:buAutoNum type="arabicPeriod"/>
            </a:pPr>
            <a:r>
              <a:rPr lang="en-US" b="1" dirty="0">
                <a:ln w="22225">
                  <a:solidFill>
                    <a:schemeClr val="accent2"/>
                  </a:solidFill>
                  <a:prstDash val="solid"/>
                </a:ln>
                <a:solidFill>
                  <a:schemeClr val="accent2">
                    <a:lumMod val="40000"/>
                    <a:lumOff val="60000"/>
                  </a:schemeClr>
                </a:solidFill>
              </a:rPr>
              <a:t>Hartford</a:t>
            </a:r>
          </a:p>
          <a:p>
            <a:pPr marL="342900" indent="-342900">
              <a:buAutoNum type="arabicPeriod"/>
            </a:pPr>
            <a:r>
              <a:rPr lang="en-US" b="1" dirty="0">
                <a:ln w="22225">
                  <a:solidFill>
                    <a:schemeClr val="accent2"/>
                  </a:solidFill>
                  <a:prstDash val="solid"/>
                </a:ln>
                <a:solidFill>
                  <a:schemeClr val="accent2">
                    <a:lumMod val="40000"/>
                    <a:lumOff val="60000"/>
                  </a:schemeClr>
                </a:solidFill>
              </a:rPr>
              <a:t>New Haven</a:t>
            </a:r>
          </a:p>
          <a:p>
            <a:pPr marL="342900" indent="-342900">
              <a:buAutoNum type="arabicPeriod"/>
            </a:pPr>
            <a:r>
              <a:rPr lang="en-US" b="1" dirty="0">
                <a:ln w="22225">
                  <a:solidFill>
                    <a:schemeClr val="accent2"/>
                  </a:solidFill>
                  <a:prstDash val="solid"/>
                </a:ln>
                <a:solidFill>
                  <a:schemeClr val="accent2">
                    <a:lumMod val="40000"/>
                    <a:lumOff val="60000"/>
                  </a:schemeClr>
                </a:solidFill>
              </a:rPr>
              <a:t>Fairfield</a:t>
            </a:r>
          </a:p>
          <a:p>
            <a:pPr marL="342900" indent="-342900">
              <a:buAutoNum type="arabicPeriod"/>
            </a:pPr>
            <a:r>
              <a:rPr lang="en-US" b="1" dirty="0">
                <a:ln w="22225">
                  <a:solidFill>
                    <a:schemeClr val="accent2"/>
                  </a:solidFill>
                  <a:prstDash val="solid"/>
                </a:ln>
                <a:solidFill>
                  <a:schemeClr val="accent2">
                    <a:lumMod val="40000"/>
                    <a:lumOff val="60000"/>
                  </a:schemeClr>
                </a:solidFill>
              </a:rPr>
              <a:t>New London</a:t>
            </a:r>
          </a:p>
          <a:p>
            <a:pPr marL="342900" indent="-342900">
              <a:buAutoNum type="arabicPeriod"/>
            </a:pPr>
            <a:r>
              <a:rPr lang="en-US" b="1" dirty="0">
                <a:ln w="22225">
                  <a:solidFill>
                    <a:schemeClr val="accent2"/>
                  </a:solidFill>
                  <a:prstDash val="solid"/>
                </a:ln>
                <a:solidFill>
                  <a:schemeClr val="accent2">
                    <a:lumMod val="40000"/>
                    <a:lumOff val="60000"/>
                  </a:schemeClr>
                </a:solidFill>
              </a:rPr>
              <a:t>Litchfield</a:t>
            </a:r>
          </a:p>
          <a:p>
            <a:pPr marL="342900" indent="-342900">
              <a:buAutoNum type="arabicPeriod"/>
            </a:pPr>
            <a:r>
              <a:rPr lang="en-US" b="1" dirty="0">
                <a:ln w="22225">
                  <a:solidFill>
                    <a:schemeClr val="accent2"/>
                  </a:solidFill>
                  <a:prstDash val="solid"/>
                </a:ln>
                <a:solidFill>
                  <a:schemeClr val="accent2">
                    <a:lumMod val="40000"/>
                    <a:lumOff val="60000"/>
                  </a:schemeClr>
                </a:solidFill>
              </a:rPr>
              <a:t>Middlesex</a:t>
            </a:r>
          </a:p>
          <a:p>
            <a:pPr marL="342900" indent="-342900">
              <a:buAutoNum type="arabicPeriod" startAt="7"/>
            </a:pPr>
            <a:r>
              <a:rPr lang="en-US" b="1" dirty="0">
                <a:ln w="22225">
                  <a:solidFill>
                    <a:schemeClr val="accent2"/>
                  </a:solidFill>
                  <a:prstDash val="solid"/>
                </a:ln>
                <a:solidFill>
                  <a:schemeClr val="accent2">
                    <a:lumMod val="40000"/>
                    <a:lumOff val="60000"/>
                  </a:schemeClr>
                </a:solidFill>
              </a:rPr>
              <a:t>Windham</a:t>
            </a:r>
          </a:p>
          <a:p>
            <a:pPr marL="342900" indent="-342900">
              <a:buAutoNum type="arabicPeriod" startAt="7"/>
            </a:pPr>
            <a:r>
              <a:rPr lang="en-US" b="1" dirty="0">
                <a:ln w="22225">
                  <a:solidFill>
                    <a:schemeClr val="accent2"/>
                  </a:solidFill>
                  <a:prstDash val="solid"/>
                </a:ln>
                <a:solidFill>
                  <a:schemeClr val="accent2">
                    <a:lumMod val="40000"/>
                    <a:lumOff val="60000"/>
                  </a:schemeClr>
                </a:solidFill>
              </a:rPr>
              <a:t>Tolland</a:t>
            </a:r>
          </a:p>
          <a:p>
            <a:endParaRPr lang="en-US" dirty="0"/>
          </a:p>
          <a:p>
            <a:endParaRPr lang="en-US" dirty="0"/>
          </a:p>
        </p:txBody>
      </p:sp>
    </p:spTree>
    <p:extLst>
      <p:ext uri="{BB962C8B-B14F-4D97-AF65-F5344CB8AC3E}">
        <p14:creationId xmlns:p14="http://schemas.microsoft.com/office/powerpoint/2010/main" val="19828813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D447B-7551-473C-90C6-DEF7A23A275E}"/>
              </a:ext>
            </a:extLst>
          </p:cNvPr>
          <p:cNvSpPr>
            <a:spLocks noGrp="1"/>
          </p:cNvSpPr>
          <p:nvPr>
            <p:ph type="title"/>
          </p:nvPr>
        </p:nvSpPr>
        <p:spPr>
          <a:solidFill>
            <a:schemeClr val="accent1"/>
          </a:solidFill>
        </p:spPr>
        <p:txBody>
          <a:bodyPr/>
          <a:lstStyle/>
          <a:p>
            <a:r>
              <a:rPr lang="en-US" b="1" dirty="0">
                <a:ln w="22225">
                  <a:solidFill>
                    <a:schemeClr val="accent2"/>
                  </a:solidFill>
                  <a:prstDash val="solid"/>
                </a:ln>
                <a:solidFill>
                  <a:schemeClr val="accent2">
                    <a:lumMod val="40000"/>
                    <a:lumOff val="60000"/>
                  </a:schemeClr>
                </a:solidFill>
              </a:rPr>
              <a:t>Popular Hard Drugs Residence in Recent Years</a:t>
            </a:r>
          </a:p>
        </p:txBody>
      </p:sp>
      <p:pic>
        <p:nvPicPr>
          <p:cNvPr id="4" name="Content Placeholder 3">
            <a:extLst>
              <a:ext uri="{FF2B5EF4-FFF2-40B4-BE49-F238E27FC236}">
                <a16:creationId xmlns:a16="http://schemas.microsoft.com/office/drawing/2014/main" id="{90DAFA89-2EA3-411F-B80C-9E444F96DAE8}"/>
              </a:ext>
            </a:extLst>
          </p:cNvPr>
          <p:cNvPicPr>
            <a:picLocks noGrp="1" noChangeAspect="1"/>
          </p:cNvPicPr>
          <p:nvPr>
            <p:ph idx="1"/>
          </p:nvPr>
        </p:nvPicPr>
        <p:blipFill>
          <a:blip r:embed="rId2"/>
          <a:stretch>
            <a:fillRect/>
          </a:stretch>
        </p:blipFill>
        <p:spPr>
          <a:xfrm>
            <a:off x="838200" y="1835673"/>
            <a:ext cx="10515600" cy="4351338"/>
          </a:xfrm>
          <a:prstGeom prst="rect">
            <a:avLst/>
          </a:prstGeom>
        </p:spPr>
      </p:pic>
    </p:spTree>
    <p:extLst>
      <p:ext uri="{BB962C8B-B14F-4D97-AF65-F5344CB8AC3E}">
        <p14:creationId xmlns:p14="http://schemas.microsoft.com/office/powerpoint/2010/main" val="22425114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BA9DE-0E7F-417C-937D-1F73F3808F9E}"/>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Affected Race</a:t>
            </a:r>
          </a:p>
        </p:txBody>
      </p:sp>
      <p:pic>
        <p:nvPicPr>
          <p:cNvPr id="7" name="Picture 6">
            <a:extLst>
              <a:ext uri="{FF2B5EF4-FFF2-40B4-BE49-F238E27FC236}">
                <a16:creationId xmlns:a16="http://schemas.microsoft.com/office/drawing/2014/main" id="{49AB6D44-DC6F-4F8A-A9A7-1977C283E160}"/>
              </a:ext>
            </a:extLst>
          </p:cNvPr>
          <p:cNvPicPr>
            <a:picLocks noChangeAspect="1"/>
          </p:cNvPicPr>
          <p:nvPr/>
        </p:nvPicPr>
        <p:blipFill>
          <a:blip r:embed="rId2"/>
          <a:stretch>
            <a:fillRect/>
          </a:stretch>
        </p:blipFill>
        <p:spPr>
          <a:xfrm>
            <a:off x="838200" y="1825625"/>
            <a:ext cx="9451311" cy="4229100"/>
          </a:xfrm>
          <a:prstGeom prst="rect">
            <a:avLst/>
          </a:prstGeom>
        </p:spPr>
      </p:pic>
    </p:spTree>
    <p:extLst>
      <p:ext uri="{BB962C8B-B14F-4D97-AF65-F5344CB8AC3E}">
        <p14:creationId xmlns:p14="http://schemas.microsoft.com/office/powerpoint/2010/main" val="39860518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C35B-FA62-4505-8857-23AFE94CA344}"/>
              </a:ext>
            </a:extLst>
          </p:cNvPr>
          <p:cNvSpPr>
            <a:spLocks noGrp="1"/>
          </p:cNvSpPr>
          <p:nvPr>
            <p:ph type="title"/>
          </p:nvPr>
        </p:nvSpPr>
        <p:spPr>
          <a:solidFill>
            <a:schemeClr val="accent1"/>
          </a:solidFill>
        </p:spPr>
        <p:txBody>
          <a:bodyPr>
            <a:normAutofit/>
          </a:bodyPr>
          <a:lstStyle/>
          <a:p>
            <a:pPr algn="ctr"/>
            <a:r>
              <a:rPr lang="en-US" sz="6000" b="1" dirty="0">
                <a:ln w="22225">
                  <a:solidFill>
                    <a:schemeClr val="accent2"/>
                  </a:solidFill>
                  <a:prstDash val="solid"/>
                </a:ln>
                <a:solidFill>
                  <a:schemeClr val="accent2">
                    <a:lumMod val="40000"/>
                    <a:lumOff val="60000"/>
                  </a:schemeClr>
                </a:solidFill>
              </a:rPr>
              <a:t>Death Rate Based County and Age</a:t>
            </a:r>
          </a:p>
        </p:txBody>
      </p:sp>
      <p:pic>
        <p:nvPicPr>
          <p:cNvPr id="4" name="Content Placeholder 3">
            <a:extLst>
              <a:ext uri="{FF2B5EF4-FFF2-40B4-BE49-F238E27FC236}">
                <a16:creationId xmlns:a16="http://schemas.microsoft.com/office/drawing/2014/main" id="{EADF8361-F964-460C-80FB-4805FE9D6850}"/>
              </a:ext>
            </a:extLst>
          </p:cNvPr>
          <p:cNvPicPr>
            <a:picLocks noGrp="1" noChangeAspect="1"/>
          </p:cNvPicPr>
          <p:nvPr>
            <p:ph idx="1"/>
          </p:nvPr>
        </p:nvPicPr>
        <p:blipFill>
          <a:blip r:embed="rId2"/>
          <a:stretch>
            <a:fillRect/>
          </a:stretch>
        </p:blipFill>
        <p:spPr>
          <a:xfrm>
            <a:off x="838200" y="1858169"/>
            <a:ext cx="9702521" cy="4286250"/>
          </a:xfrm>
          <a:prstGeom prst="rect">
            <a:avLst/>
          </a:prstGeom>
        </p:spPr>
      </p:pic>
    </p:spTree>
    <p:extLst>
      <p:ext uri="{BB962C8B-B14F-4D97-AF65-F5344CB8AC3E}">
        <p14:creationId xmlns:p14="http://schemas.microsoft.com/office/powerpoint/2010/main" val="3835461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787E-82F5-4FB2-911D-E0FED003AD72}"/>
              </a:ext>
            </a:extLst>
          </p:cNvPr>
          <p:cNvSpPr>
            <a:spLocks noGrp="1"/>
          </p:cNvSpPr>
          <p:nvPr>
            <p:ph type="title"/>
          </p:nvPr>
        </p:nvSpPr>
        <p:spPr>
          <a:solidFill>
            <a:schemeClr val="accent1"/>
          </a:solidFill>
        </p:spPr>
        <p:txBody>
          <a:bodyPr/>
          <a:lstStyle/>
          <a:p>
            <a:r>
              <a:rPr lang="en-US" b="1" dirty="0">
                <a:ln w="22225">
                  <a:solidFill>
                    <a:schemeClr val="accent2"/>
                  </a:solidFill>
                  <a:prstDash val="solid"/>
                </a:ln>
                <a:solidFill>
                  <a:schemeClr val="accent2">
                    <a:lumMod val="40000"/>
                    <a:lumOff val="60000"/>
                  </a:schemeClr>
                </a:solidFill>
              </a:rPr>
              <a:t>Highest Ranking Cases  Report Analysis </a:t>
            </a:r>
          </a:p>
        </p:txBody>
      </p:sp>
      <p:sp>
        <p:nvSpPr>
          <p:cNvPr id="3" name="Content Placeholder 2">
            <a:extLst>
              <a:ext uri="{FF2B5EF4-FFF2-40B4-BE49-F238E27FC236}">
                <a16:creationId xmlns:a16="http://schemas.microsoft.com/office/drawing/2014/main" id="{D543A886-F4B7-4DA7-A2CA-1BDAD1B0F1DC}"/>
              </a:ext>
            </a:extLst>
          </p:cNvPr>
          <p:cNvSpPr>
            <a:spLocks noGrp="1"/>
          </p:cNvSpPr>
          <p:nvPr>
            <p:ph idx="1"/>
          </p:nvPr>
        </p:nvSpPr>
        <p:spPr>
          <a:xfrm>
            <a:off x="838200" y="1865819"/>
            <a:ext cx="10515600" cy="4351338"/>
          </a:xfrm>
        </p:spPr>
        <p:txBody>
          <a:bodyPr/>
          <a:lstStyle/>
          <a:p>
            <a:pPr marL="0" indent="0" algn="just">
              <a:buNone/>
            </a:pPr>
            <a:r>
              <a:rPr lang="en-US" dirty="0">
                <a:ln w="0"/>
                <a:solidFill>
                  <a:schemeClr val="accent1"/>
                </a:solidFill>
                <a:effectLst>
                  <a:outerShdw blurRad="38100" dist="25400" dir="5400000" algn="ctr" rotWithShape="0">
                    <a:srgbClr val="6E747A">
                      <a:alpha val="43000"/>
                    </a:srgbClr>
                  </a:outerShdw>
                </a:effectLst>
              </a:rPr>
              <a:t>In 2021/12/31, the highest-ranking age victim was reported dead at the age of 87 as a result of the combined effects of fentanyl, Heroin, Oxycodone, and diazepam. In recent years there is approximately 74.4% of death cases were recorded and 17.6% of death reported cases.</a:t>
            </a:r>
          </a:p>
          <a:p>
            <a:pPr marL="0" indent="0" algn="just">
              <a:buNone/>
            </a:pPr>
            <a:r>
              <a:rPr lang="en-US" dirty="0">
                <a:ln w="0"/>
                <a:solidFill>
                  <a:schemeClr val="accent1"/>
                </a:solidFill>
                <a:effectLst>
                  <a:outerShdw blurRad="38100" dist="25400" dir="5400000" algn="ctr" rotWithShape="0">
                    <a:srgbClr val="6E747A">
                      <a:alpha val="43000"/>
                    </a:srgbClr>
                  </a:outerShdw>
                </a:effectLst>
              </a:rPr>
              <a:t>The white race is the most injured victim with a total number of 2,487 over the years while Chinese and American India have recorded 1 case respectively. 284 African Americans died as a result of drugs accidents, 661 Black died as a result of the accident,15 Asian Indian,  American Indians, and  7 others</a:t>
            </a:r>
          </a:p>
        </p:txBody>
      </p:sp>
    </p:spTree>
    <p:extLst>
      <p:ext uri="{BB962C8B-B14F-4D97-AF65-F5344CB8AC3E}">
        <p14:creationId xmlns:p14="http://schemas.microsoft.com/office/powerpoint/2010/main" val="8087193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9E6B-9653-4D9F-A092-B490508AE09E}"/>
              </a:ext>
            </a:extLst>
          </p:cNvPr>
          <p:cNvSpPr>
            <a:spLocks noGrp="1"/>
          </p:cNvSpPr>
          <p:nvPr>
            <p:ph type="title"/>
          </p:nvPr>
        </p:nvSpPr>
        <p:spPr>
          <a:solidFill>
            <a:schemeClr val="accent1"/>
          </a:solidFill>
        </p:spPr>
        <p:txBody>
          <a:bodyPr>
            <a:normAutofit/>
          </a:bodyPr>
          <a:lstStyle/>
          <a:p>
            <a:r>
              <a:rPr lang="en-US" b="1" dirty="0">
                <a:ln w="22225">
                  <a:solidFill>
                    <a:schemeClr val="accent2"/>
                  </a:solidFill>
                  <a:prstDash val="solid"/>
                </a:ln>
                <a:solidFill>
                  <a:schemeClr val="accent2">
                    <a:lumMod val="40000"/>
                    <a:lumOff val="60000"/>
                  </a:schemeClr>
                </a:solidFill>
              </a:rPr>
              <a:t>Percentage of injury sustained via illicit drugs </a:t>
            </a:r>
            <a:br>
              <a:rPr lang="en-US" b="1" dirty="0">
                <a:ln w="22225">
                  <a:solidFill>
                    <a:schemeClr val="accent2"/>
                  </a:solidFill>
                  <a:prstDash val="solid"/>
                </a:ln>
                <a:solidFill>
                  <a:schemeClr val="accent2">
                    <a:lumMod val="40000"/>
                    <a:lumOff val="60000"/>
                  </a:schemeClr>
                </a:solidFill>
              </a:rPr>
            </a:br>
            <a:endParaRPr lang="en-US" b="1" dirty="0">
              <a:ln w="22225">
                <a:solidFill>
                  <a:schemeClr val="accent2"/>
                </a:solidFill>
                <a:prstDash val="solid"/>
              </a:ln>
              <a:solidFill>
                <a:schemeClr val="accent2">
                  <a:lumMod val="40000"/>
                  <a:lumOff val="60000"/>
                </a:schemeClr>
              </a:solidFill>
            </a:endParaRPr>
          </a:p>
        </p:txBody>
      </p:sp>
      <p:graphicFrame>
        <p:nvGraphicFramePr>
          <p:cNvPr id="4" name="Table 4">
            <a:extLst>
              <a:ext uri="{FF2B5EF4-FFF2-40B4-BE49-F238E27FC236}">
                <a16:creationId xmlns:a16="http://schemas.microsoft.com/office/drawing/2014/main" id="{81E0B716-5370-45DB-A8E9-54645745E80A}"/>
              </a:ext>
            </a:extLst>
          </p:cNvPr>
          <p:cNvGraphicFramePr>
            <a:graphicFrameLocks noGrp="1"/>
          </p:cNvGraphicFramePr>
          <p:nvPr>
            <p:ph idx="1"/>
            <p:extLst>
              <p:ext uri="{D42A27DB-BD31-4B8C-83A1-F6EECF244321}">
                <p14:modId xmlns:p14="http://schemas.microsoft.com/office/powerpoint/2010/main" val="176618033"/>
              </p:ext>
            </p:extLst>
          </p:nvPr>
        </p:nvGraphicFramePr>
        <p:xfrm>
          <a:off x="838200" y="1825625"/>
          <a:ext cx="10515600" cy="338328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1207000812"/>
                    </a:ext>
                  </a:extLst>
                </a:gridCol>
              </a:tblGrid>
              <a:tr h="370840">
                <a:tc>
                  <a:txBody>
                    <a:bodyPr/>
                    <a:lstStyle/>
                    <a:p>
                      <a:r>
                        <a:rPr lang="en-US" dirty="0">
                          <a:solidFill>
                            <a:schemeClr val="accent2"/>
                          </a:solidFill>
                        </a:rPr>
                        <a:t>Injury Description                                                                 Percentage</a:t>
                      </a:r>
                    </a:p>
                    <a:p>
                      <a:r>
                        <a:rPr lang="en-US" dirty="0"/>
                        <a:t>ACUTE AND CHRONIC SUBSTANCE USE DISORDER           0.16</a:t>
                      </a:r>
                    </a:p>
                    <a:p>
                      <a:r>
                        <a:rPr lang="en-US" dirty="0"/>
                        <a:t>Substance sue                                                                          0.16</a:t>
                      </a:r>
                    </a:p>
                    <a:p>
                      <a:r>
                        <a:rPr lang="en-US" dirty="0"/>
                        <a:t>Substance use disorder                                                          0.16</a:t>
                      </a:r>
                    </a:p>
                    <a:p>
                      <a:r>
                        <a:rPr lang="en-US" dirty="0"/>
                        <a:t>Substances Abuse                                                                   0.16</a:t>
                      </a:r>
                    </a:p>
                    <a:p>
                      <a:r>
                        <a:rPr lang="en-US" dirty="0"/>
                        <a:t>Took Drugs                                                                               0.16</a:t>
                      </a:r>
                    </a:p>
                    <a:p>
                      <a:r>
                        <a:rPr lang="en-US" dirty="0"/>
                        <a:t>                                            </a:t>
                      </a:r>
                    </a:p>
                    <a:p>
                      <a:r>
                        <a:rPr lang="en-US" dirty="0"/>
                        <a:t>Ingested medication                                                               0.16</a:t>
                      </a:r>
                    </a:p>
                    <a:p>
                      <a:r>
                        <a:rPr lang="en-US" dirty="0"/>
                        <a:t>Ingested medications                                                             0.16</a:t>
                      </a:r>
                    </a:p>
                    <a:p>
                      <a:r>
                        <a:rPr lang="en-US" dirty="0"/>
                        <a:t>Ingested medications and ethanol                                      0.16</a:t>
                      </a:r>
                    </a:p>
                    <a:p>
                      <a:r>
                        <a:rPr lang="en-US" dirty="0"/>
                        <a:t>Ingested medications, alcohol                                             0.16</a:t>
                      </a:r>
                    </a:p>
                    <a:p>
                      <a:r>
                        <a:rPr lang="en-US" dirty="0"/>
                        <a:t>substance abuse                                                                     0.16</a:t>
                      </a:r>
                    </a:p>
                  </a:txBody>
                  <a:tcPr/>
                </a:tc>
                <a:extLst>
                  <a:ext uri="{0D108BD9-81ED-4DB2-BD59-A6C34878D82A}">
                    <a16:rowId xmlns:a16="http://schemas.microsoft.com/office/drawing/2014/main" val="2015080638"/>
                  </a:ext>
                </a:extLst>
              </a:tr>
            </a:tbl>
          </a:graphicData>
        </a:graphic>
      </p:graphicFrame>
    </p:spTree>
    <p:extLst>
      <p:ext uri="{BB962C8B-B14F-4D97-AF65-F5344CB8AC3E}">
        <p14:creationId xmlns:p14="http://schemas.microsoft.com/office/powerpoint/2010/main" val="39753578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D3AA240-5C9B-4260-B6E0-C5547F79C6F7}"/>
              </a:ext>
            </a:extLst>
          </p:cNvPr>
          <p:cNvGraphicFramePr>
            <a:graphicFrameLocks noGrp="1"/>
          </p:cNvGraphicFramePr>
          <p:nvPr>
            <p:ph idx="1"/>
            <p:extLst>
              <p:ext uri="{D42A27DB-BD31-4B8C-83A1-F6EECF244321}">
                <p14:modId xmlns:p14="http://schemas.microsoft.com/office/powerpoint/2010/main" val="3522659394"/>
              </p:ext>
            </p:extLst>
          </p:nvPr>
        </p:nvGraphicFramePr>
        <p:xfrm>
          <a:off x="2455984" y="1737360"/>
          <a:ext cx="6597580" cy="3383280"/>
        </p:xfrm>
        <a:graphic>
          <a:graphicData uri="http://schemas.openxmlformats.org/drawingml/2006/table">
            <a:tbl>
              <a:tblPr firstRow="1" bandRow="1">
                <a:tableStyleId>{5C22544A-7EE6-4342-B048-85BDC9FD1C3A}</a:tableStyleId>
              </a:tblPr>
              <a:tblGrid>
                <a:gridCol w="6597580">
                  <a:extLst>
                    <a:ext uri="{9D8B030D-6E8A-4147-A177-3AD203B41FA5}">
                      <a16:colId xmlns:a16="http://schemas.microsoft.com/office/drawing/2014/main" val="947655071"/>
                    </a:ext>
                  </a:extLst>
                </a:gridCol>
              </a:tblGrid>
              <a:tr h="370840">
                <a:tc>
                  <a:txBody>
                    <a:bodyPr/>
                    <a:lstStyle/>
                    <a:p>
                      <a:r>
                        <a:rPr lang="en-US" dirty="0">
                          <a:solidFill>
                            <a:schemeClr val="accent2"/>
                          </a:solidFill>
                        </a:rPr>
                        <a:t>Sex   Race                        Age   Death County     Percentage</a:t>
                      </a:r>
                    </a:p>
                    <a:p>
                      <a:r>
                        <a:rPr lang="en-US" dirty="0"/>
                        <a:t>Male  White                    41.0  NEW HAVEN       0.49</a:t>
                      </a:r>
                    </a:p>
                    <a:p>
                      <a:r>
                        <a:rPr lang="en-US" dirty="0"/>
                        <a:t>                                          34.0  HARTFORD          0.49</a:t>
                      </a:r>
                    </a:p>
                    <a:p>
                      <a:r>
                        <a:rPr lang="en-US" dirty="0"/>
                        <a:t>                                          54.0  HARTFORD          0.48</a:t>
                      </a:r>
                    </a:p>
                    <a:p>
                      <a:r>
                        <a:rPr lang="en-US" dirty="0"/>
                        <a:t>                                          31.0  NEW HAVEN       0.48</a:t>
                      </a:r>
                    </a:p>
                    <a:p>
                      <a:r>
                        <a:rPr lang="en-US" dirty="0"/>
                        <a:t>                                          40.0  NEW HAVEN       0.47</a:t>
                      </a:r>
                    </a:p>
                    <a:p>
                      <a:r>
                        <a:rPr lang="en-US" dirty="0"/>
                        <a:t>Asian Indian                    27.0  HARTFORD          0.01</a:t>
                      </a:r>
                    </a:p>
                    <a:p>
                      <a:r>
                        <a:rPr lang="en-US" dirty="0"/>
                        <a:t>                                          28.0  HARTFORD          0.01</a:t>
                      </a:r>
                    </a:p>
                    <a:p>
                      <a:r>
                        <a:rPr lang="en-US" dirty="0"/>
                        <a:t>                                          30.0  NEW HAVEN       0.01</a:t>
                      </a:r>
                    </a:p>
                    <a:p>
                      <a:r>
                        <a:rPr lang="en-US" dirty="0"/>
                        <a:t>                                          31.0  FAIRFIELD            0.01</a:t>
                      </a:r>
                    </a:p>
                    <a:p>
                      <a:r>
                        <a:rPr lang="en-US" dirty="0"/>
                        <a:t>White                               87.0  NEW HAVEN       0.01</a:t>
                      </a:r>
                    </a:p>
                    <a:p>
                      <a:endParaRPr lang="en-US" dirty="0"/>
                    </a:p>
                  </a:txBody>
                  <a:tcPr/>
                </a:tc>
                <a:extLst>
                  <a:ext uri="{0D108BD9-81ED-4DB2-BD59-A6C34878D82A}">
                    <a16:rowId xmlns:a16="http://schemas.microsoft.com/office/drawing/2014/main" val="2162846121"/>
                  </a:ext>
                </a:extLst>
              </a:tr>
            </a:tbl>
          </a:graphicData>
        </a:graphic>
      </p:graphicFrame>
      <p:sp>
        <p:nvSpPr>
          <p:cNvPr id="4" name="Rectangle 1">
            <a:extLst>
              <a:ext uri="{FF2B5EF4-FFF2-40B4-BE49-F238E27FC236}">
                <a16:creationId xmlns:a16="http://schemas.microsoft.com/office/drawing/2014/main" id="{2EDEE799-DB24-4834-8C13-0D7B68F9080E}"/>
              </a:ext>
            </a:extLst>
          </p:cNvPr>
          <p:cNvSpPr>
            <a:spLocks noGrp="1" noChangeArrowheads="1"/>
          </p:cNvSpPr>
          <p:nvPr>
            <p:ph type="title"/>
          </p:nvPr>
        </p:nvSpPr>
        <p:spPr bwMode="auto">
          <a:xfrm>
            <a:off x="219257" y="772105"/>
            <a:ext cx="11753485" cy="584775"/>
          </a:xfrm>
          <a:prstGeom prst="rect">
            <a:avLst/>
          </a:prstGeom>
          <a:solidFill>
            <a:schemeClr val="accent1"/>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normalizeH="0" baseline="0" dirty="0">
                <a:ln w="22225">
                  <a:solidFill>
                    <a:schemeClr val="accent2"/>
                  </a:solidFill>
                  <a:prstDash val="solid"/>
                </a:ln>
                <a:solidFill>
                  <a:schemeClr val="accent2">
                    <a:lumMod val="40000"/>
                    <a:lumOff val="60000"/>
                  </a:schemeClr>
                </a:solidFill>
                <a:latin typeface="Arial Unicode MS"/>
              </a:rPr>
              <a:t>Major addicted drugs victims and their respective traits</a:t>
            </a:r>
            <a:endParaRPr kumimoji="0" lang="en-US" altLang="en-US" sz="3200" b="1" i="0" u="none" strike="noStrike" normalizeH="0" baseline="0" dirty="0">
              <a:ln w="22225">
                <a:solidFill>
                  <a:schemeClr val="accent2"/>
                </a:solidFill>
                <a:prstDash val="solid"/>
              </a:ln>
              <a:solidFill>
                <a:schemeClr val="accent2">
                  <a:lumMod val="40000"/>
                  <a:lumOff val="60000"/>
                </a:schemeClr>
              </a:solidFill>
              <a:latin typeface="Arial" panose="020B0604020202020204" pitchFamily="34" charset="0"/>
            </a:endParaRPr>
          </a:p>
        </p:txBody>
      </p:sp>
      <p:graphicFrame>
        <p:nvGraphicFramePr>
          <p:cNvPr id="7" name="Table 7">
            <a:extLst>
              <a:ext uri="{FF2B5EF4-FFF2-40B4-BE49-F238E27FC236}">
                <a16:creationId xmlns:a16="http://schemas.microsoft.com/office/drawing/2014/main" id="{F39B26B0-CC26-4458-8FA4-C0E3830716F7}"/>
              </a:ext>
            </a:extLst>
          </p:cNvPr>
          <p:cNvGraphicFramePr>
            <a:graphicFrameLocks noGrp="1"/>
          </p:cNvGraphicFramePr>
          <p:nvPr>
            <p:extLst>
              <p:ext uri="{D42A27DB-BD31-4B8C-83A1-F6EECF244321}">
                <p14:modId xmlns:p14="http://schemas.microsoft.com/office/powerpoint/2010/main" val="2135905145"/>
              </p:ext>
            </p:extLst>
          </p:nvPr>
        </p:nvGraphicFramePr>
        <p:xfrm>
          <a:off x="2455984" y="5181080"/>
          <a:ext cx="6597579" cy="640080"/>
        </p:xfrm>
        <a:graphic>
          <a:graphicData uri="http://schemas.openxmlformats.org/drawingml/2006/table">
            <a:tbl>
              <a:tblPr firstRow="1" bandRow="1">
                <a:tableStyleId>{5C22544A-7EE6-4342-B048-85BDC9FD1C3A}</a:tableStyleId>
              </a:tblPr>
              <a:tblGrid>
                <a:gridCol w="6597579">
                  <a:extLst>
                    <a:ext uri="{9D8B030D-6E8A-4147-A177-3AD203B41FA5}">
                      <a16:colId xmlns:a16="http://schemas.microsoft.com/office/drawing/2014/main" val="386203720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Total average of addicted users</a:t>
                      </a:r>
                    </a:p>
                    <a:p>
                      <a:r>
                        <a:rPr lang="en-US" dirty="0"/>
                        <a:t>5.864</a:t>
                      </a:r>
                    </a:p>
                  </a:txBody>
                  <a:tcPr/>
                </a:tc>
                <a:extLst>
                  <a:ext uri="{0D108BD9-81ED-4DB2-BD59-A6C34878D82A}">
                    <a16:rowId xmlns:a16="http://schemas.microsoft.com/office/drawing/2014/main" val="1610777231"/>
                  </a:ext>
                </a:extLst>
              </a:tr>
            </a:tbl>
          </a:graphicData>
        </a:graphic>
      </p:graphicFrame>
    </p:spTree>
    <p:extLst>
      <p:ext uri="{BB962C8B-B14F-4D97-AF65-F5344CB8AC3E}">
        <p14:creationId xmlns:p14="http://schemas.microsoft.com/office/powerpoint/2010/main" val="33338827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AEA2-42B2-4BB6-802B-C888D9E62547}"/>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The County and State with Illicit Drugs usage and Death Toll</a:t>
            </a:r>
          </a:p>
        </p:txBody>
      </p:sp>
      <p:pic>
        <p:nvPicPr>
          <p:cNvPr id="4" name="Content Placeholder 3">
            <a:extLst>
              <a:ext uri="{FF2B5EF4-FFF2-40B4-BE49-F238E27FC236}">
                <a16:creationId xmlns:a16="http://schemas.microsoft.com/office/drawing/2014/main" id="{A97EB5B3-94D3-4EC4-A2EB-5E2E5F20563B}"/>
              </a:ext>
            </a:extLst>
          </p:cNvPr>
          <p:cNvPicPr>
            <a:picLocks noGrp="1" noChangeAspect="1"/>
          </p:cNvPicPr>
          <p:nvPr>
            <p:ph idx="1"/>
          </p:nvPr>
        </p:nvPicPr>
        <p:blipFill>
          <a:blip r:embed="rId2"/>
          <a:stretch>
            <a:fillRect/>
          </a:stretch>
        </p:blipFill>
        <p:spPr>
          <a:xfrm>
            <a:off x="542611" y="1862931"/>
            <a:ext cx="9455499" cy="4276725"/>
          </a:xfrm>
          <a:prstGeom prst="rect">
            <a:avLst/>
          </a:prstGeom>
        </p:spPr>
      </p:pic>
    </p:spTree>
    <p:extLst>
      <p:ext uri="{BB962C8B-B14F-4D97-AF65-F5344CB8AC3E}">
        <p14:creationId xmlns:p14="http://schemas.microsoft.com/office/powerpoint/2010/main" val="3486961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38C70-E72C-4748-888C-30E740DA66BF}"/>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Analysis Questions</a:t>
            </a:r>
          </a:p>
        </p:txBody>
      </p:sp>
      <p:sp>
        <p:nvSpPr>
          <p:cNvPr id="3" name="Content Placeholder 2">
            <a:extLst>
              <a:ext uri="{FF2B5EF4-FFF2-40B4-BE49-F238E27FC236}">
                <a16:creationId xmlns:a16="http://schemas.microsoft.com/office/drawing/2014/main" id="{869BDB24-A484-439B-A4FA-6E42A9A78A0A}"/>
              </a:ext>
            </a:extLst>
          </p:cNvPr>
          <p:cNvSpPr>
            <a:spLocks noGrp="1"/>
          </p:cNvSpPr>
          <p:nvPr>
            <p:ph idx="1"/>
          </p:nvPr>
        </p:nvSpPr>
        <p:spPr/>
        <p:txBody>
          <a:bodyPr/>
          <a:lstStyle/>
          <a:p>
            <a:r>
              <a:rPr lang="en-US" dirty="0">
                <a:ln w="0"/>
                <a:solidFill>
                  <a:schemeClr val="accent1"/>
                </a:solidFill>
                <a:effectLst>
                  <a:outerShdw blurRad="38100" dist="25400" dir="5400000" algn="ctr" rotWithShape="0">
                    <a:srgbClr val="6E747A">
                      <a:alpha val="43000"/>
                    </a:srgbClr>
                  </a:outerShdw>
                </a:effectLst>
              </a:rPr>
              <a:t>What is the association and relationship between drug usage and death rate?</a:t>
            </a:r>
          </a:p>
          <a:p>
            <a:r>
              <a:rPr lang="en-US" dirty="0">
                <a:ln w="0"/>
                <a:solidFill>
                  <a:schemeClr val="accent1"/>
                </a:solidFill>
                <a:effectLst>
                  <a:outerShdw blurRad="38100" dist="25400" dir="5400000" algn="ctr" rotWithShape="0">
                    <a:srgbClr val="6E747A">
                      <a:alpha val="43000"/>
                    </a:srgbClr>
                  </a:outerShdw>
                </a:effectLst>
              </a:rPr>
              <a:t>What are the trends and patterns in drug accidents in recent years?</a:t>
            </a:r>
          </a:p>
          <a:p>
            <a:r>
              <a:rPr lang="en-US" dirty="0">
                <a:ln w="0"/>
                <a:solidFill>
                  <a:schemeClr val="accent1"/>
                </a:solidFill>
                <a:effectLst>
                  <a:outerShdw blurRad="38100" dist="25400" dir="5400000" algn="ctr" rotWithShape="0">
                    <a:srgbClr val="6E747A">
                      <a:alpha val="43000"/>
                    </a:srgbClr>
                  </a:outerShdw>
                </a:effectLst>
              </a:rPr>
              <a:t>Who are the most affected age group?</a:t>
            </a:r>
          </a:p>
          <a:p>
            <a:r>
              <a:rPr lang="en-US" dirty="0">
                <a:ln w="0"/>
                <a:solidFill>
                  <a:schemeClr val="accent1"/>
                </a:solidFill>
                <a:effectLst>
                  <a:outerShdw blurRad="38100" dist="25400" dir="5400000" algn="ctr" rotWithShape="0">
                    <a:srgbClr val="6E747A">
                      <a:alpha val="43000"/>
                    </a:srgbClr>
                  </a:outerShdw>
                </a:effectLst>
              </a:rPr>
              <a:t>Which state is most affected by drug usage?</a:t>
            </a:r>
          </a:p>
          <a:p>
            <a:r>
              <a:rPr lang="en-US" dirty="0">
                <a:ln w="0"/>
                <a:solidFill>
                  <a:schemeClr val="accent1"/>
                </a:solidFill>
                <a:effectLst>
                  <a:outerShdw blurRad="38100" dist="25400" dir="5400000" algn="ctr" rotWithShape="0">
                    <a:srgbClr val="6E747A">
                      <a:alpha val="43000"/>
                    </a:srgbClr>
                  </a:outerShdw>
                </a:effectLst>
              </a:rPr>
              <a:t>What are the outcomes of illicit drugs after use?</a:t>
            </a:r>
          </a:p>
          <a:p>
            <a:endParaRPr lang="en-US" dirty="0"/>
          </a:p>
        </p:txBody>
      </p:sp>
    </p:spTree>
    <p:extLst>
      <p:ext uri="{BB962C8B-B14F-4D97-AF65-F5344CB8AC3E}">
        <p14:creationId xmlns:p14="http://schemas.microsoft.com/office/powerpoint/2010/main" val="37565340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1A0AA1DD-4F55-4891-8814-DAFDB7E1E8B8}"/>
              </a:ext>
            </a:extLst>
          </p:cNvPr>
          <p:cNvGraphicFramePr>
            <a:graphicFrameLocks noGrp="1"/>
          </p:cNvGraphicFramePr>
          <p:nvPr>
            <p:ph idx="1"/>
            <p:extLst>
              <p:ext uri="{D42A27DB-BD31-4B8C-83A1-F6EECF244321}">
                <p14:modId xmlns:p14="http://schemas.microsoft.com/office/powerpoint/2010/main" val="2473906381"/>
              </p:ext>
            </p:extLst>
          </p:nvPr>
        </p:nvGraphicFramePr>
        <p:xfrm>
          <a:off x="838200" y="1825625"/>
          <a:ext cx="10515600" cy="338328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789103084"/>
                    </a:ext>
                  </a:extLst>
                </a:gridCol>
              </a:tblGrid>
              <a:tr h="370840">
                <a:tc>
                  <a:txBody>
                    <a:bodyPr/>
                    <a:lstStyle/>
                    <a:p>
                      <a:r>
                        <a:rPr lang="en-US" dirty="0">
                          <a:solidFill>
                            <a:schemeClr val="accent2"/>
                          </a:solidFill>
                        </a:rPr>
                        <a:t>Death County            Death State  Death City  Death Place                             Death Manner           Percentage</a:t>
                      </a:r>
                    </a:p>
                    <a:p>
                      <a:r>
                        <a:rPr lang="en-US" dirty="0"/>
                        <a:t>FAIRFIELD                       CT           BETHEL           Other                                          Accident                         0.07</a:t>
                      </a:r>
                    </a:p>
                    <a:p>
                      <a:r>
                        <a:rPr lang="en-US" dirty="0"/>
                        <a:t>                                                                                 Residence                                  Accident                         0.04</a:t>
                      </a:r>
                    </a:p>
                    <a:p>
                      <a:r>
                        <a:rPr lang="en-US" dirty="0"/>
                        <a:t>BRIDGEPORT                                                         Decedent's Home                     Accident                         0.04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Hospital                                       Accident                        1.68</a:t>
                      </a:r>
                    </a:p>
                    <a:p>
                      <a:endParaRPr lang="en-US" dirty="0"/>
                    </a:p>
                    <a:p>
                      <a:r>
                        <a:rPr lang="en-US" dirty="0"/>
                        <a:t>                                                                                                                                      Pending                         0.01  WINDHAM                     CT         WINDHAM     Hospital                                        Accident                        0.04</a:t>
                      </a:r>
                    </a:p>
                    <a:p>
                      <a:r>
                        <a:rPr lang="en-US" dirty="0"/>
                        <a:t>                                                                               Other                                             Accident                        0.06</a:t>
                      </a:r>
                    </a:p>
                    <a:p>
                      <a:r>
                        <a:rPr lang="en-US" dirty="0"/>
                        <a:t>                                                                               Residence                                     Accident                        0.19 WOODSTOCK                                                       Decedent's Home                       Accident                        0.01</a:t>
                      </a:r>
                    </a:p>
                    <a:p>
                      <a:r>
                        <a:rPr lang="en-US" dirty="0"/>
                        <a:t>                                                                               Residence                                     Accident                        0.05</a:t>
                      </a:r>
                    </a:p>
                  </a:txBody>
                  <a:tcPr/>
                </a:tc>
                <a:extLst>
                  <a:ext uri="{0D108BD9-81ED-4DB2-BD59-A6C34878D82A}">
                    <a16:rowId xmlns:a16="http://schemas.microsoft.com/office/drawing/2014/main" val="1924615891"/>
                  </a:ext>
                </a:extLst>
              </a:tr>
            </a:tbl>
          </a:graphicData>
        </a:graphic>
      </p:graphicFrame>
      <p:sp>
        <p:nvSpPr>
          <p:cNvPr id="4" name="Rectangle 1">
            <a:extLst>
              <a:ext uri="{FF2B5EF4-FFF2-40B4-BE49-F238E27FC236}">
                <a16:creationId xmlns:a16="http://schemas.microsoft.com/office/drawing/2014/main" id="{9DEB2F45-4632-4794-9464-100ADC5CC5CF}"/>
              </a:ext>
            </a:extLst>
          </p:cNvPr>
          <p:cNvSpPr>
            <a:spLocks noGrp="1" noChangeArrowheads="1"/>
          </p:cNvSpPr>
          <p:nvPr>
            <p:ph type="title"/>
          </p:nvPr>
        </p:nvSpPr>
        <p:spPr bwMode="auto">
          <a:xfrm>
            <a:off x="401172" y="473908"/>
            <a:ext cx="11389656" cy="1107996"/>
          </a:xfrm>
          <a:prstGeom prst="rect">
            <a:avLst/>
          </a:prstGeom>
          <a:solidFill>
            <a:schemeClr val="accent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600" b="1" i="0" u="none" strike="noStrike" normalizeH="0" baseline="0" dirty="0">
                <a:ln w="22225">
                  <a:solidFill>
                    <a:schemeClr val="accent2"/>
                  </a:solidFill>
                  <a:prstDash val="solid"/>
                </a:ln>
                <a:solidFill>
                  <a:schemeClr val="accent2">
                    <a:lumMod val="40000"/>
                    <a:lumOff val="60000"/>
                  </a:schemeClr>
                </a:solidFill>
                <a:latin typeface="Arial Unicode MS"/>
              </a:rPr>
              <a:t>Percentage of Deaths Rates</a:t>
            </a:r>
            <a:endParaRPr kumimoji="0" lang="en-US" altLang="en-US" sz="6600" b="1" i="0" u="none" strike="noStrike" normalizeH="0" baseline="0" dirty="0">
              <a:ln w="22225">
                <a:solidFill>
                  <a:schemeClr val="accent2"/>
                </a:solidFill>
                <a:prstDash val="solid"/>
              </a:ln>
              <a:solidFill>
                <a:schemeClr val="accent2">
                  <a:lumMod val="40000"/>
                  <a:lumOff val="60000"/>
                </a:schemeClr>
              </a:solidFill>
              <a:latin typeface="Arial" panose="020B0604020202020204" pitchFamily="34" charset="0"/>
            </a:endParaRPr>
          </a:p>
        </p:txBody>
      </p:sp>
    </p:spTree>
    <p:extLst>
      <p:ext uri="{BB962C8B-B14F-4D97-AF65-F5344CB8AC3E}">
        <p14:creationId xmlns:p14="http://schemas.microsoft.com/office/powerpoint/2010/main" val="4466406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51F9567-4510-4B66-9708-BE45AC78CA53}"/>
              </a:ext>
            </a:extLst>
          </p:cNvPr>
          <p:cNvGraphicFramePr>
            <a:graphicFrameLocks noGrp="1"/>
          </p:cNvGraphicFramePr>
          <p:nvPr>
            <p:ph idx="1"/>
            <p:extLst>
              <p:ext uri="{D42A27DB-BD31-4B8C-83A1-F6EECF244321}">
                <p14:modId xmlns:p14="http://schemas.microsoft.com/office/powerpoint/2010/main" val="4156635711"/>
              </p:ext>
            </p:extLst>
          </p:nvPr>
        </p:nvGraphicFramePr>
        <p:xfrm>
          <a:off x="838200" y="1825625"/>
          <a:ext cx="10515600" cy="420624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653209743"/>
                    </a:ext>
                  </a:extLst>
                </a:gridCol>
              </a:tblGrid>
              <a:tr h="370840">
                <a:tc>
                  <a:txBody>
                    <a:bodyPr/>
                    <a:lstStyle/>
                    <a:p>
                      <a:r>
                        <a:rPr lang="en-US" dirty="0">
                          <a:solidFill>
                            <a:schemeClr val="accent2"/>
                          </a:solidFill>
                        </a:rPr>
                        <a:t>Death Manner            Accident  Natural  Pending</a:t>
                      </a:r>
                    </a:p>
                    <a:p>
                      <a:r>
                        <a:rPr lang="en-US" dirty="0"/>
                        <a:t>Race                                              </a:t>
                      </a:r>
                    </a:p>
                    <a:p>
                      <a:r>
                        <a:rPr lang="en-US" dirty="0"/>
                        <a:t>African American                    284       0        0</a:t>
                      </a:r>
                    </a:p>
                    <a:p>
                      <a:r>
                        <a:rPr lang="en-US" dirty="0"/>
                        <a:t>American Indian                     1           0        0</a:t>
                      </a:r>
                    </a:p>
                    <a:p>
                      <a:r>
                        <a:rPr lang="en-US" dirty="0"/>
                        <a:t>Asian Indian                             21        0        0</a:t>
                      </a:r>
                    </a:p>
                    <a:p>
                      <a:r>
                        <a:rPr lang="en-US" dirty="0"/>
                        <a:t>Asian, Other                             24        0        0</a:t>
                      </a:r>
                    </a:p>
                    <a:p>
                      <a:r>
                        <a:rPr lang="en-US" dirty="0"/>
                        <a:t>Black                                          806     0        1</a:t>
                      </a:r>
                    </a:p>
                    <a:p>
                      <a:r>
                        <a:rPr lang="en-US" dirty="0"/>
                        <a:t>Chinese                                      2         0         0</a:t>
                      </a:r>
                    </a:p>
                    <a:p>
                      <a:r>
                        <a:rPr lang="en-US" dirty="0"/>
                        <a:t>Hawaiian                                   1         0         0</a:t>
                      </a:r>
                    </a:p>
                    <a:p>
                      <a:r>
                        <a:rPr lang="en-US" dirty="0"/>
                        <a:t>Korean                                       1         0         0</a:t>
                      </a:r>
                    </a:p>
                    <a:p>
                      <a:r>
                        <a:rPr lang="en-US" dirty="0"/>
                        <a:t>Native American, Other         1         0         0</a:t>
                      </a:r>
                    </a:p>
                    <a:p>
                      <a:r>
                        <a:rPr lang="en-US" dirty="0"/>
                        <a:t>Other                                        28        0        1</a:t>
                      </a:r>
                    </a:p>
                    <a:p>
                      <a:r>
                        <a:rPr lang="en-US" dirty="0"/>
                        <a:t>Other Asian                              6         0          0</a:t>
                      </a:r>
                    </a:p>
                    <a:p>
                      <a:r>
                        <a:rPr lang="en-US" dirty="0"/>
                        <a:t>Unknown Victim                    48        0         0</a:t>
                      </a:r>
                    </a:p>
                    <a:p>
                      <a:r>
                        <a:rPr lang="en-US" dirty="0"/>
                        <a:t>White                                      7930     1       12</a:t>
                      </a:r>
                    </a:p>
                  </a:txBody>
                  <a:tcPr/>
                </a:tc>
                <a:extLst>
                  <a:ext uri="{0D108BD9-81ED-4DB2-BD59-A6C34878D82A}">
                    <a16:rowId xmlns:a16="http://schemas.microsoft.com/office/drawing/2014/main" val="2438932402"/>
                  </a:ext>
                </a:extLst>
              </a:tr>
            </a:tbl>
          </a:graphicData>
        </a:graphic>
      </p:graphicFrame>
      <p:sp>
        <p:nvSpPr>
          <p:cNvPr id="4" name="Rectangle 1">
            <a:extLst>
              <a:ext uri="{FF2B5EF4-FFF2-40B4-BE49-F238E27FC236}">
                <a16:creationId xmlns:a16="http://schemas.microsoft.com/office/drawing/2014/main" id="{81D6C9F9-56D2-4088-A495-73DC9D0F7AD6}"/>
              </a:ext>
            </a:extLst>
          </p:cNvPr>
          <p:cNvSpPr>
            <a:spLocks noGrp="1" noChangeArrowheads="1"/>
          </p:cNvSpPr>
          <p:nvPr>
            <p:ph type="title"/>
          </p:nvPr>
        </p:nvSpPr>
        <p:spPr bwMode="auto">
          <a:xfrm>
            <a:off x="838200" y="566241"/>
            <a:ext cx="10687541" cy="923330"/>
          </a:xfrm>
          <a:prstGeom prst="rect">
            <a:avLst/>
          </a:prstGeom>
          <a:solidFill>
            <a:schemeClr val="accent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1" i="0" u="none" strike="noStrike" normalizeH="0" baseline="0" dirty="0">
                <a:ln w="22225">
                  <a:solidFill>
                    <a:schemeClr val="accent2"/>
                  </a:solidFill>
                  <a:prstDash val="solid"/>
                </a:ln>
                <a:solidFill>
                  <a:schemeClr val="accent2">
                    <a:lumMod val="40000"/>
                    <a:lumOff val="60000"/>
                  </a:schemeClr>
                </a:solidFill>
                <a:latin typeface="Arial Unicode MS"/>
              </a:rPr>
              <a:t>Death frequency based on Race</a:t>
            </a:r>
            <a:endParaRPr kumimoji="0" lang="en-US" altLang="en-US" sz="5400" b="1" i="0" u="none" strike="noStrike" normalizeH="0" baseline="0" dirty="0">
              <a:ln w="22225">
                <a:solidFill>
                  <a:schemeClr val="accent2"/>
                </a:solidFill>
                <a:prstDash val="solid"/>
              </a:ln>
              <a:solidFill>
                <a:schemeClr val="accent2">
                  <a:lumMod val="40000"/>
                  <a:lumOff val="60000"/>
                </a:schemeClr>
              </a:solidFill>
              <a:latin typeface="Arial" panose="020B0604020202020204" pitchFamily="34" charset="0"/>
            </a:endParaRPr>
          </a:p>
        </p:txBody>
      </p:sp>
    </p:spTree>
    <p:extLst>
      <p:ext uri="{BB962C8B-B14F-4D97-AF65-F5344CB8AC3E}">
        <p14:creationId xmlns:p14="http://schemas.microsoft.com/office/powerpoint/2010/main" val="38236439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62D0B77-DBA3-451B-9F4F-1A46FCF28AE2}"/>
              </a:ext>
            </a:extLst>
          </p:cNvPr>
          <p:cNvSpPr>
            <a:spLocks noGrp="1" noChangeArrowheads="1"/>
          </p:cNvSpPr>
          <p:nvPr>
            <p:ph type="title"/>
          </p:nvPr>
        </p:nvSpPr>
        <p:spPr bwMode="auto">
          <a:xfrm>
            <a:off x="223110" y="817803"/>
            <a:ext cx="11745780" cy="400110"/>
          </a:xfrm>
          <a:prstGeom prst="rect">
            <a:avLst/>
          </a:prstGeom>
          <a:solidFill>
            <a:schemeClr val="accent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n w="22225">
                  <a:solidFill>
                    <a:schemeClr val="accent2"/>
                  </a:solidFill>
                  <a:prstDash val="solid"/>
                </a:ln>
                <a:solidFill>
                  <a:schemeClr val="accent2">
                    <a:lumMod val="40000"/>
                    <a:lumOff val="60000"/>
                  </a:schemeClr>
                </a:solidFill>
                <a:latin typeface="Arial Unicode MS"/>
              </a:rPr>
              <a:t>F</a:t>
            </a:r>
            <a:r>
              <a:rPr kumimoji="0" lang="en-US" altLang="en-US" sz="2000" b="1" i="0" u="none" strike="noStrike" normalizeH="0" baseline="0" dirty="0">
                <a:ln w="22225">
                  <a:solidFill>
                    <a:schemeClr val="accent2"/>
                  </a:solidFill>
                  <a:prstDash val="solid"/>
                </a:ln>
                <a:solidFill>
                  <a:schemeClr val="accent2">
                    <a:lumMod val="40000"/>
                    <a:lumOff val="60000"/>
                  </a:schemeClr>
                </a:solidFill>
                <a:latin typeface="Arial Unicode MS"/>
              </a:rPr>
              <a:t>requency and the Average proportion of injury sustained by the different race based on drugs</a:t>
            </a:r>
            <a:endParaRPr kumimoji="0" lang="en-US" altLang="en-US" sz="2000" b="1" i="0" u="none" strike="noStrike" normalizeH="0" baseline="0" dirty="0">
              <a:ln w="22225">
                <a:solidFill>
                  <a:schemeClr val="accent2"/>
                </a:solidFill>
                <a:prstDash val="solid"/>
              </a:ln>
              <a:solidFill>
                <a:schemeClr val="accent2">
                  <a:lumMod val="40000"/>
                  <a:lumOff val="60000"/>
                </a:schemeClr>
              </a:solidFill>
              <a:latin typeface="Arial" panose="020B0604020202020204" pitchFamily="34" charset="0"/>
            </a:endParaRPr>
          </a:p>
        </p:txBody>
      </p:sp>
      <p:graphicFrame>
        <p:nvGraphicFramePr>
          <p:cNvPr id="6" name="Table 6">
            <a:extLst>
              <a:ext uri="{FF2B5EF4-FFF2-40B4-BE49-F238E27FC236}">
                <a16:creationId xmlns:a16="http://schemas.microsoft.com/office/drawing/2014/main" id="{6EEDF34A-0E75-40D3-8054-11AC69E7112C}"/>
              </a:ext>
            </a:extLst>
          </p:cNvPr>
          <p:cNvGraphicFramePr>
            <a:graphicFrameLocks noGrp="1"/>
          </p:cNvGraphicFramePr>
          <p:nvPr>
            <p:ph idx="1"/>
            <p:extLst>
              <p:ext uri="{D42A27DB-BD31-4B8C-83A1-F6EECF244321}">
                <p14:modId xmlns:p14="http://schemas.microsoft.com/office/powerpoint/2010/main" val="3044797073"/>
              </p:ext>
            </p:extLst>
          </p:nvPr>
        </p:nvGraphicFramePr>
        <p:xfrm>
          <a:off x="838200" y="1825625"/>
          <a:ext cx="10515600" cy="475488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101529995"/>
                    </a:ext>
                  </a:extLst>
                </a:gridCol>
              </a:tblGrid>
              <a:tr h="370840">
                <a:tc>
                  <a:txBody>
                    <a:bodyPr/>
                    <a:lstStyle/>
                    <a:p>
                      <a:r>
                        <a:rPr lang="en-US" dirty="0">
                          <a:solidFill>
                            <a:schemeClr val="accent2"/>
                          </a:solidFill>
                        </a:rPr>
                        <a:t>Race                                           Average</a:t>
                      </a:r>
                    </a:p>
                    <a:p>
                      <a:r>
                        <a:rPr lang="en-US" dirty="0"/>
                        <a:t>African American                    0.667453</a:t>
                      </a:r>
                    </a:p>
                    <a:p>
                      <a:r>
                        <a:rPr lang="en-US" dirty="0"/>
                        <a:t>American Indian                      0.002358</a:t>
                      </a:r>
                    </a:p>
                    <a:p>
                      <a:r>
                        <a:rPr lang="en-US" dirty="0"/>
                        <a:t>Asian Indian                              0.049528</a:t>
                      </a:r>
                    </a:p>
                    <a:p>
                      <a:r>
                        <a:rPr lang="en-US" dirty="0"/>
                        <a:t>Asian, Other                             0.051887</a:t>
                      </a:r>
                    </a:p>
                    <a:p>
                      <a:r>
                        <a:rPr lang="en-US" dirty="0"/>
                        <a:t>Black                                         1.768868</a:t>
                      </a:r>
                    </a:p>
                    <a:p>
                      <a:r>
                        <a:rPr lang="en-US" dirty="0"/>
                        <a:t>Chinese                                    0.002358</a:t>
                      </a:r>
                    </a:p>
                    <a:p>
                      <a:r>
                        <a:rPr lang="en-US" dirty="0"/>
                        <a:t>Hawaiian                                 0.002358</a:t>
                      </a:r>
                    </a:p>
                    <a:p>
                      <a:r>
                        <a:rPr lang="en-US" dirty="0"/>
                        <a:t>Korean                                     0.002358</a:t>
                      </a:r>
                    </a:p>
                    <a:p>
                      <a:r>
                        <a:rPr lang="en-US" dirty="0"/>
                        <a:t>Chinese                                   0.002358</a:t>
                      </a:r>
                    </a:p>
                    <a:p>
                      <a:r>
                        <a:rPr lang="en-US" dirty="0"/>
                        <a:t>Hawaiian                                 0.002358</a:t>
                      </a:r>
                    </a:p>
                    <a:p>
                      <a:r>
                        <a:rPr lang="en-US" dirty="0"/>
                        <a:t>Korean                                    0.002358</a:t>
                      </a:r>
                    </a:p>
                    <a:p>
                      <a:r>
                        <a:rPr lang="en-US" dirty="0"/>
                        <a:t>Native American, Other      0.002358</a:t>
                      </a:r>
                    </a:p>
                    <a:p>
                      <a:r>
                        <a:rPr lang="en-US" dirty="0"/>
                        <a:t>Other                                      0.061321</a:t>
                      </a:r>
                    </a:p>
                    <a:p>
                      <a:r>
                        <a:rPr lang="en-US" dirty="0"/>
                        <a:t>Other Asian                           0.014151</a:t>
                      </a:r>
                    </a:p>
                    <a:p>
                      <a:r>
                        <a:rPr lang="en-US" dirty="0"/>
                        <a:t>Unknown Victim                  0.106132</a:t>
                      </a:r>
                    </a:p>
                    <a:p>
                      <a:r>
                        <a:rPr lang="en-US" dirty="0"/>
                        <a:t>White                                    17.049528</a:t>
                      </a:r>
                    </a:p>
                  </a:txBody>
                  <a:tcPr/>
                </a:tc>
                <a:extLst>
                  <a:ext uri="{0D108BD9-81ED-4DB2-BD59-A6C34878D82A}">
                    <a16:rowId xmlns:a16="http://schemas.microsoft.com/office/drawing/2014/main" val="3233820610"/>
                  </a:ext>
                </a:extLst>
              </a:tr>
            </a:tbl>
          </a:graphicData>
        </a:graphic>
      </p:graphicFrame>
    </p:spTree>
    <p:extLst>
      <p:ext uri="{BB962C8B-B14F-4D97-AF65-F5344CB8AC3E}">
        <p14:creationId xmlns:p14="http://schemas.microsoft.com/office/powerpoint/2010/main" val="13759149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886D-910B-4C84-AEA2-0B69ADBAAF6A}"/>
              </a:ext>
            </a:extLst>
          </p:cNvPr>
          <p:cNvSpPr>
            <a:spLocks noGrp="1"/>
          </p:cNvSpPr>
          <p:nvPr>
            <p:ph type="title"/>
          </p:nvPr>
        </p:nvSpPr>
        <p:spPr>
          <a:xfrm>
            <a:off x="345831" y="355076"/>
            <a:ext cx="10515600" cy="1325563"/>
          </a:xfrm>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 Injury Frequency Sustained Analysis Based on Races</a:t>
            </a:r>
          </a:p>
        </p:txBody>
      </p:sp>
      <p:graphicFrame>
        <p:nvGraphicFramePr>
          <p:cNvPr id="12" name="Table 12">
            <a:extLst>
              <a:ext uri="{FF2B5EF4-FFF2-40B4-BE49-F238E27FC236}">
                <a16:creationId xmlns:a16="http://schemas.microsoft.com/office/drawing/2014/main" id="{AD2592D6-EFD4-429C-9ADB-C3AC07C12B0B}"/>
              </a:ext>
            </a:extLst>
          </p:cNvPr>
          <p:cNvGraphicFramePr>
            <a:graphicFrameLocks noGrp="1"/>
          </p:cNvGraphicFramePr>
          <p:nvPr>
            <p:ph idx="1"/>
            <p:extLst>
              <p:ext uri="{D42A27DB-BD31-4B8C-83A1-F6EECF244321}">
                <p14:modId xmlns:p14="http://schemas.microsoft.com/office/powerpoint/2010/main" val="3509436297"/>
              </p:ext>
            </p:extLst>
          </p:nvPr>
        </p:nvGraphicFramePr>
        <p:xfrm>
          <a:off x="838200" y="1825624"/>
          <a:ext cx="8205316" cy="6065520"/>
        </p:xfrm>
        <a:graphic>
          <a:graphicData uri="http://schemas.openxmlformats.org/drawingml/2006/table">
            <a:tbl>
              <a:tblPr firstRow="1" bandRow="1">
                <a:tableStyleId>{5C22544A-7EE6-4342-B048-85BDC9FD1C3A}</a:tableStyleId>
              </a:tblPr>
              <a:tblGrid>
                <a:gridCol w="4102658">
                  <a:extLst>
                    <a:ext uri="{9D8B030D-6E8A-4147-A177-3AD203B41FA5}">
                      <a16:colId xmlns:a16="http://schemas.microsoft.com/office/drawing/2014/main" val="2258196973"/>
                    </a:ext>
                  </a:extLst>
                </a:gridCol>
                <a:gridCol w="4102658">
                  <a:extLst>
                    <a:ext uri="{9D8B030D-6E8A-4147-A177-3AD203B41FA5}">
                      <a16:colId xmlns:a16="http://schemas.microsoft.com/office/drawing/2014/main" val="1338533227"/>
                    </a:ext>
                  </a:extLst>
                </a:gridCol>
              </a:tblGrid>
              <a:tr h="4122999">
                <a:tc>
                  <a:txBody>
                    <a:bodyPr/>
                    <a:lstStyle/>
                    <a:p>
                      <a:pPr algn="just"/>
                      <a:r>
                        <a:rPr lang="en-US" sz="2800" b="1" u="sng" dirty="0">
                          <a:solidFill>
                            <a:schemeClr val="accent2"/>
                          </a:solidFill>
                        </a:rPr>
                        <a:t>Race</a:t>
                      </a:r>
                    </a:p>
                    <a:p>
                      <a:r>
                        <a:rPr lang="en-US" sz="2800" dirty="0"/>
                        <a:t>White</a:t>
                      </a:r>
                    </a:p>
                    <a:p>
                      <a:r>
                        <a:rPr lang="en-US" sz="2800" dirty="0"/>
                        <a:t>Black                           </a:t>
                      </a:r>
                    </a:p>
                    <a:p>
                      <a:r>
                        <a:rPr lang="en-US" sz="2800" dirty="0"/>
                        <a:t>African American</a:t>
                      </a:r>
                    </a:p>
                    <a:p>
                      <a:r>
                        <a:rPr lang="en-US" sz="2800" dirty="0"/>
                        <a:t>Unknown Victim           </a:t>
                      </a:r>
                    </a:p>
                    <a:p>
                      <a:r>
                        <a:rPr lang="en-US" sz="2800" dirty="0"/>
                        <a:t>Asian Indian</a:t>
                      </a:r>
                    </a:p>
                    <a:p>
                      <a:r>
                        <a:rPr lang="en-US" sz="2800" dirty="0"/>
                        <a:t>Asian, Other</a:t>
                      </a:r>
                    </a:p>
                    <a:p>
                      <a:r>
                        <a:rPr lang="en-US" sz="2800" dirty="0"/>
                        <a:t>Other                               </a:t>
                      </a:r>
                    </a:p>
                    <a:p>
                      <a:r>
                        <a:rPr lang="en-US" sz="2800" dirty="0"/>
                        <a:t>Other Asian</a:t>
                      </a:r>
                    </a:p>
                    <a:p>
                      <a:r>
                        <a:rPr lang="en-US" sz="2800" dirty="0"/>
                        <a:t>American Indian           </a:t>
                      </a:r>
                    </a:p>
                    <a:p>
                      <a:r>
                        <a:rPr lang="en-US" sz="2800" dirty="0"/>
                        <a:t>Chinese</a:t>
                      </a:r>
                    </a:p>
                    <a:p>
                      <a:r>
                        <a:rPr lang="en-US" sz="2800" dirty="0"/>
                        <a:t>Hawaiian </a:t>
                      </a:r>
                    </a:p>
                    <a:p>
                      <a:r>
                        <a:rPr lang="en-US" sz="2800" dirty="0"/>
                        <a:t>Korean                       </a:t>
                      </a:r>
                    </a:p>
                    <a:p>
                      <a:r>
                        <a:rPr lang="en-US" sz="2800" dirty="0"/>
                        <a:t>Native American, Other       </a:t>
                      </a:r>
                    </a:p>
                  </a:txBody>
                  <a:tcPr/>
                </a:tc>
                <a:tc>
                  <a:txBody>
                    <a:bodyPr/>
                    <a:lstStyle/>
                    <a:p>
                      <a:r>
                        <a:rPr lang="en-US" sz="2800" b="1" u="sng" dirty="0">
                          <a:solidFill>
                            <a:schemeClr val="accent2"/>
                          </a:solidFill>
                        </a:rPr>
                        <a:t>frequency</a:t>
                      </a:r>
                    </a:p>
                    <a:p>
                      <a:r>
                        <a:rPr lang="en-US" sz="2800" dirty="0"/>
                        <a:t>2487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311</a:t>
                      </a:r>
                    </a:p>
                    <a:p>
                      <a:r>
                        <a:rPr lang="en-US" sz="2800" dirty="0"/>
                        <a:t>85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19</a:t>
                      </a:r>
                    </a:p>
                    <a:p>
                      <a:r>
                        <a:rPr lang="en-US" sz="2800" dirty="0"/>
                        <a:t>10</a:t>
                      </a:r>
                    </a:p>
                    <a:p>
                      <a:r>
                        <a:rPr lang="en-US" sz="2800" dirty="0"/>
                        <a:t>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7</a:t>
                      </a:r>
                    </a:p>
                    <a:p>
                      <a:r>
                        <a:rPr lang="en-US" sz="2800" dirty="0"/>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1</a:t>
                      </a:r>
                    </a:p>
                    <a:p>
                      <a:r>
                        <a:rPr lang="en-US" sz="2800" dirty="0"/>
                        <a:t>1</a:t>
                      </a:r>
                    </a:p>
                    <a:p>
                      <a:r>
                        <a:rPr lang="en-US" sz="2800" dirty="0"/>
                        <a:t>1</a:t>
                      </a:r>
                    </a:p>
                    <a:p>
                      <a:r>
                        <a:rPr lang="en-US" sz="2800" dirty="0"/>
                        <a:t>1</a:t>
                      </a:r>
                    </a:p>
                    <a:p>
                      <a:r>
                        <a:rPr lang="en-US" sz="2800" dirty="0"/>
                        <a:t>1         </a:t>
                      </a:r>
                      <a:r>
                        <a:rPr lang="en-US" dirty="0"/>
                        <a:t>                                                                                                                                                                                                                                                                                                                                                                                                                                                                     </a:t>
                      </a:r>
                    </a:p>
                  </a:txBody>
                  <a:tcPr/>
                </a:tc>
                <a:extLst>
                  <a:ext uri="{0D108BD9-81ED-4DB2-BD59-A6C34878D82A}">
                    <a16:rowId xmlns:a16="http://schemas.microsoft.com/office/drawing/2014/main" val="602974712"/>
                  </a:ext>
                </a:extLst>
              </a:tr>
            </a:tbl>
          </a:graphicData>
        </a:graphic>
      </p:graphicFrame>
    </p:spTree>
    <p:extLst>
      <p:ext uri="{BB962C8B-B14F-4D97-AF65-F5344CB8AC3E}">
        <p14:creationId xmlns:p14="http://schemas.microsoft.com/office/powerpoint/2010/main" val="2395344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2350494-11DA-4177-A304-1F3535F3B1E9}"/>
              </a:ext>
            </a:extLst>
          </p:cNvPr>
          <p:cNvGraphicFramePr>
            <a:graphicFrameLocks noGrp="1"/>
          </p:cNvGraphicFramePr>
          <p:nvPr>
            <p:ph idx="1"/>
            <p:extLst>
              <p:ext uri="{D42A27DB-BD31-4B8C-83A1-F6EECF244321}">
                <p14:modId xmlns:p14="http://schemas.microsoft.com/office/powerpoint/2010/main" val="4012338864"/>
              </p:ext>
            </p:extLst>
          </p:nvPr>
        </p:nvGraphicFramePr>
        <p:xfrm>
          <a:off x="2486130" y="1521320"/>
          <a:ext cx="5311391" cy="5029200"/>
        </p:xfrm>
        <a:graphic>
          <a:graphicData uri="http://schemas.openxmlformats.org/drawingml/2006/table">
            <a:tbl>
              <a:tblPr firstRow="1" bandRow="1">
                <a:tableStyleId>{5C22544A-7EE6-4342-B048-85BDC9FD1C3A}</a:tableStyleId>
              </a:tblPr>
              <a:tblGrid>
                <a:gridCol w="5311391">
                  <a:extLst>
                    <a:ext uri="{9D8B030D-6E8A-4147-A177-3AD203B41FA5}">
                      <a16:colId xmlns:a16="http://schemas.microsoft.com/office/drawing/2014/main" val="339331479"/>
                    </a:ext>
                  </a:extLst>
                </a:gridCol>
              </a:tblGrid>
              <a:tr h="4696439">
                <a:tc>
                  <a:txBody>
                    <a:bodyPr/>
                    <a:lstStyle/>
                    <a:p>
                      <a:pPr marL="0" indent="0">
                        <a:buFont typeface="Arial" panose="020B0604020202020204" pitchFamily="34" charset="0"/>
                        <a:buNone/>
                      </a:pPr>
                      <a:r>
                        <a:rPr lang="en-US" sz="1200" dirty="0">
                          <a:solidFill>
                            <a:schemeClr val="accent2"/>
                          </a:solidFill>
                        </a:rPr>
                        <a:t> Race                                                Death Manner              Incident           Average</a:t>
                      </a:r>
                    </a:p>
                    <a:p>
                      <a:pPr marL="228600" indent="-228600">
                        <a:buFont typeface="Arial" panose="020B0604020202020204" pitchFamily="34" charset="0"/>
                        <a:buChar char="•"/>
                      </a:pPr>
                      <a:r>
                        <a:rPr lang="en-US" sz="1200" dirty="0"/>
                        <a:t>African American                            Accident                 Death Recorded     2.84</a:t>
                      </a:r>
                    </a:p>
                    <a:p>
                      <a:pPr marL="228600" indent="-228600">
                        <a:buFont typeface="Arial" panose="020B0604020202020204" pitchFamily="34" charset="0"/>
                        <a:buChar char="•"/>
                      </a:pPr>
                      <a:r>
                        <a:rPr lang="en-US" sz="1200" dirty="0"/>
                        <a:t>American Indian                             Accident                 Death Recorded     0.01</a:t>
                      </a:r>
                    </a:p>
                    <a:p>
                      <a:pPr marL="228600" indent="-228600">
                        <a:buFont typeface="Arial" panose="020B0604020202020204" pitchFamily="34" charset="0"/>
                        <a:buChar char="•"/>
                      </a:pPr>
                      <a:r>
                        <a:rPr lang="en-US" sz="1200" dirty="0"/>
                        <a:t>Asian Indian                                     Accident                Death Recorded     0.15</a:t>
                      </a:r>
                    </a:p>
                    <a:p>
                      <a:pPr marL="228600" indent="-228600">
                        <a:buFont typeface="Arial" panose="020B0604020202020204" pitchFamily="34" charset="0"/>
                        <a:buChar char="•"/>
                      </a:pPr>
                      <a:r>
                        <a:rPr lang="en-US" sz="1200" dirty="0"/>
                        <a:t>                                                                                            Death reported     0.06</a:t>
                      </a:r>
                    </a:p>
                    <a:p>
                      <a:pPr marL="228600" indent="-228600">
                        <a:buFont typeface="Arial" panose="020B0604020202020204" pitchFamily="34" charset="0"/>
                        <a:buChar char="•"/>
                      </a:pPr>
                      <a:r>
                        <a:rPr lang="en-US" sz="1200" dirty="0"/>
                        <a:t>Asian, Other                                      Accident                Death Recorded     0.19</a:t>
                      </a:r>
                    </a:p>
                    <a:p>
                      <a:pPr marL="228600" indent="-228600">
                        <a:buFont typeface="Arial" panose="020B0604020202020204" pitchFamily="34" charset="0"/>
                        <a:buChar char="•"/>
                      </a:pPr>
                      <a:r>
                        <a:rPr lang="en-US" sz="1200" dirty="0"/>
                        <a:t>                                                                                             Death reported     0.05</a:t>
                      </a:r>
                    </a:p>
                    <a:p>
                      <a:pPr marL="228600" indent="-228600">
                        <a:buFont typeface="Arial" panose="020B0604020202020204" pitchFamily="34" charset="0"/>
                        <a:buChar char="•"/>
                      </a:pPr>
                      <a:r>
                        <a:rPr lang="en-US" sz="1200" dirty="0"/>
                        <a:t>Black                                                   Accident                 Death Recorded     6.61</a:t>
                      </a:r>
                    </a:p>
                    <a:p>
                      <a:pPr marL="171450" indent="-171450">
                        <a:buFont typeface="Arial" panose="020B0604020202020204" pitchFamily="34" charset="0"/>
                        <a:buChar char="•"/>
                      </a:pPr>
                      <a:r>
                        <a:rPr lang="en-US" sz="1200" dirty="0"/>
                        <a:t>                                                                                               Death reported     1.45</a:t>
                      </a:r>
                    </a:p>
                    <a:p>
                      <a:pPr marL="171450" indent="-171450">
                        <a:buFont typeface="Arial" panose="020B0604020202020204" pitchFamily="34" charset="0"/>
                        <a:buChar char="•"/>
                      </a:pPr>
                      <a:r>
                        <a:rPr lang="en-US" sz="1200" dirty="0"/>
                        <a:t>                                                               Pending                Death Recorded     0.01</a:t>
                      </a:r>
                    </a:p>
                    <a:p>
                      <a:pPr marL="228600" indent="-228600">
                        <a:buFont typeface="Arial" panose="020B0604020202020204" pitchFamily="34" charset="0"/>
                        <a:buChar char="•"/>
                      </a:pPr>
                      <a:r>
                        <a:rPr lang="en-US" sz="1200" dirty="0"/>
                        <a:t>Chinese                                               Accident               Death Recorded     0.01</a:t>
                      </a:r>
                    </a:p>
                    <a:p>
                      <a:pPr marL="0" indent="0">
                        <a:buFont typeface="Arial" panose="020B0604020202020204" pitchFamily="34" charset="0"/>
                        <a:buNone/>
                      </a:pPr>
                      <a:r>
                        <a:rPr lang="en-US" sz="1200" dirty="0"/>
                        <a:t>                                                                                                   Death reported     0.01</a:t>
                      </a:r>
                    </a:p>
                    <a:p>
                      <a:pPr marL="228600" indent="-228600">
                        <a:buFont typeface="Arial" panose="020B0604020202020204" pitchFamily="34" charset="0"/>
                        <a:buChar char="•"/>
                      </a:pPr>
                      <a:r>
                        <a:rPr lang="en-US" sz="1200" dirty="0"/>
                        <a:t>Hawaiian                                            Accident               Death Recorded     0.01</a:t>
                      </a:r>
                    </a:p>
                    <a:p>
                      <a:pPr marL="228600" indent="-228600">
                        <a:buFont typeface="Arial" panose="020B0604020202020204" pitchFamily="34" charset="0"/>
                        <a:buChar char="•"/>
                      </a:pPr>
                      <a:r>
                        <a:rPr lang="en-US" sz="1200" dirty="0"/>
                        <a:t>Korean                                                Accident               Death Recorded     0.01</a:t>
                      </a:r>
                    </a:p>
                    <a:p>
                      <a:pPr marL="228600" indent="-228600">
                        <a:buFont typeface="Arial" panose="020B0604020202020204" pitchFamily="34" charset="0"/>
                        <a:buChar char="•"/>
                      </a:pPr>
                      <a:r>
                        <a:rPr lang="en-US" sz="1200" dirty="0"/>
                        <a:t>Native American, Other                  Accident                Death Recorded     0.01</a:t>
                      </a:r>
                    </a:p>
                    <a:p>
                      <a:pPr marL="228600" indent="-228600">
                        <a:buFont typeface="Arial" panose="020B0604020202020204" pitchFamily="34" charset="0"/>
                        <a:buChar char="•"/>
                      </a:pPr>
                      <a:r>
                        <a:rPr lang="en-US" sz="1200" dirty="0"/>
                        <a:t>Other                                                  Accident                Death Recorded     0.25</a:t>
                      </a:r>
                    </a:p>
                    <a:p>
                      <a:pPr marL="0" indent="0">
                        <a:buFont typeface="Arial" panose="020B0604020202020204" pitchFamily="34" charset="0"/>
                        <a:buNone/>
                      </a:pPr>
                      <a:r>
                        <a:rPr lang="en-US" sz="1200" dirty="0"/>
                        <a:t>                                                                                                  Death reported       0.03</a:t>
                      </a:r>
                    </a:p>
                    <a:p>
                      <a:pPr marL="0" indent="0">
                        <a:buFont typeface="Arial" panose="020B0604020202020204" pitchFamily="34" charset="0"/>
                        <a:buNone/>
                      </a:pPr>
                      <a:r>
                        <a:rPr lang="en-US" sz="1200" dirty="0"/>
                        <a:t>                                                                   Pending               Death Recorded     0.01</a:t>
                      </a:r>
                    </a:p>
                    <a:p>
                      <a:pPr marL="228600" indent="-228600">
                        <a:buFont typeface="Arial" panose="020B0604020202020204" pitchFamily="34" charset="0"/>
                        <a:buChar char="•"/>
                      </a:pPr>
                      <a:r>
                        <a:rPr lang="en-US" sz="1200" dirty="0"/>
                        <a:t>Other Asian                                       Accident              Death Recorded     0.06</a:t>
                      </a:r>
                    </a:p>
                    <a:p>
                      <a:pPr marL="228600" indent="-228600">
                        <a:buFont typeface="Arial" panose="020B0604020202020204" pitchFamily="34" charset="0"/>
                        <a:buChar char="•"/>
                      </a:pPr>
                      <a:r>
                        <a:rPr lang="en-US" sz="1200" dirty="0"/>
                        <a:t>Unknown Victim                              Accident              Death Recorded      0.42</a:t>
                      </a:r>
                    </a:p>
                    <a:p>
                      <a:pPr marL="0" indent="0">
                        <a:buFont typeface="Arial" panose="020B0604020202020204" pitchFamily="34" charset="0"/>
                        <a:buNone/>
                      </a:pPr>
                      <a:r>
                        <a:rPr lang="en-US" sz="1200" dirty="0"/>
                        <a:t>                                                                                                Death reported       0.06</a:t>
                      </a:r>
                    </a:p>
                    <a:p>
                      <a:pPr marL="228600" indent="-228600">
                        <a:buFont typeface="Arial" panose="020B0604020202020204" pitchFamily="34" charset="0"/>
                        <a:buChar char="•"/>
                      </a:pPr>
                      <a:r>
                        <a:rPr lang="en-US" sz="1200" dirty="0"/>
                        <a:t>White                                                 Accident              Death Recorded      63.40</a:t>
                      </a:r>
                    </a:p>
                    <a:p>
                      <a:pPr marL="0" indent="0">
                        <a:buFont typeface="Arial" panose="020B0604020202020204" pitchFamily="34" charset="0"/>
                        <a:buNone/>
                      </a:pPr>
                      <a:r>
                        <a:rPr lang="en-US" sz="1200" dirty="0"/>
                        <a:t>                                                                                                Death reported       15.90</a:t>
                      </a:r>
                    </a:p>
                    <a:p>
                      <a:pPr marL="0" indent="0">
                        <a:buFont typeface="Arial" panose="020B0604020202020204" pitchFamily="34" charset="0"/>
                        <a:buNone/>
                      </a:pPr>
                      <a:r>
                        <a:rPr lang="en-US" sz="1200" dirty="0"/>
                        <a:t>                                                                  Natural                Death Recorded         0.01</a:t>
                      </a:r>
                    </a:p>
                    <a:p>
                      <a:pPr marL="0" indent="0">
                        <a:buFont typeface="Arial" panose="020B0604020202020204" pitchFamily="34" charset="0"/>
                        <a:buNone/>
                      </a:pPr>
                      <a:r>
                        <a:rPr lang="en-US" sz="1200" dirty="0"/>
                        <a:t>                                                                  Pending                Death Recorded         0.07</a:t>
                      </a:r>
                    </a:p>
                    <a:p>
                      <a:pPr marL="0" indent="0">
                        <a:buFont typeface="Arial" panose="020B0604020202020204" pitchFamily="34" charset="0"/>
                        <a:buNone/>
                      </a:pPr>
                      <a:r>
                        <a:rPr lang="en-US" sz="1200" dirty="0"/>
                        <a:t>                                                                                                Death reported         0.05</a:t>
                      </a:r>
                    </a:p>
                    <a:p>
                      <a:endParaRPr lang="en-US" sz="1200" dirty="0"/>
                    </a:p>
                  </a:txBody>
                  <a:tcPr/>
                </a:tc>
                <a:extLst>
                  <a:ext uri="{0D108BD9-81ED-4DB2-BD59-A6C34878D82A}">
                    <a16:rowId xmlns:a16="http://schemas.microsoft.com/office/drawing/2014/main" val="3487673592"/>
                  </a:ext>
                </a:extLst>
              </a:tr>
            </a:tbl>
          </a:graphicData>
        </a:graphic>
      </p:graphicFrame>
      <p:sp>
        <p:nvSpPr>
          <p:cNvPr id="4" name="Rectangle 1">
            <a:extLst>
              <a:ext uri="{FF2B5EF4-FFF2-40B4-BE49-F238E27FC236}">
                <a16:creationId xmlns:a16="http://schemas.microsoft.com/office/drawing/2014/main" id="{041EDACE-1322-41B7-9C6B-95E107D75062}"/>
              </a:ext>
            </a:extLst>
          </p:cNvPr>
          <p:cNvSpPr>
            <a:spLocks noGrp="1" noChangeArrowheads="1"/>
          </p:cNvSpPr>
          <p:nvPr>
            <p:ph type="title"/>
          </p:nvPr>
        </p:nvSpPr>
        <p:spPr bwMode="auto">
          <a:xfrm>
            <a:off x="838200" y="797074"/>
            <a:ext cx="11380038"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normalizeH="0" baseline="0" dirty="0">
                <a:ln w="22225">
                  <a:solidFill>
                    <a:schemeClr val="accent2"/>
                  </a:solidFill>
                  <a:prstDash val="solid"/>
                </a:ln>
                <a:solidFill>
                  <a:schemeClr val="accent2">
                    <a:lumMod val="40000"/>
                    <a:lumOff val="60000"/>
                  </a:schemeClr>
                </a:solidFill>
                <a:latin typeface="Arial Unicode MS"/>
              </a:rPr>
              <a:t>Percentage of victims that died based on their race and the manner of death.</a:t>
            </a:r>
            <a:endParaRPr kumimoji="0" lang="en-US" altLang="en-US" sz="2400" b="1" i="0" u="none" strike="noStrike" normalizeH="0" baseline="0" dirty="0">
              <a:ln w="22225">
                <a:solidFill>
                  <a:schemeClr val="accent2"/>
                </a:solidFill>
                <a:prstDash val="solid"/>
              </a:ln>
              <a:solidFill>
                <a:schemeClr val="accent2">
                  <a:lumMod val="40000"/>
                  <a:lumOff val="60000"/>
                </a:schemeClr>
              </a:solidFill>
              <a:latin typeface="Arial" panose="020B0604020202020204" pitchFamily="34" charset="0"/>
            </a:endParaRPr>
          </a:p>
        </p:txBody>
      </p:sp>
    </p:spTree>
    <p:extLst>
      <p:ext uri="{BB962C8B-B14F-4D97-AF65-F5344CB8AC3E}">
        <p14:creationId xmlns:p14="http://schemas.microsoft.com/office/powerpoint/2010/main" val="40895207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C87C-55A7-4541-A995-06926D776CCF}"/>
              </a:ext>
            </a:extLst>
          </p:cNvPr>
          <p:cNvSpPr>
            <a:spLocks noGrp="1"/>
          </p:cNvSpPr>
          <p:nvPr>
            <p:ph type="title"/>
          </p:nvPr>
        </p:nvSpPr>
        <p:spPr>
          <a:xfrm>
            <a:off x="1037073" y="165905"/>
            <a:ext cx="10515600" cy="1325563"/>
          </a:xfrm>
          <a:solidFill>
            <a:schemeClr val="accent1"/>
          </a:solidFill>
        </p:spPr>
        <p:txBody>
          <a:bodyPr>
            <a:normAutofit fontScale="90000"/>
          </a:bodyPr>
          <a:lstStyle/>
          <a:p>
            <a:r>
              <a:rPr lang="en-US" b="1" dirty="0">
                <a:ln w="22225">
                  <a:solidFill>
                    <a:schemeClr val="accent2"/>
                  </a:solidFill>
                  <a:prstDash val="solid"/>
                </a:ln>
                <a:solidFill>
                  <a:schemeClr val="accent2">
                    <a:lumMod val="40000"/>
                    <a:lumOff val="60000"/>
                  </a:schemeClr>
                </a:solidFill>
              </a:rPr>
              <a:t>Examination of manner of death of drugs victims </a:t>
            </a:r>
            <a:br>
              <a:rPr lang="en-US" b="1" dirty="0">
                <a:ln w="22225">
                  <a:solidFill>
                    <a:schemeClr val="accent2"/>
                  </a:solidFill>
                  <a:prstDash val="solid"/>
                </a:ln>
                <a:solidFill>
                  <a:schemeClr val="accent2">
                    <a:lumMod val="40000"/>
                    <a:lumOff val="60000"/>
                  </a:schemeClr>
                </a:solidFill>
              </a:rPr>
            </a:br>
            <a:endParaRPr lang="en-US" b="1" dirty="0">
              <a:ln w="22225">
                <a:solidFill>
                  <a:schemeClr val="accent2"/>
                </a:solidFill>
                <a:prstDash val="solid"/>
              </a:ln>
              <a:solidFill>
                <a:schemeClr val="accent2">
                  <a:lumMod val="40000"/>
                  <a:lumOff val="60000"/>
                </a:schemeClr>
              </a:solidFill>
            </a:endParaRPr>
          </a:p>
        </p:txBody>
      </p:sp>
      <p:graphicFrame>
        <p:nvGraphicFramePr>
          <p:cNvPr id="4" name="Table 4">
            <a:extLst>
              <a:ext uri="{FF2B5EF4-FFF2-40B4-BE49-F238E27FC236}">
                <a16:creationId xmlns:a16="http://schemas.microsoft.com/office/drawing/2014/main" id="{F5E3AA4A-413D-46DC-8F03-E94057C9512E}"/>
              </a:ext>
            </a:extLst>
          </p:cNvPr>
          <p:cNvGraphicFramePr>
            <a:graphicFrameLocks noGrp="1"/>
          </p:cNvGraphicFramePr>
          <p:nvPr>
            <p:ph idx="1"/>
            <p:extLst>
              <p:ext uri="{D42A27DB-BD31-4B8C-83A1-F6EECF244321}">
                <p14:modId xmlns:p14="http://schemas.microsoft.com/office/powerpoint/2010/main" val="2416599123"/>
              </p:ext>
            </p:extLst>
          </p:nvPr>
        </p:nvGraphicFramePr>
        <p:xfrm>
          <a:off x="1037072" y="1617785"/>
          <a:ext cx="10515599" cy="3535680"/>
        </p:xfrm>
        <a:graphic>
          <a:graphicData uri="http://schemas.openxmlformats.org/drawingml/2006/table">
            <a:tbl>
              <a:tblPr firstRow="1" bandRow="1">
                <a:tableStyleId>{5C22544A-7EE6-4342-B048-85BDC9FD1C3A}</a:tableStyleId>
              </a:tblPr>
              <a:tblGrid>
                <a:gridCol w="10515599">
                  <a:extLst>
                    <a:ext uri="{9D8B030D-6E8A-4147-A177-3AD203B41FA5}">
                      <a16:colId xmlns:a16="http://schemas.microsoft.com/office/drawing/2014/main" val="768205647"/>
                    </a:ext>
                  </a:extLst>
                </a:gridCol>
              </a:tblGrid>
              <a:tr h="3336054">
                <a:tc>
                  <a:txBody>
                    <a:bodyPr/>
                    <a:lstStyle/>
                    <a:p>
                      <a:pPr marL="0" indent="0">
                        <a:buNone/>
                      </a:pPr>
                      <a:r>
                        <a:rPr lang="en-US" sz="1600" b="1" dirty="0">
                          <a:ln w="22225">
                            <a:solidFill>
                              <a:schemeClr val="accent2"/>
                            </a:solidFill>
                            <a:prstDash val="solid"/>
                          </a:ln>
                          <a:solidFill>
                            <a:schemeClr val="bg1"/>
                          </a:solidFill>
                          <a:latin typeface="+mj-lt"/>
                        </a:rPr>
                        <a:t>Drugs Types							                    </a:t>
                      </a:r>
                      <a:r>
                        <a:rPr lang="en-US" sz="1600" b="1" dirty="0">
                          <a:ln w="22225">
                            <a:solidFill>
                              <a:schemeClr val="accent2"/>
                            </a:solidFill>
                            <a:prstDash val="solid"/>
                          </a:ln>
                          <a:solidFill>
                            <a:schemeClr val="accent2"/>
                          </a:solidFill>
                          <a:latin typeface="+mj-lt"/>
                        </a:rPr>
                        <a:t>Numbers of affected victims</a:t>
                      </a:r>
                    </a:p>
                    <a:p>
                      <a:r>
                        <a:rPr lang="en-US" sz="1600" dirty="0"/>
                        <a:t>Acute Fentanyl Intoxication                                                                   				             416</a:t>
                      </a:r>
                    </a:p>
                    <a:p>
                      <a:r>
                        <a:rPr lang="en-US" sz="1600" dirty="0"/>
                        <a:t>Multiple Drug Toxicity                                                                     				             131</a:t>
                      </a:r>
                    </a:p>
                    <a:p>
                      <a:r>
                        <a:rPr lang="en-US" sz="1600" dirty="0"/>
                        <a:t>Heroin Intoxication                                                                              				              130</a:t>
                      </a:r>
                    </a:p>
                    <a:p>
                      <a:r>
                        <a:rPr lang="en-US" sz="1600" dirty="0"/>
                        <a:t>Acute Heroin Intoxication                                                                     				              121</a:t>
                      </a:r>
                    </a:p>
                    <a:p>
                      <a:r>
                        <a:rPr lang="en-US" sz="1600" dirty="0"/>
                        <a:t>Heroin Toxicity                                                                                                                                                                      97                                                                                                </a:t>
                      </a:r>
                    </a:p>
                    <a:p>
                      <a:r>
                        <a:rPr lang="en-US" sz="1600" dirty="0"/>
                        <a:t>Acute Methamphetamine Intoxication with Cardiac Hypertrophy                                                                            1</a:t>
                      </a:r>
                    </a:p>
                    <a:p>
                      <a:r>
                        <a:rPr lang="en-US" sz="1600" dirty="0"/>
                        <a:t>Intoxication due to the combined effects of Clonazepam, Cocaine, Venlafaxine, and Fentanyl                          1</a:t>
                      </a:r>
                    </a:p>
                    <a:p>
                      <a:r>
                        <a:rPr lang="en-US" sz="1600" dirty="0"/>
                        <a:t>Acute Intoxication due to the Combined Effects of Cocaine, Heroin, Benzodiazepines and Ethanol                  1</a:t>
                      </a:r>
                    </a:p>
                    <a:p>
                      <a:r>
                        <a:rPr lang="en-US" sz="1600" dirty="0"/>
                        <a:t>Acute Intoxication due to the Combined Effects of Heroin, Cocaine, Clonazepam, and Methylphenidate       1</a:t>
                      </a:r>
                    </a:p>
                    <a:p>
                      <a:r>
                        <a:rPr lang="en-US" sz="1600" dirty="0"/>
                        <a:t>Acute Intoxication by the Combined Effects of Fentanyl, Xylazine, and </a:t>
                      </a:r>
                      <a:r>
                        <a:rPr lang="en-US" sz="1600"/>
                        <a:t>Methadone                                             </a:t>
                      </a:r>
                      <a:r>
                        <a:rPr lang="en-US" sz="1600" dirty="0"/>
                        <a:t>1</a:t>
                      </a:r>
                    </a:p>
                    <a:p>
                      <a:pPr marL="0" indent="0">
                        <a:buNone/>
                      </a:pPr>
                      <a:r>
                        <a:rPr lang="en-US" sz="1600" dirty="0"/>
                        <a:t>  </a:t>
                      </a:r>
                      <a:r>
                        <a:rPr lang="en-US" sz="1600" b="1" dirty="0">
                          <a:ln w="22225">
                            <a:solidFill>
                              <a:schemeClr val="bg1"/>
                            </a:solidFill>
                            <a:prstDash val="solid"/>
                          </a:ln>
                          <a:solidFill>
                            <a:schemeClr val="bg1"/>
                          </a:solidFill>
                          <a:latin typeface="+mj-lt"/>
                          <a:ea typeface="Segoe UI Black" panose="020B0A02040204020203" pitchFamily="34" charset="0"/>
                        </a:rPr>
                        <a:t>  </a:t>
                      </a:r>
                    </a:p>
                    <a:p>
                      <a:endParaRPr lang="en-US" dirty="0"/>
                    </a:p>
                  </a:txBody>
                  <a:tcPr/>
                </a:tc>
                <a:extLst>
                  <a:ext uri="{0D108BD9-81ED-4DB2-BD59-A6C34878D82A}">
                    <a16:rowId xmlns:a16="http://schemas.microsoft.com/office/drawing/2014/main" val="2127678769"/>
                  </a:ext>
                </a:extLst>
              </a:tr>
            </a:tbl>
          </a:graphicData>
        </a:graphic>
      </p:graphicFrame>
    </p:spTree>
    <p:extLst>
      <p:ext uri="{BB962C8B-B14F-4D97-AF65-F5344CB8AC3E}">
        <p14:creationId xmlns:p14="http://schemas.microsoft.com/office/powerpoint/2010/main" val="2608750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39B508E-FDD8-4598-9BE1-857E0ED3973E}"/>
              </a:ext>
            </a:extLst>
          </p:cNvPr>
          <p:cNvGraphicFramePr>
            <a:graphicFrameLocks noGrp="1"/>
          </p:cNvGraphicFramePr>
          <p:nvPr>
            <p:ph idx="1"/>
            <p:extLst>
              <p:ext uri="{D42A27DB-BD31-4B8C-83A1-F6EECF244321}">
                <p14:modId xmlns:p14="http://schemas.microsoft.com/office/powerpoint/2010/main" val="2986658782"/>
              </p:ext>
            </p:extLst>
          </p:nvPr>
        </p:nvGraphicFramePr>
        <p:xfrm>
          <a:off x="838200" y="1825625"/>
          <a:ext cx="10515600" cy="832104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1567273903"/>
                    </a:ext>
                  </a:extLst>
                </a:gridCol>
              </a:tblGrid>
              <a:tr h="370840">
                <a:tc>
                  <a:txBody>
                    <a:bodyPr/>
                    <a:lstStyle/>
                    <a:p>
                      <a:r>
                        <a:rPr lang="en-US" dirty="0"/>
                        <a:t>Race                                    Death Manner  Incident               Numbers</a:t>
                      </a:r>
                    </a:p>
                    <a:p>
                      <a:r>
                        <a:rPr lang="en-US" dirty="0"/>
                        <a:t>African American                Accident      Death Recorded     284</a:t>
                      </a:r>
                    </a:p>
                    <a:p>
                      <a:r>
                        <a:rPr lang="en-US" dirty="0"/>
                        <a:t>American Indian                  Accident      Death Recorded       1</a:t>
                      </a:r>
                    </a:p>
                    <a:p>
                      <a:r>
                        <a:rPr lang="en-US" dirty="0"/>
                        <a:t>Asian Indian                         Accident      Death Recorded      15</a:t>
                      </a:r>
                    </a:p>
                    <a:p>
                      <a:r>
                        <a:rPr lang="en-US" dirty="0"/>
                        <a:t>                                                                     Death reported       6</a:t>
                      </a:r>
                    </a:p>
                    <a:p>
                      <a:r>
                        <a:rPr lang="en-US" dirty="0"/>
                        <a:t>Asian, Other                         Accident      Death Recorded      19</a:t>
                      </a:r>
                    </a:p>
                    <a:p>
                      <a:r>
                        <a:rPr lang="en-US" dirty="0"/>
                        <a:t>                                                                     Death reported       5</a:t>
                      </a:r>
                    </a:p>
                    <a:p>
                      <a:r>
                        <a:rPr lang="en-US" dirty="0"/>
                        <a:t>Black                                      Accident      Death Recorded     661</a:t>
                      </a:r>
                    </a:p>
                    <a:p>
                      <a:r>
                        <a:rPr lang="en-US" dirty="0"/>
                        <a:t>                                                                     Death reported     145</a:t>
                      </a:r>
                    </a:p>
                    <a:p>
                      <a:r>
                        <a:rPr lang="en-US" dirty="0"/>
                        <a:t>                                                Pending       Death Recorded       1</a:t>
                      </a:r>
                    </a:p>
                    <a:p>
                      <a:r>
                        <a:rPr lang="en-US" dirty="0"/>
                        <a:t>Chinese                                  Accident      Death Recorded       1</a:t>
                      </a:r>
                    </a:p>
                    <a:p>
                      <a:r>
                        <a:rPr lang="en-US" dirty="0"/>
                        <a:t>                                                                      Death reported        1</a:t>
                      </a:r>
                    </a:p>
                    <a:p>
                      <a:r>
                        <a:rPr lang="en-US" dirty="0"/>
                        <a:t>Hawaiian                               Accident      Death Recorded       1</a:t>
                      </a:r>
                    </a:p>
                    <a:p>
                      <a:r>
                        <a:rPr lang="en-US" dirty="0"/>
                        <a:t>Korean                                   Accident      Death Recorded       1</a:t>
                      </a:r>
                    </a:p>
                    <a:p>
                      <a:r>
                        <a:rPr lang="en-US" dirty="0"/>
                        <a:t>Native American, Other     Accident      Death Recorded       1</a:t>
                      </a:r>
                    </a:p>
                    <a:p>
                      <a:r>
                        <a:rPr lang="en-US" dirty="0"/>
                        <a:t>Other                                     Accident      Death Recorded      25</a:t>
                      </a:r>
                    </a:p>
                    <a:p>
                      <a:r>
                        <a:rPr lang="en-US" dirty="0"/>
                        <a:t>                                                                     Death reported       3</a:t>
                      </a:r>
                    </a:p>
                    <a:p>
                      <a:r>
                        <a:rPr lang="en-US" dirty="0"/>
                        <a:t>                                                Pending       Death Recorded       1</a:t>
                      </a:r>
                    </a:p>
                    <a:p>
                      <a:r>
                        <a:rPr lang="en-US" dirty="0"/>
                        <a:t>Other Asian                          Accident      Death Recorded       6</a:t>
                      </a:r>
                    </a:p>
                    <a:p>
                      <a:r>
                        <a:rPr lang="en-US" dirty="0"/>
                        <a:t>Unknown Victim                 Accident      Death Recorded      42</a:t>
                      </a:r>
                    </a:p>
                    <a:p>
                      <a:r>
                        <a:rPr lang="en-US" dirty="0"/>
                        <a:t>                                                                     Death reported       6</a:t>
                      </a:r>
                    </a:p>
                    <a:p>
                      <a:r>
                        <a:rPr lang="en-US" dirty="0"/>
                        <a:t>White                                    Accident      Death Recorded    6340</a:t>
                      </a:r>
                    </a:p>
                    <a:p>
                      <a:r>
                        <a:rPr lang="en-US" dirty="0"/>
                        <a:t>                                      Death reported </a:t>
                      </a:r>
                    </a:p>
                    <a:p>
                      <a:r>
                        <a:rPr lang="en-US" dirty="0"/>
                        <a:t>Unknown Victim          Accident      Death Recorded      42</a:t>
                      </a:r>
                    </a:p>
                    <a:p>
                      <a:r>
                        <a:rPr lang="en-US" dirty="0"/>
                        <a:t>                                      Death reported       6</a:t>
                      </a:r>
                    </a:p>
                    <a:p>
                      <a:r>
                        <a:rPr lang="en-US" dirty="0"/>
                        <a:t>White                   Accident      Death Recorded    6340</a:t>
                      </a:r>
                    </a:p>
                    <a:p>
                      <a:r>
                        <a:rPr lang="en-US" dirty="0"/>
                        <a:t>                                      Death reported    1590</a:t>
                      </a:r>
                    </a:p>
                    <a:p>
                      <a:r>
                        <a:rPr lang="en-US" dirty="0"/>
                        <a:t>                        Natural       Death Recorded       1</a:t>
                      </a:r>
                    </a:p>
                    <a:p>
                      <a:r>
                        <a:rPr lang="en-US" dirty="0"/>
                        <a:t>                        Pending       Death Recorded       7</a:t>
                      </a:r>
                    </a:p>
                    <a:p>
                      <a:r>
                        <a:rPr lang="en-US" dirty="0"/>
                        <a:t>                                      Death reported       </a:t>
                      </a:r>
                    </a:p>
                  </a:txBody>
                  <a:tcPr/>
                </a:tc>
                <a:extLst>
                  <a:ext uri="{0D108BD9-81ED-4DB2-BD59-A6C34878D82A}">
                    <a16:rowId xmlns:a16="http://schemas.microsoft.com/office/drawing/2014/main" val="3900378746"/>
                  </a:ext>
                </a:extLst>
              </a:tr>
            </a:tbl>
          </a:graphicData>
        </a:graphic>
      </p:graphicFrame>
      <p:sp>
        <p:nvSpPr>
          <p:cNvPr id="6" name="Rectangle 1">
            <a:extLst>
              <a:ext uri="{FF2B5EF4-FFF2-40B4-BE49-F238E27FC236}">
                <a16:creationId xmlns:a16="http://schemas.microsoft.com/office/drawing/2014/main" id="{FEE4DFEB-B2A2-49F6-81E7-CA6C579A68FA}"/>
              </a:ext>
            </a:extLst>
          </p:cNvPr>
          <p:cNvSpPr>
            <a:spLocks noGrp="1" noChangeArrowheads="1"/>
          </p:cNvSpPr>
          <p:nvPr>
            <p:ph type="title"/>
          </p:nvPr>
        </p:nvSpPr>
        <p:spPr bwMode="auto">
          <a:xfrm>
            <a:off x="381134" y="807123"/>
            <a:ext cx="11429732"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normalizeH="0" baseline="0" dirty="0">
                <a:ln w="22225">
                  <a:solidFill>
                    <a:schemeClr val="accent2"/>
                  </a:solidFill>
                  <a:prstDash val="solid"/>
                </a:ln>
                <a:solidFill>
                  <a:schemeClr val="accent2">
                    <a:lumMod val="40000"/>
                    <a:lumOff val="60000"/>
                  </a:schemeClr>
                </a:solidFill>
                <a:latin typeface="Arial Unicode MS"/>
              </a:rPr>
              <a:t>The number of victims that died based on their race and the manner of death</a:t>
            </a:r>
            <a:r>
              <a:rPr kumimoji="0" lang="en-US" altLang="en-US" sz="1000" b="0" i="0" u="none" strike="noStrike" cap="none" normalizeH="0" baseline="0" dirty="0">
                <a:ln>
                  <a:noFill/>
                </a:ln>
                <a:solidFill>
                  <a:srgbClr val="080808"/>
                </a:solidFill>
                <a:effectLst/>
                <a:latin typeface="Arial Unicode MS"/>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27330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DAC9-875D-4A81-B452-777DB950093D}"/>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Outcomes</a:t>
            </a:r>
            <a:br>
              <a:rPr lang="en-US" b="1" dirty="0">
                <a:ln w="22225">
                  <a:solidFill>
                    <a:schemeClr val="accent2"/>
                  </a:solidFill>
                  <a:prstDash val="solid"/>
                </a:ln>
                <a:solidFill>
                  <a:schemeClr val="accent2">
                    <a:lumMod val="40000"/>
                    <a:lumOff val="60000"/>
                  </a:schemeClr>
                </a:solidFill>
              </a:rPr>
            </a:br>
            <a:r>
              <a:rPr lang="en-US" sz="2400" b="1" dirty="0">
                <a:ln w="22225">
                  <a:solidFill>
                    <a:schemeClr val="accent2"/>
                  </a:solidFill>
                  <a:prstDash val="solid"/>
                </a:ln>
                <a:solidFill>
                  <a:schemeClr val="accent2">
                    <a:lumMod val="40000"/>
                    <a:lumOff val="60000"/>
                  </a:schemeClr>
                </a:solidFill>
              </a:rPr>
              <a:t>Reported Cases and Death Rates</a:t>
            </a:r>
          </a:p>
        </p:txBody>
      </p:sp>
      <p:sp>
        <p:nvSpPr>
          <p:cNvPr id="3" name="Content Placeholder 2">
            <a:extLst>
              <a:ext uri="{FF2B5EF4-FFF2-40B4-BE49-F238E27FC236}">
                <a16:creationId xmlns:a16="http://schemas.microsoft.com/office/drawing/2014/main" id="{5676CF43-B7FD-476C-BF58-5A4B9280F34D}"/>
              </a:ext>
            </a:extLst>
          </p:cNvPr>
          <p:cNvSpPr>
            <a:spLocks noGrp="1"/>
          </p:cNvSpPr>
          <p:nvPr>
            <p:ph idx="1"/>
          </p:nvPr>
        </p:nvSpPr>
        <p:spPr/>
        <p:txBody>
          <a:bodyPr/>
          <a:lstStyle/>
          <a:p>
            <a:pPr marL="0" indent="0" algn="just">
              <a:buNone/>
            </a:pPr>
            <a:r>
              <a:rPr lang="en-US" dirty="0">
                <a:ln w="0"/>
                <a:solidFill>
                  <a:schemeClr val="accent1"/>
                </a:solidFill>
                <a:effectLst>
                  <a:outerShdw blurRad="38100" dist="25400" dir="5400000" algn="ctr" rotWithShape="0">
                    <a:srgbClr val="6E747A">
                      <a:alpha val="43000"/>
                    </a:srgbClr>
                  </a:outerShdw>
                </a:effectLst>
              </a:rPr>
              <a:t>Our analysis shows that 74.28% death cases were recorded while 17.65%  were reported as a result of hard drugs usage. </a:t>
            </a:r>
          </a:p>
          <a:p>
            <a:pPr marL="0" indent="0" algn="just">
              <a:buNone/>
            </a:pPr>
            <a:r>
              <a:rPr lang="en-US" dirty="0">
                <a:ln w="0"/>
                <a:solidFill>
                  <a:schemeClr val="accent1"/>
                </a:solidFill>
                <a:effectLst>
                  <a:outerShdw blurRad="38100" dist="25400" dir="5400000" algn="ctr" rotWithShape="0">
                    <a:srgbClr val="6E747A">
                      <a:alpha val="43000"/>
                    </a:srgbClr>
                  </a:outerShdw>
                </a:effectLst>
              </a:rPr>
              <a:t>Illicit drugs has a chronic and deadly impact on the life of Connecticut citizens.</a:t>
            </a:r>
          </a:p>
          <a:p>
            <a:pPr marL="0" indent="0" algn="just">
              <a:buNone/>
            </a:pPr>
            <a:endParaRPr lang="en-US" dirty="0"/>
          </a:p>
        </p:txBody>
      </p:sp>
    </p:spTree>
    <p:extLst>
      <p:ext uri="{BB962C8B-B14F-4D97-AF65-F5344CB8AC3E}">
        <p14:creationId xmlns:p14="http://schemas.microsoft.com/office/powerpoint/2010/main" val="31482717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B0740500-7B79-4195-856E-FF7955EF7F9B}"/>
              </a:ext>
            </a:extLst>
          </p:cNvPr>
          <p:cNvGraphicFramePr>
            <a:graphicFrameLocks noGrp="1"/>
          </p:cNvGraphicFramePr>
          <p:nvPr>
            <p:ph idx="1"/>
            <p:extLst>
              <p:ext uri="{D42A27DB-BD31-4B8C-83A1-F6EECF244321}">
                <p14:modId xmlns:p14="http://schemas.microsoft.com/office/powerpoint/2010/main" val="2648142980"/>
              </p:ext>
            </p:extLst>
          </p:nvPr>
        </p:nvGraphicFramePr>
        <p:xfrm>
          <a:off x="838200" y="1825625"/>
          <a:ext cx="10515600" cy="338328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347181985"/>
                    </a:ext>
                  </a:extLst>
                </a:gridCol>
              </a:tblGrid>
              <a:tr h="370840">
                <a:tc>
                  <a:txBody>
                    <a:bodyPr/>
                    <a:lstStyle/>
                    <a:p>
                      <a:r>
                        <a:rPr lang="en-US" dirty="0">
                          <a:solidFill>
                            <a:schemeClr val="accent2"/>
                          </a:solidFill>
                        </a:rPr>
                        <a:t>Death Manner            Accident   Natural   Pending</a:t>
                      </a:r>
                    </a:p>
                    <a:p>
                      <a:r>
                        <a:rPr lang="en-US" dirty="0"/>
                        <a:t>Race                                                </a:t>
                      </a:r>
                    </a:p>
                    <a:p>
                      <a:r>
                        <a:rPr lang="en-US" dirty="0"/>
                        <a:t>African American                  0.030977  0.000000  0.000000</a:t>
                      </a:r>
                    </a:p>
                    <a:p>
                      <a:r>
                        <a:rPr lang="en-US" dirty="0"/>
                        <a:t>American Indian                   0.000109  0.000000  0.000000</a:t>
                      </a:r>
                    </a:p>
                    <a:p>
                      <a:r>
                        <a:rPr lang="en-US" dirty="0"/>
                        <a:t>Asian Indian                          0.002291  0.000000  0.000000</a:t>
                      </a:r>
                    </a:p>
                    <a:p>
                      <a:r>
                        <a:rPr lang="en-US" dirty="0"/>
                        <a:t>Asian, Other                          0.002618  0.000000  0.000000</a:t>
                      </a:r>
                    </a:p>
                    <a:p>
                      <a:r>
                        <a:rPr lang="en-US" dirty="0"/>
                        <a:t>Black                                       0.087914  0.000000  0.000109</a:t>
                      </a:r>
                    </a:p>
                    <a:p>
                      <a:r>
                        <a:rPr lang="en-US" dirty="0"/>
                        <a:t>Chinese                                  0.000218  0.000000  0.000000</a:t>
                      </a:r>
                    </a:p>
                    <a:p>
                      <a:r>
                        <a:rPr lang="en-US" dirty="0"/>
                        <a:t>Hawaiian                               0.000109  0.000000  0.000000</a:t>
                      </a:r>
                    </a:p>
                    <a:p>
                      <a:r>
                        <a:rPr lang="en-US" dirty="0"/>
                        <a:t>Korean                                   0.000109  0.000000  0.000000</a:t>
                      </a:r>
                    </a:p>
                    <a:p>
                      <a:r>
                        <a:rPr lang="en-US" dirty="0"/>
                        <a:t>Native American, Other     0.000109  0.000000  0.000000</a:t>
                      </a:r>
                    </a:p>
                    <a:p>
                      <a:r>
                        <a:rPr lang="en-US" dirty="0"/>
                        <a:t>Other                                     0.003054  0.000000  0.000000</a:t>
                      </a:r>
                    </a:p>
                  </a:txBody>
                  <a:tcPr/>
                </a:tc>
                <a:extLst>
                  <a:ext uri="{0D108BD9-81ED-4DB2-BD59-A6C34878D82A}">
                    <a16:rowId xmlns:a16="http://schemas.microsoft.com/office/drawing/2014/main" val="3372722430"/>
                  </a:ext>
                </a:extLst>
              </a:tr>
            </a:tbl>
          </a:graphicData>
        </a:graphic>
      </p:graphicFrame>
      <p:sp>
        <p:nvSpPr>
          <p:cNvPr id="4" name="Rectangle 1">
            <a:extLst>
              <a:ext uri="{FF2B5EF4-FFF2-40B4-BE49-F238E27FC236}">
                <a16:creationId xmlns:a16="http://schemas.microsoft.com/office/drawing/2014/main" id="{CFB31920-A278-4C95-B2B2-9E6CF32A93D0}"/>
              </a:ext>
            </a:extLst>
          </p:cNvPr>
          <p:cNvSpPr>
            <a:spLocks noGrp="1" noChangeArrowheads="1"/>
          </p:cNvSpPr>
          <p:nvPr>
            <p:ph type="title"/>
          </p:nvPr>
        </p:nvSpPr>
        <p:spPr bwMode="auto">
          <a:xfrm>
            <a:off x="838200" y="520075"/>
            <a:ext cx="10953640"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0" b="1" i="0" u="none" strike="noStrike" normalizeH="0" baseline="0" dirty="0">
                <a:ln w="22225">
                  <a:solidFill>
                    <a:schemeClr val="accent2"/>
                  </a:solidFill>
                  <a:prstDash val="solid"/>
                </a:ln>
                <a:solidFill>
                  <a:schemeClr val="accent2">
                    <a:lumMod val="40000"/>
                    <a:lumOff val="60000"/>
                  </a:schemeClr>
                </a:solidFill>
                <a:latin typeface="Arial Unicode MS"/>
              </a:rPr>
              <a:t>Proportion of Death Outcome</a:t>
            </a:r>
            <a:endParaRPr kumimoji="0" lang="en-US" altLang="en-US" sz="6000" b="1" i="0" u="none" strike="noStrike" normalizeH="0" baseline="0" dirty="0">
              <a:ln w="22225">
                <a:solidFill>
                  <a:schemeClr val="accent2"/>
                </a:solidFill>
                <a:prstDash val="solid"/>
              </a:ln>
              <a:solidFill>
                <a:schemeClr val="accent2">
                  <a:lumMod val="40000"/>
                  <a:lumOff val="60000"/>
                </a:schemeClr>
              </a:solidFill>
              <a:latin typeface="Arial" panose="020B0604020202020204" pitchFamily="34" charset="0"/>
            </a:endParaRPr>
          </a:p>
        </p:txBody>
      </p:sp>
    </p:spTree>
    <p:extLst>
      <p:ext uri="{BB962C8B-B14F-4D97-AF65-F5344CB8AC3E}">
        <p14:creationId xmlns:p14="http://schemas.microsoft.com/office/powerpoint/2010/main" val="39093561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13305-10A8-4383-8AE0-538DE8139549}"/>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Outcomes</a:t>
            </a:r>
            <a:br>
              <a:rPr lang="en-US" b="1" dirty="0">
                <a:ln w="22225">
                  <a:solidFill>
                    <a:schemeClr val="accent2"/>
                  </a:solidFill>
                  <a:prstDash val="solid"/>
                </a:ln>
                <a:solidFill>
                  <a:schemeClr val="accent2">
                    <a:lumMod val="40000"/>
                    <a:lumOff val="60000"/>
                  </a:schemeClr>
                </a:solidFill>
              </a:rPr>
            </a:br>
            <a:r>
              <a:rPr lang="en-US" b="1" dirty="0">
                <a:ln w="22225">
                  <a:solidFill>
                    <a:schemeClr val="accent2"/>
                  </a:solidFill>
                  <a:prstDash val="solid"/>
                </a:ln>
                <a:solidFill>
                  <a:schemeClr val="accent2">
                    <a:lumMod val="40000"/>
                    <a:lumOff val="60000"/>
                  </a:schemeClr>
                </a:solidFill>
              </a:rPr>
              <a:t>Reported Cases and Death Rates</a:t>
            </a:r>
          </a:p>
        </p:txBody>
      </p:sp>
      <p:pic>
        <p:nvPicPr>
          <p:cNvPr id="4" name="Content Placeholder 3">
            <a:extLst>
              <a:ext uri="{FF2B5EF4-FFF2-40B4-BE49-F238E27FC236}">
                <a16:creationId xmlns:a16="http://schemas.microsoft.com/office/drawing/2014/main" id="{8BBBD986-0FD7-4463-98E2-2C539F2DED68}"/>
              </a:ext>
            </a:extLst>
          </p:cNvPr>
          <p:cNvPicPr>
            <a:picLocks noGrp="1" noChangeAspect="1"/>
          </p:cNvPicPr>
          <p:nvPr>
            <p:ph idx="1"/>
          </p:nvPr>
        </p:nvPicPr>
        <p:blipFill>
          <a:blip r:embed="rId2"/>
          <a:stretch>
            <a:fillRect/>
          </a:stretch>
        </p:blipFill>
        <p:spPr>
          <a:xfrm>
            <a:off x="162232" y="1704681"/>
            <a:ext cx="8332838" cy="4834756"/>
          </a:xfrm>
          <a:prstGeom prst="rect">
            <a:avLst/>
          </a:prstGeom>
        </p:spPr>
      </p:pic>
      <p:sp>
        <p:nvSpPr>
          <p:cNvPr id="3" name="Oval 2">
            <a:extLst>
              <a:ext uri="{FF2B5EF4-FFF2-40B4-BE49-F238E27FC236}">
                <a16:creationId xmlns:a16="http://schemas.microsoft.com/office/drawing/2014/main" id="{2BAE1BCA-8B5E-4478-A765-0999C51C71C0}"/>
              </a:ext>
            </a:extLst>
          </p:cNvPr>
          <p:cNvSpPr/>
          <p:nvPr/>
        </p:nvSpPr>
        <p:spPr>
          <a:xfrm>
            <a:off x="8214852" y="134210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6">
            <a:extLst>
              <a:ext uri="{FF2B5EF4-FFF2-40B4-BE49-F238E27FC236}">
                <a16:creationId xmlns:a16="http://schemas.microsoft.com/office/drawing/2014/main" id="{B64874BE-1127-4464-B197-8B3325F00608}"/>
              </a:ext>
            </a:extLst>
          </p:cNvPr>
          <p:cNvGraphicFramePr>
            <a:graphicFrameLocks noGrp="1"/>
          </p:cNvGraphicFramePr>
          <p:nvPr>
            <p:extLst>
              <p:ext uri="{D42A27DB-BD31-4B8C-83A1-F6EECF244321}">
                <p14:modId xmlns:p14="http://schemas.microsoft.com/office/powerpoint/2010/main" val="2990600057"/>
              </p:ext>
            </p:extLst>
          </p:nvPr>
        </p:nvGraphicFramePr>
        <p:xfrm>
          <a:off x="8469995" y="2019771"/>
          <a:ext cx="3559773" cy="3749040"/>
        </p:xfrm>
        <a:graphic>
          <a:graphicData uri="http://schemas.openxmlformats.org/drawingml/2006/table">
            <a:tbl>
              <a:tblPr firstRow="1" bandRow="1">
                <a:tableStyleId>{5C22544A-7EE6-4342-B048-85BDC9FD1C3A}</a:tableStyleId>
              </a:tblPr>
              <a:tblGrid>
                <a:gridCol w="3559773">
                  <a:extLst>
                    <a:ext uri="{9D8B030D-6E8A-4147-A177-3AD203B41FA5}">
                      <a16:colId xmlns:a16="http://schemas.microsoft.com/office/drawing/2014/main" val="1323528361"/>
                    </a:ext>
                  </a:extLst>
                </a:gridCol>
              </a:tblGrid>
              <a:tr h="1776977">
                <a:tc>
                  <a:txBody>
                    <a:bodyPr/>
                    <a:lstStyle/>
                    <a:p>
                      <a:r>
                        <a:rPr lang="en-US" u="sng" dirty="0"/>
                        <a:t>Sex            Incident (%)  </a:t>
                      </a:r>
                    </a:p>
                    <a:p>
                      <a:r>
                        <a:rPr lang="en-US" dirty="0"/>
                        <a:t>Female        Death  Recorded   19.17       </a:t>
                      </a:r>
                    </a:p>
                    <a:p>
                      <a:r>
                        <a:rPr lang="en-US" dirty="0"/>
                        <a:t>                     Death reported     4.51</a:t>
                      </a:r>
                    </a:p>
                    <a:p>
                      <a:endParaRPr lang="en-US" dirty="0"/>
                    </a:p>
                    <a:p>
                      <a:r>
                        <a:rPr lang="en-US" dirty="0"/>
                        <a:t>Male            Death Recorded    55.11</a:t>
                      </a:r>
                    </a:p>
                    <a:p>
                      <a:r>
                        <a:rPr lang="en-US" dirty="0"/>
                        <a:t>                     Death reported    13.14</a:t>
                      </a:r>
                    </a:p>
                    <a:p>
                      <a:r>
                        <a:rPr lang="en-US" dirty="0"/>
                        <a:t>Total Death Recorded          74.35 </a:t>
                      </a:r>
                    </a:p>
                    <a:p>
                      <a:r>
                        <a:rPr lang="en-US" dirty="0"/>
                        <a:t>Total Death Reported          17.16</a:t>
                      </a:r>
                    </a:p>
                  </a:txBody>
                  <a:tcPr/>
                </a:tc>
                <a:extLst>
                  <a:ext uri="{0D108BD9-81ED-4DB2-BD59-A6C34878D82A}">
                    <a16:rowId xmlns:a16="http://schemas.microsoft.com/office/drawing/2014/main" val="2094923837"/>
                  </a:ext>
                </a:extLst>
              </a:tr>
              <a:tr h="1295605">
                <a:tc>
                  <a:txBody>
                    <a:bodyPr/>
                    <a:lstStyle/>
                    <a:p>
                      <a:r>
                        <a:rPr lang="en-US" u="sng" dirty="0"/>
                        <a:t>Death Cases (%)          </a:t>
                      </a:r>
                    </a:p>
                    <a:p>
                      <a:r>
                        <a:rPr lang="en-US" dirty="0"/>
                        <a:t>Female    23.68</a:t>
                      </a:r>
                    </a:p>
                    <a:p>
                      <a:r>
                        <a:rPr lang="en-US" dirty="0"/>
                        <a:t>Male      68.25</a:t>
                      </a:r>
                    </a:p>
                    <a:p>
                      <a:r>
                        <a:rPr lang="en-US" dirty="0"/>
                        <a:t>Total Cases =91.93</a:t>
                      </a:r>
                    </a:p>
                    <a:p>
                      <a:endParaRPr lang="en-US" dirty="0"/>
                    </a:p>
                  </a:txBody>
                  <a:tcPr/>
                </a:tc>
                <a:extLst>
                  <a:ext uri="{0D108BD9-81ED-4DB2-BD59-A6C34878D82A}">
                    <a16:rowId xmlns:a16="http://schemas.microsoft.com/office/drawing/2014/main" val="4027543173"/>
                  </a:ext>
                </a:extLst>
              </a:tr>
            </a:tbl>
          </a:graphicData>
        </a:graphic>
      </p:graphicFrame>
    </p:spTree>
    <p:extLst>
      <p:ext uri="{BB962C8B-B14F-4D97-AF65-F5344CB8AC3E}">
        <p14:creationId xmlns:p14="http://schemas.microsoft.com/office/powerpoint/2010/main" val="557281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A1FE-3A77-4564-BB37-A30FF98C1E5E}"/>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Dataset Description</a:t>
            </a:r>
          </a:p>
        </p:txBody>
      </p:sp>
      <p:sp>
        <p:nvSpPr>
          <p:cNvPr id="3" name="Content Placeholder 2">
            <a:extLst>
              <a:ext uri="{FF2B5EF4-FFF2-40B4-BE49-F238E27FC236}">
                <a16:creationId xmlns:a16="http://schemas.microsoft.com/office/drawing/2014/main" id="{E19DE706-766E-492F-BD46-0D404FDBFE46}"/>
              </a:ext>
            </a:extLst>
          </p:cNvPr>
          <p:cNvSpPr>
            <a:spLocks noGrp="1"/>
          </p:cNvSpPr>
          <p:nvPr>
            <p:ph idx="1"/>
          </p:nvPr>
        </p:nvSpPr>
        <p:spPr/>
        <p:txBody>
          <a:bodyPr/>
          <a:lstStyle/>
          <a:p>
            <a:pPr marL="0" indent="0">
              <a:buNone/>
            </a:pPr>
            <a:r>
              <a:rPr lang="en-US" dirty="0">
                <a:ln w="0"/>
                <a:solidFill>
                  <a:schemeClr val="accent1"/>
                </a:solidFill>
                <a:effectLst>
                  <a:outerShdw blurRad="38100" dist="25400" dir="5400000" algn="ctr" rotWithShape="0">
                    <a:srgbClr val="6E747A">
                      <a:alpha val="43000"/>
                    </a:srgbClr>
                  </a:outerShdw>
                </a:effectLst>
              </a:rPr>
              <a:t>The analysis will be based on Accidental Drug Related Deaths 2012-2021. I downloaded the dataset from</a:t>
            </a:r>
            <a:r>
              <a:rPr lang="en-US" dirty="0">
                <a:ln w="0"/>
                <a:effectLst>
                  <a:outerShdw blurRad="38100" dist="19050" dir="2700000" algn="tl" rotWithShape="0">
                    <a:schemeClr val="dk1">
                      <a:alpha val="40000"/>
                    </a:schemeClr>
                  </a:outerShdw>
                </a:effectLst>
              </a:rPr>
              <a:t> </a:t>
            </a:r>
            <a:r>
              <a:rPr lang="en-US" dirty="0">
                <a:ln w="0"/>
                <a:effectLst>
                  <a:outerShdw blurRad="38100" dist="19050" dir="2700000" algn="tl" rotWithShape="0">
                    <a:schemeClr val="dk1">
                      <a:alpha val="40000"/>
                    </a:schemeClr>
                  </a:outerShdw>
                </a:effectLst>
                <a:hlinkClick r:id="rId2">
                  <a:extLst>
                    <a:ext uri="{A12FA001-AC4F-418D-AE19-62706E023703}">
                      <ahyp:hlinkClr xmlns:ahyp="http://schemas.microsoft.com/office/drawing/2018/hyperlinkcolor" val="tx"/>
                    </a:ext>
                  </a:extLst>
                </a:hlinkClick>
              </a:rPr>
              <a:t>Accidental Drug Related Deaths 2012-2021 - Catalog (data.gov)</a:t>
            </a:r>
            <a:endParaRPr lang="en-US" dirty="0">
              <a:ln w="0"/>
              <a:effectLst>
                <a:outerShdw blurRad="38100" dist="19050" dir="2700000" algn="tl" rotWithShape="0">
                  <a:schemeClr val="dk1">
                    <a:alpha val="40000"/>
                  </a:schemeClr>
                </a:outerShdw>
              </a:effectLst>
            </a:endParaRPr>
          </a:p>
          <a:p>
            <a:pPr marL="0" indent="0">
              <a:buNone/>
            </a:pPr>
            <a:r>
              <a:rPr lang="en-US" dirty="0">
                <a:ln w="0"/>
                <a:solidFill>
                  <a:schemeClr val="accent1"/>
                </a:solidFill>
                <a:effectLst>
                  <a:outerShdw blurRad="38100" dist="25400" dir="5400000" algn="ctr" rotWithShape="0">
                    <a:srgbClr val="6E747A">
                      <a:alpha val="43000"/>
                    </a:srgbClr>
                  </a:outerShdw>
                </a:effectLst>
              </a:rPr>
              <a:t>The dataset included data between 2012 and 2021.</a:t>
            </a:r>
          </a:p>
          <a:p>
            <a:pPr marL="0" indent="0">
              <a:buNone/>
            </a:pPr>
            <a:endParaRPr lang="en-US" dirty="0"/>
          </a:p>
        </p:txBody>
      </p:sp>
    </p:spTree>
    <p:extLst>
      <p:ext uri="{BB962C8B-B14F-4D97-AF65-F5344CB8AC3E}">
        <p14:creationId xmlns:p14="http://schemas.microsoft.com/office/powerpoint/2010/main" val="6327523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D26AECB-29B6-4BB9-BB5F-6862423960B0}"/>
              </a:ext>
            </a:extLst>
          </p:cNvPr>
          <p:cNvSpPr>
            <a:spLocks noGrp="1" noChangeArrowheads="1"/>
          </p:cNvSpPr>
          <p:nvPr>
            <p:ph type="title"/>
          </p:nvPr>
        </p:nvSpPr>
        <p:spPr bwMode="auto">
          <a:xfrm>
            <a:off x="838200" y="927702"/>
            <a:ext cx="1135380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normalizeH="0" baseline="0" dirty="0">
                <a:ln w="22225">
                  <a:solidFill>
                    <a:schemeClr val="accent2"/>
                  </a:solidFill>
                  <a:prstDash val="solid"/>
                </a:ln>
                <a:solidFill>
                  <a:schemeClr val="accent2">
                    <a:lumMod val="40000"/>
                    <a:lumOff val="60000"/>
                  </a:schemeClr>
                </a:solidFill>
                <a:latin typeface="Arial Unicode MS"/>
              </a:rPr>
              <a:t>The oldest injured </a:t>
            </a:r>
            <a:r>
              <a:rPr lang="en-US" altLang="en-US" sz="2400" b="1" dirty="0">
                <a:ln w="22225">
                  <a:solidFill>
                    <a:schemeClr val="accent2"/>
                  </a:solidFill>
                  <a:prstDash val="solid"/>
                </a:ln>
                <a:solidFill>
                  <a:schemeClr val="accent2">
                    <a:lumMod val="40000"/>
                    <a:lumOff val="60000"/>
                  </a:schemeClr>
                </a:solidFill>
                <a:latin typeface="Arial Unicode MS"/>
              </a:rPr>
              <a:t>Victims that died in their residence due to </a:t>
            </a:r>
            <a:r>
              <a:rPr kumimoji="0" lang="en-US" altLang="en-US" sz="2400" b="1" i="0" u="none" strike="noStrike" normalizeH="0" baseline="0" dirty="0">
                <a:ln w="22225">
                  <a:solidFill>
                    <a:schemeClr val="accent2"/>
                  </a:solidFill>
                  <a:prstDash val="solid"/>
                </a:ln>
                <a:solidFill>
                  <a:schemeClr val="accent2">
                    <a:lumMod val="40000"/>
                    <a:lumOff val="60000"/>
                  </a:schemeClr>
                </a:solidFill>
                <a:latin typeface="Arial Unicode MS"/>
              </a:rPr>
              <a:t>hard drugs</a:t>
            </a:r>
            <a:endParaRPr kumimoji="0" lang="en-US" altLang="en-US" sz="2400" b="1" i="0" u="none" strike="noStrike" normalizeH="0" baseline="0" dirty="0">
              <a:ln w="22225">
                <a:solidFill>
                  <a:schemeClr val="accent2"/>
                </a:solidFill>
                <a:prstDash val="solid"/>
              </a:ln>
              <a:solidFill>
                <a:schemeClr val="accent2">
                  <a:lumMod val="40000"/>
                  <a:lumOff val="60000"/>
                </a:schemeClr>
              </a:solidFill>
              <a:latin typeface="Arial" panose="020B0604020202020204" pitchFamily="34" charset="0"/>
            </a:endParaRPr>
          </a:p>
        </p:txBody>
      </p:sp>
      <p:sp>
        <p:nvSpPr>
          <p:cNvPr id="5" name="Rectangle 2">
            <a:extLst>
              <a:ext uri="{FF2B5EF4-FFF2-40B4-BE49-F238E27FC236}">
                <a16:creationId xmlns:a16="http://schemas.microsoft.com/office/drawing/2014/main" id="{CD70D46A-BC9E-4AE3-969E-7ACED05486E5}"/>
              </a:ext>
            </a:extLst>
          </p:cNvPr>
          <p:cNvSpPr>
            <a:spLocks noGrp="1" noChangeArrowheads="1"/>
          </p:cNvSpPr>
          <p:nvPr>
            <p:ph idx="1"/>
          </p:nvPr>
        </p:nvSpPr>
        <p:spPr bwMode="auto">
          <a:xfrm>
            <a:off x="838200" y="2877910"/>
            <a:ext cx="1120977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2000" b="1" dirty="0">
                <a:ln w="22225">
                  <a:solidFill>
                    <a:schemeClr val="accent2"/>
                  </a:solidFill>
                  <a:prstDash val="solid"/>
                </a:ln>
                <a:solidFill>
                  <a:schemeClr val="accent2">
                    <a:lumMod val="40000"/>
                    <a:lumOff val="60000"/>
                  </a:schemeClr>
                </a:solidFill>
                <a:latin typeface="Arial Unicode MS"/>
              </a:rPr>
              <a:t>Injury County  Injury State  Injury City       Injury Place  Injury Description    Age</a:t>
            </a:r>
          </a:p>
          <a:p>
            <a:pPr marL="0" lvl="0" indent="0" eaLnBrk="0" fontAlgn="base" hangingPunct="0">
              <a:lnSpc>
                <a:spcPct val="100000"/>
              </a:lnSpc>
              <a:spcBef>
                <a:spcPct val="0"/>
              </a:spcBef>
              <a:spcAft>
                <a:spcPct val="0"/>
              </a:spcAft>
              <a:buNone/>
            </a:pPr>
            <a:r>
              <a:rPr lang="en-US" altLang="en-US" sz="2000" dirty="0">
                <a:ln w="0"/>
                <a:solidFill>
                  <a:schemeClr val="accent1"/>
                </a:solidFill>
                <a:effectLst>
                  <a:outerShdw blurRad="38100" dist="25400" dir="5400000" algn="ctr" rotWithShape="0">
                    <a:srgbClr val="6E747A">
                      <a:alpha val="43000"/>
                    </a:srgbClr>
                  </a:outerShdw>
                </a:effectLst>
                <a:latin typeface="Arial Unicode MS"/>
              </a:rPr>
              <a:t>HARTFORD        CT            HARTFORD        Residence     Substance Abuse       83</a:t>
            </a:r>
          </a:p>
          <a:p>
            <a:pPr marL="0" lvl="0" indent="0" eaLnBrk="0" fontAlgn="base" hangingPunct="0">
              <a:lnSpc>
                <a:spcPct val="100000"/>
              </a:lnSpc>
              <a:spcBef>
                <a:spcPct val="0"/>
              </a:spcBef>
              <a:spcAft>
                <a:spcPct val="0"/>
              </a:spcAft>
              <a:buNone/>
            </a:pPr>
            <a:r>
              <a:rPr lang="en-US" altLang="en-US" sz="2000" dirty="0">
                <a:ln w="0"/>
                <a:solidFill>
                  <a:schemeClr val="accent1"/>
                </a:solidFill>
                <a:effectLst>
                  <a:outerShdw blurRad="38100" dist="25400" dir="5400000" algn="ctr" rotWithShape="0">
                    <a:srgbClr val="6E747A">
                      <a:alpha val="43000"/>
                    </a:srgbClr>
                  </a:outerShdw>
                </a:effectLst>
                <a:latin typeface="Arial Unicode MS"/>
              </a:rPr>
              <a:t>NEW HAVEN      CT            WATERBURY      Residence     Substance Abuse       78</a:t>
            </a:r>
          </a:p>
          <a:p>
            <a:pPr marL="0" lvl="0" indent="0" eaLnBrk="0" fontAlgn="base" hangingPunct="0">
              <a:lnSpc>
                <a:spcPct val="100000"/>
              </a:lnSpc>
              <a:spcBef>
                <a:spcPct val="0"/>
              </a:spcBef>
              <a:spcAft>
                <a:spcPct val="0"/>
              </a:spcAft>
              <a:buNone/>
            </a:pPr>
            <a:r>
              <a:rPr lang="en-US" altLang="en-US" sz="2000" dirty="0">
                <a:ln w="0"/>
                <a:solidFill>
                  <a:schemeClr val="accent1"/>
                </a:solidFill>
                <a:effectLst>
                  <a:outerShdw blurRad="38100" dist="25400" dir="5400000" algn="ctr" rotWithShape="0">
                    <a:srgbClr val="6E747A">
                      <a:alpha val="43000"/>
                    </a:srgbClr>
                  </a:outerShdw>
                </a:effectLst>
                <a:latin typeface="Arial Unicode MS"/>
              </a:rPr>
              <a:t>FAIRFIELD         CT            BRIDGEPORT     Residence     Substance Abuse       64</a:t>
            </a:r>
          </a:p>
          <a:p>
            <a:pPr marL="0" lvl="0" indent="0" eaLnBrk="0" fontAlgn="base" hangingPunct="0">
              <a:lnSpc>
                <a:spcPct val="100000"/>
              </a:lnSpc>
              <a:spcBef>
                <a:spcPct val="0"/>
              </a:spcBef>
              <a:spcAft>
                <a:spcPct val="0"/>
              </a:spcAft>
              <a:buNone/>
            </a:pPr>
            <a:r>
              <a:rPr lang="en-US" altLang="en-US" sz="2000" dirty="0">
                <a:ln w="0"/>
                <a:solidFill>
                  <a:schemeClr val="accent1"/>
                </a:solidFill>
                <a:effectLst>
                  <a:outerShdw blurRad="38100" dist="25400" dir="5400000" algn="ctr" rotWithShape="0">
                    <a:srgbClr val="6E747A">
                      <a:alpha val="43000"/>
                    </a:srgbClr>
                  </a:outerShdw>
                </a:effectLst>
                <a:latin typeface="Arial Unicode MS"/>
              </a:rPr>
              <a:t>NEW HAVEN      CT            NEW HAVEN       Residence     Substance Abuse       59</a:t>
            </a:r>
          </a:p>
          <a:p>
            <a:pPr marL="0" lvl="0" indent="0" eaLnBrk="0" fontAlgn="base" hangingPunct="0">
              <a:lnSpc>
                <a:spcPct val="100000"/>
              </a:lnSpc>
              <a:spcBef>
                <a:spcPct val="0"/>
              </a:spcBef>
              <a:spcAft>
                <a:spcPct val="0"/>
              </a:spcAft>
              <a:buNone/>
            </a:pPr>
            <a:r>
              <a:rPr lang="en-US" altLang="en-US" sz="2000" dirty="0">
                <a:ln w="0"/>
                <a:solidFill>
                  <a:schemeClr val="accent1"/>
                </a:solidFill>
                <a:effectLst>
                  <a:outerShdw blurRad="38100" dist="25400" dir="5400000" algn="ctr" rotWithShape="0">
                    <a:srgbClr val="6E747A">
                      <a:alpha val="43000"/>
                    </a:srgbClr>
                  </a:outerShdw>
                </a:effectLst>
                <a:latin typeface="Arial Unicode MS"/>
              </a:rPr>
              <a:t>HARTFORD       CT            HARTFORD         Residence     Drug Use                    43</a:t>
            </a:r>
            <a:br>
              <a:rPr kumimoji="0" lang="en-US" altLang="en-US" sz="2000" i="0" u="none" strike="noStrike" normalizeH="0" baseline="0" dirty="0">
                <a:ln w="0"/>
                <a:solidFill>
                  <a:schemeClr val="accent1"/>
                </a:solidFill>
                <a:effectLst>
                  <a:outerShdw blurRad="38100" dist="25400" dir="5400000" algn="ctr" rotWithShape="0">
                    <a:srgbClr val="6E747A">
                      <a:alpha val="43000"/>
                    </a:srgbClr>
                  </a:outerShdw>
                </a:effectLst>
                <a:latin typeface="Arial Unicode MS"/>
              </a:rPr>
            </a:br>
            <a:endParaRPr kumimoji="0" lang="en-US" altLang="en-US" sz="2000" i="0" u="none" strike="noStrike" normalizeH="0" baseline="0" dirty="0">
              <a:ln w="0"/>
              <a:solidFill>
                <a:schemeClr val="accent1"/>
              </a:solidFill>
              <a:effectLst>
                <a:outerShdw blurRad="38100" dist="25400" dir="5400000" algn="ctr" rotWithShape="0">
                  <a:srgbClr val="6E747A">
                    <a:alpha val="43000"/>
                  </a:srgbClr>
                </a:outerShdw>
              </a:effectLst>
              <a:latin typeface="Arial" panose="020B0604020202020204" pitchFamily="34" charset="0"/>
            </a:endParaRPr>
          </a:p>
        </p:txBody>
      </p:sp>
    </p:spTree>
    <p:extLst>
      <p:ext uri="{BB962C8B-B14F-4D97-AF65-F5344CB8AC3E}">
        <p14:creationId xmlns:p14="http://schemas.microsoft.com/office/powerpoint/2010/main" val="14134012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487FC-75EE-459B-8D49-FE9BE1FCE903}"/>
              </a:ext>
            </a:extLst>
          </p:cNvPr>
          <p:cNvSpPr>
            <a:spLocks noGrp="1"/>
          </p:cNvSpPr>
          <p:nvPr>
            <p:ph type="title"/>
          </p:nvPr>
        </p:nvSpPr>
        <p:spPr>
          <a:xfrm>
            <a:off x="1155560" y="365125"/>
            <a:ext cx="10198240" cy="1061741"/>
          </a:xfrm>
          <a:solidFill>
            <a:schemeClr val="accent1"/>
          </a:solidFill>
        </p:spPr>
        <p:txBody>
          <a:bodyPr>
            <a:normAutofit/>
          </a:bodyPr>
          <a:lstStyle/>
          <a:p>
            <a:pPr algn="ctr"/>
            <a:r>
              <a:rPr lang="en-US" altLang="en-US" sz="2800" b="1" dirty="0">
                <a:ln w="22225">
                  <a:solidFill>
                    <a:schemeClr val="accent2"/>
                  </a:solidFill>
                  <a:prstDash val="solid"/>
                </a:ln>
                <a:solidFill>
                  <a:schemeClr val="accent2">
                    <a:lumMod val="40000"/>
                    <a:lumOff val="60000"/>
                  </a:schemeClr>
                </a:solidFill>
                <a:latin typeface="Arial Unicode MS"/>
              </a:rPr>
              <a:t>Patterns in Death County and Race Related to Drugs</a:t>
            </a:r>
            <a:br>
              <a:rPr lang="en-US" altLang="en-US" sz="2800" b="1" dirty="0">
                <a:ln w="22225">
                  <a:solidFill>
                    <a:schemeClr val="accent2"/>
                  </a:solidFill>
                  <a:prstDash val="solid"/>
                </a:ln>
                <a:solidFill>
                  <a:schemeClr val="accent2">
                    <a:lumMod val="40000"/>
                    <a:lumOff val="60000"/>
                  </a:schemeClr>
                </a:solidFill>
                <a:latin typeface="Arial" panose="020B0604020202020204" pitchFamily="34" charset="0"/>
              </a:rPr>
            </a:br>
            <a:endParaRPr lang="en-US" sz="2800" b="1" dirty="0">
              <a:ln w="22225">
                <a:solidFill>
                  <a:schemeClr val="accent2"/>
                </a:solidFill>
                <a:prstDash val="solid"/>
              </a:ln>
              <a:solidFill>
                <a:schemeClr val="accent2">
                  <a:lumMod val="40000"/>
                  <a:lumOff val="60000"/>
                </a:schemeClr>
              </a:solidFill>
            </a:endParaRPr>
          </a:p>
        </p:txBody>
      </p:sp>
      <p:pic>
        <p:nvPicPr>
          <p:cNvPr id="7" name="Picture 6">
            <a:extLst>
              <a:ext uri="{FF2B5EF4-FFF2-40B4-BE49-F238E27FC236}">
                <a16:creationId xmlns:a16="http://schemas.microsoft.com/office/drawing/2014/main" id="{97CE2B26-F321-490C-9ED5-242A85B7A301}"/>
              </a:ext>
            </a:extLst>
          </p:cNvPr>
          <p:cNvPicPr>
            <a:picLocks noChangeAspect="1"/>
          </p:cNvPicPr>
          <p:nvPr/>
        </p:nvPicPr>
        <p:blipFill>
          <a:blip r:embed="rId2"/>
          <a:stretch>
            <a:fillRect/>
          </a:stretch>
        </p:blipFill>
        <p:spPr>
          <a:xfrm>
            <a:off x="984739" y="1690688"/>
            <a:ext cx="10601010" cy="4916187"/>
          </a:xfrm>
          <a:prstGeom prst="rect">
            <a:avLst/>
          </a:prstGeom>
        </p:spPr>
      </p:pic>
    </p:spTree>
    <p:extLst>
      <p:ext uri="{BB962C8B-B14F-4D97-AF65-F5344CB8AC3E}">
        <p14:creationId xmlns:p14="http://schemas.microsoft.com/office/powerpoint/2010/main" val="37106500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5C524-FBF8-4FA2-B255-8359D146D4E8}"/>
              </a:ext>
            </a:extLst>
          </p:cNvPr>
          <p:cNvSpPr>
            <a:spLocks noGrp="1"/>
          </p:cNvSpPr>
          <p:nvPr>
            <p:ph type="title"/>
          </p:nvPr>
        </p:nvSpPr>
        <p:spPr>
          <a:solidFill>
            <a:schemeClr val="accent1"/>
          </a:solidFill>
        </p:spPr>
        <p:txBody>
          <a:bodyPr>
            <a:normAutofit/>
          </a:bodyPr>
          <a:lstStyle/>
          <a:p>
            <a:pPr algn="ctr"/>
            <a:r>
              <a:rPr lang="en-US" sz="8800" b="1" dirty="0">
                <a:ln w="22225">
                  <a:solidFill>
                    <a:schemeClr val="accent2"/>
                  </a:solidFill>
                  <a:prstDash val="solid"/>
                </a:ln>
                <a:solidFill>
                  <a:schemeClr val="accent2">
                    <a:lumMod val="40000"/>
                    <a:lumOff val="60000"/>
                  </a:schemeClr>
                </a:solidFill>
              </a:rPr>
              <a:t>Manner of Death</a:t>
            </a:r>
          </a:p>
        </p:txBody>
      </p:sp>
      <p:pic>
        <p:nvPicPr>
          <p:cNvPr id="4" name="Content Placeholder 3">
            <a:extLst>
              <a:ext uri="{FF2B5EF4-FFF2-40B4-BE49-F238E27FC236}">
                <a16:creationId xmlns:a16="http://schemas.microsoft.com/office/drawing/2014/main" id="{E71DC7F5-3AC7-461E-8D65-AFAE765FE2D8}"/>
              </a:ext>
            </a:extLst>
          </p:cNvPr>
          <p:cNvPicPr>
            <a:picLocks noGrp="1" noChangeAspect="1"/>
          </p:cNvPicPr>
          <p:nvPr>
            <p:ph idx="1"/>
          </p:nvPr>
        </p:nvPicPr>
        <p:blipFill>
          <a:blip r:embed="rId2"/>
          <a:stretch>
            <a:fillRect/>
          </a:stretch>
        </p:blipFill>
        <p:spPr>
          <a:xfrm>
            <a:off x="838200" y="1886744"/>
            <a:ext cx="10515600" cy="4229100"/>
          </a:xfrm>
          <a:prstGeom prst="rect">
            <a:avLst/>
          </a:prstGeom>
        </p:spPr>
      </p:pic>
    </p:spTree>
    <p:extLst>
      <p:ext uri="{BB962C8B-B14F-4D97-AF65-F5344CB8AC3E}">
        <p14:creationId xmlns:p14="http://schemas.microsoft.com/office/powerpoint/2010/main" val="18608684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5E126843-79E7-416E-B219-73815D427223}"/>
              </a:ext>
            </a:extLst>
          </p:cNvPr>
          <p:cNvGraphicFramePr>
            <a:graphicFrameLocks noGrp="1"/>
          </p:cNvGraphicFramePr>
          <p:nvPr>
            <p:ph idx="1"/>
            <p:extLst>
              <p:ext uri="{D42A27DB-BD31-4B8C-83A1-F6EECF244321}">
                <p14:modId xmlns:p14="http://schemas.microsoft.com/office/powerpoint/2010/main" val="950192325"/>
              </p:ext>
            </p:extLst>
          </p:nvPr>
        </p:nvGraphicFramePr>
        <p:xfrm>
          <a:off x="2867487" y="1138532"/>
          <a:ext cx="6702641" cy="5486400"/>
        </p:xfrm>
        <a:graphic>
          <a:graphicData uri="http://schemas.openxmlformats.org/drawingml/2006/table">
            <a:tbl>
              <a:tblPr firstRow="1" bandRow="1">
                <a:tableStyleId>{5C22544A-7EE6-4342-B048-85BDC9FD1C3A}</a:tableStyleId>
              </a:tblPr>
              <a:tblGrid>
                <a:gridCol w="6702641">
                  <a:extLst>
                    <a:ext uri="{9D8B030D-6E8A-4147-A177-3AD203B41FA5}">
                      <a16:colId xmlns:a16="http://schemas.microsoft.com/office/drawing/2014/main" val="1583954061"/>
                    </a:ext>
                  </a:extLst>
                </a:gridCol>
              </a:tblGrid>
              <a:tr h="2173619">
                <a:tc>
                  <a:txBody>
                    <a:bodyPr/>
                    <a:lstStyle/>
                    <a:p>
                      <a:pPr marL="0" indent="0">
                        <a:buNone/>
                      </a:pPr>
                      <a:r>
                        <a:rPr lang="en-US" dirty="0"/>
                        <a:t>Date                                                      1.000000</a:t>
                      </a:r>
                    </a:p>
                    <a:p>
                      <a:pPr marL="0" indent="0">
                        <a:buNone/>
                      </a:pPr>
                      <a:r>
                        <a:rPr lang="en-US" sz="1600" dirty="0"/>
                        <a:t>Incident                                                1.000000</a:t>
                      </a:r>
                    </a:p>
                    <a:p>
                      <a:pPr marL="0" indent="0">
                        <a:buNone/>
                      </a:pPr>
                      <a:r>
                        <a:rPr lang="en-US" sz="1600" dirty="0"/>
                        <a:t>Age                                                        0.999783</a:t>
                      </a:r>
                    </a:p>
                    <a:p>
                      <a:pPr marL="0" indent="0">
                        <a:buNone/>
                      </a:pPr>
                      <a:r>
                        <a:rPr lang="en-US" sz="1600" dirty="0"/>
                        <a:t>Sex                                                         0.999131</a:t>
                      </a:r>
                    </a:p>
                    <a:p>
                      <a:pPr marL="0" indent="0">
                        <a:buNone/>
                      </a:pPr>
                      <a:r>
                        <a:rPr lang="en-US" sz="1600" dirty="0"/>
                        <a:t>Race                                                      0.997392</a:t>
                      </a:r>
                    </a:p>
                    <a:p>
                      <a:pPr marL="0" indent="0">
                        <a:buNone/>
                      </a:pPr>
                      <a:r>
                        <a:rPr lang="en-US" sz="1600" dirty="0"/>
                        <a:t>Residence County                              0.886751</a:t>
                      </a:r>
                    </a:p>
                    <a:p>
                      <a:pPr marL="0" indent="0">
                        <a:buNone/>
                      </a:pPr>
                      <a:r>
                        <a:rPr lang="en-US" sz="1600" dirty="0"/>
                        <a:t>Residence State                                 0.806978</a:t>
                      </a:r>
                    </a:p>
                    <a:p>
                      <a:pPr marL="0" indent="0">
                        <a:buNone/>
                      </a:pPr>
                      <a:r>
                        <a:rPr lang="en-US" sz="1600" dirty="0"/>
                        <a:t>Residence City                                    0.957722</a:t>
                      </a:r>
                    </a:p>
                    <a:p>
                      <a:pPr marL="0" indent="0">
                        <a:buNone/>
                      </a:pPr>
                      <a:r>
                        <a:rPr lang="en-US" sz="1600" dirty="0"/>
                        <a:t>Injury County                                     0.642756</a:t>
                      </a:r>
                    </a:p>
                    <a:p>
                      <a:pPr marL="0" indent="0">
                        <a:buNone/>
                      </a:pPr>
                      <a:r>
                        <a:rPr lang="en-US" sz="1600" dirty="0"/>
                        <a:t>Injury State                                        0.683621</a:t>
                      </a:r>
                    </a:p>
                    <a:p>
                      <a:pPr marL="0" indent="0">
                        <a:buNone/>
                      </a:pPr>
                      <a:r>
                        <a:rPr lang="en-US" sz="1600" dirty="0"/>
                        <a:t>Injury City                                          0.980654</a:t>
                      </a:r>
                    </a:p>
                    <a:p>
                      <a:pPr marL="0" indent="0">
                        <a:buNone/>
                      </a:pPr>
                      <a:r>
                        <a:rPr lang="en-US" sz="1600" dirty="0"/>
                        <a:t>Injury Place                                        0.988914</a:t>
                      </a:r>
                    </a:p>
                    <a:p>
                      <a:pPr marL="0" indent="0">
                        <a:buNone/>
                      </a:pPr>
                      <a:r>
                        <a:rPr lang="en-US" sz="1600" dirty="0"/>
                        <a:t>Injury Description                             0.914140</a:t>
                      </a:r>
                    </a:p>
                    <a:p>
                      <a:pPr marL="0" indent="0">
                        <a:buNone/>
                      </a:pPr>
                      <a:r>
                        <a:rPr lang="en-US" sz="1600" dirty="0"/>
                        <a:t>Death County                                    0.879144</a:t>
                      </a:r>
                    </a:p>
                    <a:p>
                      <a:pPr marL="0" indent="0">
                        <a:buNone/>
                      </a:pPr>
                      <a:r>
                        <a:rPr lang="en-US" sz="1600" dirty="0"/>
                        <a:t>Death State                                       0.746875</a:t>
                      </a:r>
                    </a:p>
                    <a:p>
                      <a:pPr marL="0" indent="0">
                        <a:buNone/>
                      </a:pPr>
                      <a:r>
                        <a:rPr lang="en-US" sz="1600" dirty="0"/>
                        <a:t>Death City                                          0.999457</a:t>
                      </a:r>
                    </a:p>
                    <a:p>
                      <a:pPr marL="0" indent="0">
                        <a:buNone/>
                      </a:pPr>
                      <a:r>
                        <a:rPr lang="en-US" sz="1600" dirty="0"/>
                        <a:t>Death Place                                       0.997609</a:t>
                      </a:r>
                    </a:p>
                    <a:p>
                      <a:pPr marL="0" indent="0">
                        <a:buNone/>
                      </a:pPr>
                      <a:r>
                        <a:rPr lang="en-US" sz="1600" dirty="0"/>
                        <a:t>Cause of Death                                 1.000000</a:t>
                      </a:r>
                    </a:p>
                    <a:p>
                      <a:pPr marL="0" indent="0">
                        <a:buNone/>
                      </a:pPr>
                      <a:r>
                        <a:rPr lang="en-US" sz="1600" dirty="0"/>
                        <a:t>Death Manner                                   0.999022</a:t>
                      </a:r>
                    </a:p>
                    <a:p>
                      <a:pPr marL="0" indent="0">
                        <a:buNone/>
                      </a:pPr>
                      <a:r>
                        <a:rPr lang="en-US" sz="1600" dirty="0"/>
                        <a:t>Residence City Geopolitical zone   0.982067</a:t>
                      </a:r>
                    </a:p>
                    <a:p>
                      <a:pPr marL="0" indent="0">
                        <a:buNone/>
                      </a:pPr>
                      <a:r>
                        <a:rPr lang="en-US" sz="1600" dirty="0"/>
                        <a:t>Injury City Geopolitical zone            0.977068</a:t>
                      </a:r>
                    </a:p>
                    <a:p>
                      <a:pPr marL="0" indent="0">
                        <a:buNone/>
                      </a:pPr>
                      <a:r>
                        <a:rPr lang="en-US" sz="1600" dirty="0"/>
                        <a:t>Death City Geopolitical zone           0.999891</a:t>
                      </a:r>
                    </a:p>
                  </a:txBody>
                  <a:tcPr/>
                </a:tc>
                <a:extLst>
                  <a:ext uri="{0D108BD9-81ED-4DB2-BD59-A6C34878D82A}">
                    <a16:rowId xmlns:a16="http://schemas.microsoft.com/office/drawing/2014/main" val="4199946330"/>
                  </a:ext>
                </a:extLst>
              </a:tr>
            </a:tbl>
          </a:graphicData>
        </a:graphic>
      </p:graphicFrame>
      <p:sp>
        <p:nvSpPr>
          <p:cNvPr id="4" name="Rectangle 1">
            <a:extLst>
              <a:ext uri="{FF2B5EF4-FFF2-40B4-BE49-F238E27FC236}">
                <a16:creationId xmlns:a16="http://schemas.microsoft.com/office/drawing/2014/main" id="{B2CA5B45-EC46-4FAC-BC47-6781B0ACCB43}"/>
              </a:ext>
            </a:extLst>
          </p:cNvPr>
          <p:cNvSpPr>
            <a:spLocks noGrp="1" noChangeArrowheads="1"/>
          </p:cNvSpPr>
          <p:nvPr>
            <p:ph type="title"/>
          </p:nvPr>
        </p:nvSpPr>
        <p:spPr bwMode="auto">
          <a:xfrm>
            <a:off x="2381923" y="-81829"/>
            <a:ext cx="7673767" cy="923330"/>
          </a:xfrm>
          <a:prstGeom prst="rect">
            <a:avLst/>
          </a:prstGeom>
          <a:solidFill>
            <a:schemeClr val="accent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1" i="0" u="none" strike="noStrike" normalizeH="0" baseline="0" dirty="0">
                <a:ln w="22225">
                  <a:solidFill>
                    <a:schemeClr val="accent2"/>
                  </a:solidFill>
                  <a:prstDash val="solid"/>
                </a:ln>
                <a:solidFill>
                  <a:schemeClr val="accent2">
                    <a:lumMod val="40000"/>
                    <a:lumOff val="60000"/>
                  </a:schemeClr>
                </a:solidFill>
                <a:latin typeface="Arial Unicode MS"/>
              </a:rPr>
              <a:t>Average of All features</a:t>
            </a:r>
            <a:endParaRPr kumimoji="0" lang="en-US" altLang="en-US" sz="5400" b="1" i="0" u="none" strike="noStrike" normalizeH="0" baseline="0" dirty="0">
              <a:ln w="22225">
                <a:solidFill>
                  <a:schemeClr val="accent2"/>
                </a:solidFill>
                <a:prstDash val="solid"/>
              </a:ln>
              <a:solidFill>
                <a:schemeClr val="accent2">
                  <a:lumMod val="40000"/>
                  <a:lumOff val="60000"/>
                </a:schemeClr>
              </a:solidFill>
              <a:latin typeface="Arial" panose="020B0604020202020204" pitchFamily="34" charset="0"/>
            </a:endParaRPr>
          </a:p>
        </p:txBody>
      </p:sp>
    </p:spTree>
    <p:extLst>
      <p:ext uri="{BB962C8B-B14F-4D97-AF65-F5344CB8AC3E}">
        <p14:creationId xmlns:p14="http://schemas.microsoft.com/office/powerpoint/2010/main" val="19802528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276B-4112-486F-AA77-27F40C9A236B}"/>
              </a:ext>
            </a:extLst>
          </p:cNvPr>
          <p:cNvSpPr>
            <a:spLocks noGrp="1"/>
          </p:cNvSpPr>
          <p:nvPr>
            <p:ph type="title"/>
          </p:nvPr>
        </p:nvSpPr>
        <p:spPr>
          <a:xfrm>
            <a:off x="653292" y="716818"/>
            <a:ext cx="10515600" cy="1325563"/>
          </a:xfrm>
          <a:solidFill>
            <a:schemeClr val="accent1"/>
          </a:solidFill>
        </p:spPr>
        <p:txBody>
          <a:bodyPr>
            <a:normAutofit/>
          </a:bodyPr>
          <a:lstStyle/>
          <a:p>
            <a:pPr algn="ctr"/>
            <a:r>
              <a:rPr lang="en-US" sz="8800" b="1" dirty="0">
                <a:ln w="22225">
                  <a:solidFill>
                    <a:schemeClr val="accent2"/>
                  </a:solidFill>
                  <a:prstDash val="solid"/>
                </a:ln>
                <a:solidFill>
                  <a:schemeClr val="accent2">
                    <a:lumMod val="40000"/>
                    <a:lumOff val="60000"/>
                  </a:schemeClr>
                </a:solidFill>
              </a:rPr>
              <a:t>Outcome Summary</a:t>
            </a:r>
          </a:p>
        </p:txBody>
      </p:sp>
      <p:graphicFrame>
        <p:nvGraphicFramePr>
          <p:cNvPr id="4" name="Table 4">
            <a:extLst>
              <a:ext uri="{FF2B5EF4-FFF2-40B4-BE49-F238E27FC236}">
                <a16:creationId xmlns:a16="http://schemas.microsoft.com/office/drawing/2014/main" id="{8FFE1B26-4BFA-45FC-8D80-1EF3C423F375}"/>
              </a:ext>
            </a:extLst>
          </p:cNvPr>
          <p:cNvGraphicFramePr>
            <a:graphicFrameLocks noGrp="1"/>
          </p:cNvGraphicFramePr>
          <p:nvPr>
            <p:ph idx="1"/>
            <p:extLst>
              <p:ext uri="{D42A27DB-BD31-4B8C-83A1-F6EECF244321}">
                <p14:modId xmlns:p14="http://schemas.microsoft.com/office/powerpoint/2010/main" val="2355746210"/>
              </p:ext>
            </p:extLst>
          </p:nvPr>
        </p:nvGraphicFramePr>
        <p:xfrm>
          <a:off x="2099576" y="2219470"/>
          <a:ext cx="7014279" cy="4389120"/>
        </p:xfrm>
        <a:graphic>
          <a:graphicData uri="http://schemas.openxmlformats.org/drawingml/2006/table">
            <a:tbl>
              <a:tblPr firstRow="1" bandRow="1">
                <a:tableStyleId>{5C22544A-7EE6-4342-B048-85BDC9FD1C3A}</a:tableStyleId>
              </a:tblPr>
              <a:tblGrid>
                <a:gridCol w="7014279">
                  <a:extLst>
                    <a:ext uri="{9D8B030D-6E8A-4147-A177-3AD203B41FA5}">
                      <a16:colId xmlns:a16="http://schemas.microsoft.com/office/drawing/2014/main" val="512837565"/>
                    </a:ext>
                  </a:extLst>
                </a:gridCol>
              </a:tblGrid>
              <a:tr h="4336214">
                <a:tc>
                  <a:txBody>
                    <a:bodyPr/>
                    <a:lstStyle/>
                    <a:p>
                      <a:pPr algn="just"/>
                      <a:r>
                        <a:rPr lang="en-US" sz="2400" b="1" u="sng" dirty="0">
                          <a:solidFill>
                            <a:schemeClr val="accent2"/>
                          </a:solidFill>
                          <a:latin typeface="Arial Black" panose="020B0A04020102020204" pitchFamily="34" charset="0"/>
                        </a:rPr>
                        <a:t>Features </a:t>
                      </a:r>
                      <a:r>
                        <a:rPr lang="en-US" sz="2400" b="1" dirty="0">
                          <a:solidFill>
                            <a:schemeClr val="accent2"/>
                          </a:solidFill>
                          <a:latin typeface="Arial Black" panose="020B0A04020102020204" pitchFamily="34" charset="0"/>
                        </a:rPr>
                        <a:t>                 </a:t>
                      </a:r>
                      <a:r>
                        <a:rPr lang="en-US" sz="2400" b="1" u="sng" dirty="0">
                          <a:solidFill>
                            <a:schemeClr val="accent2"/>
                          </a:solidFill>
                          <a:latin typeface="Arial Black" panose="020B0A04020102020204" pitchFamily="34" charset="0"/>
                        </a:rPr>
                        <a:t>Percentage (%)</a:t>
                      </a:r>
                    </a:p>
                    <a:p>
                      <a:pPr algn="just"/>
                      <a:r>
                        <a:rPr lang="en-US" sz="2000" dirty="0">
                          <a:latin typeface="Arial Black" panose="020B0A04020102020204" pitchFamily="34" charset="0"/>
                        </a:rPr>
                        <a:t>Date                                92.01</a:t>
                      </a:r>
                    </a:p>
                    <a:p>
                      <a:pPr algn="just"/>
                      <a:r>
                        <a:rPr lang="en-US" sz="2000" dirty="0">
                          <a:latin typeface="Arial Black" panose="020B0A04020102020204" pitchFamily="34" charset="0"/>
                        </a:rPr>
                        <a:t>Incident                          92.01</a:t>
                      </a:r>
                    </a:p>
                    <a:p>
                      <a:pPr algn="just"/>
                      <a:r>
                        <a:rPr lang="en-US" sz="2000" dirty="0">
                          <a:latin typeface="Arial Black" panose="020B0A04020102020204" pitchFamily="34" charset="0"/>
                        </a:rPr>
                        <a:t>Age                                 91.99</a:t>
                      </a:r>
                    </a:p>
                    <a:p>
                      <a:pPr algn="just"/>
                      <a:r>
                        <a:rPr lang="en-US" sz="2000" dirty="0">
                          <a:latin typeface="Arial Black" panose="020B0A04020102020204" pitchFamily="34" charset="0"/>
                        </a:rPr>
                        <a:t>Sex                                 91.93</a:t>
                      </a:r>
                    </a:p>
                    <a:p>
                      <a:pPr algn="just"/>
                      <a:r>
                        <a:rPr lang="en-US" sz="2000" dirty="0">
                          <a:latin typeface="Arial Black" panose="020B0A04020102020204" pitchFamily="34" charset="0"/>
                        </a:rPr>
                        <a:t>Race                               91.77</a:t>
                      </a:r>
                    </a:p>
                    <a:p>
                      <a:pPr algn="just"/>
                      <a:r>
                        <a:rPr lang="en-US" sz="2000" dirty="0">
                          <a:latin typeface="Arial Black" panose="020B0A04020102020204" pitchFamily="34" charset="0"/>
                        </a:rPr>
                        <a:t>Residence County          81.59</a:t>
                      </a:r>
                    </a:p>
                    <a:p>
                      <a:pPr algn="just"/>
                      <a:r>
                        <a:rPr lang="en-US" sz="2000" dirty="0">
                          <a:latin typeface="Arial Black" panose="020B0A04020102020204" pitchFamily="34" charset="0"/>
                        </a:rPr>
                        <a:t>Residence State             74.25</a:t>
                      </a:r>
                    </a:p>
                    <a:p>
                      <a:pPr algn="just"/>
                      <a:r>
                        <a:rPr lang="en-US" sz="2000" dirty="0">
                          <a:latin typeface="Arial Black" panose="020B0A04020102020204" pitchFamily="34" charset="0"/>
                        </a:rPr>
                        <a:t>Residence City               88.12</a:t>
                      </a:r>
                    </a:p>
                    <a:p>
                      <a:pPr algn="just"/>
                      <a:r>
                        <a:rPr lang="en-US" sz="2000" dirty="0">
                          <a:latin typeface="Arial Black" panose="020B0A04020102020204" pitchFamily="34" charset="0"/>
                        </a:rPr>
                        <a:t>Injury County                 59.14</a:t>
                      </a:r>
                    </a:p>
                    <a:p>
                      <a:pPr algn="just"/>
                      <a:r>
                        <a:rPr lang="en-US" sz="2000" dirty="0">
                          <a:latin typeface="Arial Black" panose="020B0A04020102020204" pitchFamily="34" charset="0"/>
                        </a:rPr>
                        <a:t>Injury State                    62.90</a:t>
                      </a:r>
                    </a:p>
                    <a:p>
                      <a:pPr algn="just"/>
                      <a:r>
                        <a:rPr lang="en-US" sz="2000" dirty="0">
                          <a:latin typeface="Arial Black" panose="020B0A04020102020204" pitchFamily="34" charset="0"/>
                        </a:rPr>
                        <a:t>Injury City                      90.23</a:t>
                      </a:r>
                    </a:p>
                    <a:p>
                      <a:pPr algn="just"/>
                      <a:r>
                        <a:rPr lang="en-US" sz="2000" dirty="0">
                          <a:latin typeface="Arial Black" panose="020B0A04020102020204" pitchFamily="34" charset="0"/>
                        </a:rPr>
                        <a:t>Injury Place                   90.99</a:t>
                      </a:r>
                    </a:p>
                    <a:p>
                      <a:endParaRPr lang="en-US" dirty="0"/>
                    </a:p>
                  </a:txBody>
                  <a:tcPr/>
                </a:tc>
                <a:extLst>
                  <a:ext uri="{0D108BD9-81ED-4DB2-BD59-A6C34878D82A}">
                    <a16:rowId xmlns:a16="http://schemas.microsoft.com/office/drawing/2014/main" val="580941500"/>
                  </a:ext>
                </a:extLst>
              </a:tr>
            </a:tbl>
          </a:graphicData>
        </a:graphic>
      </p:graphicFrame>
    </p:spTree>
    <p:extLst>
      <p:ext uri="{BB962C8B-B14F-4D97-AF65-F5344CB8AC3E}">
        <p14:creationId xmlns:p14="http://schemas.microsoft.com/office/powerpoint/2010/main" val="21831569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4">
            <a:extLst>
              <a:ext uri="{FF2B5EF4-FFF2-40B4-BE49-F238E27FC236}">
                <a16:creationId xmlns:a16="http://schemas.microsoft.com/office/drawing/2014/main" id="{EBE7D420-A318-4C0C-BAC4-1C56FFC43737}"/>
              </a:ext>
            </a:extLst>
          </p:cNvPr>
          <p:cNvGraphicFramePr>
            <a:graphicFrameLocks noGrp="1"/>
          </p:cNvGraphicFramePr>
          <p:nvPr>
            <p:ph idx="1"/>
            <p:extLst>
              <p:ext uri="{D42A27DB-BD31-4B8C-83A1-F6EECF244321}">
                <p14:modId xmlns:p14="http://schemas.microsoft.com/office/powerpoint/2010/main" val="1905613227"/>
              </p:ext>
            </p:extLst>
          </p:nvPr>
        </p:nvGraphicFramePr>
        <p:xfrm>
          <a:off x="1451812" y="95250"/>
          <a:ext cx="7603957" cy="6667500"/>
        </p:xfrm>
        <a:graphic>
          <a:graphicData uri="http://schemas.openxmlformats.org/drawingml/2006/table">
            <a:tbl>
              <a:tblPr firstRow="1" bandRow="1">
                <a:tableStyleId>{5C22544A-7EE6-4342-B048-85BDC9FD1C3A}</a:tableStyleId>
              </a:tblPr>
              <a:tblGrid>
                <a:gridCol w="7603957">
                  <a:extLst>
                    <a:ext uri="{9D8B030D-6E8A-4147-A177-3AD203B41FA5}">
                      <a16:colId xmlns:a16="http://schemas.microsoft.com/office/drawing/2014/main" val="1129633431"/>
                    </a:ext>
                  </a:extLst>
                </a:gridCol>
              </a:tblGrid>
              <a:tr h="5669978">
                <a:tc>
                  <a:txBody>
                    <a:bodyPr/>
                    <a:lstStyle/>
                    <a:p>
                      <a:pPr marL="0" indent="0" algn="ctr">
                        <a:buFont typeface="Arial" panose="020B0604020202020204" pitchFamily="34" charset="0"/>
                        <a:buNone/>
                      </a:pPr>
                      <a:r>
                        <a:rPr lang="en-US" sz="1600" b="1" u="sng" dirty="0"/>
                        <a:t>              </a:t>
                      </a:r>
                      <a:r>
                        <a:rPr lang="en-US" sz="1600" b="1" u="sng" dirty="0">
                          <a:solidFill>
                            <a:schemeClr val="accent2"/>
                          </a:solidFill>
                        </a:rPr>
                        <a:t>Race                 Death Manner                          Incident          Percentage</a:t>
                      </a:r>
                    </a:p>
                    <a:p>
                      <a:pPr marL="0" indent="0" algn="ctr">
                        <a:buFont typeface="Arial" panose="020B0604020202020204" pitchFamily="34" charset="0"/>
                        <a:buNone/>
                      </a:pPr>
                      <a:endParaRPr lang="en-US" sz="1050" b="1" u="sng" dirty="0">
                        <a:solidFill>
                          <a:schemeClr val="accent2"/>
                        </a:solidFill>
                      </a:endParaRPr>
                    </a:p>
                    <a:p>
                      <a:pPr marL="171450" indent="-171450" algn="ctr">
                        <a:buFont typeface="Arial" panose="020B0604020202020204" pitchFamily="34" charset="0"/>
                        <a:buChar char="•"/>
                      </a:pPr>
                      <a:r>
                        <a:rPr lang="en-US" sz="1050" dirty="0"/>
                        <a:t>African American                             Accident                                                        Death Recorded                 2.84</a:t>
                      </a:r>
                    </a:p>
                    <a:p>
                      <a:pPr marL="171450" indent="-171450" algn="ctr">
                        <a:buFont typeface="Arial" panose="020B0604020202020204" pitchFamily="34" charset="0"/>
                        <a:buChar char="•"/>
                      </a:pPr>
                      <a:r>
                        <a:rPr lang="en-US" sz="1050" dirty="0"/>
                        <a:t>American Indian                               Accident                                                        Death Recorded                 0.01</a:t>
                      </a:r>
                    </a:p>
                    <a:p>
                      <a:pPr marL="171450" indent="-171450" algn="ctr">
                        <a:buFont typeface="Arial" panose="020B0604020202020204" pitchFamily="34" charset="0"/>
                        <a:buChar char="•"/>
                      </a:pPr>
                      <a:r>
                        <a:rPr lang="en-US" sz="1050" dirty="0"/>
                        <a:t>Asian Indian                                     Accident                                                        Death Recorded                  0.15</a:t>
                      </a:r>
                    </a:p>
                    <a:p>
                      <a:pPr marL="171450" indent="-171450" algn="ctr">
                        <a:buFont typeface="Arial" panose="020B0604020202020204" pitchFamily="34" charset="0"/>
                        <a:buChar char="•"/>
                      </a:pPr>
                      <a:endParaRPr lang="en-US" sz="1050" dirty="0"/>
                    </a:p>
                    <a:p>
                      <a:pPr marL="171450" indent="-171450" algn="ctr">
                        <a:buFont typeface="Arial" panose="020B0604020202020204" pitchFamily="34" charset="0"/>
                        <a:buChar char="•"/>
                      </a:pPr>
                      <a:r>
                        <a:rPr lang="en-US" sz="1050" dirty="0"/>
                        <a:t>                                                                                                                                   Death reported                     0.06</a:t>
                      </a:r>
                    </a:p>
                    <a:p>
                      <a:pPr marL="171450" indent="-171450" algn="ctr">
                        <a:buFont typeface="Arial" panose="020B0604020202020204" pitchFamily="34" charset="0"/>
                        <a:buChar char="•"/>
                      </a:pPr>
                      <a:r>
                        <a:rPr lang="en-US" sz="1050" dirty="0"/>
                        <a:t>Asian,                                                Accident                                                        Death Recorded                    0.19</a:t>
                      </a:r>
                    </a:p>
                    <a:p>
                      <a:pPr marL="171450" indent="-171450" algn="ctr">
                        <a:buFont typeface="Arial" panose="020B0604020202020204" pitchFamily="34" charset="0"/>
                        <a:buChar char="•"/>
                      </a:pPr>
                      <a:r>
                        <a:rPr lang="en-US" sz="1050" dirty="0"/>
                        <a:t>                                                                                                                                  Death reported                     0.05</a:t>
                      </a:r>
                    </a:p>
                    <a:p>
                      <a:pPr marL="171450" indent="-171450" algn="ctr">
                        <a:buFont typeface="Arial" panose="020B0604020202020204" pitchFamily="34" charset="0"/>
                        <a:buChar char="•"/>
                      </a:pPr>
                      <a:endParaRPr lang="en-US" sz="1050" dirty="0"/>
                    </a:p>
                    <a:p>
                      <a:pPr marL="171450" indent="-171450" algn="ctr">
                        <a:buFont typeface="Arial" panose="020B0604020202020204" pitchFamily="34" charset="0"/>
                        <a:buChar char="•"/>
                      </a:pPr>
                      <a:r>
                        <a:rPr lang="en-US" sz="1050" dirty="0"/>
                        <a:t>Black                                                  Accident                                                      Death Recorded                   6.61</a:t>
                      </a:r>
                    </a:p>
                    <a:p>
                      <a:pPr marL="171450" indent="-171450" algn="ctr">
                        <a:buFont typeface="Arial" panose="020B0604020202020204" pitchFamily="34" charset="0"/>
                        <a:buChar char="•"/>
                      </a:pPr>
                      <a:r>
                        <a:rPr lang="en-US" sz="1050" dirty="0"/>
                        <a:t>                                                                                                                                 Death reported                     1.45</a:t>
                      </a:r>
                    </a:p>
                    <a:p>
                      <a:pPr marL="171450" indent="-171450" algn="ctr">
                        <a:buFont typeface="Arial" panose="020B0604020202020204" pitchFamily="34" charset="0"/>
                        <a:buChar char="•"/>
                      </a:pPr>
                      <a:endParaRPr lang="en-US" sz="1050" dirty="0"/>
                    </a:p>
                    <a:p>
                      <a:pPr marL="171450" indent="-171450" algn="ctr">
                        <a:buFont typeface="Arial" panose="020B0604020202020204" pitchFamily="34" charset="0"/>
                        <a:buChar char="•"/>
                      </a:pPr>
                      <a:r>
                        <a:rPr lang="en-US" sz="1050" dirty="0"/>
                        <a:t>                                                           Pending                                                        Death Recorded                   0.01</a:t>
                      </a:r>
                    </a:p>
                    <a:p>
                      <a:pPr marL="171450" indent="-171450" algn="ctr">
                        <a:buFont typeface="Arial" panose="020B0604020202020204" pitchFamily="34" charset="0"/>
                        <a:buChar char="•"/>
                      </a:pPr>
                      <a:r>
                        <a:rPr lang="en-US" sz="1050" dirty="0"/>
                        <a:t>    </a:t>
                      </a:r>
                    </a:p>
                    <a:p>
                      <a:pPr marL="171450" indent="-171450" algn="ctr">
                        <a:buFont typeface="Arial" panose="020B0604020202020204" pitchFamily="34" charset="0"/>
                        <a:buChar char="•"/>
                      </a:pPr>
                      <a:r>
                        <a:rPr lang="en-US" sz="1050" dirty="0"/>
                        <a:t>Chinese                                            Accident                                                        Death Recorded                    0.01</a:t>
                      </a:r>
                    </a:p>
                    <a:p>
                      <a:pPr marL="171450" indent="-171450" algn="ctr">
                        <a:buFont typeface="Arial" panose="020B0604020202020204" pitchFamily="34" charset="0"/>
                        <a:buChar char="•"/>
                      </a:pPr>
                      <a:r>
                        <a:rPr lang="en-US" sz="1050" dirty="0"/>
                        <a:t>                                                                                                                                    Death reported                    0.01</a:t>
                      </a:r>
                    </a:p>
                    <a:p>
                      <a:pPr marL="171450" indent="-171450" algn="ctr">
                        <a:buFont typeface="Arial" panose="020B0604020202020204" pitchFamily="34" charset="0"/>
                        <a:buChar char="•"/>
                      </a:pPr>
                      <a:endParaRPr lang="en-US" sz="1050" dirty="0"/>
                    </a:p>
                    <a:p>
                      <a:pPr marL="171450" indent="-171450" algn="ctr">
                        <a:buFont typeface="Arial" panose="020B0604020202020204" pitchFamily="34" charset="0"/>
                        <a:buChar char="•"/>
                      </a:pPr>
                      <a:r>
                        <a:rPr lang="en-US" sz="1050" dirty="0"/>
                        <a:t>Hawaiian                                         Accident                                                         Death Recorded                   0.01</a:t>
                      </a:r>
                    </a:p>
                    <a:p>
                      <a:pPr marL="171450" indent="-171450" algn="ctr">
                        <a:buFont typeface="Arial" panose="020B0604020202020204" pitchFamily="34" charset="0"/>
                        <a:buChar char="•"/>
                      </a:pPr>
                      <a:r>
                        <a:rPr lang="en-US" sz="1050" dirty="0"/>
                        <a:t>      </a:t>
                      </a:r>
                    </a:p>
                    <a:p>
                      <a:pPr marL="171450" indent="-171450" algn="ctr">
                        <a:buFont typeface="Arial" panose="020B0604020202020204" pitchFamily="34" charset="0"/>
                        <a:buChar char="•"/>
                      </a:pPr>
                      <a:r>
                        <a:rPr lang="en-US" sz="1050" dirty="0"/>
                        <a:t>Korean                                          Accident                                                          Death Recorded                     0.01</a:t>
                      </a:r>
                    </a:p>
                    <a:p>
                      <a:pPr marL="171450" indent="-171450" algn="ctr">
                        <a:buFont typeface="Arial" panose="020B0604020202020204" pitchFamily="34" charset="0"/>
                        <a:buChar char="•"/>
                      </a:pPr>
                      <a:r>
                        <a:rPr lang="en-US" sz="1050" dirty="0"/>
                        <a:t>Native American, Other             Accident                                                         Death Recorded                      0.01</a:t>
                      </a:r>
                    </a:p>
                    <a:p>
                      <a:pPr marL="171450" indent="-171450" algn="ctr">
                        <a:buFont typeface="Arial" panose="020B0604020202020204" pitchFamily="34" charset="0"/>
                        <a:buChar char="•"/>
                      </a:pPr>
                      <a:r>
                        <a:rPr lang="en-US" sz="1050" dirty="0"/>
                        <a:t> </a:t>
                      </a:r>
                    </a:p>
                    <a:p>
                      <a:pPr marL="171450" indent="-171450" algn="ctr">
                        <a:buFont typeface="Arial" panose="020B0604020202020204" pitchFamily="34" charset="0"/>
                        <a:buChar char="•"/>
                      </a:pPr>
                      <a:r>
                        <a:rPr lang="en-US" sz="1050" dirty="0"/>
                        <a:t>Other                                             Accident                                                          Death Recorded                      0.25</a:t>
                      </a:r>
                    </a:p>
                    <a:p>
                      <a:pPr marL="171450" indent="-171450" algn="ctr">
                        <a:buFont typeface="Arial" panose="020B0604020202020204" pitchFamily="34" charset="0"/>
                        <a:buChar char="•"/>
                      </a:pPr>
                      <a:r>
                        <a:rPr lang="en-US" sz="1050" dirty="0"/>
                        <a:t>                                                                                                                                  Death reported                       0.03</a:t>
                      </a:r>
                    </a:p>
                    <a:p>
                      <a:pPr marL="171450" indent="-171450" algn="ctr">
                        <a:buFont typeface="Arial" panose="020B0604020202020204" pitchFamily="34" charset="0"/>
                        <a:buChar char="•"/>
                      </a:pPr>
                      <a:r>
                        <a:rPr lang="en-US" sz="1050" dirty="0"/>
                        <a:t> </a:t>
                      </a:r>
                    </a:p>
                    <a:p>
                      <a:pPr marL="171450" indent="-171450" algn="ctr">
                        <a:buFont typeface="Arial" panose="020B0604020202020204" pitchFamily="34" charset="0"/>
                        <a:buChar char="•"/>
                      </a:pPr>
                      <a:r>
                        <a:rPr lang="en-US" sz="1050" dirty="0"/>
                        <a:t>                                                       Pending                                                           Death Recorded                      0.01</a:t>
                      </a:r>
                    </a:p>
                    <a:p>
                      <a:pPr marL="171450" indent="-171450" algn="ctr">
                        <a:buFont typeface="Arial" panose="020B0604020202020204" pitchFamily="34" charset="0"/>
                        <a:buChar char="•"/>
                      </a:pPr>
                      <a:r>
                        <a:rPr lang="en-US" sz="1050" dirty="0"/>
                        <a:t>          </a:t>
                      </a:r>
                    </a:p>
                    <a:p>
                      <a:pPr marL="171450" indent="-171450" algn="ctr">
                        <a:buFont typeface="Arial" panose="020B0604020202020204" pitchFamily="34" charset="0"/>
                        <a:buChar char="•"/>
                      </a:pPr>
                      <a:r>
                        <a:rPr lang="en-US" sz="1050" dirty="0"/>
                        <a:t>Other Asian                                  Accident                                                         Death Recorded                      0.06</a:t>
                      </a:r>
                    </a:p>
                    <a:p>
                      <a:pPr marL="171450" indent="-171450" algn="ctr">
                        <a:buFont typeface="Arial" panose="020B0604020202020204" pitchFamily="34" charset="0"/>
                        <a:buChar char="•"/>
                      </a:pPr>
                      <a:endParaRPr lang="en-US" sz="1050" dirty="0"/>
                    </a:p>
                    <a:p>
                      <a:pPr marL="171450" indent="-171450" algn="ctr">
                        <a:buFont typeface="Arial" panose="020B0604020202020204" pitchFamily="34" charset="0"/>
                        <a:buChar char="•"/>
                      </a:pPr>
                      <a:r>
                        <a:rPr lang="en-US" sz="1050" dirty="0"/>
                        <a:t>Unknown Victim                         Accident                                                          Death Recorded                    0.42</a:t>
                      </a:r>
                    </a:p>
                    <a:p>
                      <a:pPr marL="171450" indent="-171450" algn="ctr">
                        <a:buFont typeface="Arial" panose="020B0604020202020204" pitchFamily="34" charset="0"/>
                        <a:buChar char="•"/>
                      </a:pPr>
                      <a:r>
                        <a:rPr lang="en-US" sz="1050" dirty="0"/>
                        <a:t>                                                                                                                                  Death reported                     0.06</a:t>
                      </a:r>
                    </a:p>
                    <a:p>
                      <a:pPr marL="171450" indent="-171450" algn="ctr">
                        <a:buFont typeface="Arial" panose="020B0604020202020204" pitchFamily="34" charset="0"/>
                        <a:buChar char="•"/>
                      </a:pPr>
                      <a:endParaRPr lang="en-US" sz="1050" dirty="0"/>
                    </a:p>
                    <a:p>
                      <a:pPr marL="171450" indent="-171450" algn="ctr">
                        <a:buFont typeface="Arial" panose="020B0604020202020204" pitchFamily="34" charset="0"/>
                        <a:buChar char="•"/>
                      </a:pPr>
                      <a:r>
                        <a:rPr lang="en-US" sz="1050" dirty="0"/>
                        <a:t>White                                            Accident                                                           Death Recorded                  63.40</a:t>
                      </a:r>
                    </a:p>
                    <a:p>
                      <a:pPr marL="171450" indent="-171450" algn="ctr">
                        <a:buFont typeface="Arial" panose="020B0604020202020204" pitchFamily="34" charset="0"/>
                        <a:buChar char="•"/>
                      </a:pPr>
                      <a:r>
                        <a:rPr lang="en-US" sz="1050" dirty="0"/>
                        <a:t>                                                                                                                                 Death reported                 15.90</a:t>
                      </a:r>
                    </a:p>
                    <a:p>
                      <a:pPr algn="ctr"/>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4951635"/>
                  </a:ext>
                </a:extLst>
              </a:tr>
              <a:tr h="698739">
                <a:tc>
                  <a:txBody>
                    <a:bodyPr/>
                    <a:lstStyle/>
                    <a:p>
                      <a:pPr algn="ctr"/>
                      <a:r>
                        <a:rPr lang="en-US" sz="1050" dirty="0"/>
                        <a:t>                                                            Natural                                                          Death Recorded                     0.01</a:t>
                      </a:r>
                    </a:p>
                    <a:p>
                      <a:pPr algn="ctr"/>
                      <a:r>
                        <a:rPr lang="en-US" sz="1050" dirty="0"/>
                        <a:t>           </a:t>
                      </a:r>
                    </a:p>
                    <a:p>
                      <a:pPr algn="ctr"/>
                      <a:r>
                        <a:rPr lang="en-US" sz="1050" dirty="0"/>
                        <a:t>                                                            Pending                                                         Death Recorded                      0.07</a:t>
                      </a:r>
                    </a:p>
                    <a:p>
                      <a:pPr algn="ctr"/>
                      <a:r>
                        <a:rPr lang="en-US" sz="1050" dirty="0"/>
                        <a:t>                                                                                                                                  Death reported                       0.05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9688809"/>
                  </a:ext>
                </a:extLst>
              </a:tr>
            </a:tbl>
          </a:graphicData>
        </a:graphic>
      </p:graphicFrame>
      <p:sp>
        <p:nvSpPr>
          <p:cNvPr id="14" name="TextBox 13">
            <a:extLst>
              <a:ext uri="{FF2B5EF4-FFF2-40B4-BE49-F238E27FC236}">
                <a16:creationId xmlns:a16="http://schemas.microsoft.com/office/drawing/2014/main" id="{6CE2A936-9F55-40D2-8548-973444F68B45}"/>
              </a:ext>
            </a:extLst>
          </p:cNvPr>
          <p:cNvSpPr txBox="1"/>
          <p:nvPr/>
        </p:nvSpPr>
        <p:spPr>
          <a:xfrm>
            <a:off x="9360570" y="152399"/>
            <a:ext cx="2374230" cy="2554545"/>
          </a:xfrm>
          <a:prstGeom prst="rect">
            <a:avLst/>
          </a:prstGeom>
          <a:solidFill>
            <a:schemeClr val="tx1"/>
          </a:solidFill>
        </p:spPr>
        <p:txBody>
          <a:bodyPr wrap="square" rtlCol="0">
            <a:spAutoFit/>
          </a:bodyPr>
          <a:lstStyle/>
          <a:p>
            <a:pPr algn="just"/>
            <a:r>
              <a:rPr lang="en-US" sz="4000" b="1" dirty="0">
                <a:ln w="22225">
                  <a:solidFill>
                    <a:schemeClr val="accent2"/>
                  </a:solidFill>
                  <a:prstDash val="solid"/>
                </a:ln>
                <a:solidFill>
                  <a:schemeClr val="accent2">
                    <a:lumMod val="40000"/>
                    <a:lumOff val="60000"/>
                  </a:schemeClr>
                </a:solidFill>
              </a:rPr>
              <a:t>Incident Report based on Race</a:t>
            </a:r>
          </a:p>
        </p:txBody>
      </p:sp>
    </p:spTree>
    <p:extLst>
      <p:ext uri="{BB962C8B-B14F-4D97-AF65-F5344CB8AC3E}">
        <p14:creationId xmlns:p14="http://schemas.microsoft.com/office/powerpoint/2010/main" val="25191253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78489-9E0E-4851-B36A-7DD648BA8474}"/>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Conclusion</a:t>
            </a:r>
          </a:p>
        </p:txBody>
      </p:sp>
      <p:sp>
        <p:nvSpPr>
          <p:cNvPr id="3" name="Content Placeholder 2">
            <a:extLst>
              <a:ext uri="{FF2B5EF4-FFF2-40B4-BE49-F238E27FC236}">
                <a16:creationId xmlns:a16="http://schemas.microsoft.com/office/drawing/2014/main" id="{4883C34A-5966-4DA5-8A8F-83D86F9B901B}"/>
              </a:ext>
            </a:extLst>
          </p:cNvPr>
          <p:cNvSpPr>
            <a:spLocks noGrp="1"/>
          </p:cNvSpPr>
          <p:nvPr>
            <p:ph idx="1"/>
          </p:nvPr>
        </p:nvSpPr>
        <p:spPr/>
        <p:txBody>
          <a:bodyPr>
            <a:normAutofit fontScale="92500" lnSpcReduction="20000"/>
          </a:bodyPr>
          <a:lstStyle/>
          <a:p>
            <a:pPr marL="0" indent="0" algn="just">
              <a:buNone/>
            </a:pPr>
            <a:r>
              <a:rPr lang="en-US" dirty="0">
                <a:ln w="0"/>
                <a:solidFill>
                  <a:schemeClr val="accent1"/>
                </a:solidFill>
                <a:effectLst>
                  <a:outerShdw blurRad="38100" dist="25400" dir="5400000" algn="ctr" rotWithShape="0">
                    <a:srgbClr val="6E747A">
                      <a:alpha val="43000"/>
                    </a:srgbClr>
                  </a:outerShdw>
                </a:effectLst>
              </a:rPr>
              <a:t>Upon completion of my analysis, I discovered that in recent years there is a drastic increase of drugs accidents in Connecticut that led to </a:t>
            </a:r>
          </a:p>
          <a:p>
            <a:pPr marL="0" indent="0" algn="just">
              <a:buNone/>
            </a:pPr>
            <a:r>
              <a:rPr lang="en-US" dirty="0">
                <a:ln w="0"/>
                <a:solidFill>
                  <a:schemeClr val="accent1"/>
                </a:solidFill>
                <a:effectLst>
                  <a:outerShdw blurRad="38100" dist="25400" dir="5400000" algn="ctr" rotWithShape="0">
                    <a:srgbClr val="6E747A">
                      <a:alpha val="43000"/>
                    </a:srgbClr>
                  </a:outerShdw>
                </a:effectLst>
              </a:rPr>
              <a:t>74.35% death records and 17.16% death reports of illicit drug users.  </a:t>
            </a:r>
          </a:p>
          <a:p>
            <a:pPr marL="0" indent="0" algn="just">
              <a:buNone/>
            </a:pPr>
            <a:r>
              <a:rPr lang="en-US" dirty="0">
                <a:ln w="0"/>
                <a:solidFill>
                  <a:schemeClr val="accent1"/>
                </a:solidFill>
                <a:effectLst>
                  <a:outerShdw blurRad="38100" dist="25400" dir="5400000" algn="ctr" rotWithShape="0">
                    <a:srgbClr val="6E747A">
                      <a:alpha val="43000"/>
                    </a:srgbClr>
                  </a:outerShdw>
                </a:effectLst>
              </a:rPr>
              <a:t>The analysis reports also shows  that the majority of the male gender was</a:t>
            </a:r>
            <a:endParaRPr lang="zh-CN" altLang="en-US" dirty="0"/>
          </a:p>
          <a:p>
            <a:pPr marL="0" indent="0" algn="just">
              <a:buNone/>
            </a:pPr>
            <a:r>
              <a:rPr lang="en-US" dirty="0">
                <a:ln w="0"/>
                <a:solidFill>
                  <a:schemeClr val="accent1"/>
                </a:solidFill>
                <a:effectLst>
                  <a:outerShdw blurRad="38100" dist="25400" dir="5400000" algn="ctr" rotWithShape="0">
                    <a:srgbClr val="6E747A">
                      <a:alpha val="43000"/>
                    </a:srgbClr>
                  </a:outerShdw>
                </a:effectLst>
              </a:rPr>
              <a:t>reported to have a higher proportion of drugs addiction and death rate than the female gender, with a percentage of 68.25% for male and 16.18% for female gender respectively.  </a:t>
            </a:r>
          </a:p>
          <a:p>
            <a:pPr marL="0" indent="0" algn="just">
              <a:buNone/>
            </a:pPr>
            <a:r>
              <a:rPr lang="en-US" dirty="0">
                <a:ln w="0"/>
                <a:solidFill>
                  <a:schemeClr val="accent1"/>
                </a:solidFill>
                <a:effectLst>
                  <a:outerShdw blurRad="38100" dist="25400" dir="5400000" algn="ctr" rotWithShape="0">
                    <a:srgbClr val="6E747A">
                      <a:alpha val="43000"/>
                    </a:srgbClr>
                  </a:outerShdw>
                </a:effectLst>
              </a:rPr>
              <a:t>In addiction, the white race is the most addicted to illicit drugs and recorded and reported the highest numbers of  death in Connecticut with a percentage of 63.40% death recorded and 15.90% reported death . </a:t>
            </a:r>
          </a:p>
          <a:p>
            <a:pPr marL="0" indent="0" algn="just">
              <a:buNone/>
            </a:pPr>
            <a:r>
              <a:rPr lang="en-US" dirty="0">
                <a:ln w="0"/>
                <a:solidFill>
                  <a:schemeClr val="accent1"/>
                </a:solidFill>
                <a:effectLst>
                  <a:outerShdw blurRad="38100" dist="25400" dir="5400000" algn="ctr" rotWithShape="0">
                    <a:srgbClr val="6E747A">
                      <a:alpha val="43000"/>
                    </a:srgbClr>
                  </a:outerShdw>
                </a:effectLst>
              </a:rPr>
              <a:t>Tolland is the county with the maximum numbers of illicit drugs victims while </a:t>
            </a:r>
            <a:r>
              <a:rPr lang="en-US" dirty="0" err="1">
                <a:ln w="0"/>
                <a:solidFill>
                  <a:schemeClr val="accent1"/>
                </a:solidFill>
                <a:effectLst>
                  <a:outerShdw blurRad="38100" dist="25400" dir="5400000" algn="ctr" rotWithShape="0">
                    <a:srgbClr val="6E747A">
                      <a:alpha val="43000"/>
                    </a:srgbClr>
                  </a:outerShdw>
                </a:effectLst>
              </a:rPr>
              <a:t>Midllesex</a:t>
            </a:r>
            <a:r>
              <a:rPr lang="en-US" dirty="0">
                <a:ln w="0"/>
                <a:solidFill>
                  <a:schemeClr val="accent1"/>
                </a:solidFill>
                <a:effectLst>
                  <a:outerShdw blurRad="38100" dist="25400" dir="5400000" algn="ctr" rotWithShape="0">
                    <a:srgbClr val="6E747A">
                      <a:alpha val="43000"/>
                    </a:srgbClr>
                  </a:outerShdw>
                </a:effectLst>
              </a:rPr>
              <a:t> and </a:t>
            </a:r>
            <a:r>
              <a:rPr lang="en-US" dirty="0" err="1">
                <a:ln w="0"/>
                <a:solidFill>
                  <a:schemeClr val="accent1"/>
                </a:solidFill>
                <a:effectLst>
                  <a:outerShdw blurRad="38100" dist="25400" dir="5400000" algn="ctr" rotWithShape="0">
                    <a:srgbClr val="6E747A">
                      <a:alpha val="43000"/>
                    </a:srgbClr>
                  </a:outerShdw>
                </a:effectLst>
              </a:rPr>
              <a:t>Lichfield</a:t>
            </a:r>
            <a:r>
              <a:rPr lang="en-US" dirty="0">
                <a:ln w="0"/>
                <a:solidFill>
                  <a:schemeClr val="accent1"/>
                </a:solidFill>
                <a:effectLst>
                  <a:outerShdw blurRad="38100" dist="25400" dir="5400000" algn="ctr" rotWithShape="0">
                    <a:srgbClr val="6E747A">
                      <a:alpha val="43000"/>
                    </a:srgbClr>
                  </a:outerShdw>
                </a:effectLst>
              </a:rPr>
              <a:t> county has the lowest number of drugs victims.</a:t>
            </a: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en-US" altLang="zh-CN" dirty="0">
              <a:ln w="0"/>
              <a:solidFill>
                <a:schemeClr val="accent1"/>
              </a:solidFill>
              <a:effectLst>
                <a:outerShdw blurRad="38100" dist="25400" dir="5400000" algn="ctr" rotWithShape="0">
                  <a:srgbClr val="6E747A">
                    <a:alpha val="43000"/>
                  </a:srgbClr>
                </a:outerShdw>
              </a:effectLst>
            </a:endParaRPr>
          </a:p>
          <a:p>
            <a:pPr marL="0" indent="0" algn="just">
              <a:buNone/>
            </a:pPr>
            <a:endParaRPr lang="zh-CN" altLang="en-US" dirty="0"/>
          </a:p>
        </p:txBody>
      </p:sp>
    </p:spTree>
    <p:extLst>
      <p:ext uri="{BB962C8B-B14F-4D97-AF65-F5344CB8AC3E}">
        <p14:creationId xmlns:p14="http://schemas.microsoft.com/office/powerpoint/2010/main" val="23129152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78F6-AE7F-4EFC-8B96-5FEF019EF9ED}"/>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Recommendation</a:t>
            </a:r>
          </a:p>
        </p:txBody>
      </p:sp>
      <p:sp>
        <p:nvSpPr>
          <p:cNvPr id="3" name="Content Placeholder 2">
            <a:extLst>
              <a:ext uri="{FF2B5EF4-FFF2-40B4-BE49-F238E27FC236}">
                <a16:creationId xmlns:a16="http://schemas.microsoft.com/office/drawing/2014/main" id="{2EA20AB8-80E6-43E2-A6E4-4AFC6BF3A047}"/>
              </a:ext>
            </a:extLst>
          </p:cNvPr>
          <p:cNvSpPr>
            <a:spLocks noGrp="1"/>
          </p:cNvSpPr>
          <p:nvPr>
            <p:ph idx="1"/>
          </p:nvPr>
        </p:nvSpPr>
        <p:spPr/>
        <p:txBody>
          <a:bodyPr/>
          <a:lstStyle/>
          <a:p>
            <a:pPr algn="just">
              <a:buFont typeface="Wingdings" panose="05000000000000000000" pitchFamily="2" charset="2"/>
              <a:buChar char="Ø"/>
            </a:pPr>
            <a:r>
              <a:rPr lang="en-US" dirty="0">
                <a:ln w="0"/>
                <a:solidFill>
                  <a:schemeClr val="accent1"/>
                </a:solidFill>
                <a:effectLst>
                  <a:outerShdw blurRad="38100" dist="25400" dir="5400000" algn="ctr" rotWithShape="0">
                    <a:srgbClr val="6E747A">
                      <a:alpha val="43000"/>
                    </a:srgbClr>
                  </a:outerShdw>
                </a:effectLst>
              </a:rPr>
              <a:t>Policy enhancement on drugs and other related offenses.</a:t>
            </a:r>
          </a:p>
          <a:p>
            <a:pPr algn="just">
              <a:buFont typeface="Wingdings" panose="05000000000000000000" pitchFamily="2" charset="2"/>
              <a:buChar char="Ø"/>
            </a:pPr>
            <a:r>
              <a:rPr lang="en-US" dirty="0">
                <a:ln w="0"/>
                <a:solidFill>
                  <a:schemeClr val="accent1"/>
                </a:solidFill>
                <a:effectLst>
                  <a:outerShdw blurRad="38100" dist="25400" dir="5400000" algn="ctr" rotWithShape="0">
                    <a:srgbClr val="6E747A">
                      <a:alpha val="43000"/>
                    </a:srgbClr>
                  </a:outerShdw>
                </a:effectLst>
              </a:rPr>
              <a:t>Public orientation and sensitization on the disadvantages of illicit drugs.</a:t>
            </a:r>
          </a:p>
          <a:p>
            <a:pPr algn="just">
              <a:buFont typeface="Wingdings" panose="05000000000000000000" pitchFamily="2" charset="2"/>
              <a:buChar char="Ø"/>
            </a:pPr>
            <a:r>
              <a:rPr lang="en-US" dirty="0">
                <a:ln w="0"/>
                <a:solidFill>
                  <a:schemeClr val="accent1"/>
                </a:solidFill>
                <a:effectLst>
                  <a:outerShdw blurRad="38100" dist="25400" dir="5400000" algn="ctr" rotWithShape="0">
                    <a:srgbClr val="6E747A">
                      <a:alpha val="43000"/>
                    </a:srgbClr>
                  </a:outerShdw>
                </a:effectLst>
              </a:rPr>
              <a:t>Adequate measures to restrict access to illicit drugs.</a:t>
            </a:r>
          </a:p>
          <a:p>
            <a:pPr marL="0" indent="0" algn="just">
              <a:buNone/>
            </a:pPr>
            <a:r>
              <a:rPr lang="en-US" dirty="0">
                <a:ln w="0"/>
                <a:solidFill>
                  <a:schemeClr val="accent1"/>
                </a:solidFill>
                <a:effectLst>
                  <a:outerShdw blurRad="38100" dist="25400" dir="5400000" algn="ctr" rotWithShape="0">
                    <a:srgbClr val="6E747A">
                      <a:alpha val="43000"/>
                    </a:srgbClr>
                  </a:outerShdw>
                </a:effectLst>
              </a:rPr>
              <a:t> </a:t>
            </a:r>
          </a:p>
        </p:txBody>
      </p:sp>
    </p:spTree>
    <p:extLst>
      <p:ext uri="{BB962C8B-B14F-4D97-AF65-F5344CB8AC3E}">
        <p14:creationId xmlns:p14="http://schemas.microsoft.com/office/powerpoint/2010/main" val="427527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0B01-0CD1-4A93-9509-6E863AD53AAD}"/>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REFRENCES</a:t>
            </a:r>
          </a:p>
        </p:txBody>
      </p:sp>
      <p:sp>
        <p:nvSpPr>
          <p:cNvPr id="3" name="Content Placeholder 2">
            <a:extLst>
              <a:ext uri="{FF2B5EF4-FFF2-40B4-BE49-F238E27FC236}">
                <a16:creationId xmlns:a16="http://schemas.microsoft.com/office/drawing/2014/main" id="{9A3927B8-183D-4375-ACD9-534AA601F401}"/>
              </a:ext>
            </a:extLst>
          </p:cNvPr>
          <p:cNvSpPr>
            <a:spLocks noGrp="1"/>
          </p:cNvSpPr>
          <p:nvPr>
            <p:ph idx="1"/>
          </p:nvPr>
        </p:nvSpPr>
        <p:spPr/>
        <p:txBody>
          <a:bodyPr>
            <a:normAutofit/>
          </a:bodyPr>
          <a:lstStyle/>
          <a:p>
            <a:r>
              <a:rPr lang="en-US" i="1" dirty="0"/>
              <a:t>Accidental drug related deaths 2012-2021</a:t>
            </a:r>
            <a:r>
              <a:rPr lang="en-US" dirty="0"/>
              <a:t>. (2022, December 2). Dataset - Catalog. </a:t>
            </a:r>
            <a:r>
              <a:rPr lang="en-US" dirty="0">
                <a:hlinkClick r:id="rId2"/>
              </a:rPr>
              <a:t>https://catalog.data.gov/dataset/accidental-drug-related-deaths-2012-2018</a:t>
            </a:r>
            <a:endParaRPr lang="en-US" dirty="0"/>
          </a:p>
          <a:p>
            <a:r>
              <a:rPr lang="en-US" i="1" dirty="0"/>
              <a:t>Framing an epidemic: Connecticut drug trends &amp; statistics</a:t>
            </a:r>
            <a:r>
              <a:rPr lang="en-US" dirty="0"/>
              <a:t>. (2019, August 22). The Dunes East Hampton Rehab. </a:t>
            </a:r>
            <a:r>
              <a:rPr lang="en-US" dirty="0">
                <a:hlinkClick r:id="rId3"/>
              </a:rPr>
              <a:t>https://theduneseasthampton.com/framing-epidemic-connecticut-drug-trends-statistics/</a:t>
            </a:r>
            <a:endParaRPr lang="en-US" dirty="0"/>
          </a:p>
          <a:p>
            <a:endParaRPr lang="en-US" dirty="0"/>
          </a:p>
        </p:txBody>
      </p:sp>
    </p:spTree>
    <p:extLst>
      <p:ext uri="{BB962C8B-B14F-4D97-AF65-F5344CB8AC3E}">
        <p14:creationId xmlns:p14="http://schemas.microsoft.com/office/powerpoint/2010/main" val="688782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3C89-4E6D-4ACC-A76B-86EE2A284C5F}"/>
              </a:ext>
            </a:extLst>
          </p:cNvPr>
          <p:cNvSpPr>
            <a:spLocks noGrp="1"/>
          </p:cNvSpPr>
          <p:nvPr>
            <p:ph type="title"/>
          </p:nvPr>
        </p:nvSpPr>
        <p:spPr>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Method</a:t>
            </a:r>
          </a:p>
        </p:txBody>
      </p:sp>
      <p:sp>
        <p:nvSpPr>
          <p:cNvPr id="3" name="Content Placeholder 2">
            <a:extLst>
              <a:ext uri="{FF2B5EF4-FFF2-40B4-BE49-F238E27FC236}">
                <a16:creationId xmlns:a16="http://schemas.microsoft.com/office/drawing/2014/main" id="{84E59511-3298-4F50-88AD-CB404315E5C6}"/>
              </a:ext>
            </a:extLst>
          </p:cNvPr>
          <p:cNvSpPr>
            <a:spLocks noGrp="1"/>
          </p:cNvSpPr>
          <p:nvPr>
            <p:ph idx="1"/>
          </p:nvPr>
        </p:nvSpPr>
        <p:spPr>
          <a:xfrm>
            <a:off x="838200" y="1875866"/>
            <a:ext cx="10515600" cy="4351338"/>
          </a:xfrm>
          <a:noFill/>
        </p:spPr>
        <p:txBody>
          <a:bodyPr>
            <a:normAutofit fontScale="92500" lnSpcReduction="20000"/>
          </a:bodyPr>
          <a:lstStyle/>
          <a:p>
            <a:pPr marL="0" indent="0" algn="just">
              <a:buNone/>
            </a:pPr>
            <a:r>
              <a:rPr lang="en-US" dirty="0">
                <a:ln w="0"/>
                <a:effectLst>
                  <a:outerShdw blurRad="38100" dist="19050" dir="2700000" algn="tl" rotWithShape="0">
                    <a:schemeClr val="dk1">
                      <a:alpha val="40000"/>
                    </a:schemeClr>
                  </a:outerShdw>
                </a:effectLst>
              </a:rPr>
              <a:t>EDA and Data Cleaning</a:t>
            </a:r>
          </a:p>
          <a:p>
            <a:pPr marL="0" indent="0" algn="just">
              <a:buNone/>
            </a:pPr>
            <a:r>
              <a:rPr lang="en-US" dirty="0">
                <a:ln w="0"/>
                <a:solidFill>
                  <a:schemeClr val="accent1"/>
                </a:solidFill>
                <a:effectLst>
                  <a:outerShdw blurRad="38100" dist="25400" dir="5400000" algn="ctr" rotWithShape="0">
                    <a:srgbClr val="6E747A">
                      <a:alpha val="43000"/>
                    </a:srgbClr>
                  </a:outerShdw>
                </a:effectLst>
              </a:rPr>
              <a:t>The drug accidents dataset is a categorical dataset that contains 42 columns and 9,202 rows, with 3,163 unique values. Some of the columns contain a large portion of missing values and do not communicate good information for our analysis, so I remove them and remodified the columns with 24 columns and 9,202 rows. Some of the columns that contain spaces that cannot be used by the dot method were renamed accordingly and some of the contents of the rows were modified to communicate a better understanding of what they stand for. The date datatype was converted to Date Time and the Age group was converted to the category data type for insightful analysis.</a:t>
            </a:r>
          </a:p>
          <a:p>
            <a:pPr marL="0" indent="0" algn="just">
              <a:buNone/>
            </a:pPr>
            <a:r>
              <a:rPr lang="en-US" dirty="0">
                <a:ln w="0"/>
                <a:solidFill>
                  <a:schemeClr val="accent1"/>
                </a:solidFill>
                <a:effectLst>
                  <a:outerShdw blurRad="38100" dist="25400" dir="5400000" algn="ctr" rotWithShape="0">
                    <a:srgbClr val="6E747A">
                      <a:alpha val="43000"/>
                    </a:srgbClr>
                  </a:outerShdw>
                </a:effectLst>
              </a:rPr>
              <a:t>The columns containing 80 percent of missing values were dropped since it does not represent a good insight into the information we need</a:t>
            </a:r>
            <a:r>
              <a:rPr lang="en-US" dirty="0"/>
              <a:t>. </a:t>
            </a:r>
          </a:p>
        </p:txBody>
      </p:sp>
    </p:spTree>
    <p:extLst>
      <p:ext uri="{BB962C8B-B14F-4D97-AF65-F5344CB8AC3E}">
        <p14:creationId xmlns:p14="http://schemas.microsoft.com/office/powerpoint/2010/main" val="2171257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A0F6-474F-4EC0-8AF4-335889A40F62}"/>
              </a:ext>
            </a:extLst>
          </p:cNvPr>
          <p:cNvSpPr>
            <a:spLocks noGrp="1"/>
          </p:cNvSpPr>
          <p:nvPr>
            <p:ph type="title"/>
          </p:nvPr>
        </p:nvSpPr>
        <p:spPr>
          <a:xfrm>
            <a:off x="914400" y="375173"/>
            <a:ext cx="12308393" cy="1325563"/>
          </a:xfrm>
          <a:solidFill>
            <a:schemeClr val="accent1"/>
          </a:solidFill>
        </p:spPr>
        <p:txBody>
          <a:bodyPr/>
          <a:lstStyle/>
          <a:p>
            <a:pPr algn="ctr"/>
            <a:r>
              <a:rPr lang="en-US" b="1" dirty="0">
                <a:ln w="22225">
                  <a:solidFill>
                    <a:schemeClr val="accent2"/>
                  </a:solidFill>
                  <a:prstDash val="solid"/>
                </a:ln>
                <a:solidFill>
                  <a:schemeClr val="accent2">
                    <a:lumMod val="40000"/>
                    <a:lumOff val="60000"/>
                  </a:schemeClr>
                </a:solidFill>
              </a:rPr>
              <a:t>Method Continuation</a:t>
            </a:r>
          </a:p>
        </p:txBody>
      </p:sp>
      <p:sp>
        <p:nvSpPr>
          <p:cNvPr id="3" name="Content Placeholder 2">
            <a:extLst>
              <a:ext uri="{FF2B5EF4-FFF2-40B4-BE49-F238E27FC236}">
                <a16:creationId xmlns:a16="http://schemas.microsoft.com/office/drawing/2014/main" id="{9BE242D8-2DC1-4EA3-8D56-98FDD7603C04}"/>
              </a:ext>
            </a:extLst>
          </p:cNvPr>
          <p:cNvSpPr>
            <a:spLocks noGrp="1"/>
          </p:cNvSpPr>
          <p:nvPr>
            <p:ph idx="1"/>
          </p:nvPr>
        </p:nvSpPr>
        <p:spPr/>
        <p:txBody>
          <a:bodyPr/>
          <a:lstStyle/>
          <a:p>
            <a:pPr marL="0" indent="0" algn="just">
              <a:buNone/>
            </a:pPr>
            <a:r>
              <a:rPr lang="en-US" dirty="0">
                <a:ln w="0"/>
                <a:solidFill>
                  <a:schemeClr val="accent1"/>
                </a:solidFill>
                <a:effectLst>
                  <a:outerShdw blurRad="38100" dist="25400" dir="5400000" algn="ctr" rotWithShape="0">
                    <a:srgbClr val="6E747A">
                      <a:alpha val="43000"/>
                    </a:srgbClr>
                  </a:outerShdw>
                </a:effectLst>
              </a:rPr>
              <a:t>The columns and rows containing duplicate values were dropped as well. The heatmap visualization graph was also used to visualize the missing values in the dataset.</a:t>
            </a:r>
          </a:p>
        </p:txBody>
      </p:sp>
    </p:spTree>
    <p:extLst>
      <p:ext uri="{BB962C8B-B14F-4D97-AF65-F5344CB8AC3E}">
        <p14:creationId xmlns:p14="http://schemas.microsoft.com/office/powerpoint/2010/main" val="1195641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E999-AE41-49BB-A3E7-7AB14AD2442F}"/>
              </a:ext>
            </a:extLst>
          </p:cNvPr>
          <p:cNvSpPr>
            <a:spLocks noGrp="1"/>
          </p:cNvSpPr>
          <p:nvPr>
            <p:ph type="title"/>
          </p:nvPr>
        </p:nvSpPr>
        <p:spPr>
          <a:xfrm>
            <a:off x="1024128" y="681036"/>
            <a:ext cx="9720072" cy="1403795"/>
          </a:xfrm>
          <a:solidFill>
            <a:schemeClr val="accent1"/>
          </a:solidFill>
        </p:spPr>
        <p:txBody>
          <a:bodyPr>
            <a:normAutofit/>
          </a:bodyPr>
          <a:lstStyle/>
          <a:p>
            <a:pPr algn="ctr"/>
            <a:r>
              <a:rPr lang="en-US" b="1" dirty="0">
                <a:ln w="22225">
                  <a:solidFill>
                    <a:schemeClr val="accent2"/>
                  </a:solidFill>
                  <a:prstDash val="solid"/>
                </a:ln>
                <a:solidFill>
                  <a:schemeClr val="accent2">
                    <a:lumMod val="40000"/>
                    <a:lumOff val="60000"/>
                  </a:schemeClr>
                </a:solidFill>
              </a:rPr>
              <a:t>Data Analysis</a:t>
            </a:r>
            <a:br>
              <a:rPr lang="en-US" dirty="0"/>
            </a:br>
            <a:r>
              <a:rPr lang="en-US" sz="3600" dirty="0">
                <a:solidFill>
                  <a:schemeClr val="bg1"/>
                </a:solidFill>
              </a:rPr>
              <a:t>Associativity Between Drugs Accidents and Death</a:t>
            </a:r>
          </a:p>
        </p:txBody>
      </p:sp>
      <p:pic>
        <p:nvPicPr>
          <p:cNvPr id="4" name="Content Placeholder 3">
            <a:extLst>
              <a:ext uri="{FF2B5EF4-FFF2-40B4-BE49-F238E27FC236}">
                <a16:creationId xmlns:a16="http://schemas.microsoft.com/office/drawing/2014/main" id="{F4F76746-188E-4A87-A59E-E8A76DDFCE6B}"/>
              </a:ext>
            </a:extLst>
          </p:cNvPr>
          <p:cNvPicPr>
            <a:picLocks noGrp="1" noChangeAspect="1"/>
          </p:cNvPicPr>
          <p:nvPr>
            <p:ph idx="1"/>
          </p:nvPr>
        </p:nvPicPr>
        <p:blipFill>
          <a:blip r:embed="rId2"/>
          <a:stretch>
            <a:fillRect/>
          </a:stretch>
        </p:blipFill>
        <p:spPr>
          <a:xfrm>
            <a:off x="713433" y="2195672"/>
            <a:ext cx="8959675" cy="4229100"/>
          </a:xfrm>
          <a:prstGeom prst="rect">
            <a:avLst/>
          </a:prstGeom>
        </p:spPr>
      </p:pic>
      <p:sp>
        <p:nvSpPr>
          <p:cNvPr id="5" name="TextBox 4">
            <a:extLst>
              <a:ext uri="{FF2B5EF4-FFF2-40B4-BE49-F238E27FC236}">
                <a16:creationId xmlns:a16="http://schemas.microsoft.com/office/drawing/2014/main" id="{8A8EBBDC-875F-42D3-A08F-34BA143EACD2}"/>
              </a:ext>
            </a:extLst>
          </p:cNvPr>
          <p:cNvSpPr txBox="1"/>
          <p:nvPr/>
        </p:nvSpPr>
        <p:spPr>
          <a:xfrm>
            <a:off x="9795284" y="2620591"/>
            <a:ext cx="2396716" cy="3046988"/>
          </a:xfrm>
          <a:prstGeom prst="rect">
            <a:avLst/>
          </a:prstGeom>
          <a:solidFill>
            <a:schemeClr val="tx1">
              <a:lumMod val="85000"/>
              <a:lumOff val="15000"/>
            </a:schemeClr>
          </a:solidFill>
          <a:ln>
            <a:noFill/>
          </a:ln>
          <a:effectLst>
            <a:outerShdw blurRad="50800" dist="38100" dir="2700000" algn="tl" rotWithShape="0">
              <a:prstClr val="black">
                <a:alpha val="40000"/>
              </a:prstClr>
            </a:outerShdw>
            <a:reflection blurRad="6350" stA="52000" endA="300" endPos="35000" dir="5400000" sy="-100000" algn="bl" rotWithShape="0"/>
          </a:effectLst>
        </p:spPr>
        <p:txBody>
          <a:bodyPr wrap="square" rtlCol="0">
            <a:spAutoFit/>
          </a:bodyPr>
          <a:lstStyle/>
          <a:p>
            <a:r>
              <a:rPr lang="en-US" sz="2400" b="1" dirty="0">
                <a:ln w="22225">
                  <a:solidFill>
                    <a:schemeClr val="accent2"/>
                  </a:solidFill>
                  <a:prstDash val="solid"/>
                </a:ln>
                <a:solidFill>
                  <a:schemeClr val="accent2">
                    <a:lumMod val="40000"/>
                    <a:lumOff val="60000"/>
                  </a:schemeClr>
                </a:solidFill>
              </a:rPr>
              <a:t>The most common drug usage that led to many recorded and reported of Connecticut citizens was substance abuse.  </a:t>
            </a:r>
          </a:p>
        </p:txBody>
      </p:sp>
      <p:sp>
        <p:nvSpPr>
          <p:cNvPr id="7" name="TextBox 6">
            <a:extLst>
              <a:ext uri="{FF2B5EF4-FFF2-40B4-BE49-F238E27FC236}">
                <a16:creationId xmlns:a16="http://schemas.microsoft.com/office/drawing/2014/main" id="{B3B0EB29-8D86-4C88-A022-6523DFC14A00}"/>
              </a:ext>
            </a:extLst>
          </p:cNvPr>
          <p:cNvSpPr txBox="1"/>
          <p:nvPr/>
        </p:nvSpPr>
        <p:spPr>
          <a:xfrm>
            <a:off x="1024128" y="2084831"/>
            <a:ext cx="1899943" cy="2308324"/>
          </a:xfrm>
          <a:prstGeom prst="rect">
            <a:avLst/>
          </a:prstGeom>
          <a:solidFill>
            <a:schemeClr val="accent1"/>
          </a:solidFill>
        </p:spPr>
        <p:txBody>
          <a:bodyPr wrap="square" rtlCol="0">
            <a:spAutoFit/>
          </a:bodyPr>
          <a:lstStyle/>
          <a:p>
            <a:r>
              <a:rPr lang="en-US" sz="1600" b="1" dirty="0">
                <a:ln w="22225">
                  <a:solidFill>
                    <a:schemeClr val="accent2"/>
                  </a:solidFill>
                  <a:prstDash val="solid"/>
                </a:ln>
                <a:solidFill>
                  <a:schemeClr val="accent2">
                    <a:lumMod val="40000"/>
                    <a:lumOff val="60000"/>
                  </a:schemeClr>
                </a:solidFill>
              </a:rPr>
              <a:t>Ingested medicines, used fentanyl, used heroin and cocaine, excessive alcohol injection and prescribed medication in this order are also other victims killers </a:t>
            </a:r>
          </a:p>
        </p:txBody>
      </p:sp>
    </p:spTree>
    <p:extLst>
      <p:ext uri="{BB962C8B-B14F-4D97-AF65-F5344CB8AC3E}">
        <p14:creationId xmlns:p14="http://schemas.microsoft.com/office/powerpoint/2010/main" val="1293782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2581</TotalTime>
  <Words>3281</Words>
  <Application>Microsoft Office PowerPoint</Application>
  <PresentationFormat>Widescreen</PresentationFormat>
  <Paragraphs>747</Paragraphs>
  <Slides>68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Arial Black</vt:lpstr>
      <vt:lpstr>Arial Unicode MS</vt:lpstr>
      <vt:lpstr>Calibri</vt:lpstr>
      <vt:lpstr>Calibri Light</vt:lpstr>
      <vt:lpstr>Wingdings</vt:lpstr>
      <vt:lpstr>Office Theme</vt:lpstr>
      <vt:lpstr>NDUBUISI JOSEPH CHUKWUMA</vt:lpstr>
      <vt:lpstr>BACKGROUND</vt:lpstr>
      <vt:lpstr>Problem Statement</vt:lpstr>
      <vt:lpstr>Project Goal</vt:lpstr>
      <vt:lpstr>Analysis Questions</vt:lpstr>
      <vt:lpstr>Dataset Description</vt:lpstr>
      <vt:lpstr>Method</vt:lpstr>
      <vt:lpstr>Method Continuation</vt:lpstr>
      <vt:lpstr>Data Analysis Associativity Between Drugs Accidents and Death</vt:lpstr>
      <vt:lpstr>Data Analysis Interpretation</vt:lpstr>
      <vt:lpstr>Relationship Between Manner of Death and Incident Cause</vt:lpstr>
      <vt:lpstr>Analysis</vt:lpstr>
      <vt:lpstr>Associativity between drugs and death rates</vt:lpstr>
      <vt:lpstr>Races Associated with Drugs Visualization </vt:lpstr>
      <vt:lpstr>Relationship Between Gender and Drugs Accidents</vt:lpstr>
      <vt:lpstr>Analysis</vt:lpstr>
      <vt:lpstr>Trends and Patterns of Drugs Accidents In Recent Years</vt:lpstr>
      <vt:lpstr>Date Rate Trends Based on date</vt:lpstr>
      <vt:lpstr>Trends in Illicit Drugs Intake Based on County and Races</vt:lpstr>
      <vt:lpstr>Trends in Death Rate Over the Years</vt:lpstr>
      <vt:lpstr>Death Frequency</vt:lpstr>
      <vt:lpstr>Death Manner Frequency</vt:lpstr>
      <vt:lpstr>PowerPoint Presentation</vt:lpstr>
      <vt:lpstr>The top five major causes of death and the most affected citizens</vt:lpstr>
      <vt:lpstr>Affected Victims Age Groups Trends in Rescent Years</vt:lpstr>
      <vt:lpstr>Death Toll In Recent Years</vt:lpstr>
      <vt:lpstr>Trends in Death Rate Across Connecticut</vt:lpstr>
      <vt:lpstr>The Trend in Death Toll Based on Age</vt:lpstr>
      <vt:lpstr>Outcome Analysis</vt:lpstr>
      <vt:lpstr>Affected Age Groups</vt:lpstr>
      <vt:lpstr>Major addicted drugs victims and their respective traits</vt:lpstr>
      <vt:lpstr>Age Range Death Toll In Recent Years</vt:lpstr>
      <vt:lpstr>Death Rate Comparison Among County</vt:lpstr>
      <vt:lpstr>Incident Base on Age Comparison </vt:lpstr>
      <vt:lpstr>Death Manner Toll</vt:lpstr>
      <vt:lpstr>Races Association With Drugs</vt:lpstr>
      <vt:lpstr>Top 5 locations where victims suffered injury as a result of ilicit drugs usage</vt:lpstr>
      <vt:lpstr>The top five major causes of death and the most affected citizens  </vt:lpstr>
      <vt:lpstr>County and State Illicit Drugs Usage</vt:lpstr>
      <vt:lpstr>The Injured Race</vt:lpstr>
      <vt:lpstr> Top Five Affected Races</vt:lpstr>
      <vt:lpstr>Popular County with Illicit Drugs Usage</vt:lpstr>
      <vt:lpstr>Popular Hard Drugs Residence in Recent Years</vt:lpstr>
      <vt:lpstr>Affected Race</vt:lpstr>
      <vt:lpstr>Death Rate Based County and Age</vt:lpstr>
      <vt:lpstr>Highest Ranking Cases  Report Analysis </vt:lpstr>
      <vt:lpstr>Percentage of injury sustained via illicit drugs  </vt:lpstr>
      <vt:lpstr>Major addicted drugs victims and their respective traits</vt:lpstr>
      <vt:lpstr>The County and State with Illicit Drugs usage and Death Toll</vt:lpstr>
      <vt:lpstr>Percentage of Deaths Rates</vt:lpstr>
      <vt:lpstr>Death frequency based on Race</vt:lpstr>
      <vt:lpstr>Frequency and the Average proportion of injury sustained by the different race based on drugs</vt:lpstr>
      <vt:lpstr> Injury Frequency Sustained Analysis Based on Races</vt:lpstr>
      <vt:lpstr>Percentage of victims that died based on their race and the manner of death.</vt:lpstr>
      <vt:lpstr>Examination of manner of death of drugs victims  </vt:lpstr>
      <vt:lpstr>The number of victims that died based on their race and the manner of death.</vt:lpstr>
      <vt:lpstr>Outcomes Reported Cases and Death Rates</vt:lpstr>
      <vt:lpstr>Proportion of Death Outcome</vt:lpstr>
      <vt:lpstr>Outcomes Reported Cases and Death Rates</vt:lpstr>
      <vt:lpstr>The oldest injured Victims that died in their residence due to hard drugs</vt:lpstr>
      <vt:lpstr>Patterns in Death County and Race Related to Drugs </vt:lpstr>
      <vt:lpstr>Manner of Death</vt:lpstr>
      <vt:lpstr>Average of All features</vt:lpstr>
      <vt:lpstr>Outcome Summary</vt:lpstr>
      <vt:lpstr>PowerPoint Presentation</vt:lpstr>
      <vt:lpstr>Conclusion</vt:lpstr>
      <vt:lpstr>Recommendation</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NDUBUISI JOSEPH CHUKWUMA</dc:title>
  <dc:creator>Joseph</dc:creator>
  <cp:lastModifiedBy>Joseph</cp:lastModifiedBy>
  <cp:revision>263</cp:revision>
  <dcterms:created xsi:type="dcterms:W3CDTF">2023-01-11T06:54:10Z</dcterms:created>
  <dcterms:modified xsi:type="dcterms:W3CDTF">2023-01-16T13:19:21Z</dcterms:modified>
</cp:coreProperties>
</file>