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f8bdfc12b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f8bdfc12b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f8bdfc12b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f8bdfc12b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f8bdfc12b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f8bdfc12b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f8bdfc12b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f8bdfc12b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f8bdfc12b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f8bdfc12b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f8bdfc12b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f8bdfc12b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f8bdfc12b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f8bdfc12b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f8bdfc12b_0_1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f8bdfc12b_0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f8bdfc12b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f8bdfc12b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f8bdfc12b_0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f8bdfc12b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f8bdfc12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f8bdfc12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f8bdfc12b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f8bdfc12b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8f8bdfc12b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f8bdfc12b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8f8bdfc12b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f8bdfc12b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f8bdfc12b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f8bdfc12b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f8bdfc12b_0_1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f8bdfc12b_0_1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8f8bdfc12b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f8bdfc12b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f8bdfc12b_0_1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f8bdfc12b_0_1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8f8bdfc12b_0_1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f8bdfc12b_0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8f8bdfc12b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f8bdfc12b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f8bdfc12b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f8bdfc12b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f8bdfc12b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f8bdfc12b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f8bdfc12b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f8bdfc12b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200">
                <a:solidFill>
                  <a:srgbClr val="333333"/>
                </a:solidFill>
              </a:rPr>
              <a:t>Với cách khởi tạo thứ 3, gán cho mảng kí tự foo một chuỗi kí tự được đặt trong cặp dấu nháy kép. Chuỗi kí tự trong cặp dấu nháy kép này được coi như là một chuỗi cố định (tương tự hằng số) và chúng ta không thế thay đổi kí tự khác cho bất kì phần tử nào trong mảng.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f8bdfc12b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f8bdfc12b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f8bdfc12b_0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f8bdfc12b_0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Tham số thứ 3 là đối số getline dừng khi gặp ký tự đó</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f8bdfc12b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f8bdfc12b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f8bdfc12b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f8bdfc12b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cplusplus.com/reference/cst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Mảng ký tự</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Nguyễn Đức Thắng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Thiết lập giá trị cho vùng nhớ thuộc mảng ký tự</a:t>
            </a:r>
            <a:endParaRPr/>
          </a:p>
        </p:txBody>
      </p:sp>
      <p:sp>
        <p:nvSpPr>
          <p:cNvPr id="148" name="Google Shape;148;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Hàm </a:t>
            </a:r>
            <a:r>
              <a:rPr b="1" lang="vi"/>
              <a:t>memset</a:t>
            </a:r>
            <a:r>
              <a:rPr lang="vi"/>
              <a:t>:</a:t>
            </a:r>
            <a:endParaRPr/>
          </a:p>
          <a:p>
            <a:pPr indent="0" lvl="0" marL="0" rtl="0" algn="ctr">
              <a:spcBef>
                <a:spcPts val="1600"/>
              </a:spcBef>
              <a:spcAft>
                <a:spcPts val="0"/>
              </a:spcAft>
              <a:buNone/>
            </a:pPr>
            <a:r>
              <a:rPr lang="vi" sz="1000">
                <a:solidFill>
                  <a:srgbClr val="333333"/>
                </a:solidFill>
                <a:latin typeface="Consolas"/>
                <a:ea typeface="Consolas"/>
                <a:cs typeface="Consolas"/>
                <a:sym typeface="Consolas"/>
              </a:rPr>
              <a:t>void* memset( void *ptr, int value, size_t num);</a:t>
            </a:r>
            <a:endParaRPr sz="1000">
              <a:solidFill>
                <a:srgbClr val="333333"/>
              </a:solidFill>
              <a:latin typeface="Consolas"/>
              <a:ea typeface="Consolas"/>
              <a:cs typeface="Consolas"/>
              <a:sym typeface="Consolas"/>
            </a:endParaRPr>
          </a:p>
          <a:p>
            <a:pPr indent="0" lvl="0" marL="0" rtl="0" algn="l">
              <a:spcBef>
                <a:spcPts val="1600"/>
              </a:spcBef>
              <a:spcAft>
                <a:spcPts val="0"/>
              </a:spcAft>
              <a:buNone/>
            </a:pPr>
            <a:r>
              <a:rPr lang="vi">
                <a:solidFill>
                  <a:srgbClr val="333333"/>
                </a:solidFill>
              </a:rPr>
              <a:t>- Thiết lập </a:t>
            </a:r>
            <a:r>
              <a:rPr b="1" lang="vi">
                <a:solidFill>
                  <a:srgbClr val="333333"/>
                </a:solidFill>
              </a:rPr>
              <a:t>num </a:t>
            </a:r>
            <a:r>
              <a:rPr lang="vi">
                <a:solidFill>
                  <a:srgbClr val="333333"/>
                </a:solidFill>
              </a:rPr>
              <a:t>bytes ô nhớ đầu tiên bắt đầu từ địa chỉ </a:t>
            </a:r>
            <a:r>
              <a:rPr b="1" lang="vi">
                <a:solidFill>
                  <a:srgbClr val="333333"/>
                </a:solidFill>
              </a:rPr>
              <a:t>ptr </a:t>
            </a:r>
            <a:r>
              <a:rPr lang="vi">
                <a:solidFill>
                  <a:srgbClr val="333333"/>
                </a:solidFill>
              </a:rPr>
              <a:t>bằng giá trị </a:t>
            </a:r>
            <a:r>
              <a:rPr b="1" lang="vi">
                <a:solidFill>
                  <a:srgbClr val="333333"/>
                </a:solidFill>
              </a:rPr>
              <a:t>value</a:t>
            </a:r>
            <a:r>
              <a:rPr lang="vi">
                <a:solidFill>
                  <a:srgbClr val="333333"/>
                </a:solidFill>
              </a:rPr>
              <a:t>.</a:t>
            </a:r>
            <a:endParaRPr>
              <a:solidFill>
                <a:srgbClr val="333333"/>
              </a:solidFill>
            </a:endParaRPr>
          </a:p>
          <a:p>
            <a:pPr indent="0" lvl="0" marL="0" rtl="0" algn="l">
              <a:spcBef>
                <a:spcPts val="1600"/>
              </a:spcBef>
              <a:spcAft>
                <a:spcPts val="1600"/>
              </a:spcAft>
              <a:buNone/>
            </a:pPr>
            <a:r>
              <a:t/>
            </a:r>
            <a:endParaRPr>
              <a:solidFill>
                <a:srgbClr val="333333"/>
              </a:solidFill>
            </a:endParaRPr>
          </a:p>
        </p:txBody>
      </p:sp>
      <p:sp>
        <p:nvSpPr>
          <p:cNvPr id="149" name="Google Shape;149;p22"/>
          <p:cNvSpPr txBox="1"/>
          <p:nvPr/>
        </p:nvSpPr>
        <p:spPr>
          <a:xfrm>
            <a:off x="613400" y="2721250"/>
            <a:ext cx="4336200" cy="9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1000">
                <a:latin typeface="Consolas"/>
                <a:ea typeface="Consolas"/>
                <a:cs typeface="Consolas"/>
                <a:sym typeface="Consolas"/>
              </a:rPr>
              <a:t>// Thiết lập 7 byte đầu là ký tự '-'</a:t>
            </a:r>
            <a:endParaRPr b="1" sz="1000">
              <a:latin typeface="Consolas"/>
              <a:ea typeface="Consolas"/>
              <a:cs typeface="Consolas"/>
              <a:sym typeface="Consolas"/>
            </a:endParaRPr>
          </a:p>
          <a:p>
            <a:pPr indent="0" lvl="0" marL="0" rtl="0" algn="l">
              <a:spcBef>
                <a:spcPts val="0"/>
              </a:spcBef>
              <a:spcAft>
                <a:spcPts val="0"/>
              </a:spcAft>
              <a:buNone/>
            </a:pPr>
            <a:r>
              <a:rPr b="1" lang="vi" sz="1000">
                <a:latin typeface="Consolas"/>
                <a:ea typeface="Consolas"/>
                <a:cs typeface="Consolas"/>
                <a:sym typeface="Consolas"/>
              </a:rPr>
              <a:t>char</a:t>
            </a:r>
            <a:r>
              <a:rPr lang="vi" sz="1000">
                <a:latin typeface="Consolas"/>
                <a:ea typeface="Consolas"/>
                <a:cs typeface="Consolas"/>
                <a:sym typeface="Consolas"/>
              </a:rPr>
              <a:t> foo[] = </a:t>
            </a:r>
            <a:r>
              <a:rPr lang="vi" sz="1000">
                <a:solidFill>
                  <a:srgbClr val="DD1144"/>
                </a:solidFill>
                <a:latin typeface="Consolas"/>
                <a:ea typeface="Consolas"/>
                <a:cs typeface="Consolas"/>
                <a:sym typeface="Consolas"/>
              </a:rPr>
              <a:t>"Almost every programmer should know memset!"</a:t>
            </a:r>
            <a:r>
              <a:rPr lang="vi"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lang="vi" sz="1000">
                <a:solidFill>
                  <a:srgbClr val="0086B3"/>
                </a:solidFill>
                <a:latin typeface="Consolas"/>
                <a:ea typeface="Consolas"/>
                <a:cs typeface="Consolas"/>
                <a:sym typeface="Consolas"/>
              </a:rPr>
              <a:t>cout</a:t>
            </a:r>
            <a:r>
              <a:rPr lang="vi" sz="1000">
                <a:latin typeface="Consolas"/>
                <a:ea typeface="Consolas"/>
                <a:cs typeface="Consolas"/>
                <a:sym typeface="Consolas"/>
              </a:rPr>
              <a:t> &lt;&lt; foo &lt;&lt; </a:t>
            </a:r>
            <a:r>
              <a:rPr lang="vi" sz="1000">
                <a:solidFill>
                  <a:srgbClr val="0086B3"/>
                </a:solidFill>
                <a:latin typeface="Consolas"/>
                <a:ea typeface="Consolas"/>
                <a:cs typeface="Consolas"/>
                <a:sym typeface="Consolas"/>
              </a:rPr>
              <a:t>endl</a:t>
            </a:r>
            <a:r>
              <a:rPr lang="vi"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lang="vi" sz="1000">
                <a:solidFill>
                  <a:srgbClr val="0086B3"/>
                </a:solidFill>
                <a:latin typeface="Consolas"/>
                <a:ea typeface="Consolas"/>
                <a:cs typeface="Consolas"/>
                <a:sym typeface="Consolas"/>
              </a:rPr>
              <a:t>memset</a:t>
            </a:r>
            <a:r>
              <a:rPr lang="vi" sz="1000">
                <a:latin typeface="Consolas"/>
                <a:ea typeface="Consolas"/>
                <a:cs typeface="Consolas"/>
                <a:sym typeface="Consolas"/>
              </a:rPr>
              <a:t>(foo, </a:t>
            </a:r>
            <a:r>
              <a:rPr lang="vi" sz="1000">
                <a:solidFill>
                  <a:srgbClr val="DD1144"/>
                </a:solidFill>
                <a:latin typeface="Consolas"/>
                <a:ea typeface="Consolas"/>
                <a:cs typeface="Consolas"/>
                <a:sym typeface="Consolas"/>
              </a:rPr>
              <a:t>'-'</a:t>
            </a:r>
            <a:r>
              <a:rPr lang="vi" sz="1000">
                <a:latin typeface="Consolas"/>
                <a:ea typeface="Consolas"/>
                <a:cs typeface="Consolas"/>
                <a:sym typeface="Consolas"/>
              </a:rPr>
              <a:t>, </a:t>
            </a:r>
            <a:r>
              <a:rPr lang="vi" sz="1000">
                <a:solidFill>
                  <a:srgbClr val="008080"/>
                </a:solidFill>
                <a:latin typeface="Consolas"/>
                <a:ea typeface="Consolas"/>
                <a:cs typeface="Consolas"/>
                <a:sym typeface="Consolas"/>
              </a:rPr>
              <a:t>7</a:t>
            </a:r>
            <a:r>
              <a:rPr lang="vi" sz="1000">
                <a:latin typeface="Consolas"/>
                <a:ea typeface="Consolas"/>
                <a:cs typeface="Consolas"/>
                <a:sym typeface="Consolas"/>
              </a:rPr>
              <a:t>);</a:t>
            </a:r>
            <a:endParaRPr sz="1000">
              <a:latin typeface="Consolas"/>
              <a:ea typeface="Consolas"/>
              <a:cs typeface="Consolas"/>
              <a:sym typeface="Consolas"/>
            </a:endParaRPr>
          </a:p>
          <a:p>
            <a:pPr indent="0" lvl="0" marL="0" marR="152400" rtl="0" algn="l">
              <a:lnSpc>
                <a:spcPct val="145000"/>
              </a:lnSpc>
              <a:spcBef>
                <a:spcPts val="0"/>
              </a:spcBef>
              <a:spcAft>
                <a:spcPts val="0"/>
              </a:spcAft>
              <a:buNone/>
            </a:pPr>
            <a:r>
              <a:rPr lang="vi" sz="1000">
                <a:solidFill>
                  <a:srgbClr val="0086B3"/>
                </a:solidFill>
                <a:latin typeface="Consolas"/>
                <a:ea typeface="Consolas"/>
                <a:cs typeface="Consolas"/>
                <a:sym typeface="Consolas"/>
              </a:rPr>
              <a:t>cout</a:t>
            </a:r>
            <a:r>
              <a:rPr lang="vi" sz="1000">
                <a:latin typeface="Consolas"/>
                <a:ea typeface="Consolas"/>
                <a:cs typeface="Consolas"/>
                <a:sym typeface="Consolas"/>
              </a:rPr>
              <a:t> &lt;&lt; foo &lt;&lt; </a:t>
            </a:r>
            <a:r>
              <a:rPr lang="vi" sz="1000">
                <a:solidFill>
                  <a:srgbClr val="0086B3"/>
                </a:solidFill>
                <a:latin typeface="Consolas"/>
                <a:ea typeface="Consolas"/>
                <a:cs typeface="Consolas"/>
                <a:sym typeface="Consolas"/>
              </a:rPr>
              <a:t>endl</a:t>
            </a:r>
            <a:r>
              <a:rPr lang="vi"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1200"/>
              </a:spcBef>
              <a:spcAft>
                <a:spcPts val="0"/>
              </a:spcAft>
              <a:buNone/>
            </a:pPr>
            <a:r>
              <a:t/>
            </a:r>
            <a:endParaRPr>
              <a:latin typeface="Open Sans"/>
              <a:ea typeface="Open Sans"/>
              <a:cs typeface="Open Sans"/>
              <a:sym typeface="Open Sans"/>
            </a:endParaRPr>
          </a:p>
        </p:txBody>
      </p:sp>
      <p:sp>
        <p:nvSpPr>
          <p:cNvPr id="150" name="Google Shape;150;p22"/>
          <p:cNvSpPr txBox="1"/>
          <p:nvPr/>
        </p:nvSpPr>
        <p:spPr>
          <a:xfrm>
            <a:off x="4852675" y="2721250"/>
            <a:ext cx="43362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1000">
                <a:latin typeface="Consolas"/>
                <a:ea typeface="Consolas"/>
                <a:cs typeface="Consolas"/>
                <a:sym typeface="Consolas"/>
              </a:rPr>
              <a:t>// Dùng hàm memset để khởi tạo toàn bộ giá trị mảng</a:t>
            </a:r>
            <a:endParaRPr b="1" sz="1000">
              <a:latin typeface="Consolas"/>
              <a:ea typeface="Consolas"/>
              <a:cs typeface="Consolas"/>
              <a:sym typeface="Consolas"/>
            </a:endParaRPr>
          </a:p>
          <a:p>
            <a:pPr indent="0" lvl="0" marL="0" rtl="0" algn="l">
              <a:spcBef>
                <a:spcPts val="0"/>
              </a:spcBef>
              <a:spcAft>
                <a:spcPts val="0"/>
              </a:spcAft>
              <a:buNone/>
            </a:pPr>
            <a:r>
              <a:rPr b="1" lang="vi" sz="1000">
                <a:latin typeface="Consolas"/>
                <a:ea typeface="Consolas"/>
                <a:cs typeface="Consolas"/>
                <a:sym typeface="Consolas"/>
              </a:rPr>
              <a:t>char</a:t>
            </a:r>
            <a:r>
              <a:rPr lang="vi" sz="1000">
                <a:latin typeface="Consolas"/>
                <a:ea typeface="Consolas"/>
                <a:cs typeface="Consolas"/>
                <a:sym typeface="Consolas"/>
              </a:rPr>
              <a:t> foo[</a:t>
            </a:r>
            <a:r>
              <a:rPr lang="vi" sz="1000">
                <a:solidFill>
                  <a:srgbClr val="008080"/>
                </a:solidFill>
                <a:latin typeface="Consolas"/>
                <a:ea typeface="Consolas"/>
                <a:cs typeface="Consolas"/>
                <a:sym typeface="Consolas"/>
              </a:rPr>
              <a:t>20</a:t>
            </a:r>
            <a:r>
              <a:rPr lang="vi"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lang="vi" sz="1000">
                <a:solidFill>
                  <a:srgbClr val="0086B3"/>
                </a:solidFill>
                <a:latin typeface="Consolas"/>
                <a:ea typeface="Consolas"/>
                <a:cs typeface="Consolas"/>
                <a:sym typeface="Consolas"/>
              </a:rPr>
              <a:t>memset</a:t>
            </a:r>
            <a:r>
              <a:rPr lang="vi" sz="1000">
                <a:latin typeface="Consolas"/>
                <a:ea typeface="Consolas"/>
                <a:cs typeface="Consolas"/>
                <a:sym typeface="Consolas"/>
              </a:rPr>
              <a:t>(foo, </a:t>
            </a:r>
            <a:r>
              <a:rPr lang="vi" sz="1000">
                <a:solidFill>
                  <a:srgbClr val="DD1144"/>
                </a:solidFill>
                <a:latin typeface="Consolas"/>
                <a:ea typeface="Consolas"/>
                <a:cs typeface="Consolas"/>
                <a:sym typeface="Consolas"/>
              </a:rPr>
              <a:t>'a'</a:t>
            </a:r>
            <a:r>
              <a:rPr lang="vi" sz="1000">
                <a:latin typeface="Consolas"/>
                <a:ea typeface="Consolas"/>
                <a:cs typeface="Consolas"/>
                <a:sym typeface="Consolas"/>
              </a:rPr>
              <a:t>, </a:t>
            </a:r>
            <a:r>
              <a:rPr b="1" lang="vi" sz="1000">
                <a:latin typeface="Consolas"/>
                <a:ea typeface="Consolas"/>
                <a:cs typeface="Consolas"/>
                <a:sym typeface="Consolas"/>
              </a:rPr>
              <a:t>sizeof</a:t>
            </a:r>
            <a:r>
              <a:rPr lang="vi" sz="1000">
                <a:latin typeface="Consolas"/>
                <a:ea typeface="Consolas"/>
                <a:cs typeface="Consolas"/>
                <a:sym typeface="Consolas"/>
              </a:rPr>
              <a:t>(foo));</a:t>
            </a:r>
            <a:endParaRPr sz="1000">
              <a:latin typeface="Consolas"/>
              <a:ea typeface="Consolas"/>
              <a:cs typeface="Consolas"/>
              <a:sym typeface="Consolas"/>
            </a:endParaRPr>
          </a:p>
          <a:p>
            <a:pPr indent="0" lvl="0" marL="0" marR="152400" rtl="0" algn="l">
              <a:lnSpc>
                <a:spcPct val="145000"/>
              </a:lnSpc>
              <a:spcBef>
                <a:spcPts val="0"/>
              </a:spcBef>
              <a:spcAft>
                <a:spcPts val="0"/>
              </a:spcAft>
              <a:buNone/>
            </a:pPr>
            <a:r>
              <a:rPr lang="vi" sz="1000">
                <a:latin typeface="Consolas"/>
                <a:ea typeface="Consolas"/>
                <a:cs typeface="Consolas"/>
                <a:sym typeface="Consolas"/>
              </a:rPr>
              <a:t>foo[</a:t>
            </a:r>
            <a:r>
              <a:rPr b="1" lang="vi" sz="1000">
                <a:latin typeface="Consolas"/>
                <a:ea typeface="Consolas"/>
                <a:cs typeface="Consolas"/>
                <a:sym typeface="Consolas"/>
              </a:rPr>
              <a:t>sizeof</a:t>
            </a:r>
            <a:r>
              <a:rPr lang="vi" sz="1000">
                <a:latin typeface="Consolas"/>
                <a:ea typeface="Consolas"/>
                <a:cs typeface="Consolas"/>
                <a:sym typeface="Consolas"/>
              </a:rPr>
              <a:t>(foo) - </a:t>
            </a:r>
            <a:r>
              <a:rPr lang="vi" sz="1000">
                <a:solidFill>
                  <a:srgbClr val="008080"/>
                </a:solidFill>
                <a:latin typeface="Consolas"/>
                <a:ea typeface="Consolas"/>
                <a:cs typeface="Consolas"/>
                <a:sym typeface="Consolas"/>
              </a:rPr>
              <a:t>1</a:t>
            </a:r>
            <a:r>
              <a:rPr lang="vi" sz="1000">
                <a:latin typeface="Consolas"/>
                <a:ea typeface="Consolas"/>
                <a:cs typeface="Consolas"/>
                <a:sym typeface="Consolas"/>
              </a:rPr>
              <a:t>] = </a:t>
            </a:r>
            <a:r>
              <a:rPr lang="vi" sz="1000">
                <a:solidFill>
                  <a:srgbClr val="DD1144"/>
                </a:solidFill>
                <a:latin typeface="Consolas"/>
                <a:ea typeface="Consolas"/>
                <a:cs typeface="Consolas"/>
                <a:sym typeface="Consolas"/>
              </a:rPr>
              <a:t>'\0'</a:t>
            </a:r>
            <a:r>
              <a:rPr lang="vi"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120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Xem độ dài chuỗi ký tự</a:t>
            </a:r>
            <a:endParaRPr/>
          </a:p>
        </p:txBody>
      </p:sp>
      <p:sp>
        <p:nvSpPr>
          <p:cNvPr id="156" name="Google Shape;156;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Độ dài chuỗi ký tự được tính từ ký tự đầu tiên cho đến ký tự kết thúc chuỗi.</a:t>
            </a:r>
            <a:endParaRPr/>
          </a:p>
          <a:p>
            <a:pPr indent="0" lvl="0" marL="0" rtl="0" algn="ctr">
              <a:spcBef>
                <a:spcPts val="1600"/>
              </a:spcBef>
              <a:spcAft>
                <a:spcPts val="0"/>
              </a:spcAft>
              <a:buNone/>
            </a:pPr>
            <a:r>
              <a:rPr lang="vi" sz="1000">
                <a:solidFill>
                  <a:srgbClr val="333333"/>
                </a:solidFill>
                <a:latin typeface="Consolas"/>
                <a:ea typeface="Consolas"/>
                <a:cs typeface="Consolas"/>
                <a:sym typeface="Consolas"/>
              </a:rPr>
              <a:t>size_t strlen ( const char * str );</a:t>
            </a:r>
            <a:endParaRPr sz="1000">
              <a:solidFill>
                <a:srgbClr val="333333"/>
              </a:solidFill>
              <a:latin typeface="Consolas"/>
              <a:ea typeface="Consolas"/>
              <a:cs typeface="Consolas"/>
              <a:sym typeface="Consolas"/>
            </a:endParaRPr>
          </a:p>
          <a:p>
            <a:pPr indent="0" lvl="0" marL="0" rtl="0" algn="l">
              <a:spcBef>
                <a:spcPts val="1600"/>
              </a:spcBef>
              <a:spcAft>
                <a:spcPts val="1600"/>
              </a:spcAft>
              <a:buNone/>
            </a:pPr>
            <a:r>
              <a:rPr lang="vi">
                <a:solidFill>
                  <a:srgbClr val="333333"/>
                </a:solidFill>
              </a:rPr>
              <a:t>- Ví dụ:</a:t>
            </a:r>
            <a:endParaRPr>
              <a:solidFill>
                <a:srgbClr val="333333"/>
              </a:solidFill>
            </a:endParaRPr>
          </a:p>
        </p:txBody>
      </p:sp>
      <p:sp>
        <p:nvSpPr>
          <p:cNvPr id="157" name="Google Shape;157;p23"/>
          <p:cNvSpPr txBox="1"/>
          <p:nvPr/>
        </p:nvSpPr>
        <p:spPr>
          <a:xfrm>
            <a:off x="1098975" y="2519122"/>
            <a:ext cx="4306200" cy="7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1000">
                <a:latin typeface="Consolas"/>
                <a:ea typeface="Consolas"/>
                <a:cs typeface="Consolas"/>
                <a:sym typeface="Consolas"/>
              </a:rPr>
              <a:t>char</a:t>
            </a:r>
            <a:r>
              <a:rPr lang="vi" sz="1000">
                <a:latin typeface="Consolas"/>
                <a:ea typeface="Consolas"/>
                <a:cs typeface="Consolas"/>
                <a:sym typeface="Consolas"/>
              </a:rPr>
              <a:t> foo[</a:t>
            </a:r>
            <a:r>
              <a:rPr lang="vi" sz="1000">
                <a:solidFill>
                  <a:srgbClr val="008080"/>
                </a:solidFill>
                <a:latin typeface="Consolas"/>
                <a:ea typeface="Consolas"/>
                <a:cs typeface="Consolas"/>
                <a:sym typeface="Consolas"/>
              </a:rPr>
              <a:t>50</a:t>
            </a:r>
            <a:r>
              <a:rPr lang="vi" sz="1000">
                <a:latin typeface="Consolas"/>
                <a:ea typeface="Consolas"/>
                <a:cs typeface="Consolas"/>
                <a:sym typeface="Consolas"/>
              </a:rPr>
              <a:t>] = </a:t>
            </a:r>
            <a:r>
              <a:rPr lang="vi" sz="1000">
                <a:solidFill>
                  <a:srgbClr val="DD1144"/>
                </a:solidFill>
                <a:latin typeface="Consolas"/>
                <a:ea typeface="Consolas"/>
                <a:cs typeface="Consolas"/>
                <a:sym typeface="Consolas"/>
              </a:rPr>
              <a:t>"C++ Programming language"</a:t>
            </a:r>
            <a:r>
              <a:rPr lang="vi" sz="1000">
                <a:latin typeface="Consolas"/>
                <a:ea typeface="Consolas"/>
                <a:cs typeface="Consolas"/>
                <a:sym typeface="Consolas"/>
              </a:rPr>
              <a:t>;</a:t>
            </a:r>
            <a:endParaRPr sz="1000">
              <a:latin typeface="Consolas"/>
              <a:ea typeface="Consolas"/>
              <a:cs typeface="Consolas"/>
              <a:sym typeface="Consolas"/>
            </a:endParaRPr>
          </a:p>
          <a:p>
            <a:pPr indent="0" lvl="0" marL="0" marR="152400" rtl="0" algn="l">
              <a:lnSpc>
                <a:spcPct val="145000"/>
              </a:lnSpc>
              <a:spcBef>
                <a:spcPts val="0"/>
              </a:spcBef>
              <a:spcAft>
                <a:spcPts val="0"/>
              </a:spcAft>
              <a:buNone/>
            </a:pPr>
            <a:r>
              <a:rPr lang="vi" sz="1000">
                <a:solidFill>
                  <a:srgbClr val="0086B3"/>
                </a:solidFill>
                <a:latin typeface="Consolas"/>
                <a:ea typeface="Consolas"/>
                <a:cs typeface="Consolas"/>
                <a:sym typeface="Consolas"/>
              </a:rPr>
              <a:t>cout</a:t>
            </a:r>
            <a:r>
              <a:rPr lang="vi" sz="1000">
                <a:latin typeface="Consolas"/>
                <a:ea typeface="Consolas"/>
                <a:cs typeface="Consolas"/>
                <a:sym typeface="Consolas"/>
              </a:rPr>
              <a:t> &lt;&lt; </a:t>
            </a:r>
            <a:r>
              <a:rPr lang="vi" sz="1000">
                <a:solidFill>
                  <a:srgbClr val="DD1144"/>
                </a:solidFill>
                <a:latin typeface="Consolas"/>
                <a:ea typeface="Consolas"/>
                <a:cs typeface="Consolas"/>
                <a:sym typeface="Consolas"/>
              </a:rPr>
              <a:t>"Length of foo string: "</a:t>
            </a:r>
            <a:r>
              <a:rPr lang="vi" sz="1000">
                <a:latin typeface="Consolas"/>
                <a:ea typeface="Consolas"/>
                <a:cs typeface="Consolas"/>
                <a:sym typeface="Consolas"/>
              </a:rPr>
              <a:t> &lt;&lt; </a:t>
            </a:r>
            <a:r>
              <a:rPr lang="vi" sz="1000">
                <a:solidFill>
                  <a:srgbClr val="0086B3"/>
                </a:solidFill>
                <a:latin typeface="Consolas"/>
                <a:ea typeface="Consolas"/>
                <a:cs typeface="Consolas"/>
                <a:sym typeface="Consolas"/>
              </a:rPr>
              <a:t>strlen</a:t>
            </a:r>
            <a:r>
              <a:rPr lang="vi" sz="1000">
                <a:latin typeface="Consolas"/>
                <a:ea typeface="Consolas"/>
                <a:cs typeface="Consolas"/>
                <a:sym typeface="Consolas"/>
              </a:rPr>
              <a:t>(foo) &lt;&lt; </a:t>
            </a:r>
            <a:r>
              <a:rPr lang="vi" sz="1000">
                <a:solidFill>
                  <a:srgbClr val="0086B3"/>
                </a:solidFill>
                <a:latin typeface="Consolas"/>
                <a:ea typeface="Consolas"/>
                <a:cs typeface="Consolas"/>
                <a:sym typeface="Consolas"/>
              </a:rPr>
              <a:t>endl</a:t>
            </a:r>
            <a:r>
              <a:rPr lang="vi"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120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Sao chép mảng ký tự</a:t>
            </a:r>
            <a:endParaRPr/>
          </a:p>
        </p:txBody>
      </p:sp>
      <p:sp>
        <p:nvSpPr>
          <p:cNvPr id="163" name="Google Shape;163;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Có 2 cách để sao chép chuối ký tự từ một mảng sang mảng khác: dùng </a:t>
            </a:r>
            <a:r>
              <a:rPr b="1" lang="vi"/>
              <a:t>strcpy</a:t>
            </a:r>
            <a:r>
              <a:rPr lang="vi"/>
              <a:t> và </a:t>
            </a:r>
            <a:r>
              <a:rPr b="1" lang="vi"/>
              <a:t>strncpy</a:t>
            </a:r>
            <a:endParaRPr b="1"/>
          </a:p>
          <a:p>
            <a:pPr indent="0" lvl="0" marL="0" rtl="0" algn="l">
              <a:spcBef>
                <a:spcPts val="1600"/>
              </a:spcBef>
              <a:spcAft>
                <a:spcPts val="0"/>
              </a:spcAft>
              <a:buNone/>
            </a:pPr>
            <a:r>
              <a:rPr lang="vi"/>
              <a:t>- Hàm </a:t>
            </a:r>
            <a:r>
              <a:rPr b="1" lang="vi"/>
              <a:t>strcpy</a:t>
            </a:r>
            <a:r>
              <a:rPr lang="vi"/>
              <a:t>: </a:t>
            </a:r>
            <a:r>
              <a:rPr lang="vi" sz="1000">
                <a:solidFill>
                  <a:srgbClr val="333333"/>
                </a:solidFill>
                <a:latin typeface="Consolas"/>
                <a:ea typeface="Consolas"/>
                <a:cs typeface="Consolas"/>
                <a:sym typeface="Consolas"/>
              </a:rPr>
              <a:t>char * strcpy ( char * destination, const char * source );</a:t>
            </a:r>
            <a:endParaRPr/>
          </a:p>
          <a:p>
            <a:pPr indent="0" lvl="0" marL="0" rtl="0" algn="l">
              <a:spcBef>
                <a:spcPts val="1600"/>
              </a:spcBef>
              <a:spcAft>
                <a:spcPts val="0"/>
              </a:spcAft>
              <a:buNone/>
            </a:pPr>
            <a:r>
              <a:rPr lang="vi"/>
              <a:t>- Mảng đích phải được cấp phát đủ bộ nhớ.</a:t>
            </a:r>
            <a:endParaRPr/>
          </a:p>
          <a:p>
            <a:pPr indent="0" lvl="0" marL="0" rtl="0" algn="l">
              <a:spcBef>
                <a:spcPts val="1600"/>
              </a:spcBef>
              <a:spcAft>
                <a:spcPts val="1600"/>
              </a:spcAft>
              <a:buNone/>
            </a:pPr>
            <a:r>
              <a:t/>
            </a:r>
            <a:endParaRPr/>
          </a:p>
        </p:txBody>
      </p:sp>
      <p:pic>
        <p:nvPicPr>
          <p:cNvPr id="164" name="Google Shape;164;p24"/>
          <p:cNvPicPr preferRelativeResize="0"/>
          <p:nvPr/>
        </p:nvPicPr>
        <p:blipFill>
          <a:blip r:embed="rId3">
            <a:alphaModFix/>
          </a:blip>
          <a:stretch>
            <a:fillRect/>
          </a:stretch>
        </p:blipFill>
        <p:spPr>
          <a:xfrm>
            <a:off x="2329058" y="3066750"/>
            <a:ext cx="4485874" cy="1601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Sao chép mảng ký tự</a:t>
            </a:r>
            <a:endParaRPr/>
          </a:p>
        </p:txBody>
      </p:sp>
      <p:sp>
        <p:nvSpPr>
          <p:cNvPr id="170" name="Google Shape;170;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Hàm </a:t>
            </a:r>
            <a:r>
              <a:rPr b="1" lang="vi"/>
              <a:t>strncpy</a:t>
            </a:r>
            <a:r>
              <a:rPr lang="vi"/>
              <a:t>: (trong visual là </a:t>
            </a:r>
            <a:r>
              <a:rPr b="1" lang="vi"/>
              <a:t>strncpy_s</a:t>
            </a:r>
            <a:r>
              <a:rPr lang="vi"/>
              <a:t>)</a:t>
            </a:r>
            <a:endParaRPr/>
          </a:p>
          <a:p>
            <a:pPr indent="0" lvl="0" marL="0" rtl="0" algn="ctr">
              <a:spcBef>
                <a:spcPts val="1600"/>
              </a:spcBef>
              <a:spcAft>
                <a:spcPts val="0"/>
              </a:spcAft>
              <a:buNone/>
            </a:pPr>
            <a:r>
              <a:rPr lang="vi" sz="1000">
                <a:solidFill>
                  <a:srgbClr val="333333"/>
                </a:solidFill>
                <a:latin typeface="Consolas"/>
                <a:ea typeface="Consolas"/>
                <a:cs typeface="Consolas"/>
                <a:sym typeface="Consolas"/>
              </a:rPr>
              <a:t>char * strncpy ( char * destination, const char * source, size_t num );</a:t>
            </a:r>
            <a:endParaRPr sz="1000">
              <a:solidFill>
                <a:srgbClr val="333333"/>
              </a:solidFill>
              <a:latin typeface="Consolas"/>
              <a:ea typeface="Consolas"/>
              <a:cs typeface="Consolas"/>
              <a:sym typeface="Consolas"/>
            </a:endParaRPr>
          </a:p>
          <a:p>
            <a:pPr indent="0" lvl="0" marL="0" rtl="0" algn="l">
              <a:spcBef>
                <a:spcPts val="1600"/>
              </a:spcBef>
              <a:spcAft>
                <a:spcPts val="0"/>
              </a:spcAft>
              <a:buNone/>
            </a:pPr>
            <a:r>
              <a:rPr lang="vi">
                <a:solidFill>
                  <a:srgbClr val="333333"/>
                </a:solidFill>
              </a:rPr>
              <a:t>- Sao chép </a:t>
            </a:r>
            <a:r>
              <a:rPr b="1" lang="vi">
                <a:solidFill>
                  <a:srgbClr val="333333"/>
                </a:solidFill>
              </a:rPr>
              <a:t>num </a:t>
            </a:r>
            <a:r>
              <a:rPr lang="vi">
                <a:solidFill>
                  <a:srgbClr val="333333"/>
                </a:solidFill>
              </a:rPr>
              <a:t>ký tự từ mảng </a:t>
            </a:r>
            <a:r>
              <a:rPr b="1" lang="vi">
                <a:solidFill>
                  <a:srgbClr val="333333"/>
                </a:solidFill>
              </a:rPr>
              <a:t>source</a:t>
            </a:r>
            <a:r>
              <a:rPr lang="vi">
                <a:solidFill>
                  <a:srgbClr val="333333"/>
                </a:solidFill>
              </a:rPr>
              <a:t> sang mảng </a:t>
            </a:r>
            <a:r>
              <a:rPr b="1" lang="vi">
                <a:solidFill>
                  <a:srgbClr val="333333"/>
                </a:solidFill>
              </a:rPr>
              <a:t>destination</a:t>
            </a:r>
            <a:endParaRPr b="1">
              <a:solidFill>
                <a:srgbClr val="333333"/>
              </a:solidFill>
            </a:endParaRPr>
          </a:p>
          <a:p>
            <a:pPr indent="0" lvl="0" marL="0" rtl="0" algn="l">
              <a:spcBef>
                <a:spcPts val="1600"/>
              </a:spcBef>
              <a:spcAft>
                <a:spcPts val="1600"/>
              </a:spcAft>
              <a:buNone/>
            </a:pPr>
            <a:r>
              <a:t/>
            </a:r>
            <a:endParaRPr/>
          </a:p>
        </p:txBody>
      </p:sp>
      <p:sp>
        <p:nvSpPr>
          <p:cNvPr id="171" name="Google Shape;171;p25"/>
          <p:cNvSpPr txBox="1"/>
          <p:nvPr/>
        </p:nvSpPr>
        <p:spPr>
          <a:xfrm>
            <a:off x="2175525" y="3012825"/>
            <a:ext cx="5181000" cy="11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000">
                <a:solidFill>
                  <a:srgbClr val="990073"/>
                </a:solidFill>
                <a:latin typeface="Consolas"/>
                <a:ea typeface="Consolas"/>
                <a:cs typeface="Consolas"/>
                <a:sym typeface="Consolas"/>
              </a:rPr>
              <a:t>char</a:t>
            </a:r>
            <a:r>
              <a:rPr lang="vi" sz="1000">
                <a:latin typeface="Consolas"/>
                <a:ea typeface="Consolas"/>
                <a:cs typeface="Consolas"/>
                <a:sym typeface="Consolas"/>
              </a:rPr>
              <a:t> </a:t>
            </a:r>
            <a:r>
              <a:rPr b="1" lang="vi" sz="1000">
                <a:latin typeface="Consolas"/>
                <a:ea typeface="Consolas"/>
                <a:cs typeface="Consolas"/>
                <a:sym typeface="Consolas"/>
              </a:rPr>
              <a:t>str_source[] </a:t>
            </a:r>
            <a:r>
              <a:rPr lang="vi" sz="1000">
                <a:latin typeface="Consolas"/>
                <a:ea typeface="Consolas"/>
                <a:cs typeface="Consolas"/>
                <a:sym typeface="Consolas"/>
              </a:rPr>
              <a:t>= </a:t>
            </a:r>
            <a:r>
              <a:rPr lang="vi" sz="1000">
                <a:solidFill>
                  <a:srgbClr val="DD1144"/>
                </a:solidFill>
                <a:latin typeface="Consolas"/>
                <a:ea typeface="Consolas"/>
                <a:cs typeface="Consolas"/>
                <a:sym typeface="Consolas"/>
              </a:rPr>
              <a:t>"This is source string"</a:t>
            </a:r>
            <a:r>
              <a:rPr i="1" lang="vi" sz="1000">
                <a:solidFill>
                  <a:srgbClr val="999988"/>
                </a:solidFill>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lang="vi" sz="1000">
                <a:solidFill>
                  <a:srgbClr val="990073"/>
                </a:solidFill>
                <a:latin typeface="Consolas"/>
                <a:ea typeface="Consolas"/>
                <a:cs typeface="Consolas"/>
                <a:sym typeface="Consolas"/>
              </a:rPr>
              <a:t>char</a:t>
            </a:r>
            <a:r>
              <a:rPr lang="vi" sz="1000">
                <a:latin typeface="Consolas"/>
                <a:ea typeface="Consolas"/>
                <a:cs typeface="Consolas"/>
                <a:sym typeface="Consolas"/>
              </a:rPr>
              <a:t> </a:t>
            </a:r>
            <a:r>
              <a:rPr b="1" lang="vi" sz="1000">
                <a:latin typeface="Consolas"/>
                <a:ea typeface="Consolas"/>
                <a:cs typeface="Consolas"/>
                <a:sym typeface="Consolas"/>
              </a:rPr>
              <a:t>str_destination[30];</a:t>
            </a:r>
            <a:endParaRPr b="1"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marR="152400" rtl="0" algn="l">
              <a:lnSpc>
                <a:spcPct val="145000"/>
              </a:lnSpc>
              <a:spcBef>
                <a:spcPts val="0"/>
              </a:spcBef>
              <a:spcAft>
                <a:spcPts val="0"/>
              </a:spcAft>
              <a:buNone/>
            </a:pPr>
            <a:r>
              <a:rPr b="1" lang="vi" sz="1000">
                <a:latin typeface="Consolas"/>
                <a:ea typeface="Consolas"/>
                <a:cs typeface="Consolas"/>
                <a:sym typeface="Consolas"/>
              </a:rPr>
              <a:t>strncpy(str_destination, str_source, strlen(str_source) </a:t>
            </a:r>
            <a:r>
              <a:rPr lang="vi" sz="1000">
                <a:latin typeface="Consolas"/>
                <a:ea typeface="Consolas"/>
                <a:cs typeface="Consolas"/>
                <a:sym typeface="Consolas"/>
              </a:rPr>
              <a:t>/ </a:t>
            </a:r>
            <a:r>
              <a:rPr lang="vi" sz="1000">
                <a:solidFill>
                  <a:srgbClr val="008080"/>
                </a:solidFill>
                <a:latin typeface="Consolas"/>
                <a:ea typeface="Consolas"/>
                <a:cs typeface="Consolas"/>
                <a:sym typeface="Consolas"/>
              </a:rPr>
              <a:t>2</a:t>
            </a:r>
            <a:r>
              <a:rPr lang="vi" sz="1000">
                <a:latin typeface="Consolas"/>
                <a:ea typeface="Consolas"/>
                <a:cs typeface="Consolas"/>
                <a:sym typeface="Consolas"/>
              </a:rPr>
              <a:t>)</a:t>
            </a:r>
            <a:r>
              <a:rPr i="1" lang="vi" sz="1000">
                <a:solidFill>
                  <a:srgbClr val="999988"/>
                </a:solidFill>
                <a:latin typeface="Consolas"/>
                <a:ea typeface="Consolas"/>
                <a:cs typeface="Consolas"/>
                <a:sym typeface="Consolas"/>
              </a:rPr>
              <a:t>;</a:t>
            </a:r>
            <a:endParaRPr i="1" sz="1000">
              <a:solidFill>
                <a:srgbClr val="999988"/>
              </a:solidFill>
              <a:latin typeface="Consolas"/>
              <a:ea typeface="Consolas"/>
              <a:cs typeface="Consolas"/>
              <a:sym typeface="Consolas"/>
            </a:endParaRPr>
          </a:p>
          <a:p>
            <a:pPr indent="0" lvl="0" marL="0" rtl="0" algn="l">
              <a:spcBef>
                <a:spcPts val="120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So sánh 2 chuỗi ký tự</a:t>
            </a:r>
            <a:endParaRPr/>
          </a:p>
        </p:txBody>
      </p:sp>
      <p:sp>
        <p:nvSpPr>
          <p:cNvPr id="177" name="Google Shape;177;p26"/>
          <p:cNvSpPr txBox="1"/>
          <p:nvPr>
            <p:ph idx="1" type="body"/>
          </p:nvPr>
        </p:nvSpPr>
        <p:spPr>
          <a:xfrm>
            <a:off x="311700" y="1229875"/>
            <a:ext cx="8520600" cy="36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Sử dụng hàm </a:t>
            </a:r>
            <a:r>
              <a:rPr b="1" lang="vi"/>
              <a:t>strcmp</a:t>
            </a:r>
            <a:r>
              <a:rPr lang="vi"/>
              <a:t>: </a:t>
            </a:r>
            <a:r>
              <a:rPr lang="vi" sz="1000">
                <a:solidFill>
                  <a:srgbClr val="333333"/>
                </a:solidFill>
                <a:latin typeface="Consolas"/>
                <a:ea typeface="Consolas"/>
                <a:cs typeface="Consolas"/>
                <a:sym typeface="Consolas"/>
              </a:rPr>
              <a:t>int strcmp ( const char * str1, const char * str2 );</a:t>
            </a:r>
            <a:endParaRPr sz="1000">
              <a:solidFill>
                <a:srgbClr val="333333"/>
              </a:solidFill>
              <a:latin typeface="Consolas"/>
              <a:ea typeface="Consolas"/>
              <a:cs typeface="Consolas"/>
              <a:sym typeface="Consolas"/>
            </a:endParaRPr>
          </a:p>
          <a:p>
            <a:pPr indent="0" lvl="0" marL="0" rtl="0" algn="l">
              <a:spcBef>
                <a:spcPts val="1600"/>
              </a:spcBef>
              <a:spcAft>
                <a:spcPts val="0"/>
              </a:spcAft>
              <a:buNone/>
            </a:pPr>
            <a:r>
              <a:rPr lang="vi">
                <a:solidFill>
                  <a:srgbClr val="333333"/>
                </a:solidFill>
              </a:rPr>
              <a:t>- Trả về:</a:t>
            </a:r>
            <a:endParaRPr>
              <a:solidFill>
                <a:srgbClr val="333333"/>
              </a:solidFill>
            </a:endParaRPr>
          </a:p>
          <a:p>
            <a:pPr indent="-342900" lvl="0" marL="457200" rtl="0" algn="l">
              <a:spcBef>
                <a:spcPts val="1600"/>
              </a:spcBef>
              <a:spcAft>
                <a:spcPts val="0"/>
              </a:spcAft>
              <a:buClr>
                <a:srgbClr val="333333"/>
              </a:buClr>
              <a:buSzPts val="1800"/>
              <a:buChar char="●"/>
            </a:pPr>
            <a:r>
              <a:rPr lang="vi">
                <a:solidFill>
                  <a:srgbClr val="333333"/>
                </a:solidFill>
              </a:rPr>
              <a:t>0: Nội dung 2 chuỗi ký tự giống nhau</a:t>
            </a:r>
            <a:endParaRPr>
              <a:solidFill>
                <a:srgbClr val="333333"/>
              </a:solidFill>
            </a:endParaRPr>
          </a:p>
          <a:p>
            <a:pPr indent="-342900" lvl="0" marL="457200" rtl="0" algn="l">
              <a:spcBef>
                <a:spcPts val="0"/>
              </a:spcBef>
              <a:spcAft>
                <a:spcPts val="0"/>
              </a:spcAft>
              <a:buClr>
                <a:srgbClr val="333333"/>
              </a:buClr>
              <a:buSzPts val="1800"/>
              <a:buChar char="●"/>
            </a:pPr>
            <a:r>
              <a:rPr lang="vi">
                <a:solidFill>
                  <a:srgbClr val="333333"/>
                </a:solidFill>
              </a:rPr>
              <a:t>Nhỏ hơn 0: str1 &lt; str2 (so sánh theo ký tự bảng ASCII)</a:t>
            </a:r>
            <a:endParaRPr>
              <a:solidFill>
                <a:srgbClr val="333333"/>
              </a:solidFill>
            </a:endParaRPr>
          </a:p>
          <a:p>
            <a:pPr indent="-342900" lvl="0" marL="457200" rtl="0" algn="l">
              <a:spcBef>
                <a:spcPts val="0"/>
              </a:spcBef>
              <a:spcAft>
                <a:spcPts val="0"/>
              </a:spcAft>
              <a:buClr>
                <a:srgbClr val="333333"/>
              </a:buClr>
              <a:buSzPts val="1800"/>
              <a:buChar char="●"/>
            </a:pPr>
            <a:r>
              <a:rPr lang="vi">
                <a:solidFill>
                  <a:srgbClr val="333333"/>
                </a:solidFill>
              </a:rPr>
              <a:t>Lớn hơn 0: str1 &gt; str2 (so sánh theo ký tự bảng ASCII)</a:t>
            </a:r>
            <a:endParaRPr>
              <a:solidFill>
                <a:srgbClr val="333333"/>
              </a:solidFill>
            </a:endParaRPr>
          </a:p>
          <a:p>
            <a:pPr indent="0" lvl="0" marL="0" rtl="0" algn="l">
              <a:spcBef>
                <a:spcPts val="1600"/>
              </a:spcBef>
              <a:spcAft>
                <a:spcPts val="0"/>
              </a:spcAft>
              <a:buNone/>
            </a:pPr>
            <a:r>
              <a:rPr lang="vi">
                <a:solidFill>
                  <a:srgbClr val="333333"/>
                </a:solidFill>
              </a:rPr>
              <a:t>- Hàm </a:t>
            </a:r>
            <a:r>
              <a:rPr b="1" lang="vi">
                <a:solidFill>
                  <a:srgbClr val="333333"/>
                </a:solidFill>
              </a:rPr>
              <a:t>strncpm</a:t>
            </a:r>
            <a:r>
              <a:rPr lang="vi">
                <a:solidFill>
                  <a:srgbClr val="333333"/>
                </a:solidFill>
              </a:rPr>
              <a:t>: So sánh n ký tự đầu tiên của 2 chuỗi</a:t>
            </a:r>
            <a:endParaRPr>
              <a:solidFill>
                <a:srgbClr val="333333"/>
              </a:solidFill>
            </a:endParaRPr>
          </a:p>
          <a:p>
            <a:pPr indent="0" lvl="0" marL="0" rtl="0" algn="l">
              <a:spcBef>
                <a:spcPts val="1600"/>
              </a:spcBef>
              <a:spcAft>
                <a:spcPts val="0"/>
              </a:spcAft>
              <a:buNone/>
            </a:pPr>
            <a:r>
              <a:rPr lang="vi">
                <a:solidFill>
                  <a:srgbClr val="333333"/>
                </a:solidFill>
              </a:rPr>
              <a:t>- Hàm </a:t>
            </a:r>
            <a:r>
              <a:rPr b="1" lang="vi">
                <a:solidFill>
                  <a:srgbClr val="333333"/>
                </a:solidFill>
              </a:rPr>
              <a:t>stricmp</a:t>
            </a:r>
            <a:r>
              <a:rPr lang="vi">
                <a:solidFill>
                  <a:srgbClr val="333333"/>
                </a:solidFill>
              </a:rPr>
              <a:t>: tương tự strcmp nhưng không phân biệt hoa thường.</a:t>
            </a:r>
            <a:endParaRPr>
              <a:solidFill>
                <a:srgbClr val="333333"/>
              </a:solidFill>
            </a:endParaRPr>
          </a:p>
          <a:p>
            <a:pPr indent="0" lvl="0" marL="0" rtl="0" algn="l">
              <a:spcBef>
                <a:spcPts val="1600"/>
              </a:spcBef>
              <a:spcAft>
                <a:spcPts val="1600"/>
              </a:spcAft>
              <a:buNone/>
            </a:pPr>
            <a:r>
              <a:rPr lang="vi">
                <a:solidFill>
                  <a:srgbClr val="333333"/>
                </a:solidFill>
              </a:rPr>
              <a:t>- Tương tự với </a:t>
            </a:r>
            <a:r>
              <a:rPr b="1" lang="vi">
                <a:solidFill>
                  <a:srgbClr val="333333"/>
                </a:solidFill>
              </a:rPr>
              <a:t>strnicmp</a:t>
            </a:r>
            <a:endParaRPr b="1">
              <a:solidFill>
                <a:srgbClr val="33333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Nối chuỗi ký tự</a:t>
            </a:r>
            <a:endParaRPr/>
          </a:p>
        </p:txBody>
      </p:sp>
      <p:sp>
        <p:nvSpPr>
          <p:cNvPr id="183" name="Google Shape;183;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Sử dụng hàm </a:t>
            </a:r>
            <a:r>
              <a:rPr b="1" lang="vi"/>
              <a:t>strcat</a:t>
            </a:r>
            <a:r>
              <a:rPr lang="vi"/>
              <a:t>: </a:t>
            </a:r>
            <a:r>
              <a:rPr lang="vi" sz="1000">
                <a:solidFill>
                  <a:srgbClr val="333333"/>
                </a:solidFill>
                <a:latin typeface="Consolas"/>
                <a:ea typeface="Consolas"/>
                <a:cs typeface="Consolas"/>
                <a:sym typeface="Consolas"/>
              </a:rPr>
              <a:t>char * strcat ( char * destination, const char * source );</a:t>
            </a:r>
            <a:endParaRPr/>
          </a:p>
          <a:p>
            <a:pPr indent="0" lvl="0" marL="0" rtl="0" algn="l">
              <a:spcBef>
                <a:spcPts val="1600"/>
              </a:spcBef>
              <a:spcAft>
                <a:spcPts val="0"/>
              </a:spcAft>
              <a:buNone/>
            </a:pPr>
            <a:r>
              <a:rPr lang="vi"/>
              <a:t>- Nối vào sau chuỗi </a:t>
            </a:r>
            <a:r>
              <a:rPr b="1" lang="vi"/>
              <a:t>destination</a:t>
            </a:r>
            <a:r>
              <a:rPr lang="vi"/>
              <a:t> một bản copy chuỗi </a:t>
            </a:r>
            <a:r>
              <a:rPr b="1" lang="vi"/>
              <a:t>source</a:t>
            </a:r>
            <a:r>
              <a:rPr lang="vi"/>
              <a:t>.</a:t>
            </a:r>
            <a:endParaRPr/>
          </a:p>
          <a:p>
            <a:pPr indent="0" lvl="0" marL="0" rtl="0" algn="l">
              <a:spcBef>
                <a:spcPts val="1600"/>
              </a:spcBef>
              <a:spcAft>
                <a:spcPts val="0"/>
              </a:spcAft>
              <a:buNone/>
            </a:pPr>
            <a:r>
              <a:rPr lang="vi"/>
              <a:t>- Mảng </a:t>
            </a:r>
            <a:r>
              <a:rPr b="1" lang="vi"/>
              <a:t>destination</a:t>
            </a:r>
            <a:r>
              <a:rPr lang="vi"/>
              <a:t> phải được cấp phát đủ bộ nhớ.</a:t>
            </a:r>
            <a:endParaRPr/>
          </a:p>
          <a:p>
            <a:pPr indent="0" lvl="0" marL="0" rtl="0" algn="l">
              <a:spcBef>
                <a:spcPts val="1600"/>
              </a:spcBef>
              <a:spcAft>
                <a:spcPts val="0"/>
              </a:spcAft>
              <a:buNone/>
            </a:pPr>
            <a:r>
              <a:rPr lang="vi"/>
              <a:t>- Trong C++ 11 trở lên là </a:t>
            </a:r>
            <a:r>
              <a:rPr b="1" lang="vi"/>
              <a:t>strcat_s</a:t>
            </a:r>
            <a:endParaRPr b="1"/>
          </a:p>
          <a:p>
            <a:pPr indent="0" lvl="0" marL="0" rtl="0" algn="l">
              <a:spcBef>
                <a:spcPts val="1600"/>
              </a:spcBef>
              <a:spcAft>
                <a:spcPts val="1600"/>
              </a:spcAft>
              <a:buNone/>
            </a:pPr>
            <a:r>
              <a:rPr lang="vi"/>
              <a:t>- Hàm </a:t>
            </a:r>
            <a:r>
              <a:rPr b="1" lang="vi"/>
              <a:t>strncat</a:t>
            </a:r>
            <a:r>
              <a:rPr lang="vi"/>
              <a:t>: Nối n ký tự đầu tiên của chuỗi 2 vào chuỗi 1 -  </a:t>
            </a:r>
            <a:r>
              <a:rPr lang="vi" sz="1000">
                <a:latin typeface="Consolas"/>
                <a:ea typeface="Consolas"/>
                <a:cs typeface="Consolas"/>
                <a:sym typeface="Consolas"/>
              </a:rPr>
              <a:t>strncat(s1, s2, 5)</a:t>
            </a:r>
            <a:endParaRPr sz="100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Tìm kiếm chuỗi ký tự trong chuỗi ký tự khác</a:t>
            </a:r>
            <a:endParaRPr/>
          </a:p>
        </p:txBody>
      </p:sp>
      <p:sp>
        <p:nvSpPr>
          <p:cNvPr id="189" name="Google Shape;189;p28"/>
          <p:cNvSpPr txBox="1"/>
          <p:nvPr>
            <p:ph idx="1" type="body"/>
          </p:nvPr>
        </p:nvSpPr>
        <p:spPr>
          <a:xfrm>
            <a:off x="311700" y="1266325"/>
            <a:ext cx="8520600" cy="37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Để thực hiện tìm kiếm chuỗi </a:t>
            </a:r>
            <a:r>
              <a:rPr b="1" lang="vi"/>
              <a:t>pattern</a:t>
            </a:r>
            <a:r>
              <a:rPr lang="vi"/>
              <a:t> bên trong chuỗi </a:t>
            </a:r>
            <a:r>
              <a:rPr b="1" lang="vi"/>
              <a:t>text</a:t>
            </a:r>
            <a:r>
              <a:rPr lang="vi"/>
              <a:t> nào đó, ta sử dụng hàm </a:t>
            </a:r>
            <a:r>
              <a:rPr b="1" lang="vi"/>
              <a:t>strstr</a:t>
            </a:r>
            <a:r>
              <a:rPr lang="vi"/>
              <a:t>: </a:t>
            </a:r>
            <a:r>
              <a:rPr lang="vi" sz="1000">
                <a:solidFill>
                  <a:srgbClr val="333333"/>
                </a:solidFill>
                <a:latin typeface="Consolas"/>
                <a:ea typeface="Consolas"/>
                <a:cs typeface="Consolas"/>
                <a:sym typeface="Consolas"/>
              </a:rPr>
              <a:t>const char * strstr ( const char * text, const char * pattern );</a:t>
            </a:r>
            <a:endParaRPr sz="1000">
              <a:solidFill>
                <a:srgbClr val="333333"/>
              </a:solidFill>
              <a:latin typeface="Consolas"/>
              <a:ea typeface="Consolas"/>
              <a:cs typeface="Consolas"/>
              <a:sym typeface="Consolas"/>
            </a:endParaRPr>
          </a:p>
          <a:p>
            <a:pPr indent="0" lvl="0" marL="0" rtl="0" algn="l">
              <a:spcBef>
                <a:spcPts val="1600"/>
              </a:spcBef>
              <a:spcAft>
                <a:spcPts val="0"/>
              </a:spcAft>
              <a:buNone/>
            </a:pPr>
            <a:r>
              <a:rPr lang="vi">
                <a:solidFill>
                  <a:srgbClr val="333333"/>
                </a:solidFill>
              </a:rPr>
              <a:t>- Nếu không tìm thấy, trả về giá trị </a:t>
            </a:r>
            <a:r>
              <a:rPr b="1" lang="vi">
                <a:solidFill>
                  <a:srgbClr val="333333"/>
                </a:solidFill>
              </a:rPr>
              <a:t>NULL</a:t>
            </a:r>
            <a:r>
              <a:rPr lang="vi">
                <a:solidFill>
                  <a:srgbClr val="333333"/>
                </a:solidFill>
              </a:rPr>
              <a:t>. Hàm sẽ trả về </a:t>
            </a:r>
            <a:r>
              <a:rPr b="1" lang="vi">
                <a:solidFill>
                  <a:srgbClr val="333333"/>
                </a:solidFill>
              </a:rPr>
              <a:t>địa chỉ ô nhớ </a:t>
            </a:r>
            <a:r>
              <a:rPr lang="vi">
                <a:solidFill>
                  <a:srgbClr val="333333"/>
                </a:solidFill>
              </a:rPr>
              <a:t>của mảng ký tự </a:t>
            </a:r>
            <a:r>
              <a:rPr b="1" lang="vi">
                <a:solidFill>
                  <a:srgbClr val="333333"/>
                </a:solidFill>
              </a:rPr>
              <a:t>text</a:t>
            </a:r>
            <a:r>
              <a:rPr lang="vi">
                <a:solidFill>
                  <a:srgbClr val="333333"/>
                </a:solidFill>
              </a:rPr>
              <a:t> mà hàm tìm thấy sự trùng khới với chuỗi ký tự </a:t>
            </a:r>
            <a:r>
              <a:rPr b="1" lang="vi">
                <a:solidFill>
                  <a:srgbClr val="333333"/>
                </a:solidFill>
              </a:rPr>
              <a:t>pattern</a:t>
            </a:r>
            <a:r>
              <a:rPr lang="vi">
                <a:solidFill>
                  <a:srgbClr val="333333"/>
                </a:solidFill>
              </a:rPr>
              <a:t>.</a:t>
            </a:r>
            <a:endParaRPr>
              <a:solidFill>
                <a:srgbClr val="333333"/>
              </a:solidFill>
            </a:endParaRPr>
          </a:p>
          <a:p>
            <a:pPr indent="0" lvl="0" marL="0" rtl="0" algn="l">
              <a:spcBef>
                <a:spcPts val="1600"/>
              </a:spcBef>
              <a:spcAft>
                <a:spcPts val="1600"/>
              </a:spcAft>
              <a:buNone/>
            </a:pPr>
            <a:r>
              <a:t/>
            </a:r>
            <a:endParaRPr>
              <a:solidFill>
                <a:srgbClr val="333333"/>
              </a:solidFill>
            </a:endParaRPr>
          </a:p>
        </p:txBody>
      </p:sp>
      <p:sp>
        <p:nvSpPr>
          <p:cNvPr id="190" name="Google Shape;190;p28"/>
          <p:cNvSpPr txBox="1"/>
          <p:nvPr/>
        </p:nvSpPr>
        <p:spPr>
          <a:xfrm>
            <a:off x="471000" y="2930600"/>
            <a:ext cx="4141800" cy="20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800">
                <a:latin typeface="Consolas"/>
                <a:ea typeface="Consolas"/>
                <a:cs typeface="Consolas"/>
                <a:sym typeface="Consolas"/>
              </a:rPr>
              <a:t>char</a:t>
            </a:r>
            <a:r>
              <a:rPr lang="vi" sz="800">
                <a:latin typeface="Consolas"/>
                <a:ea typeface="Consolas"/>
                <a:cs typeface="Consolas"/>
                <a:sym typeface="Consolas"/>
              </a:rPr>
              <a:t> text[] = </a:t>
            </a:r>
            <a:r>
              <a:rPr lang="vi" sz="800">
                <a:solidFill>
                  <a:srgbClr val="DD1144"/>
                </a:solidFill>
                <a:latin typeface="Consolas"/>
                <a:ea typeface="Consolas"/>
                <a:cs typeface="Consolas"/>
                <a:sym typeface="Consolas"/>
              </a:rPr>
              <a:t>"This is a simple string"</a:t>
            </a:r>
            <a:r>
              <a:rPr lang="vi" sz="800">
                <a:latin typeface="Consolas"/>
                <a:ea typeface="Consolas"/>
                <a:cs typeface="Consolas"/>
                <a:sym typeface="Consolas"/>
              </a:rPr>
              <a:t>;</a:t>
            </a:r>
            <a:endParaRPr sz="800">
              <a:latin typeface="Consolas"/>
              <a:ea typeface="Consolas"/>
              <a:cs typeface="Consolas"/>
              <a:sym typeface="Consolas"/>
            </a:endParaRPr>
          </a:p>
          <a:p>
            <a:pPr indent="0" lvl="0" marL="0" rtl="0" algn="l">
              <a:spcBef>
                <a:spcPts val="0"/>
              </a:spcBef>
              <a:spcAft>
                <a:spcPts val="0"/>
              </a:spcAft>
              <a:buNone/>
            </a:pPr>
            <a:r>
              <a:rPr b="1" lang="vi" sz="800">
                <a:latin typeface="Consolas"/>
                <a:ea typeface="Consolas"/>
                <a:cs typeface="Consolas"/>
                <a:sym typeface="Consolas"/>
              </a:rPr>
              <a:t>char</a:t>
            </a:r>
            <a:r>
              <a:rPr lang="vi" sz="800">
                <a:latin typeface="Consolas"/>
                <a:ea typeface="Consolas"/>
                <a:cs typeface="Consolas"/>
                <a:sym typeface="Consolas"/>
              </a:rPr>
              <a:t> pattern[] = </a:t>
            </a:r>
            <a:r>
              <a:rPr lang="vi" sz="800">
                <a:solidFill>
                  <a:srgbClr val="DD1144"/>
                </a:solidFill>
                <a:latin typeface="Consolas"/>
                <a:ea typeface="Consolas"/>
                <a:cs typeface="Consolas"/>
                <a:sym typeface="Consolas"/>
              </a:rPr>
              <a:t>"simple"</a:t>
            </a:r>
            <a:r>
              <a:rPr lang="vi" sz="800">
                <a:latin typeface="Consolas"/>
                <a:ea typeface="Consolas"/>
                <a:cs typeface="Consolas"/>
                <a:sym typeface="Consolas"/>
              </a:rPr>
              <a:t>;</a:t>
            </a:r>
            <a:endParaRPr sz="800">
              <a:latin typeface="Consolas"/>
              <a:ea typeface="Consolas"/>
              <a:cs typeface="Consolas"/>
              <a:sym typeface="Consolas"/>
            </a:endParaRPr>
          </a:p>
          <a:p>
            <a:pPr indent="0" lvl="0" marL="0" rtl="0" algn="l">
              <a:spcBef>
                <a:spcPts val="0"/>
              </a:spcBef>
              <a:spcAft>
                <a:spcPts val="0"/>
              </a:spcAft>
              <a:buNone/>
            </a:pPr>
            <a:r>
              <a:t/>
            </a:r>
            <a:endParaRPr sz="800">
              <a:latin typeface="Consolas"/>
              <a:ea typeface="Consolas"/>
              <a:cs typeface="Consolas"/>
              <a:sym typeface="Consolas"/>
            </a:endParaRPr>
          </a:p>
          <a:p>
            <a:pPr indent="0" lvl="0" marL="0" rtl="0" algn="l">
              <a:spcBef>
                <a:spcPts val="0"/>
              </a:spcBef>
              <a:spcAft>
                <a:spcPts val="0"/>
              </a:spcAft>
              <a:buNone/>
            </a:pPr>
            <a:r>
              <a:rPr b="1" lang="vi" sz="800">
                <a:latin typeface="Consolas"/>
                <a:ea typeface="Consolas"/>
                <a:cs typeface="Consolas"/>
                <a:sym typeface="Consolas"/>
              </a:rPr>
              <a:t>char</a:t>
            </a:r>
            <a:r>
              <a:rPr lang="vi" sz="800">
                <a:latin typeface="Consolas"/>
                <a:ea typeface="Consolas"/>
                <a:cs typeface="Consolas"/>
                <a:sym typeface="Consolas"/>
              </a:rPr>
              <a:t> *p = </a:t>
            </a:r>
            <a:r>
              <a:rPr lang="vi" sz="800">
                <a:solidFill>
                  <a:srgbClr val="0086B3"/>
                </a:solidFill>
                <a:latin typeface="Consolas"/>
                <a:ea typeface="Consolas"/>
                <a:cs typeface="Consolas"/>
                <a:sym typeface="Consolas"/>
              </a:rPr>
              <a:t>strstr</a:t>
            </a:r>
            <a:r>
              <a:rPr lang="vi" sz="800">
                <a:latin typeface="Consolas"/>
                <a:ea typeface="Consolas"/>
                <a:cs typeface="Consolas"/>
                <a:sym typeface="Consolas"/>
              </a:rPr>
              <a:t>(text, pattern);</a:t>
            </a:r>
            <a:endParaRPr sz="800">
              <a:latin typeface="Consolas"/>
              <a:ea typeface="Consolas"/>
              <a:cs typeface="Consolas"/>
              <a:sym typeface="Consolas"/>
            </a:endParaRPr>
          </a:p>
          <a:p>
            <a:pPr indent="0" lvl="0" marL="0" rtl="0" algn="l">
              <a:spcBef>
                <a:spcPts val="0"/>
              </a:spcBef>
              <a:spcAft>
                <a:spcPts val="0"/>
              </a:spcAft>
              <a:buNone/>
            </a:pPr>
            <a:r>
              <a:t/>
            </a:r>
            <a:endParaRPr sz="800">
              <a:latin typeface="Consolas"/>
              <a:ea typeface="Consolas"/>
              <a:cs typeface="Consolas"/>
              <a:sym typeface="Consolas"/>
            </a:endParaRPr>
          </a:p>
          <a:p>
            <a:pPr indent="0" lvl="0" marL="0" rtl="0" algn="l">
              <a:spcBef>
                <a:spcPts val="0"/>
              </a:spcBef>
              <a:spcAft>
                <a:spcPts val="0"/>
              </a:spcAft>
              <a:buNone/>
            </a:pPr>
            <a:r>
              <a:rPr b="1" lang="vi" sz="800">
                <a:latin typeface="Consolas"/>
                <a:ea typeface="Consolas"/>
                <a:cs typeface="Consolas"/>
                <a:sym typeface="Consolas"/>
              </a:rPr>
              <a:t>if</a:t>
            </a:r>
            <a:r>
              <a:rPr lang="vi" sz="800">
                <a:latin typeface="Consolas"/>
                <a:ea typeface="Consolas"/>
                <a:cs typeface="Consolas"/>
                <a:sym typeface="Consolas"/>
              </a:rPr>
              <a:t> (p == </a:t>
            </a:r>
            <a:r>
              <a:rPr lang="vi" sz="800">
                <a:solidFill>
                  <a:srgbClr val="008080"/>
                </a:solidFill>
                <a:latin typeface="Consolas"/>
                <a:ea typeface="Consolas"/>
                <a:cs typeface="Consolas"/>
                <a:sym typeface="Consolas"/>
              </a:rPr>
              <a:t>NULL</a:t>
            </a:r>
            <a:r>
              <a:rPr lang="vi" sz="800">
                <a:latin typeface="Consolas"/>
                <a:ea typeface="Consolas"/>
                <a:cs typeface="Consolas"/>
                <a:sym typeface="Consolas"/>
              </a:rPr>
              <a:t>) {</a:t>
            </a:r>
            <a:endParaRPr sz="800">
              <a:latin typeface="Consolas"/>
              <a:ea typeface="Consolas"/>
              <a:cs typeface="Consolas"/>
              <a:sym typeface="Consolas"/>
            </a:endParaRPr>
          </a:p>
          <a:p>
            <a:pPr indent="0" lvl="0" marL="0" rtl="0" algn="l">
              <a:spcBef>
                <a:spcPts val="0"/>
              </a:spcBef>
              <a:spcAft>
                <a:spcPts val="0"/>
              </a:spcAft>
              <a:buNone/>
            </a:pPr>
            <a:r>
              <a:rPr lang="vi" sz="800">
                <a:latin typeface="Consolas"/>
                <a:ea typeface="Consolas"/>
                <a:cs typeface="Consolas"/>
                <a:sym typeface="Consolas"/>
              </a:rPr>
              <a:t>	</a:t>
            </a:r>
            <a:r>
              <a:rPr lang="vi" sz="800">
                <a:solidFill>
                  <a:srgbClr val="0086B3"/>
                </a:solidFill>
                <a:latin typeface="Consolas"/>
                <a:ea typeface="Consolas"/>
                <a:cs typeface="Consolas"/>
                <a:sym typeface="Consolas"/>
              </a:rPr>
              <a:t>cout</a:t>
            </a:r>
            <a:r>
              <a:rPr lang="vi" sz="800">
                <a:latin typeface="Consolas"/>
                <a:ea typeface="Consolas"/>
                <a:cs typeface="Consolas"/>
                <a:sym typeface="Consolas"/>
              </a:rPr>
              <a:t> &lt;&lt; </a:t>
            </a:r>
            <a:r>
              <a:rPr lang="vi" sz="800">
                <a:solidFill>
                  <a:srgbClr val="DD1144"/>
                </a:solidFill>
                <a:latin typeface="Consolas"/>
                <a:ea typeface="Consolas"/>
                <a:cs typeface="Consolas"/>
                <a:sym typeface="Consolas"/>
              </a:rPr>
              <a:t>"Could not find the pattern string in the text string"</a:t>
            </a:r>
            <a:r>
              <a:rPr lang="vi" sz="800">
                <a:latin typeface="Consolas"/>
                <a:ea typeface="Consolas"/>
                <a:cs typeface="Consolas"/>
                <a:sym typeface="Consolas"/>
              </a:rPr>
              <a:t> &lt;&lt; </a:t>
            </a:r>
            <a:r>
              <a:rPr lang="vi" sz="800">
                <a:solidFill>
                  <a:srgbClr val="0086B3"/>
                </a:solidFill>
                <a:latin typeface="Consolas"/>
                <a:ea typeface="Consolas"/>
                <a:cs typeface="Consolas"/>
                <a:sym typeface="Consolas"/>
              </a:rPr>
              <a:t>endl</a:t>
            </a:r>
            <a:r>
              <a:rPr lang="vi" sz="800">
                <a:latin typeface="Consolas"/>
                <a:ea typeface="Consolas"/>
                <a:cs typeface="Consolas"/>
                <a:sym typeface="Consolas"/>
              </a:rPr>
              <a:t>;</a:t>
            </a:r>
            <a:endParaRPr sz="800">
              <a:latin typeface="Consolas"/>
              <a:ea typeface="Consolas"/>
              <a:cs typeface="Consolas"/>
              <a:sym typeface="Consolas"/>
            </a:endParaRPr>
          </a:p>
          <a:p>
            <a:pPr indent="0" lvl="0" marL="0" rtl="0" algn="l">
              <a:spcBef>
                <a:spcPts val="0"/>
              </a:spcBef>
              <a:spcAft>
                <a:spcPts val="0"/>
              </a:spcAft>
              <a:buNone/>
            </a:pPr>
            <a:r>
              <a:rPr lang="vi" sz="800">
                <a:latin typeface="Consolas"/>
                <a:ea typeface="Consolas"/>
                <a:cs typeface="Consolas"/>
                <a:sym typeface="Consolas"/>
              </a:rPr>
              <a:t>}</a:t>
            </a:r>
            <a:endParaRPr sz="800">
              <a:latin typeface="Consolas"/>
              <a:ea typeface="Consolas"/>
              <a:cs typeface="Consolas"/>
              <a:sym typeface="Consolas"/>
            </a:endParaRPr>
          </a:p>
          <a:p>
            <a:pPr indent="0" lvl="0" marL="0" rtl="0" algn="l">
              <a:spcBef>
                <a:spcPts val="0"/>
              </a:spcBef>
              <a:spcAft>
                <a:spcPts val="0"/>
              </a:spcAft>
              <a:buNone/>
            </a:pPr>
            <a:r>
              <a:rPr b="1" lang="vi" sz="800">
                <a:latin typeface="Consolas"/>
                <a:ea typeface="Consolas"/>
                <a:cs typeface="Consolas"/>
                <a:sym typeface="Consolas"/>
              </a:rPr>
              <a:t>else</a:t>
            </a:r>
            <a:r>
              <a:rPr lang="vi" sz="800">
                <a:latin typeface="Consolas"/>
                <a:ea typeface="Consolas"/>
                <a:cs typeface="Consolas"/>
                <a:sym typeface="Consolas"/>
              </a:rPr>
              <a:t>    {</a:t>
            </a:r>
            <a:endParaRPr sz="800">
              <a:latin typeface="Consolas"/>
              <a:ea typeface="Consolas"/>
              <a:cs typeface="Consolas"/>
              <a:sym typeface="Consolas"/>
            </a:endParaRPr>
          </a:p>
          <a:p>
            <a:pPr indent="0" lvl="0" marL="0" rtl="0" algn="l">
              <a:spcBef>
                <a:spcPts val="0"/>
              </a:spcBef>
              <a:spcAft>
                <a:spcPts val="0"/>
              </a:spcAft>
              <a:buNone/>
            </a:pPr>
            <a:r>
              <a:t/>
            </a:r>
            <a:endParaRPr sz="800">
              <a:latin typeface="Consolas"/>
              <a:ea typeface="Consolas"/>
              <a:cs typeface="Consolas"/>
              <a:sym typeface="Consolas"/>
            </a:endParaRPr>
          </a:p>
          <a:p>
            <a:pPr indent="0" lvl="0" marL="0" rtl="0" algn="l">
              <a:spcBef>
                <a:spcPts val="0"/>
              </a:spcBef>
              <a:spcAft>
                <a:spcPts val="0"/>
              </a:spcAft>
              <a:buNone/>
            </a:pPr>
            <a:r>
              <a:rPr lang="vi" sz="800">
                <a:latin typeface="Consolas"/>
                <a:ea typeface="Consolas"/>
                <a:cs typeface="Consolas"/>
                <a:sym typeface="Consolas"/>
              </a:rPr>
              <a:t>	</a:t>
            </a:r>
            <a:r>
              <a:rPr b="1" lang="vi" sz="800">
                <a:latin typeface="Consolas"/>
                <a:ea typeface="Consolas"/>
                <a:cs typeface="Consolas"/>
                <a:sym typeface="Consolas"/>
              </a:rPr>
              <a:t>int32_t</a:t>
            </a:r>
            <a:r>
              <a:rPr lang="vi" sz="800">
                <a:latin typeface="Consolas"/>
                <a:ea typeface="Consolas"/>
                <a:cs typeface="Consolas"/>
                <a:sym typeface="Consolas"/>
              </a:rPr>
              <a:t> match_index = (p - text) / </a:t>
            </a:r>
            <a:r>
              <a:rPr b="1" lang="vi" sz="800">
                <a:latin typeface="Consolas"/>
                <a:ea typeface="Consolas"/>
                <a:cs typeface="Consolas"/>
                <a:sym typeface="Consolas"/>
              </a:rPr>
              <a:t>sizeof</a:t>
            </a:r>
            <a:r>
              <a:rPr lang="vi" sz="800">
                <a:latin typeface="Consolas"/>
                <a:ea typeface="Consolas"/>
                <a:cs typeface="Consolas"/>
                <a:sym typeface="Consolas"/>
              </a:rPr>
              <a:t>(</a:t>
            </a:r>
            <a:r>
              <a:rPr b="1" lang="vi" sz="800">
                <a:latin typeface="Consolas"/>
                <a:ea typeface="Consolas"/>
                <a:cs typeface="Consolas"/>
                <a:sym typeface="Consolas"/>
              </a:rPr>
              <a:t>char</a:t>
            </a:r>
            <a:r>
              <a:rPr lang="vi" sz="800">
                <a:latin typeface="Consolas"/>
                <a:ea typeface="Consolas"/>
                <a:cs typeface="Consolas"/>
                <a:sym typeface="Consolas"/>
              </a:rPr>
              <a:t>);</a:t>
            </a:r>
            <a:endParaRPr sz="800">
              <a:latin typeface="Consolas"/>
              <a:ea typeface="Consolas"/>
              <a:cs typeface="Consolas"/>
              <a:sym typeface="Consolas"/>
            </a:endParaRPr>
          </a:p>
          <a:p>
            <a:pPr indent="0" lvl="0" marL="0" rtl="0" algn="l">
              <a:spcBef>
                <a:spcPts val="0"/>
              </a:spcBef>
              <a:spcAft>
                <a:spcPts val="0"/>
              </a:spcAft>
              <a:buNone/>
            </a:pPr>
            <a:r>
              <a:rPr lang="vi" sz="800">
                <a:latin typeface="Consolas"/>
                <a:ea typeface="Consolas"/>
                <a:cs typeface="Consolas"/>
                <a:sym typeface="Consolas"/>
              </a:rPr>
              <a:t>	</a:t>
            </a:r>
            <a:r>
              <a:rPr lang="vi" sz="800">
                <a:solidFill>
                  <a:srgbClr val="0086B3"/>
                </a:solidFill>
                <a:latin typeface="Consolas"/>
                <a:ea typeface="Consolas"/>
                <a:cs typeface="Consolas"/>
                <a:sym typeface="Consolas"/>
              </a:rPr>
              <a:t>cout</a:t>
            </a:r>
            <a:r>
              <a:rPr lang="vi" sz="800">
                <a:latin typeface="Consolas"/>
                <a:ea typeface="Consolas"/>
                <a:cs typeface="Consolas"/>
                <a:sym typeface="Consolas"/>
              </a:rPr>
              <a:t> &lt;&lt; </a:t>
            </a:r>
            <a:r>
              <a:rPr lang="vi" sz="800">
                <a:solidFill>
                  <a:srgbClr val="DD1144"/>
                </a:solidFill>
                <a:latin typeface="Consolas"/>
                <a:ea typeface="Consolas"/>
                <a:cs typeface="Consolas"/>
                <a:sym typeface="Consolas"/>
              </a:rPr>
              <a:t>"The pattern string match the text string at: "</a:t>
            </a:r>
            <a:r>
              <a:rPr lang="vi" sz="800">
                <a:latin typeface="Consolas"/>
                <a:ea typeface="Consolas"/>
                <a:cs typeface="Consolas"/>
                <a:sym typeface="Consolas"/>
              </a:rPr>
              <a:t> &lt;&lt; match_index &lt;&lt; </a:t>
            </a:r>
            <a:r>
              <a:rPr lang="vi" sz="800">
                <a:solidFill>
                  <a:srgbClr val="0086B3"/>
                </a:solidFill>
                <a:latin typeface="Consolas"/>
                <a:ea typeface="Consolas"/>
                <a:cs typeface="Consolas"/>
                <a:sym typeface="Consolas"/>
              </a:rPr>
              <a:t>endl</a:t>
            </a:r>
            <a:r>
              <a:rPr lang="vi" sz="800">
                <a:latin typeface="Consolas"/>
                <a:ea typeface="Consolas"/>
                <a:cs typeface="Consolas"/>
                <a:sym typeface="Consolas"/>
              </a:rPr>
              <a:t>;</a:t>
            </a:r>
            <a:endParaRPr sz="800">
              <a:latin typeface="Consolas"/>
              <a:ea typeface="Consolas"/>
              <a:cs typeface="Consolas"/>
              <a:sym typeface="Consolas"/>
            </a:endParaRPr>
          </a:p>
          <a:p>
            <a:pPr indent="0" lvl="0" marL="152400" marR="152400" rtl="0" algn="l">
              <a:lnSpc>
                <a:spcPct val="145000"/>
              </a:lnSpc>
              <a:spcBef>
                <a:spcPts val="0"/>
              </a:spcBef>
              <a:spcAft>
                <a:spcPts val="0"/>
              </a:spcAft>
              <a:buNone/>
            </a:pPr>
            <a:r>
              <a:rPr lang="vi" sz="800">
                <a:latin typeface="Consolas"/>
                <a:ea typeface="Consolas"/>
                <a:cs typeface="Consolas"/>
                <a:sym typeface="Consolas"/>
              </a:rPr>
              <a:t>}</a:t>
            </a:r>
            <a:endParaRPr sz="800">
              <a:latin typeface="Consolas"/>
              <a:ea typeface="Consolas"/>
              <a:cs typeface="Consolas"/>
              <a:sym typeface="Consolas"/>
            </a:endParaRPr>
          </a:p>
          <a:p>
            <a:pPr indent="0" lvl="0" marL="0" rtl="0" algn="l">
              <a:lnSpc>
                <a:spcPct val="115000"/>
              </a:lnSpc>
              <a:spcBef>
                <a:spcPts val="1200"/>
              </a:spcBef>
              <a:spcAft>
                <a:spcPts val="0"/>
              </a:spcAft>
              <a:buNone/>
            </a:pPr>
            <a:r>
              <a:t/>
            </a:r>
            <a:endParaRPr sz="800">
              <a:latin typeface="Consolas"/>
              <a:ea typeface="Consolas"/>
              <a:cs typeface="Consolas"/>
              <a:sym typeface="Consolas"/>
            </a:endParaRPr>
          </a:p>
          <a:p>
            <a:pPr indent="0" lvl="0" marL="0" rtl="0" algn="l">
              <a:spcBef>
                <a:spcPts val="0"/>
              </a:spcBef>
              <a:spcAft>
                <a:spcPts val="0"/>
              </a:spcAft>
              <a:buNone/>
            </a:pPr>
            <a:r>
              <a:t/>
            </a:r>
            <a:endParaRPr sz="800">
              <a:latin typeface="Open Sans"/>
              <a:ea typeface="Open Sans"/>
              <a:cs typeface="Open Sans"/>
              <a:sym typeface="Open Sans"/>
            </a:endParaRPr>
          </a:p>
        </p:txBody>
      </p:sp>
      <p:pic>
        <p:nvPicPr>
          <p:cNvPr id="191" name="Google Shape;191;p28"/>
          <p:cNvPicPr preferRelativeResize="0"/>
          <p:nvPr/>
        </p:nvPicPr>
        <p:blipFill>
          <a:blip r:embed="rId3">
            <a:alphaModFix/>
          </a:blip>
          <a:stretch>
            <a:fillRect/>
          </a:stretch>
        </p:blipFill>
        <p:spPr>
          <a:xfrm>
            <a:off x="4530425" y="2930600"/>
            <a:ext cx="4059501" cy="1949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Tìm lần xuất hiện đầu tiên ký tự c trong chuỗi s</a:t>
            </a:r>
            <a:endParaRPr/>
          </a:p>
        </p:txBody>
      </p:sp>
      <p:sp>
        <p:nvSpPr>
          <p:cNvPr id="197" name="Google Shape;197;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Hàm </a:t>
            </a:r>
            <a:r>
              <a:rPr b="1" lang="vi"/>
              <a:t>strchr</a:t>
            </a:r>
            <a:r>
              <a:rPr lang="vi"/>
              <a:t>: </a:t>
            </a:r>
            <a:r>
              <a:rPr lang="vi" sz="1000">
                <a:latin typeface="Consolas"/>
                <a:ea typeface="Consolas"/>
                <a:cs typeface="Consolas"/>
                <a:sym typeface="Consolas"/>
              </a:rPr>
              <a:t>char *strchr(char s[], char c);</a:t>
            </a:r>
            <a:endParaRPr sz="1000">
              <a:latin typeface="Consolas"/>
              <a:ea typeface="Consolas"/>
              <a:cs typeface="Consolas"/>
              <a:sym typeface="Consolas"/>
            </a:endParaRPr>
          </a:p>
          <a:p>
            <a:pPr indent="0" lvl="0" marL="0" rtl="0" algn="l">
              <a:spcBef>
                <a:spcPts val="1600"/>
              </a:spcBef>
              <a:spcAft>
                <a:spcPts val="0"/>
              </a:spcAft>
              <a:buNone/>
            </a:pPr>
            <a:r>
              <a:rPr lang="vi">
                <a:latin typeface="Open Sans"/>
                <a:ea typeface="Open Sans"/>
                <a:cs typeface="Open Sans"/>
                <a:sym typeface="Open Sans"/>
              </a:rPr>
              <a:t>- Trả về:</a:t>
            </a:r>
            <a:endParaRPr>
              <a:latin typeface="Open Sans"/>
              <a:ea typeface="Open Sans"/>
              <a:cs typeface="Open Sans"/>
              <a:sym typeface="Open Sans"/>
            </a:endParaRPr>
          </a:p>
          <a:p>
            <a:pPr indent="-342900" lvl="0" marL="457200" rtl="0" algn="l">
              <a:spcBef>
                <a:spcPts val="1600"/>
              </a:spcBef>
              <a:spcAft>
                <a:spcPts val="0"/>
              </a:spcAft>
              <a:buSzPts val="1800"/>
              <a:buFont typeface="Open Sans"/>
              <a:buChar char="●"/>
            </a:pPr>
            <a:r>
              <a:rPr lang="vi">
                <a:latin typeface="Open Sans"/>
                <a:ea typeface="Open Sans"/>
                <a:cs typeface="Open Sans"/>
                <a:sym typeface="Open Sans"/>
              </a:rPr>
              <a:t>Null: nếu không tìm thấy</a:t>
            </a:r>
            <a:endParaRPr>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vi">
                <a:latin typeface="Open Sans"/>
                <a:ea typeface="Open Sans"/>
                <a:cs typeface="Open Sans"/>
                <a:sym typeface="Open Sans"/>
              </a:rPr>
              <a:t>Địa chỉ c: nếu tìm thấy</a:t>
            </a:r>
            <a:endParaRPr>
              <a:latin typeface="Open Sans"/>
              <a:ea typeface="Open Sans"/>
              <a:cs typeface="Open Sans"/>
              <a:sym typeface="Open Sans"/>
            </a:endParaRPr>
          </a:p>
          <a:p>
            <a:pPr indent="0" lvl="0" marL="0" rtl="0" algn="l">
              <a:spcBef>
                <a:spcPts val="1600"/>
              </a:spcBef>
              <a:spcAft>
                <a:spcPts val="1600"/>
              </a:spcAft>
              <a:buNone/>
            </a:pPr>
            <a:r>
              <a:t/>
            </a:r>
            <a:endParaRPr/>
          </a:p>
        </p:txBody>
      </p:sp>
      <p:sp>
        <p:nvSpPr>
          <p:cNvPr id="198" name="Google Shape;198;p29"/>
          <p:cNvSpPr txBox="1"/>
          <p:nvPr/>
        </p:nvSpPr>
        <p:spPr>
          <a:xfrm>
            <a:off x="2040950" y="3072625"/>
            <a:ext cx="4067100" cy="16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1000">
                <a:latin typeface="Consolas"/>
                <a:ea typeface="Consolas"/>
                <a:cs typeface="Consolas"/>
                <a:sym typeface="Consolas"/>
              </a:rPr>
              <a:t>char</a:t>
            </a:r>
            <a:r>
              <a:rPr lang="vi" sz="1000">
                <a:latin typeface="Consolas"/>
                <a:ea typeface="Consolas"/>
                <a:cs typeface="Consolas"/>
                <a:sym typeface="Consolas"/>
              </a:rPr>
              <a:t> s[15];</a:t>
            </a:r>
            <a:endParaRPr sz="1000">
              <a:latin typeface="Consolas"/>
              <a:ea typeface="Consolas"/>
              <a:cs typeface="Consolas"/>
              <a:sym typeface="Consolas"/>
            </a:endParaRPr>
          </a:p>
          <a:p>
            <a:pPr indent="0" lvl="0" marL="0" rtl="0" algn="l">
              <a:spcBef>
                <a:spcPts val="0"/>
              </a:spcBef>
              <a:spcAft>
                <a:spcPts val="0"/>
              </a:spcAft>
              <a:buNone/>
            </a:pPr>
            <a:r>
              <a:rPr b="1" lang="vi" sz="1000">
                <a:latin typeface="Consolas"/>
                <a:ea typeface="Consolas"/>
                <a:cs typeface="Consolas"/>
                <a:sym typeface="Consolas"/>
              </a:rPr>
              <a:t>char</a:t>
            </a:r>
            <a:r>
              <a:rPr lang="vi" sz="1000">
                <a:latin typeface="Consolas"/>
                <a:ea typeface="Consolas"/>
                <a:cs typeface="Consolas"/>
                <a:sym typeface="Consolas"/>
              </a:rPr>
              <a:t> *ptr, c = </a:t>
            </a:r>
            <a:r>
              <a:rPr lang="vi" sz="1000">
                <a:solidFill>
                  <a:srgbClr val="FF0000"/>
                </a:solidFill>
                <a:latin typeface="Consolas"/>
                <a:ea typeface="Consolas"/>
                <a:cs typeface="Consolas"/>
                <a:sym typeface="Consolas"/>
              </a:rPr>
              <a:t>'m'</a:t>
            </a:r>
            <a:r>
              <a:rPr lang="vi"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lang="vi" sz="1000">
                <a:solidFill>
                  <a:srgbClr val="45818E"/>
                </a:solidFill>
                <a:latin typeface="Consolas"/>
                <a:ea typeface="Consolas"/>
                <a:cs typeface="Consolas"/>
                <a:sym typeface="Consolas"/>
              </a:rPr>
              <a:t>strcpy</a:t>
            </a:r>
            <a:r>
              <a:rPr lang="vi" sz="1000">
                <a:latin typeface="Consolas"/>
                <a:ea typeface="Consolas"/>
                <a:cs typeface="Consolas"/>
                <a:sym typeface="Consolas"/>
              </a:rPr>
              <a:t>(s, "</a:t>
            </a:r>
            <a:r>
              <a:rPr lang="vi" sz="1000">
                <a:solidFill>
                  <a:srgbClr val="FF0000"/>
                </a:solidFill>
                <a:latin typeface="Consolas"/>
                <a:ea typeface="Consolas"/>
                <a:cs typeface="Consolas"/>
                <a:sym typeface="Consolas"/>
              </a:rPr>
              <a:t>Vi du tim ky tu"</a:t>
            </a:r>
            <a:r>
              <a:rPr lang="vi"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lang="vi" sz="1000">
                <a:latin typeface="Consolas"/>
                <a:ea typeface="Consolas"/>
                <a:cs typeface="Consolas"/>
                <a:sym typeface="Consolas"/>
              </a:rPr>
              <a:t>ptr = </a:t>
            </a:r>
            <a:r>
              <a:rPr lang="vi" sz="1000">
                <a:solidFill>
                  <a:srgbClr val="76A5AF"/>
                </a:solidFill>
                <a:latin typeface="Consolas"/>
                <a:ea typeface="Consolas"/>
                <a:cs typeface="Consolas"/>
                <a:sym typeface="Consolas"/>
              </a:rPr>
              <a:t>strchr</a:t>
            </a:r>
            <a:r>
              <a:rPr lang="vi" sz="1000">
                <a:latin typeface="Consolas"/>
                <a:ea typeface="Consolas"/>
                <a:cs typeface="Consolas"/>
                <a:sym typeface="Consolas"/>
              </a:rPr>
              <a:t>(s, c);</a:t>
            </a:r>
            <a:endParaRPr sz="1000">
              <a:latin typeface="Consolas"/>
              <a:ea typeface="Consolas"/>
              <a:cs typeface="Consolas"/>
              <a:sym typeface="Consolas"/>
            </a:endParaRPr>
          </a:p>
          <a:p>
            <a:pPr indent="0" lvl="0" marL="0" rtl="0" algn="l">
              <a:spcBef>
                <a:spcPts val="0"/>
              </a:spcBef>
              <a:spcAft>
                <a:spcPts val="0"/>
              </a:spcAft>
              <a:buNone/>
            </a:pPr>
            <a:r>
              <a:rPr b="1" lang="vi" sz="1000">
                <a:latin typeface="Consolas"/>
                <a:ea typeface="Consolas"/>
                <a:cs typeface="Consolas"/>
                <a:sym typeface="Consolas"/>
              </a:rPr>
              <a:t>if</a:t>
            </a:r>
            <a:r>
              <a:rPr lang="vi" sz="1000">
                <a:latin typeface="Consolas"/>
                <a:ea typeface="Consolas"/>
                <a:cs typeface="Consolas"/>
                <a:sym typeface="Consolas"/>
              </a:rPr>
              <a:t> (ptr)</a:t>
            </a:r>
            <a:endParaRPr sz="1000">
              <a:latin typeface="Consolas"/>
              <a:ea typeface="Consolas"/>
              <a:cs typeface="Consolas"/>
              <a:sym typeface="Consolas"/>
            </a:endParaRPr>
          </a:p>
          <a:p>
            <a:pPr indent="457200" lvl="0" marL="0" rtl="0" algn="l">
              <a:spcBef>
                <a:spcPts val="0"/>
              </a:spcBef>
              <a:spcAft>
                <a:spcPts val="0"/>
              </a:spcAft>
              <a:buNone/>
            </a:pPr>
            <a:r>
              <a:rPr b="1" lang="vi" sz="1000">
                <a:latin typeface="Consolas"/>
                <a:ea typeface="Consolas"/>
                <a:cs typeface="Consolas"/>
                <a:sym typeface="Consolas"/>
              </a:rPr>
              <a:t>printf</a:t>
            </a:r>
            <a:r>
              <a:rPr lang="vi" sz="1000">
                <a:latin typeface="Consolas"/>
                <a:ea typeface="Consolas"/>
                <a:cs typeface="Consolas"/>
                <a:sym typeface="Consolas"/>
              </a:rPr>
              <a:t>(</a:t>
            </a:r>
            <a:r>
              <a:rPr lang="vi" sz="1000">
                <a:solidFill>
                  <a:srgbClr val="FF0000"/>
                </a:solidFill>
                <a:latin typeface="Consolas"/>
                <a:ea typeface="Consolas"/>
                <a:cs typeface="Consolas"/>
                <a:sym typeface="Consolas"/>
              </a:rPr>
              <a:t>"Ky tu %c tai: %d"</a:t>
            </a:r>
            <a:r>
              <a:rPr lang="vi" sz="1000">
                <a:latin typeface="Consolas"/>
                <a:ea typeface="Consolas"/>
                <a:cs typeface="Consolas"/>
                <a:sym typeface="Consolas"/>
              </a:rPr>
              <a:t>, c, ptr-s);</a:t>
            </a:r>
            <a:endParaRPr sz="1000">
              <a:latin typeface="Consolas"/>
              <a:ea typeface="Consolas"/>
              <a:cs typeface="Consolas"/>
              <a:sym typeface="Consolas"/>
            </a:endParaRPr>
          </a:p>
          <a:p>
            <a:pPr indent="0" lvl="0" marL="0" rtl="0" algn="l">
              <a:spcBef>
                <a:spcPts val="0"/>
              </a:spcBef>
              <a:spcAft>
                <a:spcPts val="0"/>
              </a:spcAft>
              <a:buNone/>
            </a:pPr>
            <a:r>
              <a:rPr b="1" lang="vi" sz="1000">
                <a:latin typeface="Consolas"/>
                <a:ea typeface="Consolas"/>
                <a:cs typeface="Consolas"/>
                <a:sym typeface="Consolas"/>
              </a:rPr>
              <a:t>else</a:t>
            </a:r>
            <a:endParaRPr b="1" sz="1000">
              <a:latin typeface="Consolas"/>
              <a:ea typeface="Consolas"/>
              <a:cs typeface="Consolas"/>
              <a:sym typeface="Consolas"/>
            </a:endParaRPr>
          </a:p>
          <a:p>
            <a:pPr indent="457200" lvl="0" marL="0" rtl="0" algn="l">
              <a:spcBef>
                <a:spcPts val="0"/>
              </a:spcBef>
              <a:spcAft>
                <a:spcPts val="0"/>
              </a:spcAft>
              <a:buNone/>
            </a:pPr>
            <a:r>
              <a:rPr b="1" lang="vi" sz="1000">
                <a:latin typeface="Consolas"/>
                <a:ea typeface="Consolas"/>
                <a:cs typeface="Consolas"/>
                <a:sym typeface="Consolas"/>
              </a:rPr>
              <a:t>printf</a:t>
            </a:r>
            <a:r>
              <a:rPr lang="vi" sz="1000">
                <a:latin typeface="Consolas"/>
                <a:ea typeface="Consolas"/>
                <a:cs typeface="Consolas"/>
                <a:sym typeface="Consolas"/>
              </a:rPr>
              <a:t>(</a:t>
            </a:r>
            <a:r>
              <a:rPr lang="vi" sz="1000">
                <a:solidFill>
                  <a:srgbClr val="FF0000"/>
                </a:solidFill>
                <a:latin typeface="Consolas"/>
                <a:ea typeface="Consolas"/>
                <a:cs typeface="Consolas"/>
                <a:sym typeface="Consolas"/>
              </a:rPr>
              <a:t>"Khong tim thay"</a:t>
            </a:r>
            <a:r>
              <a:rPr lang="vi"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Tìm kiếm chuỗi xuất hiện trong chuỗi</a:t>
            </a:r>
            <a:endParaRPr/>
          </a:p>
        </p:txBody>
      </p:sp>
      <p:sp>
        <p:nvSpPr>
          <p:cNvPr id="204" name="Google Shape;204;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Hàm </a:t>
            </a:r>
            <a:r>
              <a:rPr b="1" lang="vi"/>
              <a:t>strstr</a:t>
            </a:r>
            <a:r>
              <a:rPr lang="vi"/>
              <a:t>: </a:t>
            </a:r>
            <a:r>
              <a:rPr lang="vi" sz="1000">
                <a:latin typeface="Consolas"/>
                <a:ea typeface="Consolas"/>
                <a:cs typeface="Consolas"/>
                <a:sym typeface="Consolas"/>
              </a:rPr>
              <a:t>char *strstr(char s1[], char s2[]);</a:t>
            </a:r>
            <a:endParaRPr sz="1000">
              <a:latin typeface="Consolas"/>
              <a:ea typeface="Consolas"/>
              <a:cs typeface="Consolas"/>
              <a:sym typeface="Consolas"/>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5" name="Google Shape;205;p30"/>
          <p:cNvSpPr txBox="1"/>
          <p:nvPr/>
        </p:nvSpPr>
        <p:spPr>
          <a:xfrm>
            <a:off x="2586700" y="1913850"/>
            <a:ext cx="4029600" cy="15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1000">
                <a:latin typeface="Consolas"/>
                <a:ea typeface="Consolas"/>
                <a:cs typeface="Consolas"/>
                <a:sym typeface="Consolas"/>
              </a:rPr>
              <a:t>char</a:t>
            </a:r>
            <a:r>
              <a:rPr lang="vi" sz="1000">
                <a:latin typeface="Consolas"/>
                <a:ea typeface="Consolas"/>
                <a:cs typeface="Consolas"/>
                <a:sym typeface="Consolas"/>
              </a:rPr>
              <a:t> *s1 = </a:t>
            </a:r>
            <a:r>
              <a:rPr lang="vi" sz="1000">
                <a:solidFill>
                  <a:srgbClr val="FF0000"/>
                </a:solidFill>
                <a:latin typeface="Consolas"/>
                <a:ea typeface="Consolas"/>
                <a:cs typeface="Consolas"/>
                <a:sym typeface="Consolas"/>
              </a:rPr>
              <a:t>"Borland International"</a:t>
            </a:r>
            <a:r>
              <a:rPr lang="vi"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b="1" lang="vi" sz="1000">
                <a:latin typeface="Consolas"/>
                <a:ea typeface="Consolas"/>
                <a:cs typeface="Consolas"/>
                <a:sym typeface="Consolas"/>
              </a:rPr>
              <a:t>char</a:t>
            </a:r>
            <a:r>
              <a:rPr lang="vi" sz="1000">
                <a:latin typeface="Consolas"/>
                <a:ea typeface="Consolas"/>
                <a:cs typeface="Consolas"/>
                <a:sym typeface="Consolas"/>
              </a:rPr>
              <a:t> *s2 =</a:t>
            </a:r>
            <a:r>
              <a:rPr lang="vi" sz="1000">
                <a:solidFill>
                  <a:srgbClr val="FF0000"/>
                </a:solidFill>
                <a:latin typeface="Consolas"/>
                <a:ea typeface="Consolas"/>
                <a:cs typeface="Consolas"/>
                <a:sym typeface="Consolas"/>
              </a:rPr>
              <a:t>"nation"</a:t>
            </a:r>
            <a:r>
              <a:rPr lang="vi" sz="1000">
                <a:latin typeface="Consolas"/>
                <a:ea typeface="Consolas"/>
                <a:cs typeface="Consolas"/>
                <a:sym typeface="Consolas"/>
              </a:rPr>
              <a:t>, *ptr;</a:t>
            </a:r>
            <a:endParaRPr sz="1000">
              <a:latin typeface="Consolas"/>
              <a:ea typeface="Consolas"/>
              <a:cs typeface="Consolas"/>
              <a:sym typeface="Consolas"/>
            </a:endParaRPr>
          </a:p>
          <a:p>
            <a:pPr indent="0" lvl="0" marL="0" rtl="0" algn="l">
              <a:spcBef>
                <a:spcPts val="0"/>
              </a:spcBef>
              <a:spcAft>
                <a:spcPts val="0"/>
              </a:spcAft>
              <a:buNone/>
            </a:pPr>
            <a:r>
              <a:rPr lang="vi" sz="1000">
                <a:latin typeface="Consolas"/>
                <a:ea typeface="Consolas"/>
                <a:cs typeface="Consolas"/>
                <a:sym typeface="Consolas"/>
              </a:rPr>
              <a:t>ptr = </a:t>
            </a:r>
            <a:r>
              <a:rPr lang="vi" sz="1000">
                <a:solidFill>
                  <a:srgbClr val="45818E"/>
                </a:solidFill>
                <a:latin typeface="Consolas"/>
                <a:ea typeface="Consolas"/>
                <a:cs typeface="Consolas"/>
                <a:sym typeface="Consolas"/>
              </a:rPr>
              <a:t>strstr</a:t>
            </a:r>
            <a:r>
              <a:rPr lang="vi" sz="1000">
                <a:latin typeface="Consolas"/>
                <a:ea typeface="Consolas"/>
                <a:cs typeface="Consolas"/>
                <a:sym typeface="Consolas"/>
              </a:rPr>
              <a:t>(s1, s2);</a:t>
            </a:r>
            <a:endParaRPr sz="1000">
              <a:latin typeface="Consolas"/>
              <a:ea typeface="Consolas"/>
              <a:cs typeface="Consolas"/>
              <a:sym typeface="Consolas"/>
            </a:endParaRPr>
          </a:p>
          <a:p>
            <a:pPr indent="0" lvl="0" marL="0" rtl="0" algn="l">
              <a:spcBef>
                <a:spcPts val="0"/>
              </a:spcBef>
              <a:spcAft>
                <a:spcPts val="0"/>
              </a:spcAft>
              <a:buNone/>
            </a:pPr>
            <a:r>
              <a:rPr b="1" lang="vi" sz="1000">
                <a:latin typeface="Consolas"/>
                <a:ea typeface="Consolas"/>
                <a:cs typeface="Consolas"/>
                <a:sym typeface="Consolas"/>
              </a:rPr>
              <a:t>printf</a:t>
            </a:r>
            <a:r>
              <a:rPr lang="vi" sz="1000">
                <a:latin typeface="Consolas"/>
                <a:ea typeface="Consolas"/>
                <a:cs typeface="Consolas"/>
                <a:sym typeface="Consolas"/>
              </a:rPr>
              <a:t>(</a:t>
            </a:r>
            <a:r>
              <a:rPr lang="vi" sz="1000">
                <a:solidFill>
                  <a:srgbClr val="FF0000"/>
                </a:solidFill>
                <a:latin typeface="Consolas"/>
                <a:ea typeface="Consolas"/>
                <a:cs typeface="Consolas"/>
                <a:sym typeface="Consolas"/>
              </a:rPr>
              <a:t>"Chuoi con: %s\n"</a:t>
            </a:r>
            <a:r>
              <a:rPr lang="vi" sz="1000">
                <a:latin typeface="Consolas"/>
                <a:ea typeface="Consolas"/>
                <a:cs typeface="Consolas"/>
                <a:sym typeface="Consolas"/>
              </a:rPr>
              <a:t>, ptr);</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Tách chuỗi</a:t>
            </a:r>
            <a:endParaRPr/>
          </a:p>
        </p:txBody>
      </p:sp>
      <p:sp>
        <p:nvSpPr>
          <p:cNvPr id="211" name="Google Shape;211;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Hàm </a:t>
            </a:r>
            <a:r>
              <a:rPr b="1" lang="vi"/>
              <a:t>strtok</a:t>
            </a:r>
            <a:r>
              <a:rPr lang="vi"/>
              <a:t>: </a:t>
            </a:r>
            <a:r>
              <a:rPr lang="vi" sz="1000">
                <a:latin typeface="Consolas"/>
                <a:ea typeface="Consolas"/>
                <a:cs typeface="Consolas"/>
                <a:sym typeface="Consolas"/>
              </a:rPr>
              <a:t>char *strtok(char s1[], char s2[]);</a:t>
            </a:r>
            <a:endParaRPr sz="1000">
              <a:latin typeface="Consolas"/>
              <a:ea typeface="Consolas"/>
              <a:cs typeface="Consolas"/>
              <a:sym typeface="Consolas"/>
            </a:endParaRPr>
          </a:p>
          <a:p>
            <a:pPr indent="0" lvl="0" marL="0" rtl="0" algn="l">
              <a:spcBef>
                <a:spcPts val="1600"/>
              </a:spcBef>
              <a:spcAft>
                <a:spcPts val="0"/>
              </a:spcAft>
              <a:buNone/>
            </a:pPr>
            <a:r>
              <a:rPr lang="vi"/>
              <a:t>- </a:t>
            </a:r>
            <a:r>
              <a:rPr lang="vi"/>
              <a:t>Nếu s2 có xuất hiện trong s1: Tách chuỗi s1 thành hai chuỗi: Chuỗi đầu là những ký tự cho đến khi gặp chuỗi s2 đầu tiên, chuỗi sau là những ký tự còn lại của s1 sau khi đã bỏ đi chuỗi s2 xuất hiện trong s1. Nếu s2 không xuất hiện trong chuỗi s1 thì kết quả chuỗi tách vẫn là s1.</a:t>
            </a:r>
            <a:endParaRPr/>
          </a:p>
          <a:p>
            <a:pPr indent="0" lvl="0" marL="0" rtl="0" algn="l">
              <a:spcBef>
                <a:spcPts val="1600"/>
              </a:spcBef>
              <a:spcAft>
                <a:spcPts val="1600"/>
              </a:spcAft>
              <a:buNone/>
            </a:pPr>
            <a:r>
              <a:t/>
            </a:r>
            <a:endParaRPr/>
          </a:p>
        </p:txBody>
      </p:sp>
      <p:pic>
        <p:nvPicPr>
          <p:cNvPr id="212" name="Google Shape;212;p31"/>
          <p:cNvPicPr preferRelativeResize="0"/>
          <p:nvPr/>
        </p:nvPicPr>
        <p:blipFill>
          <a:blip r:embed="rId3">
            <a:alphaModFix/>
          </a:blip>
          <a:stretch>
            <a:fillRect/>
          </a:stretch>
        </p:blipFill>
        <p:spPr>
          <a:xfrm>
            <a:off x="394238" y="3266138"/>
            <a:ext cx="1647825" cy="695325"/>
          </a:xfrm>
          <a:prstGeom prst="rect">
            <a:avLst/>
          </a:prstGeom>
          <a:noFill/>
          <a:ln>
            <a:noFill/>
          </a:ln>
        </p:spPr>
      </p:pic>
      <p:sp>
        <p:nvSpPr>
          <p:cNvPr id="213" name="Google Shape;213;p31"/>
          <p:cNvSpPr txBox="1"/>
          <p:nvPr/>
        </p:nvSpPr>
        <p:spPr>
          <a:xfrm>
            <a:off x="2668925" y="3124100"/>
            <a:ext cx="3401700" cy="15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1000">
                <a:latin typeface="Consolas"/>
                <a:ea typeface="Consolas"/>
                <a:cs typeface="Consolas"/>
                <a:sym typeface="Consolas"/>
              </a:rPr>
              <a:t>char</a:t>
            </a:r>
            <a:r>
              <a:rPr lang="vi" sz="1000">
                <a:latin typeface="Consolas"/>
                <a:ea typeface="Consolas"/>
                <a:cs typeface="Consolas"/>
                <a:sym typeface="Consolas"/>
              </a:rPr>
              <a:t> input[16] = </a:t>
            </a:r>
            <a:r>
              <a:rPr lang="vi" sz="1000">
                <a:solidFill>
                  <a:srgbClr val="FF0000"/>
                </a:solidFill>
                <a:latin typeface="Consolas"/>
                <a:ea typeface="Consolas"/>
                <a:cs typeface="Consolas"/>
                <a:sym typeface="Consolas"/>
              </a:rPr>
              <a:t>"abc,d"</a:t>
            </a:r>
            <a:r>
              <a:rPr lang="vi"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b="1" lang="vi" sz="1000">
                <a:latin typeface="Consolas"/>
                <a:ea typeface="Consolas"/>
                <a:cs typeface="Consolas"/>
                <a:sym typeface="Consolas"/>
              </a:rPr>
              <a:t>char</a:t>
            </a:r>
            <a:r>
              <a:rPr lang="vi" sz="1000">
                <a:latin typeface="Consolas"/>
                <a:ea typeface="Consolas"/>
                <a:cs typeface="Consolas"/>
                <a:sym typeface="Consolas"/>
              </a:rPr>
              <a:t> *p;</a:t>
            </a:r>
            <a:endParaRPr sz="1000">
              <a:latin typeface="Consolas"/>
              <a:ea typeface="Consolas"/>
              <a:cs typeface="Consolas"/>
              <a:sym typeface="Consolas"/>
            </a:endParaRPr>
          </a:p>
          <a:p>
            <a:pPr indent="0" lvl="0" marL="0" rtl="0" algn="l">
              <a:spcBef>
                <a:spcPts val="0"/>
              </a:spcBef>
              <a:spcAft>
                <a:spcPts val="0"/>
              </a:spcAft>
              <a:buNone/>
            </a:pPr>
            <a:r>
              <a:rPr lang="vi" sz="1000">
                <a:solidFill>
                  <a:srgbClr val="00FF00"/>
                </a:solidFill>
                <a:latin typeface="Consolas"/>
                <a:ea typeface="Consolas"/>
                <a:cs typeface="Consolas"/>
                <a:sym typeface="Consolas"/>
              </a:rPr>
              <a:t>// Lay chuoi dau</a:t>
            </a:r>
            <a:endParaRPr sz="1000">
              <a:solidFill>
                <a:srgbClr val="00FF00"/>
              </a:solidFill>
              <a:latin typeface="Consolas"/>
              <a:ea typeface="Consolas"/>
              <a:cs typeface="Consolas"/>
              <a:sym typeface="Consolas"/>
            </a:endParaRPr>
          </a:p>
          <a:p>
            <a:pPr indent="0" lvl="0" marL="0" rtl="0" algn="l">
              <a:spcBef>
                <a:spcPts val="0"/>
              </a:spcBef>
              <a:spcAft>
                <a:spcPts val="0"/>
              </a:spcAft>
              <a:buNone/>
            </a:pPr>
            <a:r>
              <a:rPr lang="vi" sz="1000">
                <a:latin typeface="Consolas"/>
                <a:ea typeface="Consolas"/>
                <a:cs typeface="Consolas"/>
                <a:sym typeface="Consolas"/>
              </a:rPr>
              <a:t>p = </a:t>
            </a:r>
            <a:r>
              <a:rPr lang="vi" sz="1000">
                <a:solidFill>
                  <a:srgbClr val="45818E"/>
                </a:solidFill>
                <a:latin typeface="Consolas"/>
                <a:ea typeface="Consolas"/>
                <a:cs typeface="Consolas"/>
                <a:sym typeface="Consolas"/>
              </a:rPr>
              <a:t>strtok</a:t>
            </a:r>
            <a:r>
              <a:rPr lang="vi" sz="1000">
                <a:latin typeface="Consolas"/>
                <a:ea typeface="Consolas"/>
                <a:cs typeface="Consolas"/>
                <a:sym typeface="Consolas"/>
              </a:rPr>
              <a:t>(input, ",");</a:t>
            </a:r>
            <a:endParaRPr sz="1000">
              <a:latin typeface="Consolas"/>
              <a:ea typeface="Consolas"/>
              <a:cs typeface="Consolas"/>
              <a:sym typeface="Consolas"/>
            </a:endParaRPr>
          </a:p>
          <a:p>
            <a:pPr indent="0" lvl="0" marL="0" rtl="0" algn="l">
              <a:spcBef>
                <a:spcPts val="0"/>
              </a:spcBef>
              <a:spcAft>
                <a:spcPts val="0"/>
              </a:spcAft>
              <a:buNone/>
            </a:pPr>
            <a:r>
              <a:rPr lang="vi" sz="1000">
                <a:latin typeface="Consolas"/>
                <a:ea typeface="Consolas"/>
                <a:cs typeface="Consolas"/>
                <a:sym typeface="Consolas"/>
              </a:rPr>
              <a:t>if (p) printf("S11: %s\n", p);</a:t>
            </a:r>
            <a:endParaRPr sz="1000">
              <a:latin typeface="Consolas"/>
              <a:ea typeface="Consolas"/>
              <a:cs typeface="Consolas"/>
              <a:sym typeface="Consolas"/>
            </a:endParaRPr>
          </a:p>
          <a:p>
            <a:pPr indent="0" lvl="0" marL="0" rtl="0" algn="l">
              <a:spcBef>
                <a:spcPts val="0"/>
              </a:spcBef>
              <a:spcAft>
                <a:spcPts val="0"/>
              </a:spcAft>
              <a:buNone/>
            </a:pPr>
            <a:r>
              <a:rPr lang="vi" sz="1000">
                <a:solidFill>
                  <a:srgbClr val="00FF00"/>
                </a:solidFill>
                <a:latin typeface="Consolas"/>
                <a:ea typeface="Consolas"/>
                <a:cs typeface="Consolas"/>
                <a:sym typeface="Consolas"/>
              </a:rPr>
              <a:t>/*Lay chuoi con lai, tham so dau la NULL*/</a:t>
            </a:r>
            <a:endParaRPr sz="1000">
              <a:solidFill>
                <a:srgbClr val="00FF00"/>
              </a:solidFill>
              <a:latin typeface="Consolas"/>
              <a:ea typeface="Consolas"/>
              <a:cs typeface="Consolas"/>
              <a:sym typeface="Consolas"/>
            </a:endParaRPr>
          </a:p>
          <a:p>
            <a:pPr indent="0" lvl="0" marL="0" rtl="0" algn="l">
              <a:spcBef>
                <a:spcPts val="0"/>
              </a:spcBef>
              <a:spcAft>
                <a:spcPts val="0"/>
              </a:spcAft>
              <a:buNone/>
            </a:pPr>
            <a:r>
              <a:rPr lang="vi" sz="1000">
                <a:latin typeface="Consolas"/>
                <a:ea typeface="Consolas"/>
                <a:cs typeface="Consolas"/>
                <a:sym typeface="Consolas"/>
              </a:rPr>
              <a:t>p = </a:t>
            </a:r>
            <a:r>
              <a:rPr lang="vi" sz="1000">
                <a:solidFill>
                  <a:srgbClr val="45818E"/>
                </a:solidFill>
                <a:latin typeface="Consolas"/>
                <a:ea typeface="Consolas"/>
                <a:cs typeface="Consolas"/>
                <a:sym typeface="Consolas"/>
              </a:rPr>
              <a:t>strtok</a:t>
            </a:r>
            <a:r>
              <a:rPr lang="vi" sz="1000">
                <a:latin typeface="Consolas"/>
                <a:ea typeface="Consolas"/>
                <a:cs typeface="Consolas"/>
                <a:sym typeface="Consolas"/>
              </a:rPr>
              <a:t>(NULL, ",");</a:t>
            </a:r>
            <a:endParaRPr sz="1000">
              <a:latin typeface="Consolas"/>
              <a:ea typeface="Consolas"/>
              <a:cs typeface="Consolas"/>
              <a:sym typeface="Consolas"/>
            </a:endParaRPr>
          </a:p>
          <a:p>
            <a:pPr indent="0" lvl="0" marL="0" rtl="0" algn="l">
              <a:spcBef>
                <a:spcPts val="0"/>
              </a:spcBef>
              <a:spcAft>
                <a:spcPts val="0"/>
              </a:spcAft>
              <a:buNone/>
            </a:pPr>
            <a:r>
              <a:rPr b="1" lang="vi" sz="1000">
                <a:latin typeface="Consolas"/>
                <a:ea typeface="Consolas"/>
                <a:cs typeface="Consolas"/>
                <a:sym typeface="Consolas"/>
              </a:rPr>
              <a:t>if</a:t>
            </a:r>
            <a:r>
              <a:rPr lang="vi" sz="1000">
                <a:latin typeface="Consolas"/>
                <a:ea typeface="Consolas"/>
                <a:cs typeface="Consolas"/>
                <a:sym typeface="Consolas"/>
              </a:rPr>
              <a:t> (p) </a:t>
            </a:r>
            <a:r>
              <a:rPr b="1" lang="vi" sz="1000">
                <a:latin typeface="Consolas"/>
                <a:ea typeface="Consolas"/>
                <a:cs typeface="Consolas"/>
                <a:sym typeface="Consolas"/>
              </a:rPr>
              <a:t>printf</a:t>
            </a:r>
            <a:r>
              <a:rPr lang="vi" sz="1000">
                <a:latin typeface="Consolas"/>
                <a:ea typeface="Consolas"/>
                <a:cs typeface="Consolas"/>
                <a:sym typeface="Consolas"/>
              </a:rPr>
              <a:t>("S12: %s\n", p);</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Mảng ký tự</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Mảng ký tự (</a:t>
            </a:r>
            <a:r>
              <a:rPr b="1" lang="vi"/>
              <a:t>C-style string</a:t>
            </a:r>
            <a:r>
              <a:rPr lang="vi"/>
              <a:t>) là mảng một chiều mà kiểu dữ liệu của tất cả các phần tử trong mảng đều là ký tự.</a:t>
            </a:r>
            <a:endParaRPr/>
          </a:p>
          <a:p>
            <a:pPr indent="0" lvl="0" marL="0" rtl="0" algn="l">
              <a:spcBef>
                <a:spcPts val="1600"/>
              </a:spcBef>
              <a:spcAft>
                <a:spcPts val="0"/>
              </a:spcAft>
              <a:buNone/>
            </a:pPr>
            <a:r>
              <a:rPr lang="vi"/>
              <a:t>- C++ hỗ trợ lớp </a:t>
            </a:r>
            <a:r>
              <a:rPr b="1" lang="vi"/>
              <a:t>string </a:t>
            </a:r>
            <a:r>
              <a:rPr lang="vi"/>
              <a:t>để làm việc với ký tự một cách hiệu quả.</a:t>
            </a:r>
            <a:endParaRPr/>
          </a:p>
          <a:p>
            <a:pPr indent="0" lvl="0" marL="0" rtl="0" algn="l">
              <a:spcBef>
                <a:spcPts val="1600"/>
              </a:spcBef>
              <a:spcAft>
                <a:spcPts val="0"/>
              </a:spcAft>
              <a:buNone/>
            </a:pPr>
            <a:r>
              <a:rPr lang="vi"/>
              <a:t>- Cách khai báo: </a:t>
            </a:r>
            <a:r>
              <a:rPr lang="vi" sz="1000">
                <a:latin typeface="Consolas"/>
                <a:ea typeface="Consolas"/>
                <a:cs typeface="Consolas"/>
                <a:sym typeface="Consolas"/>
              </a:rPr>
              <a:t>char foo[20]</a:t>
            </a:r>
            <a:r>
              <a:rPr lang="vi" sz="1000"/>
              <a:t>;</a:t>
            </a:r>
            <a:endParaRPr sz="1000"/>
          </a:p>
          <a:p>
            <a:pPr indent="0" lvl="0" marL="0" rtl="0" algn="l">
              <a:spcBef>
                <a:spcPts val="1600"/>
              </a:spcBef>
              <a:spcAft>
                <a:spcPts val="1600"/>
              </a:spcAft>
              <a:buNone/>
            </a:pPr>
            <a:r>
              <a:t/>
            </a:r>
            <a:endParaRPr/>
          </a:p>
        </p:txBody>
      </p:sp>
      <p:pic>
        <p:nvPicPr>
          <p:cNvPr id="93" name="Google Shape;93;p14"/>
          <p:cNvPicPr preferRelativeResize="0"/>
          <p:nvPr/>
        </p:nvPicPr>
        <p:blipFill>
          <a:blip r:embed="rId3">
            <a:alphaModFix/>
          </a:blip>
          <a:stretch>
            <a:fillRect/>
          </a:stretch>
        </p:blipFill>
        <p:spPr>
          <a:xfrm>
            <a:off x="1367125" y="3274500"/>
            <a:ext cx="6753400" cy="605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Bài tập</a:t>
            </a:r>
            <a:endParaRPr/>
          </a:p>
        </p:txBody>
      </p:sp>
      <p:sp>
        <p:nvSpPr>
          <p:cNvPr id="219" name="Google Shape;219;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vi"/>
              <a:t>Viết chương trình nhập vào một chuỗi ký tự từ bàn phím, chuyển tất cả các ký tự trong chuỗi thành định dạng in hoa (hàm </a:t>
            </a:r>
            <a:r>
              <a:rPr b="1" lang="vi"/>
              <a:t>toupper</a:t>
            </a:r>
            <a:r>
              <a:rPr lang="vi"/>
              <a:t>).</a:t>
            </a:r>
            <a:endParaRPr/>
          </a:p>
          <a:p>
            <a:pPr indent="-342900" lvl="0" marL="457200" rtl="0" algn="l">
              <a:spcBef>
                <a:spcPts val="0"/>
              </a:spcBef>
              <a:spcAft>
                <a:spcPts val="0"/>
              </a:spcAft>
              <a:buSzPts val="1800"/>
              <a:buAutoNum type="arabicPeriod"/>
            </a:pPr>
            <a:r>
              <a:rPr lang="vi"/>
              <a:t>Viết chương trình nhập vào một chuỗi ký tự </a:t>
            </a:r>
            <a:r>
              <a:rPr b="1" lang="vi"/>
              <a:t>str</a:t>
            </a:r>
            <a:r>
              <a:rPr lang="vi"/>
              <a:t> và một ký tự </a:t>
            </a:r>
            <a:r>
              <a:rPr b="1" lang="vi"/>
              <a:t>ch</a:t>
            </a:r>
            <a:r>
              <a:rPr lang="vi"/>
              <a:t> từ bàn phím, đếm trong chuỗi ký tự </a:t>
            </a:r>
            <a:r>
              <a:rPr b="1" lang="vi"/>
              <a:t>str</a:t>
            </a:r>
            <a:r>
              <a:rPr lang="vi"/>
              <a:t> có bao nhiều lần xuất hiện ký tự </a:t>
            </a:r>
            <a:r>
              <a:rPr b="1" lang="vi"/>
              <a:t>ch</a:t>
            </a:r>
            <a:r>
              <a:rPr lang="vi"/>
              <a:t> mà bạn vừa nhập.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Thư viện string trong C++</a:t>
            </a:r>
            <a:endParaRPr/>
          </a:p>
        </p:txBody>
      </p:sp>
      <p:sp>
        <p:nvSpPr>
          <p:cNvPr id="225" name="Google Shape;225;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Với Cstring, chúng ta phải quan tâm xem khai báo bao nhiêu ô nhớ cho đủ, nhiều vấn đề khác.</a:t>
            </a:r>
            <a:endParaRPr/>
          </a:p>
          <a:p>
            <a:pPr indent="0" lvl="0" marL="0" rtl="0" algn="l">
              <a:spcBef>
                <a:spcPts val="1600"/>
              </a:spcBef>
              <a:spcAft>
                <a:spcPts val="0"/>
              </a:spcAft>
              <a:buNone/>
            </a:pPr>
            <a:r>
              <a:rPr lang="vi"/>
              <a:t>- </a:t>
            </a:r>
            <a:r>
              <a:rPr b="1" lang="vi"/>
              <a:t>string</a:t>
            </a:r>
            <a:r>
              <a:rPr lang="vi"/>
              <a:t> là lớp chuẩn mô tả về chuỗi ký tự, cung cấp khả năng xử lý và lưu trữ chuỗi ký tự, có thể thay đổi kích thước vùng nhớ linh hoạt.</a:t>
            </a:r>
            <a:endParaRPr/>
          </a:p>
          <a:p>
            <a:pPr indent="0" lvl="0" marL="0" rtl="0" algn="l">
              <a:spcBef>
                <a:spcPts val="1600"/>
              </a:spcBef>
              <a:spcAft>
                <a:spcPts val="1600"/>
              </a:spcAft>
              <a:buNone/>
            </a:pPr>
            <a:r>
              <a:t/>
            </a:r>
            <a:endParaRPr/>
          </a:p>
        </p:txBody>
      </p:sp>
      <p:sp>
        <p:nvSpPr>
          <p:cNvPr id="226" name="Google Shape;226;p33"/>
          <p:cNvSpPr txBox="1"/>
          <p:nvPr/>
        </p:nvSpPr>
        <p:spPr>
          <a:xfrm>
            <a:off x="2639000" y="3147400"/>
            <a:ext cx="4059600" cy="11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1000">
                <a:solidFill>
                  <a:srgbClr val="999999"/>
                </a:solidFill>
                <a:latin typeface="Consolas"/>
                <a:ea typeface="Consolas"/>
                <a:cs typeface="Consolas"/>
                <a:sym typeface="Consolas"/>
              </a:rPr>
              <a:t>#include &lt;string&gt;</a:t>
            </a:r>
            <a:endParaRPr sz="1000">
              <a:solidFill>
                <a:srgbClr val="333333"/>
              </a:solidFill>
              <a:latin typeface="Consolas"/>
              <a:ea typeface="Consolas"/>
              <a:cs typeface="Consolas"/>
              <a:sym typeface="Consolas"/>
            </a:endParaRPr>
          </a:p>
          <a:p>
            <a:pPr indent="0" lvl="0" marL="0" rtl="0" algn="l">
              <a:spcBef>
                <a:spcPts val="0"/>
              </a:spcBef>
              <a:spcAft>
                <a:spcPts val="0"/>
              </a:spcAft>
              <a:buNone/>
            </a:pPr>
            <a:r>
              <a:rPr b="1" lang="vi" sz="1000">
                <a:solidFill>
                  <a:srgbClr val="333333"/>
                </a:solidFill>
                <a:latin typeface="Consolas"/>
                <a:ea typeface="Consolas"/>
                <a:cs typeface="Consolas"/>
                <a:sym typeface="Consolas"/>
              </a:rPr>
              <a:t>using</a:t>
            </a:r>
            <a:r>
              <a:rPr lang="vi" sz="1000">
                <a:solidFill>
                  <a:srgbClr val="333333"/>
                </a:solidFill>
                <a:latin typeface="Consolas"/>
                <a:ea typeface="Consolas"/>
                <a:cs typeface="Consolas"/>
                <a:sym typeface="Consolas"/>
              </a:rPr>
              <a:t> </a:t>
            </a:r>
            <a:r>
              <a:rPr b="1" lang="vi" sz="1000">
                <a:solidFill>
                  <a:srgbClr val="333333"/>
                </a:solidFill>
                <a:latin typeface="Consolas"/>
                <a:ea typeface="Consolas"/>
                <a:cs typeface="Consolas"/>
                <a:sym typeface="Consolas"/>
              </a:rPr>
              <a:t>namespace</a:t>
            </a:r>
            <a:r>
              <a:rPr lang="vi" sz="1000">
                <a:solidFill>
                  <a:srgbClr val="333333"/>
                </a:solidFill>
                <a:latin typeface="Consolas"/>
                <a:ea typeface="Consolas"/>
                <a:cs typeface="Consolas"/>
                <a:sym typeface="Consolas"/>
              </a:rPr>
              <a:t> </a:t>
            </a:r>
            <a:r>
              <a:rPr lang="vi" sz="1000">
                <a:solidFill>
                  <a:srgbClr val="0086B3"/>
                </a:solidFill>
                <a:latin typeface="Consolas"/>
                <a:ea typeface="Consolas"/>
                <a:cs typeface="Consolas"/>
                <a:sym typeface="Consolas"/>
              </a:rPr>
              <a:t>std</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0"/>
              </a:spcBef>
              <a:spcAft>
                <a:spcPts val="0"/>
              </a:spcAft>
              <a:buNone/>
            </a:pPr>
            <a:r>
              <a:t/>
            </a:r>
            <a:endParaRPr sz="1000">
              <a:solidFill>
                <a:srgbClr val="333333"/>
              </a:solidFill>
              <a:latin typeface="Consolas"/>
              <a:ea typeface="Consolas"/>
              <a:cs typeface="Consolas"/>
              <a:sym typeface="Consolas"/>
            </a:endParaRPr>
          </a:p>
          <a:p>
            <a:pPr indent="0" lvl="0" marL="0" rtl="0" algn="l">
              <a:spcBef>
                <a:spcPts val="0"/>
              </a:spcBef>
              <a:spcAft>
                <a:spcPts val="0"/>
              </a:spcAft>
              <a:buNone/>
            </a:pPr>
            <a:r>
              <a:rPr i="1" lang="vi" sz="1000">
                <a:solidFill>
                  <a:srgbClr val="999988"/>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marR="152400" rtl="0" algn="l">
              <a:lnSpc>
                <a:spcPct val="145000"/>
              </a:lnSpc>
              <a:spcBef>
                <a:spcPts val="0"/>
              </a:spcBef>
              <a:spcAft>
                <a:spcPts val="0"/>
              </a:spcAft>
              <a:buNone/>
            </a:pPr>
            <a:r>
              <a:rPr lang="vi" sz="1000">
                <a:solidFill>
                  <a:srgbClr val="0086B3"/>
                </a:solidFill>
                <a:latin typeface="Consolas"/>
                <a:ea typeface="Consolas"/>
                <a:cs typeface="Consolas"/>
                <a:sym typeface="Consolas"/>
              </a:rPr>
              <a:t>string</a:t>
            </a:r>
            <a:r>
              <a:rPr lang="vi" sz="1000">
                <a:solidFill>
                  <a:srgbClr val="333333"/>
                </a:solidFill>
                <a:latin typeface="Consolas"/>
                <a:ea typeface="Consolas"/>
                <a:cs typeface="Consolas"/>
                <a:sym typeface="Consolas"/>
              </a:rPr>
              <a:t> my_string;</a:t>
            </a:r>
            <a:endParaRPr sz="1000">
              <a:solidFill>
                <a:srgbClr val="333333"/>
              </a:solidFill>
              <a:latin typeface="Consolas"/>
              <a:ea typeface="Consolas"/>
              <a:cs typeface="Consolas"/>
              <a:sym typeface="Consolas"/>
            </a:endParaRPr>
          </a:p>
          <a:p>
            <a:pPr indent="0" lvl="0" marL="0" rtl="0" algn="l">
              <a:spcBef>
                <a:spcPts val="120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Các cách khai báo string</a:t>
            </a:r>
            <a:endParaRPr/>
          </a:p>
        </p:txBody>
      </p:sp>
      <p:sp>
        <p:nvSpPr>
          <p:cNvPr id="232" name="Google Shape;232;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000">
                <a:solidFill>
                  <a:srgbClr val="0086B3"/>
                </a:solidFill>
                <a:latin typeface="Consolas"/>
                <a:ea typeface="Consolas"/>
                <a:cs typeface="Consolas"/>
                <a:sym typeface="Consolas"/>
              </a:rPr>
              <a:t>string</a:t>
            </a:r>
            <a:r>
              <a:rPr lang="vi" sz="1000">
                <a:solidFill>
                  <a:srgbClr val="333333"/>
                </a:solidFill>
                <a:latin typeface="Consolas"/>
                <a:ea typeface="Consolas"/>
                <a:cs typeface="Consolas"/>
                <a:sym typeface="Consolas"/>
              </a:rPr>
              <a:t> </a:t>
            </a:r>
            <a:r>
              <a:rPr b="1" lang="vi" sz="1000">
                <a:solidFill>
                  <a:srgbClr val="990000"/>
                </a:solidFill>
                <a:latin typeface="Consolas"/>
                <a:ea typeface="Consolas"/>
                <a:cs typeface="Consolas"/>
                <a:sym typeface="Consolas"/>
              </a:rPr>
              <a:t>empty_string</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1600"/>
              </a:spcBef>
              <a:spcAft>
                <a:spcPts val="0"/>
              </a:spcAft>
              <a:buNone/>
            </a:pPr>
            <a:r>
              <a:rPr lang="vi" sz="1000">
                <a:solidFill>
                  <a:srgbClr val="0086B3"/>
                </a:solidFill>
                <a:latin typeface="Consolas"/>
                <a:ea typeface="Consolas"/>
                <a:cs typeface="Consolas"/>
                <a:sym typeface="Consolas"/>
              </a:rPr>
              <a:t>string</a:t>
            </a:r>
            <a:r>
              <a:rPr lang="vi" sz="1000">
                <a:solidFill>
                  <a:srgbClr val="333333"/>
                </a:solidFill>
                <a:latin typeface="Consolas"/>
                <a:ea typeface="Consolas"/>
                <a:cs typeface="Consolas"/>
                <a:sym typeface="Consolas"/>
              </a:rPr>
              <a:t> my_string = </a:t>
            </a:r>
            <a:r>
              <a:rPr lang="vi" sz="1000">
                <a:solidFill>
                  <a:srgbClr val="DD1144"/>
                </a:solidFill>
                <a:latin typeface="Consolas"/>
                <a:ea typeface="Consolas"/>
                <a:cs typeface="Consolas"/>
                <a:sym typeface="Consolas"/>
              </a:rPr>
              <a:t>"Learning C++ is easy"</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1600"/>
              </a:spcBef>
              <a:spcAft>
                <a:spcPts val="0"/>
              </a:spcAft>
              <a:buNone/>
            </a:pPr>
            <a:r>
              <a:rPr lang="vi" sz="1000">
                <a:solidFill>
                  <a:srgbClr val="0086B3"/>
                </a:solidFill>
                <a:latin typeface="Consolas"/>
                <a:ea typeface="Consolas"/>
                <a:cs typeface="Consolas"/>
                <a:sym typeface="Consolas"/>
              </a:rPr>
              <a:t>string</a:t>
            </a:r>
            <a:r>
              <a:rPr lang="vi" sz="1000">
                <a:solidFill>
                  <a:srgbClr val="333333"/>
                </a:solidFill>
                <a:latin typeface="Consolas"/>
                <a:ea typeface="Consolas"/>
                <a:cs typeface="Consolas"/>
                <a:sym typeface="Consolas"/>
              </a:rPr>
              <a:t> </a:t>
            </a:r>
            <a:r>
              <a:rPr b="1" lang="vi" sz="1000">
                <a:solidFill>
                  <a:srgbClr val="990000"/>
                </a:solidFill>
                <a:latin typeface="Consolas"/>
                <a:ea typeface="Consolas"/>
                <a:cs typeface="Consolas"/>
                <a:sym typeface="Consolas"/>
              </a:rPr>
              <a:t>another_string</a:t>
            </a:r>
            <a:r>
              <a:rPr lang="vi" sz="1000">
                <a:solidFill>
                  <a:srgbClr val="333333"/>
                </a:solidFill>
                <a:latin typeface="Consolas"/>
                <a:ea typeface="Consolas"/>
                <a:cs typeface="Consolas"/>
                <a:sym typeface="Consolas"/>
              </a:rPr>
              <a:t>(</a:t>
            </a:r>
            <a:r>
              <a:rPr lang="vi" sz="1000">
                <a:solidFill>
                  <a:srgbClr val="DD1144"/>
                </a:solidFill>
                <a:latin typeface="Consolas"/>
                <a:ea typeface="Consolas"/>
                <a:cs typeface="Consolas"/>
                <a:sym typeface="Consolas"/>
              </a:rPr>
              <a:t>"Don't give it up"</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1600"/>
              </a:spcBef>
              <a:spcAft>
                <a:spcPts val="0"/>
              </a:spcAft>
              <a:buNone/>
            </a:pPr>
            <a:r>
              <a:t/>
            </a:r>
            <a:endParaRPr sz="1000">
              <a:solidFill>
                <a:srgbClr val="333333"/>
              </a:solidFill>
              <a:latin typeface="Consolas"/>
              <a:ea typeface="Consolas"/>
              <a:cs typeface="Consolas"/>
              <a:sym typeface="Consolas"/>
            </a:endParaRPr>
          </a:p>
          <a:p>
            <a:pPr indent="0" lvl="0" marL="0" rtl="0" algn="l">
              <a:spcBef>
                <a:spcPts val="1600"/>
              </a:spcBef>
              <a:spcAft>
                <a:spcPts val="0"/>
              </a:spcAft>
              <a:buNone/>
            </a:pPr>
            <a:r>
              <a:rPr lang="vi" sz="1000">
                <a:solidFill>
                  <a:srgbClr val="0086B3"/>
                </a:solidFill>
                <a:latin typeface="Consolas"/>
                <a:ea typeface="Consolas"/>
                <a:cs typeface="Consolas"/>
                <a:sym typeface="Consolas"/>
              </a:rPr>
              <a:t>string</a:t>
            </a:r>
            <a:r>
              <a:rPr lang="vi" sz="1000">
                <a:solidFill>
                  <a:srgbClr val="333333"/>
                </a:solidFill>
                <a:latin typeface="Consolas"/>
                <a:ea typeface="Consolas"/>
                <a:cs typeface="Consolas"/>
                <a:sym typeface="Consolas"/>
              </a:rPr>
              <a:t> </a:t>
            </a:r>
            <a:r>
              <a:rPr b="1" lang="vi" sz="1000">
                <a:solidFill>
                  <a:srgbClr val="990000"/>
                </a:solidFill>
                <a:latin typeface="Consolas"/>
                <a:ea typeface="Consolas"/>
                <a:cs typeface="Consolas"/>
                <a:sym typeface="Consolas"/>
              </a:rPr>
              <a:t>temp_string</a:t>
            </a:r>
            <a:r>
              <a:rPr lang="vi" sz="1000">
                <a:solidFill>
                  <a:srgbClr val="333333"/>
                </a:solidFill>
                <a:latin typeface="Consolas"/>
                <a:ea typeface="Consolas"/>
                <a:cs typeface="Consolas"/>
                <a:sym typeface="Consolas"/>
              </a:rPr>
              <a:t>(</a:t>
            </a:r>
            <a:r>
              <a:rPr lang="vi" sz="1000">
                <a:solidFill>
                  <a:srgbClr val="DD1144"/>
                </a:solidFill>
                <a:latin typeface="Consolas"/>
                <a:ea typeface="Consolas"/>
                <a:cs typeface="Consolas"/>
                <a:sym typeface="Consolas"/>
              </a:rPr>
              <a:t>"What the hell is going on?"</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1600"/>
              </a:spcBef>
              <a:spcAft>
                <a:spcPts val="0"/>
              </a:spcAft>
              <a:buNone/>
            </a:pPr>
            <a:r>
              <a:rPr lang="vi" sz="1000">
                <a:solidFill>
                  <a:srgbClr val="0086B3"/>
                </a:solidFill>
                <a:latin typeface="Consolas"/>
                <a:ea typeface="Consolas"/>
                <a:cs typeface="Consolas"/>
                <a:sym typeface="Consolas"/>
              </a:rPr>
              <a:t>string</a:t>
            </a:r>
            <a:r>
              <a:rPr lang="vi" sz="1000">
                <a:solidFill>
                  <a:srgbClr val="333333"/>
                </a:solidFill>
                <a:latin typeface="Consolas"/>
                <a:ea typeface="Consolas"/>
                <a:cs typeface="Consolas"/>
                <a:sym typeface="Consolas"/>
              </a:rPr>
              <a:t> one_more = temp_string;</a:t>
            </a:r>
            <a:endParaRPr sz="1000">
              <a:solidFill>
                <a:srgbClr val="333333"/>
              </a:solidFill>
              <a:latin typeface="Consolas"/>
              <a:ea typeface="Consolas"/>
              <a:cs typeface="Consolas"/>
              <a:sym typeface="Consolas"/>
            </a:endParaRPr>
          </a:p>
          <a:p>
            <a:pPr indent="0" lvl="0" marL="0" marR="152400" rtl="0" algn="l">
              <a:lnSpc>
                <a:spcPct val="145000"/>
              </a:lnSpc>
              <a:spcBef>
                <a:spcPts val="1600"/>
              </a:spcBef>
              <a:spcAft>
                <a:spcPts val="0"/>
              </a:spcAft>
              <a:buNone/>
            </a:pPr>
            <a:r>
              <a:rPr lang="vi" sz="1000">
                <a:solidFill>
                  <a:srgbClr val="0086B3"/>
                </a:solidFill>
                <a:latin typeface="Consolas"/>
                <a:ea typeface="Consolas"/>
                <a:cs typeface="Consolas"/>
                <a:sym typeface="Consolas"/>
              </a:rPr>
              <a:t>string</a:t>
            </a:r>
            <a:r>
              <a:rPr lang="vi" sz="1000">
                <a:solidFill>
                  <a:srgbClr val="333333"/>
                </a:solidFill>
                <a:latin typeface="Consolas"/>
                <a:ea typeface="Consolas"/>
                <a:cs typeface="Consolas"/>
                <a:sym typeface="Consolas"/>
              </a:rPr>
              <a:t> </a:t>
            </a:r>
            <a:r>
              <a:rPr b="1" lang="vi" sz="1000">
                <a:solidFill>
                  <a:srgbClr val="990000"/>
                </a:solidFill>
                <a:latin typeface="Consolas"/>
                <a:ea typeface="Consolas"/>
                <a:cs typeface="Consolas"/>
                <a:sym typeface="Consolas"/>
              </a:rPr>
              <a:t>it_just_began</a:t>
            </a:r>
            <a:r>
              <a:rPr lang="vi" sz="1000">
                <a:solidFill>
                  <a:srgbClr val="333333"/>
                </a:solidFill>
                <a:latin typeface="Consolas"/>
                <a:ea typeface="Consolas"/>
                <a:cs typeface="Consolas"/>
                <a:sym typeface="Consolas"/>
              </a:rPr>
              <a:t>(temp_string)</a:t>
            </a:r>
            <a:r>
              <a:rPr lang="vi" sz="1000">
                <a:solidFill>
                  <a:srgbClr val="333333"/>
                </a:solidFill>
                <a:highlight>
                  <a:srgbClr val="F7F7F7"/>
                </a:highlight>
                <a:latin typeface="Consolas"/>
                <a:ea typeface="Consolas"/>
                <a:cs typeface="Consolas"/>
                <a:sym typeface="Consolas"/>
              </a:rPr>
              <a:t>;</a:t>
            </a:r>
            <a:endParaRPr sz="1000">
              <a:solidFill>
                <a:srgbClr val="333333"/>
              </a:solidFill>
              <a:highlight>
                <a:srgbClr val="F7F7F7"/>
              </a:highlight>
              <a:latin typeface="Consolas"/>
              <a:ea typeface="Consolas"/>
              <a:cs typeface="Consolas"/>
              <a:sym typeface="Consolas"/>
            </a:endParaRPr>
          </a:p>
          <a:p>
            <a:pPr indent="0" lvl="0" marL="0" rtl="0" algn="l">
              <a:spcBef>
                <a:spcPts val="12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Nhập và xuất string</a:t>
            </a:r>
            <a:endParaRPr/>
          </a:p>
        </p:txBody>
      </p:sp>
      <p:sp>
        <p:nvSpPr>
          <p:cNvPr id="238" name="Google Shape;238;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Xuất: dùng hàm </a:t>
            </a:r>
            <a:r>
              <a:rPr b="1" lang="vi"/>
              <a:t>cout</a:t>
            </a:r>
            <a:endParaRPr b="1"/>
          </a:p>
          <a:p>
            <a:pPr indent="0" lvl="0" marL="0" rtl="0" algn="l">
              <a:spcBef>
                <a:spcPts val="1600"/>
              </a:spcBef>
              <a:spcAft>
                <a:spcPts val="1600"/>
              </a:spcAft>
              <a:buNone/>
            </a:pPr>
            <a:r>
              <a:rPr lang="vi"/>
              <a:t>- Nhập: dùng hàm </a:t>
            </a:r>
            <a:r>
              <a:rPr b="1" lang="vi"/>
              <a:t>cin</a:t>
            </a:r>
            <a:r>
              <a:rPr lang="vi"/>
              <a:t>, </a:t>
            </a:r>
            <a:r>
              <a:rPr b="1" lang="vi"/>
              <a:t>getline(cin, s)</a:t>
            </a:r>
            <a:r>
              <a:rPr lang="vi"/>
              <a:t>, </a:t>
            </a:r>
            <a:r>
              <a:rPr b="1" lang="vi"/>
              <a:t>getline(cin, s, '.')</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Các phương thức với string</a:t>
            </a:r>
            <a:endParaRPr/>
          </a:p>
        </p:txBody>
      </p:sp>
      <p:sp>
        <p:nvSpPr>
          <p:cNvPr id="244" name="Google Shape;244;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Tính độ dài chuỗi ký tự: </a:t>
            </a:r>
            <a:r>
              <a:rPr lang="vi" sz="1200">
                <a:latin typeface="Consolas"/>
                <a:ea typeface="Consolas"/>
                <a:cs typeface="Consolas"/>
                <a:sym typeface="Consolas"/>
              </a:rPr>
              <a:t>s.length(), s.size()</a:t>
            </a:r>
            <a:endParaRPr sz="1200">
              <a:latin typeface="Consolas"/>
              <a:ea typeface="Consolas"/>
              <a:cs typeface="Consolas"/>
              <a:sym typeface="Consolas"/>
            </a:endParaRPr>
          </a:p>
          <a:p>
            <a:pPr indent="0" lvl="0" marL="0" rtl="0" algn="l">
              <a:spcBef>
                <a:spcPts val="1600"/>
              </a:spcBef>
              <a:spcAft>
                <a:spcPts val="0"/>
              </a:spcAft>
              <a:buNone/>
            </a:pPr>
            <a:r>
              <a:rPr lang="vi"/>
              <a:t>- Kiểm tra string rỗng hay không: </a:t>
            </a:r>
            <a:r>
              <a:rPr lang="vi" sz="1200">
                <a:latin typeface="Consolas"/>
                <a:ea typeface="Consolas"/>
                <a:cs typeface="Consolas"/>
                <a:sym typeface="Consolas"/>
              </a:rPr>
              <a:t>s.empty()</a:t>
            </a:r>
            <a:endParaRPr sz="1200">
              <a:latin typeface="Consolas"/>
              <a:ea typeface="Consolas"/>
              <a:cs typeface="Consolas"/>
              <a:sym typeface="Consolas"/>
            </a:endParaRPr>
          </a:p>
          <a:p>
            <a:pPr indent="0" lvl="0" marL="0" rtl="0" algn="l">
              <a:spcBef>
                <a:spcPts val="1600"/>
              </a:spcBef>
              <a:spcAft>
                <a:spcPts val="0"/>
              </a:spcAft>
              <a:buNone/>
            </a:pPr>
            <a:r>
              <a:rPr lang="vi"/>
              <a:t>- Xóa dữ liệu string: </a:t>
            </a:r>
            <a:r>
              <a:rPr lang="vi" sz="1200">
                <a:latin typeface="Consolas"/>
                <a:ea typeface="Consolas"/>
                <a:cs typeface="Consolas"/>
                <a:sym typeface="Consolas"/>
              </a:rPr>
              <a:t>s.clear()</a:t>
            </a:r>
            <a:endParaRPr sz="1200">
              <a:latin typeface="Consolas"/>
              <a:ea typeface="Consolas"/>
              <a:cs typeface="Consolas"/>
              <a:sym typeface="Consolas"/>
            </a:endParaRPr>
          </a:p>
          <a:p>
            <a:pPr indent="0" lvl="0" marL="0" rtl="0" algn="l">
              <a:spcBef>
                <a:spcPts val="1600"/>
              </a:spcBef>
              <a:spcAft>
                <a:spcPts val="0"/>
              </a:spcAft>
              <a:buNone/>
            </a:pPr>
            <a:r>
              <a:rPr lang="vi"/>
              <a:t>- Truy cập phần tử trong string: </a:t>
            </a:r>
            <a:r>
              <a:rPr lang="vi" sz="1200">
                <a:latin typeface="Consolas"/>
                <a:ea typeface="Consolas"/>
                <a:cs typeface="Consolas"/>
                <a:sym typeface="Consolas"/>
              </a:rPr>
              <a:t>s[1], s.at(2)</a:t>
            </a:r>
            <a:endParaRPr sz="1200">
              <a:latin typeface="Consolas"/>
              <a:ea typeface="Consolas"/>
              <a:cs typeface="Consolas"/>
              <a:sym typeface="Consolas"/>
            </a:endParaRPr>
          </a:p>
          <a:p>
            <a:pPr indent="0" lvl="0" marL="0" rtl="0" algn="l">
              <a:spcBef>
                <a:spcPts val="1600"/>
              </a:spcBef>
              <a:spcAft>
                <a:spcPts val="0"/>
              </a:spcAft>
              <a:buNone/>
            </a:pPr>
            <a:r>
              <a:rPr lang="vi"/>
              <a:t>- Truy xuất nhanh phần tử đầu tiên và cuối cùng: s</a:t>
            </a:r>
            <a:r>
              <a:rPr lang="vi" sz="1200">
                <a:latin typeface="Consolas"/>
                <a:ea typeface="Consolas"/>
                <a:cs typeface="Consolas"/>
                <a:sym typeface="Consolas"/>
              </a:rPr>
              <a:t>.front(), s.back()</a:t>
            </a:r>
            <a:endParaRPr sz="1200">
              <a:latin typeface="Consolas"/>
              <a:ea typeface="Consolas"/>
              <a:cs typeface="Consolas"/>
              <a:sym typeface="Consolas"/>
            </a:endParaRPr>
          </a:p>
          <a:p>
            <a:pPr indent="0" lvl="0" marL="0" rtl="0" algn="l">
              <a:spcBef>
                <a:spcPts val="1600"/>
              </a:spcBef>
              <a:spcAft>
                <a:spcPts val="1600"/>
              </a:spcAft>
              <a:buNone/>
            </a:pPr>
            <a:r>
              <a:rPr lang="vi"/>
              <a:t>- Nối thêm 1 ký tự vào string: </a:t>
            </a:r>
            <a:r>
              <a:rPr lang="vi" sz="1200">
                <a:latin typeface="Consolas"/>
                <a:ea typeface="Consolas"/>
                <a:cs typeface="Consolas"/>
                <a:sym typeface="Consolas"/>
              </a:rPr>
              <a:t>s.push_back('.')</a:t>
            </a:r>
            <a:endParaRPr sz="120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Các phương thức với string</a:t>
            </a:r>
            <a:endParaRPr/>
          </a:p>
        </p:txBody>
      </p:sp>
      <p:sp>
        <p:nvSpPr>
          <p:cNvPr id="250" name="Google Shape;250;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Xóa phần tử cuối cùng của string: </a:t>
            </a:r>
            <a:r>
              <a:rPr lang="vi" sz="1200">
                <a:latin typeface="Consolas"/>
                <a:ea typeface="Consolas"/>
                <a:cs typeface="Consolas"/>
                <a:sym typeface="Consolas"/>
              </a:rPr>
              <a:t>s.pop_back()</a:t>
            </a:r>
            <a:endParaRPr sz="1200">
              <a:latin typeface="Consolas"/>
              <a:ea typeface="Consolas"/>
              <a:cs typeface="Consolas"/>
              <a:sym typeface="Consolas"/>
            </a:endParaRPr>
          </a:p>
          <a:p>
            <a:pPr indent="0" lvl="0" marL="0" rtl="0" algn="l">
              <a:spcBef>
                <a:spcPts val="1600"/>
              </a:spcBef>
              <a:spcAft>
                <a:spcPts val="0"/>
              </a:spcAft>
              <a:buNone/>
            </a:pPr>
            <a:r>
              <a:rPr lang="vi"/>
              <a:t>- Nối chuỗi ký tự sau string: </a:t>
            </a:r>
            <a:r>
              <a:rPr lang="vi" sz="1200">
                <a:latin typeface="Consolas"/>
                <a:ea typeface="Consolas"/>
                <a:cs typeface="Consolas"/>
                <a:sym typeface="Consolas"/>
              </a:rPr>
              <a:t>s1.append(s2), s1 += s2</a:t>
            </a:r>
            <a:endParaRPr sz="1200">
              <a:latin typeface="Consolas"/>
              <a:ea typeface="Consolas"/>
              <a:cs typeface="Consolas"/>
              <a:sym typeface="Consolas"/>
            </a:endParaRPr>
          </a:p>
          <a:p>
            <a:pPr indent="0" lvl="0" marL="0" rtl="0" algn="l">
              <a:spcBef>
                <a:spcPts val="1600"/>
              </a:spcBef>
              <a:spcAft>
                <a:spcPts val="0"/>
              </a:spcAft>
              <a:buNone/>
            </a:pPr>
            <a:r>
              <a:rPr lang="vi"/>
              <a:t>- Chèn 1 string vào vị trí bất kỳ trong string: </a:t>
            </a:r>
            <a:r>
              <a:rPr lang="vi" sz="1200">
                <a:latin typeface="Consolas"/>
                <a:ea typeface="Consolas"/>
                <a:cs typeface="Consolas"/>
                <a:sym typeface="Consolas"/>
              </a:rPr>
              <a:t>s1.insert(0, s2)</a:t>
            </a:r>
            <a:endParaRPr sz="1200">
              <a:latin typeface="Consolas"/>
              <a:ea typeface="Consolas"/>
              <a:cs typeface="Consolas"/>
              <a:sym typeface="Consolas"/>
            </a:endParaRPr>
          </a:p>
          <a:p>
            <a:pPr indent="0" lvl="0" marL="0" rtl="0" algn="l">
              <a:spcBef>
                <a:spcPts val="1600"/>
              </a:spcBef>
              <a:spcAft>
                <a:spcPts val="0"/>
              </a:spcAft>
              <a:buNone/>
            </a:pPr>
            <a:r>
              <a:rPr lang="vi"/>
              <a:t>- Thay thế một phần string: </a:t>
            </a:r>
            <a:r>
              <a:rPr lang="vi" sz="1000">
                <a:solidFill>
                  <a:srgbClr val="333333"/>
                </a:solidFill>
                <a:highlight>
                  <a:srgbClr val="F7F7F7"/>
                </a:highlight>
                <a:latin typeface="Consolas"/>
                <a:ea typeface="Consolas"/>
                <a:cs typeface="Consolas"/>
                <a:sym typeface="Consolas"/>
              </a:rPr>
              <a:t>string&amp; </a:t>
            </a:r>
            <a:r>
              <a:rPr b="1" lang="vi" sz="1000">
                <a:solidFill>
                  <a:srgbClr val="333333"/>
                </a:solidFill>
                <a:highlight>
                  <a:srgbClr val="F7F7F7"/>
                </a:highlight>
                <a:latin typeface="Consolas"/>
                <a:ea typeface="Consolas"/>
                <a:cs typeface="Consolas"/>
                <a:sym typeface="Consolas"/>
              </a:rPr>
              <a:t>replace</a:t>
            </a:r>
            <a:r>
              <a:rPr lang="vi" sz="1000">
                <a:solidFill>
                  <a:srgbClr val="333333"/>
                </a:solidFill>
                <a:highlight>
                  <a:srgbClr val="F7F7F7"/>
                </a:highlight>
                <a:latin typeface="Consolas"/>
                <a:ea typeface="Consolas"/>
                <a:cs typeface="Consolas"/>
                <a:sym typeface="Consolas"/>
              </a:rPr>
              <a:t> (</a:t>
            </a:r>
            <a:r>
              <a:rPr b="1" lang="vi" sz="1000">
                <a:solidFill>
                  <a:srgbClr val="333333"/>
                </a:solidFill>
                <a:highlight>
                  <a:srgbClr val="F7F7F7"/>
                </a:highlight>
                <a:latin typeface="Consolas"/>
                <a:ea typeface="Consolas"/>
                <a:cs typeface="Consolas"/>
                <a:sym typeface="Consolas"/>
              </a:rPr>
              <a:t>size_t</a:t>
            </a:r>
            <a:r>
              <a:rPr lang="vi" sz="1000">
                <a:solidFill>
                  <a:srgbClr val="333333"/>
                </a:solidFill>
                <a:highlight>
                  <a:srgbClr val="F7F7F7"/>
                </a:highlight>
                <a:latin typeface="Consolas"/>
                <a:ea typeface="Consolas"/>
                <a:cs typeface="Consolas"/>
                <a:sym typeface="Consolas"/>
              </a:rPr>
              <a:t> pos,  </a:t>
            </a:r>
            <a:r>
              <a:rPr b="1" lang="vi" sz="1000">
                <a:solidFill>
                  <a:srgbClr val="333333"/>
                </a:solidFill>
                <a:highlight>
                  <a:srgbClr val="F7F7F7"/>
                </a:highlight>
                <a:latin typeface="Consolas"/>
                <a:ea typeface="Consolas"/>
                <a:cs typeface="Consolas"/>
                <a:sym typeface="Consolas"/>
              </a:rPr>
              <a:t>size_t</a:t>
            </a:r>
            <a:r>
              <a:rPr lang="vi" sz="1000">
                <a:solidFill>
                  <a:srgbClr val="333333"/>
                </a:solidFill>
                <a:highlight>
                  <a:srgbClr val="F7F7F7"/>
                </a:highlight>
                <a:latin typeface="Consolas"/>
                <a:ea typeface="Consolas"/>
                <a:cs typeface="Consolas"/>
                <a:sym typeface="Consolas"/>
              </a:rPr>
              <a:t> </a:t>
            </a:r>
            <a:r>
              <a:rPr b="1" lang="vi" sz="1000">
                <a:solidFill>
                  <a:srgbClr val="333333"/>
                </a:solidFill>
                <a:highlight>
                  <a:srgbClr val="F7F7F7"/>
                </a:highlight>
                <a:latin typeface="Consolas"/>
                <a:ea typeface="Consolas"/>
                <a:cs typeface="Consolas"/>
                <a:sym typeface="Consolas"/>
              </a:rPr>
              <a:t>len</a:t>
            </a:r>
            <a:r>
              <a:rPr lang="vi" sz="1000">
                <a:solidFill>
                  <a:srgbClr val="333333"/>
                </a:solidFill>
                <a:highlight>
                  <a:srgbClr val="F7F7F7"/>
                </a:highlight>
                <a:latin typeface="Consolas"/>
                <a:ea typeface="Consolas"/>
                <a:cs typeface="Consolas"/>
                <a:sym typeface="Consolas"/>
              </a:rPr>
              <a:t>,  const </a:t>
            </a:r>
            <a:r>
              <a:rPr b="1" lang="vi" sz="1000">
                <a:solidFill>
                  <a:srgbClr val="333333"/>
                </a:solidFill>
                <a:highlight>
                  <a:srgbClr val="F7F7F7"/>
                </a:highlight>
                <a:latin typeface="Consolas"/>
                <a:ea typeface="Consolas"/>
                <a:cs typeface="Consolas"/>
                <a:sym typeface="Consolas"/>
              </a:rPr>
              <a:t>string</a:t>
            </a:r>
            <a:r>
              <a:rPr lang="vi" sz="1000">
                <a:solidFill>
                  <a:srgbClr val="333333"/>
                </a:solidFill>
                <a:highlight>
                  <a:srgbClr val="F7F7F7"/>
                </a:highlight>
                <a:latin typeface="Consolas"/>
                <a:ea typeface="Consolas"/>
                <a:cs typeface="Consolas"/>
                <a:sym typeface="Consolas"/>
              </a:rPr>
              <a:t>&amp; </a:t>
            </a:r>
            <a:r>
              <a:rPr b="1" lang="vi" sz="1000">
                <a:solidFill>
                  <a:srgbClr val="333333"/>
                </a:solidFill>
                <a:highlight>
                  <a:srgbClr val="F7F7F7"/>
                </a:highlight>
                <a:latin typeface="Consolas"/>
                <a:ea typeface="Consolas"/>
                <a:cs typeface="Consolas"/>
                <a:sym typeface="Consolas"/>
              </a:rPr>
              <a:t>str</a:t>
            </a:r>
            <a:r>
              <a:rPr lang="vi" sz="1000">
                <a:solidFill>
                  <a:srgbClr val="333333"/>
                </a:solidFill>
                <a:highlight>
                  <a:srgbClr val="F7F7F7"/>
                </a:highlight>
                <a:latin typeface="Consolas"/>
                <a:ea typeface="Consolas"/>
                <a:cs typeface="Consolas"/>
                <a:sym typeface="Consolas"/>
              </a:rPr>
              <a:t>);</a:t>
            </a:r>
            <a:endParaRPr sz="1000">
              <a:solidFill>
                <a:srgbClr val="333333"/>
              </a:solidFill>
              <a:highlight>
                <a:srgbClr val="F7F7F7"/>
              </a:highlight>
              <a:latin typeface="Consolas"/>
              <a:ea typeface="Consolas"/>
              <a:cs typeface="Consolas"/>
              <a:sym typeface="Consolas"/>
            </a:endParaRPr>
          </a:p>
          <a:p>
            <a:pPr indent="0" lvl="0" marL="0" rtl="0" algn="l">
              <a:spcBef>
                <a:spcPts val="1600"/>
              </a:spcBef>
              <a:spcAft>
                <a:spcPts val="1600"/>
              </a:spcAft>
              <a:buNone/>
            </a:pPr>
            <a:r>
              <a:t/>
            </a:r>
            <a:endParaRPr/>
          </a:p>
        </p:txBody>
      </p:sp>
      <p:sp>
        <p:nvSpPr>
          <p:cNvPr id="251" name="Google Shape;251;p37"/>
          <p:cNvSpPr txBox="1"/>
          <p:nvPr/>
        </p:nvSpPr>
        <p:spPr>
          <a:xfrm>
            <a:off x="426125" y="3296925"/>
            <a:ext cx="4146000" cy="11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000">
                <a:solidFill>
                  <a:srgbClr val="0086B3"/>
                </a:solidFill>
                <a:latin typeface="Consolas"/>
                <a:ea typeface="Consolas"/>
                <a:cs typeface="Consolas"/>
                <a:sym typeface="Consolas"/>
              </a:rPr>
              <a:t>string</a:t>
            </a:r>
            <a:r>
              <a:rPr lang="vi" sz="1000">
                <a:solidFill>
                  <a:srgbClr val="333333"/>
                </a:solidFill>
                <a:latin typeface="Consolas"/>
                <a:ea typeface="Consolas"/>
                <a:cs typeface="Consolas"/>
                <a:sym typeface="Consolas"/>
              </a:rPr>
              <a:t> my_string = </a:t>
            </a:r>
            <a:r>
              <a:rPr lang="vi" sz="1000">
                <a:solidFill>
                  <a:srgbClr val="DD1144"/>
                </a:solidFill>
                <a:latin typeface="Consolas"/>
                <a:ea typeface="Consolas"/>
                <a:cs typeface="Consolas"/>
                <a:sym typeface="Consolas"/>
              </a:rPr>
              <a:t>"This string will be replaced"</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0"/>
              </a:spcBef>
              <a:spcAft>
                <a:spcPts val="0"/>
              </a:spcAft>
              <a:buNone/>
            </a:pPr>
            <a:r>
              <a:rPr lang="vi" sz="1000">
                <a:solidFill>
                  <a:srgbClr val="0086B3"/>
                </a:solidFill>
                <a:latin typeface="Consolas"/>
                <a:ea typeface="Consolas"/>
                <a:cs typeface="Consolas"/>
                <a:sym typeface="Consolas"/>
              </a:rPr>
              <a:t>cout</a:t>
            </a:r>
            <a:r>
              <a:rPr lang="vi" sz="1000">
                <a:solidFill>
                  <a:srgbClr val="333333"/>
                </a:solidFill>
                <a:latin typeface="Consolas"/>
                <a:ea typeface="Consolas"/>
                <a:cs typeface="Consolas"/>
                <a:sym typeface="Consolas"/>
              </a:rPr>
              <a:t> &lt;&lt; my_string &lt;&lt; </a:t>
            </a:r>
            <a:r>
              <a:rPr lang="vi" sz="1000">
                <a:solidFill>
                  <a:srgbClr val="0086B3"/>
                </a:solidFill>
                <a:latin typeface="Consolas"/>
                <a:ea typeface="Consolas"/>
                <a:cs typeface="Consolas"/>
                <a:sym typeface="Consolas"/>
              </a:rPr>
              <a:t>endl</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0"/>
              </a:spcBef>
              <a:spcAft>
                <a:spcPts val="0"/>
              </a:spcAft>
              <a:buNone/>
            </a:pPr>
            <a:r>
              <a:t/>
            </a:r>
            <a:endParaRPr sz="1000">
              <a:solidFill>
                <a:srgbClr val="333333"/>
              </a:solidFill>
              <a:latin typeface="Consolas"/>
              <a:ea typeface="Consolas"/>
              <a:cs typeface="Consolas"/>
              <a:sym typeface="Consolas"/>
            </a:endParaRPr>
          </a:p>
          <a:p>
            <a:pPr indent="0" lvl="0" marL="0" rtl="0" algn="l">
              <a:spcBef>
                <a:spcPts val="0"/>
              </a:spcBef>
              <a:spcAft>
                <a:spcPts val="0"/>
              </a:spcAft>
              <a:buNone/>
            </a:pPr>
            <a:r>
              <a:rPr lang="vi" sz="1000">
                <a:solidFill>
                  <a:srgbClr val="333333"/>
                </a:solidFill>
                <a:latin typeface="Consolas"/>
                <a:ea typeface="Consolas"/>
                <a:cs typeface="Consolas"/>
                <a:sym typeface="Consolas"/>
              </a:rPr>
              <a:t>my_string.replace(</a:t>
            </a:r>
            <a:r>
              <a:rPr lang="vi" sz="1000">
                <a:solidFill>
                  <a:srgbClr val="008080"/>
                </a:solidFill>
                <a:latin typeface="Consolas"/>
                <a:ea typeface="Consolas"/>
                <a:cs typeface="Consolas"/>
                <a:sym typeface="Consolas"/>
              </a:rPr>
              <a:t>20</a:t>
            </a:r>
            <a:r>
              <a:rPr lang="vi" sz="1000">
                <a:solidFill>
                  <a:srgbClr val="333333"/>
                </a:solidFill>
                <a:latin typeface="Consolas"/>
                <a:ea typeface="Consolas"/>
                <a:cs typeface="Consolas"/>
                <a:sym typeface="Consolas"/>
              </a:rPr>
              <a:t>, </a:t>
            </a:r>
            <a:r>
              <a:rPr lang="vi" sz="1000">
                <a:solidFill>
                  <a:srgbClr val="008080"/>
                </a:solidFill>
                <a:latin typeface="Consolas"/>
                <a:ea typeface="Consolas"/>
                <a:cs typeface="Consolas"/>
                <a:sym typeface="Consolas"/>
              </a:rPr>
              <a:t>8</a:t>
            </a:r>
            <a:r>
              <a:rPr lang="vi" sz="1000">
                <a:solidFill>
                  <a:srgbClr val="333333"/>
                </a:solidFill>
                <a:latin typeface="Consolas"/>
                <a:ea typeface="Consolas"/>
                <a:cs typeface="Consolas"/>
                <a:sym typeface="Consolas"/>
              </a:rPr>
              <a:t>, </a:t>
            </a:r>
            <a:r>
              <a:rPr lang="vi" sz="1000">
                <a:solidFill>
                  <a:srgbClr val="DD1144"/>
                </a:solidFill>
                <a:latin typeface="Consolas"/>
                <a:ea typeface="Consolas"/>
                <a:cs typeface="Consolas"/>
                <a:sym typeface="Consolas"/>
              </a:rPr>
              <a:t>"changed"</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marR="152400" rtl="0" algn="l">
              <a:lnSpc>
                <a:spcPct val="145000"/>
              </a:lnSpc>
              <a:spcBef>
                <a:spcPts val="0"/>
              </a:spcBef>
              <a:spcAft>
                <a:spcPts val="0"/>
              </a:spcAft>
              <a:buNone/>
            </a:pPr>
            <a:r>
              <a:rPr lang="vi" sz="1000">
                <a:solidFill>
                  <a:srgbClr val="0086B3"/>
                </a:solidFill>
                <a:latin typeface="Consolas"/>
                <a:ea typeface="Consolas"/>
                <a:cs typeface="Consolas"/>
                <a:sym typeface="Consolas"/>
              </a:rPr>
              <a:t>cout</a:t>
            </a:r>
            <a:r>
              <a:rPr lang="vi" sz="1000">
                <a:solidFill>
                  <a:srgbClr val="333333"/>
                </a:solidFill>
                <a:latin typeface="Consolas"/>
                <a:ea typeface="Consolas"/>
                <a:cs typeface="Consolas"/>
                <a:sym typeface="Consolas"/>
              </a:rPr>
              <a:t> &lt;&lt; my_string &lt;&lt; </a:t>
            </a:r>
            <a:r>
              <a:rPr lang="vi" sz="1000">
                <a:solidFill>
                  <a:srgbClr val="0086B3"/>
                </a:solidFill>
                <a:latin typeface="Consolas"/>
                <a:ea typeface="Consolas"/>
                <a:cs typeface="Consolas"/>
                <a:sym typeface="Consolas"/>
              </a:rPr>
              <a:t>endl</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1200"/>
              </a:spcBef>
              <a:spcAft>
                <a:spcPts val="0"/>
              </a:spcAft>
              <a:buNone/>
            </a:pPr>
            <a:r>
              <a:t/>
            </a:r>
            <a:endParaRPr>
              <a:latin typeface="Roboto"/>
              <a:ea typeface="Roboto"/>
              <a:cs typeface="Roboto"/>
              <a:sym typeface="Roboto"/>
            </a:endParaRPr>
          </a:p>
        </p:txBody>
      </p:sp>
      <p:pic>
        <p:nvPicPr>
          <p:cNvPr id="252" name="Google Shape;252;p37"/>
          <p:cNvPicPr preferRelativeResize="0"/>
          <p:nvPr/>
        </p:nvPicPr>
        <p:blipFill>
          <a:blip r:embed="rId3">
            <a:alphaModFix/>
          </a:blip>
          <a:stretch>
            <a:fillRect/>
          </a:stretch>
        </p:blipFill>
        <p:spPr>
          <a:xfrm>
            <a:off x="4628225" y="3296925"/>
            <a:ext cx="3513151" cy="1341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Các phương thức với string</a:t>
            </a:r>
            <a:endParaRPr/>
          </a:p>
        </p:txBody>
      </p:sp>
      <p:sp>
        <p:nvSpPr>
          <p:cNvPr id="258" name="Google Shape;258;p38"/>
          <p:cNvSpPr txBox="1"/>
          <p:nvPr>
            <p:ph idx="1" type="body"/>
          </p:nvPr>
        </p:nvSpPr>
        <p:spPr>
          <a:xfrm>
            <a:off x="311700" y="1229875"/>
            <a:ext cx="8520600" cy="36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Tìm kiếm: </a:t>
            </a:r>
            <a:r>
              <a:rPr lang="vi" sz="1000">
                <a:solidFill>
                  <a:srgbClr val="333333"/>
                </a:solidFill>
                <a:latin typeface="Consolas"/>
                <a:ea typeface="Consolas"/>
                <a:cs typeface="Consolas"/>
                <a:sym typeface="Consolas"/>
              </a:rPr>
              <a:t>size_t find (const string&amp; str, size_t pos = 0) const;</a:t>
            </a:r>
            <a:endParaRPr sz="1000">
              <a:solidFill>
                <a:srgbClr val="333333"/>
              </a:solidFill>
              <a:latin typeface="Consolas"/>
              <a:ea typeface="Consolas"/>
              <a:cs typeface="Consolas"/>
              <a:sym typeface="Consolas"/>
            </a:endParaRPr>
          </a:p>
          <a:p>
            <a:pPr indent="0" lvl="0" marL="0" rtl="0" algn="l">
              <a:spcBef>
                <a:spcPts val="1600"/>
              </a:spcBef>
              <a:spcAft>
                <a:spcPts val="0"/>
              </a:spcAft>
              <a:buNone/>
            </a:pPr>
            <a:r>
              <a:t/>
            </a:r>
            <a:endParaRPr sz="1000">
              <a:solidFill>
                <a:srgbClr val="333333"/>
              </a:solidFill>
              <a:latin typeface="Consolas"/>
              <a:ea typeface="Consolas"/>
              <a:cs typeface="Consolas"/>
              <a:sym typeface="Consolas"/>
            </a:endParaRPr>
          </a:p>
          <a:p>
            <a:pPr indent="0" lvl="0" marL="0" rtl="0" algn="l">
              <a:spcBef>
                <a:spcPts val="1600"/>
              </a:spcBef>
              <a:spcAft>
                <a:spcPts val="0"/>
              </a:spcAft>
              <a:buNone/>
            </a:pPr>
            <a:r>
              <a:t/>
            </a:r>
            <a:endParaRPr sz="1000">
              <a:solidFill>
                <a:srgbClr val="333333"/>
              </a:solidFill>
              <a:latin typeface="Consolas"/>
              <a:ea typeface="Consolas"/>
              <a:cs typeface="Consolas"/>
              <a:sym typeface="Consolas"/>
            </a:endParaRPr>
          </a:p>
          <a:p>
            <a:pPr indent="0" lvl="0" marL="0" rtl="0" algn="l">
              <a:spcBef>
                <a:spcPts val="1600"/>
              </a:spcBef>
              <a:spcAft>
                <a:spcPts val="0"/>
              </a:spcAft>
              <a:buNone/>
            </a:pPr>
            <a:r>
              <a:t/>
            </a:r>
            <a:endParaRPr sz="1000">
              <a:solidFill>
                <a:srgbClr val="333333"/>
              </a:solidFill>
              <a:latin typeface="Consolas"/>
              <a:ea typeface="Consolas"/>
              <a:cs typeface="Consolas"/>
              <a:sym typeface="Consolas"/>
            </a:endParaRPr>
          </a:p>
          <a:p>
            <a:pPr indent="0" lvl="0" marL="0" rtl="0" algn="l">
              <a:spcBef>
                <a:spcPts val="1600"/>
              </a:spcBef>
              <a:spcAft>
                <a:spcPts val="0"/>
              </a:spcAft>
              <a:buNone/>
            </a:pPr>
            <a:r>
              <a:t/>
            </a:r>
            <a:endParaRPr sz="1000">
              <a:solidFill>
                <a:srgbClr val="333333"/>
              </a:solidFill>
              <a:latin typeface="Consolas"/>
              <a:ea typeface="Consolas"/>
              <a:cs typeface="Consolas"/>
              <a:sym typeface="Consolas"/>
            </a:endParaRPr>
          </a:p>
          <a:p>
            <a:pPr indent="0" lvl="0" marL="0" rtl="0" algn="l">
              <a:spcBef>
                <a:spcPts val="1600"/>
              </a:spcBef>
              <a:spcAft>
                <a:spcPts val="0"/>
              </a:spcAft>
              <a:buNone/>
            </a:pPr>
            <a:r>
              <a:rPr lang="vi" sz="1000">
                <a:solidFill>
                  <a:srgbClr val="333333"/>
                </a:solidFill>
                <a:latin typeface="Consolas"/>
                <a:ea typeface="Consolas"/>
                <a:cs typeface="Consolas"/>
                <a:sym typeface="Consolas"/>
              </a:rPr>
              <a:t>- </a:t>
            </a:r>
            <a:r>
              <a:rPr lang="vi">
                <a:solidFill>
                  <a:srgbClr val="333333"/>
                </a:solidFill>
                <a:latin typeface="Open Sans"/>
                <a:ea typeface="Open Sans"/>
                <a:cs typeface="Open Sans"/>
                <a:sym typeface="Open Sans"/>
              </a:rPr>
              <a:t>Trả về chỉ số mà </a:t>
            </a:r>
            <a:r>
              <a:rPr b="1" lang="vi">
                <a:solidFill>
                  <a:srgbClr val="333333"/>
                </a:solidFill>
                <a:latin typeface="Open Sans"/>
                <a:ea typeface="Open Sans"/>
                <a:cs typeface="Open Sans"/>
                <a:sym typeface="Open Sans"/>
              </a:rPr>
              <a:t>name</a:t>
            </a:r>
            <a:r>
              <a:rPr lang="vi">
                <a:solidFill>
                  <a:srgbClr val="333333"/>
                </a:solidFill>
                <a:latin typeface="Open Sans"/>
                <a:ea typeface="Open Sans"/>
                <a:cs typeface="Open Sans"/>
                <a:sym typeface="Open Sans"/>
              </a:rPr>
              <a:t> được tìm thấy trong </a:t>
            </a:r>
            <a:r>
              <a:rPr b="1" lang="vi">
                <a:solidFill>
                  <a:srgbClr val="333333"/>
                </a:solidFill>
                <a:latin typeface="Open Sans"/>
                <a:ea typeface="Open Sans"/>
                <a:cs typeface="Open Sans"/>
                <a:sym typeface="Open Sans"/>
              </a:rPr>
              <a:t>name_list</a:t>
            </a:r>
            <a:r>
              <a:rPr lang="vi">
                <a:solidFill>
                  <a:srgbClr val="333333"/>
                </a:solidFill>
                <a:latin typeface="Open Sans"/>
                <a:ea typeface="Open Sans"/>
                <a:cs typeface="Open Sans"/>
                <a:sym typeface="Open Sans"/>
              </a:rPr>
              <a:t>, nếu không tìm thấy trả về -1</a:t>
            </a:r>
            <a:endParaRPr sz="1000">
              <a:solidFill>
                <a:srgbClr val="333333"/>
              </a:solidFill>
              <a:latin typeface="Consolas"/>
              <a:ea typeface="Consolas"/>
              <a:cs typeface="Consolas"/>
              <a:sym typeface="Consolas"/>
            </a:endParaRPr>
          </a:p>
          <a:p>
            <a:pPr indent="0" lvl="0" marL="0" rtl="0" algn="l">
              <a:spcBef>
                <a:spcPts val="1600"/>
              </a:spcBef>
              <a:spcAft>
                <a:spcPts val="0"/>
              </a:spcAft>
              <a:buNone/>
            </a:pPr>
            <a:r>
              <a:t/>
            </a:r>
            <a:endParaRPr sz="1000">
              <a:solidFill>
                <a:srgbClr val="333333"/>
              </a:solidFill>
              <a:latin typeface="Consolas"/>
              <a:ea typeface="Consolas"/>
              <a:cs typeface="Consolas"/>
              <a:sym typeface="Consolas"/>
            </a:endParaRPr>
          </a:p>
          <a:p>
            <a:pPr indent="0" lvl="0" marL="0" rtl="0" algn="l">
              <a:spcBef>
                <a:spcPts val="1600"/>
              </a:spcBef>
              <a:spcAft>
                <a:spcPts val="1600"/>
              </a:spcAft>
              <a:buNone/>
            </a:pPr>
            <a:r>
              <a:t/>
            </a:r>
            <a:endParaRPr sz="1000">
              <a:solidFill>
                <a:srgbClr val="333333"/>
              </a:solidFill>
              <a:latin typeface="Consolas"/>
              <a:ea typeface="Consolas"/>
              <a:cs typeface="Consolas"/>
              <a:sym typeface="Consolas"/>
            </a:endParaRPr>
          </a:p>
        </p:txBody>
      </p:sp>
      <p:sp>
        <p:nvSpPr>
          <p:cNvPr id="259" name="Google Shape;259;p38"/>
          <p:cNvSpPr txBox="1"/>
          <p:nvPr/>
        </p:nvSpPr>
        <p:spPr>
          <a:xfrm>
            <a:off x="500900" y="1958725"/>
            <a:ext cx="4171500" cy="12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000">
                <a:solidFill>
                  <a:srgbClr val="0086B3"/>
                </a:solidFill>
                <a:latin typeface="Consolas"/>
                <a:ea typeface="Consolas"/>
                <a:cs typeface="Consolas"/>
                <a:sym typeface="Consolas"/>
              </a:rPr>
              <a:t>string</a:t>
            </a:r>
            <a:r>
              <a:rPr lang="vi" sz="1000">
                <a:solidFill>
                  <a:srgbClr val="333333"/>
                </a:solidFill>
                <a:latin typeface="Consolas"/>
                <a:ea typeface="Consolas"/>
                <a:cs typeface="Consolas"/>
                <a:sym typeface="Consolas"/>
              </a:rPr>
              <a:t> </a:t>
            </a:r>
            <a:r>
              <a:rPr lang="vi" sz="1000">
                <a:solidFill>
                  <a:srgbClr val="0086B3"/>
                </a:solidFill>
                <a:latin typeface="Consolas"/>
                <a:ea typeface="Consolas"/>
                <a:cs typeface="Consolas"/>
                <a:sym typeface="Consolas"/>
              </a:rPr>
              <a:t>name</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0"/>
              </a:spcBef>
              <a:spcAft>
                <a:spcPts val="0"/>
              </a:spcAft>
              <a:buNone/>
            </a:pPr>
            <a:r>
              <a:rPr lang="vi" sz="1000">
                <a:solidFill>
                  <a:srgbClr val="333333"/>
                </a:solidFill>
                <a:latin typeface="Consolas"/>
                <a:ea typeface="Consolas"/>
                <a:cs typeface="Consolas"/>
                <a:sym typeface="Consolas"/>
              </a:rPr>
              <a:t>cout &lt;&lt; </a:t>
            </a:r>
            <a:r>
              <a:rPr lang="vi" sz="1000">
                <a:solidFill>
                  <a:srgbClr val="DD1144"/>
                </a:solidFill>
                <a:latin typeface="Consolas"/>
                <a:ea typeface="Consolas"/>
                <a:cs typeface="Consolas"/>
                <a:sym typeface="Consolas"/>
              </a:rPr>
              <a:t>"Enter a name: "</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0"/>
              </a:spcBef>
              <a:spcAft>
                <a:spcPts val="0"/>
              </a:spcAft>
              <a:buNone/>
            </a:pPr>
            <a:r>
              <a:rPr lang="vi" sz="1000">
                <a:solidFill>
                  <a:srgbClr val="333333"/>
                </a:solidFill>
                <a:latin typeface="Consolas"/>
                <a:ea typeface="Consolas"/>
                <a:cs typeface="Consolas"/>
                <a:sym typeface="Consolas"/>
              </a:rPr>
              <a:t>getline(cin, </a:t>
            </a:r>
            <a:r>
              <a:rPr lang="vi" sz="1000">
                <a:solidFill>
                  <a:srgbClr val="0086B3"/>
                </a:solidFill>
                <a:latin typeface="Consolas"/>
                <a:ea typeface="Consolas"/>
                <a:cs typeface="Consolas"/>
                <a:sym typeface="Consolas"/>
              </a:rPr>
              <a:t>name</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0"/>
              </a:spcBef>
              <a:spcAft>
                <a:spcPts val="0"/>
              </a:spcAft>
              <a:buNone/>
            </a:pPr>
            <a:r>
              <a:t/>
            </a:r>
            <a:endParaRPr sz="1000">
              <a:solidFill>
                <a:srgbClr val="333333"/>
              </a:solidFill>
              <a:latin typeface="Consolas"/>
              <a:ea typeface="Consolas"/>
              <a:cs typeface="Consolas"/>
              <a:sym typeface="Consolas"/>
            </a:endParaRPr>
          </a:p>
          <a:p>
            <a:pPr indent="0" lvl="0" marL="0" marR="152400" rtl="0" algn="l">
              <a:lnSpc>
                <a:spcPct val="145000"/>
              </a:lnSpc>
              <a:spcBef>
                <a:spcPts val="0"/>
              </a:spcBef>
              <a:spcAft>
                <a:spcPts val="0"/>
              </a:spcAft>
              <a:buNone/>
            </a:pPr>
            <a:r>
              <a:rPr lang="vi" sz="1000">
                <a:solidFill>
                  <a:srgbClr val="333333"/>
                </a:solidFill>
                <a:latin typeface="Consolas"/>
                <a:ea typeface="Consolas"/>
                <a:cs typeface="Consolas"/>
                <a:sym typeface="Consolas"/>
              </a:rPr>
              <a:t>int32_t search_index = name_list.find(</a:t>
            </a:r>
            <a:r>
              <a:rPr lang="vi" sz="1000">
                <a:solidFill>
                  <a:srgbClr val="0086B3"/>
                </a:solidFill>
                <a:latin typeface="Consolas"/>
                <a:ea typeface="Consolas"/>
                <a:cs typeface="Consolas"/>
                <a:sym typeface="Consolas"/>
              </a:rPr>
              <a:t>name</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1200"/>
              </a:spcBef>
              <a:spcAft>
                <a:spcPts val="0"/>
              </a:spcAft>
              <a:buNone/>
            </a:pPr>
            <a:r>
              <a:t/>
            </a:r>
            <a:endParaRPr>
              <a:latin typeface="Roboto"/>
              <a:ea typeface="Roboto"/>
              <a:cs typeface="Roboto"/>
              <a:sym typeface="Roboto"/>
            </a:endParaRPr>
          </a:p>
        </p:txBody>
      </p:sp>
      <p:sp>
        <p:nvSpPr>
          <p:cNvPr id="260" name="Google Shape;260;p38"/>
          <p:cNvSpPr txBox="1"/>
          <p:nvPr/>
        </p:nvSpPr>
        <p:spPr>
          <a:xfrm>
            <a:off x="4126750" y="1973675"/>
            <a:ext cx="4455900" cy="12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1000">
                <a:solidFill>
                  <a:srgbClr val="333333"/>
                </a:solidFill>
                <a:latin typeface="Consolas"/>
                <a:ea typeface="Consolas"/>
                <a:cs typeface="Consolas"/>
                <a:sym typeface="Consolas"/>
              </a:rPr>
              <a:t>if</a:t>
            </a:r>
            <a:r>
              <a:rPr lang="vi" sz="1000">
                <a:solidFill>
                  <a:srgbClr val="333333"/>
                </a:solidFill>
                <a:latin typeface="Consolas"/>
                <a:ea typeface="Consolas"/>
                <a:cs typeface="Consolas"/>
                <a:sym typeface="Consolas"/>
              </a:rPr>
              <a:t>(search_index == </a:t>
            </a:r>
            <a:r>
              <a:rPr lang="vi" sz="1000">
                <a:solidFill>
                  <a:srgbClr val="008080"/>
                </a:solidFill>
                <a:latin typeface="Consolas"/>
                <a:ea typeface="Consolas"/>
                <a:cs typeface="Consolas"/>
                <a:sym typeface="Consolas"/>
              </a:rPr>
              <a:t>-1</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0"/>
              </a:spcBef>
              <a:spcAft>
                <a:spcPts val="0"/>
              </a:spcAft>
              <a:buNone/>
            </a:pPr>
            <a:r>
              <a:rPr lang="vi" sz="1000">
                <a:solidFill>
                  <a:srgbClr val="333333"/>
                </a:solidFill>
                <a:latin typeface="Consolas"/>
                <a:ea typeface="Consolas"/>
                <a:cs typeface="Consolas"/>
                <a:sym typeface="Consolas"/>
              </a:rPr>
              <a:t>	</a:t>
            </a:r>
            <a:r>
              <a:rPr lang="vi" sz="1000">
                <a:solidFill>
                  <a:srgbClr val="0086B3"/>
                </a:solidFill>
                <a:latin typeface="Consolas"/>
                <a:ea typeface="Consolas"/>
                <a:cs typeface="Consolas"/>
                <a:sym typeface="Consolas"/>
              </a:rPr>
              <a:t>cout</a:t>
            </a:r>
            <a:r>
              <a:rPr lang="vi" sz="1000">
                <a:solidFill>
                  <a:srgbClr val="333333"/>
                </a:solidFill>
                <a:latin typeface="Consolas"/>
                <a:ea typeface="Consolas"/>
                <a:cs typeface="Consolas"/>
                <a:sym typeface="Consolas"/>
              </a:rPr>
              <a:t> &lt;&lt; name &lt;&lt; </a:t>
            </a:r>
            <a:r>
              <a:rPr lang="vi" sz="1000">
                <a:solidFill>
                  <a:srgbClr val="DD1144"/>
                </a:solidFill>
                <a:latin typeface="Consolas"/>
                <a:ea typeface="Consolas"/>
                <a:cs typeface="Consolas"/>
                <a:sym typeface="Consolas"/>
              </a:rPr>
              <a:t>" is not exist in name_list"</a:t>
            </a:r>
            <a:r>
              <a:rPr lang="vi" sz="1000">
                <a:solidFill>
                  <a:srgbClr val="333333"/>
                </a:solidFill>
                <a:latin typeface="Consolas"/>
                <a:ea typeface="Consolas"/>
                <a:cs typeface="Consolas"/>
                <a:sym typeface="Consolas"/>
              </a:rPr>
              <a:t> &lt;&lt; </a:t>
            </a:r>
            <a:r>
              <a:rPr lang="vi" sz="1000">
                <a:solidFill>
                  <a:srgbClr val="0086B3"/>
                </a:solidFill>
                <a:latin typeface="Consolas"/>
                <a:ea typeface="Consolas"/>
                <a:cs typeface="Consolas"/>
                <a:sym typeface="Consolas"/>
              </a:rPr>
              <a:t>endl</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0"/>
              </a:spcBef>
              <a:spcAft>
                <a:spcPts val="0"/>
              </a:spcAft>
              <a:buNone/>
            </a:pPr>
            <a:r>
              <a:rPr b="1" lang="vi" sz="1000">
                <a:solidFill>
                  <a:srgbClr val="333333"/>
                </a:solidFill>
                <a:latin typeface="Consolas"/>
                <a:ea typeface="Consolas"/>
                <a:cs typeface="Consolas"/>
                <a:sym typeface="Consolas"/>
              </a:rPr>
              <a:t>else</a:t>
            </a:r>
            <a:endParaRPr sz="1000">
              <a:solidFill>
                <a:srgbClr val="333333"/>
              </a:solidFill>
              <a:latin typeface="Consolas"/>
              <a:ea typeface="Consolas"/>
              <a:cs typeface="Consolas"/>
              <a:sym typeface="Consolas"/>
            </a:endParaRPr>
          </a:p>
          <a:p>
            <a:pPr indent="0" lvl="0" marL="152400" marR="152400" rtl="0" algn="l">
              <a:lnSpc>
                <a:spcPct val="145000"/>
              </a:lnSpc>
              <a:spcBef>
                <a:spcPts val="0"/>
              </a:spcBef>
              <a:spcAft>
                <a:spcPts val="0"/>
              </a:spcAft>
              <a:buNone/>
            </a:pPr>
            <a:r>
              <a:rPr lang="vi" sz="1000">
                <a:solidFill>
                  <a:srgbClr val="333333"/>
                </a:solidFill>
                <a:latin typeface="Consolas"/>
                <a:ea typeface="Consolas"/>
                <a:cs typeface="Consolas"/>
                <a:sym typeface="Consolas"/>
              </a:rPr>
              <a:t>	</a:t>
            </a:r>
            <a:r>
              <a:rPr lang="vi" sz="1000">
                <a:solidFill>
                  <a:srgbClr val="0086B3"/>
                </a:solidFill>
                <a:latin typeface="Consolas"/>
                <a:ea typeface="Consolas"/>
                <a:cs typeface="Consolas"/>
                <a:sym typeface="Consolas"/>
              </a:rPr>
              <a:t>cout</a:t>
            </a:r>
            <a:r>
              <a:rPr lang="vi" sz="1000">
                <a:solidFill>
                  <a:srgbClr val="333333"/>
                </a:solidFill>
                <a:latin typeface="Consolas"/>
                <a:ea typeface="Consolas"/>
                <a:cs typeface="Consolas"/>
                <a:sym typeface="Consolas"/>
              </a:rPr>
              <a:t> &lt;&lt; </a:t>
            </a:r>
            <a:r>
              <a:rPr lang="vi" sz="1000">
                <a:solidFill>
                  <a:srgbClr val="DD1144"/>
                </a:solidFill>
                <a:latin typeface="Consolas"/>
                <a:ea typeface="Consolas"/>
                <a:cs typeface="Consolas"/>
                <a:sym typeface="Consolas"/>
              </a:rPr>
              <a:t>"Found at: "</a:t>
            </a:r>
            <a:r>
              <a:rPr lang="vi" sz="1000">
                <a:solidFill>
                  <a:srgbClr val="333333"/>
                </a:solidFill>
                <a:latin typeface="Consolas"/>
                <a:ea typeface="Consolas"/>
                <a:cs typeface="Consolas"/>
                <a:sym typeface="Consolas"/>
              </a:rPr>
              <a:t> &lt;&lt; search_index &lt;&lt; </a:t>
            </a:r>
            <a:r>
              <a:rPr lang="vi" sz="1000">
                <a:solidFill>
                  <a:srgbClr val="0086B3"/>
                </a:solidFill>
                <a:latin typeface="Consolas"/>
                <a:ea typeface="Consolas"/>
                <a:cs typeface="Consolas"/>
                <a:sym typeface="Consolas"/>
              </a:rPr>
              <a:t>endl</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Các phương thức với string</a:t>
            </a:r>
            <a:endParaRPr/>
          </a:p>
        </p:txBody>
      </p:sp>
      <p:sp>
        <p:nvSpPr>
          <p:cNvPr id="266" name="Google Shape;266;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333333"/>
                </a:solidFill>
                <a:latin typeface="Open Sans"/>
                <a:ea typeface="Open Sans"/>
                <a:cs typeface="Open Sans"/>
                <a:sym typeface="Open Sans"/>
              </a:rPr>
              <a:t>- </a:t>
            </a:r>
            <a:r>
              <a:rPr lang="vi"/>
              <a:t>So sánh: </a:t>
            </a:r>
            <a:r>
              <a:rPr lang="vi" sz="1000">
                <a:solidFill>
                  <a:srgbClr val="333333"/>
                </a:solidFill>
                <a:latin typeface="Consolas"/>
                <a:ea typeface="Consolas"/>
                <a:cs typeface="Consolas"/>
                <a:sym typeface="Consolas"/>
              </a:rPr>
              <a:t>int compare (const string&amp; str) const;</a:t>
            </a:r>
            <a:endParaRPr sz="1000">
              <a:solidFill>
                <a:srgbClr val="333333"/>
              </a:solidFill>
              <a:latin typeface="Consolas"/>
              <a:ea typeface="Consolas"/>
              <a:cs typeface="Consolas"/>
              <a:sym typeface="Consolas"/>
            </a:endParaRPr>
          </a:p>
          <a:p>
            <a:pPr indent="0" lvl="0" marL="0" rtl="0" algn="l">
              <a:spcBef>
                <a:spcPts val="1600"/>
              </a:spcBef>
              <a:spcAft>
                <a:spcPts val="1600"/>
              </a:spcAft>
              <a:buNone/>
            </a:pPr>
            <a:r>
              <a:t/>
            </a:r>
            <a:endParaRPr sz="1000">
              <a:solidFill>
                <a:srgbClr val="333333"/>
              </a:solidFill>
              <a:latin typeface="Consolas"/>
              <a:ea typeface="Consolas"/>
              <a:cs typeface="Consolas"/>
              <a:sym typeface="Consolas"/>
            </a:endParaRPr>
          </a:p>
        </p:txBody>
      </p:sp>
      <p:sp>
        <p:nvSpPr>
          <p:cNvPr id="267" name="Google Shape;267;p39"/>
          <p:cNvSpPr txBox="1"/>
          <p:nvPr/>
        </p:nvSpPr>
        <p:spPr>
          <a:xfrm>
            <a:off x="530800" y="1839100"/>
            <a:ext cx="3977100" cy="16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000">
                <a:solidFill>
                  <a:srgbClr val="0086B3"/>
                </a:solidFill>
                <a:latin typeface="Consolas"/>
                <a:ea typeface="Consolas"/>
                <a:cs typeface="Consolas"/>
                <a:sym typeface="Consolas"/>
              </a:rPr>
              <a:t>string</a:t>
            </a:r>
            <a:r>
              <a:rPr lang="vi" sz="1000">
                <a:solidFill>
                  <a:srgbClr val="333333"/>
                </a:solidFill>
                <a:latin typeface="Consolas"/>
                <a:ea typeface="Consolas"/>
                <a:cs typeface="Consolas"/>
                <a:sym typeface="Consolas"/>
              </a:rPr>
              <a:t> str1 = </a:t>
            </a:r>
            <a:r>
              <a:rPr lang="vi" sz="1000">
                <a:solidFill>
                  <a:srgbClr val="DD1144"/>
                </a:solidFill>
                <a:latin typeface="Consolas"/>
                <a:ea typeface="Consolas"/>
                <a:cs typeface="Consolas"/>
                <a:sym typeface="Consolas"/>
              </a:rPr>
              <a:t>"This is a string"</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0"/>
              </a:spcBef>
              <a:spcAft>
                <a:spcPts val="0"/>
              </a:spcAft>
              <a:buNone/>
            </a:pPr>
            <a:r>
              <a:rPr lang="vi" sz="1000">
                <a:solidFill>
                  <a:srgbClr val="0086B3"/>
                </a:solidFill>
                <a:latin typeface="Consolas"/>
                <a:ea typeface="Consolas"/>
                <a:cs typeface="Consolas"/>
                <a:sym typeface="Consolas"/>
              </a:rPr>
              <a:t>string</a:t>
            </a:r>
            <a:r>
              <a:rPr lang="vi" sz="1000">
                <a:solidFill>
                  <a:srgbClr val="333333"/>
                </a:solidFill>
                <a:latin typeface="Consolas"/>
                <a:ea typeface="Consolas"/>
                <a:cs typeface="Consolas"/>
                <a:sym typeface="Consolas"/>
              </a:rPr>
              <a:t> str2 = </a:t>
            </a:r>
            <a:r>
              <a:rPr lang="vi" sz="1000">
                <a:solidFill>
                  <a:srgbClr val="DD1144"/>
                </a:solidFill>
                <a:latin typeface="Consolas"/>
                <a:ea typeface="Consolas"/>
                <a:cs typeface="Consolas"/>
                <a:sym typeface="Consolas"/>
              </a:rPr>
              <a:t>"This is a string"</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0"/>
              </a:spcBef>
              <a:spcAft>
                <a:spcPts val="0"/>
              </a:spcAft>
              <a:buNone/>
            </a:pPr>
            <a:r>
              <a:t/>
            </a:r>
            <a:endParaRPr sz="1000">
              <a:solidFill>
                <a:srgbClr val="333333"/>
              </a:solidFill>
              <a:latin typeface="Consolas"/>
              <a:ea typeface="Consolas"/>
              <a:cs typeface="Consolas"/>
              <a:sym typeface="Consolas"/>
            </a:endParaRPr>
          </a:p>
          <a:p>
            <a:pPr indent="0" lvl="0" marL="0" rtl="0" algn="l">
              <a:spcBef>
                <a:spcPts val="0"/>
              </a:spcBef>
              <a:spcAft>
                <a:spcPts val="0"/>
              </a:spcAft>
              <a:buNone/>
            </a:pPr>
            <a:r>
              <a:rPr b="1" lang="vi" sz="1000">
                <a:solidFill>
                  <a:srgbClr val="333333"/>
                </a:solidFill>
                <a:latin typeface="Consolas"/>
                <a:ea typeface="Consolas"/>
                <a:cs typeface="Consolas"/>
                <a:sym typeface="Consolas"/>
              </a:rPr>
              <a:t>if</a:t>
            </a:r>
            <a:r>
              <a:rPr lang="vi" sz="1000">
                <a:solidFill>
                  <a:srgbClr val="333333"/>
                </a:solidFill>
                <a:latin typeface="Consolas"/>
                <a:ea typeface="Consolas"/>
                <a:cs typeface="Consolas"/>
                <a:sym typeface="Consolas"/>
              </a:rPr>
              <a:t>(str1.compare(str2) == </a:t>
            </a:r>
            <a:r>
              <a:rPr lang="vi" sz="1000">
                <a:solidFill>
                  <a:srgbClr val="008080"/>
                </a:solidFill>
                <a:latin typeface="Consolas"/>
                <a:ea typeface="Consolas"/>
                <a:cs typeface="Consolas"/>
                <a:sym typeface="Consolas"/>
              </a:rPr>
              <a:t>0</a:t>
            </a:r>
            <a:r>
              <a:rPr lang="vi"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spcBef>
                <a:spcPts val="0"/>
              </a:spcBef>
              <a:spcAft>
                <a:spcPts val="0"/>
              </a:spcAft>
              <a:buNone/>
            </a:pPr>
            <a:r>
              <a:rPr lang="vi" sz="1000">
                <a:solidFill>
                  <a:srgbClr val="333333"/>
                </a:solidFill>
                <a:latin typeface="Consolas"/>
                <a:ea typeface="Consolas"/>
                <a:cs typeface="Consolas"/>
                <a:sym typeface="Consolas"/>
              </a:rPr>
              <a:t>	</a:t>
            </a:r>
            <a:r>
              <a:rPr lang="vi" sz="1000">
                <a:solidFill>
                  <a:srgbClr val="0086B3"/>
                </a:solidFill>
                <a:latin typeface="Consolas"/>
                <a:ea typeface="Consolas"/>
                <a:cs typeface="Consolas"/>
                <a:sym typeface="Consolas"/>
              </a:rPr>
              <a:t>cout</a:t>
            </a:r>
            <a:r>
              <a:rPr lang="vi" sz="1000">
                <a:solidFill>
                  <a:srgbClr val="333333"/>
                </a:solidFill>
                <a:latin typeface="Consolas"/>
                <a:ea typeface="Consolas"/>
                <a:cs typeface="Consolas"/>
                <a:sym typeface="Consolas"/>
              </a:rPr>
              <a:t> &lt;&lt; </a:t>
            </a:r>
            <a:r>
              <a:rPr lang="vi" sz="1000">
                <a:solidFill>
                  <a:srgbClr val="DD1144"/>
                </a:solidFill>
                <a:latin typeface="Consolas"/>
                <a:ea typeface="Consolas"/>
                <a:cs typeface="Consolas"/>
                <a:sym typeface="Consolas"/>
              </a:rPr>
              <a:t>"str1 and str2 are equal"</a:t>
            </a:r>
            <a:r>
              <a:rPr lang="vi" sz="1000">
                <a:solidFill>
                  <a:srgbClr val="333333"/>
                </a:solidFill>
                <a:latin typeface="Consolas"/>
                <a:ea typeface="Consolas"/>
                <a:cs typeface="Consolas"/>
                <a:sym typeface="Consolas"/>
              </a:rPr>
              <a:t> &lt;&lt; </a:t>
            </a:r>
            <a:r>
              <a:rPr lang="vi" sz="1000">
                <a:solidFill>
                  <a:srgbClr val="0086B3"/>
                </a:solidFill>
                <a:latin typeface="Consolas"/>
                <a:ea typeface="Consolas"/>
                <a:cs typeface="Consolas"/>
                <a:sym typeface="Consolas"/>
              </a:rPr>
              <a:t>endl</a:t>
            </a:r>
            <a:r>
              <a:rPr lang="vi"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spcBef>
                <a:spcPts val="0"/>
              </a:spcBef>
              <a:spcAft>
                <a:spcPts val="0"/>
              </a:spcAft>
              <a:buNone/>
            </a:pP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0"/>
              </a:spcBef>
              <a:spcAft>
                <a:spcPts val="0"/>
              </a:spcAft>
              <a:buNone/>
            </a:pPr>
            <a:r>
              <a:rPr b="1" lang="vi" sz="1000">
                <a:solidFill>
                  <a:srgbClr val="333333"/>
                </a:solidFill>
                <a:latin typeface="Consolas"/>
                <a:ea typeface="Consolas"/>
                <a:cs typeface="Consolas"/>
                <a:sym typeface="Consolas"/>
              </a:rPr>
              <a:t>else</a:t>
            </a:r>
            <a:r>
              <a:rPr lang="vi"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spcBef>
                <a:spcPts val="0"/>
              </a:spcBef>
              <a:spcAft>
                <a:spcPts val="0"/>
              </a:spcAft>
              <a:buNone/>
            </a:pPr>
            <a:r>
              <a:rPr lang="vi" sz="1000">
                <a:solidFill>
                  <a:srgbClr val="333333"/>
                </a:solidFill>
                <a:latin typeface="Consolas"/>
                <a:ea typeface="Consolas"/>
                <a:cs typeface="Consolas"/>
                <a:sym typeface="Consolas"/>
              </a:rPr>
              <a:t>	</a:t>
            </a:r>
            <a:r>
              <a:rPr lang="vi" sz="1000">
                <a:solidFill>
                  <a:srgbClr val="0086B3"/>
                </a:solidFill>
                <a:latin typeface="Consolas"/>
                <a:ea typeface="Consolas"/>
                <a:cs typeface="Consolas"/>
                <a:sym typeface="Consolas"/>
              </a:rPr>
              <a:t>cout</a:t>
            </a:r>
            <a:r>
              <a:rPr lang="vi" sz="1000">
                <a:solidFill>
                  <a:srgbClr val="333333"/>
                </a:solidFill>
                <a:latin typeface="Consolas"/>
                <a:ea typeface="Consolas"/>
                <a:cs typeface="Consolas"/>
                <a:sym typeface="Consolas"/>
              </a:rPr>
              <a:t> &lt;&lt; </a:t>
            </a:r>
            <a:r>
              <a:rPr lang="vi" sz="1000">
                <a:solidFill>
                  <a:srgbClr val="DD1144"/>
                </a:solidFill>
                <a:latin typeface="Consolas"/>
                <a:ea typeface="Consolas"/>
                <a:cs typeface="Consolas"/>
                <a:sym typeface="Consolas"/>
              </a:rPr>
              <a:t>"str1 ans str2 are not equal"</a:t>
            </a:r>
            <a:r>
              <a:rPr lang="vi" sz="1000">
                <a:solidFill>
                  <a:srgbClr val="333333"/>
                </a:solidFill>
                <a:latin typeface="Consolas"/>
                <a:ea typeface="Consolas"/>
                <a:cs typeface="Consolas"/>
                <a:sym typeface="Consolas"/>
              </a:rPr>
              <a:t> &lt;&lt; </a:t>
            </a:r>
            <a:r>
              <a:rPr lang="vi" sz="1000">
                <a:solidFill>
                  <a:srgbClr val="0086B3"/>
                </a:solidFill>
                <a:latin typeface="Consolas"/>
                <a:ea typeface="Consolas"/>
                <a:cs typeface="Consolas"/>
                <a:sym typeface="Consolas"/>
              </a:rPr>
              <a:t>endl</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marR="152400" rtl="0" algn="l">
              <a:lnSpc>
                <a:spcPct val="145000"/>
              </a:lnSpc>
              <a:spcBef>
                <a:spcPts val="0"/>
              </a:spcBef>
              <a:spcAft>
                <a:spcPts val="0"/>
              </a:spcAft>
              <a:buNone/>
            </a:pP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1200"/>
              </a:spcBef>
              <a:spcAft>
                <a:spcPts val="0"/>
              </a:spcAft>
              <a:buNone/>
            </a:pPr>
            <a:r>
              <a:t/>
            </a:r>
            <a:endParaRPr>
              <a:latin typeface="Roboto"/>
              <a:ea typeface="Roboto"/>
              <a:cs typeface="Roboto"/>
              <a:sym typeface="Roboto"/>
            </a:endParaRPr>
          </a:p>
        </p:txBody>
      </p:sp>
      <p:sp>
        <p:nvSpPr>
          <p:cNvPr id="268" name="Google Shape;268;p39"/>
          <p:cNvSpPr txBox="1"/>
          <p:nvPr/>
        </p:nvSpPr>
        <p:spPr>
          <a:xfrm>
            <a:off x="4590275" y="1816675"/>
            <a:ext cx="3924900" cy="9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000">
                <a:solidFill>
                  <a:srgbClr val="0086B3"/>
                </a:solidFill>
                <a:latin typeface="Consolas"/>
                <a:ea typeface="Consolas"/>
                <a:cs typeface="Consolas"/>
                <a:sym typeface="Consolas"/>
              </a:rPr>
              <a:t>// so sánh từ vị trí số 7, lấy ra 10 ký tự liên tiếp nhau</a:t>
            </a:r>
            <a:endParaRPr sz="1000">
              <a:solidFill>
                <a:srgbClr val="0086B3"/>
              </a:solidFill>
              <a:latin typeface="Consolas"/>
              <a:ea typeface="Consolas"/>
              <a:cs typeface="Consolas"/>
              <a:sym typeface="Consolas"/>
            </a:endParaRPr>
          </a:p>
          <a:p>
            <a:pPr indent="0" lvl="0" marL="0" rtl="0" algn="l">
              <a:spcBef>
                <a:spcPts val="0"/>
              </a:spcBef>
              <a:spcAft>
                <a:spcPts val="0"/>
              </a:spcAft>
              <a:buNone/>
            </a:pPr>
            <a:r>
              <a:rPr lang="vi" sz="1000">
                <a:solidFill>
                  <a:srgbClr val="0086B3"/>
                </a:solidFill>
                <a:latin typeface="Consolas"/>
                <a:ea typeface="Consolas"/>
                <a:cs typeface="Consolas"/>
                <a:sym typeface="Consolas"/>
              </a:rPr>
              <a:t>string</a:t>
            </a:r>
            <a:r>
              <a:rPr lang="vi" sz="1000">
                <a:solidFill>
                  <a:srgbClr val="333333"/>
                </a:solidFill>
                <a:latin typeface="Consolas"/>
                <a:ea typeface="Consolas"/>
                <a:cs typeface="Consolas"/>
                <a:sym typeface="Consolas"/>
              </a:rPr>
              <a:t> my_string = </a:t>
            </a:r>
            <a:r>
              <a:rPr lang="vi" sz="1000">
                <a:solidFill>
                  <a:srgbClr val="DD1144"/>
                </a:solidFill>
                <a:latin typeface="Consolas"/>
                <a:ea typeface="Consolas"/>
                <a:cs typeface="Consolas"/>
                <a:sym typeface="Consolas"/>
              </a:rPr>
              <a:t>"Make a comparison"</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0"/>
              </a:spcBef>
              <a:spcAft>
                <a:spcPts val="0"/>
              </a:spcAft>
              <a:buNone/>
            </a:pPr>
            <a:r>
              <a:rPr b="1" lang="vi" sz="1000">
                <a:solidFill>
                  <a:srgbClr val="333333"/>
                </a:solidFill>
                <a:latin typeface="Consolas"/>
                <a:ea typeface="Consolas"/>
                <a:cs typeface="Consolas"/>
                <a:sym typeface="Consolas"/>
              </a:rPr>
              <a:t>int</a:t>
            </a:r>
            <a:r>
              <a:rPr lang="vi" sz="1000">
                <a:solidFill>
                  <a:srgbClr val="333333"/>
                </a:solidFill>
                <a:latin typeface="Consolas"/>
                <a:ea typeface="Consolas"/>
                <a:cs typeface="Consolas"/>
                <a:sym typeface="Consolas"/>
              </a:rPr>
              <a:t> comparison = my_string.compare(</a:t>
            </a:r>
            <a:r>
              <a:rPr lang="vi" sz="1000">
                <a:solidFill>
                  <a:srgbClr val="008080"/>
                </a:solidFill>
                <a:latin typeface="Consolas"/>
                <a:ea typeface="Consolas"/>
                <a:cs typeface="Consolas"/>
                <a:sym typeface="Consolas"/>
              </a:rPr>
              <a:t>7</a:t>
            </a:r>
            <a:r>
              <a:rPr lang="vi" sz="1000">
                <a:solidFill>
                  <a:srgbClr val="333333"/>
                </a:solidFill>
                <a:latin typeface="Consolas"/>
                <a:ea typeface="Consolas"/>
                <a:cs typeface="Consolas"/>
                <a:sym typeface="Consolas"/>
              </a:rPr>
              <a:t>, </a:t>
            </a:r>
            <a:r>
              <a:rPr lang="vi" sz="1000">
                <a:solidFill>
                  <a:srgbClr val="008080"/>
                </a:solidFill>
                <a:latin typeface="Consolas"/>
                <a:ea typeface="Consolas"/>
                <a:cs typeface="Consolas"/>
                <a:sym typeface="Consolas"/>
              </a:rPr>
              <a:t>10</a:t>
            </a:r>
            <a:r>
              <a:rPr lang="vi" sz="1000">
                <a:solidFill>
                  <a:srgbClr val="333333"/>
                </a:solidFill>
                <a:latin typeface="Consolas"/>
                <a:ea typeface="Consolas"/>
                <a:cs typeface="Consolas"/>
                <a:sym typeface="Consolas"/>
              </a:rPr>
              <a:t>, </a:t>
            </a:r>
            <a:r>
              <a:rPr lang="vi" sz="1000">
                <a:solidFill>
                  <a:srgbClr val="DD1144"/>
                </a:solidFill>
                <a:latin typeface="Consolas"/>
                <a:ea typeface="Consolas"/>
                <a:cs typeface="Consolas"/>
                <a:sym typeface="Consolas"/>
              </a:rPr>
              <a:t>"comparison"</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marR="152400" rtl="0" algn="l">
              <a:lnSpc>
                <a:spcPct val="145000"/>
              </a:lnSpc>
              <a:spcBef>
                <a:spcPts val="0"/>
              </a:spcBef>
              <a:spcAft>
                <a:spcPts val="0"/>
              </a:spcAft>
              <a:buNone/>
            </a:pPr>
            <a:r>
              <a:rPr lang="vi" sz="1000">
                <a:solidFill>
                  <a:srgbClr val="0086B3"/>
                </a:solidFill>
                <a:latin typeface="Consolas"/>
                <a:ea typeface="Consolas"/>
                <a:cs typeface="Consolas"/>
                <a:sym typeface="Consolas"/>
              </a:rPr>
              <a:t>cout</a:t>
            </a:r>
            <a:r>
              <a:rPr lang="vi" sz="1000">
                <a:solidFill>
                  <a:srgbClr val="333333"/>
                </a:solidFill>
                <a:latin typeface="Consolas"/>
                <a:ea typeface="Consolas"/>
                <a:cs typeface="Consolas"/>
                <a:sym typeface="Consolas"/>
              </a:rPr>
              <a:t> &lt;&lt; </a:t>
            </a:r>
            <a:r>
              <a:rPr lang="vi" sz="1000">
                <a:solidFill>
                  <a:srgbClr val="DD1144"/>
                </a:solidFill>
                <a:latin typeface="Consolas"/>
                <a:ea typeface="Consolas"/>
                <a:cs typeface="Consolas"/>
                <a:sym typeface="Consolas"/>
              </a:rPr>
              <a:t>"Result of the comparison: "</a:t>
            </a:r>
            <a:r>
              <a:rPr lang="vi" sz="1000">
                <a:solidFill>
                  <a:srgbClr val="333333"/>
                </a:solidFill>
                <a:latin typeface="Consolas"/>
                <a:ea typeface="Consolas"/>
                <a:cs typeface="Consolas"/>
                <a:sym typeface="Consolas"/>
              </a:rPr>
              <a:t> &lt;&lt; comparison &lt;&lt; </a:t>
            </a:r>
            <a:r>
              <a:rPr lang="vi" sz="1000">
                <a:solidFill>
                  <a:srgbClr val="0086B3"/>
                </a:solidFill>
                <a:latin typeface="Consolas"/>
                <a:ea typeface="Consolas"/>
                <a:cs typeface="Consolas"/>
                <a:sym typeface="Consolas"/>
              </a:rPr>
              <a:t>endl</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1200"/>
              </a:spcBef>
              <a:spcAft>
                <a:spcPts val="0"/>
              </a:spcAft>
              <a:buNone/>
            </a:pPr>
            <a:r>
              <a:t/>
            </a:r>
            <a:endParaRPr>
              <a:latin typeface="Roboto"/>
              <a:ea typeface="Roboto"/>
              <a:cs typeface="Roboto"/>
              <a:sym typeface="Roboto"/>
            </a:endParaRPr>
          </a:p>
        </p:txBody>
      </p:sp>
      <p:pic>
        <p:nvPicPr>
          <p:cNvPr id="269" name="Google Shape;269;p39"/>
          <p:cNvPicPr preferRelativeResize="0"/>
          <p:nvPr/>
        </p:nvPicPr>
        <p:blipFill>
          <a:blip r:embed="rId3">
            <a:alphaModFix/>
          </a:blip>
          <a:stretch>
            <a:fillRect/>
          </a:stretch>
        </p:blipFill>
        <p:spPr>
          <a:xfrm>
            <a:off x="4926700" y="3144425"/>
            <a:ext cx="3678300" cy="1708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311700" y="1256050"/>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Gán mảng ký tự</a:t>
            </a:r>
            <a:endParaRPr/>
          </a:p>
          <a:p>
            <a:pPr indent="0" lvl="0" marL="0" rtl="0" algn="l">
              <a:spcBef>
                <a:spcPts val="0"/>
              </a:spcBef>
              <a:spcAft>
                <a:spcPts val="0"/>
              </a:spcAft>
              <a:buNone/>
            </a:pPr>
            <a:r>
              <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Gán phần tử cho mảng ký tự:</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0" name="Google Shape;100;p15"/>
          <p:cNvPicPr preferRelativeResize="0"/>
          <p:nvPr/>
        </p:nvPicPr>
        <p:blipFill>
          <a:blip r:embed="rId3">
            <a:alphaModFix/>
          </a:blip>
          <a:stretch>
            <a:fillRect/>
          </a:stretch>
        </p:blipFill>
        <p:spPr>
          <a:xfrm>
            <a:off x="3663113" y="1820225"/>
            <a:ext cx="1743075" cy="1219200"/>
          </a:xfrm>
          <a:prstGeom prst="rect">
            <a:avLst/>
          </a:prstGeom>
          <a:noFill/>
          <a:ln>
            <a:noFill/>
          </a:ln>
        </p:spPr>
      </p:pic>
      <p:pic>
        <p:nvPicPr>
          <p:cNvPr id="101" name="Google Shape;101;p15"/>
          <p:cNvPicPr preferRelativeResize="0"/>
          <p:nvPr/>
        </p:nvPicPr>
        <p:blipFill>
          <a:blip r:embed="rId4">
            <a:alphaModFix/>
          </a:blip>
          <a:stretch>
            <a:fillRect/>
          </a:stretch>
        </p:blipFill>
        <p:spPr>
          <a:xfrm>
            <a:off x="1394813" y="3421525"/>
            <a:ext cx="6279708" cy="70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Xuất mảng ký tự</a:t>
            </a:r>
            <a:endParaRPr/>
          </a:p>
        </p:txBody>
      </p:sp>
      <p:sp>
        <p:nvSpPr>
          <p:cNvPr id="107" name="Google Shape;107;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Để xuất mảng ký tự, chúng ta </a:t>
            </a:r>
            <a:r>
              <a:rPr b="1" lang="vi"/>
              <a:t>không cần dùng vòng lặp for </a:t>
            </a:r>
            <a:r>
              <a:rPr lang="vi"/>
              <a:t>để xuất mảng ký tự mà chỉ cần gọi hàm </a:t>
            </a:r>
            <a:r>
              <a:rPr b="1" lang="vi"/>
              <a:t>cout</a:t>
            </a:r>
            <a:r>
              <a:rPr lang="vi"/>
              <a:t>.</a:t>
            </a:r>
            <a:endParaRPr/>
          </a:p>
          <a:p>
            <a:pPr indent="0" lvl="0" marL="0" rtl="0" algn="l">
              <a:spcBef>
                <a:spcPts val="1600"/>
              </a:spcBef>
              <a:spcAft>
                <a:spcPts val="0"/>
              </a:spcAft>
              <a:buNone/>
            </a:pPr>
            <a:r>
              <a:rPr lang="vi"/>
              <a:t>Ví dụ: </a:t>
            </a:r>
            <a:r>
              <a:rPr lang="vi" sz="1000">
                <a:latin typeface="Consolas"/>
                <a:ea typeface="Consolas"/>
                <a:cs typeface="Consolas"/>
                <a:sym typeface="Consolas"/>
              </a:rPr>
              <a:t>cout&lt;&lt;foo;</a:t>
            </a:r>
            <a:endParaRPr sz="1000">
              <a:latin typeface="Consolas"/>
              <a:ea typeface="Consolas"/>
              <a:cs typeface="Consolas"/>
              <a:sym typeface="Consolas"/>
            </a:endParaRPr>
          </a:p>
          <a:p>
            <a:pPr indent="0" lvl="0" marL="0" rtl="0" algn="l">
              <a:spcBef>
                <a:spcPts val="1600"/>
              </a:spcBef>
              <a:spcAft>
                <a:spcPts val="0"/>
              </a:spcAft>
              <a:buNone/>
            </a:pPr>
            <a:r>
              <a:rPr lang="vi"/>
              <a:t>Kết quả: ???</a:t>
            </a:r>
            <a:endParaRPr/>
          </a:p>
          <a:p>
            <a:pPr indent="0" lvl="0" marL="0" rtl="0" algn="l">
              <a:spcBef>
                <a:spcPts val="1600"/>
              </a:spcBef>
              <a:spcAft>
                <a:spcPts val="0"/>
              </a:spcAft>
              <a:buNone/>
            </a:pPr>
            <a:r>
              <a:rPr lang="vi"/>
              <a:t>- Cần thêm ký tự kết thúc mảng </a:t>
            </a:r>
            <a:r>
              <a:rPr b="1" lang="vi"/>
              <a:t>'\0'</a:t>
            </a:r>
            <a:endParaRPr b="1"/>
          </a:p>
          <a:p>
            <a:pPr indent="0" lvl="0" marL="0" rtl="0" algn="l">
              <a:spcBef>
                <a:spcPts val="1600"/>
              </a:spcBef>
              <a:spcAft>
                <a:spcPts val="1600"/>
              </a:spcAft>
              <a:buNone/>
            </a:pPr>
            <a:r>
              <a:t/>
            </a:r>
            <a:endParaRPr/>
          </a:p>
        </p:txBody>
      </p:sp>
      <p:pic>
        <p:nvPicPr>
          <p:cNvPr id="108" name="Google Shape;108;p16"/>
          <p:cNvPicPr preferRelativeResize="0"/>
          <p:nvPr/>
        </p:nvPicPr>
        <p:blipFill>
          <a:blip r:embed="rId3">
            <a:alphaModFix/>
          </a:blip>
          <a:stretch>
            <a:fillRect/>
          </a:stretch>
        </p:blipFill>
        <p:spPr>
          <a:xfrm>
            <a:off x="1609200" y="3802550"/>
            <a:ext cx="6279708" cy="70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Các cách khai báo mảng ký tự khác</a:t>
            </a:r>
            <a:endParaRPr/>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Khai báo nhưng không khởi tạo: </a:t>
            </a:r>
            <a:r>
              <a:rPr lang="vi" sz="1000">
                <a:solidFill>
                  <a:srgbClr val="333333"/>
                </a:solidFill>
                <a:highlight>
                  <a:srgbClr val="F7F7F7"/>
                </a:highlight>
                <a:latin typeface="Consolas"/>
                <a:ea typeface="Consolas"/>
                <a:cs typeface="Consolas"/>
                <a:sym typeface="Consolas"/>
              </a:rPr>
              <a:t>char foo[20];</a:t>
            </a:r>
            <a:endParaRPr sz="1000">
              <a:solidFill>
                <a:srgbClr val="333333"/>
              </a:solidFill>
              <a:highlight>
                <a:srgbClr val="F7F7F7"/>
              </a:highlight>
              <a:latin typeface="Consolas"/>
              <a:ea typeface="Consolas"/>
              <a:cs typeface="Consolas"/>
              <a:sym typeface="Consolas"/>
            </a:endParaRPr>
          </a:p>
          <a:p>
            <a:pPr indent="0" lvl="0" marL="0" rtl="0" algn="l">
              <a:spcBef>
                <a:spcPts val="1600"/>
              </a:spcBef>
              <a:spcAft>
                <a:spcPts val="0"/>
              </a:spcAft>
              <a:buNone/>
            </a:pPr>
            <a:r>
              <a:rPr lang="vi"/>
              <a:t>- Khai báo và khởi tạo như mảng 1 chiều bình thường (chú ý ký tự kết thúc mảng):</a:t>
            </a:r>
            <a:endParaRPr/>
          </a:p>
          <a:p>
            <a:pPr indent="0" lvl="0" marL="152400" marR="152400" rtl="0" algn="ctr">
              <a:lnSpc>
                <a:spcPct val="145000"/>
              </a:lnSpc>
              <a:spcBef>
                <a:spcPts val="1600"/>
              </a:spcBef>
              <a:spcAft>
                <a:spcPts val="0"/>
              </a:spcAft>
              <a:buNone/>
            </a:pPr>
            <a:r>
              <a:rPr b="1" lang="vi" sz="1000">
                <a:solidFill>
                  <a:srgbClr val="333333"/>
                </a:solidFill>
                <a:highlight>
                  <a:srgbClr val="F7F7F7"/>
                </a:highlight>
                <a:latin typeface="Consolas"/>
                <a:ea typeface="Consolas"/>
                <a:cs typeface="Consolas"/>
                <a:sym typeface="Consolas"/>
              </a:rPr>
              <a:t>char</a:t>
            </a:r>
            <a:r>
              <a:rPr lang="vi" sz="1000">
                <a:solidFill>
                  <a:srgbClr val="333333"/>
                </a:solidFill>
                <a:highlight>
                  <a:srgbClr val="F7F7F7"/>
                </a:highlight>
                <a:latin typeface="Consolas"/>
                <a:ea typeface="Consolas"/>
                <a:cs typeface="Consolas"/>
                <a:sym typeface="Consolas"/>
              </a:rPr>
              <a:t> foo[] = { </a:t>
            </a:r>
            <a:r>
              <a:rPr lang="vi" sz="1000">
                <a:solidFill>
                  <a:srgbClr val="DD1144"/>
                </a:solidFill>
                <a:highlight>
                  <a:srgbClr val="F7F7F7"/>
                </a:highlight>
                <a:latin typeface="Consolas"/>
                <a:ea typeface="Consolas"/>
                <a:cs typeface="Consolas"/>
                <a:sym typeface="Consolas"/>
              </a:rPr>
              <a:t>'L'</a:t>
            </a:r>
            <a:r>
              <a:rPr lang="vi" sz="1000">
                <a:solidFill>
                  <a:srgbClr val="333333"/>
                </a:solidFill>
                <a:highlight>
                  <a:srgbClr val="F7F7F7"/>
                </a:highlight>
                <a:latin typeface="Consolas"/>
                <a:ea typeface="Consolas"/>
                <a:cs typeface="Consolas"/>
                <a:sym typeface="Consolas"/>
              </a:rPr>
              <a:t>, </a:t>
            </a:r>
            <a:r>
              <a:rPr lang="vi" sz="1000">
                <a:solidFill>
                  <a:srgbClr val="DD1144"/>
                </a:solidFill>
                <a:highlight>
                  <a:srgbClr val="F7F7F7"/>
                </a:highlight>
                <a:latin typeface="Consolas"/>
                <a:ea typeface="Consolas"/>
                <a:cs typeface="Consolas"/>
                <a:sym typeface="Consolas"/>
              </a:rPr>
              <a:t>'e'</a:t>
            </a:r>
            <a:r>
              <a:rPr lang="vi" sz="1000">
                <a:solidFill>
                  <a:srgbClr val="333333"/>
                </a:solidFill>
                <a:highlight>
                  <a:srgbClr val="F7F7F7"/>
                </a:highlight>
                <a:latin typeface="Consolas"/>
                <a:ea typeface="Consolas"/>
                <a:cs typeface="Consolas"/>
                <a:sym typeface="Consolas"/>
              </a:rPr>
              <a:t>, </a:t>
            </a:r>
            <a:r>
              <a:rPr lang="vi" sz="1000">
                <a:solidFill>
                  <a:srgbClr val="DD1144"/>
                </a:solidFill>
                <a:highlight>
                  <a:srgbClr val="F7F7F7"/>
                </a:highlight>
                <a:latin typeface="Consolas"/>
                <a:ea typeface="Consolas"/>
                <a:cs typeface="Consolas"/>
                <a:sym typeface="Consolas"/>
              </a:rPr>
              <a:t>' '</a:t>
            </a:r>
            <a:r>
              <a:rPr lang="vi" sz="1000">
                <a:solidFill>
                  <a:srgbClr val="333333"/>
                </a:solidFill>
                <a:highlight>
                  <a:srgbClr val="F7F7F7"/>
                </a:highlight>
                <a:latin typeface="Consolas"/>
                <a:ea typeface="Consolas"/>
                <a:cs typeface="Consolas"/>
                <a:sym typeface="Consolas"/>
              </a:rPr>
              <a:t>, </a:t>
            </a:r>
            <a:r>
              <a:rPr lang="vi" sz="1000">
                <a:solidFill>
                  <a:srgbClr val="DD1144"/>
                </a:solidFill>
                <a:highlight>
                  <a:srgbClr val="F7F7F7"/>
                </a:highlight>
                <a:latin typeface="Consolas"/>
                <a:ea typeface="Consolas"/>
                <a:cs typeface="Consolas"/>
                <a:sym typeface="Consolas"/>
              </a:rPr>
              <a:t>'T'</a:t>
            </a:r>
            <a:r>
              <a:rPr lang="vi" sz="1000">
                <a:solidFill>
                  <a:srgbClr val="333333"/>
                </a:solidFill>
                <a:highlight>
                  <a:srgbClr val="F7F7F7"/>
                </a:highlight>
                <a:latin typeface="Consolas"/>
                <a:ea typeface="Consolas"/>
                <a:cs typeface="Consolas"/>
                <a:sym typeface="Consolas"/>
              </a:rPr>
              <a:t>, </a:t>
            </a:r>
            <a:r>
              <a:rPr lang="vi" sz="1000">
                <a:solidFill>
                  <a:srgbClr val="DD1144"/>
                </a:solidFill>
                <a:highlight>
                  <a:srgbClr val="F7F7F7"/>
                </a:highlight>
                <a:latin typeface="Consolas"/>
                <a:ea typeface="Consolas"/>
                <a:cs typeface="Consolas"/>
                <a:sym typeface="Consolas"/>
              </a:rPr>
              <a:t>'r'</a:t>
            </a:r>
            <a:r>
              <a:rPr lang="vi" sz="1000">
                <a:solidFill>
                  <a:srgbClr val="333333"/>
                </a:solidFill>
                <a:highlight>
                  <a:srgbClr val="F7F7F7"/>
                </a:highlight>
                <a:latin typeface="Consolas"/>
                <a:ea typeface="Consolas"/>
                <a:cs typeface="Consolas"/>
                <a:sym typeface="Consolas"/>
              </a:rPr>
              <a:t>, </a:t>
            </a:r>
            <a:r>
              <a:rPr lang="vi" sz="1000">
                <a:solidFill>
                  <a:srgbClr val="DD1144"/>
                </a:solidFill>
                <a:highlight>
                  <a:srgbClr val="F7F7F7"/>
                </a:highlight>
                <a:latin typeface="Consolas"/>
                <a:ea typeface="Consolas"/>
                <a:cs typeface="Consolas"/>
                <a:sym typeface="Consolas"/>
              </a:rPr>
              <a:t>'a'</a:t>
            </a:r>
            <a:r>
              <a:rPr lang="vi" sz="1000">
                <a:solidFill>
                  <a:srgbClr val="333333"/>
                </a:solidFill>
                <a:highlight>
                  <a:srgbClr val="F7F7F7"/>
                </a:highlight>
                <a:latin typeface="Consolas"/>
                <a:ea typeface="Consolas"/>
                <a:cs typeface="Consolas"/>
                <a:sym typeface="Consolas"/>
              </a:rPr>
              <a:t>, </a:t>
            </a:r>
            <a:r>
              <a:rPr lang="vi" sz="1000">
                <a:solidFill>
                  <a:srgbClr val="DD1144"/>
                </a:solidFill>
                <a:highlight>
                  <a:srgbClr val="F7F7F7"/>
                </a:highlight>
                <a:latin typeface="Consolas"/>
                <a:ea typeface="Consolas"/>
                <a:cs typeface="Consolas"/>
                <a:sym typeface="Consolas"/>
              </a:rPr>
              <a:t>'n'</a:t>
            </a:r>
            <a:r>
              <a:rPr lang="vi" sz="1000">
                <a:solidFill>
                  <a:srgbClr val="333333"/>
                </a:solidFill>
                <a:highlight>
                  <a:srgbClr val="F7F7F7"/>
                </a:highlight>
                <a:latin typeface="Consolas"/>
                <a:ea typeface="Consolas"/>
                <a:cs typeface="Consolas"/>
                <a:sym typeface="Consolas"/>
              </a:rPr>
              <a:t>, </a:t>
            </a:r>
            <a:r>
              <a:rPr lang="vi" sz="1000">
                <a:solidFill>
                  <a:srgbClr val="DD1144"/>
                </a:solidFill>
                <a:highlight>
                  <a:srgbClr val="F7F7F7"/>
                </a:highlight>
                <a:latin typeface="Consolas"/>
                <a:ea typeface="Consolas"/>
                <a:cs typeface="Consolas"/>
                <a:sym typeface="Consolas"/>
              </a:rPr>
              <a:t>' '</a:t>
            </a:r>
            <a:r>
              <a:rPr lang="vi" sz="1000">
                <a:solidFill>
                  <a:srgbClr val="333333"/>
                </a:solidFill>
                <a:highlight>
                  <a:srgbClr val="F7F7F7"/>
                </a:highlight>
                <a:latin typeface="Consolas"/>
                <a:ea typeface="Consolas"/>
                <a:cs typeface="Consolas"/>
                <a:sym typeface="Consolas"/>
              </a:rPr>
              <a:t>, </a:t>
            </a:r>
            <a:r>
              <a:rPr lang="vi" sz="1000">
                <a:solidFill>
                  <a:srgbClr val="DD1144"/>
                </a:solidFill>
                <a:highlight>
                  <a:srgbClr val="F7F7F7"/>
                </a:highlight>
                <a:latin typeface="Consolas"/>
                <a:ea typeface="Consolas"/>
                <a:cs typeface="Consolas"/>
                <a:sym typeface="Consolas"/>
              </a:rPr>
              <a:t>'D'</a:t>
            </a:r>
            <a:r>
              <a:rPr lang="vi" sz="1000">
                <a:solidFill>
                  <a:srgbClr val="333333"/>
                </a:solidFill>
                <a:highlight>
                  <a:srgbClr val="F7F7F7"/>
                </a:highlight>
                <a:latin typeface="Consolas"/>
                <a:ea typeface="Consolas"/>
                <a:cs typeface="Consolas"/>
                <a:sym typeface="Consolas"/>
              </a:rPr>
              <a:t>, </a:t>
            </a:r>
            <a:r>
              <a:rPr lang="vi" sz="1000">
                <a:solidFill>
                  <a:srgbClr val="DD1144"/>
                </a:solidFill>
                <a:highlight>
                  <a:srgbClr val="F7F7F7"/>
                </a:highlight>
                <a:latin typeface="Consolas"/>
                <a:ea typeface="Consolas"/>
                <a:cs typeface="Consolas"/>
                <a:sym typeface="Consolas"/>
              </a:rPr>
              <a:t>'a'</a:t>
            </a:r>
            <a:r>
              <a:rPr lang="vi" sz="1000">
                <a:solidFill>
                  <a:srgbClr val="333333"/>
                </a:solidFill>
                <a:highlight>
                  <a:srgbClr val="F7F7F7"/>
                </a:highlight>
                <a:latin typeface="Consolas"/>
                <a:ea typeface="Consolas"/>
                <a:cs typeface="Consolas"/>
                <a:sym typeface="Consolas"/>
              </a:rPr>
              <a:t>, </a:t>
            </a:r>
            <a:r>
              <a:rPr lang="vi" sz="1000">
                <a:solidFill>
                  <a:srgbClr val="DD1144"/>
                </a:solidFill>
                <a:highlight>
                  <a:srgbClr val="F7F7F7"/>
                </a:highlight>
                <a:latin typeface="Consolas"/>
                <a:ea typeface="Consolas"/>
                <a:cs typeface="Consolas"/>
                <a:sym typeface="Consolas"/>
              </a:rPr>
              <a:t>'t'</a:t>
            </a:r>
            <a:r>
              <a:rPr lang="vi" sz="1000">
                <a:solidFill>
                  <a:srgbClr val="333333"/>
                </a:solidFill>
                <a:highlight>
                  <a:srgbClr val="F7F7F7"/>
                </a:highlight>
                <a:latin typeface="Consolas"/>
                <a:ea typeface="Consolas"/>
                <a:cs typeface="Consolas"/>
                <a:sym typeface="Consolas"/>
              </a:rPr>
              <a:t>, </a:t>
            </a:r>
            <a:r>
              <a:rPr lang="vi" sz="1000">
                <a:solidFill>
                  <a:srgbClr val="DD1144"/>
                </a:solidFill>
                <a:highlight>
                  <a:srgbClr val="F7F7F7"/>
                </a:highlight>
                <a:latin typeface="Consolas"/>
                <a:ea typeface="Consolas"/>
                <a:cs typeface="Consolas"/>
                <a:sym typeface="Consolas"/>
              </a:rPr>
              <a:t>'\0'</a:t>
            </a:r>
            <a:r>
              <a:rPr lang="vi" sz="1000">
                <a:solidFill>
                  <a:srgbClr val="333333"/>
                </a:solidFill>
                <a:highlight>
                  <a:srgbClr val="F7F7F7"/>
                </a:highlight>
                <a:latin typeface="Consolas"/>
                <a:ea typeface="Consolas"/>
                <a:cs typeface="Consolas"/>
                <a:sym typeface="Consolas"/>
              </a:rPr>
              <a:t> };</a:t>
            </a:r>
            <a:endParaRPr sz="1000">
              <a:solidFill>
                <a:srgbClr val="333333"/>
              </a:solidFill>
              <a:highlight>
                <a:srgbClr val="F7F7F7"/>
              </a:highlight>
              <a:latin typeface="Consolas"/>
              <a:ea typeface="Consolas"/>
              <a:cs typeface="Consolas"/>
              <a:sym typeface="Consolas"/>
            </a:endParaRPr>
          </a:p>
          <a:p>
            <a:pPr indent="0" lvl="0" marL="0" rtl="0" algn="l">
              <a:spcBef>
                <a:spcPts val="1200"/>
              </a:spcBef>
              <a:spcAft>
                <a:spcPts val="0"/>
              </a:spcAft>
              <a:buNone/>
            </a:pPr>
            <a:r>
              <a:rPr lang="vi"/>
              <a:t>- Khai báo và khởi tạo bằng 1 chuỗi ký tự: (chương trình tự cấp phát bộ nhớ, tự thêm ký tự \0 vào cuối mảng)</a:t>
            </a:r>
            <a:endParaRPr/>
          </a:p>
          <a:p>
            <a:pPr indent="0" lvl="0" marL="152400" marR="152400" rtl="0" algn="ctr">
              <a:lnSpc>
                <a:spcPct val="145000"/>
              </a:lnSpc>
              <a:spcBef>
                <a:spcPts val="1600"/>
              </a:spcBef>
              <a:spcAft>
                <a:spcPts val="0"/>
              </a:spcAft>
              <a:buNone/>
            </a:pPr>
            <a:r>
              <a:rPr lang="vi" sz="1000">
                <a:solidFill>
                  <a:srgbClr val="333333"/>
                </a:solidFill>
                <a:highlight>
                  <a:srgbClr val="F7F7F7"/>
                </a:highlight>
                <a:latin typeface="Consolas"/>
                <a:ea typeface="Consolas"/>
                <a:cs typeface="Consolas"/>
                <a:sym typeface="Consolas"/>
              </a:rPr>
              <a:t>char foo[] = </a:t>
            </a:r>
            <a:r>
              <a:rPr lang="vi" sz="1000">
                <a:solidFill>
                  <a:srgbClr val="DD1144"/>
                </a:solidFill>
                <a:highlight>
                  <a:srgbClr val="F7F7F7"/>
                </a:highlight>
                <a:latin typeface="Consolas"/>
                <a:ea typeface="Consolas"/>
                <a:cs typeface="Consolas"/>
                <a:sym typeface="Consolas"/>
              </a:rPr>
              <a:t>"Nguyen Duc Thang"</a:t>
            </a:r>
            <a:r>
              <a:rPr i="1" lang="vi" sz="1000">
                <a:solidFill>
                  <a:srgbClr val="999988"/>
                </a:solidFill>
                <a:highlight>
                  <a:srgbClr val="F7F7F7"/>
                </a:highlight>
                <a:latin typeface="Consolas"/>
                <a:ea typeface="Consolas"/>
                <a:cs typeface="Consolas"/>
                <a:sym typeface="Consolas"/>
              </a:rPr>
              <a:t>;</a:t>
            </a:r>
            <a:endParaRPr i="1" sz="1000">
              <a:solidFill>
                <a:srgbClr val="999988"/>
              </a:solidFill>
              <a:highlight>
                <a:srgbClr val="F7F7F7"/>
              </a:highlight>
              <a:latin typeface="Consolas"/>
              <a:ea typeface="Consolas"/>
              <a:cs typeface="Consolas"/>
              <a:sym typeface="Consolas"/>
            </a:endParaRPr>
          </a:p>
          <a:p>
            <a:pPr indent="0" lvl="0" marL="0" rtl="0" algn="l">
              <a:spcBef>
                <a:spcPts val="12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Nhập dữ liệu cho mảng ký tự</a:t>
            </a:r>
            <a:endParaRPr/>
          </a:p>
        </p:txBody>
      </p:sp>
      <p:sp>
        <p:nvSpPr>
          <p:cNvPr id="120" name="Google Shape;120;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Cũng tương tự như xuất mảng ký tự, chúng ta không cần dùng vòng for, có thể dùng </a:t>
            </a:r>
            <a:r>
              <a:rPr b="1" lang="vi"/>
              <a:t>cin </a:t>
            </a:r>
            <a:r>
              <a:rPr lang="vi"/>
              <a:t>để nhập dữ liệu cho mảng ký tự.</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vi"/>
              <a:t>- Vấn đề khi nhập chuỗi: Nguyen Duc Thang ???</a:t>
            </a:r>
            <a:endParaRPr/>
          </a:p>
          <a:p>
            <a:pPr indent="0" lvl="0" marL="0" rtl="0" algn="l">
              <a:spcBef>
                <a:spcPts val="1600"/>
              </a:spcBef>
              <a:spcAft>
                <a:spcPts val="1600"/>
              </a:spcAft>
              <a:buNone/>
            </a:pPr>
            <a:r>
              <a:t/>
            </a:r>
            <a:endParaRPr/>
          </a:p>
        </p:txBody>
      </p:sp>
      <p:sp>
        <p:nvSpPr>
          <p:cNvPr id="121" name="Google Shape;121;p18"/>
          <p:cNvSpPr txBox="1"/>
          <p:nvPr/>
        </p:nvSpPr>
        <p:spPr>
          <a:xfrm>
            <a:off x="523325" y="2055900"/>
            <a:ext cx="4590300" cy="10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1000">
                <a:solidFill>
                  <a:srgbClr val="333333"/>
                </a:solidFill>
                <a:latin typeface="Consolas"/>
                <a:ea typeface="Consolas"/>
                <a:cs typeface="Consolas"/>
                <a:sym typeface="Consolas"/>
              </a:rPr>
              <a:t>char</a:t>
            </a:r>
            <a:r>
              <a:rPr lang="vi" sz="1000">
                <a:solidFill>
                  <a:srgbClr val="333333"/>
                </a:solidFill>
                <a:latin typeface="Consolas"/>
                <a:ea typeface="Consolas"/>
                <a:cs typeface="Consolas"/>
                <a:sym typeface="Consolas"/>
              </a:rPr>
              <a:t> full_name[</a:t>
            </a:r>
            <a:r>
              <a:rPr lang="vi" sz="1000">
                <a:solidFill>
                  <a:srgbClr val="008080"/>
                </a:solidFill>
                <a:latin typeface="Consolas"/>
                <a:ea typeface="Consolas"/>
                <a:cs typeface="Consolas"/>
                <a:sym typeface="Consolas"/>
              </a:rPr>
              <a:t>50</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0"/>
              </a:spcBef>
              <a:spcAft>
                <a:spcPts val="0"/>
              </a:spcAft>
              <a:buNone/>
            </a:pPr>
            <a:r>
              <a:t/>
            </a:r>
            <a:endParaRPr sz="1000">
              <a:solidFill>
                <a:srgbClr val="333333"/>
              </a:solidFill>
              <a:latin typeface="Consolas"/>
              <a:ea typeface="Consolas"/>
              <a:cs typeface="Consolas"/>
              <a:sym typeface="Consolas"/>
            </a:endParaRPr>
          </a:p>
          <a:p>
            <a:pPr indent="0" lvl="0" marL="0" rtl="0" algn="l">
              <a:spcBef>
                <a:spcPts val="0"/>
              </a:spcBef>
              <a:spcAft>
                <a:spcPts val="0"/>
              </a:spcAft>
              <a:buNone/>
            </a:pPr>
            <a:r>
              <a:rPr lang="vi" sz="1000">
                <a:solidFill>
                  <a:srgbClr val="0086B3"/>
                </a:solidFill>
                <a:latin typeface="Consolas"/>
                <a:ea typeface="Consolas"/>
                <a:cs typeface="Consolas"/>
                <a:sym typeface="Consolas"/>
              </a:rPr>
              <a:t>cout</a:t>
            </a:r>
            <a:r>
              <a:rPr lang="vi" sz="1000">
                <a:solidFill>
                  <a:srgbClr val="333333"/>
                </a:solidFill>
                <a:latin typeface="Consolas"/>
                <a:ea typeface="Consolas"/>
                <a:cs typeface="Consolas"/>
                <a:sym typeface="Consolas"/>
              </a:rPr>
              <a:t> &lt;&lt; </a:t>
            </a:r>
            <a:r>
              <a:rPr lang="vi" sz="1000">
                <a:solidFill>
                  <a:srgbClr val="DD1144"/>
                </a:solidFill>
                <a:latin typeface="Consolas"/>
                <a:ea typeface="Consolas"/>
                <a:cs typeface="Consolas"/>
                <a:sym typeface="Consolas"/>
              </a:rPr>
              <a:t>"Enter your full name: "</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0"/>
              </a:spcBef>
              <a:spcAft>
                <a:spcPts val="0"/>
              </a:spcAft>
              <a:buNone/>
            </a:pPr>
            <a:r>
              <a:rPr lang="vi" sz="1000">
                <a:solidFill>
                  <a:srgbClr val="0086B3"/>
                </a:solidFill>
                <a:latin typeface="Consolas"/>
                <a:ea typeface="Consolas"/>
                <a:cs typeface="Consolas"/>
                <a:sym typeface="Consolas"/>
              </a:rPr>
              <a:t>cin</a:t>
            </a:r>
            <a:r>
              <a:rPr lang="vi" sz="1000">
                <a:solidFill>
                  <a:srgbClr val="333333"/>
                </a:solidFill>
                <a:latin typeface="Consolas"/>
                <a:ea typeface="Consolas"/>
                <a:cs typeface="Consolas"/>
                <a:sym typeface="Consolas"/>
              </a:rPr>
              <a:t> &gt;&gt; full_name;</a:t>
            </a:r>
            <a:endParaRPr sz="1000">
              <a:solidFill>
                <a:srgbClr val="333333"/>
              </a:solidFill>
              <a:latin typeface="Consolas"/>
              <a:ea typeface="Consolas"/>
              <a:cs typeface="Consolas"/>
              <a:sym typeface="Consolas"/>
            </a:endParaRPr>
          </a:p>
          <a:p>
            <a:pPr indent="0" lvl="0" marL="0" marR="152400" rtl="0" algn="l">
              <a:lnSpc>
                <a:spcPct val="145000"/>
              </a:lnSpc>
              <a:spcBef>
                <a:spcPts val="0"/>
              </a:spcBef>
              <a:spcAft>
                <a:spcPts val="1200"/>
              </a:spcAft>
              <a:buNone/>
            </a:pPr>
            <a:r>
              <a:rPr lang="vi" sz="1000">
                <a:solidFill>
                  <a:srgbClr val="0086B3"/>
                </a:solidFill>
                <a:latin typeface="Consolas"/>
                <a:ea typeface="Consolas"/>
                <a:cs typeface="Consolas"/>
                <a:sym typeface="Consolas"/>
              </a:rPr>
              <a:t>cout</a:t>
            </a:r>
            <a:r>
              <a:rPr lang="vi" sz="1000">
                <a:solidFill>
                  <a:srgbClr val="333333"/>
                </a:solidFill>
                <a:latin typeface="Consolas"/>
                <a:ea typeface="Consolas"/>
                <a:cs typeface="Consolas"/>
                <a:sym typeface="Consolas"/>
              </a:rPr>
              <a:t> &lt;&lt; </a:t>
            </a:r>
            <a:r>
              <a:rPr lang="vi" sz="1000">
                <a:solidFill>
                  <a:srgbClr val="DD1144"/>
                </a:solidFill>
                <a:latin typeface="Consolas"/>
                <a:ea typeface="Consolas"/>
                <a:cs typeface="Consolas"/>
                <a:sym typeface="Consolas"/>
              </a:rPr>
              <a:t>"Your full name is "</a:t>
            </a:r>
            <a:r>
              <a:rPr lang="vi" sz="1000">
                <a:solidFill>
                  <a:srgbClr val="333333"/>
                </a:solidFill>
                <a:latin typeface="Consolas"/>
                <a:ea typeface="Consolas"/>
                <a:cs typeface="Consolas"/>
                <a:sym typeface="Consolas"/>
              </a:rPr>
              <a:t> &lt;&lt; full_name &lt;&lt; </a:t>
            </a:r>
            <a:r>
              <a:rPr lang="vi" sz="1000">
                <a:solidFill>
                  <a:srgbClr val="0086B3"/>
                </a:solidFill>
                <a:latin typeface="Consolas"/>
                <a:ea typeface="Consolas"/>
                <a:cs typeface="Consolas"/>
                <a:sym typeface="Consolas"/>
              </a:rPr>
              <a:t>endl</a:t>
            </a:r>
            <a:r>
              <a:rPr lang="vi" sz="1000">
                <a:solidFill>
                  <a:srgbClr val="333333"/>
                </a:solidFill>
                <a:latin typeface="Consolas"/>
                <a:ea typeface="Consolas"/>
                <a:cs typeface="Consolas"/>
                <a:sym typeface="Consolas"/>
              </a:rPr>
              <a:t>;</a:t>
            </a:r>
            <a:endParaRPr>
              <a:latin typeface="Open Sans"/>
              <a:ea typeface="Open Sans"/>
              <a:cs typeface="Open Sans"/>
              <a:sym typeface="Open Sans"/>
            </a:endParaRPr>
          </a:p>
        </p:txBody>
      </p:sp>
      <p:pic>
        <p:nvPicPr>
          <p:cNvPr id="122" name="Google Shape;122;p18"/>
          <p:cNvPicPr preferRelativeResize="0"/>
          <p:nvPr/>
        </p:nvPicPr>
        <p:blipFill>
          <a:blip r:embed="rId3">
            <a:alphaModFix/>
          </a:blip>
          <a:stretch>
            <a:fillRect/>
          </a:stretch>
        </p:blipFill>
        <p:spPr>
          <a:xfrm>
            <a:off x="4820399" y="2181200"/>
            <a:ext cx="3702276" cy="1715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Nhập dữ liệu cho mảng ký tự</a:t>
            </a:r>
            <a:endParaRPr/>
          </a:p>
        </p:txBody>
      </p:sp>
      <p:sp>
        <p:nvSpPr>
          <p:cNvPr id="128" name="Google Shape;128;p1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sz="1000">
                <a:solidFill>
                  <a:srgbClr val="333333"/>
                </a:solidFill>
                <a:latin typeface="Consolas"/>
                <a:ea typeface="Consolas"/>
                <a:cs typeface="Consolas"/>
                <a:sym typeface="Consolas"/>
              </a:rPr>
              <a:t>char</a:t>
            </a:r>
            <a:r>
              <a:rPr lang="vi" sz="1000">
                <a:solidFill>
                  <a:srgbClr val="333333"/>
                </a:solidFill>
                <a:latin typeface="Consolas"/>
                <a:ea typeface="Consolas"/>
                <a:cs typeface="Consolas"/>
                <a:sym typeface="Consolas"/>
              </a:rPr>
              <a:t> full_name[</a:t>
            </a:r>
            <a:r>
              <a:rPr lang="vi" sz="1000">
                <a:solidFill>
                  <a:srgbClr val="008080"/>
                </a:solidFill>
                <a:latin typeface="Consolas"/>
                <a:ea typeface="Consolas"/>
                <a:cs typeface="Consolas"/>
                <a:sym typeface="Consolas"/>
              </a:rPr>
              <a:t>50</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1600"/>
              </a:spcBef>
              <a:spcAft>
                <a:spcPts val="0"/>
              </a:spcAft>
              <a:buNone/>
            </a:pPr>
            <a:r>
              <a:rPr lang="vi" sz="1000">
                <a:solidFill>
                  <a:srgbClr val="0086B3"/>
                </a:solidFill>
                <a:latin typeface="Consolas"/>
                <a:ea typeface="Consolas"/>
                <a:cs typeface="Consolas"/>
                <a:sym typeface="Consolas"/>
              </a:rPr>
              <a:t>cout</a:t>
            </a:r>
            <a:r>
              <a:rPr lang="vi" sz="1000">
                <a:solidFill>
                  <a:srgbClr val="333333"/>
                </a:solidFill>
                <a:latin typeface="Consolas"/>
                <a:ea typeface="Consolas"/>
                <a:cs typeface="Consolas"/>
                <a:sym typeface="Consolas"/>
              </a:rPr>
              <a:t> &lt;&lt; </a:t>
            </a:r>
            <a:r>
              <a:rPr lang="vi" sz="1000">
                <a:solidFill>
                  <a:srgbClr val="DD1144"/>
                </a:solidFill>
                <a:latin typeface="Consolas"/>
                <a:ea typeface="Consolas"/>
                <a:cs typeface="Consolas"/>
                <a:sym typeface="Consolas"/>
              </a:rPr>
              <a:t>"Enter your full name: "</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1600"/>
              </a:spcBef>
              <a:spcAft>
                <a:spcPts val="0"/>
              </a:spcAft>
              <a:buNone/>
            </a:pPr>
            <a:r>
              <a:rPr lang="vi" sz="1000">
                <a:solidFill>
                  <a:srgbClr val="0086B3"/>
                </a:solidFill>
                <a:latin typeface="Consolas"/>
                <a:ea typeface="Consolas"/>
                <a:cs typeface="Consolas"/>
                <a:sym typeface="Consolas"/>
              </a:rPr>
              <a:t>cin</a:t>
            </a:r>
            <a:r>
              <a:rPr lang="vi" sz="1000">
                <a:solidFill>
                  <a:srgbClr val="333333"/>
                </a:solidFill>
                <a:latin typeface="Consolas"/>
                <a:ea typeface="Consolas"/>
                <a:cs typeface="Consolas"/>
                <a:sym typeface="Consolas"/>
              </a:rPr>
              <a:t>.getline(full_name, </a:t>
            </a:r>
            <a:r>
              <a:rPr lang="vi" sz="1000">
                <a:solidFill>
                  <a:srgbClr val="008080"/>
                </a:solidFill>
                <a:latin typeface="Consolas"/>
                <a:ea typeface="Consolas"/>
                <a:cs typeface="Consolas"/>
                <a:sym typeface="Consolas"/>
              </a:rPr>
              <a:t>50</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marR="152400" rtl="0" algn="l">
              <a:lnSpc>
                <a:spcPct val="145000"/>
              </a:lnSpc>
              <a:spcBef>
                <a:spcPts val="1600"/>
              </a:spcBef>
              <a:spcAft>
                <a:spcPts val="1200"/>
              </a:spcAft>
              <a:buNone/>
            </a:pPr>
            <a:r>
              <a:rPr lang="vi" sz="1000">
                <a:solidFill>
                  <a:srgbClr val="0086B3"/>
                </a:solidFill>
                <a:latin typeface="Consolas"/>
                <a:ea typeface="Consolas"/>
                <a:cs typeface="Consolas"/>
                <a:sym typeface="Consolas"/>
              </a:rPr>
              <a:t>cout</a:t>
            </a:r>
            <a:r>
              <a:rPr lang="vi" sz="1000">
                <a:solidFill>
                  <a:srgbClr val="333333"/>
                </a:solidFill>
                <a:latin typeface="Consolas"/>
                <a:ea typeface="Consolas"/>
                <a:cs typeface="Consolas"/>
                <a:sym typeface="Consolas"/>
              </a:rPr>
              <a:t> &lt;&lt; </a:t>
            </a:r>
            <a:r>
              <a:rPr lang="vi" sz="1000">
                <a:solidFill>
                  <a:srgbClr val="DD1144"/>
                </a:solidFill>
                <a:latin typeface="Consolas"/>
                <a:ea typeface="Consolas"/>
                <a:cs typeface="Consolas"/>
                <a:sym typeface="Consolas"/>
              </a:rPr>
              <a:t>"Your full name is "</a:t>
            </a:r>
            <a:r>
              <a:rPr lang="vi" sz="1000">
                <a:solidFill>
                  <a:srgbClr val="333333"/>
                </a:solidFill>
                <a:latin typeface="Consolas"/>
                <a:ea typeface="Consolas"/>
                <a:cs typeface="Consolas"/>
                <a:sym typeface="Consolas"/>
              </a:rPr>
              <a:t> &lt;&lt; full_name &lt;&lt; </a:t>
            </a:r>
            <a:r>
              <a:rPr lang="vi" sz="1000">
                <a:solidFill>
                  <a:srgbClr val="0086B3"/>
                </a:solidFill>
                <a:latin typeface="Consolas"/>
                <a:ea typeface="Consolas"/>
                <a:cs typeface="Consolas"/>
                <a:sym typeface="Consolas"/>
              </a:rPr>
              <a:t>endl</a:t>
            </a:r>
            <a:r>
              <a:rPr lang="vi" sz="1000">
                <a:solidFill>
                  <a:srgbClr val="333333"/>
                </a:solidFill>
                <a:latin typeface="Consolas"/>
                <a:ea typeface="Consolas"/>
                <a:cs typeface="Consolas"/>
                <a:sym typeface="Consolas"/>
              </a:rPr>
              <a:t>;</a:t>
            </a:r>
            <a:endParaRPr/>
          </a:p>
        </p:txBody>
      </p:sp>
      <p:sp>
        <p:nvSpPr>
          <p:cNvPr id="129" name="Google Shape;129;p19"/>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sz="1000">
                <a:solidFill>
                  <a:srgbClr val="333333"/>
                </a:solidFill>
                <a:latin typeface="Consolas"/>
                <a:ea typeface="Consolas"/>
                <a:cs typeface="Consolas"/>
                <a:sym typeface="Consolas"/>
              </a:rPr>
              <a:t>char</a:t>
            </a:r>
            <a:r>
              <a:rPr lang="vi" sz="1000">
                <a:solidFill>
                  <a:srgbClr val="333333"/>
                </a:solidFill>
                <a:latin typeface="Consolas"/>
                <a:ea typeface="Consolas"/>
                <a:cs typeface="Consolas"/>
                <a:sym typeface="Consolas"/>
              </a:rPr>
              <a:t> full_name[</a:t>
            </a:r>
            <a:r>
              <a:rPr lang="vi" sz="1000">
                <a:solidFill>
                  <a:srgbClr val="008080"/>
                </a:solidFill>
                <a:latin typeface="Consolas"/>
                <a:ea typeface="Consolas"/>
                <a:cs typeface="Consolas"/>
                <a:sym typeface="Consolas"/>
              </a:rPr>
              <a:t>50</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1600"/>
              </a:spcBef>
              <a:spcAft>
                <a:spcPts val="0"/>
              </a:spcAft>
              <a:buNone/>
            </a:pPr>
            <a:r>
              <a:rPr lang="vi" sz="1000">
                <a:solidFill>
                  <a:srgbClr val="0086B3"/>
                </a:solidFill>
                <a:latin typeface="Consolas"/>
                <a:ea typeface="Consolas"/>
                <a:cs typeface="Consolas"/>
                <a:sym typeface="Consolas"/>
              </a:rPr>
              <a:t>cout</a:t>
            </a:r>
            <a:r>
              <a:rPr lang="vi" sz="1000">
                <a:solidFill>
                  <a:srgbClr val="333333"/>
                </a:solidFill>
                <a:latin typeface="Consolas"/>
                <a:ea typeface="Consolas"/>
                <a:cs typeface="Consolas"/>
                <a:sym typeface="Consolas"/>
              </a:rPr>
              <a:t> &lt;&lt; </a:t>
            </a:r>
            <a:r>
              <a:rPr lang="vi" sz="1000">
                <a:solidFill>
                  <a:srgbClr val="DD1144"/>
                </a:solidFill>
                <a:latin typeface="Consolas"/>
                <a:ea typeface="Consolas"/>
                <a:cs typeface="Consolas"/>
                <a:sym typeface="Consolas"/>
              </a:rPr>
              <a:t>"Enter your full name: "</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1600"/>
              </a:spcBef>
              <a:spcAft>
                <a:spcPts val="0"/>
              </a:spcAft>
              <a:buNone/>
            </a:pPr>
            <a:r>
              <a:rPr lang="vi" sz="1000">
                <a:solidFill>
                  <a:srgbClr val="0086B3"/>
                </a:solidFill>
                <a:latin typeface="Consolas"/>
                <a:ea typeface="Consolas"/>
                <a:cs typeface="Consolas"/>
                <a:sym typeface="Consolas"/>
              </a:rPr>
              <a:t>cin</a:t>
            </a:r>
            <a:r>
              <a:rPr lang="vi" sz="1000">
                <a:solidFill>
                  <a:srgbClr val="333333"/>
                </a:solidFill>
                <a:latin typeface="Consolas"/>
                <a:ea typeface="Consolas"/>
                <a:cs typeface="Consolas"/>
                <a:sym typeface="Consolas"/>
              </a:rPr>
              <a:t>.getline(full_name, </a:t>
            </a:r>
            <a:r>
              <a:rPr lang="vi" sz="1000">
                <a:solidFill>
                  <a:srgbClr val="008080"/>
                </a:solidFill>
                <a:latin typeface="Consolas"/>
                <a:ea typeface="Consolas"/>
                <a:cs typeface="Consolas"/>
                <a:sym typeface="Consolas"/>
              </a:rPr>
              <a:t>50</a:t>
            </a:r>
            <a:r>
              <a:rPr lang="vi" sz="1000">
                <a:solidFill>
                  <a:srgbClr val="333333"/>
                </a:solidFill>
                <a:latin typeface="Consolas"/>
                <a:ea typeface="Consolas"/>
                <a:cs typeface="Consolas"/>
                <a:sym typeface="Consolas"/>
              </a:rPr>
              <a:t>, </a:t>
            </a:r>
            <a:r>
              <a:rPr lang="vi" sz="1000">
                <a:solidFill>
                  <a:srgbClr val="DD1144"/>
                </a:solidFill>
                <a:latin typeface="Consolas"/>
                <a:ea typeface="Consolas"/>
                <a:cs typeface="Consolas"/>
                <a:sym typeface="Consolas"/>
              </a:rPr>
              <a:t>'\n'</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1600"/>
              </a:spcBef>
              <a:spcAft>
                <a:spcPts val="0"/>
              </a:spcAft>
              <a:buNone/>
            </a:pPr>
            <a:r>
              <a:rPr lang="vi" sz="1000">
                <a:solidFill>
                  <a:srgbClr val="0086B3"/>
                </a:solidFill>
                <a:latin typeface="Consolas"/>
                <a:ea typeface="Consolas"/>
                <a:cs typeface="Consolas"/>
                <a:sym typeface="Consolas"/>
              </a:rPr>
              <a:t>cout</a:t>
            </a:r>
            <a:r>
              <a:rPr lang="vi" sz="1000">
                <a:solidFill>
                  <a:srgbClr val="333333"/>
                </a:solidFill>
                <a:latin typeface="Consolas"/>
                <a:ea typeface="Consolas"/>
                <a:cs typeface="Consolas"/>
                <a:sym typeface="Consolas"/>
              </a:rPr>
              <a:t> &lt;&lt; </a:t>
            </a:r>
            <a:r>
              <a:rPr lang="vi" sz="1000">
                <a:solidFill>
                  <a:srgbClr val="DD1144"/>
                </a:solidFill>
                <a:latin typeface="Consolas"/>
                <a:ea typeface="Consolas"/>
                <a:cs typeface="Consolas"/>
                <a:sym typeface="Consolas"/>
              </a:rPr>
              <a:t>"Your full name is "</a:t>
            </a:r>
            <a:r>
              <a:rPr lang="vi" sz="1000">
                <a:solidFill>
                  <a:srgbClr val="333333"/>
                </a:solidFill>
                <a:latin typeface="Consolas"/>
                <a:ea typeface="Consolas"/>
                <a:cs typeface="Consolas"/>
                <a:sym typeface="Consolas"/>
              </a:rPr>
              <a:t> &lt;&lt; full_name &lt;&lt; </a:t>
            </a:r>
            <a:r>
              <a:rPr lang="vi" sz="1000">
                <a:solidFill>
                  <a:srgbClr val="0086B3"/>
                </a:solidFill>
                <a:latin typeface="Consolas"/>
                <a:ea typeface="Consolas"/>
                <a:cs typeface="Consolas"/>
                <a:sym typeface="Consolas"/>
              </a:rPr>
              <a:t>endl</a:t>
            </a:r>
            <a:r>
              <a:rPr lang="vi"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Nhập dữ liệu cho mảng ký tự</a:t>
            </a:r>
            <a:endParaRPr/>
          </a:p>
        </p:txBody>
      </p:sp>
      <p:sp>
        <p:nvSpPr>
          <p:cNvPr id="135" name="Google Shape;135;p20"/>
          <p:cNvSpPr txBox="1"/>
          <p:nvPr>
            <p:ph idx="1" type="body"/>
          </p:nvPr>
        </p:nvSpPr>
        <p:spPr>
          <a:xfrm>
            <a:off x="311700" y="1266325"/>
            <a:ext cx="8520600" cy="35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Hàm </a:t>
            </a:r>
            <a:r>
              <a:rPr b="1" lang="vi"/>
              <a:t>gets</a:t>
            </a:r>
            <a:r>
              <a:rPr lang="vi"/>
              <a:t> (trong visual studio theo chuẩn C++ 11 trở lên thì là </a:t>
            </a:r>
            <a:r>
              <a:rPr b="1" lang="vi"/>
              <a:t>gets_s</a:t>
            </a:r>
            <a:r>
              <a:rPr lang="vi"/>
              <a:t>) để nhập dữ liệu tương tự như </a:t>
            </a:r>
            <a:r>
              <a:rPr b="1" lang="vi"/>
              <a:t>getline</a:t>
            </a:r>
            <a:r>
              <a:rPr lang="vi"/>
              <a:t>.</a:t>
            </a:r>
            <a:endParaRPr/>
          </a:p>
          <a:p>
            <a:pPr indent="0" lvl="0" marL="0" rtl="0" algn="l">
              <a:spcBef>
                <a:spcPts val="1600"/>
              </a:spcBef>
              <a:spcAft>
                <a:spcPts val="0"/>
              </a:spcAft>
              <a:buNone/>
            </a:pPr>
            <a:r>
              <a:rPr lang="vi"/>
              <a:t>- Sử dụng:</a:t>
            </a:r>
            <a:endParaRPr/>
          </a:p>
          <a:p>
            <a:pPr indent="0" lvl="0" marL="0" rtl="0" algn="l">
              <a:spcBef>
                <a:spcPts val="1600"/>
              </a:spcBef>
              <a:spcAft>
                <a:spcPts val="0"/>
              </a:spcAft>
              <a:buNone/>
            </a:pPr>
            <a:r>
              <a:rPr b="1" lang="vi" sz="1000">
                <a:solidFill>
                  <a:srgbClr val="333333"/>
                </a:solidFill>
                <a:latin typeface="Consolas"/>
                <a:ea typeface="Consolas"/>
                <a:cs typeface="Consolas"/>
                <a:sym typeface="Consolas"/>
              </a:rPr>
              <a:t>char</a:t>
            </a:r>
            <a:r>
              <a:rPr lang="vi" sz="1000">
                <a:solidFill>
                  <a:srgbClr val="333333"/>
                </a:solidFill>
                <a:latin typeface="Consolas"/>
                <a:ea typeface="Consolas"/>
                <a:cs typeface="Consolas"/>
                <a:sym typeface="Consolas"/>
              </a:rPr>
              <a:t> *</a:t>
            </a:r>
            <a:r>
              <a:rPr b="1" lang="vi" sz="1000">
                <a:solidFill>
                  <a:srgbClr val="990000"/>
                </a:solidFill>
                <a:latin typeface="Consolas"/>
                <a:ea typeface="Consolas"/>
                <a:cs typeface="Consolas"/>
                <a:sym typeface="Consolas"/>
              </a:rPr>
              <a:t>gets_s</a:t>
            </a:r>
            <a:r>
              <a:rPr lang="vi" sz="1000">
                <a:solidFill>
                  <a:srgbClr val="333333"/>
                </a:solidFill>
                <a:latin typeface="Consolas"/>
                <a:ea typeface="Consolas"/>
                <a:cs typeface="Consolas"/>
                <a:sym typeface="Consolas"/>
              </a:rPr>
              <a:t>( </a:t>
            </a:r>
            <a:r>
              <a:rPr b="1" lang="vi" sz="1000">
                <a:solidFill>
                  <a:srgbClr val="333333"/>
                </a:solidFill>
                <a:latin typeface="Consolas"/>
                <a:ea typeface="Consolas"/>
                <a:cs typeface="Consolas"/>
                <a:sym typeface="Consolas"/>
              </a:rPr>
              <a:t>char</a:t>
            </a:r>
            <a:r>
              <a:rPr lang="vi" sz="1000">
                <a:solidFill>
                  <a:srgbClr val="333333"/>
                </a:solidFill>
                <a:latin typeface="Consolas"/>
                <a:ea typeface="Consolas"/>
                <a:cs typeface="Consolas"/>
                <a:sym typeface="Consolas"/>
              </a:rPr>
              <a:t> *str );</a:t>
            </a:r>
            <a:endParaRPr sz="1000">
              <a:solidFill>
                <a:srgbClr val="333333"/>
              </a:solidFill>
              <a:latin typeface="Consolas"/>
              <a:ea typeface="Consolas"/>
              <a:cs typeface="Consolas"/>
              <a:sym typeface="Consolas"/>
            </a:endParaRPr>
          </a:p>
          <a:p>
            <a:pPr indent="0" lvl="0" marL="0" marR="152400" rtl="0" algn="l">
              <a:lnSpc>
                <a:spcPct val="145000"/>
              </a:lnSpc>
              <a:spcBef>
                <a:spcPts val="1600"/>
              </a:spcBef>
              <a:spcAft>
                <a:spcPts val="0"/>
              </a:spcAft>
              <a:buNone/>
            </a:pPr>
            <a:r>
              <a:rPr b="1" lang="vi" sz="1000">
                <a:solidFill>
                  <a:srgbClr val="333333"/>
                </a:solidFill>
                <a:latin typeface="Consolas"/>
                <a:ea typeface="Consolas"/>
                <a:cs typeface="Consolas"/>
                <a:sym typeface="Consolas"/>
              </a:rPr>
              <a:t>char</a:t>
            </a:r>
            <a:r>
              <a:rPr lang="vi" sz="1000">
                <a:solidFill>
                  <a:srgbClr val="333333"/>
                </a:solidFill>
                <a:latin typeface="Consolas"/>
                <a:ea typeface="Consolas"/>
                <a:cs typeface="Consolas"/>
                <a:sym typeface="Consolas"/>
              </a:rPr>
              <a:t> *</a:t>
            </a:r>
            <a:r>
              <a:rPr b="1" lang="vi" sz="1000">
                <a:solidFill>
                  <a:srgbClr val="990000"/>
                </a:solidFill>
                <a:latin typeface="Consolas"/>
                <a:ea typeface="Consolas"/>
                <a:cs typeface="Consolas"/>
                <a:sym typeface="Consolas"/>
              </a:rPr>
              <a:t>gets_s</a:t>
            </a:r>
            <a:r>
              <a:rPr lang="vi" sz="1000">
                <a:solidFill>
                  <a:srgbClr val="333333"/>
                </a:solidFill>
                <a:latin typeface="Consolas"/>
                <a:ea typeface="Consolas"/>
                <a:cs typeface="Consolas"/>
                <a:sym typeface="Consolas"/>
              </a:rPr>
              <a:t>( </a:t>
            </a:r>
            <a:r>
              <a:rPr b="1" lang="vi" sz="1000">
                <a:solidFill>
                  <a:srgbClr val="333333"/>
                </a:solidFill>
                <a:latin typeface="Consolas"/>
                <a:ea typeface="Consolas"/>
                <a:cs typeface="Consolas"/>
                <a:sym typeface="Consolas"/>
              </a:rPr>
              <a:t>char</a:t>
            </a:r>
            <a:r>
              <a:rPr lang="vi" sz="1000">
                <a:solidFill>
                  <a:srgbClr val="333333"/>
                </a:solidFill>
                <a:latin typeface="Consolas"/>
                <a:ea typeface="Consolas"/>
                <a:cs typeface="Consolas"/>
                <a:sym typeface="Consolas"/>
              </a:rPr>
              <a:t> *str, </a:t>
            </a:r>
            <a:r>
              <a:rPr b="1" lang="vi" sz="1000">
                <a:solidFill>
                  <a:srgbClr val="333333"/>
                </a:solidFill>
                <a:latin typeface="Consolas"/>
                <a:ea typeface="Consolas"/>
                <a:cs typeface="Consolas"/>
                <a:sym typeface="Consolas"/>
              </a:rPr>
              <a:t>rsize_t</a:t>
            </a:r>
            <a:r>
              <a:rPr lang="vi" sz="1000">
                <a:solidFill>
                  <a:srgbClr val="333333"/>
                </a:solidFill>
                <a:latin typeface="Consolas"/>
                <a:ea typeface="Consolas"/>
                <a:cs typeface="Consolas"/>
                <a:sym typeface="Consolas"/>
              </a:rPr>
              <a:t> n );</a:t>
            </a:r>
            <a:endParaRPr sz="1000">
              <a:solidFill>
                <a:srgbClr val="333333"/>
              </a:solidFill>
              <a:latin typeface="Consolas"/>
              <a:ea typeface="Consolas"/>
              <a:cs typeface="Consolas"/>
              <a:sym typeface="Consolas"/>
            </a:endParaRPr>
          </a:p>
          <a:p>
            <a:pPr indent="0" lvl="0" marL="0" marR="152400" rtl="0" algn="l">
              <a:lnSpc>
                <a:spcPct val="145000"/>
              </a:lnSpc>
              <a:spcBef>
                <a:spcPts val="1200"/>
              </a:spcBef>
              <a:spcAft>
                <a:spcPts val="0"/>
              </a:spcAft>
              <a:buNone/>
            </a:pPr>
            <a:r>
              <a:rPr lang="vi">
                <a:solidFill>
                  <a:srgbClr val="333333"/>
                </a:solidFill>
              </a:rPr>
              <a:t>- Ví dụ:</a:t>
            </a:r>
            <a:endParaRPr>
              <a:solidFill>
                <a:srgbClr val="333333"/>
              </a:solidFill>
            </a:endParaRPr>
          </a:p>
          <a:p>
            <a:pPr indent="0" lvl="0" marL="0" marR="152400" rtl="0" algn="l">
              <a:lnSpc>
                <a:spcPct val="145000"/>
              </a:lnSpc>
              <a:spcBef>
                <a:spcPts val="1200"/>
              </a:spcBef>
              <a:spcAft>
                <a:spcPts val="0"/>
              </a:spcAft>
              <a:buNone/>
            </a:pPr>
            <a:r>
              <a:t/>
            </a:r>
            <a:endParaRPr sz="1000">
              <a:solidFill>
                <a:srgbClr val="000000"/>
              </a:solidFill>
              <a:latin typeface="Consolas"/>
              <a:ea typeface="Consolas"/>
              <a:cs typeface="Consolas"/>
              <a:sym typeface="Consolas"/>
            </a:endParaRPr>
          </a:p>
          <a:p>
            <a:pPr indent="0" lvl="0" marL="0" marR="152400" rtl="0" algn="l">
              <a:lnSpc>
                <a:spcPct val="145000"/>
              </a:lnSpc>
              <a:spcBef>
                <a:spcPts val="1200"/>
              </a:spcBef>
              <a:spcAft>
                <a:spcPts val="0"/>
              </a:spcAft>
              <a:buNone/>
            </a:pPr>
            <a:r>
              <a:t/>
            </a:r>
            <a:endParaRPr sz="1000">
              <a:solidFill>
                <a:srgbClr val="333333"/>
              </a:solidFill>
              <a:latin typeface="Consolas"/>
              <a:ea typeface="Consolas"/>
              <a:cs typeface="Consolas"/>
              <a:sym typeface="Consolas"/>
            </a:endParaRPr>
          </a:p>
          <a:p>
            <a:pPr indent="0" lvl="0" marL="0" rtl="0" algn="l">
              <a:spcBef>
                <a:spcPts val="1200"/>
              </a:spcBef>
              <a:spcAft>
                <a:spcPts val="1600"/>
              </a:spcAft>
              <a:buNone/>
            </a:pPr>
            <a:r>
              <a:t/>
            </a:r>
            <a:endParaRPr/>
          </a:p>
        </p:txBody>
      </p:sp>
      <p:sp>
        <p:nvSpPr>
          <p:cNvPr id="136" name="Google Shape;136;p20"/>
          <p:cNvSpPr txBox="1"/>
          <p:nvPr/>
        </p:nvSpPr>
        <p:spPr>
          <a:xfrm>
            <a:off x="1495225" y="3446450"/>
            <a:ext cx="3199800" cy="1061700"/>
          </a:xfrm>
          <a:prstGeom prst="rect">
            <a:avLst/>
          </a:prstGeom>
          <a:noFill/>
          <a:ln>
            <a:noFill/>
          </a:ln>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None/>
            </a:pPr>
            <a:r>
              <a:rPr lang="vi" sz="1000">
                <a:latin typeface="Consolas"/>
                <a:ea typeface="Consolas"/>
                <a:cs typeface="Consolas"/>
                <a:sym typeface="Consolas"/>
              </a:rPr>
              <a:t>char full_name[</a:t>
            </a:r>
            <a:r>
              <a:rPr lang="vi" sz="1000">
                <a:solidFill>
                  <a:srgbClr val="008080"/>
                </a:solidFill>
                <a:latin typeface="Consolas"/>
                <a:ea typeface="Consolas"/>
                <a:cs typeface="Consolas"/>
                <a:sym typeface="Consolas"/>
              </a:rPr>
              <a:t>50</a:t>
            </a:r>
            <a:r>
              <a:rPr lang="vi" sz="1000">
                <a:latin typeface="Consolas"/>
                <a:ea typeface="Consolas"/>
                <a:cs typeface="Consolas"/>
                <a:sym typeface="Consolas"/>
              </a:rPr>
              <a:t>]</a:t>
            </a:r>
            <a:r>
              <a:rPr i="1" lang="vi" sz="1000">
                <a:solidFill>
                  <a:srgbClr val="999988"/>
                </a:solidFill>
                <a:latin typeface="Consolas"/>
                <a:ea typeface="Consolas"/>
                <a:cs typeface="Consolas"/>
                <a:sym typeface="Consolas"/>
              </a:rPr>
              <a:t>;</a:t>
            </a:r>
            <a:endParaRPr sz="1000">
              <a:latin typeface="Consolas"/>
              <a:ea typeface="Consolas"/>
              <a:cs typeface="Consolas"/>
              <a:sym typeface="Consolas"/>
            </a:endParaRPr>
          </a:p>
          <a:p>
            <a:pPr indent="0" lvl="0" marL="0" marR="152400" rtl="0" algn="l">
              <a:lnSpc>
                <a:spcPct val="145000"/>
              </a:lnSpc>
              <a:spcBef>
                <a:spcPts val="1200"/>
              </a:spcBef>
              <a:spcAft>
                <a:spcPts val="0"/>
              </a:spcAft>
              <a:buNone/>
            </a:pPr>
            <a:r>
              <a:rPr lang="vi" sz="1000">
                <a:latin typeface="Consolas"/>
                <a:ea typeface="Consolas"/>
                <a:cs typeface="Consolas"/>
                <a:sym typeface="Consolas"/>
              </a:rPr>
              <a:t>gets_s(full_name)</a:t>
            </a:r>
            <a:r>
              <a:rPr i="1" lang="vi" sz="1000">
                <a:solidFill>
                  <a:srgbClr val="999988"/>
                </a:solidFill>
                <a:latin typeface="Consolas"/>
                <a:ea typeface="Consolas"/>
                <a:cs typeface="Consolas"/>
                <a:sym typeface="Consolas"/>
              </a:rPr>
              <a:t>;</a:t>
            </a:r>
            <a:endParaRPr i="1" sz="1000">
              <a:solidFill>
                <a:srgbClr val="999988"/>
              </a:solidFill>
              <a:latin typeface="Consolas"/>
              <a:ea typeface="Consolas"/>
              <a:cs typeface="Consolas"/>
              <a:sym typeface="Consolas"/>
            </a:endParaRPr>
          </a:p>
          <a:p>
            <a:pPr indent="0" lvl="0" marL="0" marR="152400" rtl="0" algn="l">
              <a:lnSpc>
                <a:spcPct val="145000"/>
              </a:lnSpc>
              <a:spcBef>
                <a:spcPts val="1200"/>
              </a:spcBef>
              <a:spcAft>
                <a:spcPts val="1200"/>
              </a:spcAft>
              <a:buNone/>
            </a:pPr>
            <a:r>
              <a:rPr lang="vi" sz="1000">
                <a:latin typeface="Consolas"/>
                <a:ea typeface="Consolas"/>
                <a:cs typeface="Consolas"/>
                <a:sym typeface="Consolas"/>
              </a:rPr>
              <a:t>gets_s(full_name, </a:t>
            </a:r>
            <a:r>
              <a:rPr lang="vi" sz="1000">
                <a:solidFill>
                  <a:srgbClr val="008080"/>
                </a:solidFill>
                <a:latin typeface="Consolas"/>
                <a:ea typeface="Consolas"/>
                <a:cs typeface="Consolas"/>
                <a:sym typeface="Consolas"/>
              </a:rPr>
              <a:t>20</a:t>
            </a:r>
            <a:r>
              <a:rPr lang="vi" sz="1000">
                <a:latin typeface="Consolas"/>
                <a:ea typeface="Consolas"/>
                <a:cs typeface="Consolas"/>
                <a:sym typeface="Consolas"/>
              </a:rPr>
              <a:t>);</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Các thao tác với mảng ký tự</a:t>
            </a:r>
            <a:endParaRPr/>
          </a:p>
        </p:txBody>
      </p:sp>
      <p:sp>
        <p:nvSpPr>
          <p:cNvPr id="142" name="Google Shape;142;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Thư viện </a:t>
            </a:r>
            <a:r>
              <a:rPr b="1" lang="vi"/>
              <a:t>cstring </a:t>
            </a:r>
            <a:r>
              <a:rPr lang="vi"/>
              <a:t>định nghĩa một tập các hàm xử lý với mảng ký tự, giúp chúng ta tiết kiệm thời gian và công sức viết code hơn.</a:t>
            </a:r>
            <a:endParaRPr/>
          </a:p>
          <a:p>
            <a:pPr indent="0" lvl="0" marL="0" rtl="0" algn="l">
              <a:spcBef>
                <a:spcPts val="1600"/>
              </a:spcBef>
              <a:spcAft>
                <a:spcPts val="0"/>
              </a:spcAft>
              <a:buNone/>
            </a:pPr>
            <a:r>
              <a:rPr lang="vi"/>
              <a:t>- Tham khảo thêm: </a:t>
            </a:r>
            <a:r>
              <a:rPr lang="vi" sz="1100" u="sng">
                <a:solidFill>
                  <a:schemeClr val="hlink"/>
                </a:solidFill>
                <a:latin typeface="Arial"/>
                <a:ea typeface="Arial"/>
                <a:cs typeface="Arial"/>
                <a:sym typeface="Arial"/>
                <a:hlinkClick r:id="rId3"/>
              </a:rPr>
              <a:t>https://www.cplusplus.com/reference/cstring/</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