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71" r:id="rId14"/>
    <p:sldId id="272" r:id="rId15"/>
    <p:sldId id="273" r:id="rId16"/>
    <p:sldId id="274" r:id="rId17"/>
    <p:sldId id="280" r:id="rId18"/>
    <p:sldId id="279" r:id="rId19"/>
    <p:sldId id="287" r:id="rId20"/>
    <p:sldId id="288" r:id="rId21"/>
    <p:sldId id="289" r:id="rId22"/>
    <p:sldId id="292" r:id="rId23"/>
    <p:sldId id="293" r:id="rId24"/>
    <p:sldId id="278" r:id="rId25"/>
    <p:sldId id="296" r:id="rId26"/>
    <p:sldId id="294" r:id="rId27"/>
    <p:sldId id="295" r:id="rId28"/>
    <p:sldId id="266" r:id="rId29"/>
    <p:sldId id="298" r:id="rId30"/>
    <p:sldId id="299" r:id="rId31"/>
    <p:sldId id="276" r:id="rId32"/>
    <p:sldId id="283" r:id="rId33"/>
    <p:sldId id="300" r:id="rId34"/>
    <p:sldId id="275" r:id="rId35"/>
    <p:sldId id="301" r:id="rId36"/>
    <p:sldId id="302" r:id="rId37"/>
    <p:sldId id="303"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80" d="100"/>
          <a:sy n="80" d="100"/>
        </p:scale>
        <p:origin x="710" y="62"/>
      </p:cViewPr>
      <p:guideLst/>
    </p:cSldViewPr>
  </p:slideViewPr>
  <p:outlineViewPr>
    <p:cViewPr>
      <p:scale>
        <a:sx n="33" d="100"/>
        <a:sy n="33" d="100"/>
      </p:scale>
      <p:origin x="0" y="-72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E3093-3E6C-4B40-8770-B1DE1A7191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B43BE4C-9140-4A2B-9F64-B74643D30804}">
      <dgm:prSet phldrT="[Text]"/>
      <dgm:spPr/>
      <dgm:t>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endParaRPr lang="en-US" dirty="0"/>
        </a:p>
      </dgm:t>
    </dgm:pt>
    <dgm:pt modelId="{5CDA2CFF-05BF-4E80-8D3D-FA625CC85DAA}" type="parTrans" cxnId="{167B0B76-6AFC-4FBB-8250-E4712793E24D}">
      <dgm:prSet/>
      <dgm:spPr/>
      <dgm:t>
        <a:bodyPr/>
        <a:lstStyle/>
        <a:p>
          <a:endParaRPr lang="en-US"/>
        </a:p>
      </dgm:t>
    </dgm:pt>
    <dgm:pt modelId="{719CD0A1-B24F-4CF8-BE6A-EEA59AD54BFE}" type="sibTrans" cxnId="{167B0B76-6AFC-4FBB-8250-E4712793E24D}">
      <dgm:prSet/>
      <dgm:spPr/>
      <dgm:t>
        <a:bodyPr/>
        <a:lstStyle/>
        <a:p>
          <a:endParaRPr lang="en-US"/>
        </a:p>
      </dgm:t>
    </dgm:pt>
    <dgm:pt modelId="{81C0330F-2232-4D28-AADF-5A79D881FDCE}">
      <dgm:prSet phldrT="[Text]"/>
      <dgm:spPr/>
      <dgm:t>
        <a:bodyPr/>
        <a:lstStyle/>
        <a:p>
          <a:r>
            <a:rPr lang="en-US" dirty="0" err="1" smtClean="0"/>
            <a:t>Cấu</a:t>
          </a:r>
          <a:r>
            <a:rPr lang="en-US" dirty="0" smtClean="0"/>
            <a:t> </a:t>
          </a:r>
          <a:r>
            <a:rPr lang="en-US" dirty="0" err="1" smtClean="0"/>
            <a:t>trúc</a:t>
          </a:r>
          <a:r>
            <a:rPr lang="en-US" dirty="0" smtClean="0"/>
            <a:t> </a:t>
          </a:r>
          <a:r>
            <a:rPr lang="en-US" dirty="0" err="1" smtClean="0"/>
            <a:t>vòng</a:t>
          </a:r>
          <a:r>
            <a:rPr lang="en-US" dirty="0" smtClean="0"/>
            <a:t> </a:t>
          </a:r>
          <a:r>
            <a:rPr lang="en-US" dirty="0" err="1" smtClean="0"/>
            <a:t>lặp</a:t>
          </a:r>
          <a:endParaRPr lang="en-US" dirty="0"/>
        </a:p>
      </dgm:t>
    </dgm:pt>
    <dgm:pt modelId="{B0E1B3E6-4649-493B-A935-7CA1ECF420F2}" type="parTrans" cxnId="{08665FBC-94E2-4C01-B51C-874B2FAC397E}">
      <dgm:prSet/>
      <dgm:spPr/>
      <dgm:t>
        <a:bodyPr/>
        <a:lstStyle/>
        <a:p>
          <a:endParaRPr lang="en-US"/>
        </a:p>
      </dgm:t>
    </dgm:pt>
    <dgm:pt modelId="{F07DC415-BDE3-4321-98E4-B8084533E734}" type="sibTrans" cxnId="{08665FBC-94E2-4C01-B51C-874B2FAC397E}">
      <dgm:prSet/>
      <dgm:spPr/>
      <dgm:t>
        <a:bodyPr/>
        <a:lstStyle/>
        <a:p>
          <a:endParaRPr lang="en-US"/>
        </a:p>
      </dgm:t>
    </dgm:pt>
    <dgm:pt modelId="{E725F50E-F4D2-4B43-A6ED-766A018E3C87}" type="pres">
      <dgm:prSet presAssocID="{6FAE3093-3E6C-4B40-8770-B1DE1A71917B}" presName="Name0" presStyleCnt="0">
        <dgm:presLayoutVars>
          <dgm:chMax val="7"/>
          <dgm:chPref val="7"/>
          <dgm:dir/>
        </dgm:presLayoutVars>
      </dgm:prSet>
      <dgm:spPr/>
      <dgm:t>
        <a:bodyPr/>
        <a:lstStyle/>
        <a:p>
          <a:endParaRPr lang="en-US"/>
        </a:p>
      </dgm:t>
    </dgm:pt>
    <dgm:pt modelId="{C7A318B8-FD02-476D-862F-951E460B724B}" type="pres">
      <dgm:prSet presAssocID="{6FAE3093-3E6C-4B40-8770-B1DE1A71917B}" presName="Name1" presStyleCnt="0"/>
      <dgm:spPr/>
    </dgm:pt>
    <dgm:pt modelId="{7D7CE6B8-5D4B-4C4E-980F-AD55CFE13C39}" type="pres">
      <dgm:prSet presAssocID="{6FAE3093-3E6C-4B40-8770-B1DE1A71917B}" presName="cycle" presStyleCnt="0"/>
      <dgm:spPr/>
    </dgm:pt>
    <dgm:pt modelId="{83B7BCFB-F34B-4E08-A6A5-551EBF81EE7B}" type="pres">
      <dgm:prSet presAssocID="{6FAE3093-3E6C-4B40-8770-B1DE1A71917B}" presName="srcNode" presStyleLbl="node1" presStyleIdx="0" presStyleCnt="2"/>
      <dgm:spPr/>
    </dgm:pt>
    <dgm:pt modelId="{9190D6E0-3FFD-4FD0-AD8A-B8B52357D6BC}" type="pres">
      <dgm:prSet presAssocID="{6FAE3093-3E6C-4B40-8770-B1DE1A71917B}" presName="conn" presStyleLbl="parChTrans1D2" presStyleIdx="0" presStyleCnt="1"/>
      <dgm:spPr/>
      <dgm:t>
        <a:bodyPr/>
        <a:lstStyle/>
        <a:p>
          <a:endParaRPr lang="en-US"/>
        </a:p>
      </dgm:t>
    </dgm:pt>
    <dgm:pt modelId="{C832DED5-94E8-4B90-8F59-317798A05E7D}" type="pres">
      <dgm:prSet presAssocID="{6FAE3093-3E6C-4B40-8770-B1DE1A71917B}" presName="extraNode" presStyleLbl="node1" presStyleIdx="0" presStyleCnt="2"/>
      <dgm:spPr/>
    </dgm:pt>
    <dgm:pt modelId="{2F445FDF-ED28-4F8D-99BA-32FCAB7873C3}" type="pres">
      <dgm:prSet presAssocID="{6FAE3093-3E6C-4B40-8770-B1DE1A71917B}" presName="dstNode" presStyleLbl="node1" presStyleIdx="0" presStyleCnt="2"/>
      <dgm:spPr/>
    </dgm:pt>
    <dgm:pt modelId="{D63FD8DC-A47F-43ED-B243-96BE3FFEACA1}" type="pres">
      <dgm:prSet presAssocID="{5B43BE4C-9140-4A2B-9F64-B74643D30804}" presName="text_1" presStyleLbl="node1" presStyleIdx="0" presStyleCnt="2">
        <dgm:presLayoutVars>
          <dgm:bulletEnabled val="1"/>
        </dgm:presLayoutVars>
      </dgm:prSet>
      <dgm:spPr/>
      <dgm:t>
        <a:bodyPr/>
        <a:lstStyle/>
        <a:p>
          <a:endParaRPr lang="en-US"/>
        </a:p>
      </dgm:t>
    </dgm:pt>
    <dgm:pt modelId="{AF0B73F9-348D-4A9F-A1BB-14A002A2AE8F}" type="pres">
      <dgm:prSet presAssocID="{5B43BE4C-9140-4A2B-9F64-B74643D30804}" presName="accent_1" presStyleCnt="0"/>
      <dgm:spPr/>
    </dgm:pt>
    <dgm:pt modelId="{8F58AC9F-F7E6-439A-8CDB-05EF89672CED}" type="pres">
      <dgm:prSet presAssocID="{5B43BE4C-9140-4A2B-9F64-B74643D30804}" presName="accentRepeatNode" presStyleLbl="solidFgAcc1" presStyleIdx="0" presStyleCnt="2"/>
      <dgm:spPr/>
    </dgm:pt>
    <dgm:pt modelId="{B9B17432-CEF7-437C-B757-A834F0047D62}" type="pres">
      <dgm:prSet presAssocID="{81C0330F-2232-4D28-AADF-5A79D881FDCE}" presName="text_2" presStyleLbl="node1" presStyleIdx="1" presStyleCnt="2">
        <dgm:presLayoutVars>
          <dgm:bulletEnabled val="1"/>
        </dgm:presLayoutVars>
      </dgm:prSet>
      <dgm:spPr/>
      <dgm:t>
        <a:bodyPr/>
        <a:lstStyle/>
        <a:p>
          <a:endParaRPr lang="en-US"/>
        </a:p>
      </dgm:t>
    </dgm:pt>
    <dgm:pt modelId="{83F4BCD0-D1F9-430E-B58F-017A59FC1BF3}" type="pres">
      <dgm:prSet presAssocID="{81C0330F-2232-4D28-AADF-5A79D881FDCE}" presName="accent_2" presStyleCnt="0"/>
      <dgm:spPr/>
    </dgm:pt>
    <dgm:pt modelId="{4122A9E6-9737-40B5-B1A4-99C60C097644}" type="pres">
      <dgm:prSet presAssocID="{81C0330F-2232-4D28-AADF-5A79D881FDCE}" presName="accentRepeatNode" presStyleLbl="solidFgAcc1" presStyleIdx="1" presStyleCnt="2"/>
      <dgm:spPr/>
    </dgm:pt>
  </dgm:ptLst>
  <dgm:cxnLst>
    <dgm:cxn modelId="{167B0B76-6AFC-4FBB-8250-E4712793E24D}" srcId="{6FAE3093-3E6C-4B40-8770-B1DE1A71917B}" destId="{5B43BE4C-9140-4A2B-9F64-B74643D30804}" srcOrd="0" destOrd="0" parTransId="{5CDA2CFF-05BF-4E80-8D3D-FA625CC85DAA}" sibTransId="{719CD0A1-B24F-4CF8-BE6A-EEA59AD54BFE}"/>
    <dgm:cxn modelId="{527CE24F-B538-41E9-8F7A-9977A9FC38D5}" type="presOf" srcId="{81C0330F-2232-4D28-AADF-5A79D881FDCE}" destId="{B9B17432-CEF7-437C-B757-A834F0047D62}" srcOrd="0" destOrd="0" presId="urn:microsoft.com/office/officeart/2008/layout/VerticalCurvedList"/>
    <dgm:cxn modelId="{F4A420B9-A362-4A73-B44A-54C3E3CF724F}" type="presOf" srcId="{6FAE3093-3E6C-4B40-8770-B1DE1A71917B}" destId="{E725F50E-F4D2-4B43-A6ED-766A018E3C87}" srcOrd="0" destOrd="0" presId="urn:microsoft.com/office/officeart/2008/layout/VerticalCurvedList"/>
    <dgm:cxn modelId="{FBE069BF-667B-468E-A016-0DD4E972FB62}" type="presOf" srcId="{5B43BE4C-9140-4A2B-9F64-B74643D30804}" destId="{D63FD8DC-A47F-43ED-B243-96BE3FFEACA1}" srcOrd="0" destOrd="0" presId="urn:microsoft.com/office/officeart/2008/layout/VerticalCurvedList"/>
    <dgm:cxn modelId="{54ADC7C2-2D2D-458F-81F4-A1986D844D10}" type="presOf" srcId="{719CD0A1-B24F-4CF8-BE6A-EEA59AD54BFE}" destId="{9190D6E0-3FFD-4FD0-AD8A-B8B52357D6BC}" srcOrd="0" destOrd="0" presId="urn:microsoft.com/office/officeart/2008/layout/VerticalCurvedList"/>
    <dgm:cxn modelId="{08665FBC-94E2-4C01-B51C-874B2FAC397E}" srcId="{6FAE3093-3E6C-4B40-8770-B1DE1A71917B}" destId="{81C0330F-2232-4D28-AADF-5A79D881FDCE}" srcOrd="1" destOrd="0" parTransId="{B0E1B3E6-4649-493B-A935-7CA1ECF420F2}" sibTransId="{F07DC415-BDE3-4321-98E4-B8084533E734}"/>
    <dgm:cxn modelId="{88FB2E10-502E-4077-9617-362F1672151E}" type="presParOf" srcId="{E725F50E-F4D2-4B43-A6ED-766A018E3C87}" destId="{C7A318B8-FD02-476D-862F-951E460B724B}" srcOrd="0" destOrd="0" presId="urn:microsoft.com/office/officeart/2008/layout/VerticalCurvedList"/>
    <dgm:cxn modelId="{783A5AAA-070D-4BAD-8338-3A41ABC22130}" type="presParOf" srcId="{C7A318B8-FD02-476D-862F-951E460B724B}" destId="{7D7CE6B8-5D4B-4C4E-980F-AD55CFE13C39}" srcOrd="0" destOrd="0" presId="urn:microsoft.com/office/officeart/2008/layout/VerticalCurvedList"/>
    <dgm:cxn modelId="{91322C71-83BD-40CC-86F7-B4B96C22871B}" type="presParOf" srcId="{7D7CE6B8-5D4B-4C4E-980F-AD55CFE13C39}" destId="{83B7BCFB-F34B-4E08-A6A5-551EBF81EE7B}" srcOrd="0" destOrd="0" presId="urn:microsoft.com/office/officeart/2008/layout/VerticalCurvedList"/>
    <dgm:cxn modelId="{C4FF9749-E966-4C9B-A56F-BD30FD263765}" type="presParOf" srcId="{7D7CE6B8-5D4B-4C4E-980F-AD55CFE13C39}" destId="{9190D6E0-3FFD-4FD0-AD8A-B8B52357D6BC}" srcOrd="1" destOrd="0" presId="urn:microsoft.com/office/officeart/2008/layout/VerticalCurvedList"/>
    <dgm:cxn modelId="{74AC8C2F-21A3-4636-9FE0-5EFD31B106AC}" type="presParOf" srcId="{7D7CE6B8-5D4B-4C4E-980F-AD55CFE13C39}" destId="{C832DED5-94E8-4B90-8F59-317798A05E7D}" srcOrd="2" destOrd="0" presId="urn:microsoft.com/office/officeart/2008/layout/VerticalCurvedList"/>
    <dgm:cxn modelId="{93EDDFA8-35F9-4A8D-B1B2-7D56482FB414}" type="presParOf" srcId="{7D7CE6B8-5D4B-4C4E-980F-AD55CFE13C39}" destId="{2F445FDF-ED28-4F8D-99BA-32FCAB7873C3}" srcOrd="3" destOrd="0" presId="urn:microsoft.com/office/officeart/2008/layout/VerticalCurvedList"/>
    <dgm:cxn modelId="{1E14B7FC-F2F9-4A01-9E9D-CA845F8D24A6}" type="presParOf" srcId="{C7A318B8-FD02-476D-862F-951E460B724B}" destId="{D63FD8DC-A47F-43ED-B243-96BE3FFEACA1}" srcOrd="1" destOrd="0" presId="urn:microsoft.com/office/officeart/2008/layout/VerticalCurvedList"/>
    <dgm:cxn modelId="{25615C48-65DF-45B2-B747-0434E65F87E0}" type="presParOf" srcId="{C7A318B8-FD02-476D-862F-951E460B724B}" destId="{AF0B73F9-348D-4A9F-A1BB-14A002A2AE8F}" srcOrd="2" destOrd="0" presId="urn:microsoft.com/office/officeart/2008/layout/VerticalCurvedList"/>
    <dgm:cxn modelId="{C6165DF8-61E9-40EF-9D00-B574CEFD45B7}" type="presParOf" srcId="{AF0B73F9-348D-4A9F-A1BB-14A002A2AE8F}" destId="{8F58AC9F-F7E6-439A-8CDB-05EF89672CED}" srcOrd="0" destOrd="0" presId="urn:microsoft.com/office/officeart/2008/layout/VerticalCurvedList"/>
    <dgm:cxn modelId="{EF2C73FC-CB3C-41F4-8764-E2DE01644A72}" type="presParOf" srcId="{C7A318B8-FD02-476D-862F-951E460B724B}" destId="{B9B17432-CEF7-437C-B757-A834F0047D62}" srcOrd="3" destOrd="0" presId="urn:microsoft.com/office/officeart/2008/layout/VerticalCurvedList"/>
    <dgm:cxn modelId="{C1AE7E5C-A061-40D5-A856-32D29DF1C696}" type="presParOf" srcId="{C7A318B8-FD02-476D-862F-951E460B724B}" destId="{83F4BCD0-D1F9-430E-B58F-017A59FC1BF3}" srcOrd="4" destOrd="0" presId="urn:microsoft.com/office/officeart/2008/layout/VerticalCurvedList"/>
    <dgm:cxn modelId="{AAC3CCC9-0A12-4AA0-BD32-F776CB0178D6}" type="presParOf" srcId="{83F4BCD0-D1F9-430E-B58F-017A59FC1BF3}" destId="{4122A9E6-9737-40B5-B1A4-99C60C09764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0D6E0-3FFD-4FD0-AD8A-B8B52357D6BC}">
      <dsp:nvSpPr>
        <dsp:cNvPr id="0" name=""/>
        <dsp:cNvSpPr/>
      </dsp:nvSpPr>
      <dsp:spPr>
        <a:xfrm>
          <a:off x="-3739134" y="-578353"/>
          <a:ext cx="4487832" cy="4487832"/>
        </a:xfrm>
        <a:prstGeom prst="blockArc">
          <a:avLst>
            <a:gd name="adj1" fmla="val 18900000"/>
            <a:gd name="adj2" fmla="val 2700000"/>
            <a:gd name="adj3" fmla="val 481"/>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3FD8DC-A47F-43ED-B243-96BE3FFEACA1}">
      <dsp:nvSpPr>
        <dsp:cNvPr id="0" name=""/>
        <dsp:cNvSpPr/>
      </dsp:nvSpPr>
      <dsp:spPr>
        <a:xfrm>
          <a:off x="612344" y="475884"/>
          <a:ext cx="7252212" cy="951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5361" tIns="127000" rIns="127000" bIns="127000" numCol="1" spcCol="1270" anchor="ctr" anchorCtr="0">
          <a:noAutofit/>
        </a:bodyPr>
        <a:lstStyle/>
        <a:p>
          <a:pPr lvl="0" algn="l" defTabSz="2222500">
            <a:lnSpc>
              <a:spcPct val="90000"/>
            </a:lnSpc>
            <a:spcBef>
              <a:spcPct val="0"/>
            </a:spcBef>
            <a:spcAft>
              <a:spcPct val="35000"/>
            </a:spcAft>
          </a:pPr>
          <a:r>
            <a:rPr lang="en-US" sz="5000" kern="1200" dirty="0" err="1" smtClean="0"/>
            <a:t>Cấu</a:t>
          </a:r>
          <a:r>
            <a:rPr lang="en-US" sz="5000" kern="1200" dirty="0" smtClean="0"/>
            <a:t> </a:t>
          </a:r>
          <a:r>
            <a:rPr lang="en-US" sz="5000" kern="1200" dirty="0" err="1" smtClean="0"/>
            <a:t>trúc</a:t>
          </a:r>
          <a:r>
            <a:rPr lang="en-US" sz="5000" kern="1200" dirty="0" smtClean="0"/>
            <a:t> </a:t>
          </a:r>
          <a:r>
            <a:rPr lang="en-US" sz="5000" kern="1200" dirty="0" err="1" smtClean="0"/>
            <a:t>rẽ</a:t>
          </a:r>
          <a:r>
            <a:rPr lang="en-US" sz="5000" kern="1200" dirty="0" smtClean="0"/>
            <a:t> </a:t>
          </a:r>
          <a:r>
            <a:rPr lang="en-US" sz="5000" kern="1200" dirty="0" err="1" smtClean="0"/>
            <a:t>nhánh</a:t>
          </a:r>
          <a:endParaRPr lang="en-US" sz="5000" kern="1200" dirty="0"/>
        </a:p>
      </dsp:txBody>
      <dsp:txXfrm>
        <a:off x="612344" y="475884"/>
        <a:ext cx="7252212" cy="951635"/>
      </dsp:txXfrm>
    </dsp:sp>
    <dsp:sp modelId="{8F58AC9F-F7E6-439A-8CDB-05EF89672CED}">
      <dsp:nvSpPr>
        <dsp:cNvPr id="0" name=""/>
        <dsp:cNvSpPr/>
      </dsp:nvSpPr>
      <dsp:spPr>
        <a:xfrm>
          <a:off x="17571" y="356930"/>
          <a:ext cx="1189544" cy="118954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B17432-CEF7-437C-B757-A834F0047D62}">
      <dsp:nvSpPr>
        <dsp:cNvPr id="0" name=""/>
        <dsp:cNvSpPr/>
      </dsp:nvSpPr>
      <dsp:spPr>
        <a:xfrm>
          <a:off x="612344" y="1903604"/>
          <a:ext cx="7252212" cy="951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5361" tIns="127000" rIns="127000" bIns="127000" numCol="1" spcCol="1270" anchor="ctr" anchorCtr="0">
          <a:noAutofit/>
        </a:bodyPr>
        <a:lstStyle/>
        <a:p>
          <a:pPr lvl="0" algn="l" defTabSz="2222500">
            <a:lnSpc>
              <a:spcPct val="90000"/>
            </a:lnSpc>
            <a:spcBef>
              <a:spcPct val="0"/>
            </a:spcBef>
            <a:spcAft>
              <a:spcPct val="35000"/>
            </a:spcAft>
          </a:pPr>
          <a:r>
            <a:rPr lang="en-US" sz="5000" kern="1200" dirty="0" err="1" smtClean="0"/>
            <a:t>Cấu</a:t>
          </a:r>
          <a:r>
            <a:rPr lang="en-US" sz="5000" kern="1200" dirty="0" smtClean="0"/>
            <a:t> </a:t>
          </a:r>
          <a:r>
            <a:rPr lang="en-US" sz="5000" kern="1200" dirty="0" err="1" smtClean="0"/>
            <a:t>trúc</a:t>
          </a:r>
          <a:r>
            <a:rPr lang="en-US" sz="5000" kern="1200" dirty="0" smtClean="0"/>
            <a:t> </a:t>
          </a:r>
          <a:r>
            <a:rPr lang="en-US" sz="5000" kern="1200" dirty="0" err="1" smtClean="0"/>
            <a:t>vòng</a:t>
          </a:r>
          <a:r>
            <a:rPr lang="en-US" sz="5000" kern="1200" dirty="0" smtClean="0"/>
            <a:t> </a:t>
          </a:r>
          <a:r>
            <a:rPr lang="en-US" sz="5000" kern="1200" dirty="0" err="1" smtClean="0"/>
            <a:t>lặp</a:t>
          </a:r>
          <a:endParaRPr lang="en-US" sz="5000" kern="1200" dirty="0"/>
        </a:p>
      </dsp:txBody>
      <dsp:txXfrm>
        <a:off x="612344" y="1903604"/>
        <a:ext cx="7252212" cy="951635"/>
      </dsp:txXfrm>
    </dsp:sp>
    <dsp:sp modelId="{4122A9E6-9737-40B5-B1A4-99C60C097644}">
      <dsp:nvSpPr>
        <dsp:cNvPr id="0" name=""/>
        <dsp:cNvSpPr/>
      </dsp:nvSpPr>
      <dsp:spPr>
        <a:xfrm>
          <a:off x="17571" y="1784650"/>
          <a:ext cx="1189544" cy="118954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err="1" smtClean="0"/>
              <a:t>Bài</a:t>
            </a:r>
            <a:r>
              <a:rPr lang="en-US" dirty="0" smtClean="0"/>
              <a:t> 2: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a:t>
            </a:r>
            <a:r>
              <a:rPr lang="en-US" dirty="0" err="1" smtClean="0"/>
              <a:t>Đức</a:t>
            </a:r>
            <a:r>
              <a:rPr lang="en-US" dirty="0" smtClean="0"/>
              <a:t> </a:t>
            </a:r>
            <a:r>
              <a:rPr lang="en-US" dirty="0" err="1" smtClean="0"/>
              <a:t>Thắng</a:t>
            </a:r>
            <a:endParaRPr lang="en-US" dirty="0"/>
          </a:p>
        </p:txBody>
      </p:sp>
    </p:spTree>
    <p:extLst>
      <p:ext uri="{BB962C8B-B14F-4D97-AF65-F5344CB8AC3E}">
        <p14:creationId xmlns:p14="http://schemas.microsoft.com/office/powerpoint/2010/main" val="1376052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r>
              <a:rPr lang="en-US" dirty="0" smtClean="0"/>
              <a:t> </a:t>
            </a:r>
            <a:r>
              <a:rPr lang="en-US" dirty="0" smtClean="0">
                <a:solidFill>
                  <a:srgbClr val="FF0000"/>
                </a:solidFill>
              </a:rPr>
              <a:t>switch</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u="sng" dirty="0" err="1" smtClean="0"/>
              <a:t>Cấu</a:t>
            </a:r>
            <a:r>
              <a:rPr lang="en-US" b="1" u="sng" dirty="0" smtClean="0"/>
              <a:t> </a:t>
            </a:r>
            <a:r>
              <a:rPr lang="en-US" b="1" u="sng" dirty="0" err="1" smtClean="0"/>
              <a:t>trúc</a:t>
            </a:r>
            <a:r>
              <a:rPr lang="en-US" b="1" u="sng" dirty="0" smtClean="0"/>
              <a:t>:</a:t>
            </a:r>
          </a:p>
          <a:p>
            <a:pPr algn="just">
              <a:lnSpc>
                <a:spcPct val="90000"/>
              </a:lnSpc>
              <a:buNone/>
            </a:pP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switch (</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&lt;</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biểu</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thức</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&gt;</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endPar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endParaRPr>
          </a:p>
          <a:p>
            <a:pPr>
              <a:lnSpc>
                <a:spcPct val="90000"/>
              </a:lnSpc>
              <a:buNone/>
            </a:pP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case</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&lt;</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hằng</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1&gt;</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&lt;</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các</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lệnh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nhánh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1&gt;</a:t>
            </a:r>
          </a:p>
          <a:p>
            <a:pPr>
              <a:lnSpc>
                <a:spcPct val="90000"/>
              </a:lnSpc>
              <a:buNone/>
            </a:pP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 </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break;</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p>
          <a:p>
            <a:pPr>
              <a:lnSpc>
                <a:spcPct val="90000"/>
              </a:lnSpc>
              <a:buNone/>
            </a:pP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case</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&lt;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hằng</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2&gt;</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&lt;</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các</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lệnh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nhánh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2&gt;</a:t>
            </a:r>
          </a:p>
          <a:p>
            <a:pPr>
              <a:lnSpc>
                <a:spcPct val="90000"/>
              </a:lnSpc>
              <a:buNone/>
            </a:pP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break;</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p>
          <a:p>
            <a:pPr>
              <a:lnSpc>
                <a:spcPct val="90000"/>
              </a:lnSpc>
              <a:buNone/>
            </a:pP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 . . .  .</a:t>
            </a:r>
          </a:p>
          <a:p>
            <a:pPr>
              <a:lnSpc>
                <a:spcPct val="90000"/>
              </a:lnSpc>
              <a:buNone/>
            </a:pP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default:</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&lt;</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các</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lệnh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a:t>
            </a:r>
            <a:r>
              <a:rPr lang="en-US" altLang="ja-JP" sz="1400" dirty="0" err="1">
                <a:solidFill>
                  <a:srgbClr val="003300"/>
                </a:solidFill>
                <a:latin typeface="Consolas" panose="020B0609020204030204" pitchFamily="49" charset="0"/>
                <a:ea typeface="ＭＳ Ｐゴシック" panose="020B0600070205080204" pitchFamily="34" charset="-128"/>
                <a:cs typeface="Arial" panose="020B0604020202020204" pitchFamily="34" charset="0"/>
              </a:rPr>
              <a:t>nhánh</a:t>
            </a:r>
            <a:r>
              <a:rPr lang="en-US" altLang="ja-JP" sz="1400"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 default&gt;]</a:t>
            </a:r>
          </a:p>
          <a:p>
            <a:pPr>
              <a:lnSpc>
                <a:spcPct val="90000"/>
              </a:lnSpc>
              <a:buNone/>
            </a:pPr>
            <a:r>
              <a:rPr lang="en-US" altLang="ja-JP" sz="1400" b="1" dirty="0">
                <a:solidFill>
                  <a:srgbClr val="003300"/>
                </a:solidFill>
                <a:latin typeface="Consolas" panose="020B0609020204030204" pitchFamily="49" charset="0"/>
                <a:ea typeface="ＭＳ Ｐゴシック" panose="020B0600070205080204" pitchFamily="34" charset="-128"/>
                <a:cs typeface="Arial" panose="020B0604020202020204" pitchFamily="34" charset="0"/>
              </a:rPr>
              <a:t>}</a:t>
            </a:r>
          </a:p>
          <a:p>
            <a:r>
              <a:rPr lang="en-US" b="1" i="1" dirty="0" err="1" smtClean="0"/>
              <a:t>Chú</a:t>
            </a:r>
            <a:r>
              <a:rPr lang="en-US" b="1" i="1" dirty="0" smtClean="0"/>
              <a:t> ý</a:t>
            </a:r>
            <a:r>
              <a:rPr lang="en-US" dirty="0" smtClean="0"/>
              <a:t>: </a:t>
            </a:r>
            <a:r>
              <a:rPr lang="en-US" altLang="ja-JP" dirty="0" err="1">
                <a:ea typeface="ＭＳ Ｐゴシック" panose="020B0600070205080204" pitchFamily="34" charset="-128"/>
                <a:cs typeface="Times New Roman" panose="02020603050405020304" pitchFamily="18" charset="0"/>
              </a:rPr>
              <a:t>Nếu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không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có</a:t>
            </a:r>
            <a:r>
              <a:rPr lang="en-US" altLang="ja-JP" dirty="0">
                <a:ea typeface="ＭＳ Ｐゴシック" panose="020B0600070205080204" pitchFamily="34" charset="-128"/>
                <a:cs typeface="Times New Roman" panose="02020603050405020304" pitchFamily="18" charset="0"/>
              </a:rPr>
              <a:t> </a:t>
            </a:r>
            <a:r>
              <a:rPr lang="en-US" altLang="ja-JP" dirty="0">
                <a:solidFill>
                  <a:srgbClr val="800080"/>
                </a:solidFill>
                <a:ea typeface="ＭＳ Ｐゴシック" panose="020B0600070205080204" pitchFamily="34" charset="-128"/>
                <a:cs typeface="Arial" panose="020B0604020202020204" pitchFamily="34" charset="0"/>
              </a:rPr>
              <a:t>break</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cho</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việc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kết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thúc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nhánh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thì</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các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câu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lệnh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của</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nhánh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dưới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vẫn</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được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coi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là</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các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câu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lệnh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của</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nhánh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hiện</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tại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Việc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thực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hiện</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các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câu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lệnh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của</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một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nhánh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chỉ</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kết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thúc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gặp</a:t>
            </a:r>
            <a:r>
              <a:rPr lang="en-US" altLang="ja-JP" dirty="0">
                <a:ea typeface="ＭＳ Ｐゴシック" panose="020B0600070205080204" pitchFamily="34" charset="-128"/>
                <a:cs typeface="Times New Roman" panose="02020603050405020304" pitchFamily="18" charset="0"/>
              </a:rPr>
              <a:t> </a:t>
            </a:r>
            <a:r>
              <a:rPr lang="en-US" altLang="ja-JP" dirty="0">
                <a:solidFill>
                  <a:srgbClr val="800080"/>
                </a:solidFill>
                <a:ea typeface="ＭＳ Ｐゴシック" panose="020B0600070205080204" pitchFamily="34" charset="-128"/>
                <a:cs typeface="Arial" panose="020B0604020202020204" pitchFamily="34" charset="0"/>
              </a:rPr>
              <a:t>break</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hoặc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hết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lệnh</a:t>
            </a:r>
            <a:r>
              <a:rPr lang="en-US" altLang="ja-JP" dirty="0">
                <a:ea typeface="ＭＳ Ｐゴシック" panose="020B0600070205080204" pitchFamily="34" charset="-128"/>
                <a:cs typeface="Times New Roman" panose="02020603050405020304" pitchFamily="18" charset="0"/>
              </a:rPr>
              <a:t> </a:t>
            </a:r>
            <a:r>
              <a:rPr lang="en-US" altLang="ja-JP" dirty="0">
                <a:solidFill>
                  <a:srgbClr val="800080"/>
                </a:solidFill>
                <a:ea typeface="ＭＳ Ｐゴシック" panose="020B0600070205080204" pitchFamily="34" charset="-128"/>
                <a:cs typeface="Arial" panose="020B0604020202020204" pitchFamily="34" charset="0"/>
              </a:rPr>
              <a:t>switch</a:t>
            </a:r>
            <a:r>
              <a:rPr lang="en-US" altLang="ja-JP" dirty="0">
                <a:ea typeface="ＭＳ Ｐゴシック" panose="020B0600070205080204" pitchFamily="34" charset="-128"/>
                <a:cs typeface="Times New Roman" panose="02020603050405020304" pitchFamily="18" charset="0"/>
              </a:rPr>
              <a:t>.</a:t>
            </a:r>
          </a:p>
          <a:p>
            <a:endParaRPr lang="en-US" dirty="0"/>
          </a:p>
        </p:txBody>
      </p:sp>
    </p:spTree>
    <p:extLst>
      <p:ext uri="{BB962C8B-B14F-4D97-AF65-F5344CB8AC3E}">
        <p14:creationId xmlns:p14="http://schemas.microsoft.com/office/powerpoint/2010/main" val="3070936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smtClean="0"/>
              <a:t>dụ</a:t>
            </a:r>
            <a:r>
              <a:rPr lang="en-US" dirty="0" smtClean="0"/>
              <a:t> 1:  </a:t>
            </a:r>
            <a:r>
              <a:rPr lang="en-US" dirty="0" err="1"/>
              <a:t>Nhập</a:t>
            </a:r>
            <a:r>
              <a:rPr lang="en-US" dirty="0"/>
              <a:t> </a:t>
            </a:r>
            <a:r>
              <a:rPr lang="en-US" dirty="0" err="1"/>
              <a:t>vào</a:t>
            </a:r>
            <a:r>
              <a:rPr lang="en-US" dirty="0"/>
              <a:t> 2 </a:t>
            </a:r>
            <a:r>
              <a:rPr lang="en-US" dirty="0" err="1"/>
              <a:t>số</a:t>
            </a:r>
            <a:r>
              <a:rPr lang="en-US" dirty="0"/>
              <a:t> </a:t>
            </a:r>
            <a:r>
              <a:rPr lang="en-US" dirty="0" err="1"/>
              <a:t>thực</a:t>
            </a:r>
            <a:r>
              <a:rPr lang="en-US" dirty="0"/>
              <a:t> </a:t>
            </a:r>
            <a:r>
              <a:rPr lang="en-US" dirty="0" err="1"/>
              <a:t>x,y</a:t>
            </a:r>
            <a:r>
              <a:rPr lang="en-US" dirty="0"/>
              <a:t>. </a:t>
            </a:r>
            <a:r>
              <a:rPr lang="en-US" dirty="0" err="1"/>
              <a:t>Nhập</a:t>
            </a:r>
            <a:r>
              <a:rPr lang="en-US" dirty="0"/>
              <a:t> </a:t>
            </a:r>
            <a:r>
              <a:rPr lang="en-US" dirty="0" err="1"/>
              <a:t>vào</a:t>
            </a:r>
            <a:r>
              <a:rPr lang="en-US" dirty="0"/>
              <a:t> </a:t>
            </a:r>
            <a:r>
              <a:rPr lang="en-US" dirty="0" err="1"/>
              <a:t>toán</a:t>
            </a:r>
            <a:r>
              <a:rPr lang="en-US" dirty="0"/>
              <a:t> </a:t>
            </a:r>
            <a:r>
              <a:rPr lang="en-US" dirty="0" err="1"/>
              <a:t>tử</a:t>
            </a:r>
            <a:r>
              <a:rPr lang="en-US" dirty="0"/>
              <a:t> M={+,-,*,/} </a:t>
            </a:r>
            <a:r>
              <a:rPr lang="en-US" dirty="0" err="1"/>
              <a:t>và</a:t>
            </a:r>
            <a:r>
              <a:rPr lang="en-US" dirty="0"/>
              <a:t> </a:t>
            </a:r>
            <a:r>
              <a:rPr lang="en-US" dirty="0" err="1"/>
              <a:t>tính</a:t>
            </a:r>
            <a:r>
              <a:rPr lang="en-US" dirty="0"/>
              <a:t> </a:t>
            </a:r>
            <a:r>
              <a:rPr lang="en-US" dirty="0" err="1"/>
              <a:t>xMy</a:t>
            </a:r>
            <a:endParaRPr lang="en-US" dirty="0"/>
          </a:p>
        </p:txBody>
      </p:sp>
      <p:sp>
        <p:nvSpPr>
          <p:cNvPr id="3" name="Content Placeholder 2"/>
          <p:cNvSpPr>
            <a:spLocks noGrp="1"/>
          </p:cNvSpPr>
          <p:nvPr>
            <p:ph sz="half" idx="1"/>
          </p:nvPr>
        </p:nvSpPr>
        <p:spPr>
          <a:xfrm>
            <a:off x="677334" y="2160589"/>
            <a:ext cx="4184035" cy="3783012"/>
          </a:xfrm>
        </p:spPr>
        <p:txBody>
          <a:bodyPr>
            <a:normAutofit/>
          </a:bodyPr>
          <a:lstStyle/>
          <a:p>
            <a:pPr marL="0" indent="0">
              <a:buNone/>
            </a:pPr>
            <a:r>
              <a:rPr lang="en-US" sz="1600" dirty="0">
                <a:latin typeface="Consolas" panose="020B0609020204030204" pitchFamily="49" charset="0"/>
              </a:rPr>
              <a:t>double x, y;</a:t>
            </a:r>
          </a:p>
          <a:p>
            <a:pPr marL="0" indent="0">
              <a:buNone/>
            </a:pPr>
            <a:r>
              <a:rPr lang="en-US" sz="1600" dirty="0">
                <a:latin typeface="Consolas" panose="020B0609020204030204" pitchFamily="49" charset="0"/>
              </a:rPr>
              <a:t>char M;</a:t>
            </a:r>
          </a:p>
          <a:p>
            <a:pPr marL="0" indent="0">
              <a:buNone/>
            </a:pPr>
            <a:r>
              <a:rPr lang="es-ES" sz="1600" dirty="0" err="1">
                <a:latin typeface="Consolas" panose="020B0609020204030204" pitchFamily="49" charset="0"/>
              </a:rPr>
              <a:t>cout</a:t>
            </a:r>
            <a:r>
              <a:rPr lang="es-ES" sz="1600" dirty="0">
                <a:latin typeface="Consolas" panose="020B0609020204030204" pitchFamily="49" charset="0"/>
              </a:rPr>
              <a:t> &lt;&lt; "</a:t>
            </a:r>
            <a:r>
              <a:rPr lang="es-ES" sz="1600" dirty="0" err="1">
                <a:latin typeface="Consolas" panose="020B0609020204030204" pitchFamily="49" charset="0"/>
              </a:rPr>
              <a:t>Nhap</a:t>
            </a:r>
            <a:r>
              <a:rPr lang="es-ES" sz="1600" dirty="0">
                <a:latin typeface="Consolas" panose="020B0609020204030204" pitchFamily="49" charset="0"/>
              </a:rPr>
              <a:t> </a:t>
            </a:r>
            <a:r>
              <a:rPr lang="es-ES" sz="1600" dirty="0" err="1">
                <a:latin typeface="Consolas" panose="020B0609020204030204" pitchFamily="49" charset="0"/>
              </a:rPr>
              <a:t>lan</a:t>
            </a:r>
            <a:r>
              <a:rPr lang="es-ES" sz="1600" dirty="0">
                <a:latin typeface="Consolas" panose="020B0609020204030204" pitchFamily="49" charset="0"/>
              </a:rPr>
              <a:t> </a:t>
            </a:r>
            <a:r>
              <a:rPr lang="es-ES" sz="1600" dirty="0" err="1">
                <a:latin typeface="Consolas" panose="020B0609020204030204" pitchFamily="49" charset="0"/>
              </a:rPr>
              <a:t>luot</a:t>
            </a:r>
            <a:r>
              <a:rPr lang="es-ES" sz="1600" dirty="0">
                <a:latin typeface="Consolas" panose="020B0609020204030204" pitchFamily="49" charset="0"/>
              </a:rPr>
              <a:t> x va y: "; </a:t>
            </a:r>
            <a:r>
              <a:rPr lang="es-ES" sz="1600" dirty="0" err="1">
                <a:latin typeface="Consolas" panose="020B0609020204030204" pitchFamily="49" charset="0"/>
              </a:rPr>
              <a:t>cin</a:t>
            </a:r>
            <a:r>
              <a:rPr lang="es-ES" sz="1600" dirty="0">
                <a:latin typeface="Consolas" panose="020B0609020204030204" pitchFamily="49" charset="0"/>
              </a:rPr>
              <a:t> &gt;&gt; x &gt;&gt; y;</a:t>
            </a:r>
          </a:p>
          <a:p>
            <a:pPr marL="0" indent="0">
              <a:buNone/>
            </a:pP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Nhap</a:t>
            </a:r>
            <a:r>
              <a:rPr lang="en-US" sz="1600" dirty="0">
                <a:latin typeface="Consolas" panose="020B0609020204030204" pitchFamily="49" charset="0"/>
              </a:rPr>
              <a:t> </a:t>
            </a:r>
            <a:r>
              <a:rPr lang="en-US" sz="1600" dirty="0" err="1">
                <a:latin typeface="Consolas" panose="020B0609020204030204" pitchFamily="49" charset="0"/>
              </a:rPr>
              <a:t>vao</a:t>
            </a:r>
            <a:r>
              <a:rPr lang="en-US" sz="1600" dirty="0">
                <a:latin typeface="Consolas" panose="020B0609020204030204" pitchFamily="49" charset="0"/>
              </a:rPr>
              <a:t> </a:t>
            </a:r>
            <a:r>
              <a:rPr lang="en-US" sz="1600" dirty="0" err="1">
                <a:latin typeface="Consolas" panose="020B0609020204030204" pitchFamily="49" charset="0"/>
              </a:rPr>
              <a:t>phep</a:t>
            </a:r>
            <a:r>
              <a:rPr lang="en-US" sz="1600" dirty="0">
                <a:latin typeface="Consolas" panose="020B0609020204030204" pitchFamily="49" charset="0"/>
              </a:rPr>
              <a:t> </a:t>
            </a:r>
            <a:r>
              <a:rPr lang="en-US" sz="1600" dirty="0" err="1">
                <a:latin typeface="Consolas" panose="020B0609020204030204" pitchFamily="49" charset="0"/>
              </a:rPr>
              <a:t>toan</a:t>
            </a:r>
            <a:r>
              <a:rPr lang="en-US" sz="1600" dirty="0">
                <a:latin typeface="Consolas" panose="020B0609020204030204" pitchFamily="49" charset="0"/>
              </a:rPr>
              <a:t>: "; </a:t>
            </a:r>
            <a:r>
              <a:rPr lang="en-US" sz="1600" dirty="0" err="1">
                <a:latin typeface="Consolas" panose="020B0609020204030204" pitchFamily="49" charset="0"/>
              </a:rPr>
              <a:t>cin</a:t>
            </a:r>
            <a:r>
              <a:rPr lang="en-US" sz="1600" dirty="0">
                <a:latin typeface="Consolas" panose="020B0609020204030204" pitchFamily="49" charset="0"/>
              </a:rPr>
              <a:t> &gt;&gt; M;</a:t>
            </a:r>
          </a:p>
        </p:txBody>
      </p:sp>
      <p:sp>
        <p:nvSpPr>
          <p:cNvPr id="4" name="Content Placeholder 3"/>
          <p:cNvSpPr>
            <a:spLocks noGrp="1"/>
          </p:cNvSpPr>
          <p:nvPr>
            <p:ph sz="half" idx="2"/>
          </p:nvPr>
        </p:nvSpPr>
        <p:spPr>
          <a:xfrm>
            <a:off x="5089968" y="1847089"/>
            <a:ext cx="4184034" cy="4846319"/>
          </a:xfrm>
        </p:spPr>
        <p:txBody>
          <a:bodyPr>
            <a:noAutofit/>
          </a:bodyPr>
          <a:lstStyle/>
          <a:p>
            <a:pPr marL="0" indent="0">
              <a:buNone/>
            </a:pPr>
            <a:r>
              <a:rPr lang="en-US" sz="1100" dirty="0"/>
              <a:t>switch (M</a:t>
            </a:r>
            <a:r>
              <a:rPr lang="en-US" sz="1100" dirty="0" smtClean="0"/>
              <a:t>){</a:t>
            </a:r>
            <a:endParaRPr lang="en-US" sz="1100" dirty="0"/>
          </a:p>
          <a:p>
            <a:pPr marL="0" indent="0">
              <a:buNone/>
            </a:pPr>
            <a:r>
              <a:rPr lang="en-US" sz="1100" dirty="0"/>
              <a:t>case '+':</a:t>
            </a:r>
          </a:p>
          <a:p>
            <a:pPr marL="0" indent="0">
              <a:buNone/>
            </a:pPr>
            <a:r>
              <a:rPr lang="es-ES" sz="1100" dirty="0" smtClean="0"/>
              <a:t>	</a:t>
            </a:r>
            <a:r>
              <a:rPr lang="es-ES" sz="1100" dirty="0" err="1" smtClean="0"/>
              <a:t>cout</a:t>
            </a:r>
            <a:r>
              <a:rPr lang="es-ES" sz="1100" dirty="0" smtClean="0"/>
              <a:t> </a:t>
            </a:r>
            <a:r>
              <a:rPr lang="es-ES" sz="1100" dirty="0"/>
              <a:t>&lt;&lt; "x + y = " &lt;&lt; x + y &lt;&lt; </a:t>
            </a:r>
            <a:r>
              <a:rPr lang="es-ES" sz="1100" dirty="0" err="1"/>
              <a:t>endl</a:t>
            </a:r>
            <a:r>
              <a:rPr lang="es-ES" sz="1100" dirty="0"/>
              <a:t>;</a:t>
            </a:r>
          </a:p>
          <a:p>
            <a:pPr marL="0" indent="0">
              <a:buNone/>
            </a:pPr>
            <a:r>
              <a:rPr lang="en-US" sz="1100" dirty="0" smtClean="0"/>
              <a:t>	break</a:t>
            </a:r>
            <a:r>
              <a:rPr lang="en-US" sz="1100" dirty="0"/>
              <a:t>;</a:t>
            </a:r>
          </a:p>
          <a:p>
            <a:pPr marL="0" indent="0">
              <a:buNone/>
            </a:pPr>
            <a:r>
              <a:rPr lang="en-US" sz="1100" dirty="0"/>
              <a:t>case '-':</a:t>
            </a:r>
          </a:p>
          <a:p>
            <a:pPr marL="0" indent="0">
              <a:buNone/>
            </a:pPr>
            <a:r>
              <a:rPr lang="es-ES" sz="1100" dirty="0" smtClean="0"/>
              <a:t>	</a:t>
            </a:r>
            <a:r>
              <a:rPr lang="es-ES" sz="1100" dirty="0" err="1" smtClean="0"/>
              <a:t>cout</a:t>
            </a:r>
            <a:r>
              <a:rPr lang="es-ES" sz="1100" dirty="0" smtClean="0"/>
              <a:t> </a:t>
            </a:r>
            <a:r>
              <a:rPr lang="es-ES" sz="1100" dirty="0"/>
              <a:t>&lt;&lt; "x - y = " &lt;&lt; x - y &lt;&lt; </a:t>
            </a:r>
            <a:r>
              <a:rPr lang="es-ES" sz="1100" dirty="0" err="1"/>
              <a:t>endl</a:t>
            </a:r>
            <a:r>
              <a:rPr lang="es-ES" sz="1100" dirty="0"/>
              <a:t>;</a:t>
            </a:r>
          </a:p>
          <a:p>
            <a:pPr marL="0" indent="0">
              <a:buNone/>
            </a:pPr>
            <a:r>
              <a:rPr lang="en-US" sz="1100" dirty="0" smtClean="0"/>
              <a:t>	break</a:t>
            </a:r>
            <a:r>
              <a:rPr lang="en-US" sz="1100" dirty="0"/>
              <a:t>;</a:t>
            </a:r>
          </a:p>
          <a:p>
            <a:pPr marL="0" indent="0">
              <a:buNone/>
            </a:pPr>
            <a:r>
              <a:rPr lang="en-US" sz="1100" dirty="0"/>
              <a:t>case '*':</a:t>
            </a:r>
          </a:p>
          <a:p>
            <a:pPr marL="0" indent="0">
              <a:buNone/>
            </a:pPr>
            <a:r>
              <a:rPr lang="es-ES" sz="1100" dirty="0" smtClean="0"/>
              <a:t>	</a:t>
            </a:r>
            <a:r>
              <a:rPr lang="es-ES" sz="1100" dirty="0" err="1" smtClean="0"/>
              <a:t>cout</a:t>
            </a:r>
            <a:r>
              <a:rPr lang="es-ES" sz="1100" dirty="0" smtClean="0"/>
              <a:t> </a:t>
            </a:r>
            <a:r>
              <a:rPr lang="es-ES" sz="1100" dirty="0"/>
              <a:t>&lt;&lt; "x * y = " &lt;&lt; x * y &lt;&lt; </a:t>
            </a:r>
            <a:r>
              <a:rPr lang="es-ES" sz="1100" dirty="0" err="1"/>
              <a:t>endl</a:t>
            </a:r>
            <a:r>
              <a:rPr lang="es-ES" sz="1100" dirty="0"/>
              <a:t>;</a:t>
            </a:r>
          </a:p>
          <a:p>
            <a:pPr marL="0" indent="0">
              <a:buNone/>
            </a:pPr>
            <a:r>
              <a:rPr lang="en-US" sz="1100" dirty="0" smtClean="0"/>
              <a:t>	break</a:t>
            </a:r>
            <a:r>
              <a:rPr lang="en-US" sz="1100" dirty="0"/>
              <a:t>;</a:t>
            </a:r>
          </a:p>
          <a:p>
            <a:pPr marL="0" indent="0">
              <a:buNone/>
            </a:pPr>
            <a:r>
              <a:rPr lang="en-US" sz="1100" dirty="0"/>
              <a:t>case '/':</a:t>
            </a:r>
          </a:p>
          <a:p>
            <a:pPr marL="0" indent="0">
              <a:buNone/>
            </a:pPr>
            <a:r>
              <a:rPr lang="es-ES" sz="1100" dirty="0" smtClean="0"/>
              <a:t>	</a:t>
            </a:r>
            <a:r>
              <a:rPr lang="es-ES" sz="1100" dirty="0" err="1" smtClean="0"/>
              <a:t>cout</a:t>
            </a:r>
            <a:r>
              <a:rPr lang="es-ES" sz="1100" dirty="0" smtClean="0"/>
              <a:t> </a:t>
            </a:r>
            <a:r>
              <a:rPr lang="es-ES" sz="1100" dirty="0"/>
              <a:t>&lt;&lt; "x / y = " &lt;&lt; x / y &lt;&lt; </a:t>
            </a:r>
            <a:r>
              <a:rPr lang="es-ES" sz="1100" dirty="0" err="1"/>
              <a:t>endl</a:t>
            </a:r>
            <a:r>
              <a:rPr lang="es-ES" sz="1100" dirty="0"/>
              <a:t>;</a:t>
            </a:r>
          </a:p>
          <a:p>
            <a:pPr marL="0" indent="0">
              <a:buNone/>
            </a:pPr>
            <a:r>
              <a:rPr lang="en-US" sz="1100" dirty="0" smtClean="0"/>
              <a:t>	break</a:t>
            </a:r>
            <a:r>
              <a:rPr lang="en-US" sz="1100" dirty="0"/>
              <a:t>;</a:t>
            </a:r>
          </a:p>
          <a:p>
            <a:pPr marL="0" indent="0">
              <a:buNone/>
            </a:pPr>
            <a:r>
              <a:rPr lang="en-US" sz="1100" dirty="0"/>
              <a:t>default:</a:t>
            </a:r>
          </a:p>
          <a:p>
            <a:pPr marL="0" indent="0">
              <a:buNone/>
            </a:pPr>
            <a:r>
              <a:rPr lang="en-US" sz="1100" dirty="0" smtClean="0"/>
              <a:t>	</a:t>
            </a:r>
            <a:r>
              <a:rPr lang="en-US" sz="1100" dirty="0" err="1" smtClean="0"/>
              <a:t>cout</a:t>
            </a:r>
            <a:r>
              <a:rPr lang="en-US" sz="1100" dirty="0" smtClean="0"/>
              <a:t> </a:t>
            </a:r>
            <a:r>
              <a:rPr lang="en-US" sz="1100" dirty="0"/>
              <a:t>&lt;&lt; "</a:t>
            </a:r>
            <a:r>
              <a:rPr lang="en-US" sz="1100" dirty="0" err="1" smtClean="0"/>
              <a:t>Phep</a:t>
            </a:r>
            <a:r>
              <a:rPr lang="en-US" sz="1100" dirty="0" smtClean="0"/>
              <a:t> </a:t>
            </a:r>
            <a:r>
              <a:rPr lang="en-US" sz="1100" dirty="0" err="1"/>
              <a:t>toan</a:t>
            </a:r>
            <a:r>
              <a:rPr lang="en-US" sz="1100" dirty="0"/>
              <a:t> </a:t>
            </a:r>
            <a:r>
              <a:rPr lang="en-US" sz="1100" dirty="0" err="1"/>
              <a:t>nhap</a:t>
            </a:r>
            <a:r>
              <a:rPr lang="en-US" sz="1100" dirty="0"/>
              <a:t> </a:t>
            </a:r>
            <a:r>
              <a:rPr lang="en-US" sz="1100" dirty="0" err="1"/>
              <a:t>vao</a:t>
            </a:r>
            <a:r>
              <a:rPr lang="en-US" sz="1100" dirty="0"/>
              <a:t> </a:t>
            </a:r>
            <a:r>
              <a:rPr lang="en-US" sz="1100" dirty="0" err="1"/>
              <a:t>khong</a:t>
            </a:r>
            <a:r>
              <a:rPr lang="en-US" sz="1100" dirty="0"/>
              <a:t> </a:t>
            </a:r>
            <a:r>
              <a:rPr lang="en-US" sz="1100" dirty="0" err="1"/>
              <a:t>thoa</a:t>
            </a:r>
            <a:r>
              <a:rPr lang="en-US" sz="1100" dirty="0"/>
              <a:t> man" &lt;&lt; </a:t>
            </a:r>
            <a:r>
              <a:rPr lang="en-US" sz="1100" dirty="0" err="1"/>
              <a:t>endl</a:t>
            </a:r>
            <a:r>
              <a:rPr lang="en-US" sz="1100" dirty="0"/>
              <a:t>;</a:t>
            </a:r>
          </a:p>
          <a:p>
            <a:pPr marL="0" indent="0">
              <a:buNone/>
            </a:pPr>
            <a:r>
              <a:rPr lang="en-US" sz="1100" dirty="0" smtClean="0"/>
              <a:t>	break</a:t>
            </a:r>
            <a:r>
              <a:rPr lang="en-US" sz="1100" dirty="0"/>
              <a:t>;</a:t>
            </a:r>
          </a:p>
          <a:p>
            <a:pPr marL="0" indent="0">
              <a:buNone/>
            </a:pPr>
            <a:r>
              <a:rPr lang="en-US" sz="1100" dirty="0"/>
              <a:t>}</a:t>
            </a:r>
          </a:p>
        </p:txBody>
      </p:sp>
    </p:spTree>
    <p:extLst>
      <p:ext uri="{BB962C8B-B14F-4D97-AF65-F5344CB8AC3E}">
        <p14:creationId xmlns:p14="http://schemas.microsoft.com/office/powerpoint/2010/main" val="2802822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2: </a:t>
            </a:r>
            <a:r>
              <a:rPr lang="vi-VN" dirty="0"/>
              <a:t>Viết chương trình nhập vào tháng, in ra tháng đó có bao nhiêu ngày.</a:t>
            </a:r>
            <a:endParaRPr lang="en-US" dirty="0"/>
          </a:p>
        </p:txBody>
      </p:sp>
      <p:sp>
        <p:nvSpPr>
          <p:cNvPr id="5" name="Rectangle 4"/>
          <p:cNvSpPr/>
          <p:nvPr/>
        </p:nvSpPr>
        <p:spPr>
          <a:xfrm>
            <a:off x="820059" y="1922272"/>
            <a:ext cx="8311218" cy="4524315"/>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thang;</a:t>
            </a:r>
          </a:p>
          <a:p>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Nhap</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vao</a:t>
            </a:r>
            <a:r>
              <a:rPr lang="en-US" sz="1600" dirty="0">
                <a:solidFill>
                  <a:srgbClr val="A31515"/>
                </a:solidFill>
                <a:latin typeface="Consolas" panose="020B0609020204030204" pitchFamily="49" charset="0"/>
              </a:rPr>
              <a:t> thang: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thang;</a:t>
            </a:r>
          </a:p>
          <a:p>
            <a:r>
              <a:rPr lang="en-US" sz="1600" dirty="0">
                <a:solidFill>
                  <a:srgbClr val="0000FF"/>
                </a:solidFill>
                <a:latin typeface="Consolas" panose="020B0609020204030204" pitchFamily="49" charset="0"/>
              </a:rPr>
              <a:t>switch</a:t>
            </a:r>
            <a:r>
              <a:rPr lang="en-US" sz="1600" dirty="0">
                <a:solidFill>
                  <a:srgbClr val="000000"/>
                </a:solidFill>
                <a:latin typeface="Consolas" panose="020B0609020204030204" pitchFamily="49" charset="0"/>
              </a:rPr>
              <a:t> (thang)</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3: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5: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7: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8: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10: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12:</a:t>
            </a: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"Thang co 31 </a:t>
            </a:r>
            <a:r>
              <a:rPr lang="en-US" sz="1600" dirty="0" err="1">
                <a:solidFill>
                  <a:srgbClr val="A31515"/>
                </a:solidFill>
                <a:latin typeface="Consolas" panose="020B0609020204030204" pitchFamily="49" charset="0"/>
              </a:rPr>
              <a:t>ngay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break</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2</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Không</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xét</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năm</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nên</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mặc</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định</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tháng</a:t>
            </a:r>
            <a:r>
              <a:rPr lang="en-US" sz="1600" dirty="0" smtClean="0">
                <a:solidFill>
                  <a:srgbClr val="000000"/>
                </a:solidFill>
                <a:latin typeface="Consolas" panose="020B0609020204030204" pitchFamily="49" charset="0"/>
              </a:rPr>
              <a:t> 2 </a:t>
            </a:r>
            <a:r>
              <a:rPr lang="en-US" sz="1600" dirty="0" err="1" smtClean="0">
                <a:solidFill>
                  <a:srgbClr val="000000"/>
                </a:solidFill>
                <a:latin typeface="Consolas" panose="020B0609020204030204" pitchFamily="49" charset="0"/>
              </a:rPr>
              <a:t>là</a:t>
            </a:r>
            <a:r>
              <a:rPr lang="en-US" sz="1600" dirty="0" smtClean="0">
                <a:solidFill>
                  <a:srgbClr val="000000"/>
                </a:solidFill>
                <a:latin typeface="Consolas" panose="020B0609020204030204" pitchFamily="49" charset="0"/>
              </a:rPr>
              <a:t> 28 </a:t>
            </a:r>
            <a:r>
              <a:rPr lang="en-US" sz="1600" dirty="0" err="1" smtClean="0">
                <a:solidFill>
                  <a:srgbClr val="000000"/>
                </a:solidFill>
                <a:latin typeface="Consolas" panose="020B0609020204030204" pitchFamily="49" charset="0"/>
              </a:rPr>
              <a:t>ngày</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"Thang co 28 </a:t>
            </a:r>
            <a:r>
              <a:rPr lang="en-US" sz="1600" dirty="0" err="1">
                <a:solidFill>
                  <a:srgbClr val="A31515"/>
                </a:solidFill>
                <a:latin typeface="Consolas" panose="020B0609020204030204" pitchFamily="49" charset="0"/>
              </a:rPr>
              <a:t>ngay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break</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4: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6: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9: </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11:</a:t>
            </a: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"Thang co 30 </a:t>
            </a:r>
            <a:r>
              <a:rPr lang="en-US" sz="1600" dirty="0" err="1">
                <a:solidFill>
                  <a:srgbClr val="A31515"/>
                </a:solidFill>
                <a:latin typeface="Consolas" panose="020B0609020204030204" pitchFamily="49" charset="0"/>
              </a:rPr>
              <a:t>ngay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break</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default</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"Ban </a:t>
            </a:r>
            <a:r>
              <a:rPr lang="en-US" sz="1600" dirty="0" err="1">
                <a:solidFill>
                  <a:srgbClr val="A31515"/>
                </a:solidFill>
                <a:latin typeface="Consolas" panose="020B0609020204030204" pitchFamily="49" charset="0"/>
              </a:rPr>
              <a:t>khong</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nhap</a:t>
            </a:r>
            <a:r>
              <a:rPr lang="en-US" sz="1600" dirty="0">
                <a:solidFill>
                  <a:srgbClr val="A31515"/>
                </a:solidFill>
                <a:latin typeface="Consolas" panose="020B0609020204030204" pitchFamily="49" charset="0"/>
              </a:rPr>
              <a:t> dung </a:t>
            </a:r>
            <a:r>
              <a:rPr lang="en-US" sz="1600" dirty="0" err="1">
                <a:solidFill>
                  <a:srgbClr val="A31515"/>
                </a:solidFill>
                <a:latin typeface="Consolas" panose="020B0609020204030204" pitchFamily="49" charset="0"/>
              </a:rPr>
              <a:t>roi</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break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356058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solidFill>
                  <a:srgbClr val="FF0000"/>
                </a:solidFill>
              </a:rPr>
              <a:t>rút</a:t>
            </a:r>
            <a:r>
              <a:rPr lang="en-US" dirty="0" smtClean="0">
                <a:solidFill>
                  <a:srgbClr val="FF0000"/>
                </a:solidFill>
              </a:rPr>
              <a:t> </a:t>
            </a:r>
            <a:r>
              <a:rPr lang="en-US" dirty="0" err="1" smtClean="0">
                <a:solidFill>
                  <a:srgbClr val="FF0000"/>
                </a:solidFill>
              </a:rPr>
              <a:t>gọn</a:t>
            </a:r>
            <a:endParaRPr lang="en-US" dirty="0">
              <a:solidFill>
                <a:srgbClr val="FF0000"/>
              </a:solidFill>
            </a:endParaRPr>
          </a:p>
        </p:txBody>
      </p:sp>
      <p:sp>
        <p:nvSpPr>
          <p:cNvPr id="3" name="Content Placeholder 2"/>
          <p:cNvSpPr>
            <a:spLocks noGrp="1"/>
          </p:cNvSpPr>
          <p:nvPr>
            <p:ph idx="1"/>
          </p:nvPr>
        </p:nvSpPr>
        <p:spPr/>
        <p:txBody>
          <a:bodyPr/>
          <a:lstStyle/>
          <a:p>
            <a:r>
              <a:rPr lang="en-US" b="1" u="sng" dirty="0" err="1" smtClean="0"/>
              <a:t>Cấu</a:t>
            </a:r>
            <a:r>
              <a:rPr lang="en-US" b="1" u="sng" dirty="0" smtClean="0"/>
              <a:t> </a:t>
            </a:r>
            <a:r>
              <a:rPr lang="en-US" b="1" u="sng" dirty="0" err="1" smtClean="0"/>
              <a:t>trúc</a:t>
            </a:r>
            <a:r>
              <a:rPr lang="en-US" b="1" u="sng" dirty="0" smtClean="0"/>
              <a:t>:</a:t>
            </a:r>
          </a:p>
          <a:p>
            <a:pPr lvl="1"/>
            <a:r>
              <a:rPr lang="en-US" sz="1400" dirty="0" smtClean="0">
                <a:latin typeface="Consolas" panose="020B0609020204030204" pitchFamily="49" charset="0"/>
              </a:rPr>
              <a:t>(/*</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smtClean="0">
                <a:solidFill>
                  <a:srgbClr val="FF0000"/>
                </a:solidFill>
                <a:latin typeface="Consolas" panose="020B0609020204030204" pitchFamily="49" charset="0"/>
              </a:rPr>
              <a:t>?</a:t>
            </a:r>
            <a:r>
              <a:rPr lang="en-US" sz="1400" dirty="0" smtClean="0">
                <a:latin typeface="Consolas" panose="020B0609020204030204" pitchFamily="49" charset="0"/>
              </a:rPr>
              <a:t> /*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 </a:t>
            </a:r>
            <a:r>
              <a:rPr lang="en-US" sz="1400" dirty="0" smtClean="0">
                <a:solidFill>
                  <a:srgbClr val="FF0000"/>
                </a:solidFill>
                <a:latin typeface="Consolas" panose="020B0609020204030204" pitchFamily="49" charset="0"/>
              </a:rPr>
              <a:t>:</a:t>
            </a:r>
            <a:r>
              <a:rPr lang="en-US" sz="1400" dirty="0" smtClean="0">
                <a:latin typeface="Consolas" panose="020B0609020204030204" pitchFamily="49" charset="0"/>
              </a:rPr>
              <a:t> /* </a:t>
            </a:r>
            <a:r>
              <a:rPr lang="en-US" sz="1400" dirty="0" err="1" smtClean="0">
                <a:latin typeface="Consolas" panose="020B0609020204030204" pitchFamily="49" charset="0"/>
              </a:rPr>
              <a:t>Không</a:t>
            </a:r>
            <a:r>
              <a:rPr lang="en-US" sz="1400" dirty="0" smtClean="0">
                <a:latin typeface="Consolas" panose="020B0609020204030204" pitchFamily="49" charset="0"/>
              </a:rPr>
              <a:t> </a:t>
            </a:r>
            <a:r>
              <a:rPr lang="en-US" sz="1400" dirty="0" err="1" smtClean="0">
                <a:latin typeface="Consolas" panose="020B0609020204030204" pitchFamily="49" charset="0"/>
              </a:rPr>
              <a:t>thì</a:t>
            </a:r>
            <a:r>
              <a:rPr lang="en-US" sz="1400" dirty="0" smtClean="0">
                <a:latin typeface="Consolas" panose="020B0609020204030204" pitchFamily="49" charset="0"/>
              </a:rPr>
              <a:t> </a:t>
            </a:r>
            <a:r>
              <a:rPr lang="en-US" sz="1400" dirty="0" err="1" smtClean="0">
                <a:latin typeface="Consolas" panose="020B0609020204030204" pitchFamily="49" charset="0"/>
              </a:rPr>
              <a:t>làm</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khác</a:t>
            </a:r>
            <a:r>
              <a:rPr lang="en-US" sz="1400" dirty="0" smtClean="0">
                <a:latin typeface="Consolas" panose="020B0609020204030204" pitchFamily="49" charset="0"/>
              </a:rPr>
              <a:t> */;</a:t>
            </a:r>
          </a:p>
          <a:p>
            <a:pPr lvl="1"/>
            <a:r>
              <a:rPr lang="en-US" sz="1400" dirty="0" err="1" smtClean="0">
                <a:latin typeface="Consolas" panose="020B0609020204030204" pitchFamily="49" charset="0"/>
              </a:rPr>
              <a:t>Ví</a:t>
            </a:r>
            <a:r>
              <a:rPr lang="en-US" sz="1400" dirty="0" smtClean="0">
                <a:latin typeface="Consolas" panose="020B0609020204030204" pitchFamily="49" charset="0"/>
              </a:rPr>
              <a:t> </a:t>
            </a:r>
            <a:r>
              <a:rPr lang="en-US" sz="1400" dirty="0" err="1" smtClean="0">
                <a:latin typeface="Consolas" panose="020B0609020204030204" pitchFamily="49" charset="0"/>
              </a:rPr>
              <a:t>dụ</a:t>
            </a:r>
            <a:r>
              <a:rPr lang="en-US" sz="1400" dirty="0" smtClean="0">
                <a:latin typeface="Consolas" panose="020B0609020204030204" pitchFamily="49" charset="0"/>
              </a:rPr>
              <a:t> 1:</a:t>
            </a:r>
          </a:p>
          <a:p>
            <a:pPr marL="457200" lvl="1" indent="0">
              <a:buNone/>
            </a:pPr>
            <a:r>
              <a:rPr lang="en-US" sz="1400" dirty="0" smtClean="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((diem &gt;= 8.0</a:t>
            </a:r>
            <a:r>
              <a:rPr lang="en-US" sz="1400" dirty="0" smtClean="0">
                <a:latin typeface="Consolas" panose="020B0609020204030204" pitchFamily="49" charset="0"/>
              </a:rPr>
              <a:t>)? "</a:t>
            </a:r>
            <a:r>
              <a:rPr lang="en-US" sz="1400" dirty="0">
                <a:latin typeface="Consolas" panose="020B0609020204030204" pitchFamily="49" charset="0"/>
              </a:rPr>
              <a:t>hoc </a:t>
            </a:r>
            <a:r>
              <a:rPr lang="en-US" sz="1400" dirty="0" err="1">
                <a:latin typeface="Consolas" panose="020B0609020204030204" pitchFamily="49" charset="0"/>
              </a:rPr>
              <a:t>gioi</a:t>
            </a:r>
            <a:r>
              <a:rPr lang="en-US" sz="1400" dirty="0">
                <a:latin typeface="Consolas" panose="020B0609020204030204" pitchFamily="49" charset="0"/>
              </a:rPr>
              <a:t>" : "hoc dot")  &lt;&lt; </a:t>
            </a:r>
            <a:r>
              <a:rPr lang="en-US" sz="1400" dirty="0" err="1">
                <a:latin typeface="Consolas" panose="020B0609020204030204" pitchFamily="49" charset="0"/>
              </a:rPr>
              <a:t>endl</a:t>
            </a:r>
            <a:r>
              <a:rPr lang="en-US" sz="1400" dirty="0" smtClean="0">
                <a:latin typeface="Consolas" panose="020B0609020204030204" pitchFamily="49" charset="0"/>
              </a:rPr>
              <a:t>;</a:t>
            </a:r>
            <a:endParaRPr lang="en-US" sz="1400" dirty="0">
              <a:latin typeface="Consolas" panose="020B0609020204030204" pitchFamily="49" charset="0"/>
            </a:endParaRPr>
          </a:p>
          <a:p>
            <a:pPr lvl="1"/>
            <a:r>
              <a:rPr lang="en-US" sz="1400" dirty="0" err="1">
                <a:latin typeface="Consolas" panose="020B0609020204030204" pitchFamily="49" charset="0"/>
              </a:rPr>
              <a:t>Ví</a:t>
            </a:r>
            <a:r>
              <a:rPr lang="en-US" sz="1400" dirty="0">
                <a:latin typeface="Consolas" panose="020B0609020204030204" pitchFamily="49" charset="0"/>
              </a:rPr>
              <a:t> </a:t>
            </a:r>
            <a:r>
              <a:rPr lang="en-US" sz="1400" dirty="0" err="1" smtClean="0">
                <a:latin typeface="Consolas" panose="020B0609020204030204" pitchFamily="49" charset="0"/>
              </a:rPr>
              <a:t>dụ</a:t>
            </a:r>
            <a:r>
              <a:rPr lang="en-US" sz="1400" dirty="0" smtClean="0">
                <a:latin typeface="Consolas" panose="020B0609020204030204" pitchFamily="49" charset="0"/>
              </a:rPr>
              <a:t> 2:</a:t>
            </a:r>
          </a:p>
          <a:p>
            <a:pPr marL="457200" lvl="1" indent="0">
              <a:buNone/>
            </a:pPr>
            <a:r>
              <a:rPr lang="en-US" sz="1400" dirty="0" smtClean="0">
                <a:latin typeface="Consolas" panose="020B0609020204030204" pitchFamily="49" charset="0"/>
              </a:rPr>
              <a:t>	</a:t>
            </a:r>
            <a:r>
              <a:rPr lang="en-US" sz="1400" dirty="0" err="1" smtClean="0">
                <a:latin typeface="Consolas" panose="020B0609020204030204" pitchFamily="49" charset="0"/>
              </a:rPr>
              <a:t>cout</a:t>
            </a:r>
            <a:r>
              <a:rPr lang="en-US" sz="1400" dirty="0" smtClean="0">
                <a:latin typeface="Consolas" panose="020B0609020204030204" pitchFamily="49" charset="0"/>
              </a:rPr>
              <a:t> </a:t>
            </a:r>
            <a:r>
              <a:rPr lang="en-US" sz="1400" dirty="0">
                <a:latin typeface="Consolas" panose="020B0609020204030204" pitchFamily="49" charset="0"/>
              </a:rPr>
              <a:t>&lt;&lt; ((diem &gt;= 8.0) ? "</a:t>
            </a:r>
            <a:r>
              <a:rPr lang="en-US" sz="1400" dirty="0" err="1">
                <a:latin typeface="Consolas" panose="020B0609020204030204" pitchFamily="49" charset="0"/>
              </a:rPr>
              <a:t>Gioi</a:t>
            </a:r>
            <a:r>
              <a:rPr lang="en-US" sz="1400" dirty="0">
                <a:latin typeface="Consolas" panose="020B0609020204030204" pitchFamily="49" charset="0"/>
              </a:rPr>
              <a:t>" : (diem &gt;= </a:t>
            </a:r>
            <a:r>
              <a:rPr lang="en-US" sz="1400" dirty="0" smtClean="0">
                <a:latin typeface="Consolas" panose="020B0609020204030204" pitchFamily="49" charset="0"/>
              </a:rPr>
              <a:t>6.5 &amp;&amp; diem </a:t>
            </a:r>
            <a:r>
              <a:rPr lang="en-US" sz="1400" dirty="0">
                <a:latin typeface="Consolas" panose="020B0609020204030204" pitchFamily="49" charset="0"/>
              </a:rPr>
              <a:t>&lt; 8.0) ? "</a:t>
            </a:r>
            <a:r>
              <a:rPr lang="en-US" sz="1400" dirty="0" err="1">
                <a:latin typeface="Consolas" panose="020B0609020204030204" pitchFamily="49" charset="0"/>
              </a:rPr>
              <a:t>Kha</a:t>
            </a:r>
            <a:r>
              <a:rPr lang="en-US" sz="1400" dirty="0">
                <a:latin typeface="Consolas" panose="020B0609020204030204" pitchFamily="49" charset="0"/>
              </a:rPr>
              <a:t>" : </a:t>
            </a:r>
            <a:endParaRPr lang="en-US" sz="1400" dirty="0" smtClean="0">
              <a:latin typeface="Consolas" panose="020B0609020204030204" pitchFamily="49" charset="0"/>
            </a:endParaRPr>
          </a:p>
          <a:p>
            <a:pPr marL="457200" lvl="1" indent="0">
              <a:buNone/>
            </a:pPr>
            <a:r>
              <a:rPr lang="en-US" sz="1400" dirty="0" smtClean="0">
                <a:latin typeface="Consolas" panose="020B0609020204030204" pitchFamily="49" charset="0"/>
              </a:rPr>
              <a:t>	(</a:t>
            </a:r>
            <a:r>
              <a:rPr lang="en-US" sz="1400" dirty="0">
                <a:latin typeface="Consolas" panose="020B0609020204030204" pitchFamily="49" charset="0"/>
              </a:rPr>
              <a:t>diem &gt;= 4 &amp;&amp; diem &lt; 6.5) ? "</a:t>
            </a:r>
            <a:r>
              <a:rPr lang="en-US" sz="1400" dirty="0" err="1">
                <a:latin typeface="Consolas" panose="020B0609020204030204" pitchFamily="49" charset="0"/>
              </a:rPr>
              <a:t>Trung</a:t>
            </a:r>
            <a:r>
              <a:rPr lang="en-US" sz="1400" dirty="0">
                <a:latin typeface="Consolas" panose="020B0609020204030204" pitchFamily="49" charset="0"/>
              </a:rPr>
              <a:t> </a:t>
            </a:r>
            <a:r>
              <a:rPr lang="en-US" sz="1400" dirty="0" err="1">
                <a:latin typeface="Consolas" panose="020B0609020204030204" pitchFamily="49" charset="0"/>
              </a:rPr>
              <a:t>binh</a:t>
            </a:r>
            <a:r>
              <a:rPr lang="en-US" sz="1400" dirty="0">
                <a:latin typeface="Consolas" panose="020B0609020204030204" pitchFamily="49" charset="0"/>
              </a:rPr>
              <a:t>" : "</a:t>
            </a:r>
            <a:r>
              <a:rPr lang="en-US" sz="1400" dirty="0" err="1">
                <a:latin typeface="Consolas" panose="020B0609020204030204" pitchFamily="49" charset="0"/>
              </a:rPr>
              <a:t>Ve</a:t>
            </a:r>
            <a:r>
              <a:rPr lang="en-US" sz="1400" dirty="0">
                <a:latin typeface="Consolas" panose="020B0609020204030204" pitchFamily="49" charset="0"/>
              </a:rPr>
              <a:t> que </a:t>
            </a:r>
            <a:r>
              <a:rPr lang="en-US" sz="1400" dirty="0" err="1">
                <a:latin typeface="Consolas" panose="020B0609020204030204" pitchFamily="49" charset="0"/>
              </a:rPr>
              <a:t>chan</a:t>
            </a:r>
            <a:r>
              <a:rPr lang="en-US" sz="1400" dirty="0">
                <a:latin typeface="Consolas" panose="020B0609020204030204" pitchFamily="49" charset="0"/>
              </a:rPr>
              <a:t> </a:t>
            </a:r>
            <a:r>
              <a:rPr lang="en-US" sz="1400" dirty="0" err="1">
                <a:latin typeface="Consolas" panose="020B0609020204030204" pitchFamily="49" charset="0"/>
              </a:rPr>
              <a:t>trau</a:t>
            </a:r>
            <a:r>
              <a:rPr lang="en-US" sz="1400" dirty="0">
                <a:latin typeface="Consolas" panose="020B0609020204030204" pitchFamily="49" charset="0"/>
              </a:rPr>
              <a:t>");</a:t>
            </a:r>
          </a:p>
          <a:p>
            <a:pPr marL="457200" lvl="1" indent="0">
              <a:buNone/>
            </a:pPr>
            <a:endParaRPr lang="en-US" sz="1400" dirty="0" smtClean="0">
              <a:latin typeface="Consolas" panose="020B0609020204030204" pitchFamily="49" charset="0"/>
            </a:endParaRPr>
          </a:p>
        </p:txBody>
      </p:sp>
    </p:spTree>
    <p:extLst>
      <p:ext uri="{BB962C8B-B14F-4D97-AF65-F5344CB8AC3E}">
        <p14:creationId xmlns:p14="http://schemas.microsoft.com/office/powerpoint/2010/main" val="1067423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vòng</a:t>
            </a:r>
            <a:r>
              <a:rPr lang="en-US" dirty="0" smtClean="0"/>
              <a:t> </a:t>
            </a:r>
            <a:r>
              <a:rPr lang="en-US" dirty="0" err="1" smtClean="0"/>
              <a:t>lặp</a:t>
            </a:r>
            <a:endParaRPr lang="en-US" dirty="0"/>
          </a:p>
        </p:txBody>
      </p:sp>
      <p:sp>
        <p:nvSpPr>
          <p:cNvPr id="3" name="Content Placeholder 2"/>
          <p:cNvSpPr>
            <a:spLocks noGrp="1"/>
          </p:cNvSpPr>
          <p:nvPr>
            <p:ph idx="1"/>
          </p:nvPr>
        </p:nvSpPr>
        <p:spPr/>
        <p:txBody>
          <a:bodyPr/>
          <a:lstStyle/>
          <a:p>
            <a:r>
              <a:rPr lang="en-US" dirty="0" err="1" smtClean="0"/>
              <a:t>Có</a:t>
            </a:r>
            <a:r>
              <a:rPr lang="en-US" dirty="0" smtClean="0"/>
              <a:t> 3 </a:t>
            </a:r>
            <a:r>
              <a:rPr lang="en-US" dirty="0" err="1" smtClean="0"/>
              <a:t>dạng</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thường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C++:</a:t>
            </a:r>
          </a:p>
          <a:p>
            <a:pPr lvl="1"/>
            <a:r>
              <a:rPr lang="en-US" b="1" dirty="0" smtClean="0"/>
              <a:t>while</a:t>
            </a:r>
          </a:p>
          <a:p>
            <a:pPr lvl="1"/>
            <a:r>
              <a:rPr lang="en-US" b="1" dirty="0" smtClean="0"/>
              <a:t>do … while</a:t>
            </a:r>
          </a:p>
          <a:p>
            <a:pPr lvl="1"/>
            <a:r>
              <a:rPr lang="en-US" b="1" dirty="0" smtClean="0"/>
              <a:t>for</a:t>
            </a:r>
            <a:endParaRPr lang="en-US" b="1" dirty="0"/>
          </a:p>
          <a:p>
            <a:pPr marL="457200" lvl="1" indent="0">
              <a:buNone/>
            </a:pPr>
            <a:endParaRPr lang="en-US" dirty="0"/>
          </a:p>
        </p:txBody>
      </p:sp>
      <p:pic>
        <p:nvPicPr>
          <p:cNvPr id="4" name="Picture 3"/>
          <p:cNvPicPr>
            <a:picLocks noChangeAspect="1"/>
          </p:cNvPicPr>
          <p:nvPr/>
        </p:nvPicPr>
        <p:blipFill>
          <a:blip r:embed="rId2"/>
          <a:stretch>
            <a:fillRect/>
          </a:stretch>
        </p:blipFill>
        <p:spPr>
          <a:xfrm>
            <a:off x="2899410" y="3667696"/>
            <a:ext cx="4381500" cy="2466975"/>
          </a:xfrm>
          <a:prstGeom prst="rect">
            <a:avLst/>
          </a:prstGeom>
        </p:spPr>
      </p:pic>
      <p:sp>
        <p:nvSpPr>
          <p:cNvPr id="5" name="TextBox 4"/>
          <p:cNvSpPr txBox="1"/>
          <p:nvPr/>
        </p:nvSpPr>
        <p:spPr>
          <a:xfrm>
            <a:off x="677334" y="6134671"/>
            <a:ext cx="6747594" cy="369332"/>
          </a:xfrm>
          <a:prstGeom prst="rect">
            <a:avLst/>
          </a:prstGeom>
          <a:noFill/>
        </p:spPr>
        <p:txBody>
          <a:bodyPr wrap="square" rtlCol="0">
            <a:spAutoFit/>
          </a:bodyPr>
          <a:lstStyle/>
          <a:p>
            <a:r>
              <a:rPr lang="en-US" dirty="0" err="1" smtClean="0">
                <a:solidFill>
                  <a:srgbClr val="7030A0"/>
                </a:solidFill>
              </a:rPr>
              <a:t>Có</a:t>
            </a:r>
            <a:r>
              <a:rPr lang="en-US" dirty="0" smtClean="0">
                <a:solidFill>
                  <a:srgbClr val="7030A0"/>
                </a:solidFill>
              </a:rPr>
              <a:t> </a:t>
            </a:r>
            <a:r>
              <a:rPr lang="en-US" dirty="0" err="1" smtClean="0">
                <a:solidFill>
                  <a:srgbClr val="7030A0"/>
                </a:solidFill>
              </a:rPr>
              <a:t>thể</a:t>
            </a:r>
            <a:r>
              <a:rPr lang="en-US" dirty="0" smtClean="0">
                <a:solidFill>
                  <a:srgbClr val="7030A0"/>
                </a:solidFill>
              </a:rPr>
              <a:t> </a:t>
            </a:r>
            <a:r>
              <a:rPr lang="en-US" dirty="0" err="1" smtClean="0">
                <a:solidFill>
                  <a:srgbClr val="7030A0"/>
                </a:solidFill>
              </a:rPr>
              <a:t>kết</a:t>
            </a:r>
            <a:r>
              <a:rPr lang="en-US" dirty="0" smtClean="0">
                <a:solidFill>
                  <a:srgbClr val="7030A0"/>
                </a:solidFill>
              </a:rPr>
              <a:t> </a:t>
            </a:r>
            <a:r>
              <a:rPr lang="en-US" dirty="0" err="1" smtClean="0">
                <a:solidFill>
                  <a:srgbClr val="7030A0"/>
                </a:solidFill>
              </a:rPr>
              <a:t>hợp</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cấu</a:t>
            </a:r>
            <a:r>
              <a:rPr lang="en-US" dirty="0" smtClean="0">
                <a:solidFill>
                  <a:srgbClr val="7030A0"/>
                </a:solidFill>
              </a:rPr>
              <a:t> </a:t>
            </a:r>
            <a:r>
              <a:rPr lang="en-US" dirty="0" err="1" smtClean="0">
                <a:solidFill>
                  <a:srgbClr val="7030A0"/>
                </a:solidFill>
              </a:rPr>
              <a:t>trúc</a:t>
            </a:r>
            <a:r>
              <a:rPr lang="en-US" dirty="0" smtClean="0">
                <a:solidFill>
                  <a:srgbClr val="7030A0"/>
                </a:solidFill>
              </a:rPr>
              <a:t> </a:t>
            </a:r>
            <a:r>
              <a:rPr lang="en-US" dirty="0" err="1" smtClean="0">
                <a:solidFill>
                  <a:srgbClr val="7030A0"/>
                </a:solidFill>
              </a:rPr>
              <a:t>điều</a:t>
            </a:r>
            <a:r>
              <a:rPr lang="en-US" dirty="0" smtClean="0">
                <a:solidFill>
                  <a:srgbClr val="7030A0"/>
                </a:solidFill>
              </a:rPr>
              <a:t> </a:t>
            </a:r>
            <a:r>
              <a:rPr lang="en-US" dirty="0" err="1" smtClean="0">
                <a:solidFill>
                  <a:srgbClr val="7030A0"/>
                </a:solidFill>
              </a:rPr>
              <a:t>khiển</a:t>
            </a:r>
            <a:r>
              <a:rPr lang="en-US" dirty="0" smtClean="0">
                <a:solidFill>
                  <a:srgbClr val="7030A0"/>
                </a:solidFill>
              </a:rPr>
              <a:t> </a:t>
            </a:r>
            <a:r>
              <a:rPr lang="en-US" dirty="0" err="1" smtClean="0">
                <a:solidFill>
                  <a:srgbClr val="7030A0"/>
                </a:solidFill>
              </a:rPr>
              <a:t>lồng</a:t>
            </a:r>
            <a:r>
              <a:rPr lang="en-US" dirty="0" smtClean="0">
                <a:solidFill>
                  <a:srgbClr val="7030A0"/>
                </a:solidFill>
              </a:rPr>
              <a:t> </a:t>
            </a:r>
            <a:r>
              <a:rPr lang="en-US" dirty="0" err="1" smtClean="0">
                <a:solidFill>
                  <a:srgbClr val="7030A0"/>
                </a:solidFill>
              </a:rPr>
              <a:t>nhau</a:t>
            </a:r>
            <a:r>
              <a:rPr lang="en-US" dirty="0">
                <a:solidFill>
                  <a:srgbClr val="7030A0"/>
                </a:solidFill>
              </a:rPr>
              <a:t>!</a:t>
            </a:r>
          </a:p>
        </p:txBody>
      </p:sp>
    </p:spTree>
    <p:extLst>
      <p:ext uri="{BB962C8B-B14F-4D97-AF65-F5344CB8AC3E}">
        <p14:creationId xmlns:p14="http://schemas.microsoft.com/office/powerpoint/2010/main" val="668017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Vòng</a:t>
            </a:r>
            <a:r>
              <a:rPr lang="en-US" dirty="0" smtClean="0"/>
              <a:t> </a:t>
            </a:r>
            <a:r>
              <a:rPr lang="en-US" dirty="0" err="1" smtClean="0"/>
              <a:t>lặp</a:t>
            </a:r>
            <a:r>
              <a:rPr lang="en-US" dirty="0" smtClean="0"/>
              <a:t> </a:t>
            </a:r>
            <a:r>
              <a:rPr lang="en-US" dirty="0" smtClean="0">
                <a:solidFill>
                  <a:srgbClr val="FF0000"/>
                </a:solidFill>
              </a:rPr>
              <a:t>while</a:t>
            </a:r>
            <a:r>
              <a:rPr lang="en-US" dirty="0" smtClean="0"/>
              <a:t> </a:t>
            </a:r>
            <a:r>
              <a:rPr lang="en-US" dirty="0" err="1" smtClean="0"/>
              <a:t>và</a:t>
            </a:r>
            <a:r>
              <a:rPr lang="en-US" dirty="0" smtClean="0"/>
              <a:t> </a:t>
            </a:r>
            <a:r>
              <a:rPr lang="en-US" dirty="0" smtClean="0">
                <a:solidFill>
                  <a:srgbClr val="FF0000"/>
                </a:solidFill>
              </a:rPr>
              <a:t>do … while</a:t>
            </a:r>
            <a:endParaRPr lang="en-US" dirty="0">
              <a:solidFill>
                <a:srgbClr val="FF0000"/>
              </a:solidFill>
            </a:endParaRPr>
          </a:p>
        </p:txBody>
      </p:sp>
      <p:sp>
        <p:nvSpPr>
          <p:cNvPr id="3" name="Content Placeholder 2"/>
          <p:cNvSpPr>
            <a:spLocks noGrp="1"/>
          </p:cNvSpPr>
          <p:nvPr>
            <p:ph sz="half" idx="1"/>
          </p:nvPr>
        </p:nvSpPr>
        <p:spPr/>
        <p:txBody>
          <a:bodyPr/>
          <a:lstStyle/>
          <a:p>
            <a:pPr marL="0" indent="0">
              <a:buNone/>
            </a:pPr>
            <a:r>
              <a:rPr lang="en-US" sz="1400" b="1" u="sng" dirty="0" smtClean="0">
                <a:latin typeface="Consolas" panose="020B0609020204030204" pitchFamily="49" charset="0"/>
              </a:rPr>
              <a:t>CẤU TRÚC:</a:t>
            </a:r>
          </a:p>
          <a:p>
            <a:pPr marL="0" indent="0">
              <a:buNone/>
            </a:pPr>
            <a:r>
              <a:rPr lang="en-US" sz="1400" dirty="0" smtClean="0">
                <a:latin typeface="Consolas" panose="020B0609020204030204" pitchFamily="49" charset="0"/>
              </a:rPr>
              <a:t>while(/*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p>
          <a:p>
            <a:pPr marL="0" indent="0">
              <a:buNone/>
            </a:pPr>
            <a:r>
              <a:rPr lang="en-US" sz="1400" dirty="0" smtClean="0">
                <a:latin typeface="Consolas" panose="020B0609020204030204" pitchFamily="49" charset="0"/>
              </a:rPr>
              <a:t>{</a:t>
            </a:r>
          </a:p>
          <a:p>
            <a:pPr marL="457200" lvl="1" indent="0">
              <a:buNone/>
            </a:pP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endParaRPr lang="en-US" sz="1400" dirty="0">
              <a:latin typeface="Consolas" panose="020B0609020204030204" pitchFamily="49" charset="0"/>
            </a:endParaRPr>
          </a:p>
          <a:p>
            <a:pPr marL="0" indent="0">
              <a:buNone/>
            </a:pPr>
            <a:r>
              <a:rPr lang="en-US" sz="1400" dirty="0" smtClean="0">
                <a:latin typeface="Consolas" panose="020B0609020204030204" pitchFamily="49" charset="0"/>
              </a:rPr>
              <a:t>}</a:t>
            </a:r>
            <a:endParaRPr lang="en-US" dirty="0" smtClean="0"/>
          </a:p>
          <a:p>
            <a:pPr marL="0" indent="0">
              <a:buNone/>
            </a:pPr>
            <a:endParaRPr lang="en-US" sz="1400" dirty="0">
              <a:latin typeface="Consolas" panose="020B0609020204030204" pitchFamily="49" charset="0"/>
            </a:endParaRPr>
          </a:p>
          <a:p>
            <a:pPr marL="0" indent="0">
              <a:buNone/>
            </a:pPr>
            <a:r>
              <a:rPr lang="en-US" sz="1400" b="1" u="sng" dirty="0" smtClean="0">
                <a:latin typeface="Consolas" panose="020B0609020204030204" pitchFamily="49" charset="0"/>
              </a:rPr>
              <a:t>HOẠT ĐỘNG:</a:t>
            </a:r>
          </a:p>
          <a:p>
            <a:pPr marL="0" indent="0">
              <a:buNone/>
            </a:pPr>
            <a:r>
              <a:rPr lang="en-US" sz="1400" dirty="0" smtClean="0">
                <a:latin typeface="Consolas" panose="020B0609020204030204" pitchFamily="49" charset="0"/>
              </a:rPr>
              <a:t>while </a:t>
            </a:r>
            <a:r>
              <a:rPr lang="en-US" sz="1400" dirty="0" err="1" smtClean="0">
                <a:latin typeface="Consolas" panose="020B0609020204030204" pitchFamily="49" charset="0"/>
              </a:rPr>
              <a:t>kiểm</a:t>
            </a:r>
            <a:r>
              <a:rPr lang="en-US" sz="1400" dirty="0" smtClean="0">
                <a:latin typeface="Consolas" panose="020B0609020204030204" pitchFamily="49" charset="0"/>
              </a:rPr>
              <a:t> </a:t>
            </a:r>
            <a:r>
              <a:rPr lang="en-US" sz="1400" dirty="0" err="1" smtClean="0">
                <a:latin typeface="Consolas" panose="020B0609020204030204" pitchFamily="49" charset="0"/>
              </a:rPr>
              <a:t>tra</a:t>
            </a:r>
            <a:r>
              <a:rPr lang="en-US" sz="1400" dirty="0" smtClean="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err="1" smtClean="0">
                <a:latin typeface="Consolas" panose="020B0609020204030204" pitchFamily="49" charset="0"/>
              </a:rPr>
              <a:t>nếu</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thì</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sẽ</a:t>
            </a:r>
            <a:r>
              <a:rPr lang="en-US" sz="1400" dirty="0" smtClean="0">
                <a:latin typeface="Consolas" panose="020B0609020204030204" pitchFamily="49" charset="0"/>
              </a:rPr>
              <a:t> </a:t>
            </a:r>
            <a:r>
              <a:rPr lang="en-US" sz="1400" dirty="0" err="1" smtClean="0">
                <a:latin typeface="Consolas" panose="020B0609020204030204" pitchFamily="49" charset="0"/>
              </a:rPr>
              <a:t>được</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r>
              <a:rPr lang="en-US" sz="1400" dirty="0" smtClean="0">
                <a:latin typeface="Consolas" panose="020B0609020204030204" pitchFamily="49" charset="0"/>
              </a:rPr>
              <a:t>, </a:t>
            </a:r>
            <a:r>
              <a:rPr lang="en-US" sz="1400" dirty="0" err="1" smtClean="0">
                <a:latin typeface="Consolas" panose="020B0609020204030204" pitchFamily="49" charset="0"/>
              </a:rPr>
              <a:t>nếu</a:t>
            </a:r>
            <a:r>
              <a:rPr lang="en-US" sz="1400" dirty="0" smtClean="0">
                <a:latin typeface="Consolas" panose="020B0609020204030204" pitchFamily="49" charset="0"/>
              </a:rPr>
              <a:t> </a:t>
            </a:r>
            <a:r>
              <a:rPr lang="en-US" sz="1400" dirty="0" err="1" smtClean="0">
                <a:latin typeface="Consolas" panose="020B0609020204030204" pitchFamily="49" charset="0"/>
              </a:rPr>
              <a:t>sau</a:t>
            </a:r>
            <a:r>
              <a:rPr lang="en-US" sz="1400" dirty="0" smtClean="0">
                <a:latin typeface="Consolas" panose="020B0609020204030204" pitchFamily="49" charset="0"/>
              </a:rPr>
              <a:t> </a:t>
            </a:r>
            <a:r>
              <a:rPr lang="en-US" sz="1400" dirty="0" err="1" smtClean="0">
                <a:latin typeface="Consolas" panose="020B0609020204030204" pitchFamily="49" charset="0"/>
              </a:rPr>
              <a:t>khi</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r>
              <a:rPr lang="en-US" sz="1400" dirty="0" smtClean="0">
                <a:latin typeface="Consolas" panose="020B0609020204030204" pitchFamily="49" charset="0"/>
              </a:rPr>
              <a:t> </a:t>
            </a:r>
            <a:r>
              <a:rPr lang="en-US" sz="1400" dirty="0" err="1" smtClean="0">
                <a:latin typeface="Consolas" panose="020B0609020204030204" pitchFamily="49" charset="0"/>
              </a:rPr>
              <a:t>lặp</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vẫn</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thì</a:t>
            </a:r>
            <a:r>
              <a:rPr lang="en-US" sz="1400" dirty="0" smtClean="0">
                <a:latin typeface="Consolas" panose="020B0609020204030204" pitchFamily="49" charset="0"/>
              </a:rPr>
              <a:t> </a:t>
            </a:r>
            <a:r>
              <a:rPr lang="en-US" sz="1400" dirty="0" err="1" smtClean="0">
                <a:latin typeface="Consolas" panose="020B0609020204030204" pitchFamily="49" charset="0"/>
              </a:rPr>
              <a:t>lại</a:t>
            </a:r>
            <a:r>
              <a:rPr lang="en-US" sz="1400" dirty="0" smtClean="0">
                <a:latin typeface="Consolas" panose="020B0609020204030204" pitchFamily="49" charset="0"/>
              </a:rPr>
              <a:t> </a:t>
            </a:r>
            <a:r>
              <a:rPr lang="en-US" sz="1400" dirty="0" err="1" smtClean="0">
                <a:latin typeface="Consolas" panose="020B0609020204030204" pitchFamily="49" charset="0"/>
              </a:rPr>
              <a:t>tiếp</a:t>
            </a:r>
            <a:r>
              <a:rPr lang="en-US" sz="1400" dirty="0" smtClean="0">
                <a:latin typeface="Consolas" panose="020B0609020204030204" pitchFamily="49" charset="0"/>
              </a:rPr>
              <a:t> </a:t>
            </a:r>
            <a:r>
              <a:rPr lang="en-US" sz="1400" dirty="0" err="1" smtClean="0">
                <a:latin typeface="Consolas" panose="020B0609020204030204" pitchFamily="49" charset="0"/>
              </a:rPr>
              <a:t>tục</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r>
              <a:rPr lang="en-US" sz="1400" dirty="0" smtClean="0">
                <a:latin typeface="Consolas" panose="020B0609020204030204" pitchFamily="49" charset="0"/>
              </a:rPr>
              <a:t>, </a:t>
            </a:r>
            <a:r>
              <a:rPr lang="en-US" sz="1400" dirty="0" err="1" smtClean="0">
                <a:latin typeface="Consolas" panose="020B0609020204030204" pitchFamily="49" charset="0"/>
              </a:rPr>
              <a:t>lặp</a:t>
            </a:r>
            <a:r>
              <a:rPr lang="en-US" sz="1400" dirty="0" smtClean="0">
                <a:latin typeface="Consolas" panose="020B0609020204030204" pitchFamily="49" charset="0"/>
              </a:rPr>
              <a:t> </a:t>
            </a:r>
            <a:r>
              <a:rPr lang="en-US" sz="1400" dirty="0" err="1" smtClean="0">
                <a:latin typeface="Consolas" panose="020B0609020204030204" pitchFamily="49" charset="0"/>
              </a:rPr>
              <a:t>cho</a:t>
            </a:r>
            <a:r>
              <a:rPr lang="en-US" sz="1400" dirty="0" smtClean="0">
                <a:latin typeface="Consolas" panose="020B0609020204030204" pitchFamily="49" charset="0"/>
              </a:rPr>
              <a:t> </a:t>
            </a:r>
            <a:r>
              <a:rPr lang="en-US" sz="1400" dirty="0" err="1" smtClean="0">
                <a:latin typeface="Consolas" panose="020B0609020204030204" pitchFamily="49" charset="0"/>
              </a:rPr>
              <a:t>đến</a:t>
            </a:r>
            <a:r>
              <a:rPr lang="en-US" sz="1400" dirty="0" smtClean="0">
                <a:latin typeface="Consolas" panose="020B0609020204030204" pitchFamily="49" charset="0"/>
              </a:rPr>
              <a:t> </a:t>
            </a:r>
            <a:r>
              <a:rPr lang="en-US" sz="1400" dirty="0" err="1" smtClean="0">
                <a:latin typeface="Consolas" panose="020B0609020204030204" pitchFamily="49" charset="0"/>
              </a:rPr>
              <a:t>khi</a:t>
            </a:r>
            <a:r>
              <a:rPr lang="en-US" sz="1400" dirty="0" smtClean="0">
                <a:latin typeface="Consolas" panose="020B0609020204030204" pitchFamily="49" charset="0"/>
              </a:rPr>
              <a:t> </a:t>
            </a:r>
            <a:r>
              <a:rPr lang="en-US" sz="1400" dirty="0" err="1" smtClean="0">
                <a:latin typeface="Consolas" panose="020B0609020204030204" pitchFamily="49" charset="0"/>
              </a:rPr>
              <a:t>nào</a:t>
            </a:r>
            <a:r>
              <a:rPr lang="en-US" sz="1400" dirty="0" smtClean="0">
                <a:latin typeface="Consolas" panose="020B0609020204030204" pitchFamily="49" charset="0"/>
              </a:rPr>
              <a:t> </a:t>
            </a:r>
            <a:r>
              <a:rPr lang="en-US" sz="1400" dirty="0" err="1" smtClean="0">
                <a:latin typeface="Consolas" panose="020B0609020204030204" pitchFamily="49" charset="0"/>
              </a:rPr>
              <a:t>mà</a:t>
            </a:r>
            <a:r>
              <a:rPr lang="en-US" sz="1400" dirty="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err="1" smtClean="0">
                <a:latin typeface="Consolas" panose="020B0609020204030204" pitchFamily="49" charset="0"/>
              </a:rPr>
              <a:t>không</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nữa</a:t>
            </a:r>
            <a:endParaRPr lang="en-US" sz="1400" dirty="0">
              <a:latin typeface="Consolas" panose="020B0609020204030204" pitchFamily="49" charset="0"/>
            </a:endParaRPr>
          </a:p>
        </p:txBody>
      </p:sp>
      <p:sp>
        <p:nvSpPr>
          <p:cNvPr id="4" name="Content Placeholder 3"/>
          <p:cNvSpPr>
            <a:spLocks noGrp="1"/>
          </p:cNvSpPr>
          <p:nvPr>
            <p:ph sz="half" idx="2"/>
          </p:nvPr>
        </p:nvSpPr>
        <p:spPr/>
        <p:txBody>
          <a:bodyPr/>
          <a:lstStyle/>
          <a:p>
            <a:pPr marL="0" indent="0">
              <a:buNone/>
            </a:pPr>
            <a:r>
              <a:rPr lang="en-US" sz="1400" b="1" u="sng" dirty="0">
                <a:latin typeface="Consolas" panose="020B0609020204030204" pitchFamily="49" charset="0"/>
              </a:rPr>
              <a:t>CẤU TRÚC:</a:t>
            </a:r>
          </a:p>
          <a:p>
            <a:pPr marL="0" indent="0">
              <a:buNone/>
            </a:pPr>
            <a:r>
              <a:rPr lang="en-US" sz="1400" dirty="0" smtClean="0">
                <a:latin typeface="Consolas" panose="020B0609020204030204" pitchFamily="49" charset="0"/>
              </a:rPr>
              <a:t>do</a:t>
            </a:r>
          </a:p>
          <a:p>
            <a:pPr marL="0" indent="0">
              <a:buNone/>
            </a:pPr>
            <a:r>
              <a:rPr lang="en-US" sz="1400" dirty="0" smtClean="0">
                <a:latin typeface="Consolas" panose="020B0609020204030204" pitchFamily="49" charset="0"/>
              </a:rPr>
              <a:t>{</a:t>
            </a:r>
          </a:p>
          <a:p>
            <a:pPr marL="0" indent="0">
              <a:buNone/>
            </a:pPr>
            <a:r>
              <a:rPr lang="en-US" sz="1400" dirty="0" smtClean="0">
                <a:latin typeface="Consolas" panose="020B0609020204030204" pitchFamily="49" charset="0"/>
              </a:rPr>
              <a:t>	//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endParaRPr lang="en-US" sz="1400" dirty="0">
              <a:latin typeface="Consolas" panose="020B0609020204030204" pitchFamily="49" charset="0"/>
            </a:endParaRPr>
          </a:p>
          <a:p>
            <a:pPr marL="0" indent="0">
              <a:buNone/>
            </a:pPr>
            <a:r>
              <a:rPr lang="en-US" sz="1400" dirty="0" smtClean="0">
                <a:latin typeface="Consolas" panose="020B0609020204030204" pitchFamily="49" charset="0"/>
              </a:rPr>
              <a:t>}while(/*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smtClean="0">
                <a:solidFill>
                  <a:srgbClr val="FF0000"/>
                </a:solidFill>
                <a:latin typeface="Consolas" panose="020B0609020204030204" pitchFamily="49" charset="0"/>
              </a:rPr>
              <a:t>;</a:t>
            </a:r>
            <a:endParaRPr lang="en-US" sz="1400" dirty="0">
              <a:solidFill>
                <a:srgbClr val="FF0000"/>
              </a:solidFill>
              <a:latin typeface="Consolas" panose="020B0609020204030204" pitchFamily="49" charset="0"/>
            </a:endParaRPr>
          </a:p>
          <a:p>
            <a:pPr marL="0" indent="0">
              <a:buNone/>
            </a:pPr>
            <a:r>
              <a:rPr lang="en-US" sz="1400" b="1" u="sng" dirty="0" smtClean="0">
                <a:latin typeface="Consolas" panose="020B0609020204030204" pitchFamily="49" charset="0"/>
              </a:rPr>
              <a:t>HOẠT ĐỘNG:</a:t>
            </a:r>
          </a:p>
          <a:p>
            <a:pPr marL="0" indent="0">
              <a:buNone/>
            </a:pPr>
            <a:r>
              <a:rPr lang="en-US" sz="1400" dirty="0" err="1" smtClean="0">
                <a:latin typeface="Consolas" panose="020B0609020204030204" pitchFamily="49" charset="0"/>
              </a:rPr>
              <a:t>Cứ</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trong</a:t>
            </a:r>
            <a:r>
              <a:rPr lang="en-US" sz="1400" dirty="0" smtClean="0">
                <a:latin typeface="Consolas" panose="020B0609020204030204" pitchFamily="49" charset="0"/>
              </a:rPr>
              <a:t> do { … } </a:t>
            </a:r>
            <a:r>
              <a:rPr lang="en-US" sz="1400" dirty="0" err="1" smtClean="0">
                <a:latin typeface="Consolas" panose="020B0609020204030204" pitchFamily="49" charset="0"/>
              </a:rPr>
              <a:t>trước</a:t>
            </a:r>
            <a:r>
              <a:rPr lang="en-US" sz="1400" dirty="0" smtClean="0">
                <a:latin typeface="Consolas" panose="020B0609020204030204" pitchFamily="49" charset="0"/>
              </a:rPr>
              <a:t> </a:t>
            </a:r>
            <a:r>
              <a:rPr lang="en-US" sz="1400" dirty="0" err="1" smtClean="0">
                <a:latin typeface="Consolas" panose="020B0609020204030204" pitchFamily="49" charset="0"/>
              </a:rPr>
              <a:t>đã</a:t>
            </a:r>
            <a:r>
              <a:rPr lang="en-US" sz="1400" dirty="0" smtClean="0">
                <a:latin typeface="Consolas" panose="020B0609020204030204" pitchFamily="49" charset="0"/>
              </a:rPr>
              <a:t> </a:t>
            </a:r>
            <a:r>
              <a:rPr lang="en-US" sz="1400" dirty="0" err="1" smtClean="0">
                <a:latin typeface="Consolas" panose="020B0609020204030204" pitchFamily="49" charset="0"/>
              </a:rPr>
              <a:t>rồi</a:t>
            </a:r>
            <a:r>
              <a:rPr lang="en-US" sz="1400" dirty="0" smtClean="0">
                <a:latin typeface="Consolas" panose="020B0609020204030204" pitchFamily="49" charset="0"/>
              </a:rPr>
              <a:t> </a:t>
            </a:r>
            <a:r>
              <a:rPr lang="en-US" sz="1400" dirty="0" err="1" smtClean="0">
                <a:latin typeface="Consolas" panose="020B0609020204030204" pitchFamily="49" charset="0"/>
              </a:rPr>
              <a:t>mới</a:t>
            </a:r>
            <a:r>
              <a:rPr lang="en-US" sz="1400" dirty="0" smtClean="0">
                <a:latin typeface="Consolas" panose="020B0609020204030204" pitchFamily="49" charset="0"/>
              </a:rPr>
              <a:t> </a:t>
            </a:r>
            <a:r>
              <a:rPr lang="en-US" sz="1400" dirty="0" err="1" smtClean="0">
                <a:latin typeface="Consolas" panose="020B0609020204030204" pitchFamily="49" charset="0"/>
              </a:rPr>
              <a:t>kiểm</a:t>
            </a:r>
            <a:r>
              <a:rPr lang="en-US" sz="1400" dirty="0" smtClean="0">
                <a:latin typeface="Consolas" panose="020B0609020204030204" pitchFamily="49" charset="0"/>
              </a:rPr>
              <a:t> </a:t>
            </a:r>
            <a:r>
              <a:rPr lang="en-US" sz="1400" dirty="0" err="1" smtClean="0">
                <a:latin typeface="Consolas" panose="020B0609020204030204" pitchFamily="49" charset="0"/>
              </a:rPr>
              <a:t>tra</a:t>
            </a:r>
            <a:r>
              <a:rPr lang="en-US" sz="1400" dirty="0" smtClean="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err="1" smtClean="0">
                <a:latin typeface="Consolas" panose="020B0609020204030204" pitchFamily="49" charset="0"/>
              </a:rPr>
              <a:t>và</a:t>
            </a:r>
            <a:r>
              <a:rPr lang="en-US" sz="1400" dirty="0" smtClean="0">
                <a:latin typeface="Consolas" panose="020B0609020204030204" pitchFamily="49" charset="0"/>
              </a:rPr>
              <a:t> </a:t>
            </a:r>
            <a:r>
              <a:rPr lang="en-US" sz="1400" dirty="0" err="1" smtClean="0">
                <a:latin typeface="Consolas" panose="020B0609020204030204" pitchFamily="49" charset="0"/>
              </a:rPr>
              <a:t>lặp</a:t>
            </a:r>
            <a:r>
              <a:rPr lang="en-US" sz="1400" dirty="0" smtClean="0">
                <a:latin typeface="Consolas" panose="020B0609020204030204" pitchFamily="49" charset="0"/>
              </a:rPr>
              <a:t> </a:t>
            </a:r>
            <a:r>
              <a:rPr lang="en-US" sz="1400" dirty="0" err="1" smtClean="0">
                <a:latin typeface="Consolas" panose="020B0609020204030204" pitchFamily="49" charset="0"/>
              </a:rPr>
              <a:t>lại</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bước</a:t>
            </a:r>
            <a:r>
              <a:rPr lang="en-US" sz="1400" dirty="0" smtClean="0">
                <a:latin typeface="Consolas" panose="020B0609020204030204" pitchFamily="49" charset="0"/>
              </a:rPr>
              <a:t>.</a:t>
            </a:r>
          </a:p>
          <a:p>
            <a:pPr marL="0" indent="0">
              <a:buNone/>
            </a:pP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Vòng</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lặp</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này</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luôn</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thực</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hiện</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ít</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nhất</a:t>
            </a:r>
            <a:r>
              <a:rPr lang="en-US" sz="1400" dirty="0" smtClean="0">
                <a:latin typeface="Consolas" panose="020B0609020204030204" pitchFamily="49" charset="0"/>
                <a:sym typeface="Wingdings" panose="05000000000000000000" pitchFamily="2" charset="2"/>
              </a:rPr>
              <a:t> 1 </a:t>
            </a:r>
            <a:r>
              <a:rPr lang="en-US" sz="1400" dirty="0" err="1" smtClean="0">
                <a:latin typeface="Consolas" panose="020B0609020204030204" pitchFamily="49" charset="0"/>
                <a:sym typeface="Wingdings" panose="05000000000000000000" pitchFamily="2" charset="2"/>
              </a:rPr>
              <a:t>lần</a:t>
            </a:r>
            <a:endParaRPr lang="en-US" sz="1400" dirty="0" smtClean="0">
              <a:latin typeface="Consolas" panose="020B0609020204030204" pitchFamily="49" charset="0"/>
            </a:endParaRPr>
          </a:p>
        </p:txBody>
      </p:sp>
    </p:spTree>
    <p:extLst>
      <p:ext uri="{BB962C8B-B14F-4D97-AF65-F5344CB8AC3E}">
        <p14:creationId xmlns:p14="http://schemas.microsoft.com/office/powerpoint/2010/main" val="580023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Ví</a:t>
            </a:r>
            <a:r>
              <a:rPr lang="en-US" dirty="0" smtClean="0"/>
              <a:t> </a:t>
            </a:r>
            <a:r>
              <a:rPr lang="en-US" dirty="0" err="1" smtClean="0"/>
              <a:t>dụ</a:t>
            </a:r>
            <a:r>
              <a:rPr lang="en-US" dirty="0" smtClean="0"/>
              <a:t> 1: </a:t>
            </a:r>
            <a:r>
              <a:rPr lang="en-US" dirty="0" err="1" smtClean="0"/>
              <a:t>Vừa</a:t>
            </a:r>
            <a:r>
              <a:rPr lang="en-US" dirty="0" smtClean="0"/>
              <a:t> </a:t>
            </a:r>
            <a:r>
              <a:rPr lang="en-US" dirty="0" err="1" smtClean="0"/>
              <a:t>gà</a:t>
            </a:r>
            <a:r>
              <a:rPr lang="en-US" dirty="0" smtClean="0"/>
              <a:t> </a:t>
            </a:r>
            <a:r>
              <a:rPr lang="en-US" dirty="0" err="1" smtClean="0"/>
              <a:t>vừa</a:t>
            </a:r>
            <a:r>
              <a:rPr lang="en-US" dirty="0" smtClean="0"/>
              <a:t> </a:t>
            </a:r>
            <a:r>
              <a:rPr lang="en-US" dirty="0" err="1" smtClean="0"/>
              <a:t>chó</a:t>
            </a:r>
            <a:r>
              <a:rPr lang="en-US" dirty="0" smtClean="0"/>
              <a:t>, </a:t>
            </a:r>
            <a:r>
              <a:rPr lang="en-US" dirty="0" err="1" smtClean="0"/>
              <a:t>bó</a:t>
            </a:r>
            <a:r>
              <a:rPr lang="en-US" dirty="0" smtClean="0"/>
              <a:t> </a:t>
            </a:r>
            <a:r>
              <a:rPr lang="en-US" dirty="0" err="1" smtClean="0"/>
              <a:t>lại</a:t>
            </a:r>
            <a:r>
              <a:rPr lang="en-US" dirty="0" smtClean="0"/>
              <a:t> </a:t>
            </a:r>
            <a:r>
              <a:rPr lang="en-US" dirty="0" err="1" smtClean="0"/>
              <a:t>cho</a:t>
            </a:r>
            <a:r>
              <a:rPr lang="en-US" dirty="0" smtClean="0"/>
              <a:t> </a:t>
            </a:r>
            <a:r>
              <a:rPr lang="en-US" dirty="0" err="1" smtClean="0"/>
              <a:t>tròn</a:t>
            </a:r>
            <a:r>
              <a:rPr lang="en-US" dirty="0" smtClean="0"/>
              <a:t>, 36 con, 100 </a:t>
            </a:r>
            <a:r>
              <a:rPr lang="en-US" dirty="0" err="1" smtClean="0"/>
              <a:t>chân</a:t>
            </a:r>
            <a:r>
              <a:rPr lang="en-US" dirty="0" smtClean="0"/>
              <a:t> </a:t>
            </a:r>
            <a:r>
              <a:rPr lang="en-US" dirty="0" err="1" smtClean="0"/>
              <a:t>chẵn</a:t>
            </a:r>
            <a:r>
              <a:rPr lang="en-US" dirty="0" smtClean="0"/>
              <a:t>. </a:t>
            </a:r>
            <a:r>
              <a:rPr lang="en-US" dirty="0" err="1" smtClean="0"/>
              <a:t>Hỏi</a:t>
            </a:r>
            <a:r>
              <a:rPr lang="en-US" dirty="0" smtClean="0"/>
              <a:t> </a:t>
            </a:r>
            <a:r>
              <a:rPr lang="en-US" dirty="0" err="1" smtClean="0"/>
              <a:t>số</a:t>
            </a:r>
            <a:r>
              <a:rPr lang="en-US" dirty="0" smtClean="0"/>
              <a:t> </a:t>
            </a:r>
            <a:r>
              <a:rPr lang="en-US" dirty="0" err="1" smtClean="0"/>
              <a:t>gà</a:t>
            </a:r>
            <a:r>
              <a:rPr lang="en-US" dirty="0" smtClean="0"/>
              <a:t> </a:t>
            </a:r>
            <a:r>
              <a:rPr lang="en-US" dirty="0" err="1" smtClean="0"/>
              <a:t>và</a:t>
            </a:r>
            <a:r>
              <a:rPr lang="en-US" dirty="0" smtClean="0"/>
              <a:t> </a:t>
            </a:r>
            <a:r>
              <a:rPr lang="en-US" dirty="0" err="1" smtClean="0"/>
              <a:t>chó</a:t>
            </a:r>
            <a:r>
              <a:rPr lang="en-US" dirty="0" smtClean="0"/>
              <a:t>?</a:t>
            </a:r>
            <a:endParaRPr lang="en-US" dirty="0"/>
          </a:p>
        </p:txBody>
      </p:sp>
      <p:sp>
        <p:nvSpPr>
          <p:cNvPr id="4" name="Rectangle 3"/>
          <p:cNvSpPr/>
          <p:nvPr/>
        </p:nvSpPr>
        <p:spPr>
          <a:xfrm>
            <a:off x="741342" y="2243156"/>
            <a:ext cx="9097602" cy="3785652"/>
          </a:xfrm>
          <a:prstGeom prst="rect">
            <a:avLst/>
          </a:prstGeom>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cho</a:t>
            </a:r>
            <a:r>
              <a:rPr lang="en-US" sz="1600" dirty="0">
                <a:solidFill>
                  <a:srgbClr val="000000"/>
                </a:solidFill>
                <a:latin typeface="Consolas" panose="020B0609020204030204" pitchFamily="49" charset="0"/>
              </a:rPr>
              <a:t> = 36;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Khởi</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tạo</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thử</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với</a:t>
            </a:r>
            <a:r>
              <a:rPr lang="en-US" sz="1600" dirty="0">
                <a:solidFill>
                  <a:srgbClr val="008000"/>
                </a:solidFill>
                <a:latin typeface="Consolas" panose="020B0609020204030204" pitchFamily="49" charset="0"/>
              </a:rPr>
              <a:t> 0 con </a:t>
            </a:r>
            <a:r>
              <a:rPr lang="en-US" sz="1600" dirty="0" err="1">
                <a:solidFill>
                  <a:srgbClr val="008000"/>
                </a:solidFill>
                <a:latin typeface="Consolas" panose="020B0609020204030204" pitchFamily="49" charset="0"/>
              </a:rPr>
              <a:t>gà</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và</a:t>
            </a:r>
            <a:r>
              <a:rPr lang="en-US" sz="1600" dirty="0">
                <a:solidFill>
                  <a:srgbClr val="008000"/>
                </a:solidFill>
                <a:latin typeface="Consolas" panose="020B0609020204030204" pitchFamily="49" charset="0"/>
              </a:rPr>
              <a:t> 36 con </a:t>
            </a:r>
            <a:r>
              <a:rPr lang="en-US" sz="1600" dirty="0" err="1">
                <a:solidFill>
                  <a:srgbClr val="008000"/>
                </a:solidFill>
                <a:latin typeface="Consolas" panose="020B0609020204030204" pitchFamily="49" charset="0"/>
              </a:rPr>
              <a:t>chó</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gà</a:t>
            </a:r>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chó</a:t>
            </a:r>
            <a:r>
              <a:rPr lang="en-US" sz="1600" dirty="0">
                <a:solidFill>
                  <a:srgbClr val="008000"/>
                </a:solidFill>
                <a:latin typeface="Consolas" panose="020B0609020204030204" pitchFamily="49" charset="0"/>
              </a:rPr>
              <a:t> = 36</a:t>
            </a:r>
            <a:endParaRPr lang="en-US" sz="1600" dirty="0">
              <a:solidFill>
                <a:srgbClr val="000000"/>
              </a:solidFill>
              <a:latin typeface="Consolas" panose="020B0609020204030204" pitchFamily="49" charset="0"/>
            </a:endParaRPr>
          </a:p>
          <a:p>
            <a:r>
              <a:rPr lang="en-US" sz="1600" dirty="0" smtClean="0">
                <a:solidFill>
                  <a:srgbClr val="0000FF"/>
                </a:solidFill>
                <a:latin typeface="Consolas" panose="020B0609020204030204" pitchFamily="49" charset="0"/>
              </a:rPr>
              <a:t>	while</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ga</a:t>
            </a:r>
            <a:r>
              <a:rPr lang="en-US" sz="1600" dirty="0">
                <a:solidFill>
                  <a:srgbClr val="000000"/>
                </a:solidFill>
                <a:latin typeface="Consolas" panose="020B0609020204030204" pitchFamily="49" charset="0"/>
              </a:rPr>
              <a:t>*2+cho*4!=100)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Kiểm</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tra</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điều</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kiện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chân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thỏa</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mãn</a:t>
            </a:r>
            <a:r>
              <a:rPr lang="en-US" sz="1600" dirty="0">
                <a:solidFill>
                  <a:srgbClr val="008000"/>
                </a:solidFill>
                <a:latin typeface="Consolas" panose="020B0609020204030204" pitchFamily="49" charset="0"/>
              </a:rPr>
              <a:t> hay </a:t>
            </a:r>
            <a:r>
              <a:rPr lang="en-US" sz="1600" dirty="0" err="1">
                <a:solidFill>
                  <a:srgbClr val="008000"/>
                </a:solidFill>
                <a:latin typeface="Consolas" panose="020B0609020204030204" pitchFamily="49" charset="0"/>
              </a:rPr>
              <a:t>không</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smtClean="0">
                <a:solidFill>
                  <a:srgbClr val="008000"/>
                </a:solidFill>
                <a:latin typeface="Consolas" panose="020B0609020204030204" pitchFamily="49" charset="0"/>
              </a:rPr>
              <a:t>		</a:t>
            </a:r>
            <a:r>
              <a:rPr lang="vi-VN" sz="1600" dirty="0" smtClean="0">
                <a:solidFill>
                  <a:srgbClr val="008000"/>
                </a:solidFill>
                <a:latin typeface="Consolas" panose="020B0609020204030204" pitchFamily="49" charset="0"/>
              </a:rPr>
              <a:t>// </a:t>
            </a:r>
            <a:r>
              <a:rPr lang="vi-VN" sz="1600" dirty="0">
                <a:solidFill>
                  <a:srgbClr val="008000"/>
                </a:solidFill>
                <a:latin typeface="Consolas" panose="020B0609020204030204" pitchFamily="49" charset="0"/>
              </a:rPr>
              <a:t>Nếu không thỏa mãn chân gà và chó là 100 bắt đầu thử phương án khác</a:t>
            </a:r>
            <a:endParaRPr lang="vi-VN"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ga</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Tăng</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số</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gà</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lên</a:t>
            </a:r>
            <a:r>
              <a:rPr lang="en-US" sz="1600" dirty="0">
                <a:solidFill>
                  <a:srgbClr val="008000"/>
                </a:solidFill>
                <a:latin typeface="Consolas" panose="020B0609020204030204" pitchFamily="49" charset="0"/>
              </a:rPr>
              <a:t> 1</a:t>
            </a:r>
            <a:endParaRPr lang="en-US" sz="1600" dirty="0">
              <a:solidFill>
                <a:srgbClr val="000000"/>
              </a:solidFill>
              <a:latin typeface="Consolas" panose="020B0609020204030204" pitchFamily="49" charset="0"/>
            </a:endParaRPr>
          </a:p>
          <a:p>
            <a:r>
              <a:rPr lang="pt-BR" sz="1600" dirty="0" smtClean="0">
                <a:solidFill>
                  <a:srgbClr val="000000"/>
                </a:solidFill>
                <a:latin typeface="Consolas" panose="020B0609020204030204" pitchFamily="49" charset="0"/>
              </a:rPr>
              <a:t>		cho-</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giảm chó đi 1</a:t>
            </a:r>
            <a:endParaRPr lang="pt-BR"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cout</a:t>
            </a:r>
            <a:r>
              <a:rPr lang="en-US" sz="1600" dirty="0" smtClean="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"So </a:t>
            </a:r>
            <a:r>
              <a:rPr lang="en-US" sz="1600" dirty="0" err="1">
                <a:solidFill>
                  <a:srgbClr val="A31515"/>
                </a:solidFill>
                <a:latin typeface="Consolas" panose="020B0609020204030204" pitchFamily="49" charset="0"/>
              </a:rPr>
              <a:t>ga</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so </a:t>
            </a:r>
            <a:r>
              <a:rPr lang="en-US" sz="1600" dirty="0" err="1">
                <a:solidFill>
                  <a:srgbClr val="A31515"/>
                </a:solidFill>
                <a:latin typeface="Consolas" panose="020B0609020204030204" pitchFamily="49" charset="0"/>
              </a:rPr>
              <a:t>cho</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cho</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system</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"pause"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160489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 Cho </a:t>
            </a:r>
            <a:r>
              <a:rPr lang="en-US" dirty="0" err="1" smtClean="0"/>
              <a:t>người</a:t>
            </a:r>
            <a:r>
              <a:rPr lang="en-US" dirty="0" smtClean="0"/>
              <a:t> </a:t>
            </a:r>
            <a:r>
              <a:rPr lang="en-US" dirty="0" err="1" smtClean="0"/>
              <a:t>dùng</a:t>
            </a:r>
            <a:r>
              <a:rPr lang="en-US" dirty="0" smtClean="0"/>
              <a:t> </a:t>
            </a:r>
            <a:r>
              <a:rPr lang="en-US" dirty="0" err="1" smtClean="0"/>
              <a:t>nhập</a:t>
            </a:r>
            <a:r>
              <a:rPr lang="en-US" dirty="0" smtClean="0"/>
              <a:t> </a:t>
            </a:r>
            <a:r>
              <a:rPr lang="en-US" dirty="0" err="1" smtClean="0"/>
              <a:t>vào</a:t>
            </a:r>
            <a:r>
              <a:rPr lang="en-US" dirty="0" smtClean="0"/>
              <a:t> 3 </a:t>
            </a:r>
            <a:r>
              <a:rPr lang="en-US" dirty="0" err="1" smtClean="0"/>
              <a:t>cạnh</a:t>
            </a:r>
            <a:r>
              <a:rPr lang="en-US" dirty="0" smtClean="0"/>
              <a:t> </a:t>
            </a:r>
            <a:r>
              <a:rPr lang="en-US" dirty="0" err="1" smtClean="0"/>
              <a:t>của</a:t>
            </a:r>
            <a:r>
              <a:rPr lang="en-US" dirty="0" smtClean="0"/>
              <a:t> tam </a:t>
            </a:r>
            <a:r>
              <a:rPr lang="en-US" dirty="0" err="1" smtClean="0"/>
              <a:t>giác</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thỏa</a:t>
            </a:r>
            <a:r>
              <a:rPr lang="en-US" dirty="0" smtClean="0"/>
              <a:t> </a:t>
            </a:r>
            <a:r>
              <a:rPr lang="en-US" dirty="0" err="1" smtClean="0"/>
              <a:t>mãn</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latin typeface="Consolas" panose="020B0609020204030204" pitchFamily="49" charset="0"/>
              </a:rPr>
              <a:t>float a, b, c;</a:t>
            </a:r>
          </a:p>
          <a:p>
            <a:pPr marL="0" indent="0">
              <a:buNone/>
            </a:pPr>
            <a:r>
              <a:rPr lang="en-US" sz="1400" dirty="0">
                <a:latin typeface="Consolas" panose="020B0609020204030204" pitchFamily="49" charset="0"/>
              </a:rPr>
              <a:t>do {</a:t>
            </a:r>
          </a:p>
          <a:p>
            <a:pPr marL="0" indent="0">
              <a:buNone/>
            </a:pPr>
            <a:r>
              <a:rPr lang="en-US" sz="1400" dirty="0" smtClean="0">
                <a:latin typeface="Consolas" panose="020B0609020204030204" pitchFamily="49" charset="0"/>
              </a:rPr>
              <a:t>	</a:t>
            </a:r>
            <a:r>
              <a:rPr lang="en-US" sz="1400" dirty="0" err="1" smtClean="0">
                <a:latin typeface="Consolas" panose="020B0609020204030204" pitchFamily="49" charset="0"/>
              </a:rPr>
              <a:t>cout</a:t>
            </a:r>
            <a:r>
              <a:rPr lang="en-US" sz="1400" dirty="0" smtClean="0">
                <a:latin typeface="Consolas" panose="020B0609020204030204" pitchFamily="49" charset="0"/>
              </a:rPr>
              <a:t> </a:t>
            </a:r>
            <a:r>
              <a:rPr lang="en-US" sz="1400" dirty="0">
                <a:latin typeface="Consolas" panose="020B0609020204030204" pitchFamily="49" charset="0"/>
              </a:rPr>
              <a:t>&lt;&lt; "</a:t>
            </a:r>
            <a:r>
              <a:rPr lang="en-US" sz="1400" dirty="0" err="1">
                <a:latin typeface="Consolas" panose="020B0609020204030204" pitchFamily="49" charset="0"/>
              </a:rPr>
              <a:t>Nhap</a:t>
            </a:r>
            <a:r>
              <a:rPr lang="en-US" sz="1400" dirty="0">
                <a:latin typeface="Consolas" panose="020B0609020204030204" pitchFamily="49" charset="0"/>
              </a:rPr>
              <a:t> </a:t>
            </a:r>
            <a:r>
              <a:rPr lang="en-US" sz="1400" dirty="0" err="1">
                <a:latin typeface="Consolas" panose="020B0609020204030204" pitchFamily="49" charset="0"/>
              </a:rPr>
              <a:t>lan</a:t>
            </a:r>
            <a:r>
              <a:rPr lang="en-US" sz="1400" dirty="0">
                <a:latin typeface="Consolas" panose="020B0609020204030204" pitchFamily="49" charset="0"/>
              </a:rPr>
              <a:t> </a:t>
            </a:r>
            <a:r>
              <a:rPr lang="en-US" sz="1400" dirty="0" err="1">
                <a:latin typeface="Consolas" panose="020B0609020204030204" pitchFamily="49" charset="0"/>
              </a:rPr>
              <a:t>luot</a:t>
            </a:r>
            <a:r>
              <a:rPr lang="en-US" sz="1400" dirty="0">
                <a:latin typeface="Consolas" panose="020B0609020204030204" pitchFamily="49" charset="0"/>
              </a:rPr>
              <a:t> 3 </a:t>
            </a:r>
            <a:r>
              <a:rPr lang="en-US" sz="1400" dirty="0" err="1">
                <a:latin typeface="Consolas" panose="020B0609020204030204" pitchFamily="49" charset="0"/>
              </a:rPr>
              <a:t>canh</a:t>
            </a:r>
            <a:r>
              <a:rPr lang="en-US" sz="1400" dirty="0">
                <a:latin typeface="Consolas" panose="020B0609020204030204" pitchFamily="49" charset="0"/>
              </a:rPr>
              <a:t> tam </a:t>
            </a:r>
            <a:r>
              <a:rPr lang="en-US" sz="1400" dirty="0" err="1">
                <a:latin typeface="Consolas" panose="020B0609020204030204" pitchFamily="49" charset="0"/>
              </a:rPr>
              <a:t>giac</a:t>
            </a:r>
            <a:r>
              <a:rPr lang="en-US" sz="1400" dirty="0">
                <a:latin typeface="Consolas" panose="020B0609020204030204" pitchFamily="49" charset="0"/>
              </a:rPr>
              <a:t>: ";</a:t>
            </a:r>
          </a:p>
          <a:p>
            <a:pPr marL="0" indent="0">
              <a:buNone/>
            </a:pPr>
            <a:r>
              <a:rPr lang="en-US" sz="1400" dirty="0" smtClean="0">
                <a:latin typeface="Consolas" panose="020B0609020204030204" pitchFamily="49" charset="0"/>
              </a:rPr>
              <a:t>	</a:t>
            </a:r>
            <a:r>
              <a:rPr lang="en-US" sz="1400" dirty="0" err="1" smtClean="0">
                <a:latin typeface="Consolas" panose="020B0609020204030204" pitchFamily="49" charset="0"/>
              </a:rPr>
              <a:t>cin</a:t>
            </a:r>
            <a:r>
              <a:rPr lang="en-US" sz="1400" dirty="0" smtClean="0">
                <a:latin typeface="Consolas" panose="020B0609020204030204" pitchFamily="49" charset="0"/>
              </a:rPr>
              <a:t> </a:t>
            </a:r>
            <a:r>
              <a:rPr lang="en-US" sz="1400" dirty="0">
                <a:latin typeface="Consolas" panose="020B0609020204030204" pitchFamily="49" charset="0"/>
              </a:rPr>
              <a:t>&gt;&gt; a &gt;&gt; b &gt;&gt; c;</a:t>
            </a:r>
          </a:p>
          <a:p>
            <a:pPr marL="0" indent="0">
              <a:buNone/>
            </a:pPr>
            <a:r>
              <a:rPr lang="en-US" sz="1400" dirty="0">
                <a:latin typeface="Consolas" panose="020B0609020204030204" pitchFamily="49" charset="0"/>
              </a:rPr>
              <a:t>} while (</a:t>
            </a:r>
            <a:r>
              <a:rPr lang="en-US" sz="1400" dirty="0" err="1">
                <a:latin typeface="Consolas" panose="020B0609020204030204" pitchFamily="49" charset="0"/>
              </a:rPr>
              <a:t>a+b</a:t>
            </a:r>
            <a:r>
              <a:rPr lang="en-US" sz="1400" dirty="0">
                <a:latin typeface="Consolas" panose="020B0609020204030204" pitchFamily="49" charset="0"/>
              </a:rPr>
              <a:t>&lt;c||</a:t>
            </a:r>
            <a:r>
              <a:rPr lang="en-US" sz="1400" dirty="0" err="1">
                <a:latin typeface="Consolas" panose="020B0609020204030204" pitchFamily="49" charset="0"/>
              </a:rPr>
              <a:t>b+c</a:t>
            </a:r>
            <a:r>
              <a:rPr lang="en-US" sz="1400" dirty="0">
                <a:latin typeface="Consolas" panose="020B0609020204030204" pitchFamily="49" charset="0"/>
              </a:rPr>
              <a:t>&lt;a||</a:t>
            </a:r>
            <a:r>
              <a:rPr lang="en-US" sz="1400" dirty="0" err="1">
                <a:latin typeface="Consolas" panose="020B0609020204030204" pitchFamily="49" charset="0"/>
              </a:rPr>
              <a:t>c+a</a:t>
            </a:r>
            <a:r>
              <a:rPr lang="en-US" sz="1400" dirty="0">
                <a:latin typeface="Consolas" panose="020B0609020204030204" pitchFamily="49" charset="0"/>
              </a:rPr>
              <a:t>&lt;b);</a:t>
            </a:r>
          </a:p>
        </p:txBody>
      </p:sp>
    </p:spTree>
    <p:extLst>
      <p:ext uri="{BB962C8B-B14F-4D97-AF65-F5344CB8AC3E}">
        <p14:creationId xmlns:p14="http://schemas.microsoft.com/office/powerpoint/2010/main" val="107920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Vòng</a:t>
            </a:r>
            <a:r>
              <a:rPr lang="en-US" dirty="0" smtClean="0"/>
              <a:t> </a:t>
            </a:r>
            <a:r>
              <a:rPr lang="en-US" dirty="0" err="1" smtClean="0"/>
              <a:t>lặp</a:t>
            </a:r>
            <a:r>
              <a:rPr lang="en-US" dirty="0" smtClean="0"/>
              <a:t> </a:t>
            </a:r>
            <a:r>
              <a:rPr lang="en-US" dirty="0" smtClean="0">
                <a:solidFill>
                  <a:srgbClr val="FF0000"/>
                </a:solidFill>
              </a:rPr>
              <a:t>for</a:t>
            </a:r>
            <a:endParaRPr lang="en-US" dirty="0">
              <a:solidFill>
                <a:srgbClr val="FF0000"/>
              </a:solidFill>
            </a:endParaRPr>
          </a:p>
        </p:txBody>
      </p:sp>
      <p:sp>
        <p:nvSpPr>
          <p:cNvPr id="3" name="Content Placeholder 2"/>
          <p:cNvSpPr>
            <a:spLocks noGrp="1"/>
          </p:cNvSpPr>
          <p:nvPr>
            <p:ph idx="1"/>
          </p:nvPr>
        </p:nvSpPr>
        <p:spPr>
          <a:xfrm>
            <a:off x="677334" y="2160589"/>
            <a:ext cx="8596668" cy="4212779"/>
          </a:xfrm>
        </p:spPr>
        <p:txBody>
          <a:bodyPr>
            <a:normAutofit lnSpcReduction="10000"/>
          </a:bodyPr>
          <a:lstStyle/>
          <a:p>
            <a:r>
              <a:rPr lang="en-US" dirty="0" err="1" smtClean="0"/>
              <a:t>Gọn</a:t>
            </a:r>
            <a:r>
              <a:rPr lang="en-US" dirty="0" smtClean="0"/>
              <a:t> </a:t>
            </a:r>
            <a:r>
              <a:rPr lang="en-US" dirty="0" err="1" smtClean="0"/>
              <a:t>hơn</a:t>
            </a:r>
            <a:r>
              <a:rPr lang="en-US" dirty="0" smtClean="0"/>
              <a:t> </a:t>
            </a:r>
            <a:r>
              <a:rPr lang="en-US" b="1" dirty="0" smtClean="0"/>
              <a:t>while</a:t>
            </a:r>
            <a:r>
              <a:rPr lang="en-US" dirty="0" smtClean="0"/>
              <a:t>, </a:t>
            </a:r>
            <a:r>
              <a:rPr lang="en-US" dirty="0" err="1" smtClean="0"/>
              <a:t>là</a:t>
            </a:r>
            <a:r>
              <a:rPr lang="en-US" dirty="0" smtClean="0"/>
              <a:t> 1 </a:t>
            </a:r>
            <a:r>
              <a:rPr lang="en-US" dirty="0" err="1" smtClean="0"/>
              <a:t>dạng</a:t>
            </a:r>
            <a:r>
              <a:rPr lang="en-US" dirty="0" smtClean="0"/>
              <a:t> </a:t>
            </a:r>
            <a:r>
              <a:rPr lang="en-US" dirty="0" err="1" smtClean="0"/>
              <a:t>khác</a:t>
            </a:r>
            <a:r>
              <a:rPr lang="en-US" dirty="0" smtClean="0"/>
              <a:t> </a:t>
            </a:r>
            <a:r>
              <a:rPr lang="en-US" dirty="0" err="1" smtClean="0"/>
              <a:t>của</a:t>
            </a:r>
            <a:r>
              <a:rPr lang="en-US" dirty="0" smtClean="0"/>
              <a:t> </a:t>
            </a:r>
            <a:r>
              <a:rPr lang="en-US" b="1" dirty="0" smtClean="0"/>
              <a:t>while</a:t>
            </a:r>
          </a:p>
          <a:p>
            <a:r>
              <a:rPr lang="en-US" dirty="0" err="1" smtClean="0"/>
              <a:t>Thường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biết</a:t>
            </a:r>
            <a:r>
              <a:rPr lang="en-US" dirty="0" smtClean="0"/>
              <a:t> </a:t>
            </a:r>
            <a:r>
              <a:rPr lang="en-US" dirty="0" err="1" smtClean="0"/>
              <a:t>trước</a:t>
            </a:r>
            <a:r>
              <a:rPr lang="en-US" dirty="0" smtClean="0"/>
              <a:t> </a:t>
            </a:r>
            <a:r>
              <a:rPr lang="en-US" dirty="0" err="1" smtClean="0"/>
              <a:t>số</a:t>
            </a:r>
            <a:r>
              <a:rPr lang="en-US" dirty="0" smtClean="0"/>
              <a:t> </a:t>
            </a:r>
            <a:r>
              <a:rPr lang="en-US" dirty="0" err="1" smtClean="0"/>
              <a:t>lần</a:t>
            </a:r>
            <a:r>
              <a:rPr lang="en-US" dirty="0" smtClean="0"/>
              <a:t> </a:t>
            </a:r>
            <a:r>
              <a:rPr lang="en-US" dirty="0" err="1" smtClean="0"/>
              <a:t>lặp</a:t>
            </a:r>
            <a:endParaRPr lang="en-US" dirty="0" smtClean="0"/>
          </a:p>
          <a:p>
            <a:r>
              <a:rPr lang="en-US" b="1" u="sng" dirty="0" smtClean="0"/>
              <a:t>CẤU TRÚC:</a:t>
            </a:r>
          </a:p>
          <a:p>
            <a:pPr marL="0" indent="0">
              <a:buNone/>
            </a:pPr>
            <a:r>
              <a:rPr lang="en-US" sz="1400" dirty="0" smtClean="0">
                <a:latin typeface="Consolas" panose="020B0609020204030204" pitchFamily="49" charset="0"/>
              </a:rPr>
              <a:t>for(/*</a:t>
            </a:r>
            <a:r>
              <a:rPr lang="en-US" sz="1400" dirty="0" err="1" smtClean="0">
                <a:latin typeface="Consolas" panose="020B0609020204030204" pitchFamily="49" charset="0"/>
              </a:rPr>
              <a:t>biến</a:t>
            </a:r>
            <a:r>
              <a:rPr lang="en-US" sz="1400" dirty="0" smtClean="0">
                <a:latin typeface="Consolas" panose="020B0609020204030204" pitchFamily="49" charset="0"/>
              </a:rPr>
              <a:t> </a:t>
            </a:r>
            <a:r>
              <a:rPr lang="en-US" sz="1400" dirty="0" err="1" smtClean="0">
                <a:latin typeface="Consolas" panose="020B0609020204030204" pitchFamily="49" charset="0"/>
              </a:rPr>
              <a:t>khởi</a:t>
            </a:r>
            <a:r>
              <a:rPr lang="en-US" sz="1400" dirty="0" smtClean="0">
                <a:latin typeface="Consolas" panose="020B0609020204030204" pitchFamily="49" charset="0"/>
              </a:rPr>
              <a:t> </a:t>
            </a:r>
            <a:r>
              <a:rPr lang="en-US" sz="1400" dirty="0" err="1" smtClean="0">
                <a:latin typeface="Consolas" panose="020B0609020204030204" pitchFamily="49" charset="0"/>
              </a:rPr>
              <a:t>tạo</a:t>
            </a:r>
            <a:r>
              <a:rPr lang="en-US" sz="1400" dirty="0" smtClean="0">
                <a:latin typeface="Consolas" panose="020B0609020204030204" pitchFamily="49" charset="0"/>
              </a:rPr>
              <a:t>*/ ;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 /* </a:t>
            </a:r>
            <a:r>
              <a:rPr lang="en-US" sz="1400" dirty="0" err="1" smtClean="0">
                <a:latin typeface="Consolas" panose="020B0609020204030204" pitchFamily="49" charset="0"/>
              </a:rPr>
              <a:t>biến</a:t>
            </a:r>
            <a:r>
              <a:rPr lang="en-US" sz="1400" dirty="0" smtClean="0">
                <a:latin typeface="Consolas" panose="020B0609020204030204" pitchFamily="49" charset="0"/>
              </a:rPr>
              <a:t> update */)</a:t>
            </a:r>
          </a:p>
          <a:p>
            <a:pPr marL="0" indent="0">
              <a:buNone/>
            </a:pPr>
            <a:r>
              <a:rPr lang="en-US" sz="1400" dirty="0" smtClean="0">
                <a:latin typeface="Consolas" panose="020B0609020204030204" pitchFamily="49" charset="0"/>
              </a:rPr>
              <a:t>{</a:t>
            </a:r>
          </a:p>
          <a:p>
            <a:pPr marL="0" indent="0">
              <a:buNone/>
            </a:pPr>
            <a:r>
              <a:rPr lang="en-US" sz="1400" dirty="0">
                <a:latin typeface="Consolas" panose="020B0609020204030204" pitchFamily="49" charset="0"/>
              </a:rPr>
              <a:t>	</a:t>
            </a:r>
            <a:r>
              <a:rPr lang="en-US" sz="1400" dirty="0" smtClean="0">
                <a:latin typeface="Consolas" panose="020B0609020204030204" pitchFamily="49" charset="0"/>
              </a:rPr>
              <a:t>// statements</a:t>
            </a:r>
          </a:p>
          <a:p>
            <a:pPr marL="0" indent="0">
              <a:buNone/>
            </a:pPr>
            <a:r>
              <a:rPr lang="en-US" sz="1400" dirty="0" smtClean="0">
                <a:latin typeface="Consolas" panose="020B0609020204030204" pitchFamily="49" charset="0"/>
              </a:rPr>
              <a:t>}</a:t>
            </a:r>
          </a:p>
          <a:p>
            <a:pPr marL="0" indent="0">
              <a:buNone/>
            </a:pPr>
            <a:r>
              <a:rPr lang="en-US" sz="1400" dirty="0" err="1" smtClean="0">
                <a:latin typeface="Consolas" panose="020B0609020204030204" pitchFamily="49" charset="0"/>
              </a:rPr>
              <a:t>Ví</a:t>
            </a:r>
            <a:r>
              <a:rPr lang="en-US" sz="1400" dirty="0" smtClean="0">
                <a:latin typeface="Consolas" panose="020B0609020204030204" pitchFamily="49" charset="0"/>
              </a:rPr>
              <a:t> </a:t>
            </a:r>
            <a:r>
              <a:rPr lang="en-US" sz="1400" dirty="0" err="1" smtClean="0">
                <a:latin typeface="Consolas" panose="020B0609020204030204" pitchFamily="49" charset="0"/>
              </a:rPr>
              <a:t>dụ</a:t>
            </a:r>
            <a:r>
              <a:rPr lang="en-US" sz="1400" dirty="0" smtClean="0">
                <a:latin typeface="Consolas" panose="020B0609020204030204" pitchFamily="49" charset="0"/>
              </a:rPr>
              <a:t>:</a:t>
            </a:r>
          </a:p>
          <a:p>
            <a:pPr marL="0" indent="0">
              <a:buNone/>
            </a:pPr>
            <a:r>
              <a:rPr lang="en-US" sz="1400" dirty="0">
                <a:latin typeface="Consolas" panose="020B0609020204030204" pitchFamily="49" charset="0"/>
              </a:rPr>
              <a:t>f</a:t>
            </a:r>
            <a:r>
              <a:rPr lang="en-US" sz="1400" dirty="0" smtClean="0">
                <a:latin typeface="Consolas" panose="020B0609020204030204" pitchFamily="49" charset="0"/>
              </a:rPr>
              <a:t>or(</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err="1" smtClean="0">
                <a:latin typeface="Consolas" panose="020B0609020204030204" pitchFamily="49" charset="0"/>
              </a:rPr>
              <a:t>i</a:t>
            </a:r>
            <a:r>
              <a:rPr lang="en-US" sz="1400" dirty="0" smtClean="0">
                <a:latin typeface="Consolas" panose="020B0609020204030204" pitchFamily="49" charset="0"/>
              </a:rPr>
              <a:t>=1 </a:t>
            </a:r>
            <a:r>
              <a:rPr lang="en-US" sz="1400" dirty="0">
                <a:latin typeface="Consolas" panose="020B0609020204030204" pitchFamily="49" charset="0"/>
              </a:rPr>
              <a:t>; </a:t>
            </a:r>
            <a:r>
              <a:rPr lang="en-US" sz="1400" dirty="0" err="1" smtClean="0">
                <a:latin typeface="Consolas" panose="020B0609020204030204" pitchFamily="49" charset="0"/>
              </a:rPr>
              <a:t>i</a:t>
            </a:r>
            <a:r>
              <a:rPr lang="en-US" sz="1400" dirty="0" smtClean="0">
                <a:latin typeface="Consolas" panose="020B0609020204030204" pitchFamily="49" charset="0"/>
              </a:rPr>
              <a:t>&lt;=9 ; </a:t>
            </a:r>
            <a:r>
              <a:rPr lang="en-US" sz="1400" dirty="0" err="1" smtClean="0">
                <a:latin typeface="Consolas" panose="020B0609020204030204" pitchFamily="49" charset="0"/>
              </a:rPr>
              <a:t>i</a:t>
            </a:r>
            <a:r>
              <a:rPr lang="en-US" sz="1400" dirty="0" smtClean="0">
                <a:latin typeface="Consolas" panose="020B0609020204030204" pitchFamily="49" charset="0"/>
              </a:rPr>
              <a:t>++ )</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smtClean="0">
                <a:latin typeface="Consolas" panose="020B0609020204030204" pitchFamily="49" charset="0"/>
              </a:rPr>
              <a:t>cout</a:t>
            </a:r>
            <a:r>
              <a:rPr lang="en-US" sz="1400" dirty="0" smtClean="0">
                <a:latin typeface="Consolas" panose="020B0609020204030204" pitchFamily="49" charset="0"/>
              </a:rPr>
              <a:t> &lt;&lt; “2*” &lt;&lt; </a:t>
            </a:r>
            <a:r>
              <a:rPr lang="en-US" sz="1400" dirty="0" err="1" smtClean="0">
                <a:latin typeface="Consolas" panose="020B0609020204030204" pitchFamily="49" charset="0"/>
              </a:rPr>
              <a:t>i</a:t>
            </a:r>
            <a:r>
              <a:rPr lang="en-US" sz="1400" dirty="0" smtClean="0">
                <a:latin typeface="Consolas" panose="020B0609020204030204" pitchFamily="49" charset="0"/>
              </a:rPr>
              <a:t> &lt;&lt; “ = “ &lt;&lt; 2*</a:t>
            </a:r>
            <a:r>
              <a:rPr lang="en-US" sz="1400" dirty="0" err="1" smtClean="0">
                <a:latin typeface="Consolas" panose="020B0609020204030204" pitchFamily="49" charset="0"/>
              </a:rPr>
              <a:t>i</a:t>
            </a:r>
            <a:r>
              <a:rPr lang="en-US" sz="1400" dirty="0" smtClean="0">
                <a:latin typeface="Consolas" panose="020B0609020204030204" pitchFamily="49" charset="0"/>
              </a:rPr>
              <a:t> &lt;&lt;</a:t>
            </a:r>
            <a:r>
              <a:rPr lang="en-US" sz="1400" dirty="0" err="1" smtClean="0">
                <a:latin typeface="Consolas" panose="020B0609020204030204" pitchFamily="49" charset="0"/>
              </a:rPr>
              <a:t>endl</a:t>
            </a:r>
            <a:r>
              <a:rPr lang="en-US" sz="1400" dirty="0" smtClean="0">
                <a:latin typeface="Consolas" panose="020B0609020204030204" pitchFamily="49" charset="0"/>
              </a:rPr>
              <a:t>;</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142219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Vòng</a:t>
            </a:r>
            <a:r>
              <a:rPr lang="en-US" dirty="0" smtClean="0"/>
              <a:t> </a:t>
            </a:r>
            <a:r>
              <a:rPr lang="en-US" dirty="0" err="1" smtClean="0"/>
              <a:t>lặp</a:t>
            </a:r>
            <a:r>
              <a:rPr lang="en-US" dirty="0" smtClean="0"/>
              <a:t> </a:t>
            </a:r>
            <a:r>
              <a:rPr lang="en-US" dirty="0" smtClean="0">
                <a:solidFill>
                  <a:srgbClr val="FF0000"/>
                </a:solidFill>
              </a:rPr>
              <a:t>for</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solidFill>
                  <a:srgbClr val="0070C0"/>
                </a:solidFill>
              </a:rPr>
              <a:t>Biến</a:t>
            </a:r>
            <a:r>
              <a:rPr lang="en-US" dirty="0" smtClean="0">
                <a:solidFill>
                  <a:srgbClr val="0070C0"/>
                </a:solidFill>
              </a:rPr>
              <a:t> </a:t>
            </a:r>
            <a:r>
              <a:rPr lang="en-US" dirty="0" err="1" smtClean="0">
                <a:solidFill>
                  <a:srgbClr val="0070C0"/>
                </a:solidFill>
              </a:rPr>
              <a:t>khởi</a:t>
            </a:r>
            <a:r>
              <a:rPr lang="en-US" dirty="0" smtClean="0">
                <a:solidFill>
                  <a:srgbClr val="0070C0"/>
                </a:solidFill>
              </a:rPr>
              <a:t> </a:t>
            </a:r>
            <a:r>
              <a:rPr lang="en-US" dirty="0" err="1" smtClean="0">
                <a:solidFill>
                  <a:srgbClr val="0070C0"/>
                </a:solidFill>
              </a:rPr>
              <a:t>tạo</a:t>
            </a:r>
            <a:r>
              <a:rPr lang="en-US" dirty="0">
                <a:solidFill>
                  <a:srgbClr val="0070C0"/>
                </a:solidFill>
              </a:rPr>
              <a:t> </a:t>
            </a:r>
            <a:r>
              <a:rPr lang="en-US" dirty="0" smtClean="0">
                <a:solidFill>
                  <a:srgbClr val="0070C0"/>
                </a:solidFill>
              </a:rPr>
              <a:t>(Variable initialization): </a:t>
            </a:r>
            <a:r>
              <a:rPr lang="en-US" dirty="0" err="1" smtClean="0"/>
              <a:t>biến</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ngay</a:t>
            </a:r>
            <a:r>
              <a:rPr lang="en-US" dirty="0" smtClean="0"/>
              <a:t> </a:t>
            </a:r>
            <a:r>
              <a:rPr lang="en-US" dirty="0" err="1" smtClean="0"/>
              <a:t>bên</a:t>
            </a:r>
            <a:r>
              <a:rPr lang="en-US" dirty="0" smtClean="0"/>
              <a:t> </a:t>
            </a:r>
            <a:r>
              <a:rPr lang="en-US" dirty="0" err="1" smtClean="0"/>
              <a:t>trong</a:t>
            </a:r>
            <a:r>
              <a:rPr lang="en-US" dirty="0" smtClean="0"/>
              <a:t> </a:t>
            </a:r>
            <a:r>
              <a:rPr lang="en-US" dirty="0" err="1" smtClean="0"/>
              <a:t>phần</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của</a:t>
            </a:r>
            <a:r>
              <a:rPr lang="en-US" dirty="0" smtClean="0"/>
              <a:t> </a:t>
            </a:r>
            <a:r>
              <a:rPr lang="en-US" dirty="0" err="1" smtClean="0"/>
              <a:t>vòng</a:t>
            </a:r>
            <a:r>
              <a:rPr lang="en-US" dirty="0" smtClean="0"/>
              <a:t> </a:t>
            </a:r>
            <a:r>
              <a:rPr lang="en-US" dirty="0" err="1" smtClean="0"/>
              <a:t>lặp</a:t>
            </a:r>
            <a:r>
              <a:rPr lang="en-US" dirty="0" smtClean="0"/>
              <a:t> for. </a:t>
            </a:r>
            <a:r>
              <a:rPr lang="en-US" dirty="0" err="1" smtClean="0"/>
              <a:t>Phần</a:t>
            </a:r>
            <a:r>
              <a:rPr lang="en-US" dirty="0" smtClean="0"/>
              <a:t> </a:t>
            </a:r>
            <a:r>
              <a:rPr lang="en-US" dirty="0" err="1" smtClean="0"/>
              <a:t>tạo</a:t>
            </a:r>
            <a:r>
              <a:rPr lang="en-US" dirty="0" smtClean="0"/>
              <a:t> </a:t>
            </a:r>
            <a:r>
              <a:rPr lang="en-US" dirty="0" err="1" smtClean="0"/>
              <a:t>biến</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b="1" dirty="0" err="1" smtClean="0"/>
              <a:t>đầu</a:t>
            </a:r>
            <a:r>
              <a:rPr lang="en-US" b="1" dirty="0" smtClean="0"/>
              <a:t> </a:t>
            </a:r>
            <a:r>
              <a:rPr lang="en-US" b="1" dirty="0" err="1" smtClean="0"/>
              <a:t>tiên</a:t>
            </a:r>
            <a:r>
              <a:rPr lang="en-US" b="1" dirty="0" smtClean="0"/>
              <a:t> </a:t>
            </a:r>
            <a:r>
              <a:rPr lang="en-US" dirty="0" err="1" smtClean="0"/>
              <a:t>và</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thi</a:t>
            </a:r>
            <a:r>
              <a:rPr lang="en-US" dirty="0" smtClean="0"/>
              <a:t> </a:t>
            </a:r>
            <a:r>
              <a:rPr lang="en-US" b="1" dirty="0" err="1" smtClean="0"/>
              <a:t>duy</a:t>
            </a:r>
            <a:r>
              <a:rPr lang="en-US" b="1" dirty="0" smtClean="0"/>
              <a:t> </a:t>
            </a:r>
            <a:r>
              <a:rPr lang="en-US" b="1" dirty="0" err="1" smtClean="0"/>
              <a:t>nhất</a:t>
            </a:r>
            <a:r>
              <a:rPr lang="en-US" b="1" dirty="0" smtClean="0"/>
              <a:t> 1 </a:t>
            </a:r>
            <a:r>
              <a:rPr lang="en-US" b="1" dirty="0" err="1" smtClean="0"/>
              <a:t>lần</a:t>
            </a:r>
            <a:endParaRPr lang="en-US" b="1" dirty="0" smtClean="0"/>
          </a:p>
          <a:p>
            <a:r>
              <a:rPr lang="en-US" dirty="0" err="1" smtClean="0">
                <a:solidFill>
                  <a:srgbClr val="0070C0"/>
                </a:solidFill>
              </a:rPr>
              <a:t>Biểu</a:t>
            </a:r>
            <a:r>
              <a:rPr lang="en-US" dirty="0" smtClean="0">
                <a:solidFill>
                  <a:srgbClr val="0070C0"/>
                </a:solidFill>
              </a:rPr>
              <a:t> </a:t>
            </a:r>
            <a:r>
              <a:rPr lang="en-US" dirty="0" err="1" smtClean="0">
                <a:solidFill>
                  <a:srgbClr val="0070C0"/>
                </a:solidFill>
              </a:rPr>
              <a:t>thức</a:t>
            </a:r>
            <a:r>
              <a:rPr lang="en-US" dirty="0" smtClean="0">
                <a:solidFill>
                  <a:srgbClr val="0070C0"/>
                </a:solidFill>
              </a:rPr>
              <a:t> </a:t>
            </a:r>
            <a:r>
              <a:rPr lang="en-US" dirty="0" err="1" smtClean="0">
                <a:solidFill>
                  <a:srgbClr val="0070C0"/>
                </a:solidFill>
              </a:rPr>
              <a:t>điều</a:t>
            </a:r>
            <a:r>
              <a:rPr lang="en-US" dirty="0" smtClean="0">
                <a:solidFill>
                  <a:srgbClr val="0070C0"/>
                </a:solidFill>
              </a:rPr>
              <a:t> </a:t>
            </a:r>
            <a:r>
              <a:rPr lang="en-US" dirty="0" err="1" smtClean="0">
                <a:solidFill>
                  <a:srgbClr val="0070C0"/>
                </a:solidFill>
              </a:rPr>
              <a:t>kiện</a:t>
            </a:r>
            <a:r>
              <a:rPr lang="en-US" dirty="0" smtClean="0">
                <a:solidFill>
                  <a:srgbClr val="0070C0"/>
                </a:solidFill>
              </a:rPr>
              <a:t> (condition): </a:t>
            </a:r>
            <a:r>
              <a:rPr lang="en-US" dirty="0" err="1" smtClean="0"/>
              <a:t>Vòng</a:t>
            </a:r>
            <a:r>
              <a:rPr lang="en-US" dirty="0" smtClean="0"/>
              <a:t> </a:t>
            </a:r>
            <a:r>
              <a:rPr lang="en-US" dirty="0" err="1" smtClean="0"/>
              <a:t>lặp</a:t>
            </a:r>
            <a:r>
              <a:rPr lang="en-US" dirty="0" smtClean="0"/>
              <a:t> for </a:t>
            </a:r>
            <a:r>
              <a:rPr lang="en-US" b="1" dirty="0" err="1" smtClean="0"/>
              <a:t>kiểm</a:t>
            </a:r>
            <a:r>
              <a:rPr lang="en-US" b="1" dirty="0" smtClean="0"/>
              <a:t> </a:t>
            </a:r>
            <a:r>
              <a:rPr lang="en-US" b="1" dirty="0" err="1" smtClean="0"/>
              <a:t>tra</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trước</a:t>
            </a:r>
            <a:r>
              <a:rPr lang="en-US" b="1" dirty="0" smtClean="0"/>
              <a:t> </a:t>
            </a:r>
            <a:r>
              <a:rPr lang="en-US" b="1" dirty="0" err="1" smtClean="0"/>
              <a:t>khi</a:t>
            </a:r>
            <a:r>
              <a:rPr lang="en-US" b="1" dirty="0" smtClean="0"/>
              <a:t> </a:t>
            </a:r>
            <a:r>
              <a:rPr lang="en-US" b="1" dirty="0" err="1" smtClean="0"/>
              <a:t>thực</a:t>
            </a:r>
            <a:r>
              <a:rPr lang="en-US" b="1" dirty="0" smtClean="0"/>
              <a:t> </a:t>
            </a:r>
            <a:r>
              <a:rPr lang="en-US" b="1" dirty="0" err="1" smtClean="0"/>
              <a:t>hiện</a:t>
            </a:r>
            <a:r>
              <a:rPr lang="en-US" dirty="0" smtClean="0"/>
              <a:t>, </a:t>
            </a:r>
            <a:r>
              <a:rPr lang="en-US" dirty="0" err="1" smtClean="0"/>
              <a:t>nếu</a:t>
            </a:r>
            <a:r>
              <a:rPr lang="en-US" dirty="0" smtClean="0"/>
              <a:t> </a:t>
            </a:r>
            <a:r>
              <a:rPr lang="en-US" dirty="0" err="1" smtClean="0"/>
              <a:t>đúng</a:t>
            </a:r>
            <a:r>
              <a:rPr lang="en-US" dirty="0" smtClean="0"/>
              <a:t> </a:t>
            </a:r>
            <a:r>
              <a:rPr lang="en-US" dirty="0" err="1" smtClean="0"/>
              <a:t>nó</a:t>
            </a:r>
            <a:r>
              <a:rPr lang="en-US" dirty="0" smtClean="0"/>
              <a:t>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lệnh</a:t>
            </a:r>
            <a:r>
              <a:rPr lang="en-US" dirty="0" smtClean="0"/>
              <a:t> (statements) </a:t>
            </a:r>
            <a:r>
              <a:rPr lang="en-US" dirty="0" err="1" smtClean="0"/>
              <a:t>trong</a:t>
            </a:r>
            <a:r>
              <a:rPr lang="en-US" dirty="0" smtClean="0"/>
              <a:t> </a:t>
            </a:r>
            <a:r>
              <a:rPr lang="en-US" dirty="0" err="1" smtClean="0"/>
              <a:t>vòng</a:t>
            </a:r>
            <a:r>
              <a:rPr lang="en-US" dirty="0" smtClean="0"/>
              <a:t> </a:t>
            </a:r>
            <a:r>
              <a:rPr lang="en-US" dirty="0" err="1" smtClean="0"/>
              <a:t>lặp</a:t>
            </a:r>
            <a:endParaRPr lang="en-US" dirty="0" smtClean="0"/>
          </a:p>
          <a:p>
            <a:r>
              <a:rPr lang="en-US" dirty="0" err="1" smtClean="0">
                <a:solidFill>
                  <a:srgbClr val="0070C0"/>
                </a:solidFill>
              </a:rPr>
              <a:t>Biến</a:t>
            </a:r>
            <a:r>
              <a:rPr lang="en-US" dirty="0" smtClean="0">
                <a:solidFill>
                  <a:srgbClr val="0070C0"/>
                </a:solidFill>
              </a:rPr>
              <a:t> </a:t>
            </a:r>
            <a:r>
              <a:rPr lang="en-US" dirty="0" err="1" smtClean="0">
                <a:solidFill>
                  <a:srgbClr val="0070C0"/>
                </a:solidFill>
              </a:rPr>
              <a:t>cập</a:t>
            </a:r>
            <a:r>
              <a:rPr lang="en-US" dirty="0" smtClean="0">
                <a:solidFill>
                  <a:srgbClr val="0070C0"/>
                </a:solidFill>
              </a:rPr>
              <a:t> </a:t>
            </a:r>
            <a:r>
              <a:rPr lang="en-US" dirty="0" err="1" smtClean="0">
                <a:solidFill>
                  <a:srgbClr val="0070C0"/>
                </a:solidFill>
              </a:rPr>
              <a:t>nhật</a:t>
            </a:r>
            <a:r>
              <a:rPr lang="en-US" dirty="0" smtClean="0">
                <a:solidFill>
                  <a:srgbClr val="0070C0"/>
                </a:solidFill>
              </a:rPr>
              <a:t> (Variable update): </a:t>
            </a:r>
            <a:r>
              <a:rPr lang="en-US" dirty="0" err="1" smtClean="0"/>
              <a:t>Được</a:t>
            </a:r>
            <a:r>
              <a:rPr lang="en-US" dirty="0" smtClean="0"/>
              <a:t> </a:t>
            </a:r>
            <a:r>
              <a:rPr lang="en-US" b="1" dirty="0" err="1" smtClean="0"/>
              <a:t>thực</a:t>
            </a:r>
            <a:r>
              <a:rPr lang="en-US" b="1" dirty="0" smtClean="0"/>
              <a:t> </a:t>
            </a:r>
            <a:r>
              <a:rPr lang="en-US" b="1" dirty="0" err="1" smtClean="0"/>
              <a:t>thi</a:t>
            </a:r>
            <a:r>
              <a:rPr lang="en-US" b="1" dirty="0" smtClean="0"/>
              <a:t> </a:t>
            </a:r>
            <a:r>
              <a:rPr lang="en-US" b="1" dirty="0" err="1" smtClean="0"/>
              <a:t>cuối</a:t>
            </a:r>
            <a:r>
              <a:rPr lang="en-US" b="1" dirty="0" smtClean="0"/>
              <a:t> </a:t>
            </a:r>
            <a:r>
              <a:rPr lang="en-US" b="1" dirty="0" err="1" smtClean="0"/>
              <a:t>mỗi</a:t>
            </a:r>
            <a:r>
              <a:rPr lang="en-US" b="1" dirty="0" smtClean="0"/>
              <a:t> </a:t>
            </a:r>
            <a:r>
              <a:rPr lang="en-US" b="1" dirty="0" err="1" smtClean="0"/>
              <a:t>vòng</a:t>
            </a:r>
            <a:r>
              <a:rPr lang="en-US" b="1" dirty="0" smtClean="0"/>
              <a:t> </a:t>
            </a:r>
            <a:r>
              <a:rPr lang="en-US" b="1" dirty="0" err="1" smtClean="0"/>
              <a:t>lặp</a:t>
            </a:r>
            <a:r>
              <a:rPr lang="en-US" dirty="0" smtClean="0"/>
              <a:t>, </a:t>
            </a:r>
            <a:r>
              <a:rPr lang="en-US" dirty="0" err="1" smtClean="0"/>
              <a:t>sau</a:t>
            </a:r>
            <a:r>
              <a:rPr lang="en-US" dirty="0" smtClean="0"/>
              <a:t> </a:t>
            </a:r>
            <a:r>
              <a:rPr lang="en-US" dirty="0" err="1" smtClean="0"/>
              <a:t>khi</a:t>
            </a:r>
            <a:r>
              <a:rPr lang="en-US" dirty="0" smtClean="0"/>
              <a:t> </a:t>
            </a:r>
            <a:r>
              <a:rPr lang="en-US" dirty="0" err="1" smtClean="0"/>
              <a:t>khối</a:t>
            </a:r>
            <a:r>
              <a:rPr lang="en-US" dirty="0" smtClean="0"/>
              <a:t> </a:t>
            </a:r>
            <a:r>
              <a:rPr lang="en-US" dirty="0" err="1" smtClean="0"/>
              <a:t>lệnh</a:t>
            </a:r>
            <a:r>
              <a:rPr lang="en-US" dirty="0" smtClean="0"/>
              <a:t> </a:t>
            </a:r>
            <a:r>
              <a:rPr lang="en-US" dirty="0" err="1" smtClean="0"/>
              <a:t>trong</a:t>
            </a:r>
            <a:r>
              <a:rPr lang="en-US" dirty="0" smtClean="0"/>
              <a:t> </a:t>
            </a:r>
            <a:r>
              <a:rPr lang="en-US" dirty="0" err="1" smtClean="0"/>
              <a:t>vòng</a:t>
            </a:r>
            <a:r>
              <a:rPr lang="en-US" dirty="0" smtClean="0"/>
              <a:t> for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Phần</a:t>
            </a:r>
            <a:r>
              <a:rPr lang="en-US" dirty="0" smtClean="0"/>
              <a:t> </a:t>
            </a:r>
            <a:r>
              <a:rPr lang="en-US" dirty="0" err="1" smtClean="0"/>
              <a:t>này</a:t>
            </a:r>
            <a:r>
              <a:rPr lang="en-US" dirty="0" smtClean="0"/>
              <a:t> </a:t>
            </a:r>
            <a:r>
              <a:rPr lang="en-US" dirty="0" err="1" smtClean="0"/>
              <a:t>thường</a:t>
            </a:r>
            <a:r>
              <a:rPr lang="en-US" dirty="0" smtClean="0"/>
              <a:t>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biến</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nhằm</a:t>
            </a:r>
            <a:r>
              <a:rPr lang="en-US" dirty="0" smtClean="0"/>
              <a:t> </a:t>
            </a:r>
            <a:r>
              <a:rPr lang="en-US" dirty="0" err="1" smtClean="0"/>
              <a:t>tránh</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lặp</a:t>
            </a:r>
            <a:r>
              <a:rPr lang="en-US" dirty="0" smtClean="0"/>
              <a:t> </a:t>
            </a:r>
            <a:r>
              <a:rPr lang="en-US" dirty="0" err="1" smtClean="0"/>
              <a:t>vô</a:t>
            </a:r>
            <a:r>
              <a:rPr lang="en-US" dirty="0" smtClean="0"/>
              <a:t> </a:t>
            </a:r>
            <a:r>
              <a:rPr lang="en-US" dirty="0" err="1" smtClean="0"/>
              <a:t>hạn</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biến</a:t>
            </a:r>
            <a:r>
              <a:rPr lang="en-US" dirty="0" smtClean="0"/>
              <a:t>, </a:t>
            </a:r>
            <a:r>
              <a:rPr lang="en-US" dirty="0" err="1" smtClean="0"/>
              <a:t>chương</a:t>
            </a:r>
            <a:r>
              <a:rPr lang="en-US" dirty="0" smtClean="0"/>
              <a:t> </a:t>
            </a:r>
            <a:r>
              <a:rPr lang="en-US" dirty="0" err="1" smtClean="0"/>
              <a:t>trình</a:t>
            </a:r>
            <a:r>
              <a:rPr lang="en-US" dirty="0" smtClean="0"/>
              <a:t> quay </a:t>
            </a:r>
            <a:r>
              <a:rPr lang="en-US" dirty="0" err="1" smtClean="0"/>
              <a:t>lại</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và</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quá</a:t>
            </a:r>
            <a:r>
              <a:rPr lang="en-US" dirty="0" smtClean="0"/>
              <a:t> </a:t>
            </a:r>
            <a:r>
              <a:rPr lang="en-US" dirty="0" err="1" smtClean="0"/>
              <a:t>trình</a:t>
            </a:r>
            <a:r>
              <a:rPr lang="en-US" dirty="0"/>
              <a:t>.</a:t>
            </a:r>
          </a:p>
        </p:txBody>
      </p:sp>
    </p:spTree>
    <p:extLst>
      <p:ext uri="{BB962C8B-B14F-4D97-AF65-F5344CB8AC3E}">
        <p14:creationId xmlns:p14="http://schemas.microsoft.com/office/powerpoint/2010/main" val="357267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endParaRPr lang="en-US" dirty="0"/>
          </a:p>
        </p:txBody>
      </p:sp>
      <p:graphicFrame>
        <p:nvGraphicFramePr>
          <p:cNvPr id="8" name="Diagram 7"/>
          <p:cNvGraphicFramePr/>
          <p:nvPr/>
        </p:nvGraphicFramePr>
        <p:xfrm>
          <a:off x="1143340" y="3008376"/>
          <a:ext cx="7882128" cy="3331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47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250">
        <p15:prstTrans prst="origami"/>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1: </a:t>
            </a:r>
            <a:r>
              <a:rPr lang="en-US" dirty="0" err="1" smtClean="0"/>
              <a:t>Nhập</a:t>
            </a:r>
            <a:r>
              <a:rPr lang="en-US" dirty="0" smtClean="0"/>
              <a:t> </a:t>
            </a:r>
            <a:r>
              <a:rPr lang="en-US" dirty="0" err="1" smtClean="0"/>
              <a:t>vào</a:t>
            </a:r>
            <a:r>
              <a:rPr lang="en-US" dirty="0" smtClean="0"/>
              <a:t> </a:t>
            </a:r>
            <a:r>
              <a:rPr lang="en-US" dirty="0" err="1" smtClean="0"/>
              <a:t>chiều</a:t>
            </a:r>
            <a:r>
              <a:rPr lang="en-US" dirty="0" smtClean="0"/>
              <a:t> </a:t>
            </a:r>
            <a:r>
              <a:rPr lang="en-US" dirty="0" err="1" smtClean="0"/>
              <a:t>cao</a:t>
            </a:r>
            <a:r>
              <a:rPr lang="en-US" dirty="0" smtClean="0"/>
              <a:t> h, </a:t>
            </a:r>
            <a:r>
              <a:rPr lang="en-US" dirty="0" err="1" smtClean="0"/>
              <a:t>vẽ</a:t>
            </a:r>
            <a:r>
              <a:rPr lang="en-US" dirty="0" smtClean="0"/>
              <a:t> tam </a:t>
            </a:r>
            <a:r>
              <a:rPr lang="en-US" dirty="0" err="1" smtClean="0"/>
              <a:t>giác</a:t>
            </a:r>
            <a:r>
              <a:rPr lang="en-US" dirty="0" smtClean="0"/>
              <a:t> </a:t>
            </a:r>
            <a:r>
              <a:rPr lang="en-US" dirty="0" err="1" smtClean="0"/>
              <a:t>có</a:t>
            </a:r>
            <a:r>
              <a:rPr lang="en-US" dirty="0" smtClean="0"/>
              <a:t> </a:t>
            </a:r>
            <a:r>
              <a:rPr lang="en-US" dirty="0" err="1" smtClean="0"/>
              <a:t>dạng</a:t>
            </a:r>
            <a:r>
              <a:rPr lang="en-US" dirty="0" smtClean="0"/>
              <a:t> </a:t>
            </a:r>
            <a:r>
              <a:rPr lang="en-US" dirty="0" err="1" smtClean="0"/>
              <a:t>sau</a:t>
            </a:r>
            <a:r>
              <a:rPr lang="en-US" dirty="0" smtClean="0"/>
              <a:t> </a:t>
            </a:r>
            <a:r>
              <a:rPr lang="en-US" dirty="0" err="1" smtClean="0"/>
              <a:t>với</a:t>
            </a:r>
            <a:r>
              <a:rPr lang="en-US" dirty="0" smtClean="0"/>
              <a:t> </a:t>
            </a:r>
            <a:r>
              <a:rPr lang="en-US" dirty="0" err="1" smtClean="0"/>
              <a:t>chiều</a:t>
            </a:r>
            <a:r>
              <a:rPr lang="en-US" dirty="0" smtClean="0"/>
              <a:t> </a:t>
            </a:r>
            <a:r>
              <a:rPr lang="en-US" dirty="0" err="1" smtClean="0"/>
              <a:t>cao</a:t>
            </a:r>
            <a:r>
              <a:rPr lang="en-US" dirty="0" smtClean="0"/>
              <a:t> h</a:t>
            </a:r>
            <a:endParaRPr lang="en-US" dirty="0"/>
          </a:p>
        </p:txBody>
      </p:sp>
      <p:pic>
        <p:nvPicPr>
          <p:cNvPr id="4" name="Content Placeholder 3"/>
          <p:cNvPicPr>
            <a:picLocks noGrp="1" noChangeAspect="1"/>
          </p:cNvPicPr>
          <p:nvPr>
            <p:ph idx="1"/>
          </p:nvPr>
        </p:nvPicPr>
        <p:blipFill>
          <a:blip r:embed="rId2"/>
          <a:stretch>
            <a:fillRect/>
          </a:stretch>
        </p:blipFill>
        <p:spPr>
          <a:xfrm>
            <a:off x="2304288" y="2177287"/>
            <a:ext cx="5084064" cy="3318257"/>
          </a:xfrm>
          <a:prstGeom prst="rect">
            <a:avLst/>
          </a:prstGeom>
        </p:spPr>
      </p:pic>
    </p:spTree>
    <p:extLst>
      <p:ext uri="{BB962C8B-B14F-4D97-AF65-F5344CB8AC3E}">
        <p14:creationId xmlns:p14="http://schemas.microsoft.com/office/powerpoint/2010/main" val="470906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endParaRPr lang="en-US" dirty="0"/>
          </a:p>
        </p:txBody>
      </p:sp>
      <p:sp>
        <p:nvSpPr>
          <p:cNvPr id="3" name="Text Placeholder 2"/>
          <p:cNvSpPr>
            <a:spLocks noGrp="1"/>
          </p:cNvSpPr>
          <p:nvPr>
            <p:ph type="body" idx="1"/>
          </p:nvPr>
        </p:nvSpPr>
        <p:spPr/>
        <p:txBody>
          <a:bodyPr/>
          <a:lstStyle/>
          <a:p>
            <a:r>
              <a:rPr lang="en-US" dirty="0" err="1" smtClean="0"/>
              <a:t>Với</a:t>
            </a:r>
            <a:r>
              <a:rPr lang="en-US" dirty="0" smtClean="0"/>
              <a:t> n=4</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85787471"/>
              </p:ext>
            </p:extLst>
          </p:nvPr>
        </p:nvGraphicFramePr>
        <p:xfrm>
          <a:off x="676275" y="2736850"/>
          <a:ext cx="4184649" cy="1854200"/>
        </p:xfrm>
        <a:graphic>
          <a:graphicData uri="http://schemas.openxmlformats.org/drawingml/2006/table">
            <a:tbl>
              <a:tblPr firstRow="1" bandRow="1">
                <a:tableStyleId>{5C22544A-7EE6-4342-B048-85BDC9FD1C3A}</a:tableStyleId>
              </a:tblPr>
              <a:tblGrid>
                <a:gridCol w="951357">
                  <a:extLst>
                    <a:ext uri="{9D8B030D-6E8A-4147-A177-3AD203B41FA5}">
                      <a16:colId xmlns:a16="http://schemas.microsoft.com/office/drawing/2014/main" val="958201620"/>
                    </a:ext>
                  </a:extLst>
                </a:gridCol>
                <a:gridCol w="1838409">
                  <a:extLst>
                    <a:ext uri="{9D8B030D-6E8A-4147-A177-3AD203B41FA5}">
                      <a16:colId xmlns:a16="http://schemas.microsoft.com/office/drawing/2014/main" val="2076742201"/>
                    </a:ext>
                  </a:extLst>
                </a:gridCol>
                <a:gridCol w="1394883">
                  <a:extLst>
                    <a:ext uri="{9D8B030D-6E8A-4147-A177-3AD203B41FA5}">
                      <a16:colId xmlns:a16="http://schemas.microsoft.com/office/drawing/2014/main" val="1738789763"/>
                    </a:ext>
                  </a:extLst>
                </a:gridCol>
              </a:tblGrid>
              <a:tr h="370840">
                <a:tc>
                  <a:txBody>
                    <a:bodyPr/>
                    <a:lstStyle/>
                    <a:p>
                      <a:pPr algn="ctr"/>
                      <a:r>
                        <a:rPr lang="en-US" dirty="0" err="1" smtClean="0"/>
                        <a:t>Dòng</a:t>
                      </a:r>
                      <a:endParaRPr lang="en-US" dirty="0"/>
                    </a:p>
                  </a:txBody>
                  <a:tcPr/>
                </a:tc>
                <a:tc>
                  <a:txBody>
                    <a:bodyPr/>
                    <a:lstStyle/>
                    <a:p>
                      <a:pPr algn="ctr"/>
                      <a:r>
                        <a:rPr lang="en-US" dirty="0" err="1" smtClean="0"/>
                        <a:t>Khoảng</a:t>
                      </a:r>
                      <a:r>
                        <a:rPr lang="en-US" baseline="0" dirty="0" smtClean="0"/>
                        <a:t> </a:t>
                      </a:r>
                      <a:r>
                        <a:rPr lang="en-US" baseline="0" dirty="0" err="1" smtClean="0"/>
                        <a:t>trắng</a:t>
                      </a:r>
                      <a:endParaRPr lang="en-US" dirty="0"/>
                    </a:p>
                  </a:txBody>
                  <a:tcPr/>
                </a:tc>
                <a:tc>
                  <a:txBody>
                    <a:bodyPr/>
                    <a:lstStyle/>
                    <a:p>
                      <a:pPr algn="ctr"/>
                      <a:r>
                        <a:rPr lang="en-US" dirty="0" smtClean="0"/>
                        <a:t> </a:t>
                      </a:r>
                      <a:r>
                        <a:rPr lang="en-US" dirty="0" err="1" smtClean="0"/>
                        <a:t>Dấu</a:t>
                      </a:r>
                      <a:r>
                        <a:rPr lang="en-US" baseline="0" dirty="0" smtClean="0"/>
                        <a:t> </a:t>
                      </a:r>
                      <a:r>
                        <a:rPr lang="en-US" baseline="0" dirty="0" err="1" smtClean="0"/>
                        <a:t>sao</a:t>
                      </a:r>
                      <a:endParaRPr lang="en-US" dirty="0"/>
                    </a:p>
                  </a:txBody>
                  <a:tcPr/>
                </a:tc>
                <a:extLst>
                  <a:ext uri="{0D108BD9-81ED-4DB2-BD59-A6C34878D82A}">
                    <a16:rowId xmlns:a16="http://schemas.microsoft.com/office/drawing/2014/main" val="3619351391"/>
                  </a:ext>
                </a:extLst>
              </a:tr>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471104161"/>
                  </a:ext>
                </a:extLst>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2430275922"/>
                  </a:ext>
                </a:extLst>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65345618"/>
                  </a:ext>
                </a:extLst>
              </a:tr>
              <a:tr h="370840">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775326545"/>
                  </a:ext>
                </a:extLst>
              </a:tr>
            </a:tbl>
          </a:graphicData>
        </a:graphic>
      </p:graphicFrame>
      <p:sp>
        <p:nvSpPr>
          <p:cNvPr id="5" name="Text Placeholder 4"/>
          <p:cNvSpPr>
            <a:spLocks noGrp="1"/>
          </p:cNvSpPr>
          <p:nvPr>
            <p:ph type="body" sz="quarter" idx="3"/>
          </p:nvPr>
        </p:nvSpPr>
        <p:spPr/>
        <p:txBody>
          <a:bodyPr/>
          <a:lstStyle/>
          <a:p>
            <a:r>
              <a:rPr lang="en-US" dirty="0" err="1" smtClean="0"/>
              <a:t>Với</a:t>
            </a:r>
            <a:r>
              <a:rPr lang="en-US" dirty="0" smtClean="0"/>
              <a:t> n=5</a:t>
            </a:r>
            <a:endParaRPr lang="en-US" dirty="0"/>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390760223"/>
              </p:ext>
            </p:extLst>
          </p:nvPr>
        </p:nvGraphicFramePr>
        <p:xfrm>
          <a:off x="5087938" y="2736850"/>
          <a:ext cx="4186236" cy="2225040"/>
        </p:xfrm>
        <a:graphic>
          <a:graphicData uri="http://schemas.openxmlformats.org/drawingml/2006/table">
            <a:tbl>
              <a:tblPr firstRow="1" bandRow="1">
                <a:tableStyleId>{5C22544A-7EE6-4342-B048-85BDC9FD1C3A}</a:tableStyleId>
              </a:tblPr>
              <a:tblGrid>
                <a:gridCol w="1001966">
                  <a:extLst>
                    <a:ext uri="{9D8B030D-6E8A-4147-A177-3AD203B41FA5}">
                      <a16:colId xmlns:a16="http://schemas.microsoft.com/office/drawing/2014/main" val="1408698002"/>
                    </a:ext>
                  </a:extLst>
                </a:gridCol>
                <a:gridCol w="1788858">
                  <a:extLst>
                    <a:ext uri="{9D8B030D-6E8A-4147-A177-3AD203B41FA5}">
                      <a16:colId xmlns:a16="http://schemas.microsoft.com/office/drawing/2014/main" val="1965242309"/>
                    </a:ext>
                  </a:extLst>
                </a:gridCol>
                <a:gridCol w="1395412">
                  <a:extLst>
                    <a:ext uri="{9D8B030D-6E8A-4147-A177-3AD203B41FA5}">
                      <a16:colId xmlns:a16="http://schemas.microsoft.com/office/drawing/2014/main" val="2574166245"/>
                    </a:ext>
                  </a:extLst>
                </a:gridCol>
              </a:tblGrid>
              <a:tr h="370840">
                <a:tc>
                  <a:txBody>
                    <a:bodyPr/>
                    <a:lstStyle/>
                    <a:p>
                      <a:pPr algn="ctr"/>
                      <a:r>
                        <a:rPr lang="en-US" dirty="0" err="1" smtClean="0"/>
                        <a:t>Dòng</a:t>
                      </a:r>
                      <a:endParaRPr lang="en-US" dirty="0"/>
                    </a:p>
                  </a:txBody>
                  <a:tcPr/>
                </a:tc>
                <a:tc>
                  <a:txBody>
                    <a:bodyPr/>
                    <a:lstStyle/>
                    <a:p>
                      <a:r>
                        <a:rPr lang="en-US" dirty="0" err="1" smtClean="0"/>
                        <a:t>Khoảng</a:t>
                      </a:r>
                      <a:r>
                        <a:rPr lang="en-US" baseline="0" dirty="0" smtClean="0"/>
                        <a:t> </a:t>
                      </a:r>
                      <a:r>
                        <a:rPr lang="en-US" baseline="0" dirty="0" err="1" smtClean="0"/>
                        <a:t>trắng</a:t>
                      </a:r>
                      <a:endParaRPr lang="en-US" dirty="0"/>
                    </a:p>
                  </a:txBody>
                  <a:tcPr/>
                </a:tc>
                <a:tc>
                  <a:txBody>
                    <a:bodyPr/>
                    <a:lstStyle/>
                    <a:p>
                      <a:r>
                        <a:rPr lang="en-US" dirty="0" err="1" smtClean="0"/>
                        <a:t>Dấu</a:t>
                      </a:r>
                      <a:r>
                        <a:rPr lang="en-US" baseline="0" dirty="0" smtClean="0"/>
                        <a:t> </a:t>
                      </a:r>
                      <a:r>
                        <a:rPr lang="en-US" baseline="0" dirty="0" err="1" smtClean="0"/>
                        <a:t>sao</a:t>
                      </a:r>
                      <a:endParaRPr lang="en-US" dirty="0"/>
                    </a:p>
                  </a:txBody>
                  <a:tcPr/>
                </a:tc>
                <a:extLst>
                  <a:ext uri="{0D108BD9-81ED-4DB2-BD59-A6C34878D82A}">
                    <a16:rowId xmlns:a16="http://schemas.microsoft.com/office/drawing/2014/main" val="1686185509"/>
                  </a:ext>
                </a:extLst>
              </a:tr>
              <a:tr h="3708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47567214"/>
                  </a:ext>
                </a:extLst>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652844612"/>
                  </a:ext>
                </a:extLst>
              </a:tr>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2317577947"/>
                  </a:ext>
                </a:extLst>
              </a:tr>
              <a:tr h="37084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9877022"/>
                  </a:ext>
                </a:extLst>
              </a:tr>
              <a:tr h="3708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2950886704"/>
                  </a:ext>
                </a:extLst>
              </a:tr>
            </a:tbl>
          </a:graphicData>
        </a:graphic>
      </p:graphicFrame>
      <p:sp>
        <p:nvSpPr>
          <p:cNvPr id="9" name="TextBox 8"/>
          <p:cNvSpPr txBox="1"/>
          <p:nvPr/>
        </p:nvSpPr>
        <p:spPr>
          <a:xfrm>
            <a:off x="777240" y="5577840"/>
            <a:ext cx="8496761" cy="1200329"/>
          </a:xfrm>
          <a:prstGeom prst="rect">
            <a:avLst/>
          </a:prstGeom>
          <a:noFill/>
        </p:spPr>
        <p:txBody>
          <a:bodyPr wrap="square" rtlCol="0">
            <a:spAutoFit/>
          </a:bodyPr>
          <a:lstStyle/>
          <a:p>
            <a:pPr marL="285750" indent="-285750">
              <a:buFont typeface="Wingdings" panose="05000000000000000000" pitchFamily="2" charset="2"/>
              <a:buChar char="à"/>
            </a:pPr>
            <a:r>
              <a:rPr lang="en-US" dirty="0" err="1" smtClean="0">
                <a:solidFill>
                  <a:srgbClr val="0070C0"/>
                </a:solidFill>
                <a:sym typeface="Wingdings" panose="05000000000000000000" pitchFamily="2" charset="2"/>
              </a:rPr>
              <a:t>Với</a:t>
            </a:r>
            <a:r>
              <a:rPr lang="en-US" dirty="0" smtClean="0">
                <a:solidFill>
                  <a:srgbClr val="0070C0"/>
                </a:solidFill>
                <a:sym typeface="Wingdings" panose="05000000000000000000" pitchFamily="2" charset="2"/>
              </a:rPr>
              <a:t> n = N:</a:t>
            </a:r>
          </a:p>
          <a:p>
            <a:r>
              <a:rPr lang="en-US" dirty="0" smtClean="0">
                <a:solidFill>
                  <a:srgbClr val="0070C0"/>
                </a:solidFill>
                <a:sym typeface="Wingdings" panose="05000000000000000000" pitchFamily="2" charset="2"/>
              </a:rPr>
              <a:t>	</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Khoảng</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trắng</a:t>
            </a:r>
            <a:r>
              <a:rPr lang="en-US" dirty="0" smtClean="0">
                <a:solidFill>
                  <a:srgbClr val="00B050"/>
                </a:solidFill>
                <a:sym typeface="Wingdings" panose="05000000000000000000" pitchFamily="2" charset="2"/>
              </a:rPr>
              <a:t> ở </a:t>
            </a:r>
            <a:r>
              <a:rPr lang="en-US" dirty="0" err="1" smtClean="0">
                <a:solidFill>
                  <a:srgbClr val="00B050"/>
                </a:solidFill>
                <a:sym typeface="Wingdings" panose="05000000000000000000" pitchFamily="2" charset="2"/>
              </a:rPr>
              <a:t>hàng</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thứ</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i</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là</a:t>
            </a:r>
            <a:r>
              <a:rPr lang="en-US" dirty="0" smtClean="0">
                <a:solidFill>
                  <a:srgbClr val="00B050"/>
                </a:solidFill>
                <a:sym typeface="Wingdings" panose="05000000000000000000" pitchFamily="2" charset="2"/>
              </a:rPr>
              <a:t> </a:t>
            </a:r>
            <a:r>
              <a:rPr lang="en-US" dirty="0" smtClean="0">
                <a:solidFill>
                  <a:srgbClr val="7030A0"/>
                </a:solidFill>
                <a:sym typeface="Wingdings" panose="05000000000000000000" pitchFamily="2" charset="2"/>
              </a:rPr>
              <a:t>N-</a:t>
            </a:r>
            <a:r>
              <a:rPr lang="en-US" dirty="0" err="1" smtClean="0">
                <a:solidFill>
                  <a:srgbClr val="7030A0"/>
                </a:solidFill>
                <a:sym typeface="Wingdings" panose="05000000000000000000" pitchFamily="2" charset="2"/>
              </a:rPr>
              <a:t>i</a:t>
            </a:r>
            <a:endParaRPr lang="en-US" dirty="0" smtClean="0">
              <a:solidFill>
                <a:srgbClr val="7030A0"/>
              </a:solidFill>
              <a:sym typeface="Wingdings" panose="05000000000000000000" pitchFamily="2" charset="2"/>
            </a:endParaRPr>
          </a:p>
          <a:p>
            <a:r>
              <a:rPr lang="en-US" dirty="0" smtClean="0">
                <a:solidFill>
                  <a:srgbClr val="00B050"/>
                </a:solidFill>
                <a:sym typeface="Wingdings" panose="05000000000000000000" pitchFamily="2" charset="2"/>
              </a:rPr>
              <a:t>	+ </a:t>
            </a:r>
            <a:r>
              <a:rPr lang="en-US" dirty="0" err="1" smtClean="0">
                <a:solidFill>
                  <a:srgbClr val="00B050"/>
                </a:solidFill>
                <a:sym typeface="Wingdings" panose="05000000000000000000" pitchFamily="2" charset="2"/>
              </a:rPr>
              <a:t>Dấu</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sao</a:t>
            </a:r>
            <a:r>
              <a:rPr lang="en-US" dirty="0" smtClean="0">
                <a:solidFill>
                  <a:srgbClr val="00B050"/>
                </a:solidFill>
                <a:sym typeface="Wingdings" panose="05000000000000000000" pitchFamily="2" charset="2"/>
              </a:rPr>
              <a:t> ở </a:t>
            </a:r>
            <a:r>
              <a:rPr lang="en-US" dirty="0" err="1" smtClean="0">
                <a:solidFill>
                  <a:srgbClr val="00B050"/>
                </a:solidFill>
                <a:sym typeface="Wingdings" panose="05000000000000000000" pitchFamily="2" charset="2"/>
              </a:rPr>
              <a:t>hàng</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thứ</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i</a:t>
            </a:r>
            <a:r>
              <a:rPr lang="en-US" dirty="0" smtClean="0">
                <a:solidFill>
                  <a:srgbClr val="00B050"/>
                </a:solidFill>
                <a:sym typeface="Wingdings" panose="05000000000000000000" pitchFamily="2" charset="2"/>
              </a:rPr>
              <a:t> </a:t>
            </a:r>
            <a:r>
              <a:rPr lang="en-US" dirty="0" err="1" smtClean="0">
                <a:solidFill>
                  <a:srgbClr val="00B050"/>
                </a:solidFill>
                <a:sym typeface="Wingdings" panose="05000000000000000000" pitchFamily="2" charset="2"/>
              </a:rPr>
              <a:t>là</a:t>
            </a:r>
            <a:r>
              <a:rPr lang="en-US" dirty="0" smtClean="0">
                <a:solidFill>
                  <a:srgbClr val="00B050"/>
                </a:solidFill>
                <a:sym typeface="Wingdings" panose="05000000000000000000" pitchFamily="2" charset="2"/>
              </a:rPr>
              <a:t> </a:t>
            </a:r>
            <a:r>
              <a:rPr lang="en-US" dirty="0" err="1" smtClean="0">
                <a:solidFill>
                  <a:srgbClr val="7030A0"/>
                </a:solidFill>
                <a:sym typeface="Wingdings" panose="05000000000000000000" pitchFamily="2" charset="2"/>
              </a:rPr>
              <a:t>i</a:t>
            </a:r>
            <a:endParaRPr lang="en-US" dirty="0" smtClean="0">
              <a:solidFill>
                <a:srgbClr val="7030A0"/>
              </a:solidFill>
              <a:sym typeface="Wingdings" panose="05000000000000000000" pitchFamily="2" charset="2"/>
            </a:endParaRPr>
          </a:p>
          <a:p>
            <a:r>
              <a:rPr lang="en-US" dirty="0">
                <a:solidFill>
                  <a:srgbClr val="0070C0"/>
                </a:solidFill>
                <a:sym typeface="Wingdings" panose="05000000000000000000" pitchFamily="2" charset="2"/>
              </a:rPr>
              <a:t>	</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Quy</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tắc</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trên</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lặp</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lại</a:t>
            </a:r>
            <a:r>
              <a:rPr lang="en-US" dirty="0" smtClean="0">
                <a:solidFill>
                  <a:srgbClr val="0070C0"/>
                </a:solidFill>
                <a:sym typeface="Wingdings" panose="05000000000000000000" pitchFamily="2" charset="2"/>
              </a:rPr>
              <a:t> N </a:t>
            </a:r>
            <a:r>
              <a:rPr lang="en-US" dirty="0" err="1" smtClean="0">
                <a:solidFill>
                  <a:srgbClr val="0070C0"/>
                </a:solidFill>
                <a:sym typeface="Wingdings" panose="05000000000000000000" pitchFamily="2" charset="2"/>
              </a:rPr>
              <a:t>lần</a:t>
            </a:r>
            <a:r>
              <a:rPr lang="en-US" dirty="0" smtClean="0">
                <a:solidFill>
                  <a:srgbClr val="0070C0"/>
                </a:solidFill>
                <a:sym typeface="Wingdings" panose="05000000000000000000" pitchFamily="2" charset="2"/>
              </a:rPr>
              <a:t> </a:t>
            </a:r>
            <a:r>
              <a:rPr lang="en-US" dirty="0" err="1" smtClean="0">
                <a:solidFill>
                  <a:srgbClr val="0070C0"/>
                </a:solidFill>
                <a:sym typeface="Wingdings" panose="05000000000000000000" pitchFamily="2" charset="2"/>
              </a:rPr>
              <a:t>với</a:t>
            </a:r>
            <a:r>
              <a:rPr lang="en-US" dirty="0" smtClean="0">
                <a:solidFill>
                  <a:srgbClr val="0070C0"/>
                </a:solidFill>
                <a:sym typeface="Wingdings" panose="05000000000000000000" pitchFamily="2" charset="2"/>
              </a:rPr>
              <a:t> </a:t>
            </a:r>
            <a:r>
              <a:rPr lang="en-US" dirty="0" err="1" smtClean="0">
                <a:solidFill>
                  <a:srgbClr val="7030A0"/>
                </a:solidFill>
                <a:sym typeface="Wingdings" panose="05000000000000000000" pitchFamily="2" charset="2"/>
              </a:rPr>
              <a:t>i</a:t>
            </a:r>
            <a:r>
              <a:rPr lang="en-US" dirty="0" smtClean="0">
                <a:solidFill>
                  <a:srgbClr val="7030A0"/>
                </a:solidFill>
                <a:sym typeface="Wingdings" panose="05000000000000000000" pitchFamily="2" charset="2"/>
              </a:rPr>
              <a:t> </a:t>
            </a:r>
            <a:r>
              <a:rPr lang="en-US" dirty="0" err="1" smtClean="0">
                <a:solidFill>
                  <a:srgbClr val="7030A0"/>
                </a:solidFill>
                <a:sym typeface="Wingdings" panose="05000000000000000000" pitchFamily="2" charset="2"/>
              </a:rPr>
              <a:t>từ</a:t>
            </a:r>
            <a:r>
              <a:rPr lang="en-US" dirty="0" smtClean="0">
                <a:solidFill>
                  <a:srgbClr val="7030A0"/>
                </a:solidFill>
                <a:sym typeface="Wingdings" panose="05000000000000000000" pitchFamily="2" charset="2"/>
              </a:rPr>
              <a:t> 1 </a:t>
            </a:r>
            <a:r>
              <a:rPr lang="en-US" dirty="0" err="1" smtClean="0">
                <a:solidFill>
                  <a:srgbClr val="7030A0"/>
                </a:solidFill>
                <a:sym typeface="Wingdings" panose="05000000000000000000" pitchFamily="2" charset="2"/>
              </a:rPr>
              <a:t>đến</a:t>
            </a:r>
            <a:r>
              <a:rPr lang="en-US" dirty="0" smtClean="0">
                <a:solidFill>
                  <a:srgbClr val="7030A0"/>
                </a:solidFill>
                <a:sym typeface="Wingdings" panose="05000000000000000000" pitchFamily="2" charset="2"/>
              </a:rPr>
              <a:t> N</a:t>
            </a:r>
            <a:endParaRPr lang="en-US" dirty="0">
              <a:solidFill>
                <a:srgbClr val="7030A0"/>
              </a:solidFill>
            </a:endParaRPr>
          </a:p>
        </p:txBody>
      </p:sp>
    </p:spTree>
    <p:extLst>
      <p:ext uri="{BB962C8B-B14F-4D97-AF65-F5344CB8AC3E}">
        <p14:creationId xmlns:p14="http://schemas.microsoft.com/office/powerpoint/2010/main" val="2948368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viết</a:t>
            </a:r>
            <a:r>
              <a:rPr lang="en-US" dirty="0" smtClean="0"/>
              <a:t> </a:t>
            </a:r>
            <a:r>
              <a:rPr lang="en-US" dirty="0" err="1" smtClean="0"/>
              <a:t>bằng</a:t>
            </a:r>
            <a:r>
              <a:rPr lang="en-US" dirty="0" smtClean="0"/>
              <a:t> for)</a:t>
            </a:r>
            <a:endParaRPr lang="en-US" dirty="0"/>
          </a:p>
        </p:txBody>
      </p:sp>
      <p:sp>
        <p:nvSpPr>
          <p:cNvPr id="4" name="Rectangle 3"/>
          <p:cNvSpPr/>
          <p:nvPr/>
        </p:nvSpPr>
        <p:spPr>
          <a:xfrm>
            <a:off x="677334" y="2133660"/>
            <a:ext cx="9250680" cy="2462213"/>
          </a:xfrm>
          <a:prstGeom prst="rect">
            <a:avLst/>
          </a:prstGeom>
        </p:spPr>
        <p:txBody>
          <a:bodyPr wrap="square">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N;</a:t>
            </a:r>
          </a:p>
          <a:p>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&lt;&lt; “</a:t>
            </a:r>
            <a:r>
              <a:rPr lang="en-US" sz="1400" dirty="0" err="1" smtClean="0">
                <a:solidFill>
                  <a:srgbClr val="000000"/>
                </a:solidFill>
                <a:latin typeface="Consolas" panose="020B0609020204030204" pitchFamily="49" charset="0"/>
              </a:rPr>
              <a:t>Nhap</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vao</a:t>
            </a:r>
            <a:r>
              <a:rPr lang="en-US" sz="1400" dirty="0" smtClean="0">
                <a:solidFill>
                  <a:srgbClr val="000000"/>
                </a:solidFill>
                <a:latin typeface="Consolas" panose="020B0609020204030204" pitchFamily="49" charset="0"/>
              </a:rPr>
              <a:t> N:”;</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a:t>
            </a:r>
          </a:p>
          <a:p>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1; i &lt;= N; i++)</a:t>
            </a: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for</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khoang_trang</a:t>
            </a:r>
            <a:r>
              <a:rPr lang="en-US" sz="1400" dirty="0">
                <a:solidFill>
                  <a:srgbClr val="000000"/>
                </a:solidFill>
                <a:latin typeface="Consolas" panose="020B0609020204030204" pitchFamily="49" charset="0"/>
              </a:rPr>
              <a:t> = 1; </a:t>
            </a:r>
            <a:r>
              <a:rPr lang="en-US" sz="1400" dirty="0" err="1">
                <a:solidFill>
                  <a:srgbClr val="000000"/>
                </a:solidFill>
                <a:latin typeface="Consolas" panose="020B0609020204030204" pitchFamily="49" charset="0"/>
              </a:rPr>
              <a:t>khoang_trang</a:t>
            </a:r>
            <a:r>
              <a:rPr lang="en-US" sz="1400" dirty="0">
                <a:solidFill>
                  <a:srgbClr val="000000"/>
                </a:solidFill>
                <a:latin typeface="Consolas" panose="020B0609020204030204" pitchFamily="49" charset="0"/>
              </a:rPr>
              <a:t> &lt;= N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khoang_trang</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for</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dau_sao</a:t>
            </a:r>
            <a:r>
              <a:rPr lang="en-US" sz="1400" dirty="0">
                <a:solidFill>
                  <a:srgbClr val="000000"/>
                </a:solidFill>
                <a:latin typeface="Consolas" panose="020B0609020204030204" pitchFamily="49" charset="0"/>
              </a:rPr>
              <a:t> = 1; </a:t>
            </a:r>
            <a:r>
              <a:rPr lang="en-US" sz="1400" dirty="0" err="1">
                <a:solidFill>
                  <a:srgbClr val="000000"/>
                </a:solidFill>
                <a:latin typeface="Consolas" panose="020B0609020204030204" pitchFamily="49" charset="0"/>
              </a:rPr>
              <a:t>dau_sao</a:t>
            </a:r>
            <a:r>
              <a:rPr lang="en-US" sz="1400" dirty="0">
                <a:solidFill>
                  <a:srgbClr val="000000"/>
                </a:solidFill>
                <a:latin typeface="Consolas" panose="020B0609020204030204" pitchFamily="49" charset="0"/>
              </a:rPr>
              <a:t> &lt;=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dau_sao</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657084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Viết</a:t>
            </a:r>
            <a:r>
              <a:rPr lang="en-US" dirty="0" smtClean="0"/>
              <a:t> </a:t>
            </a:r>
            <a:r>
              <a:rPr lang="en-US" dirty="0" err="1" smtClean="0"/>
              <a:t>bằng</a:t>
            </a:r>
            <a:r>
              <a:rPr lang="en-US" dirty="0" smtClean="0"/>
              <a:t> while)</a:t>
            </a:r>
            <a:endParaRPr lang="en-US" dirty="0"/>
          </a:p>
        </p:txBody>
      </p:sp>
      <p:sp>
        <p:nvSpPr>
          <p:cNvPr id="4" name="Rectangle 3"/>
          <p:cNvSpPr/>
          <p:nvPr/>
        </p:nvSpPr>
        <p:spPr>
          <a:xfrm>
            <a:off x="677334" y="1745488"/>
            <a:ext cx="9170754" cy="3970318"/>
          </a:xfrm>
          <a:prstGeom prst="rect">
            <a:avLst/>
          </a:prstGeom>
        </p:spPr>
        <p:txBody>
          <a:bodyPr wrap="square">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a:t>
            </a:r>
          </a:p>
          <a:p>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&lt;=N)</a:t>
            </a: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a:t>
            </a:r>
            <a:r>
              <a:rPr lang="en-US" sz="1400" dirty="0" err="1" smtClean="0">
                <a:solidFill>
                  <a:srgbClr val="0000FF"/>
                </a:solidFill>
                <a:latin typeface="Consolas" panose="020B0609020204030204" pitchFamily="49" charset="0"/>
              </a:rPr>
              <a:t>int</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khoang_trang</a:t>
            </a:r>
            <a:r>
              <a:rPr lang="en-US" sz="1400" dirty="0">
                <a:solidFill>
                  <a:srgbClr val="000000"/>
                </a:solidFill>
                <a:latin typeface="Consolas" panose="020B0609020204030204" pitchFamily="49" charset="0"/>
              </a:rPr>
              <a:t> = 1;</a:t>
            </a:r>
          </a:p>
          <a:p>
            <a:r>
              <a:rPr lang="en-US" sz="1400" dirty="0" smtClean="0">
                <a:solidFill>
                  <a:srgbClr val="0000FF"/>
                </a:solidFill>
                <a:latin typeface="Consolas" panose="020B0609020204030204" pitchFamily="49" charset="0"/>
              </a:rPr>
              <a:t>	while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khoang_trang</a:t>
            </a:r>
            <a:r>
              <a:rPr lang="en-US" sz="1400" dirty="0" smtClean="0">
                <a:solidFill>
                  <a:srgbClr val="000000"/>
                </a:solidFill>
                <a:latin typeface="Consolas" panose="020B0609020204030204" pitchFamily="49" charset="0"/>
              </a:rPr>
              <a:t> &lt;= N-</a:t>
            </a:r>
            <a:r>
              <a:rPr lang="en-US" sz="1400" dirty="0" err="1" smtClean="0">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khoang_trang</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a:t>
            </a:r>
            <a:r>
              <a:rPr lang="en-US" sz="1400" dirty="0" err="1" smtClean="0">
                <a:solidFill>
                  <a:srgbClr val="0000FF"/>
                </a:solidFill>
                <a:latin typeface="Consolas" panose="020B0609020204030204" pitchFamily="49" charset="0"/>
              </a:rPr>
              <a:t>int</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dau_sao</a:t>
            </a:r>
            <a:r>
              <a:rPr lang="en-US" sz="1400" dirty="0">
                <a:solidFill>
                  <a:srgbClr val="000000"/>
                </a:solidFill>
                <a:latin typeface="Consolas" panose="020B0609020204030204" pitchFamily="49" charset="0"/>
              </a:rPr>
              <a:t> = 1;</a:t>
            </a:r>
          </a:p>
          <a:p>
            <a:r>
              <a:rPr lang="en-US" sz="1400" dirty="0" smtClean="0">
                <a:solidFill>
                  <a:srgbClr val="0000FF"/>
                </a:solidFill>
                <a:latin typeface="Consolas" panose="020B0609020204030204" pitchFamily="49" charset="0"/>
              </a:rPr>
              <a:t>	while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dau_sao</a:t>
            </a:r>
            <a:r>
              <a:rPr lang="en-US" sz="1400" dirty="0" smtClean="0">
                <a:solidFill>
                  <a:srgbClr val="000000"/>
                </a:solidFill>
                <a:latin typeface="Consolas" panose="020B0609020204030204" pitchFamily="49" charset="0"/>
              </a:rPr>
              <a:t> &lt;= </a:t>
            </a:r>
            <a:r>
              <a:rPr lang="en-US" sz="1400" dirty="0" err="1" smtClean="0">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dau_sao</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88529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Nhận</a:t>
            </a:r>
            <a:r>
              <a:rPr lang="en-US" dirty="0" smtClean="0"/>
              <a:t> </a:t>
            </a:r>
            <a:r>
              <a:rPr lang="en-US" dirty="0" err="1" smtClean="0"/>
              <a:t>xét</a:t>
            </a:r>
            <a:endParaRPr lang="en-US" dirty="0"/>
          </a:p>
        </p:txBody>
      </p:sp>
      <p:sp>
        <p:nvSpPr>
          <p:cNvPr id="3" name="Content Placeholder 2"/>
          <p:cNvSpPr>
            <a:spLocks noGrp="1"/>
          </p:cNvSpPr>
          <p:nvPr>
            <p:ph idx="1"/>
          </p:nvPr>
        </p:nvSpPr>
        <p:spPr/>
        <p:txBody>
          <a:bodyPr/>
          <a:lstStyle/>
          <a:p>
            <a:r>
              <a:rPr lang="en-US" dirty="0" err="1" smtClean="0"/>
              <a:t>Mọi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cấu</a:t>
            </a:r>
            <a:r>
              <a:rPr lang="en-US" dirty="0" smtClean="0"/>
              <a:t> </a:t>
            </a:r>
            <a:r>
              <a:rPr lang="en-US" dirty="0" err="1" smtClean="0"/>
              <a:t>trúc</a:t>
            </a:r>
            <a:r>
              <a:rPr lang="en-US" dirty="0" smtClean="0"/>
              <a:t> </a:t>
            </a:r>
            <a:r>
              <a:rPr lang="en-US" b="1" dirty="0" smtClean="0"/>
              <a:t>switch</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a:t>
            </a:r>
            <a:r>
              <a:rPr lang="en-US" dirty="0" err="1" smtClean="0"/>
              <a:t>về</a:t>
            </a:r>
            <a:r>
              <a:rPr lang="en-US" dirty="0" smtClean="0"/>
              <a:t> </a:t>
            </a:r>
            <a:r>
              <a:rPr lang="en-US" b="1" dirty="0" smtClean="0"/>
              <a:t>if</a:t>
            </a:r>
          </a:p>
          <a:p>
            <a:r>
              <a:rPr lang="en-US" dirty="0" err="1" smtClean="0"/>
              <a:t>Mọi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cấu</a:t>
            </a:r>
            <a:r>
              <a:rPr lang="en-US" dirty="0" smtClean="0"/>
              <a:t> </a:t>
            </a:r>
            <a:r>
              <a:rPr lang="en-US" dirty="0" err="1" smtClean="0"/>
              <a:t>trúc</a:t>
            </a:r>
            <a:r>
              <a:rPr lang="en-US" dirty="0" smtClean="0"/>
              <a:t> </a:t>
            </a:r>
            <a:r>
              <a:rPr lang="en-US" b="1" dirty="0" smtClean="0"/>
              <a:t>for</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a:t>
            </a:r>
            <a:r>
              <a:rPr lang="en-US" dirty="0" err="1" smtClean="0"/>
              <a:t>về</a:t>
            </a:r>
            <a:r>
              <a:rPr lang="en-US" dirty="0" smtClean="0"/>
              <a:t> </a:t>
            </a:r>
            <a:r>
              <a:rPr lang="en-US" b="1" dirty="0" smtClean="0"/>
              <a:t>while</a:t>
            </a:r>
            <a:r>
              <a:rPr lang="en-US" dirty="0" smtClean="0"/>
              <a:t> </a:t>
            </a:r>
            <a:r>
              <a:rPr lang="en-US" dirty="0" err="1" smtClean="0"/>
              <a:t>hoặc</a:t>
            </a:r>
            <a:r>
              <a:rPr lang="en-US" dirty="0" smtClean="0"/>
              <a:t> </a:t>
            </a:r>
            <a:r>
              <a:rPr lang="en-US" b="1" dirty="0" smtClean="0"/>
              <a:t>do … while</a:t>
            </a:r>
            <a:endParaRPr lang="en-US" b="1" dirty="0"/>
          </a:p>
        </p:txBody>
      </p:sp>
    </p:spTree>
    <p:extLst>
      <p:ext uri="{BB962C8B-B14F-4D97-AF65-F5344CB8AC3E}">
        <p14:creationId xmlns:p14="http://schemas.microsoft.com/office/powerpoint/2010/main" val="4106254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biến</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vòng</a:t>
            </a:r>
            <a:r>
              <a:rPr lang="en-US" dirty="0" smtClean="0"/>
              <a:t> </a:t>
            </a:r>
            <a:r>
              <a:rPr lang="en-US" dirty="0" err="1" smtClean="0"/>
              <a:t>lặp</a:t>
            </a:r>
            <a:r>
              <a:rPr lang="en-US" dirty="0" smtClean="0"/>
              <a:t> for</a:t>
            </a:r>
            <a:endParaRPr lang="en-US" dirty="0">
              <a:solidFill>
                <a:srgbClr val="FF0000"/>
              </a:solidFill>
            </a:endParaRPr>
          </a:p>
        </p:txBody>
      </p:sp>
      <p:sp>
        <p:nvSpPr>
          <p:cNvPr id="3" name="Content Placeholder 2"/>
          <p:cNvSpPr>
            <a:spLocks noGrp="1"/>
          </p:cNvSpPr>
          <p:nvPr>
            <p:ph idx="1"/>
          </p:nvPr>
        </p:nvSpPr>
        <p:spPr>
          <a:xfrm>
            <a:off x="677334" y="2160589"/>
            <a:ext cx="8596668" cy="4459667"/>
          </a:xfrm>
        </p:spPr>
        <p:txBody>
          <a:bodyPr/>
          <a:lstStyle/>
          <a:p>
            <a:r>
              <a:rPr lang="en-US" dirty="0" err="1" smtClean="0">
                <a:solidFill>
                  <a:srgbClr val="0070C0"/>
                </a:solidFill>
              </a:rPr>
              <a:t>Vòng</a:t>
            </a:r>
            <a:r>
              <a:rPr lang="en-US" dirty="0" smtClean="0">
                <a:solidFill>
                  <a:srgbClr val="0070C0"/>
                </a:solidFill>
              </a:rPr>
              <a:t> </a:t>
            </a:r>
            <a:r>
              <a:rPr lang="en-US" dirty="0" err="1" smtClean="0">
                <a:solidFill>
                  <a:srgbClr val="0070C0"/>
                </a:solidFill>
              </a:rPr>
              <a:t>lặp</a:t>
            </a:r>
            <a:r>
              <a:rPr lang="en-US" dirty="0" smtClean="0">
                <a:solidFill>
                  <a:srgbClr val="0070C0"/>
                </a:solidFill>
              </a:rPr>
              <a:t> for </a:t>
            </a:r>
            <a:r>
              <a:rPr lang="en-US" dirty="0" err="1" smtClean="0">
                <a:solidFill>
                  <a:srgbClr val="0070C0"/>
                </a:solidFill>
              </a:rPr>
              <a:t>nhiều</a:t>
            </a:r>
            <a:r>
              <a:rPr lang="en-US" dirty="0" smtClean="0">
                <a:solidFill>
                  <a:srgbClr val="0070C0"/>
                </a:solidFill>
              </a:rPr>
              <a:t> </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chemeClr val="tx1"/>
                </a:solidFill>
              </a:rPr>
              <a:t>Trong</a:t>
            </a:r>
            <a:r>
              <a:rPr lang="en-US" dirty="0" smtClean="0">
                <a:solidFill>
                  <a:schemeClr val="tx1"/>
                </a:solidFill>
              </a:rPr>
              <a:t> 1 </a:t>
            </a:r>
            <a:r>
              <a:rPr lang="en-US" dirty="0" err="1" smtClean="0">
                <a:solidFill>
                  <a:schemeClr val="tx1"/>
                </a:solidFill>
              </a:rPr>
              <a:t>số</a:t>
            </a:r>
            <a:r>
              <a:rPr lang="en-US" dirty="0" smtClean="0">
                <a:solidFill>
                  <a:schemeClr val="tx1"/>
                </a:solidFill>
              </a:rPr>
              <a:t> </a:t>
            </a:r>
            <a:r>
              <a:rPr lang="en-US" dirty="0" err="1" smtClean="0">
                <a:solidFill>
                  <a:schemeClr val="tx1"/>
                </a:solidFill>
              </a:rPr>
              <a:t>trường</a:t>
            </a:r>
            <a:r>
              <a:rPr lang="en-US" dirty="0" smtClean="0">
                <a:solidFill>
                  <a:schemeClr val="tx1"/>
                </a:solidFill>
              </a:rPr>
              <a:t> </a:t>
            </a:r>
            <a:r>
              <a:rPr lang="en-US" dirty="0" err="1" smtClean="0">
                <a:solidFill>
                  <a:schemeClr val="tx1"/>
                </a:solidFill>
              </a:rPr>
              <a:t>hợp</a:t>
            </a:r>
            <a:r>
              <a:rPr lang="en-US" dirty="0" smtClean="0">
                <a:solidFill>
                  <a:schemeClr val="tx1"/>
                </a:solidFill>
              </a:rPr>
              <a:t>, </a:t>
            </a:r>
            <a:r>
              <a:rPr lang="en-US" dirty="0" err="1" smtClean="0">
                <a:solidFill>
                  <a:schemeClr val="tx1"/>
                </a:solidFill>
              </a:rPr>
              <a:t>vòng</a:t>
            </a:r>
            <a:r>
              <a:rPr lang="en-US" dirty="0" smtClean="0">
                <a:solidFill>
                  <a:schemeClr val="tx1"/>
                </a:solidFill>
              </a:rPr>
              <a:t> </a:t>
            </a:r>
            <a:r>
              <a:rPr lang="en-US" dirty="0" err="1" smtClean="0">
                <a:solidFill>
                  <a:schemeClr val="tx1"/>
                </a:solidFill>
              </a:rPr>
              <a:t>lặp</a:t>
            </a:r>
            <a:r>
              <a:rPr lang="en-US" dirty="0" smtClean="0">
                <a:solidFill>
                  <a:schemeClr val="tx1"/>
                </a:solidFill>
              </a:rPr>
              <a:t> for </a:t>
            </a:r>
            <a:r>
              <a:rPr lang="en-US" dirty="0" err="1" smtClean="0">
                <a:solidFill>
                  <a:schemeClr val="tx1"/>
                </a:solidFill>
              </a:rPr>
              <a:t>của</a:t>
            </a:r>
            <a:r>
              <a:rPr lang="en-US" dirty="0" smtClean="0">
                <a:solidFill>
                  <a:schemeClr val="tx1"/>
                </a:solidFill>
              </a:rPr>
              <a:t> </a:t>
            </a:r>
            <a:r>
              <a:rPr lang="en-US" dirty="0" err="1" smtClean="0">
                <a:solidFill>
                  <a:schemeClr val="tx1"/>
                </a:solidFill>
              </a:rPr>
              <a:t>chúng</a:t>
            </a:r>
            <a:r>
              <a:rPr lang="en-US" dirty="0" smtClean="0">
                <a:solidFill>
                  <a:schemeClr val="tx1"/>
                </a:solidFill>
              </a:rPr>
              <a:t> ta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đồng</a:t>
            </a:r>
            <a:r>
              <a:rPr lang="en-US" dirty="0" smtClean="0">
                <a:solidFill>
                  <a:schemeClr val="tx1"/>
                </a:solidFill>
              </a:rPr>
              <a:t> </a:t>
            </a:r>
            <a:r>
              <a:rPr lang="en-US" dirty="0" err="1" smtClean="0">
                <a:solidFill>
                  <a:schemeClr val="tx1"/>
                </a:solidFill>
              </a:rPr>
              <a:t>thời</a:t>
            </a:r>
            <a:r>
              <a:rPr lang="en-US" dirty="0" smtClean="0">
                <a:solidFill>
                  <a:schemeClr val="tx1"/>
                </a:solidFill>
              </a:rPr>
              <a:t> </a:t>
            </a:r>
            <a:r>
              <a:rPr lang="en-US" dirty="0" err="1" smtClean="0">
                <a:solidFill>
                  <a:schemeClr val="tx1"/>
                </a:solidFill>
              </a:rPr>
              <a:t>nhiều</a:t>
            </a:r>
            <a:r>
              <a:rPr lang="en-US" dirty="0" smtClean="0">
                <a:solidFill>
                  <a:schemeClr val="tx1"/>
                </a:solidFill>
              </a:rPr>
              <a:t> </a:t>
            </a:r>
            <a:r>
              <a:rPr lang="en-US" dirty="0" err="1" smtClean="0">
                <a:solidFill>
                  <a:schemeClr val="tx1"/>
                </a:solidFill>
              </a:rPr>
              <a:t>biến</a:t>
            </a:r>
            <a:r>
              <a:rPr lang="en-US" dirty="0" smtClean="0">
                <a:solidFill>
                  <a:schemeClr val="tx1"/>
                </a:solidFill>
              </a:rPr>
              <a:t> </a:t>
            </a:r>
            <a:r>
              <a:rPr lang="en-US" dirty="0" err="1" smtClean="0">
                <a:solidFill>
                  <a:schemeClr val="tx1"/>
                </a:solidFill>
              </a:rPr>
              <a:t>khác</a:t>
            </a:r>
            <a:r>
              <a:rPr lang="en-US" dirty="0" smtClean="0">
                <a:solidFill>
                  <a:schemeClr val="tx1"/>
                </a:solidFill>
              </a:rPr>
              <a:t> </a:t>
            </a:r>
            <a:r>
              <a:rPr lang="en-US" dirty="0" err="1" smtClean="0">
                <a:solidFill>
                  <a:schemeClr val="tx1"/>
                </a:solidFill>
              </a:rPr>
              <a:t>nhau</a:t>
            </a:r>
            <a:r>
              <a:rPr lang="en-US" dirty="0" smtClean="0">
                <a:solidFill>
                  <a:schemeClr val="tx1"/>
                </a:solidFill>
              </a:rPr>
              <a:t>. </a:t>
            </a:r>
            <a:r>
              <a:rPr lang="en-US" dirty="0" err="1">
                <a:solidFill>
                  <a:schemeClr val="tx1"/>
                </a:solidFill>
              </a:rPr>
              <a:t>N</a:t>
            </a:r>
            <a:r>
              <a:rPr lang="en-US" dirty="0" err="1" smtClean="0">
                <a:solidFill>
                  <a:schemeClr val="tx1"/>
                </a:solidFill>
              </a:rPr>
              <a:t>găn</a:t>
            </a:r>
            <a:r>
              <a:rPr lang="en-US" dirty="0" smtClean="0">
                <a:solidFill>
                  <a:schemeClr val="tx1"/>
                </a:solidFill>
              </a:rPr>
              <a:t> </a:t>
            </a:r>
            <a:r>
              <a:rPr lang="en-US" dirty="0" err="1" smtClean="0">
                <a:solidFill>
                  <a:schemeClr val="tx1"/>
                </a:solidFill>
              </a:rPr>
              <a:t>cách</a:t>
            </a:r>
            <a:r>
              <a:rPr lang="en-US" dirty="0" smtClean="0">
                <a:solidFill>
                  <a:schemeClr val="tx1"/>
                </a:solidFill>
              </a:rPr>
              <a:t> </a:t>
            </a:r>
            <a:r>
              <a:rPr lang="en-US" dirty="0" err="1" smtClean="0">
                <a:solidFill>
                  <a:schemeClr val="tx1"/>
                </a:solidFill>
              </a:rPr>
              <a:t>nhau</a:t>
            </a:r>
            <a:r>
              <a:rPr lang="en-US" dirty="0" smtClean="0">
                <a:solidFill>
                  <a:schemeClr val="tx1"/>
                </a:solidFill>
              </a:rPr>
              <a:t> </a:t>
            </a:r>
            <a:r>
              <a:rPr lang="en-US" dirty="0" err="1" smtClean="0">
                <a:solidFill>
                  <a:schemeClr val="tx1"/>
                </a:solidFill>
              </a:rPr>
              <a:t>bởi</a:t>
            </a:r>
            <a:r>
              <a:rPr lang="en-US" dirty="0" smtClean="0">
                <a:solidFill>
                  <a:schemeClr val="tx1"/>
                </a:solidFill>
              </a:rPr>
              <a:t> </a:t>
            </a:r>
            <a:r>
              <a:rPr lang="en-US" dirty="0" err="1" smtClean="0">
                <a:solidFill>
                  <a:schemeClr val="tx1"/>
                </a:solidFill>
              </a:rPr>
              <a:t>dấu</a:t>
            </a:r>
            <a:r>
              <a:rPr lang="en-US" dirty="0" smtClean="0">
                <a:solidFill>
                  <a:schemeClr val="tx1"/>
                </a:solidFill>
              </a:rPr>
              <a:t> “,” (</a:t>
            </a:r>
            <a:r>
              <a:rPr lang="en-US" dirty="0" err="1" smtClean="0">
                <a:solidFill>
                  <a:schemeClr val="tx1"/>
                </a:solidFill>
              </a:rPr>
              <a:t>phẩy</a:t>
            </a:r>
            <a:r>
              <a:rPr lang="en-US" dirty="0" smtClean="0">
                <a:solidFill>
                  <a:schemeClr val="tx1"/>
                </a:solidFill>
              </a:rPr>
              <a:t>)</a:t>
            </a:r>
          </a:p>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a:t>
            </a:r>
          </a:p>
          <a:p>
            <a:endParaRPr lang="en-US" dirty="0" smtClean="0">
              <a:solidFill>
                <a:schemeClr val="tx1"/>
              </a:solidFill>
            </a:endParaRPr>
          </a:p>
          <a:p>
            <a:endParaRPr lang="en-US" dirty="0" smtClean="0">
              <a:solidFill>
                <a:schemeClr val="tx1"/>
              </a:solidFill>
            </a:endParaRPr>
          </a:p>
          <a:p>
            <a:r>
              <a:rPr lang="en-US" dirty="0" err="1" smtClean="0">
                <a:solidFill>
                  <a:srgbClr val="0070C0"/>
                </a:solidFill>
              </a:rPr>
              <a:t>Vòng</a:t>
            </a:r>
            <a:r>
              <a:rPr lang="en-US" dirty="0" smtClean="0">
                <a:solidFill>
                  <a:srgbClr val="0070C0"/>
                </a:solidFill>
              </a:rPr>
              <a:t> </a:t>
            </a:r>
            <a:r>
              <a:rPr lang="en-US" dirty="0" err="1" smtClean="0">
                <a:solidFill>
                  <a:srgbClr val="0070C0"/>
                </a:solidFill>
              </a:rPr>
              <a:t>lặp</a:t>
            </a:r>
            <a:r>
              <a:rPr lang="en-US" dirty="0" smtClean="0">
                <a:solidFill>
                  <a:srgbClr val="0070C0"/>
                </a:solidFill>
              </a:rPr>
              <a:t> for </a:t>
            </a:r>
            <a:r>
              <a:rPr lang="en-US" dirty="0" err="1" smtClean="0">
                <a:solidFill>
                  <a:srgbClr val="0070C0"/>
                </a:solidFill>
              </a:rPr>
              <a:t>lược</a:t>
            </a:r>
            <a:r>
              <a:rPr lang="en-US" dirty="0" smtClean="0">
                <a:solidFill>
                  <a:srgbClr val="0070C0"/>
                </a:solidFill>
              </a:rPr>
              <a:t> </a:t>
            </a:r>
            <a:r>
              <a:rPr lang="en-US" dirty="0" err="1" smtClean="0">
                <a:solidFill>
                  <a:srgbClr val="0070C0"/>
                </a:solidFill>
              </a:rPr>
              <a:t>bỏ</a:t>
            </a:r>
            <a:r>
              <a:rPr lang="en-US" dirty="0" smtClean="0">
                <a:solidFill>
                  <a:srgbClr val="0070C0"/>
                </a:solidFill>
              </a:rPr>
              <a:t>: </a:t>
            </a:r>
            <a:r>
              <a:rPr lang="en-US" dirty="0" err="1" smtClean="0">
                <a:solidFill>
                  <a:schemeClr val="tx1"/>
                </a:solidFill>
              </a:rPr>
              <a:t>Một</a:t>
            </a:r>
            <a:r>
              <a:rPr lang="en-US" dirty="0" smtClean="0">
                <a:solidFill>
                  <a:schemeClr val="tx1"/>
                </a:solidFill>
              </a:rPr>
              <a:t> </a:t>
            </a:r>
            <a:r>
              <a:rPr lang="en-US" dirty="0" err="1" smtClean="0">
                <a:solidFill>
                  <a:schemeClr val="tx1"/>
                </a:solidFill>
              </a:rPr>
              <a:t>đặc</a:t>
            </a:r>
            <a:r>
              <a:rPr lang="en-US" dirty="0" smtClean="0">
                <a:solidFill>
                  <a:schemeClr val="tx1"/>
                </a:solidFill>
              </a:rPr>
              <a:t> </a:t>
            </a:r>
            <a:r>
              <a:rPr lang="en-US" dirty="0" err="1" smtClean="0">
                <a:solidFill>
                  <a:schemeClr val="tx1"/>
                </a:solidFill>
              </a:rPr>
              <a:t>điểm</a:t>
            </a:r>
            <a:r>
              <a:rPr lang="en-US" dirty="0" smtClean="0">
                <a:solidFill>
                  <a:schemeClr val="tx1"/>
                </a:solidFill>
              </a:rPr>
              <a:t> </a:t>
            </a:r>
            <a:r>
              <a:rPr lang="en-US" dirty="0" err="1" smtClean="0">
                <a:solidFill>
                  <a:schemeClr val="tx1"/>
                </a:solidFill>
              </a:rPr>
              <a:t>nổi</a:t>
            </a:r>
            <a:r>
              <a:rPr lang="en-US" dirty="0" smtClean="0">
                <a:solidFill>
                  <a:schemeClr val="tx1"/>
                </a:solidFill>
              </a:rPr>
              <a:t> </a:t>
            </a:r>
            <a:r>
              <a:rPr lang="en-US" dirty="0" err="1" smtClean="0">
                <a:solidFill>
                  <a:schemeClr val="tx1"/>
                </a:solidFill>
              </a:rPr>
              <a:t>bật</a:t>
            </a:r>
            <a:r>
              <a:rPr lang="en-US" dirty="0" smtClean="0">
                <a:solidFill>
                  <a:schemeClr val="tx1"/>
                </a:solidFill>
              </a:rPr>
              <a:t> </a:t>
            </a:r>
            <a:r>
              <a:rPr lang="en-US" dirty="0" err="1" smtClean="0">
                <a:solidFill>
                  <a:schemeClr val="tx1"/>
                </a:solidFill>
              </a:rPr>
              <a:t>hơn</a:t>
            </a:r>
            <a:r>
              <a:rPr lang="en-US" dirty="0" smtClean="0">
                <a:solidFill>
                  <a:schemeClr val="tx1"/>
                </a:solidFill>
              </a:rPr>
              <a:t> so </a:t>
            </a:r>
            <a:r>
              <a:rPr lang="en-US" dirty="0" err="1" smtClean="0">
                <a:solidFill>
                  <a:schemeClr val="tx1"/>
                </a:solidFill>
              </a:rPr>
              <a:t>với</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vòng</a:t>
            </a:r>
            <a:r>
              <a:rPr lang="en-US" dirty="0" smtClean="0">
                <a:solidFill>
                  <a:schemeClr val="tx1"/>
                </a:solidFill>
              </a:rPr>
              <a:t> </a:t>
            </a:r>
            <a:r>
              <a:rPr lang="en-US" dirty="0" err="1" smtClean="0">
                <a:solidFill>
                  <a:schemeClr val="tx1"/>
                </a:solidFill>
              </a:rPr>
              <a:t>lặp</a:t>
            </a:r>
            <a:r>
              <a:rPr lang="en-US" dirty="0" smtClean="0">
                <a:solidFill>
                  <a:schemeClr val="tx1"/>
                </a:solidFill>
              </a:rPr>
              <a:t> </a:t>
            </a:r>
            <a:r>
              <a:rPr lang="en-US" dirty="0" err="1" smtClean="0">
                <a:solidFill>
                  <a:schemeClr val="tx1"/>
                </a:solidFill>
              </a:rPr>
              <a:t>khác</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err="1" smtClean="0">
                <a:solidFill>
                  <a:schemeClr val="tx1"/>
                </a:solidFill>
              </a:rPr>
              <a:t>vòng</a:t>
            </a:r>
            <a:r>
              <a:rPr lang="en-US" dirty="0" smtClean="0">
                <a:solidFill>
                  <a:schemeClr val="tx1"/>
                </a:solidFill>
              </a:rPr>
              <a:t> </a:t>
            </a:r>
            <a:r>
              <a:rPr lang="en-US" dirty="0" err="1" smtClean="0">
                <a:solidFill>
                  <a:schemeClr val="tx1"/>
                </a:solidFill>
              </a:rPr>
              <a:t>lặp</a:t>
            </a:r>
            <a:r>
              <a:rPr lang="en-US" dirty="0" smtClean="0">
                <a:solidFill>
                  <a:schemeClr val="tx1"/>
                </a:solidFill>
              </a:rPr>
              <a:t> for </a:t>
            </a:r>
            <a:r>
              <a:rPr lang="en-US" dirty="0" err="1" smtClean="0">
                <a:solidFill>
                  <a:schemeClr val="tx1"/>
                </a:solidFill>
              </a:rPr>
              <a:t>cho</a:t>
            </a:r>
            <a:r>
              <a:rPr lang="en-US" dirty="0" smtClean="0">
                <a:solidFill>
                  <a:schemeClr val="tx1"/>
                </a:solidFill>
              </a:rPr>
              <a:t> </a:t>
            </a:r>
            <a:r>
              <a:rPr lang="en-US" dirty="0" err="1" smtClean="0">
                <a:solidFill>
                  <a:schemeClr val="tx1"/>
                </a:solidFill>
              </a:rPr>
              <a:t>phép</a:t>
            </a:r>
            <a:r>
              <a:rPr lang="en-US" dirty="0" smtClean="0">
                <a:solidFill>
                  <a:schemeClr val="tx1"/>
                </a:solidFill>
              </a:rPr>
              <a:t> </a:t>
            </a:r>
            <a:r>
              <a:rPr lang="en-US" dirty="0" err="1" smtClean="0">
                <a:solidFill>
                  <a:schemeClr val="tx1"/>
                </a:solidFill>
              </a:rPr>
              <a:t>lập</a:t>
            </a:r>
            <a:r>
              <a:rPr lang="en-US" dirty="0" smtClean="0">
                <a:solidFill>
                  <a:schemeClr val="tx1"/>
                </a:solidFill>
              </a:rPr>
              <a:t> </a:t>
            </a:r>
            <a:r>
              <a:rPr lang="en-US" dirty="0" err="1" smtClean="0">
                <a:solidFill>
                  <a:schemeClr val="tx1"/>
                </a:solidFill>
              </a:rPr>
              <a:t>trình</a:t>
            </a:r>
            <a:r>
              <a:rPr lang="en-US" dirty="0" smtClean="0">
                <a:solidFill>
                  <a:schemeClr val="tx1"/>
                </a:solidFill>
              </a:rPr>
              <a:t> </a:t>
            </a:r>
            <a:r>
              <a:rPr lang="en-US" dirty="0" err="1" smtClean="0">
                <a:solidFill>
                  <a:schemeClr val="tx1"/>
                </a:solidFill>
              </a:rPr>
              <a:t>viên</a:t>
            </a:r>
            <a:r>
              <a:rPr lang="en-US" dirty="0" smtClean="0">
                <a:solidFill>
                  <a:schemeClr val="tx1"/>
                </a:solidFill>
              </a:rPr>
              <a:t> </a:t>
            </a:r>
            <a:r>
              <a:rPr lang="en-US" dirty="0" err="1" smtClean="0">
                <a:solidFill>
                  <a:schemeClr val="tx1"/>
                </a:solidFill>
              </a:rPr>
              <a:t>lược</a:t>
            </a:r>
            <a:r>
              <a:rPr lang="en-US" dirty="0" smtClean="0">
                <a:solidFill>
                  <a:schemeClr val="tx1"/>
                </a:solidFill>
              </a:rPr>
              <a:t> </a:t>
            </a:r>
            <a:r>
              <a:rPr lang="en-US" dirty="0" err="1" smtClean="0">
                <a:solidFill>
                  <a:schemeClr val="tx1"/>
                </a:solidFill>
              </a:rPr>
              <a:t>bỏ</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thành</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nếu</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a:t>
            </a:r>
          </a:p>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109597" y="2854642"/>
            <a:ext cx="5467350" cy="1057275"/>
          </a:xfrm>
          <a:prstGeom prst="rect">
            <a:avLst/>
          </a:prstGeom>
        </p:spPr>
      </p:pic>
      <p:pic>
        <p:nvPicPr>
          <p:cNvPr id="5" name="Picture 4"/>
          <p:cNvPicPr>
            <a:picLocks noChangeAspect="1"/>
          </p:cNvPicPr>
          <p:nvPr/>
        </p:nvPicPr>
        <p:blipFill>
          <a:blip r:embed="rId3"/>
          <a:stretch>
            <a:fillRect/>
          </a:stretch>
        </p:blipFill>
        <p:spPr>
          <a:xfrm>
            <a:off x="2209609" y="5123688"/>
            <a:ext cx="3438525" cy="1219200"/>
          </a:xfrm>
          <a:prstGeom prst="rect">
            <a:avLst/>
          </a:prstGeom>
        </p:spPr>
      </p:pic>
    </p:spTree>
    <p:extLst>
      <p:ext uri="{BB962C8B-B14F-4D97-AF65-F5344CB8AC3E}">
        <p14:creationId xmlns:p14="http://schemas.microsoft.com/office/powerpoint/2010/main" val="2533339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tổng</a:t>
            </a:r>
            <a:r>
              <a:rPr lang="en-US" dirty="0" smtClean="0"/>
              <a:t> </a:t>
            </a:r>
            <a:r>
              <a:rPr lang="en-US" dirty="0" err="1" smtClean="0"/>
              <a:t>hợp</a:t>
            </a:r>
            <a:r>
              <a:rPr lang="en-US" dirty="0" smtClean="0"/>
              <a:t> 1: </a:t>
            </a:r>
            <a:r>
              <a:rPr lang="en-US" dirty="0" err="1" smtClean="0"/>
              <a:t>Kiểm</a:t>
            </a:r>
            <a:r>
              <a:rPr lang="en-US" dirty="0" smtClean="0"/>
              <a:t> </a:t>
            </a:r>
            <a:r>
              <a:rPr lang="en-US" dirty="0" err="1" smtClean="0"/>
              <a:t>tra</a:t>
            </a:r>
            <a:r>
              <a:rPr lang="en-US" dirty="0" smtClean="0"/>
              <a:t> 1 </a:t>
            </a:r>
            <a:r>
              <a:rPr lang="en-US" dirty="0" err="1" smtClean="0"/>
              <a:t>số</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a:t>
            </a:r>
            <a:r>
              <a:rPr lang="en-US" dirty="0" err="1" smtClean="0"/>
              <a:t>số</a:t>
            </a:r>
            <a:r>
              <a:rPr lang="en-US" dirty="0" smtClean="0"/>
              <a:t> </a:t>
            </a:r>
            <a:r>
              <a:rPr lang="en-US" dirty="0" err="1" smtClean="0"/>
              <a:t>hoàn</a:t>
            </a:r>
            <a:r>
              <a:rPr lang="en-US" dirty="0" smtClean="0"/>
              <a:t> </a:t>
            </a:r>
            <a:r>
              <a:rPr lang="en-US" dirty="0" err="1" smtClean="0"/>
              <a:t>thiện</a:t>
            </a:r>
            <a:r>
              <a:rPr lang="en-US" dirty="0" smtClean="0"/>
              <a:t> hay </a:t>
            </a:r>
            <a:r>
              <a:rPr lang="en-US" dirty="0" err="1" smtClean="0"/>
              <a:t>không</a:t>
            </a:r>
            <a:r>
              <a:rPr lang="en-US" dirty="0" smtClean="0"/>
              <a:t>?</a:t>
            </a:r>
            <a:endParaRPr lang="en-US" dirty="0"/>
          </a:p>
        </p:txBody>
      </p:sp>
      <p:sp>
        <p:nvSpPr>
          <p:cNvPr id="3" name="Content Placeholder 2"/>
          <p:cNvSpPr>
            <a:spLocks noGrp="1"/>
          </p:cNvSpPr>
          <p:nvPr>
            <p:ph idx="1"/>
          </p:nvPr>
        </p:nvSpPr>
        <p:spPr/>
        <p:txBody>
          <a:bodyPr/>
          <a:lstStyle/>
          <a:p>
            <a:r>
              <a:rPr lang="vi-VN" b="1" dirty="0"/>
              <a:t>Số hoàn thiện</a:t>
            </a:r>
            <a:r>
              <a:rPr lang="vi-VN" dirty="0"/>
              <a:t> (hay còn gọi là </a:t>
            </a:r>
            <a:r>
              <a:rPr lang="vi-VN" b="1" dirty="0"/>
              <a:t>số hoàn chỉnh</a:t>
            </a:r>
            <a:r>
              <a:rPr lang="vi-VN" dirty="0"/>
              <a:t>, </a:t>
            </a:r>
            <a:r>
              <a:rPr lang="vi-VN" b="1" dirty="0"/>
              <a:t>số hoàn hảo </a:t>
            </a:r>
            <a:r>
              <a:rPr lang="vi-VN" dirty="0"/>
              <a:t>hoặc</a:t>
            </a:r>
            <a:r>
              <a:rPr lang="vi-VN" b="1" dirty="0"/>
              <a:t> số hoàn thành</a:t>
            </a:r>
            <a:r>
              <a:rPr lang="vi-VN" dirty="0"/>
              <a:t>) là một số nguyên dương mà tổng các ước nguyên dương của nó (</a:t>
            </a:r>
            <a:r>
              <a:rPr lang="vi-VN" dirty="0" smtClean="0"/>
              <a:t>số</a:t>
            </a:r>
            <a:r>
              <a:rPr lang="en-US" dirty="0" smtClean="0"/>
              <a:t> </a:t>
            </a:r>
            <a:r>
              <a:rPr lang="vi-VN" dirty="0" smtClean="0"/>
              <a:t>nguyên </a:t>
            </a:r>
            <a:r>
              <a:rPr lang="vi-VN" dirty="0"/>
              <a:t>dương chia hết cho nó) bằng chính </a:t>
            </a:r>
            <a:r>
              <a:rPr lang="vi-VN" dirty="0" smtClean="0"/>
              <a:t>nó</a:t>
            </a:r>
            <a:r>
              <a:rPr lang="en-US" dirty="0" smtClean="0"/>
              <a:t>. (</a:t>
            </a:r>
            <a:r>
              <a:rPr lang="en-US" dirty="0" err="1" smtClean="0"/>
              <a:t>không</a:t>
            </a:r>
            <a:r>
              <a:rPr lang="en-US" dirty="0" smtClean="0"/>
              <a:t> </a:t>
            </a:r>
            <a:r>
              <a:rPr lang="en-US" dirty="0" err="1" smtClean="0"/>
              <a:t>tính</a:t>
            </a:r>
            <a:r>
              <a:rPr lang="en-US" dirty="0" smtClean="0"/>
              <a:t> </a:t>
            </a:r>
            <a:r>
              <a:rPr lang="en-US" dirty="0" err="1" smtClean="0"/>
              <a:t>ước</a:t>
            </a:r>
            <a:r>
              <a:rPr lang="en-US" dirty="0" smtClean="0"/>
              <a:t> </a:t>
            </a:r>
            <a:r>
              <a:rPr lang="en-US" dirty="0" err="1" smtClean="0"/>
              <a:t>là</a:t>
            </a:r>
            <a:r>
              <a:rPr lang="en-US" dirty="0" smtClean="0"/>
              <a:t> </a:t>
            </a:r>
            <a:r>
              <a:rPr lang="en-US" dirty="0" err="1" smtClean="0"/>
              <a:t>chính</a:t>
            </a:r>
            <a:r>
              <a:rPr lang="en-US" dirty="0" smtClean="0"/>
              <a:t> </a:t>
            </a:r>
            <a:r>
              <a:rPr lang="en-US" dirty="0" err="1" smtClean="0"/>
              <a:t>nó</a:t>
            </a:r>
            <a:r>
              <a:rPr lang="en-US" dirty="0" smtClean="0"/>
              <a:t>)</a:t>
            </a:r>
          </a:p>
          <a:p>
            <a:endParaRPr lang="en-US" dirty="0"/>
          </a:p>
        </p:txBody>
      </p:sp>
      <p:sp>
        <p:nvSpPr>
          <p:cNvPr id="4" name="Rectangle 3"/>
          <p:cNvSpPr/>
          <p:nvPr/>
        </p:nvSpPr>
        <p:spPr>
          <a:xfrm>
            <a:off x="1038225" y="3377416"/>
            <a:ext cx="6096000" cy="3108543"/>
          </a:xfrm>
          <a:prstGeom prst="rect">
            <a:avLst/>
          </a:prstGeom>
        </p:spPr>
        <p:txBody>
          <a:bodyPr>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 = 0;</a:t>
            </a: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a:t>
            </a:r>
          </a:p>
          <a:p>
            <a:r>
              <a:rPr lang="fr-FR" sz="1400" dirty="0">
                <a:solidFill>
                  <a:srgbClr val="000000"/>
                </a:solidFill>
                <a:latin typeface="Consolas" panose="020B0609020204030204" pitchFamily="49" charset="0"/>
              </a:rPr>
              <a:t>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"Cac </a:t>
            </a:r>
            <a:r>
              <a:rPr lang="fr-FR" sz="1400" dirty="0" err="1">
                <a:solidFill>
                  <a:srgbClr val="A31515"/>
                </a:solidFill>
                <a:latin typeface="Consolas" panose="020B0609020204030204" pitchFamily="49" charset="0"/>
              </a:rPr>
              <a:t>uoc</a:t>
            </a:r>
            <a:r>
              <a:rPr lang="fr-FR" sz="1400" dirty="0">
                <a:solidFill>
                  <a:srgbClr val="A31515"/>
                </a:solidFill>
                <a:latin typeface="Consolas" panose="020B0609020204030204" pitchFamily="49" charset="0"/>
              </a:rPr>
              <a:t> </a:t>
            </a:r>
            <a:r>
              <a:rPr lang="fr-FR" sz="1400" dirty="0" err="1">
                <a:solidFill>
                  <a:srgbClr val="A31515"/>
                </a:solidFill>
                <a:latin typeface="Consolas" panose="020B0609020204030204" pitchFamily="49" charset="0"/>
              </a:rPr>
              <a:t>cua</a:t>
            </a:r>
            <a:r>
              <a:rPr lang="fr-FR" sz="1400" dirty="0">
                <a:solidFill>
                  <a:srgbClr val="A31515"/>
                </a:solidFill>
                <a:latin typeface="Consolas" panose="020B0609020204030204" pitchFamily="49" charset="0"/>
              </a:rPr>
              <a:t> "</a:t>
            </a:r>
            <a:r>
              <a:rPr lang="fr-FR" sz="1400" dirty="0">
                <a:solidFill>
                  <a:srgbClr val="000000"/>
                </a:solidFill>
                <a:latin typeface="Consolas" panose="020B0609020204030204" pitchFamily="49" charset="0"/>
              </a:rPr>
              <a: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n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 la:\n"</a:t>
            </a:r>
            <a:r>
              <a:rPr lang="fr-FR" sz="1400" dirty="0">
                <a:solidFill>
                  <a:srgbClr val="000000"/>
                </a:solidFill>
                <a:latin typeface="Consolas" panose="020B0609020204030204" pitchFamily="49" charset="0"/>
              </a:rPr>
              <a:t>;</a:t>
            </a:r>
          </a:p>
          <a:p>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1; i &lt; n; i++)</a:t>
            </a: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if</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(n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0)</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sum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 == n) ? </a:t>
            </a:r>
            <a:r>
              <a:rPr lang="en-US" sz="1400" dirty="0">
                <a:solidFill>
                  <a:srgbClr val="A31515"/>
                </a:solidFill>
                <a:latin typeface="Consolas" panose="020B0609020204030204" pitchFamily="49" charset="0"/>
              </a:rPr>
              <a:t>" la"</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khong</a:t>
            </a:r>
            <a:r>
              <a:rPr lang="en-US" sz="1400" dirty="0">
                <a:solidFill>
                  <a:srgbClr val="A31515"/>
                </a:solidFill>
                <a:latin typeface="Consolas" panose="020B0609020204030204" pitchFamily="49" charset="0"/>
              </a:rPr>
              <a:t> la"</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so </a:t>
            </a:r>
            <a:r>
              <a:rPr lang="en-US" sz="1400" dirty="0" err="1">
                <a:solidFill>
                  <a:srgbClr val="A31515"/>
                </a:solidFill>
                <a:latin typeface="Consolas" panose="020B0609020204030204" pitchFamily="49" charset="0"/>
              </a:rPr>
              <a:t>hoan</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thien</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48074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57325"/>
          </a:xfrm>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smtClean="0"/>
              <a:t>tổng</a:t>
            </a:r>
            <a:r>
              <a:rPr lang="en-US" dirty="0" smtClean="0"/>
              <a:t> </a:t>
            </a:r>
            <a:r>
              <a:rPr lang="en-US" dirty="0" err="1" smtClean="0"/>
              <a:t>hợp</a:t>
            </a:r>
            <a:r>
              <a:rPr lang="en-US" dirty="0" smtClean="0"/>
              <a:t> 2: </a:t>
            </a:r>
            <a:r>
              <a:rPr lang="en-US" altLang="ja-JP" dirty="0" err="1">
                <a:ea typeface="ＭＳ Ｐゴシック" panose="020B0600070205080204" pitchFamily="34" charset="-128"/>
                <a:cs typeface="Times New Roman" panose="02020603050405020304" pitchFamily="18" charset="0"/>
              </a:rPr>
              <a:t>Tính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số</a:t>
            </a:r>
            <a:r>
              <a:rPr lang="en-US" altLang="ja-JP" dirty="0">
                <a:ea typeface="ＭＳ Ｐゴシック" panose="020B0600070205080204" pitchFamily="34" charset="-128"/>
                <a:cs typeface="Times New Roman" panose="02020603050405020304" pitchFamily="18" charset="0"/>
              </a:rPr>
              <a:t> Pi </a:t>
            </a:r>
            <a:r>
              <a:rPr lang="en-US" altLang="ja-JP" dirty="0" err="1">
                <a:ea typeface="ＭＳ Ｐゴシック" panose="020B0600070205080204" pitchFamily="34" charset="-128"/>
                <a:cs typeface="Times New Roman" panose="02020603050405020304" pitchFamily="18" charset="0"/>
              </a:rPr>
              <a:t>theo</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công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thức</a:t>
            </a:r>
            <a:r>
              <a:rPr lang="en-US" altLang="ja-JP" dirty="0">
                <a:ea typeface="ＭＳ Ｐゴシック" panose="020B0600070205080204" pitchFamily="34" charset="-128"/>
                <a:cs typeface="Times New Roman" panose="02020603050405020304" pitchFamily="18" charset="0"/>
              </a:rPr>
              <a:t> </a:t>
            </a:r>
            <a:r>
              <a:rPr lang="en-US" altLang="ja-JP" dirty="0">
                <a:solidFill>
                  <a:srgbClr val="FF0000"/>
                </a:solidFill>
                <a:ea typeface="ＭＳ Ｐゴシック" panose="020B0600070205080204" pitchFamily="34" charset="-128"/>
                <a:cs typeface="Times New Roman" panose="02020603050405020304" pitchFamily="18" charset="0"/>
              </a:rPr>
              <a:t>Pi/4 = 1-1/3+1/5-1/7+...</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với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độ</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chính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xác</a:t>
            </a:r>
            <a:r>
              <a:rPr lang="en-US" altLang="ja-JP" dirty="0">
                <a:ea typeface="ＭＳ Ｐゴシック" panose="020B0600070205080204" pitchFamily="34" charset="-128"/>
                <a:cs typeface="Times New Roman" panose="02020603050405020304" pitchFamily="18" charset="0"/>
              </a:rPr>
              <a:t> 0.001</a:t>
            </a:r>
            <a:endParaRPr lang="en-US" dirty="0"/>
          </a:p>
        </p:txBody>
      </p:sp>
      <p:sp>
        <p:nvSpPr>
          <p:cNvPr id="4" name="Rectangle 3"/>
          <p:cNvSpPr/>
          <p:nvPr/>
        </p:nvSpPr>
        <p:spPr>
          <a:xfrm>
            <a:off x="677334" y="2687241"/>
            <a:ext cx="6096000" cy="2893100"/>
          </a:xfrm>
          <a:prstGeom prst="rect">
            <a:avLst/>
          </a:prstGeom>
        </p:spPr>
        <p:txBody>
          <a:bodyPr>
            <a:spAutoFit/>
          </a:bodyPr>
          <a:lstStyle/>
          <a:p>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P, epsilon;</a:t>
            </a: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mauso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P = 0;</a:t>
            </a:r>
          </a:p>
          <a:p>
            <a:r>
              <a:rPr lang="en-US" sz="1400" dirty="0" err="1">
                <a:solidFill>
                  <a:srgbClr val="000000"/>
                </a:solidFill>
                <a:latin typeface="Consolas" panose="020B0609020204030204" pitchFamily="49" charset="0"/>
              </a:rPr>
              <a:t>mauso</a:t>
            </a:r>
            <a:r>
              <a:rPr lang="en-US" sz="1400" dirty="0">
                <a:solidFill>
                  <a:srgbClr val="000000"/>
                </a:solidFill>
                <a:latin typeface="Consolas" panose="020B0609020204030204" pitchFamily="49" charset="0"/>
              </a:rPr>
              <a:t> = 1;</a:t>
            </a:r>
          </a:p>
          <a:p>
            <a:r>
              <a:rPr lang="en-US" sz="1400" dirty="0" err="1">
                <a:solidFill>
                  <a:srgbClr val="000000"/>
                </a:solidFill>
                <a:latin typeface="Consolas" panose="020B0609020204030204" pitchFamily="49" charset="0"/>
              </a:rPr>
              <a:t>dau</a:t>
            </a:r>
            <a:r>
              <a:rPr lang="en-US" sz="1400" dirty="0">
                <a:solidFill>
                  <a:srgbClr val="000000"/>
                </a:solidFill>
                <a:latin typeface="Consolas" panose="020B0609020204030204" pitchFamily="49" charset="0"/>
              </a:rPr>
              <a:t> = 1;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dấu</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của</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số</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hạng</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đầu</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tiên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do</a:t>
            </a:r>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	P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a:t>
            </a:r>
            <a:r>
              <a:rPr lang="en-US" sz="1400" dirty="0">
                <a:solidFill>
                  <a:srgbClr val="000000"/>
                </a:solidFill>
                <a:latin typeface="Consolas" panose="020B0609020204030204" pitchFamily="49" charset="0"/>
              </a:rPr>
              <a:t> * (1.0 / </a:t>
            </a:r>
            <a:r>
              <a:rPr lang="en-US" sz="1400" dirty="0" err="1">
                <a:solidFill>
                  <a:srgbClr val="000000"/>
                </a:solidFill>
                <a:latin typeface="Consolas" panose="020B0609020204030204" pitchFamily="49" charset="0"/>
              </a:rPr>
              <a:t>mauso</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t>
            </a:r>
            <a:r>
              <a:rPr lang="en-US" sz="1400" dirty="0" err="1">
                <a:solidFill>
                  <a:srgbClr val="008000"/>
                </a:solidFill>
                <a:latin typeface="Consolas" panose="020B0609020204030204" pitchFamily="49" charset="0"/>
              </a:rPr>
              <a:t>thêm</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số</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hạng</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mới</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epsilon </a:t>
            </a:r>
            <a:r>
              <a:rPr lang="en-US" sz="1400" dirty="0">
                <a:solidFill>
                  <a:srgbClr val="000000"/>
                </a:solidFill>
                <a:latin typeface="Consolas" panose="020B0609020204030204" pitchFamily="49" charset="0"/>
              </a:rPr>
              <a:t>= 1.0 / </a:t>
            </a:r>
            <a:r>
              <a:rPr lang="en-US" sz="1400" dirty="0" err="1">
                <a:solidFill>
                  <a:srgbClr val="000000"/>
                </a:solidFill>
                <a:latin typeface="Consolas" panose="020B0609020204030204" pitchFamily="49" charset="0"/>
              </a:rPr>
              <a:t>mauso</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dau</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dau</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t>
            </a:r>
            <a:r>
              <a:rPr lang="en-US" sz="1400" dirty="0" err="1">
                <a:solidFill>
                  <a:srgbClr val="008000"/>
                </a:solidFill>
                <a:latin typeface="Consolas" panose="020B0609020204030204" pitchFamily="49" charset="0"/>
              </a:rPr>
              <a:t>đảo</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dấu</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cho</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số</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hạng</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sau</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mauso</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(epsilon &gt; 0.001);</a:t>
            </a:r>
          </a:p>
          <a:p>
            <a:r>
              <a:rPr lang="fr-FR" sz="1400" dirty="0">
                <a:solidFill>
                  <a:srgbClr val="000000"/>
                </a:solidFill>
                <a:latin typeface="Consolas" panose="020B0609020204030204" pitchFamily="49" charset="0"/>
              </a:rPr>
              <a:t>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 PI = "</a:t>
            </a:r>
            <a:r>
              <a:rPr lang="fr-FR" sz="1400" dirty="0">
                <a:solidFill>
                  <a:srgbClr val="000000"/>
                </a:solidFill>
                <a:latin typeface="Consolas" panose="020B0609020204030204" pitchFamily="49" charset="0"/>
              </a:rPr>
              <a: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P * 4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endl</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961881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break</a:t>
            </a:r>
            <a:r>
              <a:rPr lang="en-US" dirty="0" smtClean="0"/>
              <a:t> </a:t>
            </a:r>
            <a:r>
              <a:rPr lang="en-US" dirty="0" err="1" smtClean="0"/>
              <a:t>và</a:t>
            </a:r>
            <a:r>
              <a:rPr lang="en-US" dirty="0" smtClean="0"/>
              <a:t> </a:t>
            </a:r>
            <a:r>
              <a:rPr lang="en-US" dirty="0" smtClean="0">
                <a:solidFill>
                  <a:srgbClr val="FF0000"/>
                </a:solidFill>
              </a:rPr>
              <a:t>continue</a:t>
            </a:r>
            <a:endParaRPr lang="en-US" dirty="0">
              <a:solidFill>
                <a:srgbClr val="FF0000"/>
              </a:solidFill>
            </a:endParaRPr>
          </a:p>
        </p:txBody>
      </p:sp>
      <p:sp>
        <p:nvSpPr>
          <p:cNvPr id="3" name="Text Placeholder 2"/>
          <p:cNvSpPr>
            <a:spLocks noGrp="1"/>
          </p:cNvSpPr>
          <p:nvPr>
            <p:ph type="body" idx="1"/>
          </p:nvPr>
        </p:nvSpPr>
        <p:spPr/>
        <p:txBody>
          <a:bodyPr/>
          <a:lstStyle/>
          <a:p>
            <a:r>
              <a:rPr lang="en-US" b="1" i="1" dirty="0" smtClean="0"/>
              <a:t>break</a:t>
            </a:r>
            <a:endParaRPr lang="en-US" b="1" i="1" dirty="0"/>
          </a:p>
        </p:txBody>
      </p:sp>
      <p:sp>
        <p:nvSpPr>
          <p:cNvPr id="4" name="Content Placeholder 3"/>
          <p:cNvSpPr>
            <a:spLocks noGrp="1"/>
          </p:cNvSpPr>
          <p:nvPr>
            <p:ph sz="half" idx="2"/>
          </p:nvPr>
        </p:nvSpPr>
        <p:spPr/>
        <p:txBody>
          <a:bodyPr/>
          <a:lstStyle/>
          <a:p>
            <a:r>
              <a:rPr lang="en-US" altLang="ja-JP" dirty="0" err="1">
                <a:ea typeface="ＭＳ Ｐゴシック" panose="020B0600070205080204" pitchFamily="34" charset="-128"/>
                <a:cs typeface="Times New Roman" panose="02020603050405020304" pitchFamily="18" charset="0"/>
              </a:rPr>
              <a:t>ra</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khỏi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vòng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lặp</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tức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thì</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mà</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không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phụ</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thuộc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vào</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điều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kiện</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lặp</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Người</a:t>
            </a:r>
            <a:r>
              <a:rPr lang="en-US" altLang="ja-JP" dirty="0">
                <a:ea typeface="ＭＳ Ｐゴシック" panose="020B0600070205080204" pitchFamily="34" charset="-128"/>
                <a:cs typeface="Times New Roman" panose="02020603050405020304" pitchFamily="18" charset="0"/>
              </a:rPr>
              <a:t> ta </a:t>
            </a:r>
            <a:r>
              <a:rPr lang="en-US" altLang="ja-JP" dirty="0" err="1">
                <a:ea typeface="ＭＳ Ｐゴシック" panose="020B0600070205080204" pitchFamily="34" charset="-128"/>
                <a:cs typeface="Times New Roman" panose="02020603050405020304" pitchFamily="18" charset="0"/>
              </a:rPr>
              <a:t>thường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dùng</a:t>
            </a:r>
            <a:r>
              <a:rPr lang="en-US" altLang="ja-JP" dirty="0">
                <a:ea typeface="ＭＳ Ｐゴシック" panose="020B0600070205080204" pitchFamily="34" charset="-128"/>
                <a:cs typeface="Times New Roman" panose="02020603050405020304" pitchFamily="18" charset="0"/>
              </a:rPr>
              <a:t> break </a:t>
            </a:r>
            <a:r>
              <a:rPr lang="en-US" altLang="ja-JP" dirty="0" err="1">
                <a:ea typeface="ＭＳ Ｐゴシック" panose="020B0600070205080204" pitchFamily="34" charset="-128"/>
                <a:cs typeface="Times New Roman" panose="02020603050405020304" pitchFamily="18" charset="0"/>
              </a:rPr>
              <a:t>để</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thoát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ra</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khỏi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các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vòng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lặp</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vô</a:t>
            </a:r>
            <a:r>
              <a:rPr lang="en-US" altLang="ja-JP" dirty="0">
                <a:ea typeface="ＭＳ Ｐゴシック" panose="020B0600070205080204" pitchFamily="34" charset="-128"/>
                <a:cs typeface="Times New Roman" panose="02020603050405020304" pitchFamily="18" charset="0"/>
              </a:rPr>
              <a:t> </a:t>
            </a:r>
            <a:r>
              <a:rPr lang="en-US" altLang="ja-JP" dirty="0" err="1" smtClean="0">
                <a:ea typeface="ＭＳ Ｐゴシック" panose="020B0600070205080204" pitchFamily="34" charset="-128"/>
                <a:cs typeface="Times New Roman" panose="02020603050405020304" pitchFamily="18" charset="0"/>
              </a:rPr>
              <a:t>hạn</a:t>
            </a:r>
            <a:r>
              <a:rPr lang="en-US" altLang="ja-JP" dirty="0" smtClean="0">
                <a:ea typeface="ＭＳ Ｐゴシック" panose="020B0600070205080204" pitchFamily="34" charset="-128"/>
                <a:cs typeface="Times New Roman" panose="02020603050405020304" pitchFamily="18" charset="0"/>
              </a:rPr>
              <a:t>.</a:t>
            </a:r>
            <a:endParaRPr lang="en-US" dirty="0"/>
          </a:p>
        </p:txBody>
      </p:sp>
      <p:sp>
        <p:nvSpPr>
          <p:cNvPr id="5" name="Text Placeholder 4"/>
          <p:cNvSpPr>
            <a:spLocks noGrp="1"/>
          </p:cNvSpPr>
          <p:nvPr>
            <p:ph type="body" sz="quarter" idx="3"/>
          </p:nvPr>
        </p:nvSpPr>
        <p:spPr/>
        <p:txBody>
          <a:bodyPr/>
          <a:lstStyle/>
          <a:p>
            <a:r>
              <a:rPr lang="en-US" b="1" i="1" dirty="0" smtClean="0"/>
              <a:t>continue</a:t>
            </a:r>
            <a:endParaRPr lang="en-US" b="1" i="1" dirty="0"/>
          </a:p>
        </p:txBody>
      </p:sp>
      <p:sp>
        <p:nvSpPr>
          <p:cNvPr id="6" name="Content Placeholder 5"/>
          <p:cNvSpPr>
            <a:spLocks noGrp="1"/>
          </p:cNvSpPr>
          <p:nvPr>
            <p:ph sz="quarter" idx="4"/>
          </p:nvPr>
        </p:nvSpPr>
        <p:spPr/>
        <p:txBody>
          <a:bodyPr/>
          <a:lstStyle/>
          <a:p>
            <a:r>
              <a:rPr lang="en-US" altLang="ja-JP" dirty="0" err="1">
                <a:ea typeface="ＭＳ Ｐゴシック" panose="020B0600070205080204" pitchFamily="34" charset="-128"/>
                <a:cs typeface="Times New Roman" panose="02020603050405020304" pitchFamily="18" charset="0"/>
              </a:rPr>
              <a:t>bỏ</a:t>
            </a:r>
            <a:r>
              <a:rPr lang="en-US" altLang="ja-JP" dirty="0">
                <a:ea typeface="ＭＳ Ｐゴシック" panose="020B0600070205080204" pitchFamily="34" charset="-128"/>
                <a:cs typeface="Times New Roman" panose="02020603050405020304" pitchFamily="18" charset="0"/>
              </a:rPr>
              <a:t> qua </a:t>
            </a:r>
            <a:r>
              <a:rPr lang="en-US" altLang="ja-JP" dirty="0" err="1">
                <a:ea typeface="ＭＳ Ｐゴシック" panose="020B0600070205080204" pitchFamily="34" charset="-128"/>
                <a:cs typeface="Times New Roman" panose="02020603050405020304" pitchFamily="18" charset="0"/>
              </a:rPr>
              <a:t>tất</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cả</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các</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lệnh</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còn</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lại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trong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vòng</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lặp</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và</a:t>
            </a:r>
            <a:r>
              <a:rPr lang="en-US" altLang="ja-JP" dirty="0">
                <a:ea typeface="ＭＳ Ｐゴシック" panose="020B0600070205080204" pitchFamily="34" charset="-128"/>
                <a:cs typeface="Times New Roman" panose="02020603050405020304" pitchFamily="18" charset="0"/>
              </a:rPr>
              <a:t> quay </a:t>
            </a:r>
            <a:r>
              <a:rPr lang="en-US" altLang="ja-JP" dirty="0" err="1">
                <a:ea typeface="ＭＳ Ｐゴシック" panose="020B0600070205080204" pitchFamily="34" charset="-128"/>
                <a:cs typeface="Times New Roman" panose="02020603050405020304" pitchFamily="18" charset="0"/>
              </a:rPr>
              <a:t>trở</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lại</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từ</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đầu</a:t>
            </a:r>
            <a:r>
              <a:rPr lang="en-US" altLang="ja-JP" dirty="0">
                <a:ea typeface="ＭＳ Ｐゴシック" panose="020B0600070205080204" pitchFamily="34" charset="-128"/>
                <a:cs typeface="Times New Roman" panose="02020603050405020304" pitchFamily="18" charset="0"/>
              </a:rPr>
              <a:t> </a:t>
            </a:r>
            <a:r>
              <a:rPr lang="en-US" altLang="ja-JP" dirty="0" err="1">
                <a:ea typeface="ＭＳ Ｐゴシック" panose="020B0600070205080204" pitchFamily="34" charset="-128"/>
                <a:cs typeface="Times New Roman" panose="02020603050405020304" pitchFamily="18" charset="0"/>
              </a:rPr>
              <a:t>vòng</a:t>
            </a:r>
            <a:r>
              <a:rPr lang="en-US" altLang="ja-JP" dirty="0">
                <a:ea typeface="ＭＳ Ｐゴシック" panose="020B0600070205080204" pitchFamily="34" charset="-128"/>
                <a:cs typeface="Times New Roman" panose="02020603050405020304" pitchFamily="18" charset="0"/>
              </a:rPr>
              <a:t> </a:t>
            </a:r>
            <a:r>
              <a:rPr lang="en-US" altLang="ja-JP" dirty="0" err="1" smtClean="0">
                <a:ea typeface="ＭＳ Ｐゴシック" panose="020B0600070205080204" pitchFamily="34" charset="-128"/>
                <a:cs typeface="Times New Roman" panose="02020603050405020304" pitchFamily="18" charset="0"/>
              </a:rPr>
              <a:t>lặp</a:t>
            </a:r>
            <a:r>
              <a:rPr lang="en-US" altLang="ja-JP" dirty="0" smtClean="0">
                <a:ea typeface="ＭＳ Ｐゴシック" panose="020B0600070205080204" pitchFamily="34" charset="-128"/>
                <a:cs typeface="Times New Roman" panose="02020603050405020304" pitchFamily="18" charset="0"/>
              </a:rPr>
              <a:t>.</a:t>
            </a:r>
            <a:endParaRPr lang="en-US" dirty="0"/>
          </a:p>
        </p:txBody>
      </p:sp>
      <p:pic>
        <p:nvPicPr>
          <p:cNvPr id="7" name="Picture 6"/>
          <p:cNvPicPr>
            <a:picLocks noChangeAspect="1"/>
          </p:cNvPicPr>
          <p:nvPr/>
        </p:nvPicPr>
        <p:blipFill>
          <a:blip r:embed="rId2"/>
          <a:stretch>
            <a:fillRect/>
          </a:stretch>
        </p:blipFill>
        <p:spPr>
          <a:xfrm>
            <a:off x="1876044" y="3943350"/>
            <a:ext cx="1989694" cy="2514600"/>
          </a:xfrm>
          <a:prstGeom prst="rect">
            <a:avLst/>
          </a:prstGeom>
        </p:spPr>
      </p:pic>
      <p:pic>
        <p:nvPicPr>
          <p:cNvPr id="8" name="Picture 7"/>
          <p:cNvPicPr>
            <a:picLocks noChangeAspect="1"/>
          </p:cNvPicPr>
          <p:nvPr/>
        </p:nvPicPr>
        <p:blipFill>
          <a:blip r:embed="rId3"/>
          <a:stretch>
            <a:fillRect/>
          </a:stretch>
        </p:blipFill>
        <p:spPr>
          <a:xfrm>
            <a:off x="6667500" y="3814762"/>
            <a:ext cx="1666875" cy="2771775"/>
          </a:xfrm>
          <a:prstGeom prst="rect">
            <a:avLst/>
          </a:prstGeom>
        </p:spPr>
      </p:pic>
    </p:spTree>
    <p:extLst>
      <p:ext uri="{BB962C8B-B14F-4D97-AF65-F5344CB8AC3E}">
        <p14:creationId xmlns:p14="http://schemas.microsoft.com/office/powerpoint/2010/main" val="1248772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tố</a:t>
            </a:r>
            <a:endParaRPr lang="en-US" dirty="0"/>
          </a:p>
        </p:txBody>
      </p:sp>
      <p:sp>
        <p:nvSpPr>
          <p:cNvPr id="4" name="Rectangle 3"/>
          <p:cNvSpPr/>
          <p:nvPr/>
        </p:nvSpPr>
        <p:spPr>
          <a:xfrm>
            <a:off x="744009" y="1355021"/>
            <a:ext cx="8596668" cy="4616648"/>
          </a:xfrm>
          <a:prstGeom prst="rect">
            <a:avLst/>
          </a:prstGeom>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cmath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a:t>
            </a:r>
            <a:r>
              <a:rPr lang="en-US" sz="1400" dirty="0" err="1" smtClean="0">
                <a:solidFill>
                  <a:srgbClr val="0000FF"/>
                </a:solidFill>
                <a:latin typeface="Consolas" panose="020B0609020204030204" pitchFamily="49" charset="0"/>
              </a:rPr>
              <a:t>int</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n, </a:t>
            </a:r>
            <a:r>
              <a:rPr lang="en-US" sz="1400" dirty="0" err="1">
                <a:solidFill>
                  <a:srgbClr val="000000"/>
                </a:solidFill>
                <a:latin typeface="Consolas" panose="020B0609020204030204" pitchFamily="49" charset="0"/>
              </a:rPr>
              <a:t>ngt</a:t>
            </a:r>
            <a:r>
              <a:rPr lang="en-US" sz="1400" dirty="0">
                <a:solidFill>
                  <a:srgbClr val="000000"/>
                </a:solidFill>
                <a:latin typeface="Consolas" panose="020B0609020204030204" pitchFamily="49" charset="0"/>
              </a:rPr>
              <a:t> = 1;</a:t>
            </a:r>
          </a:p>
          <a:p>
            <a:r>
              <a:rPr lang="en-US" sz="1400" dirty="0" smtClean="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ngt</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để</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đánh</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dấu</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Nhap</a:t>
            </a:r>
            <a:r>
              <a:rPr lang="en-US" sz="1400" dirty="0">
                <a:solidFill>
                  <a:srgbClr val="A31515"/>
                </a:solidFill>
                <a:latin typeface="Consolas" panose="020B0609020204030204" pitchFamily="49" charset="0"/>
              </a:rPr>
              <a:t> n: "</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cin</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a:t>
            </a:r>
          </a:p>
          <a:p>
            <a:r>
              <a:rPr lang="nn-NO" sz="1400" dirty="0" smtClean="0">
                <a:solidFill>
                  <a:srgbClr val="0000FF"/>
                </a:solidFill>
                <a:latin typeface="Consolas" panose="020B0609020204030204" pitchFamily="49" charset="0"/>
              </a:rPr>
              <a:t>	for</a:t>
            </a:r>
            <a:r>
              <a:rPr lang="nn-NO" sz="1400" dirty="0" smtClean="0">
                <a:solidFill>
                  <a:srgbClr val="000000"/>
                </a:solidFill>
                <a:latin typeface="Consolas" panose="020B0609020204030204" pitchFamily="49" charset="0"/>
              </a:rPr>
              <a:t> </a:t>
            </a:r>
            <a:r>
              <a:rPr lang="nn-NO" sz="1400" dirty="0">
                <a:solidFill>
                  <a:srgbClr val="000000"/>
                </a:solidFill>
                <a:latin typeface="Consolas" panose="020B0609020204030204" pitchFamily="49" charset="0"/>
              </a:rPr>
              <a:t>(i = 2; i &lt;= sqrt(n); ++i)</a:t>
            </a:r>
          </a:p>
          <a:p>
            <a:r>
              <a:rPr lang="pt-BR" sz="1400" dirty="0" smtClean="0">
                <a:solidFill>
                  <a:srgbClr val="0000FF"/>
                </a:solidFill>
                <a:latin typeface="Consolas" panose="020B0609020204030204" pitchFamily="49" charset="0"/>
              </a:rPr>
              <a:t>		if</a:t>
            </a:r>
            <a:r>
              <a:rPr lang="pt-BR" sz="1400" dirty="0" smtClean="0">
                <a:solidFill>
                  <a:srgbClr val="000000"/>
                </a:solidFill>
                <a:latin typeface="Consolas" panose="020B0609020204030204" pitchFamily="49" charset="0"/>
              </a:rPr>
              <a:t> </a:t>
            </a:r>
            <a:r>
              <a:rPr lang="pt-BR" sz="1400" dirty="0">
                <a:solidFill>
                  <a:srgbClr val="000000"/>
                </a:solidFill>
                <a:latin typeface="Consolas" panose="020B0609020204030204" pitchFamily="49" charset="0"/>
              </a:rPr>
              <a:t>(!(n % i)) { </a:t>
            </a:r>
            <a:r>
              <a:rPr lang="pt-BR" sz="1400" dirty="0">
                <a:solidFill>
                  <a:srgbClr val="008000"/>
                </a:solidFill>
                <a:latin typeface="Consolas" panose="020B0609020204030204" pitchFamily="49" charset="0"/>
              </a:rPr>
              <a:t>// !(n%i) tương đương với n%i==0</a:t>
            </a:r>
            <a:endParaRPr lang="pt-BR"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ngt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0;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đánh</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dấu</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lại</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nhảy</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khỏi</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vòng</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lặp</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if</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ngt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la so </a:t>
            </a:r>
            <a:r>
              <a:rPr lang="en-US" sz="1400" dirty="0" err="1">
                <a:solidFill>
                  <a:srgbClr val="A31515"/>
                </a:solidFill>
                <a:latin typeface="Consolas" panose="020B0609020204030204" pitchFamily="49" charset="0"/>
              </a:rPr>
              <a:t>nguyen</a:t>
            </a:r>
            <a:r>
              <a:rPr lang="en-US" sz="1400" dirty="0">
                <a:solidFill>
                  <a:srgbClr val="A31515"/>
                </a:solidFill>
                <a:latin typeface="Consolas" panose="020B0609020204030204" pitchFamily="49" charset="0"/>
              </a:rPr>
              <a:t> to\n"</a:t>
            </a:r>
            <a:r>
              <a:rPr lang="en-US"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else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khong</a:t>
            </a:r>
            <a:r>
              <a:rPr lang="en-US" sz="1400" dirty="0">
                <a:solidFill>
                  <a:srgbClr val="A31515"/>
                </a:solidFill>
                <a:latin typeface="Consolas" panose="020B0609020204030204" pitchFamily="49" charset="0"/>
              </a:rPr>
              <a:t> la so </a:t>
            </a:r>
            <a:r>
              <a:rPr lang="en-US" sz="1400" dirty="0" err="1">
                <a:solidFill>
                  <a:srgbClr val="A31515"/>
                </a:solidFill>
                <a:latin typeface="Consolas" panose="020B0609020204030204" pitchFamily="49" charset="0"/>
              </a:rPr>
              <a:t>nguyen</a:t>
            </a:r>
            <a:r>
              <a:rPr lang="en-US" sz="1400" dirty="0">
                <a:solidFill>
                  <a:srgbClr val="A31515"/>
                </a:solidFill>
                <a:latin typeface="Consolas" panose="020B0609020204030204" pitchFamily="49" charset="0"/>
              </a:rPr>
              <a:t> to\n"</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system</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"pause"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81606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r>
              <a:rPr lang="en-US" dirty="0" smtClean="0"/>
              <a:t> </a:t>
            </a:r>
            <a:r>
              <a:rPr lang="en-US" dirty="0" smtClean="0">
                <a:solidFill>
                  <a:srgbClr val="FF0000"/>
                </a:solidFill>
              </a:rPr>
              <a:t>if </a:t>
            </a:r>
            <a:br>
              <a:rPr lang="en-US" dirty="0" smtClean="0">
                <a:solidFill>
                  <a:srgbClr val="FF0000"/>
                </a:solidFill>
              </a:rPr>
            </a:br>
            <a:r>
              <a:rPr lang="en-US" dirty="0" smtClean="0">
                <a:solidFill>
                  <a:srgbClr val="0070C0"/>
                </a:solidFill>
              </a:rPr>
              <a:t>( </a:t>
            </a:r>
            <a:r>
              <a:rPr lang="en-US" dirty="0" err="1" smtClean="0">
                <a:solidFill>
                  <a:srgbClr val="0070C0"/>
                </a:solidFill>
              </a:rPr>
              <a:t>Nếu</a:t>
            </a:r>
            <a:r>
              <a:rPr lang="en-US" dirty="0" smtClean="0">
                <a:solidFill>
                  <a:srgbClr val="0070C0"/>
                </a:solidFill>
              </a:rPr>
              <a:t> … </a:t>
            </a:r>
            <a:r>
              <a:rPr lang="en-US" dirty="0" err="1" smtClean="0">
                <a:solidFill>
                  <a:srgbClr val="0070C0"/>
                </a:solidFill>
              </a:rPr>
              <a:t>thì</a:t>
            </a:r>
            <a:r>
              <a:rPr lang="en-US" dirty="0" smtClean="0">
                <a:solidFill>
                  <a:srgbClr val="0070C0"/>
                </a:solidFill>
              </a:rPr>
              <a:t> )</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r>
              <a:rPr lang="en-US" b="1" u="sng" dirty="0" smtClean="0"/>
              <a:t>CẤU TRÚC:</a:t>
            </a:r>
          </a:p>
          <a:p>
            <a:pPr marL="0" indent="0">
              <a:buNone/>
            </a:pPr>
            <a:r>
              <a:rPr lang="en-US" sz="1400" dirty="0">
                <a:latin typeface="Consolas" panose="020B0609020204030204" pitchFamily="49" charset="0"/>
              </a:rPr>
              <a:t>	</a:t>
            </a:r>
            <a:r>
              <a:rPr lang="en-US" sz="1400" dirty="0" smtClean="0">
                <a:latin typeface="Consolas" panose="020B0609020204030204" pitchFamily="49" charset="0"/>
              </a:rPr>
              <a:t>if(/*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p>
          <a:p>
            <a:pPr marL="0" indent="0">
              <a:buNone/>
            </a:pPr>
            <a:r>
              <a:rPr lang="en-US" sz="1400" dirty="0" smtClean="0">
                <a:latin typeface="Consolas" panose="020B0609020204030204" pitchFamily="49" charset="0"/>
              </a:rPr>
              <a:t>	{</a:t>
            </a:r>
          </a:p>
          <a:p>
            <a:pPr marL="457200" lvl="1" indent="0">
              <a:buNone/>
            </a:pPr>
            <a:r>
              <a:rPr lang="en-US" sz="1400" dirty="0" smtClean="0">
                <a:latin typeface="Consolas" panose="020B0609020204030204" pitchFamily="49" charset="0"/>
              </a:rPr>
              <a:t>	// </a:t>
            </a:r>
            <a:r>
              <a:rPr lang="en-US" sz="1400" dirty="0" err="1" smtClean="0">
                <a:latin typeface="Consolas" panose="020B0609020204030204" pitchFamily="49" charset="0"/>
              </a:rPr>
              <a:t>Nếu</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sẽ</a:t>
            </a:r>
            <a:r>
              <a:rPr lang="en-US" sz="1400" dirty="0" smtClean="0">
                <a:latin typeface="Consolas" panose="020B0609020204030204" pitchFamily="49" charset="0"/>
              </a:rPr>
              <a:t> </a:t>
            </a:r>
            <a:r>
              <a:rPr lang="en-US" sz="1400" dirty="0" err="1" smtClean="0">
                <a:latin typeface="Consolas" panose="020B0609020204030204" pitchFamily="49" charset="0"/>
              </a:rPr>
              <a:t>được</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endParaRPr lang="en-US" sz="1400" dirty="0">
              <a:latin typeface="Consolas" panose="020B0609020204030204" pitchFamily="49" charset="0"/>
            </a:endParaRPr>
          </a:p>
          <a:p>
            <a:pPr marL="457200" lvl="1" indent="0">
              <a:buNone/>
            </a:pPr>
            <a:r>
              <a:rPr lang="en-US" sz="1400" dirty="0" smtClean="0">
                <a:latin typeface="Consolas" panose="020B0609020204030204" pitchFamily="49" charset="0"/>
              </a:rPr>
              <a:t>}</a:t>
            </a:r>
            <a:endParaRPr lang="en-US" sz="1400" dirty="0">
              <a:latin typeface="Consolas" panose="020B0609020204030204" pitchFamily="49" charset="0"/>
            </a:endParaRPr>
          </a:p>
          <a:p>
            <a:pPr marL="457200" lvl="1" indent="0">
              <a:buNone/>
            </a:pPr>
            <a:r>
              <a:rPr lang="en-US" sz="1400" b="1" i="1" dirty="0" err="1" smtClean="0">
                <a:latin typeface="Consolas" panose="020B0609020204030204" pitchFamily="49" charset="0"/>
              </a:rPr>
              <a:t>Ví</a:t>
            </a:r>
            <a:r>
              <a:rPr lang="en-US" sz="1400" b="1" i="1" dirty="0" smtClean="0">
                <a:latin typeface="Consolas" panose="020B0609020204030204" pitchFamily="49" charset="0"/>
              </a:rPr>
              <a:t> </a:t>
            </a:r>
            <a:r>
              <a:rPr lang="en-US" sz="1400" b="1" i="1" dirty="0" err="1" smtClean="0">
                <a:latin typeface="Consolas" panose="020B0609020204030204" pitchFamily="49" charset="0"/>
              </a:rPr>
              <a:t>dụ</a:t>
            </a:r>
            <a:r>
              <a:rPr lang="en-US" sz="1400" b="1" i="1" dirty="0" smtClean="0">
                <a:latin typeface="Consolas" panose="020B0609020204030204" pitchFamily="49" charset="0"/>
              </a:rPr>
              <a:t>:</a:t>
            </a:r>
          </a:p>
          <a:p>
            <a:pPr marL="457200" lvl="1" indent="0">
              <a:buNone/>
            </a:pPr>
            <a:r>
              <a:rPr lang="en-US" sz="1400" dirty="0" smtClean="0">
                <a:latin typeface="Consolas" panose="020B0609020204030204" pitchFamily="49" charset="0"/>
              </a:rPr>
              <a:t>if(4&gt;3)</a:t>
            </a:r>
          </a:p>
          <a:p>
            <a:pPr marL="457200" lvl="1" indent="0">
              <a:buNone/>
            </a:pPr>
            <a:r>
              <a:rPr lang="en-US" sz="1400" dirty="0">
                <a:latin typeface="Consolas" panose="020B0609020204030204" pitchFamily="49" charset="0"/>
              </a:rPr>
              <a:t>	</a:t>
            </a:r>
            <a:r>
              <a:rPr lang="en-US" sz="1400" dirty="0" err="1" smtClean="0">
                <a:latin typeface="Consolas" panose="020B0609020204030204" pitchFamily="49" charset="0"/>
              </a:rPr>
              <a:t>cout</a:t>
            </a:r>
            <a:r>
              <a:rPr lang="en-US" sz="1400" dirty="0" smtClean="0">
                <a:latin typeface="Consolas" panose="020B0609020204030204" pitchFamily="49" charset="0"/>
              </a:rPr>
              <a:t> &lt;&lt; “</a:t>
            </a:r>
            <a:r>
              <a:rPr lang="en-US" sz="1400" dirty="0" err="1" smtClean="0">
                <a:latin typeface="Consolas" panose="020B0609020204030204" pitchFamily="49" charset="0"/>
              </a:rPr>
              <a:t>Bieu</a:t>
            </a:r>
            <a:r>
              <a:rPr lang="en-US" sz="1400" dirty="0" smtClean="0">
                <a:latin typeface="Consolas" panose="020B0609020204030204" pitchFamily="49" charset="0"/>
              </a:rPr>
              <a:t> </a:t>
            </a:r>
            <a:r>
              <a:rPr lang="en-US" sz="1400" dirty="0" err="1" smtClean="0">
                <a:latin typeface="Consolas" panose="020B0609020204030204" pitchFamily="49" charset="0"/>
              </a:rPr>
              <a:t>thuc</a:t>
            </a:r>
            <a:r>
              <a:rPr lang="en-US" sz="1400" dirty="0" smtClean="0">
                <a:latin typeface="Consolas" panose="020B0609020204030204" pitchFamily="49" charset="0"/>
              </a:rPr>
              <a:t> dung”;</a:t>
            </a:r>
          </a:p>
          <a:p>
            <a:pPr marL="457200" lvl="1" indent="0">
              <a:buNone/>
            </a:pPr>
            <a:r>
              <a:rPr lang="en-US" sz="1400" b="1" i="1" dirty="0" err="1" smtClean="0">
                <a:latin typeface="Consolas" panose="020B0609020204030204" pitchFamily="49" charset="0"/>
              </a:rPr>
              <a:t>Chú</a:t>
            </a:r>
            <a:r>
              <a:rPr lang="en-US" sz="1400" b="1" i="1" dirty="0" smtClean="0">
                <a:latin typeface="Consolas" panose="020B0609020204030204" pitchFamily="49" charset="0"/>
              </a:rPr>
              <a:t> ý: </a:t>
            </a:r>
            <a:r>
              <a:rPr lang="en-US" altLang="ja-JP" sz="1400" dirty="0" err="1">
                <a:solidFill>
                  <a:srgbClr val="0070C0"/>
                </a:solidFill>
                <a:latin typeface="Consolas" panose="020B0609020204030204" pitchFamily="49" charset="0"/>
                <a:ea typeface="ＭＳ Ｐゴシック" panose="020B0600070205080204" pitchFamily="34" charset="-128"/>
              </a:rPr>
              <a:t>Khi</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khối</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lệnh</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chỉ</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gồm</a:t>
            </a:r>
            <a:r>
              <a:rPr lang="en-US" altLang="ja-JP" sz="1400" dirty="0">
                <a:solidFill>
                  <a:srgbClr val="0070C0"/>
                </a:solidFill>
                <a:latin typeface="Consolas" panose="020B0609020204030204" pitchFamily="49" charset="0"/>
                <a:ea typeface="ＭＳ Ｐゴシック" panose="020B0600070205080204" pitchFamily="34" charset="-128"/>
              </a:rPr>
              <a:t> 1 </a:t>
            </a:r>
            <a:r>
              <a:rPr lang="en-US" altLang="ja-JP" sz="1400" dirty="0" err="1">
                <a:solidFill>
                  <a:srgbClr val="0070C0"/>
                </a:solidFill>
                <a:latin typeface="Consolas" panose="020B0609020204030204" pitchFamily="49" charset="0"/>
                <a:ea typeface="ＭＳ Ｐゴシック" panose="020B0600070205080204" pitchFamily="34" charset="-128"/>
              </a:rPr>
              <a:t>lệnh</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đơn</a:t>
            </a:r>
            <a:r>
              <a:rPr lang="en-US" altLang="ja-JP" sz="1400" dirty="0">
                <a:solidFill>
                  <a:srgbClr val="0070C0"/>
                </a:solidFill>
                <a:latin typeface="Consolas" panose="020B0609020204030204" pitchFamily="49" charset="0"/>
                <a:ea typeface="ＭＳ Ｐゴシック" panose="020B0600070205080204" pitchFamily="34" charset="-128"/>
              </a:rPr>
              <a:t>, ta </a:t>
            </a:r>
            <a:r>
              <a:rPr lang="en-US" altLang="ja-JP" sz="1400" dirty="0" err="1">
                <a:solidFill>
                  <a:srgbClr val="0070C0"/>
                </a:solidFill>
                <a:latin typeface="Consolas" panose="020B0609020204030204" pitchFamily="49" charset="0"/>
                <a:ea typeface="ＭＳ Ｐゴシック" panose="020B0600070205080204" pitchFamily="34" charset="-128"/>
              </a:rPr>
              <a:t>có</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thể</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bỏ</a:t>
            </a:r>
            <a:r>
              <a:rPr lang="en-US" altLang="ja-JP" sz="1400" dirty="0">
                <a:solidFill>
                  <a:srgbClr val="0070C0"/>
                </a:solidFill>
                <a:latin typeface="Consolas" panose="020B0609020204030204" pitchFamily="49" charset="0"/>
                <a:ea typeface="ＭＳ Ｐゴシック" panose="020B0600070205080204" pitchFamily="34" charset="-128"/>
              </a:rPr>
              <a:t> </a:t>
            </a:r>
            <a:r>
              <a:rPr lang="en-US" altLang="ja-JP" sz="1400" dirty="0" err="1">
                <a:solidFill>
                  <a:srgbClr val="0070C0"/>
                </a:solidFill>
                <a:latin typeface="Consolas" panose="020B0609020204030204" pitchFamily="49" charset="0"/>
                <a:ea typeface="ＭＳ Ｐゴシック" panose="020B0600070205080204" pitchFamily="34" charset="-128"/>
              </a:rPr>
              <a:t>cặp</a:t>
            </a:r>
            <a:r>
              <a:rPr lang="en-US" altLang="ja-JP" sz="1400" dirty="0">
                <a:solidFill>
                  <a:srgbClr val="0070C0"/>
                </a:solidFill>
                <a:latin typeface="Consolas" panose="020B0609020204030204" pitchFamily="49" charset="0"/>
                <a:ea typeface="ＭＳ Ｐゴシック" panose="020B0600070205080204" pitchFamily="34" charset="-128"/>
              </a:rPr>
              <a:t> {}. </a:t>
            </a:r>
            <a:endParaRPr lang="en-US" sz="1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479567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In </a:t>
            </a:r>
            <a:r>
              <a:rPr lang="en-US" dirty="0" err="1" smtClean="0"/>
              <a:t>ra</a:t>
            </a:r>
            <a:r>
              <a:rPr lang="en-US" dirty="0" smtClean="0"/>
              <a:t> </a:t>
            </a:r>
            <a:r>
              <a:rPr lang="en-US" dirty="0" err="1" smtClean="0"/>
              <a:t>các</a:t>
            </a:r>
            <a:r>
              <a:rPr lang="en-US" dirty="0" smtClean="0"/>
              <a:t> </a:t>
            </a:r>
            <a:r>
              <a:rPr lang="en-US" dirty="0" err="1" smtClean="0"/>
              <a:t>số</a:t>
            </a:r>
            <a:r>
              <a:rPr lang="en-US" dirty="0" smtClean="0"/>
              <a:t> </a:t>
            </a:r>
            <a:r>
              <a:rPr lang="en-US" dirty="0" err="1" smtClean="0"/>
              <a:t>từ</a:t>
            </a:r>
            <a:r>
              <a:rPr lang="en-US" dirty="0" smtClean="0"/>
              <a:t> 0 </a:t>
            </a:r>
            <a:r>
              <a:rPr lang="en-US" dirty="0" err="1" smtClean="0"/>
              <a:t>đến</a:t>
            </a:r>
            <a:r>
              <a:rPr lang="en-US" dirty="0" smtClean="0"/>
              <a:t> 20 </a:t>
            </a:r>
            <a:r>
              <a:rPr lang="en-US" dirty="0" err="1" smtClean="0"/>
              <a:t>mà</a:t>
            </a:r>
            <a:r>
              <a:rPr lang="en-US" dirty="0" smtClean="0"/>
              <a:t> </a:t>
            </a:r>
            <a:r>
              <a:rPr lang="en-US" dirty="0" err="1" smtClean="0"/>
              <a:t>không</a:t>
            </a:r>
            <a:r>
              <a:rPr lang="en-US" dirty="0" smtClean="0"/>
              <a:t> chia </a:t>
            </a:r>
            <a:r>
              <a:rPr lang="en-US" dirty="0" err="1" smtClean="0"/>
              <a:t>hết</a:t>
            </a:r>
            <a:r>
              <a:rPr lang="en-US" dirty="0" smtClean="0"/>
              <a:t> </a:t>
            </a:r>
            <a:r>
              <a:rPr lang="en-US" dirty="0" err="1" smtClean="0"/>
              <a:t>cho</a:t>
            </a:r>
            <a:r>
              <a:rPr lang="en-US" dirty="0" smtClean="0"/>
              <a:t> 5</a:t>
            </a:r>
            <a:endParaRPr lang="en-US" dirty="0"/>
          </a:p>
        </p:txBody>
      </p:sp>
      <p:sp>
        <p:nvSpPr>
          <p:cNvPr id="5" name="Rectangle 4"/>
          <p:cNvSpPr/>
          <p:nvPr/>
        </p:nvSpPr>
        <p:spPr>
          <a:xfrm>
            <a:off x="677334" y="2390775"/>
            <a:ext cx="6096000" cy="3323987"/>
          </a:xfrm>
          <a:prstGeom prst="rect">
            <a:avLst/>
          </a:prstGeom>
        </p:spPr>
        <p:txBody>
          <a:bodyPr>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cmath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r>
              <a:rPr lang="nn-NO" sz="1400" dirty="0" smtClean="0">
                <a:solidFill>
                  <a:srgbClr val="0000FF"/>
                </a:solidFill>
                <a:latin typeface="Consolas" panose="020B0609020204030204" pitchFamily="49" charset="0"/>
              </a:rPr>
              <a:t>	for</a:t>
            </a:r>
            <a:r>
              <a:rPr lang="nn-NO" sz="1400" dirty="0" smtClean="0">
                <a:solidFill>
                  <a:srgbClr val="000000"/>
                </a:solidFill>
                <a:latin typeface="Consolas" panose="020B0609020204030204" pitchFamily="49" charset="0"/>
              </a:rPr>
              <a:t> </a:t>
            </a:r>
            <a:r>
              <a:rPr lang="nn-NO" sz="1400" dirty="0">
                <a:solidFill>
                  <a:srgbClr val="000000"/>
                </a:solidFill>
                <a:latin typeface="Consolas" panose="020B0609020204030204" pitchFamily="49" charset="0"/>
              </a:rPr>
              <a:t>(</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20; i++)</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if</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5 == 0)</a:t>
            </a:r>
          </a:p>
          <a:p>
            <a:r>
              <a:rPr lang="en-US" sz="1400" dirty="0" smtClean="0">
                <a:solidFill>
                  <a:srgbClr val="0000FF"/>
                </a:solidFill>
                <a:latin typeface="Consolas" panose="020B0609020204030204" pitchFamily="49" charset="0"/>
              </a:rPr>
              <a:t>			continue</a:t>
            </a:r>
            <a:r>
              <a:rPr lang="en-US" sz="1400" dirty="0" smtClean="0">
                <a:solidFill>
                  <a:srgbClr val="000000"/>
                </a:solidFill>
                <a:latin typeface="Consolas" panose="020B0609020204030204" pitchFamily="49" charset="0"/>
              </a:rPr>
              <a:t>; // </a:t>
            </a:r>
            <a:r>
              <a:rPr lang="en-US" sz="1400" dirty="0" err="1" smtClean="0">
                <a:solidFill>
                  <a:srgbClr val="000000"/>
                </a:solidFill>
                <a:latin typeface="Consolas" panose="020B0609020204030204" pitchFamily="49" charset="0"/>
              </a:rPr>
              <a:t>bỏ</a:t>
            </a:r>
            <a:r>
              <a:rPr lang="en-US" sz="1400" dirty="0" smtClean="0">
                <a:solidFill>
                  <a:srgbClr val="000000"/>
                </a:solidFill>
                <a:latin typeface="Consolas" panose="020B0609020204030204" pitchFamily="49" charset="0"/>
              </a:rPr>
              <a:t> qua </a:t>
            </a:r>
            <a:r>
              <a:rPr lang="en-US" sz="1400" dirty="0" err="1" smtClean="0">
                <a:solidFill>
                  <a:srgbClr val="000000"/>
                </a:solidFill>
                <a:latin typeface="Consolas" panose="020B0609020204030204" pitchFamily="49" charset="0"/>
              </a:rPr>
              <a:t>phần</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còn</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lại</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của</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vòng</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lặp</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system</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"pause"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3732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Lệnh</a:t>
            </a:r>
            <a:r>
              <a:rPr lang="en-US" dirty="0" smtClean="0"/>
              <a:t> </a:t>
            </a:r>
            <a:r>
              <a:rPr lang="en-US" dirty="0" err="1" smtClean="0">
                <a:solidFill>
                  <a:srgbClr val="FF0000"/>
                </a:solidFill>
              </a:rPr>
              <a:t>goto</a:t>
            </a:r>
            <a:endParaRPr lang="en-US" dirty="0">
              <a:solidFill>
                <a:srgbClr val="FF0000"/>
              </a:solidFill>
            </a:endParaRPr>
          </a:p>
        </p:txBody>
      </p:sp>
      <p:sp>
        <p:nvSpPr>
          <p:cNvPr id="3" name="Content Placeholder 2"/>
          <p:cNvSpPr>
            <a:spLocks noGrp="1"/>
          </p:cNvSpPr>
          <p:nvPr>
            <p:ph idx="1"/>
          </p:nvPr>
        </p:nvSpPr>
        <p:spPr/>
        <p:txBody>
          <a:bodyPr/>
          <a:lstStyle/>
          <a:p>
            <a:r>
              <a:rPr lang="vi-VN" dirty="0"/>
              <a:t>Lệnh goto trong C++ cung cấp một </a:t>
            </a:r>
            <a:r>
              <a:rPr lang="vi-VN" b="1" dirty="0"/>
              <a:t>bước nhảy không điều kiện</a:t>
            </a:r>
            <a:r>
              <a:rPr lang="vi-VN" dirty="0"/>
              <a:t> từ lệnh </a:t>
            </a:r>
            <a:r>
              <a:rPr lang="vi-VN" b="1" dirty="0"/>
              <a:t>goto</a:t>
            </a:r>
            <a:r>
              <a:rPr lang="vi-VN" dirty="0"/>
              <a:t> tới lệnh được gán </a:t>
            </a:r>
            <a:r>
              <a:rPr lang="vi-VN" b="1" dirty="0"/>
              <a:t>nhãn</a:t>
            </a:r>
            <a:r>
              <a:rPr lang="vi-VN" dirty="0"/>
              <a:t> trong </a:t>
            </a:r>
            <a:r>
              <a:rPr lang="vi-VN" b="1" dirty="0"/>
              <a:t>cùng một hàm</a:t>
            </a:r>
            <a:r>
              <a:rPr lang="vi-VN" dirty="0" smtClean="0"/>
              <a:t>.</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dùng</a:t>
            </a:r>
            <a:r>
              <a:rPr lang="en-US" dirty="0" smtClean="0"/>
              <a:t> </a:t>
            </a:r>
            <a:r>
              <a:rPr lang="en-US" dirty="0" err="1" smtClean="0"/>
              <a:t>lệnh</a:t>
            </a:r>
            <a:r>
              <a:rPr lang="en-US" dirty="0" smtClean="0"/>
              <a:t> </a:t>
            </a:r>
            <a:r>
              <a:rPr lang="en-US" dirty="0" err="1" smtClean="0"/>
              <a:t>goto</a:t>
            </a:r>
            <a:r>
              <a:rPr lang="en-US" dirty="0" smtClean="0"/>
              <a:t> </a:t>
            </a:r>
            <a:r>
              <a:rPr lang="en-US" dirty="0" err="1" smtClean="0"/>
              <a:t>vì</a:t>
            </a:r>
            <a:r>
              <a:rPr lang="en-US" dirty="0" smtClean="0"/>
              <a:t> </a:t>
            </a:r>
            <a:r>
              <a:rPr lang="en-US" dirty="0" err="1" smtClean="0"/>
              <a:t>nó</a:t>
            </a:r>
            <a:r>
              <a:rPr lang="en-US" dirty="0" smtClean="0"/>
              <a:t> </a:t>
            </a:r>
            <a:r>
              <a:rPr lang="en-US" dirty="0" err="1" smtClean="0"/>
              <a:t>gây</a:t>
            </a:r>
            <a:r>
              <a:rPr lang="en-US" dirty="0" smtClean="0"/>
              <a:t> </a:t>
            </a:r>
            <a:r>
              <a:rPr lang="en-US" dirty="0" err="1" smtClean="0"/>
              <a:t>khó</a:t>
            </a:r>
            <a:r>
              <a:rPr lang="en-US" dirty="0" smtClean="0"/>
              <a:t> </a:t>
            </a:r>
            <a:r>
              <a:rPr lang="en-US" dirty="0" err="1" smtClean="0"/>
              <a:t>khăn</a:t>
            </a:r>
            <a:r>
              <a:rPr lang="en-US" dirty="0" smtClean="0"/>
              <a:t> ở </a:t>
            </a:r>
            <a:r>
              <a:rPr lang="en-US" dirty="0" err="1" smtClean="0"/>
              <a:t>chỗ</a:t>
            </a:r>
            <a:r>
              <a:rPr lang="en-US" dirty="0" smtClean="0"/>
              <a:t> </a:t>
            </a:r>
            <a:r>
              <a:rPr lang="en-US" dirty="0" err="1" smtClean="0"/>
              <a:t>theo</a:t>
            </a:r>
            <a:r>
              <a:rPr lang="en-US" dirty="0" smtClean="0"/>
              <a:t> </a:t>
            </a:r>
            <a:r>
              <a:rPr lang="en-US" dirty="0" err="1" smtClean="0"/>
              <a:t>dấu</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không</a:t>
            </a:r>
            <a:r>
              <a:rPr lang="en-US" dirty="0" smtClean="0"/>
              <a:t> </a:t>
            </a:r>
            <a:r>
              <a:rPr lang="en-US" dirty="0" err="1" smtClean="0"/>
              <a:t>rõ</a:t>
            </a:r>
            <a:r>
              <a:rPr lang="en-US" dirty="0" smtClean="0"/>
              <a:t> </a:t>
            </a:r>
            <a:r>
              <a:rPr lang="en-US" dirty="0" err="1" smtClean="0"/>
              <a:t>ràng</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666999" y="3552825"/>
            <a:ext cx="4438651" cy="3105150"/>
          </a:xfrm>
          <a:prstGeom prst="rect">
            <a:avLst/>
          </a:prstGeom>
        </p:spPr>
      </p:pic>
    </p:spTree>
    <p:extLst>
      <p:ext uri="{BB962C8B-B14F-4D97-AF65-F5344CB8AC3E}">
        <p14:creationId xmlns:p14="http://schemas.microsoft.com/office/powerpoint/2010/main" val="2165147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lệnh</a:t>
            </a:r>
            <a:r>
              <a:rPr lang="en-US" dirty="0" smtClean="0"/>
              <a:t> </a:t>
            </a:r>
            <a:r>
              <a:rPr lang="en-US" dirty="0" err="1" smtClean="0"/>
              <a:t>khác</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solidFill>
                  <a:srgbClr val="0070C0"/>
                </a:solidFill>
              </a:rPr>
              <a:t>Lệnh</a:t>
            </a:r>
            <a:r>
              <a:rPr lang="en-US" dirty="0" smtClean="0">
                <a:solidFill>
                  <a:srgbClr val="0070C0"/>
                </a:solidFill>
              </a:rPr>
              <a:t> </a:t>
            </a:r>
            <a:r>
              <a:rPr lang="en-US" dirty="0" err="1" smtClean="0">
                <a:solidFill>
                  <a:srgbClr val="0070C0"/>
                </a:solidFill>
              </a:rPr>
              <a:t>xóa</a:t>
            </a:r>
            <a:r>
              <a:rPr lang="en-US" dirty="0" smtClean="0">
                <a:solidFill>
                  <a:srgbClr val="0070C0"/>
                </a:solidFill>
              </a:rPr>
              <a:t> </a:t>
            </a:r>
            <a:r>
              <a:rPr lang="en-US" dirty="0" err="1" smtClean="0">
                <a:solidFill>
                  <a:srgbClr val="0070C0"/>
                </a:solidFill>
              </a:rPr>
              <a:t>màn</a:t>
            </a:r>
            <a:r>
              <a:rPr lang="en-US" dirty="0" smtClean="0">
                <a:solidFill>
                  <a:srgbClr val="0070C0"/>
                </a:solidFill>
              </a:rPr>
              <a:t> </a:t>
            </a:r>
            <a:r>
              <a:rPr lang="en-US" dirty="0" err="1" smtClean="0">
                <a:solidFill>
                  <a:srgbClr val="0070C0"/>
                </a:solidFill>
              </a:rPr>
              <a:t>hình</a:t>
            </a:r>
            <a:r>
              <a:rPr lang="en-US" dirty="0" smtClean="0"/>
              <a:t>: </a:t>
            </a:r>
            <a:r>
              <a:rPr lang="en-US" dirty="0" err="1" smtClean="0"/>
              <a:t>thư</a:t>
            </a:r>
            <a:r>
              <a:rPr lang="en-US" dirty="0" smtClean="0"/>
              <a:t> </a:t>
            </a:r>
            <a:r>
              <a:rPr lang="en-US" dirty="0" err="1" smtClean="0"/>
              <a:t>viện</a:t>
            </a:r>
            <a:r>
              <a:rPr lang="en-US" dirty="0" smtClean="0"/>
              <a:t> </a:t>
            </a:r>
            <a:r>
              <a:rPr lang="en-US" b="1" dirty="0" err="1" smtClean="0"/>
              <a:t>iostream</a:t>
            </a:r>
            <a:r>
              <a:rPr lang="en-US" dirty="0" smtClean="0"/>
              <a:t>, </a:t>
            </a:r>
            <a:r>
              <a:rPr lang="en-US" dirty="0" err="1" smtClean="0"/>
              <a:t>cú</a:t>
            </a:r>
            <a:r>
              <a:rPr lang="en-US" dirty="0" smtClean="0"/>
              <a:t> </a:t>
            </a:r>
            <a:r>
              <a:rPr lang="en-US" dirty="0" err="1" smtClean="0"/>
              <a:t>pháp</a:t>
            </a:r>
            <a:r>
              <a:rPr lang="en-US" dirty="0" smtClean="0"/>
              <a:t>: </a:t>
            </a:r>
            <a:r>
              <a:rPr lang="en-US" b="1" dirty="0" smtClean="0"/>
              <a:t>system(“</a:t>
            </a:r>
            <a:r>
              <a:rPr lang="en-US" b="1" dirty="0" err="1" smtClean="0"/>
              <a:t>cls</a:t>
            </a:r>
            <a:r>
              <a:rPr lang="en-US" b="1" dirty="0" smtClean="0"/>
              <a:t>”);</a:t>
            </a:r>
          </a:p>
          <a:p>
            <a:r>
              <a:rPr lang="en-US" dirty="0" err="1" smtClean="0">
                <a:solidFill>
                  <a:srgbClr val="0070C0"/>
                </a:solidFill>
              </a:rPr>
              <a:t>Lệnh</a:t>
            </a:r>
            <a:r>
              <a:rPr lang="en-US" dirty="0" smtClean="0">
                <a:solidFill>
                  <a:srgbClr val="0070C0"/>
                </a:solidFill>
              </a:rPr>
              <a:t> </a:t>
            </a:r>
            <a:r>
              <a:rPr lang="en-US" dirty="0" err="1" smtClean="0">
                <a:solidFill>
                  <a:srgbClr val="0070C0"/>
                </a:solidFill>
              </a:rPr>
              <a:t>ngủ</a:t>
            </a:r>
            <a:r>
              <a:rPr lang="en-US" dirty="0" smtClean="0"/>
              <a:t>:  </a:t>
            </a:r>
            <a:r>
              <a:rPr lang="en-US" dirty="0" err="1" smtClean="0"/>
              <a:t>thư</a:t>
            </a:r>
            <a:r>
              <a:rPr lang="en-US" dirty="0" smtClean="0"/>
              <a:t> </a:t>
            </a:r>
            <a:r>
              <a:rPr lang="en-US" dirty="0" err="1" smtClean="0"/>
              <a:t>viện</a:t>
            </a:r>
            <a:r>
              <a:rPr lang="en-US" dirty="0" smtClean="0"/>
              <a:t> </a:t>
            </a:r>
            <a:r>
              <a:rPr lang="en-US" b="1" dirty="0" err="1" smtClean="0"/>
              <a:t>Windows.h</a:t>
            </a:r>
            <a:r>
              <a:rPr lang="en-US" dirty="0" smtClean="0"/>
              <a:t>, </a:t>
            </a:r>
            <a:r>
              <a:rPr lang="en-US" dirty="0" err="1" smtClean="0"/>
              <a:t>cú</a:t>
            </a:r>
            <a:r>
              <a:rPr lang="en-US" dirty="0" smtClean="0"/>
              <a:t> </a:t>
            </a:r>
            <a:r>
              <a:rPr lang="en-US" dirty="0" err="1" smtClean="0"/>
              <a:t>pháp</a:t>
            </a:r>
            <a:r>
              <a:rPr lang="en-US" dirty="0" smtClean="0"/>
              <a:t> </a:t>
            </a:r>
            <a:r>
              <a:rPr lang="en-US" b="1" dirty="0" smtClean="0"/>
              <a:t>Sleep(/* time </a:t>
            </a:r>
            <a:r>
              <a:rPr lang="en-US" b="1" dirty="0" err="1" smtClean="0"/>
              <a:t>ngủ</a:t>
            </a:r>
            <a:r>
              <a:rPr lang="en-US" b="1" dirty="0" smtClean="0"/>
              <a:t> - </a:t>
            </a:r>
            <a:r>
              <a:rPr lang="en-US" b="1" dirty="0" err="1" smtClean="0"/>
              <a:t>mili</a:t>
            </a:r>
            <a:r>
              <a:rPr lang="en-US" b="1" dirty="0" smtClean="0"/>
              <a:t> </a:t>
            </a:r>
            <a:r>
              <a:rPr lang="en-US" b="1" dirty="0" err="1" smtClean="0"/>
              <a:t>giây</a:t>
            </a:r>
            <a:r>
              <a:rPr lang="en-US" b="1" dirty="0" smtClean="0"/>
              <a:t>*/);</a:t>
            </a:r>
          </a:p>
          <a:p>
            <a:r>
              <a:rPr lang="en-US" dirty="0" err="1" smtClean="0">
                <a:solidFill>
                  <a:srgbClr val="0070C0"/>
                </a:solidFill>
              </a:rPr>
              <a:t>Lệnh</a:t>
            </a:r>
            <a:r>
              <a:rPr lang="en-US" dirty="0" smtClean="0">
                <a:solidFill>
                  <a:srgbClr val="0070C0"/>
                </a:solidFill>
              </a:rPr>
              <a:t> </a:t>
            </a:r>
            <a:r>
              <a:rPr lang="en-US" dirty="0" err="1" smtClean="0">
                <a:solidFill>
                  <a:srgbClr val="0070C0"/>
                </a:solidFill>
              </a:rPr>
              <a:t>thoát</a:t>
            </a:r>
            <a:r>
              <a:rPr lang="en-US" dirty="0" smtClean="0">
                <a:solidFill>
                  <a:srgbClr val="0070C0"/>
                </a:solidFill>
              </a:rPr>
              <a:t> </a:t>
            </a:r>
            <a:r>
              <a:rPr lang="en-US" dirty="0" err="1" smtClean="0">
                <a:solidFill>
                  <a:srgbClr val="0070C0"/>
                </a:solidFill>
              </a:rPr>
              <a:t>chương</a:t>
            </a:r>
            <a:r>
              <a:rPr lang="en-US" dirty="0" smtClean="0">
                <a:solidFill>
                  <a:srgbClr val="0070C0"/>
                </a:solidFill>
              </a:rPr>
              <a:t> </a:t>
            </a:r>
            <a:r>
              <a:rPr lang="en-US" dirty="0" err="1" smtClean="0">
                <a:solidFill>
                  <a:srgbClr val="0070C0"/>
                </a:solidFill>
              </a:rPr>
              <a:t>trình</a:t>
            </a:r>
            <a:r>
              <a:rPr lang="en-US" dirty="0" smtClean="0"/>
              <a:t>: </a:t>
            </a:r>
            <a:r>
              <a:rPr lang="en-US" dirty="0" err="1" smtClean="0"/>
              <a:t>thư</a:t>
            </a:r>
            <a:r>
              <a:rPr lang="en-US" dirty="0" smtClean="0"/>
              <a:t> </a:t>
            </a:r>
            <a:r>
              <a:rPr lang="en-US" dirty="0" err="1" smtClean="0"/>
              <a:t>viện</a:t>
            </a:r>
            <a:r>
              <a:rPr lang="en-US" dirty="0" smtClean="0"/>
              <a:t> </a:t>
            </a:r>
            <a:r>
              <a:rPr lang="en-US" b="1" dirty="0" err="1" smtClean="0"/>
              <a:t>iostream</a:t>
            </a:r>
            <a:r>
              <a:rPr lang="en-US" dirty="0" smtClean="0"/>
              <a:t>, </a:t>
            </a:r>
            <a:r>
              <a:rPr lang="en-US" dirty="0" err="1" smtClean="0"/>
              <a:t>cú</a:t>
            </a:r>
            <a:r>
              <a:rPr lang="en-US" dirty="0" smtClean="0"/>
              <a:t> </a:t>
            </a:r>
            <a:r>
              <a:rPr lang="en-US" dirty="0" err="1" smtClean="0"/>
              <a:t>pháp</a:t>
            </a:r>
            <a:r>
              <a:rPr lang="en-US" dirty="0" smtClean="0"/>
              <a:t>: </a:t>
            </a:r>
            <a:r>
              <a:rPr lang="en-US" b="1" dirty="0" smtClean="0"/>
              <a:t>exit(/*</a:t>
            </a:r>
            <a:r>
              <a:rPr lang="en-US" b="1" dirty="0" err="1" smtClean="0"/>
              <a:t>giá</a:t>
            </a:r>
            <a:r>
              <a:rPr lang="en-US" b="1" dirty="0" smtClean="0"/>
              <a:t> </a:t>
            </a:r>
            <a:r>
              <a:rPr lang="en-US" b="1" dirty="0" err="1" smtClean="0"/>
              <a:t>trị</a:t>
            </a:r>
            <a:r>
              <a:rPr lang="en-US" b="1" dirty="0" smtClean="0"/>
              <a:t> </a:t>
            </a:r>
            <a:r>
              <a:rPr lang="en-US" b="1" dirty="0" err="1" smtClean="0"/>
              <a:t>trả</a:t>
            </a:r>
            <a:r>
              <a:rPr lang="en-US" b="1" dirty="0" smtClean="0"/>
              <a:t> </a:t>
            </a:r>
            <a:r>
              <a:rPr lang="en-US" b="1" dirty="0" err="1" smtClean="0"/>
              <a:t>về</a:t>
            </a:r>
            <a:r>
              <a:rPr lang="en-US" b="1" dirty="0" smtClean="0"/>
              <a:t>*/);</a:t>
            </a:r>
          </a:p>
          <a:p>
            <a:r>
              <a:rPr lang="en-US" dirty="0" err="1" smtClean="0">
                <a:solidFill>
                  <a:srgbClr val="0070C0"/>
                </a:solidFill>
              </a:rPr>
              <a:t>Xóa</a:t>
            </a:r>
            <a:r>
              <a:rPr lang="en-US" dirty="0" smtClean="0">
                <a:solidFill>
                  <a:srgbClr val="0070C0"/>
                </a:solidFill>
              </a:rPr>
              <a:t> </a:t>
            </a:r>
            <a:r>
              <a:rPr lang="en-US" dirty="0" err="1" smtClean="0">
                <a:solidFill>
                  <a:srgbClr val="0070C0"/>
                </a:solidFill>
              </a:rPr>
              <a:t>bộ</a:t>
            </a:r>
            <a:r>
              <a:rPr lang="en-US" dirty="0" smtClean="0">
                <a:solidFill>
                  <a:srgbClr val="0070C0"/>
                </a:solidFill>
              </a:rPr>
              <a:t> </a:t>
            </a:r>
            <a:r>
              <a:rPr lang="en-US" dirty="0" err="1" smtClean="0">
                <a:solidFill>
                  <a:srgbClr val="0070C0"/>
                </a:solidFill>
              </a:rPr>
              <a:t>nhớ</a:t>
            </a:r>
            <a:r>
              <a:rPr lang="en-US" dirty="0" smtClean="0">
                <a:solidFill>
                  <a:srgbClr val="0070C0"/>
                </a:solidFill>
              </a:rPr>
              <a:t> </a:t>
            </a:r>
            <a:r>
              <a:rPr lang="en-US" dirty="0" err="1" smtClean="0">
                <a:solidFill>
                  <a:srgbClr val="0070C0"/>
                </a:solidFill>
              </a:rPr>
              <a:t>stdin</a:t>
            </a:r>
            <a:r>
              <a:rPr lang="en-US" dirty="0" smtClean="0"/>
              <a:t>: </a:t>
            </a:r>
            <a:r>
              <a:rPr lang="en-US" b="1" dirty="0" err="1" smtClean="0"/>
              <a:t>cin.ignore</a:t>
            </a:r>
            <a:r>
              <a:rPr lang="en-US" b="1" dirty="0" smtClean="0"/>
              <a:t>(INT64_MAX,’\n’);</a:t>
            </a:r>
          </a:p>
          <a:p>
            <a:r>
              <a:rPr lang="en-US" dirty="0" err="1" smtClean="0">
                <a:solidFill>
                  <a:srgbClr val="0070C0"/>
                </a:solidFill>
              </a:rPr>
              <a:t>Nhập</a:t>
            </a:r>
            <a:r>
              <a:rPr lang="en-US" dirty="0" smtClean="0">
                <a:solidFill>
                  <a:srgbClr val="0070C0"/>
                </a:solidFill>
              </a:rPr>
              <a:t> </a:t>
            </a:r>
            <a:r>
              <a:rPr lang="en-US" dirty="0" err="1" smtClean="0">
                <a:solidFill>
                  <a:srgbClr val="0070C0"/>
                </a:solidFill>
              </a:rPr>
              <a:t>ký</a:t>
            </a:r>
            <a:r>
              <a:rPr lang="en-US" dirty="0" smtClean="0">
                <a:solidFill>
                  <a:srgbClr val="0070C0"/>
                </a:solidFill>
              </a:rPr>
              <a:t> </a:t>
            </a:r>
            <a:r>
              <a:rPr lang="en-US" dirty="0" err="1" smtClean="0">
                <a:solidFill>
                  <a:srgbClr val="0070C0"/>
                </a:solidFill>
              </a:rPr>
              <a:t>tự</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biến</a:t>
            </a:r>
            <a:r>
              <a:rPr lang="en-US" dirty="0" smtClean="0">
                <a:solidFill>
                  <a:srgbClr val="0070C0"/>
                </a:solidFill>
              </a:rPr>
              <a:t> </a:t>
            </a:r>
            <a:r>
              <a:rPr lang="en-US" dirty="0" err="1" smtClean="0">
                <a:solidFill>
                  <a:srgbClr val="0070C0"/>
                </a:solidFill>
              </a:rPr>
              <a:t>ch</a:t>
            </a:r>
            <a:r>
              <a:rPr lang="en-US" dirty="0" smtClean="0"/>
              <a:t>: </a:t>
            </a:r>
            <a:r>
              <a:rPr lang="en-US" b="1" dirty="0" err="1" smtClean="0"/>
              <a:t>cin</a:t>
            </a:r>
            <a:r>
              <a:rPr lang="en-US" b="1" dirty="0" smtClean="0"/>
              <a:t>&gt;&gt;</a:t>
            </a:r>
            <a:r>
              <a:rPr lang="en-US" b="1" dirty="0" err="1" smtClean="0"/>
              <a:t>ch</a:t>
            </a:r>
            <a:r>
              <a:rPr lang="en-US" b="1" dirty="0" smtClean="0"/>
              <a:t>; </a:t>
            </a:r>
            <a:r>
              <a:rPr lang="en-US" dirty="0" smtClean="0"/>
              <a:t>		</a:t>
            </a:r>
            <a:r>
              <a:rPr lang="en-US" b="1" dirty="0" err="1" smtClean="0"/>
              <a:t>ch</a:t>
            </a:r>
            <a:r>
              <a:rPr lang="en-US" b="1" dirty="0" smtClean="0"/>
              <a:t>=</a:t>
            </a:r>
            <a:r>
              <a:rPr lang="en-US" b="1" dirty="0" err="1" smtClean="0"/>
              <a:t>cin.get</a:t>
            </a:r>
            <a:r>
              <a:rPr lang="en-US" b="1" dirty="0" smtClean="0"/>
              <a:t>();</a:t>
            </a:r>
            <a:r>
              <a:rPr lang="en-US" dirty="0" smtClean="0"/>
              <a:t>		</a:t>
            </a:r>
            <a:r>
              <a:rPr lang="en-US" b="1" dirty="0" err="1" smtClean="0"/>
              <a:t>cin.get</a:t>
            </a:r>
            <a:r>
              <a:rPr lang="en-US" b="1" dirty="0" smtClean="0"/>
              <a:t>(</a:t>
            </a:r>
            <a:r>
              <a:rPr lang="en-US" b="1" dirty="0" err="1" smtClean="0"/>
              <a:t>ch</a:t>
            </a:r>
            <a:r>
              <a:rPr lang="en-US" b="1" dirty="0" smtClean="0"/>
              <a:t>);</a:t>
            </a:r>
          </a:p>
          <a:p>
            <a:pPr marL="0" indent="0">
              <a:buNone/>
            </a:pPr>
            <a:r>
              <a:rPr lang="en-US" b="1" dirty="0" err="1"/>
              <a:t>c</a:t>
            </a:r>
            <a:r>
              <a:rPr lang="en-US" b="1" dirty="0" err="1" smtClean="0"/>
              <a:t>h</a:t>
            </a:r>
            <a:r>
              <a:rPr lang="en-US" b="1" dirty="0" smtClean="0"/>
              <a:t>=</a:t>
            </a:r>
            <a:r>
              <a:rPr lang="en-US" b="1" dirty="0" err="1" smtClean="0"/>
              <a:t>getchar</a:t>
            </a:r>
            <a:r>
              <a:rPr lang="en-US" b="1" dirty="0" smtClean="0"/>
              <a:t>();</a:t>
            </a:r>
            <a:endParaRPr lang="en-US" b="1" dirty="0"/>
          </a:p>
        </p:txBody>
      </p:sp>
    </p:spTree>
    <p:extLst>
      <p:ext uri="{BB962C8B-B14F-4D97-AF65-F5344CB8AC3E}">
        <p14:creationId xmlns:p14="http://schemas.microsoft.com/office/powerpoint/2010/main" val="1747804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Sinh</a:t>
            </a:r>
            <a:r>
              <a:rPr lang="en-US" dirty="0" smtClean="0"/>
              <a:t> </a:t>
            </a:r>
            <a:r>
              <a:rPr lang="en-US" dirty="0" err="1" smtClean="0"/>
              <a:t>số</a:t>
            </a:r>
            <a:r>
              <a:rPr lang="en-US" dirty="0" smtClean="0"/>
              <a:t> </a:t>
            </a:r>
            <a:r>
              <a:rPr lang="en-US" dirty="0" err="1" smtClean="0"/>
              <a:t>ngẫu</a:t>
            </a:r>
            <a:r>
              <a:rPr lang="en-US" dirty="0" smtClean="0"/>
              <a:t> </a:t>
            </a:r>
            <a:r>
              <a:rPr lang="en-US" dirty="0" err="1" smtClean="0"/>
              <a:t>nhiên</a:t>
            </a:r>
            <a:endParaRPr lang="en-US" dirty="0"/>
          </a:p>
        </p:txBody>
      </p:sp>
      <p:sp>
        <p:nvSpPr>
          <p:cNvPr id="3" name="Content Placeholder 2"/>
          <p:cNvSpPr>
            <a:spLocks noGrp="1"/>
          </p:cNvSpPr>
          <p:nvPr>
            <p:ph idx="1"/>
          </p:nvPr>
        </p:nvSpPr>
        <p:spPr/>
        <p:txBody>
          <a:bodyPr>
            <a:normAutofit fontScale="92500" lnSpcReduction="10000"/>
          </a:bodyPr>
          <a:lstStyle/>
          <a:p>
            <a:r>
              <a:rPr lang="vi-VN" dirty="0"/>
              <a:t>Để tạo ra một số ngẫu nhiên, chúng ta sử dụng hàm </a:t>
            </a:r>
            <a:r>
              <a:rPr lang="vi-VN" b="1" dirty="0"/>
              <a:t>rand</a:t>
            </a:r>
            <a:r>
              <a:rPr lang="vi-VN" b="1" dirty="0" smtClean="0"/>
              <a:t>()</a:t>
            </a:r>
            <a:r>
              <a:rPr lang="vi-VN" dirty="0" smtClean="0"/>
              <a:t>. </a:t>
            </a:r>
            <a:r>
              <a:rPr lang="vi-VN" dirty="0"/>
              <a:t>Hàm này trả về cho chúng ta kết quả là một giá trị nguyên có giá trị từ </a:t>
            </a:r>
            <a:r>
              <a:rPr lang="vi-VN" b="1" dirty="0"/>
              <a:t>0</a:t>
            </a:r>
            <a:r>
              <a:rPr lang="vi-VN" dirty="0"/>
              <a:t> đến </a:t>
            </a:r>
            <a:r>
              <a:rPr lang="vi-VN" b="1" dirty="0"/>
              <a:t>RAND_MAX</a:t>
            </a:r>
            <a:r>
              <a:rPr lang="vi-VN" dirty="0"/>
              <a:t>, với </a:t>
            </a:r>
            <a:r>
              <a:rPr lang="vi-VN" b="1" dirty="0"/>
              <a:t>RAND_MAX</a:t>
            </a:r>
            <a:r>
              <a:rPr lang="vi-VN" dirty="0"/>
              <a:t> là một hằng số được định nghĩa trong thư viện </a:t>
            </a:r>
            <a:r>
              <a:rPr lang="vi-VN" b="1" dirty="0"/>
              <a:t>&lt;</a:t>
            </a:r>
            <a:r>
              <a:rPr lang="vi-VN" b="1" dirty="0" smtClean="0"/>
              <a:t>cstdlib</a:t>
            </a:r>
            <a:r>
              <a:rPr lang="en-US" b="1" dirty="0" smtClean="0"/>
              <a:t>&gt;</a:t>
            </a:r>
          </a:p>
          <a:p>
            <a:r>
              <a:rPr lang="vi-VN" dirty="0"/>
              <a:t>Khi sử dụng hàm </a:t>
            </a:r>
            <a:r>
              <a:rPr lang="vi-VN" b="1" dirty="0"/>
              <a:t>rand()</a:t>
            </a:r>
            <a:r>
              <a:rPr lang="vi-VN" dirty="0"/>
              <a:t> để tạo ra một số ngẫu nhiên bất kì như trên, nếu bạn chạy thử đoạn code ấy nhiều lần thì sẽ phát hiện ra được một điểm bất thường. Đó là giá trị ngẫu nhiên của các biến không thay đổi qua nhiều các lần chạy. Để giải quyết điểm bất thường này, chúng ta sẽ sử dụng hàm </a:t>
            </a:r>
            <a:r>
              <a:rPr lang="vi-VN" b="1" dirty="0"/>
              <a:t>srand()</a:t>
            </a:r>
            <a:r>
              <a:rPr lang="vi-VN" dirty="0"/>
              <a:t> thuộc thư viện </a:t>
            </a:r>
            <a:r>
              <a:rPr lang="vi-VN" b="1" dirty="0"/>
              <a:t>&lt;ctime&gt;</a:t>
            </a:r>
            <a:r>
              <a:rPr lang="vi-VN" dirty="0"/>
              <a:t>.</a:t>
            </a:r>
            <a:r>
              <a:rPr lang="vi-VN" b="1" dirty="0"/>
              <a:t> </a:t>
            </a:r>
            <a:r>
              <a:rPr lang="vi-VN" dirty="0"/>
              <a:t>Chúng ta có thể sử dụng hàm này bằng cách đặt dòng code </a:t>
            </a:r>
            <a:r>
              <a:rPr lang="vi-VN" b="1" dirty="0"/>
              <a:t>srand(time(NULL));</a:t>
            </a:r>
            <a:r>
              <a:rPr lang="vi-VN" dirty="0"/>
              <a:t> trước khi hàm </a:t>
            </a:r>
            <a:r>
              <a:rPr lang="vi-VN" b="1" dirty="0"/>
              <a:t>rand()</a:t>
            </a:r>
            <a:r>
              <a:rPr lang="vi-VN" dirty="0"/>
              <a:t> được sử dụng</a:t>
            </a:r>
            <a:r>
              <a:rPr lang="vi-VN" dirty="0" smtClean="0"/>
              <a:t>.</a:t>
            </a:r>
            <a:endParaRPr lang="en-US" dirty="0" smtClean="0"/>
          </a:p>
          <a:p>
            <a:r>
              <a:rPr lang="en-US" b="1" dirty="0" err="1" smtClean="0"/>
              <a:t>Tạo</a:t>
            </a:r>
            <a:r>
              <a:rPr lang="en-US" b="1" dirty="0" smtClean="0"/>
              <a:t> </a:t>
            </a:r>
            <a:r>
              <a:rPr lang="en-US" b="1" dirty="0" err="1" smtClean="0"/>
              <a:t>số</a:t>
            </a:r>
            <a:r>
              <a:rPr lang="en-US" b="1" dirty="0" smtClean="0"/>
              <a:t> </a:t>
            </a:r>
            <a:r>
              <a:rPr lang="en-US" b="1" dirty="0" err="1" smtClean="0"/>
              <a:t>ngẫu</a:t>
            </a:r>
            <a:r>
              <a:rPr lang="en-US" b="1" dirty="0" smtClean="0"/>
              <a:t> </a:t>
            </a:r>
            <a:r>
              <a:rPr lang="en-US" b="1" dirty="0" err="1" smtClean="0"/>
              <a:t>nhiên</a:t>
            </a:r>
            <a:r>
              <a:rPr lang="en-US" b="1" dirty="0" smtClean="0"/>
              <a:t> </a:t>
            </a:r>
            <a:r>
              <a:rPr lang="en-US" b="1" dirty="0" err="1" smtClean="0"/>
              <a:t>với</a:t>
            </a:r>
            <a:r>
              <a:rPr lang="en-US" b="1" dirty="0" smtClean="0"/>
              <a:t> 1 </a:t>
            </a:r>
            <a:r>
              <a:rPr lang="en-US" b="1" dirty="0" err="1" smtClean="0"/>
              <a:t>khoảng</a:t>
            </a:r>
            <a:r>
              <a:rPr lang="en-US" b="1" dirty="0" smtClean="0"/>
              <a:t> </a:t>
            </a:r>
            <a:r>
              <a:rPr lang="en-US" b="1" dirty="0" err="1" smtClean="0"/>
              <a:t>xác</a:t>
            </a:r>
            <a:r>
              <a:rPr lang="en-US" b="1" dirty="0" smtClean="0"/>
              <a:t> </a:t>
            </a:r>
            <a:r>
              <a:rPr lang="en-US" b="1" dirty="0" err="1" smtClean="0"/>
              <a:t>định</a:t>
            </a:r>
            <a:r>
              <a:rPr lang="en-US" dirty="0" smtClean="0"/>
              <a:t>: </a:t>
            </a:r>
            <a:r>
              <a:rPr lang="vi-VN" dirty="0"/>
              <a:t>Hai cách sử dụng trên đều cho bạn kết quả giá trị ngẫu nhiên là những giá trị trong khoảng từ </a:t>
            </a:r>
            <a:r>
              <a:rPr lang="vi-VN" b="1" dirty="0"/>
              <a:t>0</a:t>
            </a:r>
            <a:r>
              <a:rPr lang="vi-VN" dirty="0"/>
              <a:t> đến </a:t>
            </a:r>
            <a:r>
              <a:rPr lang="vi-VN" b="1" dirty="0"/>
              <a:t>RAND_MAX</a:t>
            </a:r>
            <a:r>
              <a:rPr lang="vi-VN" dirty="0"/>
              <a:t>. Vậy nếu bạn muốn tạo ra một giá trị ngẫu nhiên trong khoảng xác định mà mình muốn thì sao? </a:t>
            </a:r>
            <a:r>
              <a:rPr lang="vi-VN" dirty="0" smtClean="0"/>
              <a:t>có </a:t>
            </a:r>
            <a:r>
              <a:rPr lang="vi-VN" dirty="0"/>
              <a:t>thể sử dụng theo công thức sau:</a:t>
            </a:r>
          </a:p>
          <a:p>
            <a:pPr marL="0" indent="0">
              <a:buNone/>
            </a:pPr>
            <a:r>
              <a:rPr lang="en-US" dirty="0" smtClean="0"/>
              <a:t>			</a:t>
            </a:r>
            <a:r>
              <a:rPr lang="vi-VN" b="1" dirty="0" smtClean="0"/>
              <a:t>rand</a:t>
            </a:r>
            <a:r>
              <a:rPr lang="vi-VN" b="1" dirty="0"/>
              <a:t>() % (b – a + 1) + </a:t>
            </a:r>
            <a:r>
              <a:rPr lang="vi-VN" b="1" dirty="0" smtClean="0"/>
              <a:t>a</a:t>
            </a:r>
            <a:endParaRPr lang="vi-VN" b="1" dirty="0"/>
          </a:p>
          <a:p>
            <a:endParaRPr lang="en-US" dirty="0"/>
          </a:p>
        </p:txBody>
      </p:sp>
    </p:spTree>
    <p:extLst>
      <p:ext uri="{BB962C8B-B14F-4D97-AF65-F5344CB8AC3E}">
        <p14:creationId xmlns:p14="http://schemas.microsoft.com/office/powerpoint/2010/main" val="59257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Đoán</a:t>
            </a:r>
            <a:r>
              <a:rPr lang="en-US" dirty="0" smtClean="0"/>
              <a:t> </a:t>
            </a:r>
            <a:r>
              <a:rPr lang="en-US" dirty="0" err="1" smtClean="0"/>
              <a:t>số</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1 </a:t>
            </a:r>
            <a:r>
              <a:rPr lang="en-US" dirty="0" err="1" smtClean="0"/>
              <a:t>chương</a:t>
            </a:r>
            <a:r>
              <a:rPr lang="en-US" dirty="0" smtClean="0"/>
              <a:t> </a:t>
            </a:r>
            <a:r>
              <a:rPr lang="en-US" dirty="0" err="1" smtClean="0"/>
              <a:t>trình</a:t>
            </a:r>
            <a:r>
              <a:rPr lang="en-US" dirty="0" smtClean="0"/>
              <a:t> </a:t>
            </a:r>
            <a:r>
              <a:rPr lang="en-US" dirty="0" err="1" smtClean="0"/>
              <a:t>sinh</a:t>
            </a:r>
            <a:r>
              <a:rPr lang="en-US" dirty="0" smtClean="0"/>
              <a:t> </a:t>
            </a:r>
            <a:r>
              <a:rPr lang="en-US" dirty="0" err="1" smtClean="0"/>
              <a:t>ngẫu</a:t>
            </a:r>
            <a:r>
              <a:rPr lang="en-US" dirty="0" smtClean="0"/>
              <a:t> </a:t>
            </a:r>
            <a:r>
              <a:rPr lang="en-US" dirty="0" err="1" smtClean="0"/>
              <a:t>nhiên</a:t>
            </a:r>
            <a:r>
              <a:rPr lang="en-US" dirty="0" smtClean="0"/>
              <a:t> 1 </a:t>
            </a:r>
            <a:r>
              <a:rPr lang="en-US" dirty="0" err="1" smtClean="0"/>
              <a:t>số</a:t>
            </a:r>
            <a:r>
              <a:rPr lang="en-US" dirty="0" smtClean="0"/>
              <a:t> </a:t>
            </a:r>
            <a:r>
              <a:rPr lang="en-US" dirty="0" err="1" smtClean="0"/>
              <a:t>từ</a:t>
            </a:r>
            <a:r>
              <a:rPr lang="en-US" dirty="0" smtClean="0"/>
              <a:t> 0 </a:t>
            </a:r>
            <a:r>
              <a:rPr lang="en-US" dirty="0" err="1" smtClean="0"/>
              <a:t>đến</a:t>
            </a:r>
            <a:r>
              <a:rPr lang="en-US" dirty="0" smtClean="0"/>
              <a:t> 50, </a:t>
            </a:r>
            <a:r>
              <a:rPr lang="en-US" dirty="0" err="1" smtClean="0"/>
              <a:t>người</a:t>
            </a:r>
            <a:r>
              <a:rPr lang="en-US" dirty="0" smtClean="0"/>
              <a:t> </a:t>
            </a:r>
            <a:r>
              <a:rPr lang="en-US" dirty="0" err="1" smtClean="0"/>
              <a:t>dùng</a:t>
            </a:r>
            <a:r>
              <a:rPr lang="en-US" dirty="0" smtClean="0"/>
              <a:t> </a:t>
            </a:r>
            <a:r>
              <a:rPr lang="en-US" dirty="0" err="1" smtClean="0"/>
              <a:t>đoán</a:t>
            </a:r>
            <a:r>
              <a:rPr lang="en-US" dirty="0" smtClean="0"/>
              <a:t> </a:t>
            </a:r>
            <a:r>
              <a:rPr lang="en-US" dirty="0" err="1" smtClean="0"/>
              <a:t>xem</a:t>
            </a:r>
            <a:r>
              <a:rPr lang="en-US" dirty="0" smtClean="0"/>
              <a:t> </a:t>
            </a:r>
            <a:r>
              <a:rPr lang="en-US" dirty="0" err="1" smtClean="0"/>
              <a:t>số</a:t>
            </a:r>
            <a:r>
              <a:rPr lang="en-US" dirty="0" smtClean="0"/>
              <a:t> </a:t>
            </a:r>
            <a:r>
              <a:rPr lang="en-US" dirty="0" err="1" smtClean="0"/>
              <a:t>sinh</a:t>
            </a:r>
            <a:r>
              <a:rPr lang="en-US" dirty="0" smtClean="0"/>
              <a:t> </a:t>
            </a:r>
            <a:r>
              <a:rPr lang="en-US" dirty="0" err="1" smtClean="0"/>
              <a:t>ra</a:t>
            </a:r>
            <a:r>
              <a:rPr lang="en-US" dirty="0" smtClean="0"/>
              <a:t> </a:t>
            </a:r>
            <a:r>
              <a:rPr lang="en-US" dirty="0" err="1" smtClean="0"/>
              <a:t>là</a:t>
            </a:r>
            <a:r>
              <a:rPr lang="en-US" dirty="0" smtClean="0"/>
              <a:t> </a:t>
            </a:r>
            <a:r>
              <a:rPr lang="en-US" dirty="0" err="1" smtClean="0"/>
              <a:t>số</a:t>
            </a:r>
            <a:r>
              <a:rPr lang="en-US" dirty="0" smtClean="0"/>
              <a:t> </a:t>
            </a:r>
            <a:r>
              <a:rPr lang="en-US" dirty="0" err="1" smtClean="0"/>
              <a:t>nào</a:t>
            </a:r>
            <a:r>
              <a:rPr lang="en-US" dirty="0" smtClean="0"/>
              <a:t>, </a:t>
            </a:r>
            <a:r>
              <a:rPr lang="en-US" dirty="0" err="1" smtClean="0"/>
              <a:t>nếu</a:t>
            </a:r>
            <a:r>
              <a:rPr lang="en-US" dirty="0" smtClean="0"/>
              <a:t> </a:t>
            </a:r>
            <a:r>
              <a:rPr lang="en-US" dirty="0" err="1" smtClean="0"/>
              <a:t>đoán</a:t>
            </a:r>
            <a:r>
              <a:rPr lang="en-US" dirty="0" smtClean="0"/>
              <a:t> </a:t>
            </a:r>
            <a:r>
              <a:rPr lang="en-US" dirty="0" err="1" smtClean="0"/>
              <a:t>sai</a:t>
            </a:r>
            <a:r>
              <a:rPr lang="en-US" dirty="0" smtClean="0"/>
              <a:t> </a:t>
            </a:r>
            <a:r>
              <a:rPr lang="en-US" dirty="0" err="1" smtClean="0"/>
              <a:t>thì</a:t>
            </a:r>
            <a:r>
              <a:rPr lang="en-US" dirty="0" smtClean="0"/>
              <a:t> </a:t>
            </a:r>
            <a:r>
              <a:rPr lang="en-US" dirty="0" err="1" smtClean="0"/>
              <a:t>hiện</a:t>
            </a:r>
            <a:r>
              <a:rPr lang="en-US" dirty="0" smtClean="0"/>
              <a:t> </a:t>
            </a:r>
            <a:r>
              <a:rPr lang="en-US" dirty="0" err="1" smtClean="0"/>
              <a:t>lên</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gợi</a:t>
            </a:r>
            <a:r>
              <a:rPr lang="en-US" dirty="0" smtClean="0"/>
              <a:t> ý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là</a:t>
            </a:r>
            <a:r>
              <a:rPr lang="en-US" dirty="0" smtClean="0"/>
              <a:t> </a:t>
            </a:r>
            <a:r>
              <a:rPr lang="en-US" dirty="0" err="1" smtClean="0"/>
              <a:t>số</a:t>
            </a:r>
            <a:r>
              <a:rPr lang="en-US" dirty="0" smtClean="0"/>
              <a:t> </a:t>
            </a:r>
            <a:r>
              <a:rPr lang="en-US" dirty="0" err="1" smtClean="0"/>
              <a:t>bạn</a:t>
            </a:r>
            <a:r>
              <a:rPr lang="en-US" dirty="0" smtClean="0"/>
              <a:t> </a:t>
            </a:r>
            <a:r>
              <a:rPr lang="en-US" dirty="0" err="1" smtClean="0"/>
              <a:t>đoán</a:t>
            </a:r>
            <a:r>
              <a:rPr lang="en-US" dirty="0" smtClean="0"/>
              <a:t> </a:t>
            </a:r>
            <a:r>
              <a:rPr lang="en-US" dirty="0" err="1" smtClean="0"/>
              <a:t>phải</a:t>
            </a:r>
            <a:r>
              <a:rPr lang="en-US" dirty="0" smtClean="0"/>
              <a:t> </a:t>
            </a:r>
            <a:r>
              <a:rPr lang="en-US" dirty="0" err="1" smtClean="0"/>
              <a:t>lớn</a:t>
            </a:r>
            <a:r>
              <a:rPr lang="en-US" dirty="0" smtClean="0"/>
              <a:t> </a:t>
            </a:r>
            <a:r>
              <a:rPr lang="en-US" dirty="0" err="1" smtClean="0"/>
              <a:t>hơn</a:t>
            </a:r>
            <a:r>
              <a:rPr lang="en-US" dirty="0" smtClean="0"/>
              <a:t> </a:t>
            </a:r>
            <a:r>
              <a:rPr lang="en-US" dirty="0" err="1" smtClean="0"/>
              <a:t>hoặc</a:t>
            </a:r>
            <a:r>
              <a:rPr lang="en-US" dirty="0" smtClean="0"/>
              <a:t> </a:t>
            </a:r>
            <a:r>
              <a:rPr lang="en-US" dirty="0" err="1" smtClean="0"/>
              <a:t>nhỏ</a:t>
            </a:r>
            <a:r>
              <a:rPr lang="en-US" dirty="0" smtClean="0"/>
              <a:t> </a:t>
            </a:r>
            <a:r>
              <a:rPr lang="en-US" dirty="0" err="1" smtClean="0"/>
              <a:t>hơn</a:t>
            </a:r>
            <a:r>
              <a:rPr lang="en-US" dirty="0" smtClean="0"/>
              <a:t> </a:t>
            </a:r>
            <a:r>
              <a:rPr lang="en-US" dirty="0" err="1" smtClean="0"/>
              <a:t>nữa</a:t>
            </a:r>
            <a:r>
              <a:rPr lang="en-US" dirty="0" smtClean="0"/>
              <a:t>. </a:t>
            </a:r>
            <a:r>
              <a:rPr lang="en-US" dirty="0" err="1" smtClean="0"/>
              <a:t>Nếu</a:t>
            </a:r>
            <a:r>
              <a:rPr lang="en-US" dirty="0" smtClean="0"/>
              <a:t> </a:t>
            </a:r>
            <a:r>
              <a:rPr lang="en-US" dirty="0" err="1" smtClean="0"/>
              <a:t>đoán</a:t>
            </a:r>
            <a:r>
              <a:rPr lang="en-US" dirty="0" smtClean="0"/>
              <a:t> </a:t>
            </a:r>
            <a:r>
              <a:rPr lang="en-US" dirty="0" err="1" smtClean="0"/>
              <a:t>đúng</a:t>
            </a:r>
            <a:r>
              <a:rPr lang="en-US" dirty="0" smtClean="0"/>
              <a:t> </a:t>
            </a:r>
            <a:r>
              <a:rPr lang="en-US" dirty="0" err="1" smtClean="0"/>
              <a:t>thì</a:t>
            </a:r>
            <a:r>
              <a:rPr lang="en-US" dirty="0" smtClean="0"/>
              <a:t> </a:t>
            </a:r>
            <a:r>
              <a:rPr lang="en-US" dirty="0" err="1" smtClean="0"/>
              <a:t>hỏi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muốn</a:t>
            </a:r>
            <a:r>
              <a:rPr lang="en-US" dirty="0" smtClean="0"/>
              <a:t> </a:t>
            </a:r>
            <a:r>
              <a:rPr lang="en-US" dirty="0" err="1" smtClean="0"/>
              <a:t>chơi</a:t>
            </a:r>
            <a:r>
              <a:rPr lang="en-US" dirty="0" smtClean="0"/>
              <a:t> </a:t>
            </a:r>
            <a:r>
              <a:rPr lang="en-US" dirty="0" err="1" smtClean="0"/>
              <a:t>tiếp</a:t>
            </a:r>
            <a:r>
              <a:rPr lang="en-US" dirty="0" smtClean="0"/>
              <a:t> hay </a:t>
            </a:r>
            <a:r>
              <a:rPr lang="en-US" dirty="0" err="1" smtClean="0"/>
              <a:t>không</a:t>
            </a:r>
            <a:r>
              <a:rPr lang="en-US" dirty="0" smtClean="0"/>
              <a:t>?</a:t>
            </a:r>
          </a:p>
          <a:p>
            <a:r>
              <a:rPr lang="en-US" dirty="0" err="1" smtClean="0"/>
              <a:t>Ấn</a:t>
            </a:r>
            <a:r>
              <a:rPr lang="en-US" dirty="0" smtClean="0"/>
              <a:t> </a:t>
            </a:r>
            <a:r>
              <a:rPr lang="en-US" dirty="0" err="1" smtClean="0"/>
              <a:t>phím</a:t>
            </a:r>
            <a:r>
              <a:rPr lang="en-US" dirty="0" smtClean="0"/>
              <a:t> </a:t>
            </a:r>
            <a:r>
              <a:rPr lang="en-US" dirty="0" err="1" smtClean="0"/>
              <a:t>bất</a:t>
            </a:r>
            <a:r>
              <a:rPr lang="en-US" dirty="0" smtClean="0"/>
              <a:t> </a:t>
            </a:r>
            <a:r>
              <a:rPr lang="en-US" dirty="0" err="1" smtClean="0"/>
              <a:t>kỳ</a:t>
            </a:r>
            <a:r>
              <a:rPr lang="en-US" dirty="0" smtClean="0"/>
              <a:t> </a:t>
            </a:r>
            <a:r>
              <a:rPr lang="en-US" dirty="0" err="1" smtClean="0"/>
              <a:t>để</a:t>
            </a:r>
            <a:r>
              <a:rPr lang="en-US" dirty="0" smtClean="0"/>
              <a:t> CÓ, </a:t>
            </a:r>
            <a:r>
              <a:rPr lang="en-US" dirty="0" err="1" smtClean="0"/>
              <a:t>ấn</a:t>
            </a:r>
            <a:r>
              <a:rPr lang="en-US" dirty="0" smtClean="0"/>
              <a:t> </a:t>
            </a:r>
            <a:r>
              <a:rPr lang="en-US" dirty="0" err="1" smtClean="0"/>
              <a:t>ký</a:t>
            </a:r>
            <a:r>
              <a:rPr lang="en-US" dirty="0" smtClean="0"/>
              <a:t> </a:t>
            </a:r>
            <a:r>
              <a:rPr lang="en-US" dirty="0" err="1" smtClean="0"/>
              <a:t>tự</a:t>
            </a:r>
            <a:r>
              <a:rPr lang="en-US" dirty="0" smtClean="0"/>
              <a:t> ‘k’ </a:t>
            </a:r>
            <a:r>
              <a:rPr lang="en-US" dirty="0" err="1" smtClean="0"/>
              <a:t>hoặc</a:t>
            </a:r>
            <a:r>
              <a:rPr lang="en-US" dirty="0" smtClean="0"/>
              <a:t> ‘K’ </a:t>
            </a:r>
            <a:r>
              <a:rPr lang="en-US" dirty="0" err="1" smtClean="0"/>
              <a:t>để</a:t>
            </a:r>
            <a:r>
              <a:rPr lang="en-US" dirty="0" smtClean="0"/>
              <a:t> KHÔNG. </a:t>
            </a:r>
            <a:r>
              <a:rPr lang="en-US" dirty="0" err="1" smtClean="0"/>
              <a:t>Nếu</a:t>
            </a:r>
            <a:r>
              <a:rPr lang="en-US" dirty="0" smtClean="0"/>
              <a:t> </a:t>
            </a:r>
            <a:r>
              <a:rPr lang="en-US" dirty="0" err="1" smtClean="0"/>
              <a:t>có</a:t>
            </a:r>
            <a:r>
              <a:rPr lang="en-US" dirty="0" smtClean="0"/>
              <a:t>, </a:t>
            </a:r>
            <a:r>
              <a:rPr lang="en-US" dirty="0" err="1" smtClean="0"/>
              <a:t>hãy</a:t>
            </a:r>
            <a:r>
              <a:rPr lang="en-US" dirty="0" smtClean="0"/>
              <a:t> </a:t>
            </a:r>
            <a:r>
              <a:rPr lang="en-US" dirty="0" err="1" smtClean="0"/>
              <a:t>xóa</a:t>
            </a:r>
            <a:r>
              <a:rPr lang="en-US" dirty="0" smtClean="0"/>
              <a:t> </a:t>
            </a:r>
            <a:r>
              <a:rPr lang="en-US" dirty="0" err="1" smtClean="0"/>
              <a:t>hết</a:t>
            </a:r>
            <a:r>
              <a:rPr lang="en-US" dirty="0" smtClean="0"/>
              <a:t> </a:t>
            </a:r>
            <a:r>
              <a:rPr lang="en-US" dirty="0" err="1" smtClean="0"/>
              <a:t>màn</a:t>
            </a:r>
            <a:r>
              <a:rPr lang="en-US" dirty="0" smtClean="0"/>
              <a:t> </a:t>
            </a:r>
            <a:r>
              <a:rPr lang="en-US" dirty="0" err="1" smtClean="0"/>
              <a:t>hình</a:t>
            </a:r>
            <a:r>
              <a:rPr lang="en-US" dirty="0" smtClean="0"/>
              <a:t> </a:t>
            </a:r>
            <a:r>
              <a:rPr lang="en-US" dirty="0" err="1" smtClean="0"/>
              <a:t>đi</a:t>
            </a:r>
            <a:r>
              <a:rPr lang="en-US" dirty="0" smtClean="0"/>
              <a:t> </a:t>
            </a:r>
            <a:r>
              <a:rPr lang="en-US" dirty="0" err="1" smtClean="0"/>
              <a:t>và</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lại</a:t>
            </a:r>
            <a:r>
              <a:rPr lang="en-US" dirty="0" smtClean="0"/>
              <a:t> </a:t>
            </a:r>
            <a:r>
              <a:rPr lang="en-US" dirty="0" err="1" smtClean="0"/>
              <a:t>từ</a:t>
            </a:r>
            <a:r>
              <a:rPr lang="en-US" dirty="0" smtClean="0"/>
              <a:t> </a:t>
            </a:r>
            <a:r>
              <a:rPr lang="en-US" dirty="0" err="1" smtClean="0"/>
              <a:t>đầu</a:t>
            </a:r>
            <a:r>
              <a:rPr lang="en-US" dirty="0" smtClean="0"/>
              <a:t>.</a:t>
            </a:r>
          </a:p>
          <a:p>
            <a:r>
              <a:rPr lang="en-US" dirty="0" err="1" smtClean="0"/>
              <a:t>Cải</a:t>
            </a:r>
            <a:r>
              <a:rPr lang="en-US" dirty="0" smtClean="0"/>
              <a:t> </a:t>
            </a:r>
            <a:r>
              <a:rPr lang="en-US" dirty="0" err="1" smtClean="0"/>
              <a:t>tiến</a:t>
            </a:r>
            <a:r>
              <a:rPr lang="en-US" dirty="0" smtClean="0"/>
              <a:t> </a:t>
            </a:r>
            <a:r>
              <a:rPr lang="en-US" dirty="0" err="1" smtClean="0"/>
              <a:t>thêm</a:t>
            </a:r>
            <a:r>
              <a:rPr lang="en-US" dirty="0" smtClean="0"/>
              <a:t>: </a:t>
            </a:r>
            <a:r>
              <a:rPr lang="en-US" dirty="0" err="1" smtClean="0"/>
              <a:t>tạo</a:t>
            </a:r>
            <a:r>
              <a:rPr lang="en-US" dirty="0" smtClean="0"/>
              <a:t> </a:t>
            </a:r>
            <a:r>
              <a:rPr lang="en-US" dirty="0" err="1" smtClean="0"/>
              <a:t>biến</a:t>
            </a:r>
            <a:r>
              <a:rPr lang="en-US" dirty="0" smtClean="0"/>
              <a:t> </a:t>
            </a:r>
            <a:r>
              <a:rPr lang="en-US" dirty="0" err="1" smtClean="0"/>
              <a:t>đếm</a:t>
            </a:r>
            <a:r>
              <a:rPr lang="en-US" dirty="0" smtClean="0"/>
              <a:t> </a:t>
            </a:r>
            <a:r>
              <a:rPr lang="en-US" dirty="0" err="1" smtClean="0"/>
              <a:t>số</a:t>
            </a:r>
            <a:r>
              <a:rPr lang="en-US" dirty="0" smtClean="0"/>
              <a:t> </a:t>
            </a:r>
            <a:r>
              <a:rPr lang="en-US" dirty="0" err="1" smtClean="0"/>
              <a:t>lần</a:t>
            </a:r>
            <a:r>
              <a:rPr lang="en-US" dirty="0" smtClean="0"/>
              <a:t> </a:t>
            </a:r>
            <a:r>
              <a:rPr lang="en-US" dirty="0" err="1" smtClean="0"/>
              <a:t>đoán</a:t>
            </a:r>
            <a:r>
              <a:rPr lang="en-US" dirty="0" smtClean="0"/>
              <a:t>, </a:t>
            </a:r>
            <a:r>
              <a:rPr lang="en-US" dirty="0" err="1" smtClean="0"/>
              <a:t>thêm</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chọn</a:t>
            </a:r>
            <a:r>
              <a:rPr lang="en-US" dirty="0" smtClean="0"/>
              <a:t> level </a:t>
            </a:r>
            <a:r>
              <a:rPr lang="en-US" dirty="0" err="1" smtClean="0"/>
              <a:t>chơi</a:t>
            </a:r>
            <a:endParaRPr lang="en-US" dirty="0"/>
          </a:p>
        </p:txBody>
      </p:sp>
    </p:spTree>
    <p:extLst>
      <p:ext uri="{BB962C8B-B14F-4D97-AF65-F5344CB8AC3E}">
        <p14:creationId xmlns:p14="http://schemas.microsoft.com/office/powerpoint/2010/main" val="2981771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nâng</a:t>
            </a:r>
            <a:r>
              <a:rPr lang="en-US" dirty="0" smtClean="0"/>
              <a:t> </a:t>
            </a:r>
            <a:r>
              <a:rPr lang="en-US" dirty="0" err="1" smtClean="0"/>
              <a:t>cao</a:t>
            </a:r>
            <a:r>
              <a:rPr lang="en-US" dirty="0" smtClean="0"/>
              <a:t> (</a:t>
            </a:r>
            <a:r>
              <a:rPr lang="en-US" dirty="0" err="1" smtClean="0"/>
              <a:t>Thư</a:t>
            </a:r>
            <a:r>
              <a:rPr lang="en-US" dirty="0" smtClean="0"/>
              <a:t> </a:t>
            </a:r>
            <a:r>
              <a:rPr lang="en-US" dirty="0" err="1" smtClean="0"/>
              <a:t>viện</a:t>
            </a:r>
            <a:r>
              <a:rPr lang="en-US" dirty="0" smtClean="0"/>
              <a:t> </a:t>
            </a:r>
            <a:r>
              <a:rPr lang="en-US" dirty="0" err="1" smtClean="0">
                <a:solidFill>
                  <a:srgbClr val="FF0000"/>
                </a:solidFill>
              </a:rPr>
              <a:t>cstdint</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71282712"/>
              </p:ext>
            </p:extLst>
          </p:nvPr>
        </p:nvGraphicFramePr>
        <p:xfrm>
          <a:off x="677863" y="2160588"/>
          <a:ext cx="8596311" cy="3606800"/>
        </p:xfrm>
        <a:graphic>
          <a:graphicData uri="http://schemas.openxmlformats.org/drawingml/2006/table">
            <a:tbl>
              <a:tblPr firstRow="1" bandRow="1">
                <a:tableStyleId>{5C22544A-7EE6-4342-B048-85BDC9FD1C3A}</a:tableStyleId>
              </a:tblPr>
              <a:tblGrid>
                <a:gridCol w="1732828">
                  <a:extLst>
                    <a:ext uri="{9D8B030D-6E8A-4147-A177-3AD203B41FA5}">
                      <a16:colId xmlns:a16="http://schemas.microsoft.com/office/drawing/2014/main" val="3170360165"/>
                    </a:ext>
                  </a:extLst>
                </a:gridCol>
                <a:gridCol w="2227811">
                  <a:extLst>
                    <a:ext uri="{9D8B030D-6E8A-4147-A177-3AD203B41FA5}">
                      <a16:colId xmlns:a16="http://schemas.microsoft.com/office/drawing/2014/main" val="2347457406"/>
                    </a:ext>
                  </a:extLst>
                </a:gridCol>
                <a:gridCol w="4635672">
                  <a:extLst>
                    <a:ext uri="{9D8B030D-6E8A-4147-A177-3AD203B41FA5}">
                      <a16:colId xmlns:a16="http://schemas.microsoft.com/office/drawing/2014/main" val="1609252396"/>
                    </a:ext>
                  </a:extLst>
                </a:gridCol>
              </a:tblGrid>
              <a:tr h="370840">
                <a:tc>
                  <a:txBody>
                    <a:bodyPr/>
                    <a:lstStyle/>
                    <a:p>
                      <a:r>
                        <a:rPr lang="en-US" dirty="0" smtClean="0"/>
                        <a:t>Name</a:t>
                      </a:r>
                      <a:endParaRPr lang="en-US" dirty="0"/>
                    </a:p>
                  </a:txBody>
                  <a:tcPr/>
                </a:tc>
                <a:tc>
                  <a:txBody>
                    <a:bodyPr/>
                    <a:lstStyle/>
                    <a:p>
                      <a:r>
                        <a:rPr lang="en-US" dirty="0" smtClean="0"/>
                        <a:t>Type</a:t>
                      </a:r>
                      <a:endParaRPr lang="en-US" dirty="0"/>
                    </a:p>
                  </a:txBody>
                  <a:tcPr/>
                </a:tc>
                <a:tc>
                  <a:txBody>
                    <a:bodyPr/>
                    <a:lstStyle/>
                    <a:p>
                      <a:r>
                        <a:rPr lang="en-US" dirty="0" smtClean="0"/>
                        <a:t>Range</a:t>
                      </a:r>
                      <a:endParaRPr lang="en-US" dirty="0"/>
                    </a:p>
                  </a:txBody>
                  <a:tcPr/>
                </a:tc>
                <a:extLst>
                  <a:ext uri="{0D108BD9-81ED-4DB2-BD59-A6C34878D82A}">
                    <a16:rowId xmlns:a16="http://schemas.microsoft.com/office/drawing/2014/main" val="2285247779"/>
                  </a:ext>
                </a:extLst>
              </a:tr>
              <a:tr h="370840">
                <a:tc>
                  <a:txBody>
                    <a:bodyPr/>
                    <a:lstStyle/>
                    <a:p>
                      <a:r>
                        <a:rPr lang="en-US" dirty="0" smtClean="0"/>
                        <a:t>int8_t</a:t>
                      </a:r>
                      <a:endParaRPr lang="en-US" dirty="0"/>
                    </a:p>
                  </a:txBody>
                  <a:tcPr/>
                </a:tc>
                <a:tc>
                  <a:txBody>
                    <a:bodyPr/>
                    <a:lstStyle/>
                    <a:p>
                      <a:r>
                        <a:rPr lang="en-US" dirty="0" smtClean="0"/>
                        <a:t>1 byte signed</a:t>
                      </a:r>
                      <a:endParaRPr lang="en-US" dirty="0"/>
                    </a:p>
                  </a:txBody>
                  <a:tcPr/>
                </a:tc>
                <a:tc>
                  <a:txBody>
                    <a:bodyPr/>
                    <a:lstStyle/>
                    <a:p>
                      <a:r>
                        <a:rPr lang="en-US" dirty="0" smtClean="0"/>
                        <a:t>-128 to 127</a:t>
                      </a:r>
                      <a:endParaRPr lang="en-US" dirty="0"/>
                    </a:p>
                  </a:txBody>
                  <a:tcPr/>
                </a:tc>
                <a:extLst>
                  <a:ext uri="{0D108BD9-81ED-4DB2-BD59-A6C34878D82A}">
                    <a16:rowId xmlns:a16="http://schemas.microsoft.com/office/drawing/2014/main" val="2882661525"/>
                  </a:ext>
                </a:extLst>
              </a:tr>
              <a:tr h="370840">
                <a:tc>
                  <a:txBody>
                    <a:bodyPr/>
                    <a:lstStyle/>
                    <a:p>
                      <a:r>
                        <a:rPr lang="en-US" dirty="0" smtClean="0"/>
                        <a:t>uint8_t</a:t>
                      </a:r>
                      <a:endParaRPr lang="en-US" dirty="0"/>
                    </a:p>
                  </a:txBody>
                  <a:tcPr/>
                </a:tc>
                <a:tc>
                  <a:txBody>
                    <a:bodyPr/>
                    <a:lstStyle/>
                    <a:p>
                      <a:r>
                        <a:rPr lang="en-US" dirty="0" smtClean="0"/>
                        <a:t>1 byte </a:t>
                      </a:r>
                      <a:r>
                        <a:rPr lang="en-US" dirty="0" err="1" smtClean="0"/>
                        <a:t>unsiged</a:t>
                      </a:r>
                      <a:endParaRPr lang="en-US" dirty="0"/>
                    </a:p>
                  </a:txBody>
                  <a:tcPr/>
                </a:tc>
                <a:tc>
                  <a:txBody>
                    <a:bodyPr/>
                    <a:lstStyle/>
                    <a:p>
                      <a:r>
                        <a:rPr lang="en-US" dirty="0" smtClean="0"/>
                        <a:t>0 to 255</a:t>
                      </a:r>
                      <a:endParaRPr lang="en-US" dirty="0"/>
                    </a:p>
                  </a:txBody>
                  <a:tcPr/>
                </a:tc>
                <a:extLst>
                  <a:ext uri="{0D108BD9-81ED-4DB2-BD59-A6C34878D82A}">
                    <a16:rowId xmlns:a16="http://schemas.microsoft.com/office/drawing/2014/main" val="1433910681"/>
                  </a:ext>
                </a:extLst>
              </a:tr>
              <a:tr h="370840">
                <a:tc>
                  <a:txBody>
                    <a:bodyPr/>
                    <a:lstStyle/>
                    <a:p>
                      <a:r>
                        <a:rPr lang="en-US" dirty="0" smtClean="0"/>
                        <a:t>int16_t</a:t>
                      </a:r>
                      <a:endParaRPr lang="en-US" dirty="0"/>
                    </a:p>
                  </a:txBody>
                  <a:tcPr/>
                </a:tc>
                <a:tc>
                  <a:txBody>
                    <a:bodyPr/>
                    <a:lstStyle/>
                    <a:p>
                      <a:r>
                        <a:rPr lang="en-US" dirty="0" smtClean="0"/>
                        <a:t>2 byte</a:t>
                      </a:r>
                      <a:r>
                        <a:rPr lang="en-US" baseline="0" dirty="0" smtClean="0"/>
                        <a:t> </a:t>
                      </a:r>
                      <a:r>
                        <a:rPr lang="en-US" baseline="0" dirty="0" err="1" smtClean="0"/>
                        <a:t>siged</a:t>
                      </a:r>
                      <a:endParaRPr lang="en-US" dirty="0"/>
                    </a:p>
                  </a:txBody>
                  <a:tcPr/>
                </a:tc>
                <a:tc>
                  <a:txBody>
                    <a:bodyPr/>
                    <a:lstStyle/>
                    <a:p>
                      <a:r>
                        <a:rPr lang="en-US" dirty="0" smtClean="0"/>
                        <a:t>-32768</a:t>
                      </a:r>
                      <a:r>
                        <a:rPr lang="en-US" baseline="0" dirty="0" smtClean="0"/>
                        <a:t> to 32768</a:t>
                      </a:r>
                      <a:endParaRPr lang="en-US" dirty="0"/>
                    </a:p>
                  </a:txBody>
                  <a:tcPr/>
                </a:tc>
                <a:extLst>
                  <a:ext uri="{0D108BD9-81ED-4DB2-BD59-A6C34878D82A}">
                    <a16:rowId xmlns:a16="http://schemas.microsoft.com/office/drawing/2014/main" val="1376856473"/>
                  </a:ext>
                </a:extLst>
              </a:tr>
              <a:tr h="370840">
                <a:tc>
                  <a:txBody>
                    <a:bodyPr/>
                    <a:lstStyle/>
                    <a:p>
                      <a:r>
                        <a:rPr lang="en-US" dirty="0" smtClean="0"/>
                        <a:t>uint16_t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 byte </a:t>
                      </a:r>
                      <a:r>
                        <a:rPr lang="en-US" dirty="0" err="1" smtClean="0"/>
                        <a:t>unsiged</a:t>
                      </a:r>
                      <a:endParaRPr lang="en-US" dirty="0" smtClean="0"/>
                    </a:p>
                  </a:txBody>
                  <a:tcPr/>
                </a:tc>
                <a:tc>
                  <a:txBody>
                    <a:bodyPr/>
                    <a:lstStyle/>
                    <a:p>
                      <a:r>
                        <a:rPr lang="en-US" dirty="0" smtClean="0"/>
                        <a:t>0 to 65535</a:t>
                      </a:r>
                      <a:endParaRPr lang="en-US" dirty="0"/>
                    </a:p>
                  </a:txBody>
                  <a:tcPr/>
                </a:tc>
                <a:extLst>
                  <a:ext uri="{0D108BD9-81ED-4DB2-BD59-A6C34878D82A}">
                    <a16:rowId xmlns:a16="http://schemas.microsoft.com/office/drawing/2014/main" val="4042940970"/>
                  </a:ext>
                </a:extLst>
              </a:tr>
              <a:tr h="370840">
                <a:tc>
                  <a:txBody>
                    <a:bodyPr/>
                    <a:lstStyle/>
                    <a:p>
                      <a:r>
                        <a:rPr lang="en-US" dirty="0" smtClean="0"/>
                        <a:t>int32_t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 byte</a:t>
                      </a:r>
                      <a:r>
                        <a:rPr lang="en-US" baseline="0" dirty="0" smtClean="0"/>
                        <a:t> </a:t>
                      </a:r>
                      <a:r>
                        <a:rPr lang="en-US" baseline="0" dirty="0" err="1" smtClean="0"/>
                        <a:t>siged</a:t>
                      </a:r>
                      <a:endParaRPr lang="en-US" dirty="0" smtClean="0"/>
                    </a:p>
                  </a:txBody>
                  <a:tcPr/>
                </a:tc>
                <a:tc>
                  <a:txBody>
                    <a:bodyPr/>
                    <a:lstStyle/>
                    <a:p>
                      <a:r>
                        <a:rPr lang="en-US" dirty="0" smtClean="0"/>
                        <a:t>-2147483648 to 2147483648</a:t>
                      </a:r>
                      <a:endParaRPr lang="en-US" dirty="0"/>
                    </a:p>
                  </a:txBody>
                  <a:tcPr/>
                </a:tc>
                <a:extLst>
                  <a:ext uri="{0D108BD9-81ED-4DB2-BD59-A6C34878D82A}">
                    <a16:rowId xmlns:a16="http://schemas.microsoft.com/office/drawing/2014/main" val="1739364385"/>
                  </a:ext>
                </a:extLst>
              </a:tr>
              <a:tr h="370840">
                <a:tc>
                  <a:txBody>
                    <a:bodyPr/>
                    <a:lstStyle/>
                    <a:p>
                      <a:r>
                        <a:rPr lang="en-US" dirty="0" smtClean="0"/>
                        <a:t>uint32_t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 byte </a:t>
                      </a:r>
                      <a:r>
                        <a:rPr lang="en-US" dirty="0" err="1" smtClean="0"/>
                        <a:t>unsiged</a:t>
                      </a:r>
                      <a:endParaRPr lang="en-US" dirty="0" smtClean="0"/>
                    </a:p>
                  </a:txBody>
                  <a:tcPr/>
                </a:tc>
                <a:tc>
                  <a:txBody>
                    <a:bodyPr/>
                    <a:lstStyle/>
                    <a:p>
                      <a:r>
                        <a:rPr lang="en-US" dirty="0" smtClean="0"/>
                        <a:t>0 to 424294967295</a:t>
                      </a:r>
                      <a:endParaRPr lang="en-US" dirty="0"/>
                    </a:p>
                  </a:txBody>
                  <a:tcPr/>
                </a:tc>
                <a:extLst>
                  <a:ext uri="{0D108BD9-81ED-4DB2-BD59-A6C34878D82A}">
                    <a16:rowId xmlns:a16="http://schemas.microsoft.com/office/drawing/2014/main" val="3654651448"/>
                  </a:ext>
                </a:extLst>
              </a:tr>
              <a:tr h="370840">
                <a:tc>
                  <a:txBody>
                    <a:bodyPr/>
                    <a:lstStyle/>
                    <a:p>
                      <a:r>
                        <a:rPr lang="en-US" dirty="0" smtClean="0"/>
                        <a:t>int64_t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 byte</a:t>
                      </a:r>
                      <a:r>
                        <a:rPr lang="en-US" baseline="0" dirty="0" smtClean="0"/>
                        <a:t> </a:t>
                      </a:r>
                      <a:r>
                        <a:rPr lang="en-US" baseline="0" dirty="0" err="1" smtClean="0"/>
                        <a:t>siged</a:t>
                      </a:r>
                      <a:endParaRPr lang="en-US" dirty="0" smtClean="0"/>
                    </a:p>
                  </a:txBody>
                  <a:tcPr/>
                </a:tc>
                <a:tc>
                  <a:txBody>
                    <a:bodyPr/>
                    <a:lstStyle/>
                    <a:p>
                      <a:r>
                        <a:rPr lang="en-US" sz="1800" kern="1200" dirty="0" smtClean="0">
                          <a:solidFill>
                            <a:schemeClr val="dk1"/>
                          </a:solidFill>
                          <a:effectLst/>
                          <a:latin typeface="+mn-lt"/>
                          <a:ea typeface="+mn-ea"/>
                          <a:cs typeface="+mn-cs"/>
                        </a:rPr>
                        <a:t>-9223372036854775808</a:t>
                      </a:r>
                      <a:r>
                        <a:rPr lang="en-US" dirty="0" smtClean="0"/>
                        <a:t> to </a:t>
                      </a:r>
                      <a:r>
                        <a:rPr lang="en-US" sz="1800" kern="1200" dirty="0" smtClean="0">
                          <a:solidFill>
                            <a:schemeClr val="dk1"/>
                          </a:solidFill>
                          <a:effectLst/>
                          <a:latin typeface="+mn-lt"/>
                          <a:ea typeface="+mn-ea"/>
                          <a:cs typeface="+mn-cs"/>
                        </a:rPr>
                        <a:t>9223372036854775807</a:t>
                      </a:r>
                      <a:endParaRPr lang="en-US" dirty="0"/>
                    </a:p>
                  </a:txBody>
                  <a:tcPr/>
                </a:tc>
                <a:extLst>
                  <a:ext uri="{0D108BD9-81ED-4DB2-BD59-A6C34878D82A}">
                    <a16:rowId xmlns:a16="http://schemas.microsoft.com/office/drawing/2014/main" val="1823191350"/>
                  </a:ext>
                </a:extLst>
              </a:tr>
              <a:tr h="370840">
                <a:tc>
                  <a:txBody>
                    <a:bodyPr/>
                    <a:lstStyle/>
                    <a:p>
                      <a:r>
                        <a:rPr lang="en-US" dirty="0" smtClean="0"/>
                        <a:t>uint64_t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 byte </a:t>
                      </a:r>
                      <a:r>
                        <a:rPr lang="en-US" dirty="0" err="1" smtClean="0"/>
                        <a:t>unsiged</a:t>
                      </a:r>
                      <a:endParaRPr lang="en-US" dirty="0" smtClean="0"/>
                    </a:p>
                  </a:txBody>
                  <a:tcPr/>
                </a:tc>
                <a:tc>
                  <a:txBody>
                    <a:bodyPr/>
                    <a:lstStyle/>
                    <a:p>
                      <a:r>
                        <a:rPr lang="en-US" sz="1800" kern="1200" dirty="0" smtClean="0">
                          <a:solidFill>
                            <a:schemeClr val="dk1"/>
                          </a:solidFill>
                          <a:effectLst/>
                          <a:latin typeface="+mn-lt"/>
                          <a:ea typeface="+mn-ea"/>
                          <a:cs typeface="+mn-cs"/>
                        </a:rPr>
                        <a:t>0</a:t>
                      </a:r>
                      <a:r>
                        <a:rPr lang="en-US" dirty="0" smtClean="0"/>
                        <a:t> to </a:t>
                      </a:r>
                      <a:r>
                        <a:rPr lang="en-US" sz="1800" kern="1200" dirty="0" smtClean="0">
                          <a:solidFill>
                            <a:schemeClr val="dk1"/>
                          </a:solidFill>
                          <a:effectLst/>
                          <a:latin typeface="+mn-lt"/>
                          <a:ea typeface="+mn-ea"/>
                          <a:cs typeface="+mn-cs"/>
                        </a:rPr>
                        <a:t>18446744073709551615</a:t>
                      </a:r>
                      <a:endParaRPr lang="en-US" dirty="0"/>
                    </a:p>
                  </a:txBody>
                  <a:tcPr/>
                </a:tc>
                <a:extLst>
                  <a:ext uri="{0D108BD9-81ED-4DB2-BD59-A6C34878D82A}">
                    <a16:rowId xmlns:a16="http://schemas.microsoft.com/office/drawing/2014/main" val="2588960904"/>
                  </a:ext>
                </a:extLst>
              </a:tr>
            </a:tbl>
          </a:graphicData>
        </a:graphic>
      </p:graphicFrame>
    </p:spTree>
    <p:extLst>
      <p:ext uri="{BB962C8B-B14F-4D97-AF65-F5344CB8AC3E}">
        <p14:creationId xmlns:p14="http://schemas.microsoft.com/office/powerpoint/2010/main" val="239448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cstdint</a:t>
            </a:r>
            <a:endParaRPr lang="en-US" dirty="0"/>
          </a:p>
        </p:txBody>
      </p:sp>
      <p:sp>
        <p:nvSpPr>
          <p:cNvPr id="3" name="Content Placeholder 2"/>
          <p:cNvSpPr>
            <a:spLocks noGrp="1"/>
          </p:cNvSpPr>
          <p:nvPr>
            <p:ph idx="1"/>
          </p:nvPr>
        </p:nvSpPr>
        <p:spPr/>
        <p:txBody>
          <a:bodyPr/>
          <a:lstStyle/>
          <a:p>
            <a:r>
              <a:rPr lang="vi-VN" dirty="0"/>
              <a:t>Sử dụng thư viện </a:t>
            </a:r>
            <a:r>
              <a:rPr lang="vi-VN" b="1" dirty="0"/>
              <a:t>cstdint</a:t>
            </a:r>
            <a:r>
              <a:rPr lang="vi-VN" dirty="0"/>
              <a:t> giúp các bạn kiểm soát tốt hơn kích thước vùng nhớ của kiểu dữ liệu số nguyên mà bạn khai báo cho biến, đồng thời cũng dễ dàng ước lượng phạm vi giá trị của biến cho phù hợp</a:t>
            </a:r>
            <a:r>
              <a:rPr lang="vi-VN" dirty="0" smtClean="0"/>
              <a:t>.</a:t>
            </a:r>
            <a:endParaRPr lang="en-US" dirty="0" smtClean="0"/>
          </a:p>
          <a:p>
            <a:r>
              <a:rPr lang="en-US" dirty="0" err="1" smtClean="0"/>
              <a:t>Thư</a:t>
            </a:r>
            <a:r>
              <a:rPr lang="en-US" dirty="0" smtClean="0"/>
              <a:t> </a:t>
            </a:r>
            <a:r>
              <a:rPr lang="en-US" dirty="0" err="1" smtClean="0"/>
              <a:t>viện</a:t>
            </a:r>
            <a:r>
              <a:rPr lang="en-US" dirty="0" smtClean="0"/>
              <a:t> </a:t>
            </a:r>
            <a:r>
              <a:rPr lang="en-US" b="1" dirty="0" err="1" smtClean="0"/>
              <a:t>cstdint</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bên</a:t>
            </a:r>
            <a:r>
              <a:rPr lang="en-US" dirty="0" smtClean="0"/>
              <a:t> </a:t>
            </a:r>
            <a:r>
              <a:rPr lang="en-US" dirty="0" err="1" smtClean="0"/>
              <a:t>trong</a:t>
            </a:r>
            <a:r>
              <a:rPr lang="en-US" dirty="0" smtClean="0"/>
              <a:t> namespace std. </a:t>
            </a:r>
            <a:r>
              <a:rPr lang="en-US" dirty="0" err="1" smtClean="0"/>
              <a:t>Vì</a:t>
            </a:r>
            <a:r>
              <a:rPr lang="en-US" dirty="0" smtClean="0"/>
              <a:t> </a:t>
            </a:r>
            <a:r>
              <a:rPr lang="en-US" dirty="0" err="1" smtClean="0"/>
              <a:t>thế</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cần</a:t>
            </a:r>
            <a:r>
              <a:rPr lang="en-US" dirty="0" smtClean="0"/>
              <a:t> </a:t>
            </a:r>
            <a:r>
              <a:rPr lang="en-US" dirty="0" err="1" smtClean="0"/>
              <a:t>khai</a:t>
            </a:r>
            <a:r>
              <a:rPr lang="en-US" dirty="0" smtClean="0"/>
              <a:t> </a:t>
            </a:r>
            <a:r>
              <a:rPr lang="en-US" dirty="0" err="1" smtClean="0"/>
              <a:t>báo</a:t>
            </a:r>
            <a:r>
              <a:rPr lang="en-US" dirty="0" smtClean="0"/>
              <a:t> namespace </a:t>
            </a:r>
            <a:r>
              <a:rPr lang="en-US" dirty="0" err="1" smtClean="0"/>
              <a:t>std</a:t>
            </a:r>
            <a:endParaRPr lang="en-US" dirty="0" smtClean="0"/>
          </a:p>
          <a:p>
            <a:r>
              <a:rPr lang="en-US" dirty="0" err="1" smtClean="0"/>
              <a:t>Thư</a:t>
            </a:r>
            <a:r>
              <a:rPr lang="en-US" dirty="0" smtClean="0"/>
              <a:t> </a:t>
            </a:r>
            <a:r>
              <a:rPr lang="en-US" dirty="0" err="1" smtClean="0"/>
              <a:t>viện</a:t>
            </a:r>
            <a:r>
              <a:rPr lang="en-US" dirty="0" smtClean="0"/>
              <a:t> </a:t>
            </a:r>
            <a:r>
              <a:rPr lang="en-US" b="1" dirty="0" err="1" smtClean="0"/>
              <a:t>cstdint</a:t>
            </a:r>
            <a:r>
              <a:rPr lang="en-US" dirty="0" smtClean="0"/>
              <a:t> </a:t>
            </a:r>
            <a:r>
              <a:rPr lang="en-US" dirty="0" err="1" smtClean="0"/>
              <a:t>cung</a:t>
            </a:r>
            <a:r>
              <a:rPr lang="en-US" dirty="0" smtClean="0"/>
              <a:t> </a:t>
            </a:r>
            <a:r>
              <a:rPr lang="en-US" dirty="0" err="1" smtClean="0"/>
              <a:t>cấp</a:t>
            </a:r>
            <a:r>
              <a:rPr lang="en-US" dirty="0" smtClean="0"/>
              <a:t> 1 </a:t>
            </a:r>
            <a:r>
              <a:rPr lang="en-US" dirty="0" err="1" smtClean="0"/>
              <a:t>số</a:t>
            </a:r>
            <a:r>
              <a:rPr lang="en-US" dirty="0" smtClean="0"/>
              <a:t> </a:t>
            </a:r>
            <a:r>
              <a:rPr lang="en-US" b="1" dirty="0" smtClean="0"/>
              <a:t>macro</a:t>
            </a:r>
            <a:r>
              <a:rPr lang="en-US" dirty="0" smtClean="0"/>
              <a:t> </a:t>
            </a:r>
            <a:r>
              <a:rPr lang="en-US" dirty="0" err="1" smtClean="0"/>
              <a:t>cho</a:t>
            </a:r>
            <a:r>
              <a:rPr lang="en-US" dirty="0" smtClean="0"/>
              <a:t> ta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max </a:t>
            </a:r>
            <a:r>
              <a:rPr lang="en-US" dirty="0" err="1" smtClean="0"/>
              <a:t>và</a:t>
            </a:r>
            <a:r>
              <a:rPr lang="en-US" dirty="0" smtClean="0"/>
              <a:t> min </a:t>
            </a:r>
            <a:r>
              <a:rPr lang="en-US" dirty="0" err="1" smtClean="0"/>
              <a:t>của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a:t>
            </a:r>
            <a:r>
              <a:rPr lang="en-US" dirty="0" smtClean="0"/>
              <a:t> </a:t>
            </a:r>
            <a:r>
              <a:rPr lang="en-US" dirty="0" err="1" smtClean="0"/>
              <a:t>là</a:t>
            </a:r>
            <a:r>
              <a:rPr lang="en-US" dirty="0" smtClean="0"/>
              <a:t>: UNIT8_MAX, INT64_MAX, INT64_MIN … </a:t>
            </a:r>
          </a:p>
          <a:p>
            <a:r>
              <a:rPr lang="en-US" b="1" dirty="0" smtClean="0"/>
              <a:t>MACRO</a:t>
            </a:r>
            <a:r>
              <a:rPr lang="en-US" dirty="0" smtClean="0"/>
              <a:t> </a:t>
            </a:r>
            <a:r>
              <a:rPr lang="en-US" dirty="0" err="1" smtClean="0"/>
              <a:t>là</a:t>
            </a:r>
            <a:r>
              <a:rPr lang="en-US" dirty="0" smtClean="0"/>
              <a:t> </a:t>
            </a:r>
            <a:r>
              <a:rPr lang="en-US" dirty="0" err="1" smtClean="0"/>
              <a:t>tên</a:t>
            </a:r>
            <a:r>
              <a:rPr lang="en-US" dirty="0" smtClean="0"/>
              <a:t> do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đề</a:t>
            </a:r>
            <a:r>
              <a:rPr lang="en-US" dirty="0" smtClean="0"/>
              <a:t> </a:t>
            </a:r>
            <a:r>
              <a:rPr lang="en-US" dirty="0" err="1" smtClean="0"/>
              <a:t>ra</a:t>
            </a:r>
            <a:r>
              <a:rPr lang="en-US" dirty="0" smtClean="0"/>
              <a:t>, </a:t>
            </a:r>
            <a:r>
              <a:rPr lang="en-US" dirty="0" err="1" smtClean="0"/>
              <a:t>bất</a:t>
            </a:r>
            <a:r>
              <a:rPr lang="en-US" dirty="0" smtClean="0"/>
              <a:t> </a:t>
            </a:r>
            <a:r>
              <a:rPr lang="en-US" dirty="0" err="1" smtClean="0"/>
              <a:t>ký</a:t>
            </a:r>
            <a:r>
              <a:rPr lang="en-US" dirty="0" smtClean="0"/>
              <a:t> </a:t>
            </a:r>
            <a:r>
              <a:rPr lang="en-US" dirty="0" err="1" smtClean="0"/>
              <a:t>khi</a:t>
            </a:r>
            <a:r>
              <a:rPr lang="en-US" dirty="0" smtClean="0"/>
              <a:t> </a:t>
            </a:r>
            <a:r>
              <a:rPr lang="en-US" dirty="0" err="1" smtClean="0"/>
              <a:t>nào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gặp</a:t>
            </a:r>
            <a:r>
              <a:rPr lang="en-US" dirty="0" smtClean="0"/>
              <a:t> </a:t>
            </a:r>
            <a:r>
              <a:rPr lang="en-US" dirty="0" err="1" smtClean="0"/>
              <a:t>tên</a:t>
            </a:r>
            <a:r>
              <a:rPr lang="en-US" dirty="0" smtClean="0"/>
              <a:t> </a:t>
            </a:r>
            <a:r>
              <a:rPr lang="en-US" dirty="0" err="1" smtClean="0"/>
              <a:t>nó</a:t>
            </a:r>
            <a:r>
              <a:rPr lang="en-US" dirty="0" smtClean="0"/>
              <a:t>, </a:t>
            </a:r>
            <a:r>
              <a:rPr lang="en-US" dirty="0" err="1" smtClean="0"/>
              <a:t>nó</a:t>
            </a:r>
            <a:r>
              <a:rPr lang="en-US" dirty="0" smtClean="0"/>
              <a:t> </a:t>
            </a:r>
            <a:r>
              <a:rPr lang="en-US" dirty="0" err="1" smtClean="0"/>
              <a:t>thay</a:t>
            </a:r>
            <a:r>
              <a:rPr lang="en-US" dirty="0" smtClean="0"/>
              <a:t> </a:t>
            </a:r>
            <a:r>
              <a:rPr lang="en-US" dirty="0" err="1" smtClean="0"/>
              <a:t>thế</a:t>
            </a:r>
            <a:r>
              <a:rPr lang="en-US" dirty="0" smtClean="0"/>
              <a:t> </a:t>
            </a:r>
            <a:r>
              <a:rPr lang="en-US" dirty="0" err="1" smtClean="0"/>
              <a:t>tên</a:t>
            </a:r>
            <a:r>
              <a:rPr lang="en-US" dirty="0" smtClean="0"/>
              <a:t> </a:t>
            </a:r>
            <a:r>
              <a:rPr lang="en-US" dirty="0" err="1" smtClean="0"/>
              <a:t>đó</a:t>
            </a:r>
            <a:r>
              <a:rPr lang="en-US" dirty="0" smtClean="0"/>
              <a:t> </a:t>
            </a:r>
            <a:r>
              <a:rPr lang="en-US" dirty="0" err="1" smtClean="0"/>
              <a:t>bằng</a:t>
            </a:r>
            <a:r>
              <a:rPr lang="en-US" dirty="0" smtClean="0"/>
              <a:t> </a:t>
            </a:r>
            <a:r>
              <a:rPr lang="en-US" dirty="0" err="1" smtClean="0"/>
              <a:t>cái</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chỉ</a:t>
            </a:r>
            <a:r>
              <a:rPr lang="en-US" dirty="0" smtClean="0"/>
              <a:t> </a:t>
            </a:r>
            <a:r>
              <a:rPr lang="en-US" dirty="0" err="1" smtClean="0"/>
              <a:t>thị</a:t>
            </a:r>
            <a:r>
              <a:rPr lang="en-US" dirty="0" smtClean="0"/>
              <a:t> </a:t>
            </a:r>
            <a:r>
              <a:rPr lang="en-US" b="1" dirty="0" smtClean="0"/>
              <a:t>#define</a:t>
            </a:r>
            <a:endParaRPr lang="en-US" b="1" dirty="0"/>
          </a:p>
        </p:txBody>
      </p:sp>
    </p:spTree>
    <p:extLst>
      <p:ext uri="{BB962C8B-B14F-4D97-AF65-F5344CB8AC3E}">
        <p14:creationId xmlns:p14="http://schemas.microsoft.com/office/powerpoint/2010/main" val="274755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dẫn</a:t>
            </a:r>
            <a:r>
              <a:rPr lang="en-US" dirty="0" smtClean="0"/>
              <a:t> </a:t>
            </a:r>
            <a:r>
              <a:rPr lang="en-US" dirty="0" err="1" smtClean="0"/>
              <a:t>nộp</a:t>
            </a:r>
            <a:r>
              <a:rPr lang="en-US" dirty="0" smtClean="0"/>
              <a:t> </a:t>
            </a:r>
            <a:r>
              <a:rPr lang="en-US" dirty="0" err="1" smtClean="0"/>
              <a:t>bài</a:t>
            </a:r>
            <a:r>
              <a:rPr lang="en-US" dirty="0" smtClean="0"/>
              <a:t> </a:t>
            </a:r>
            <a:r>
              <a:rPr lang="en-US" dirty="0" err="1" smtClean="0"/>
              <a:t>về</a:t>
            </a:r>
            <a:r>
              <a:rPr lang="en-US" dirty="0"/>
              <a:t> </a:t>
            </a:r>
            <a:r>
              <a:rPr lang="en-US" dirty="0" err="1" smtClean="0"/>
              <a:t>nhà</a:t>
            </a:r>
            <a:r>
              <a:rPr lang="en-US" dirty="0" smtClean="0"/>
              <a:t> </a:t>
            </a:r>
            <a:r>
              <a:rPr lang="en-US" dirty="0" err="1" smtClean="0"/>
              <a:t>và</a:t>
            </a:r>
            <a:r>
              <a:rPr lang="en-US" dirty="0" smtClean="0"/>
              <a:t> </a:t>
            </a:r>
            <a:r>
              <a:rPr lang="en-US" dirty="0" err="1" smtClean="0"/>
              <a:t>luyện</a:t>
            </a:r>
            <a:r>
              <a:rPr lang="en-US" dirty="0" smtClean="0"/>
              <a:t> </a:t>
            </a:r>
            <a:r>
              <a:rPr lang="en-US" dirty="0" err="1" smtClean="0"/>
              <a:t>tập</a:t>
            </a:r>
            <a:r>
              <a:rPr lang="en-US" dirty="0" smtClean="0"/>
              <a:t> online</a:t>
            </a:r>
            <a:endParaRPr lang="en-US" dirty="0"/>
          </a:p>
        </p:txBody>
      </p:sp>
      <p:sp>
        <p:nvSpPr>
          <p:cNvPr id="3" name="Content Placeholder 2"/>
          <p:cNvSpPr>
            <a:spLocks noGrp="1"/>
          </p:cNvSpPr>
          <p:nvPr>
            <p:ph idx="1"/>
          </p:nvPr>
        </p:nvSpPr>
        <p:spPr/>
        <p:txBody>
          <a:bodyPr/>
          <a:lstStyle/>
          <a:p>
            <a:r>
              <a:rPr lang="en-US" dirty="0" err="1" smtClean="0"/>
              <a:t>Bài</a:t>
            </a:r>
            <a:r>
              <a:rPr lang="en-US" dirty="0" smtClean="0"/>
              <a:t> </a:t>
            </a:r>
            <a:r>
              <a:rPr lang="en-US" dirty="0" err="1" smtClean="0"/>
              <a:t>về</a:t>
            </a:r>
            <a:r>
              <a:rPr lang="en-US" dirty="0" smtClean="0"/>
              <a:t> </a:t>
            </a:r>
            <a:r>
              <a:rPr lang="en-US" dirty="0" err="1" smtClean="0"/>
              <a:t>nhà</a:t>
            </a:r>
            <a:r>
              <a:rPr lang="en-US" dirty="0" smtClean="0"/>
              <a:t> </a:t>
            </a:r>
            <a:r>
              <a:rPr lang="en-US" dirty="0" err="1" smtClean="0"/>
              <a:t>nộp</a:t>
            </a:r>
            <a:r>
              <a:rPr lang="en-US" dirty="0" smtClean="0"/>
              <a:t> </a:t>
            </a:r>
            <a:r>
              <a:rPr lang="en-US" dirty="0" err="1" smtClean="0"/>
              <a:t>dưới</a:t>
            </a:r>
            <a:r>
              <a:rPr lang="en-US" dirty="0" smtClean="0"/>
              <a:t> </a:t>
            </a:r>
            <a:r>
              <a:rPr lang="en-US" dirty="0" err="1" smtClean="0"/>
              <a:t>dạng</a:t>
            </a:r>
            <a:r>
              <a:rPr lang="en-US" dirty="0" smtClean="0"/>
              <a:t> file project </a:t>
            </a:r>
            <a:r>
              <a:rPr lang="en-US" dirty="0" err="1" smtClean="0"/>
              <a:t>nén</a:t>
            </a:r>
            <a:r>
              <a:rPr lang="en-US" dirty="0" smtClean="0"/>
              <a:t>, </a:t>
            </a:r>
            <a:r>
              <a:rPr lang="en-US" dirty="0" err="1" smtClean="0"/>
              <a:t>mỗi</a:t>
            </a:r>
            <a:r>
              <a:rPr lang="en-US" dirty="0" smtClean="0"/>
              <a:t> solution </a:t>
            </a:r>
            <a:r>
              <a:rPr lang="en-US" dirty="0" err="1" smtClean="0"/>
              <a:t>bao</a:t>
            </a:r>
            <a:r>
              <a:rPr lang="en-US" dirty="0" smtClean="0"/>
              <a:t> </a:t>
            </a:r>
            <a:r>
              <a:rPr lang="en-US" dirty="0" err="1" smtClean="0"/>
              <a:t>gồm</a:t>
            </a:r>
            <a:r>
              <a:rPr lang="en-US" dirty="0" smtClean="0"/>
              <a:t> </a:t>
            </a:r>
            <a:r>
              <a:rPr lang="en-US" dirty="0" err="1" smtClean="0"/>
              <a:t>nhiều</a:t>
            </a:r>
            <a:r>
              <a:rPr lang="en-US" dirty="0" smtClean="0"/>
              <a:t> project, </a:t>
            </a:r>
            <a:r>
              <a:rPr lang="en-US" dirty="0" err="1" smtClean="0"/>
              <a:t>mỗi</a:t>
            </a:r>
            <a:r>
              <a:rPr lang="en-US" dirty="0" smtClean="0"/>
              <a:t> project </a:t>
            </a:r>
            <a:r>
              <a:rPr lang="en-US" dirty="0" err="1" smtClean="0"/>
              <a:t>là</a:t>
            </a:r>
            <a:r>
              <a:rPr lang="en-US" dirty="0" smtClean="0"/>
              <a:t> 1 </a:t>
            </a:r>
            <a:r>
              <a:rPr lang="en-US" dirty="0" err="1" smtClean="0"/>
              <a:t>phần</a:t>
            </a:r>
            <a:r>
              <a:rPr lang="en-US" dirty="0" smtClean="0"/>
              <a:t> </a:t>
            </a:r>
            <a:r>
              <a:rPr lang="en-US" dirty="0" err="1" smtClean="0"/>
              <a:t>của</a:t>
            </a:r>
            <a:r>
              <a:rPr lang="en-US" dirty="0" smtClean="0"/>
              <a:t> </a:t>
            </a:r>
            <a:r>
              <a:rPr lang="en-US" dirty="0" err="1" smtClean="0"/>
              <a:t>bài</a:t>
            </a:r>
            <a:r>
              <a:rPr lang="en-US" dirty="0" smtClean="0"/>
              <a:t> </a:t>
            </a:r>
            <a:r>
              <a:rPr lang="en-US" dirty="0" err="1" smtClean="0"/>
              <a:t>về</a:t>
            </a:r>
            <a:r>
              <a:rPr lang="en-US" dirty="0" smtClean="0"/>
              <a:t> </a:t>
            </a:r>
            <a:r>
              <a:rPr lang="en-US" dirty="0" err="1" smtClean="0"/>
              <a:t>nhà</a:t>
            </a:r>
            <a:r>
              <a:rPr lang="en-US" dirty="0" smtClean="0"/>
              <a:t>, </a:t>
            </a:r>
            <a:r>
              <a:rPr lang="en-US" dirty="0" err="1" smtClean="0"/>
              <a:t>mỗi</a:t>
            </a:r>
            <a:r>
              <a:rPr lang="en-US" dirty="0" smtClean="0"/>
              <a:t> project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file </a:t>
            </a:r>
            <a:r>
              <a:rPr lang="en-US" dirty="0" err="1" smtClean="0"/>
              <a:t>với</a:t>
            </a:r>
            <a:r>
              <a:rPr lang="en-US" dirty="0" smtClean="0"/>
              <a:t> </a:t>
            </a:r>
            <a:r>
              <a:rPr lang="en-US" dirty="0" err="1" smtClean="0"/>
              <a:t>tên</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tập</a:t>
            </a:r>
            <a:r>
              <a:rPr lang="en-US" dirty="0" smtClean="0"/>
              <a:t> </a:t>
            </a:r>
            <a:r>
              <a:rPr lang="en-US" dirty="0" err="1" smtClean="0"/>
              <a:t>đó</a:t>
            </a:r>
            <a:r>
              <a:rPr lang="en-US" dirty="0" smtClean="0"/>
              <a:t>.</a:t>
            </a:r>
          </a:p>
          <a:p>
            <a:r>
              <a:rPr lang="en-US" dirty="0" err="1" smtClean="0"/>
              <a:t>Luyện</a:t>
            </a:r>
            <a:r>
              <a:rPr lang="en-US" dirty="0" smtClean="0"/>
              <a:t> </a:t>
            </a:r>
            <a:r>
              <a:rPr lang="en-US" dirty="0" err="1" smtClean="0"/>
              <a:t>tập</a:t>
            </a:r>
            <a:r>
              <a:rPr lang="en-US" dirty="0" smtClean="0"/>
              <a:t> online: </a:t>
            </a:r>
            <a:r>
              <a:rPr lang="en-US" b="1" dirty="0" smtClean="0"/>
              <a:t>hackerrank.com</a:t>
            </a:r>
            <a:r>
              <a:rPr lang="en-US" dirty="0" smtClean="0"/>
              <a:t> , </a:t>
            </a:r>
            <a:r>
              <a:rPr lang="en-US" b="1" dirty="0" smtClean="0"/>
              <a:t>codefights.com</a:t>
            </a:r>
            <a:r>
              <a:rPr lang="en-US" dirty="0" smtClean="0"/>
              <a:t> , </a:t>
            </a:r>
            <a:r>
              <a:rPr lang="en-US" b="1" dirty="0" smtClean="0"/>
              <a:t>vn.spoj.com</a:t>
            </a:r>
            <a:r>
              <a:rPr lang="en-US" dirty="0" smtClean="0"/>
              <a:t>, </a:t>
            </a:r>
            <a:r>
              <a:rPr lang="en-US" b="1" dirty="0" smtClean="0"/>
              <a:t>vnoi.info </a:t>
            </a:r>
            <a:r>
              <a:rPr lang="en-US" dirty="0" smtClean="0"/>
              <a:t>…</a:t>
            </a:r>
            <a:endParaRPr lang="en-US" dirty="0"/>
          </a:p>
        </p:txBody>
      </p:sp>
    </p:spTree>
    <p:extLst>
      <p:ext uri="{BB962C8B-B14F-4D97-AF65-F5344CB8AC3E}">
        <p14:creationId xmlns:p14="http://schemas.microsoft.com/office/powerpoint/2010/main" val="3659953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nhớ</a:t>
            </a:r>
            <a:endParaRPr lang="en-US"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r>
              <a:rPr lang="en-US" dirty="0" smtClean="0"/>
              <a:t> : </a:t>
            </a:r>
            <a:r>
              <a:rPr lang="en-US" b="1" dirty="0" smtClean="0"/>
              <a:t>if</a:t>
            </a:r>
            <a:r>
              <a:rPr lang="en-US" dirty="0" smtClean="0"/>
              <a:t> </a:t>
            </a:r>
            <a:r>
              <a:rPr lang="en-US" dirty="0" err="1" smtClean="0"/>
              <a:t>và</a:t>
            </a:r>
            <a:r>
              <a:rPr lang="en-US" dirty="0" smtClean="0"/>
              <a:t> </a:t>
            </a:r>
            <a:r>
              <a:rPr lang="en-US" b="1" dirty="0" smtClean="0"/>
              <a:t>switch</a:t>
            </a:r>
          </a:p>
          <a:p>
            <a:r>
              <a:rPr lang="en-US" dirty="0" err="1" smtClean="0"/>
              <a:t>Cấu</a:t>
            </a:r>
            <a:r>
              <a:rPr lang="en-US" dirty="0" smtClean="0"/>
              <a:t> </a:t>
            </a:r>
            <a:r>
              <a:rPr lang="en-US" dirty="0" err="1" smtClean="0"/>
              <a:t>trúc</a:t>
            </a:r>
            <a:r>
              <a:rPr lang="en-US" dirty="0" smtClean="0"/>
              <a:t> </a:t>
            </a:r>
            <a:r>
              <a:rPr lang="en-US" dirty="0" err="1" smtClean="0"/>
              <a:t>lặp</a:t>
            </a:r>
            <a:r>
              <a:rPr lang="en-US" dirty="0" smtClean="0"/>
              <a:t>: </a:t>
            </a:r>
            <a:r>
              <a:rPr lang="en-US" b="1" dirty="0" smtClean="0"/>
              <a:t>while</a:t>
            </a:r>
            <a:r>
              <a:rPr lang="en-US" dirty="0" smtClean="0"/>
              <a:t>, </a:t>
            </a:r>
            <a:r>
              <a:rPr lang="en-US" b="1" dirty="0" smtClean="0"/>
              <a:t>do … while </a:t>
            </a:r>
            <a:r>
              <a:rPr lang="en-US" dirty="0" err="1" smtClean="0"/>
              <a:t>và</a:t>
            </a:r>
            <a:r>
              <a:rPr lang="en-US" dirty="0" smtClean="0"/>
              <a:t> </a:t>
            </a:r>
            <a:r>
              <a:rPr lang="en-US" b="1" dirty="0" smtClean="0"/>
              <a:t>for</a:t>
            </a:r>
          </a:p>
          <a:p>
            <a:r>
              <a:rPr lang="en-US" dirty="0" err="1" smtClean="0"/>
              <a:t>Các</a:t>
            </a:r>
            <a:r>
              <a:rPr lang="en-US" dirty="0" smtClean="0"/>
              <a:t> </a:t>
            </a:r>
            <a:r>
              <a:rPr lang="en-US" dirty="0" err="1" smtClean="0"/>
              <a:t>lệnh</a:t>
            </a:r>
            <a:r>
              <a:rPr lang="en-US" dirty="0" smtClean="0"/>
              <a:t>: </a:t>
            </a:r>
            <a:r>
              <a:rPr lang="en-US" b="1" dirty="0" smtClean="0"/>
              <a:t>break</a:t>
            </a:r>
            <a:r>
              <a:rPr lang="en-US" dirty="0" smtClean="0"/>
              <a:t>, </a:t>
            </a:r>
            <a:r>
              <a:rPr lang="en-US" b="1" dirty="0" smtClean="0"/>
              <a:t>continue</a:t>
            </a:r>
            <a:r>
              <a:rPr lang="en-US" dirty="0" smtClean="0"/>
              <a:t> </a:t>
            </a:r>
            <a:r>
              <a:rPr lang="en-US" dirty="0" err="1" smtClean="0"/>
              <a:t>và</a:t>
            </a:r>
            <a:r>
              <a:rPr lang="en-US" dirty="0" smtClean="0"/>
              <a:t> </a:t>
            </a:r>
            <a:r>
              <a:rPr lang="en-US" b="1" dirty="0" err="1" smtClean="0"/>
              <a:t>goto</a:t>
            </a:r>
            <a:endParaRPr lang="en-US" b="1" dirty="0" smtClean="0"/>
          </a:p>
          <a:p>
            <a:r>
              <a:rPr lang="en-US" dirty="0" err="1" smtClean="0"/>
              <a:t>Một</a:t>
            </a:r>
            <a:r>
              <a:rPr lang="en-US" dirty="0" smtClean="0"/>
              <a:t> </a:t>
            </a:r>
            <a:r>
              <a:rPr lang="en-US" dirty="0" err="1" smtClean="0"/>
              <a:t>số</a:t>
            </a:r>
            <a:r>
              <a:rPr lang="en-US" dirty="0" smtClean="0"/>
              <a:t> </a:t>
            </a:r>
            <a:r>
              <a:rPr lang="en-US" dirty="0" err="1" smtClean="0"/>
              <a:t>lệnh</a:t>
            </a:r>
            <a:r>
              <a:rPr lang="en-US" dirty="0" smtClean="0"/>
              <a:t> </a:t>
            </a:r>
            <a:r>
              <a:rPr lang="en-US" dirty="0" err="1" smtClean="0"/>
              <a:t>thông</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như</a:t>
            </a:r>
            <a:r>
              <a:rPr lang="en-US" dirty="0" smtClean="0"/>
              <a:t>: </a:t>
            </a:r>
            <a:r>
              <a:rPr lang="en-US" b="1" dirty="0" smtClean="0"/>
              <a:t>system(“</a:t>
            </a:r>
            <a:r>
              <a:rPr lang="en-US" b="1" dirty="0" err="1" smtClean="0"/>
              <a:t>cls</a:t>
            </a:r>
            <a:r>
              <a:rPr lang="en-US" b="1" dirty="0" smtClean="0"/>
              <a:t>”)</a:t>
            </a:r>
            <a:r>
              <a:rPr lang="en-US" dirty="0" smtClean="0"/>
              <a:t>, </a:t>
            </a:r>
            <a:r>
              <a:rPr lang="en-US" b="1" dirty="0" smtClean="0"/>
              <a:t>exit</a:t>
            </a:r>
            <a:r>
              <a:rPr lang="en-US" dirty="0" smtClean="0"/>
              <a:t>, </a:t>
            </a:r>
            <a:r>
              <a:rPr lang="en-US" b="1" dirty="0" smtClean="0"/>
              <a:t>sleep </a:t>
            </a:r>
            <a:r>
              <a:rPr lang="en-US" dirty="0" err="1" smtClean="0"/>
              <a:t>và</a:t>
            </a:r>
            <a:r>
              <a:rPr lang="en-US" b="1" dirty="0" smtClean="0"/>
              <a:t> </a:t>
            </a:r>
            <a:r>
              <a:rPr lang="en-US" b="1" dirty="0" err="1" smtClean="0"/>
              <a:t>sinh</a:t>
            </a:r>
            <a:r>
              <a:rPr lang="en-US" b="1" dirty="0" smtClean="0"/>
              <a:t> </a:t>
            </a:r>
            <a:r>
              <a:rPr lang="en-US" b="1" dirty="0" err="1" smtClean="0"/>
              <a:t>ngẫu</a:t>
            </a:r>
            <a:r>
              <a:rPr lang="en-US" b="1" dirty="0" smtClean="0"/>
              <a:t> </a:t>
            </a:r>
            <a:r>
              <a:rPr lang="en-US" b="1" dirty="0" err="1" smtClean="0"/>
              <a:t>nhiên</a:t>
            </a:r>
            <a:r>
              <a:rPr lang="en-US" b="1" dirty="0" smtClean="0"/>
              <a:t> </a:t>
            </a:r>
            <a:r>
              <a:rPr lang="en-US" b="1" dirty="0" err="1" smtClean="0"/>
              <a:t>số</a:t>
            </a:r>
            <a:r>
              <a:rPr lang="en-US" dirty="0" smtClean="0"/>
              <a:t>, </a:t>
            </a:r>
            <a:r>
              <a:rPr lang="en-US" b="1" dirty="0" err="1" smtClean="0"/>
              <a:t>xóa</a:t>
            </a:r>
            <a:r>
              <a:rPr lang="en-US" b="1" dirty="0" smtClean="0"/>
              <a:t> </a:t>
            </a:r>
            <a:r>
              <a:rPr lang="en-US" b="1" dirty="0" err="1" smtClean="0"/>
              <a:t>bộ</a:t>
            </a:r>
            <a:r>
              <a:rPr lang="en-US" b="1" dirty="0" smtClean="0"/>
              <a:t> </a:t>
            </a:r>
            <a:r>
              <a:rPr lang="en-US" b="1" dirty="0" err="1" smtClean="0"/>
              <a:t>nhớ</a:t>
            </a:r>
            <a:r>
              <a:rPr lang="en-US" b="1" dirty="0" smtClean="0"/>
              <a:t> </a:t>
            </a:r>
            <a:r>
              <a:rPr lang="en-US" b="1" dirty="0" err="1" smtClean="0"/>
              <a:t>stdin</a:t>
            </a:r>
            <a:r>
              <a:rPr lang="en-US" dirty="0" smtClean="0"/>
              <a:t>, </a:t>
            </a:r>
            <a:r>
              <a:rPr lang="en-US" b="1" dirty="0" err="1" smtClean="0"/>
              <a:t>các</a:t>
            </a:r>
            <a:r>
              <a:rPr lang="en-US" b="1" dirty="0" smtClean="0"/>
              <a:t> </a:t>
            </a:r>
            <a:r>
              <a:rPr lang="en-US" b="1" dirty="0" err="1" smtClean="0"/>
              <a:t>lệnh</a:t>
            </a:r>
            <a:r>
              <a:rPr lang="en-US" b="1" dirty="0" smtClean="0"/>
              <a:t> </a:t>
            </a:r>
            <a:r>
              <a:rPr lang="en-US" b="1" dirty="0" err="1" smtClean="0"/>
              <a:t>nhập</a:t>
            </a:r>
            <a:r>
              <a:rPr lang="en-US" b="1" dirty="0" smtClean="0"/>
              <a:t> </a:t>
            </a:r>
            <a:r>
              <a:rPr lang="en-US" b="1" dirty="0" err="1" smtClean="0"/>
              <a:t>ký</a:t>
            </a:r>
            <a:r>
              <a:rPr lang="en-US" b="1" dirty="0" smtClean="0"/>
              <a:t> </a:t>
            </a:r>
            <a:r>
              <a:rPr lang="en-US" b="1" dirty="0" err="1" smtClean="0"/>
              <a:t>tự</a:t>
            </a:r>
            <a:endParaRPr lang="en-US" b="1" dirty="0" smtClean="0"/>
          </a:p>
          <a:p>
            <a:r>
              <a:rPr lang="en-US" dirty="0" err="1" smtClean="0"/>
              <a:t>Tìm</a:t>
            </a:r>
            <a:r>
              <a:rPr lang="en-US" dirty="0" smtClean="0"/>
              <a:t> </a:t>
            </a:r>
            <a:r>
              <a:rPr lang="en-US" dirty="0" err="1" smtClean="0"/>
              <a:t>hiểu</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luyện</a:t>
            </a:r>
            <a:r>
              <a:rPr lang="en-US" dirty="0" smtClean="0"/>
              <a:t> </a:t>
            </a:r>
            <a:r>
              <a:rPr lang="en-US" dirty="0" err="1" smtClean="0"/>
              <a:t>tập</a:t>
            </a:r>
            <a:r>
              <a:rPr lang="en-US" dirty="0" smtClean="0"/>
              <a:t> online</a:t>
            </a:r>
          </a:p>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nâng</a:t>
            </a:r>
            <a:r>
              <a:rPr lang="en-US" dirty="0" smtClean="0"/>
              <a:t> </a:t>
            </a:r>
            <a:r>
              <a:rPr lang="en-US" dirty="0" err="1" smtClean="0"/>
              <a:t>cao</a:t>
            </a:r>
            <a:r>
              <a:rPr lang="en-US" dirty="0" smtClean="0"/>
              <a:t> – </a:t>
            </a:r>
            <a:r>
              <a:rPr lang="en-US" dirty="0" err="1" smtClean="0"/>
              <a:t>thư</a:t>
            </a:r>
            <a:r>
              <a:rPr lang="en-US" dirty="0" smtClean="0"/>
              <a:t> </a:t>
            </a:r>
            <a:r>
              <a:rPr lang="en-US" dirty="0" err="1" smtClean="0"/>
              <a:t>viện</a:t>
            </a:r>
            <a:r>
              <a:rPr lang="en-US" dirty="0" smtClean="0"/>
              <a:t> </a:t>
            </a:r>
            <a:r>
              <a:rPr lang="en-US" b="1" dirty="0" err="1" smtClean="0"/>
              <a:t>cstdint</a:t>
            </a:r>
            <a:endParaRPr lang="en-US" b="1" dirty="0"/>
          </a:p>
        </p:txBody>
      </p:sp>
    </p:spTree>
    <p:extLst>
      <p:ext uri="{BB962C8B-B14F-4D97-AF65-F5344CB8AC3E}">
        <p14:creationId xmlns:p14="http://schemas.microsoft.com/office/powerpoint/2010/main" val="356761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r>
              <a:rPr lang="en-US" dirty="0" smtClean="0"/>
              <a:t> </a:t>
            </a:r>
            <a:r>
              <a:rPr lang="en-US" dirty="0" smtClean="0">
                <a:solidFill>
                  <a:srgbClr val="FF0000"/>
                </a:solidFill>
              </a:rPr>
              <a:t>if … else </a:t>
            </a:r>
            <a:br>
              <a:rPr lang="en-US" dirty="0" smtClean="0">
                <a:solidFill>
                  <a:srgbClr val="FF0000"/>
                </a:solidFill>
              </a:rPr>
            </a:br>
            <a:r>
              <a:rPr lang="en-US" dirty="0" smtClean="0">
                <a:solidFill>
                  <a:srgbClr val="0070C0"/>
                </a:solidFill>
              </a:rPr>
              <a:t>( </a:t>
            </a:r>
            <a:r>
              <a:rPr lang="en-US" dirty="0" err="1" smtClean="0">
                <a:solidFill>
                  <a:srgbClr val="0070C0"/>
                </a:solidFill>
              </a:rPr>
              <a:t>Nếu</a:t>
            </a:r>
            <a:r>
              <a:rPr lang="en-US" dirty="0" smtClean="0">
                <a:solidFill>
                  <a:srgbClr val="0070C0"/>
                </a:solidFill>
              </a:rPr>
              <a:t> … </a:t>
            </a:r>
            <a:r>
              <a:rPr lang="en-US" dirty="0" err="1" smtClean="0">
                <a:solidFill>
                  <a:srgbClr val="0070C0"/>
                </a:solidFill>
              </a:rPr>
              <a:t>thì</a:t>
            </a:r>
            <a:r>
              <a:rPr lang="en-US" dirty="0" smtClean="0">
                <a:solidFill>
                  <a:srgbClr val="0070C0"/>
                </a:solidFill>
              </a:rPr>
              <a:t> …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trường</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khác</a:t>
            </a:r>
            <a:r>
              <a:rPr lang="en-US" dirty="0" smtClean="0">
                <a:solidFill>
                  <a:srgbClr val="0070C0"/>
                </a:solidFill>
              </a:rPr>
              <a:t> … </a:t>
            </a:r>
            <a:r>
              <a:rPr lang="en-US" dirty="0" err="1" smtClean="0">
                <a:solidFill>
                  <a:srgbClr val="0070C0"/>
                </a:solidFill>
              </a:rPr>
              <a:t>thì</a:t>
            </a:r>
            <a:r>
              <a:rPr lang="en-US" dirty="0" smtClean="0">
                <a:solidFill>
                  <a:srgbClr val="0070C0"/>
                </a:solidFill>
              </a:rPr>
              <a:t> … )</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CẤU TRÚC:</a:t>
            </a:r>
          </a:p>
          <a:p>
            <a:pPr marL="0" indent="0">
              <a:buNone/>
            </a:pPr>
            <a:r>
              <a:rPr lang="en-US" sz="1400" dirty="0">
                <a:latin typeface="Consolas" panose="020B0609020204030204" pitchFamily="49" charset="0"/>
              </a:rPr>
              <a:t>	</a:t>
            </a:r>
            <a:r>
              <a:rPr lang="en-US" sz="1400" dirty="0" smtClean="0">
                <a:latin typeface="Consolas" panose="020B0609020204030204" pitchFamily="49" charset="0"/>
              </a:rPr>
              <a:t>if(/*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p>
          <a:p>
            <a:pPr marL="0" indent="0">
              <a:buNone/>
            </a:pPr>
            <a:r>
              <a:rPr lang="en-US" sz="1400" dirty="0" smtClean="0">
                <a:latin typeface="Consolas" panose="020B0609020204030204" pitchFamily="49" charset="0"/>
              </a:rPr>
              <a:t>	{</a:t>
            </a:r>
          </a:p>
          <a:p>
            <a:pPr marL="457200" lvl="1" indent="0">
              <a:buNone/>
            </a:pPr>
            <a:r>
              <a:rPr lang="en-US" sz="1400" dirty="0" smtClean="0">
                <a:latin typeface="Consolas" panose="020B0609020204030204" pitchFamily="49" charset="0"/>
              </a:rPr>
              <a:t>	// </a:t>
            </a:r>
            <a:r>
              <a:rPr lang="en-US" sz="1400" dirty="0" err="1" smtClean="0">
                <a:latin typeface="Consolas" panose="020B0609020204030204" pitchFamily="49" charset="0"/>
              </a:rPr>
              <a:t>Nếu</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sẽ</a:t>
            </a:r>
            <a:r>
              <a:rPr lang="en-US" sz="1400" dirty="0" smtClean="0">
                <a:latin typeface="Consolas" panose="020B0609020204030204" pitchFamily="49" charset="0"/>
              </a:rPr>
              <a:t> </a:t>
            </a:r>
            <a:r>
              <a:rPr lang="en-US" sz="1400" dirty="0" err="1" smtClean="0">
                <a:latin typeface="Consolas" panose="020B0609020204030204" pitchFamily="49" charset="0"/>
              </a:rPr>
              <a:t>được</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endParaRPr lang="en-US" sz="1400" dirty="0">
              <a:latin typeface="Consolas" panose="020B0609020204030204" pitchFamily="49" charset="0"/>
            </a:endParaRPr>
          </a:p>
          <a:p>
            <a:pPr marL="457200" lvl="1" indent="0">
              <a:buNone/>
            </a:pP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e</a:t>
            </a:r>
            <a:r>
              <a:rPr lang="en-US" sz="1400" dirty="0" smtClean="0">
                <a:latin typeface="Consolas" panose="020B0609020204030204" pitchFamily="49" charset="0"/>
              </a:rPr>
              <a:t>lse</a:t>
            </a:r>
          </a:p>
          <a:p>
            <a:pPr marL="457200" lvl="1" indent="0">
              <a:buNone/>
            </a:pP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cho</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trường</a:t>
            </a:r>
            <a:r>
              <a:rPr lang="en-US" sz="1400" dirty="0" smtClean="0">
                <a:latin typeface="Consolas" panose="020B0609020204030204" pitchFamily="49" charset="0"/>
              </a:rPr>
              <a:t> </a:t>
            </a:r>
            <a:r>
              <a:rPr lang="en-US" sz="1400" dirty="0" err="1" smtClean="0">
                <a:latin typeface="Consolas" panose="020B0609020204030204" pitchFamily="49" charset="0"/>
              </a:rPr>
              <a:t>hợp</a:t>
            </a:r>
            <a:r>
              <a:rPr lang="en-US" sz="1400" dirty="0" smtClean="0">
                <a:latin typeface="Consolas" panose="020B0609020204030204" pitchFamily="49" charset="0"/>
              </a:rPr>
              <a:t> </a:t>
            </a:r>
            <a:r>
              <a:rPr lang="en-US" sz="1400" dirty="0" err="1" smtClean="0">
                <a:latin typeface="Consolas" panose="020B0609020204030204" pitchFamily="49" charset="0"/>
              </a:rPr>
              <a:t>khác</a:t>
            </a:r>
            <a:endParaRPr lang="en-US" sz="1400" dirty="0" smtClean="0">
              <a:latin typeface="Consolas" panose="020B0609020204030204" pitchFamily="49" charset="0"/>
            </a:endParaRPr>
          </a:p>
          <a:p>
            <a:pPr marL="457200" lvl="1" indent="0">
              <a:buNone/>
            </a:pPr>
            <a:r>
              <a:rPr lang="en-US" sz="1400" dirty="0" smtClean="0">
                <a:latin typeface="Consolas" panose="020B0609020204030204" pitchFamily="49" charset="0"/>
              </a:rPr>
              <a:t>}</a:t>
            </a:r>
            <a:endParaRPr lang="en-US" sz="1400" dirty="0">
              <a:latin typeface="Consolas" panose="020B0609020204030204" pitchFamily="49" charset="0"/>
            </a:endParaRPr>
          </a:p>
          <a:p>
            <a:pPr marL="457200" lvl="1" indent="0">
              <a:buNone/>
            </a:pPr>
            <a:r>
              <a:rPr lang="en-US" sz="1400" b="1" i="1" dirty="0" err="1" smtClean="0">
                <a:latin typeface="Consolas" panose="020B0609020204030204" pitchFamily="49" charset="0"/>
              </a:rPr>
              <a:t>Ví</a:t>
            </a:r>
            <a:r>
              <a:rPr lang="en-US" sz="1400" b="1" i="1" dirty="0" smtClean="0">
                <a:latin typeface="Consolas" panose="020B0609020204030204" pitchFamily="49" charset="0"/>
              </a:rPr>
              <a:t> </a:t>
            </a:r>
            <a:r>
              <a:rPr lang="en-US" sz="1400" b="1" i="1" dirty="0" err="1" smtClean="0">
                <a:latin typeface="Consolas" panose="020B0609020204030204" pitchFamily="49" charset="0"/>
              </a:rPr>
              <a:t>dụ</a:t>
            </a:r>
            <a:r>
              <a:rPr lang="en-US" sz="1400" b="1" i="1" dirty="0" smtClean="0">
                <a:latin typeface="Consolas" panose="020B0609020204030204" pitchFamily="49" charset="0"/>
              </a:rPr>
              <a:t>:</a:t>
            </a:r>
          </a:p>
          <a:p>
            <a:pPr marL="457200" lvl="1" indent="0">
              <a:buNone/>
            </a:pPr>
            <a:r>
              <a:rPr lang="en-US" sz="1400" dirty="0">
                <a:solidFill>
                  <a:schemeClr val="tx1"/>
                </a:solidFill>
                <a:latin typeface="Consolas" panose="020B0609020204030204" pitchFamily="49" charset="0"/>
              </a:rPr>
              <a:t>i</a:t>
            </a:r>
            <a:r>
              <a:rPr lang="en-US" sz="1400" dirty="0" smtClean="0">
                <a:solidFill>
                  <a:schemeClr val="tx1"/>
                </a:solidFill>
                <a:latin typeface="Consolas" panose="020B0609020204030204" pitchFamily="49" charset="0"/>
              </a:rPr>
              <a:t>f(</a:t>
            </a:r>
            <a:r>
              <a:rPr lang="en-US" sz="1400" dirty="0" err="1" smtClean="0">
                <a:solidFill>
                  <a:schemeClr val="tx1"/>
                </a:solidFill>
                <a:latin typeface="Consolas" panose="020B0609020204030204" pitchFamily="49" charset="0"/>
              </a:rPr>
              <a:t>tuoi</a:t>
            </a:r>
            <a:r>
              <a:rPr lang="en-US" sz="1400" dirty="0" smtClean="0">
                <a:solidFill>
                  <a:schemeClr val="tx1"/>
                </a:solidFill>
                <a:latin typeface="Consolas" panose="020B0609020204030204" pitchFamily="49" charset="0"/>
              </a:rPr>
              <a:t>&gt;=18) </a:t>
            </a:r>
            <a:r>
              <a:rPr lang="en-US" sz="1400" dirty="0" err="1" smtClean="0">
                <a:solidFill>
                  <a:schemeClr val="tx1"/>
                </a:solidFill>
                <a:latin typeface="Consolas" panose="020B0609020204030204" pitchFamily="49" charset="0"/>
              </a:rPr>
              <a:t>cout</a:t>
            </a:r>
            <a:r>
              <a:rPr lang="en-US" sz="1400" dirty="0" smtClean="0">
                <a:solidFill>
                  <a:schemeClr val="tx1"/>
                </a:solidFill>
                <a:latin typeface="Consolas" panose="020B0609020204030204" pitchFamily="49" charset="0"/>
              </a:rPr>
              <a:t> &lt;&lt; “Ban la </a:t>
            </a:r>
            <a:r>
              <a:rPr lang="en-US" sz="1400" dirty="0" err="1" smtClean="0">
                <a:solidFill>
                  <a:schemeClr val="tx1"/>
                </a:solidFill>
                <a:latin typeface="Consolas" panose="020B0609020204030204" pitchFamily="49" charset="0"/>
              </a:rPr>
              <a:t>nguoi</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truong</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thanh</a:t>
            </a:r>
            <a:r>
              <a:rPr lang="en-US" sz="1400" dirty="0" smtClean="0">
                <a:solidFill>
                  <a:schemeClr val="tx1"/>
                </a:solidFill>
                <a:latin typeface="Consolas" panose="020B0609020204030204" pitchFamily="49" charset="0"/>
              </a:rPr>
              <a:t>!”;</a:t>
            </a:r>
          </a:p>
          <a:p>
            <a:pPr marL="457200" lvl="1" indent="0">
              <a:buNone/>
            </a:pPr>
            <a:r>
              <a:rPr lang="en-US" sz="1400" dirty="0" smtClean="0">
                <a:solidFill>
                  <a:schemeClr val="tx1"/>
                </a:solidFill>
                <a:latin typeface="Consolas" panose="020B0609020204030204" pitchFamily="49" charset="0"/>
              </a:rPr>
              <a:t>else </a:t>
            </a:r>
            <a:r>
              <a:rPr lang="en-US" sz="1400" dirty="0" err="1" smtClean="0">
                <a:solidFill>
                  <a:schemeClr val="tx1"/>
                </a:solidFill>
                <a:latin typeface="Consolas" panose="020B0609020204030204" pitchFamily="49" charset="0"/>
              </a:rPr>
              <a:t>cout</a:t>
            </a:r>
            <a:r>
              <a:rPr lang="en-US" sz="1400" dirty="0" smtClean="0">
                <a:solidFill>
                  <a:schemeClr val="tx1"/>
                </a:solidFill>
                <a:latin typeface="Consolas" panose="020B0609020204030204" pitchFamily="49" charset="0"/>
              </a:rPr>
              <a:t> &lt;&lt;“Ban </a:t>
            </a:r>
            <a:r>
              <a:rPr lang="en-US" sz="1400" dirty="0" err="1" smtClean="0">
                <a:solidFill>
                  <a:schemeClr val="tx1"/>
                </a:solidFill>
                <a:latin typeface="Consolas" panose="020B0609020204030204" pitchFamily="49" charset="0"/>
              </a:rPr>
              <a:t>là</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tre</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trau</a:t>
            </a:r>
            <a:r>
              <a:rPr lang="en-US" sz="1400" dirty="0" smtClean="0">
                <a:solidFill>
                  <a:schemeClr val="tx1"/>
                </a:solidFill>
                <a:latin typeface="Consolas" panose="020B0609020204030204" pitchFamily="49" charset="0"/>
              </a:rPr>
              <a:t> ^^ “;</a:t>
            </a: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17890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rẽ</a:t>
            </a:r>
            <a:r>
              <a:rPr lang="en-US" dirty="0" smtClean="0"/>
              <a:t> </a:t>
            </a:r>
            <a:r>
              <a:rPr lang="en-US" dirty="0" err="1" smtClean="0"/>
              <a:t>nhánh</a:t>
            </a:r>
            <a:r>
              <a:rPr lang="en-US" dirty="0" smtClean="0"/>
              <a:t> </a:t>
            </a:r>
            <a:r>
              <a:rPr lang="en-US" dirty="0" smtClean="0">
                <a:solidFill>
                  <a:srgbClr val="FF0000"/>
                </a:solidFill>
              </a:rPr>
              <a:t>if … else if … else</a:t>
            </a:r>
            <a:br>
              <a:rPr lang="en-US" dirty="0" smtClean="0">
                <a:solidFill>
                  <a:srgbClr val="FF0000"/>
                </a:solidFill>
              </a:rPr>
            </a:br>
            <a:r>
              <a:rPr lang="en-US" dirty="0" smtClean="0">
                <a:solidFill>
                  <a:srgbClr val="0070C0"/>
                </a:solidFill>
              </a:rPr>
              <a:t>( </a:t>
            </a:r>
            <a:r>
              <a:rPr lang="en-US" dirty="0" err="1" smtClean="0">
                <a:solidFill>
                  <a:srgbClr val="0070C0"/>
                </a:solidFill>
              </a:rPr>
              <a:t>Nếu</a:t>
            </a:r>
            <a:r>
              <a:rPr lang="en-US" dirty="0" smtClean="0">
                <a:solidFill>
                  <a:srgbClr val="0070C0"/>
                </a:solidFill>
              </a:rPr>
              <a:t> … </a:t>
            </a:r>
            <a:r>
              <a:rPr lang="en-US" dirty="0" err="1" smtClean="0">
                <a:solidFill>
                  <a:srgbClr val="0070C0"/>
                </a:solidFill>
              </a:rPr>
              <a:t>thì</a:t>
            </a:r>
            <a:r>
              <a:rPr lang="en-US" dirty="0" smtClean="0">
                <a:solidFill>
                  <a:srgbClr val="0070C0"/>
                </a:solidFill>
              </a:rPr>
              <a:t> … </a:t>
            </a:r>
            <a:r>
              <a:rPr lang="en-US" dirty="0" err="1" smtClean="0">
                <a:solidFill>
                  <a:srgbClr val="0070C0"/>
                </a:solidFill>
              </a:rPr>
              <a:t>Nếu</a:t>
            </a:r>
            <a:r>
              <a:rPr lang="en-US" dirty="0" smtClean="0">
                <a:solidFill>
                  <a:srgbClr val="0070C0"/>
                </a:solidFill>
              </a:rPr>
              <a:t> … </a:t>
            </a:r>
            <a:r>
              <a:rPr lang="en-US" dirty="0" err="1" smtClean="0">
                <a:solidFill>
                  <a:srgbClr val="0070C0"/>
                </a:solidFill>
              </a:rPr>
              <a:t>thì</a:t>
            </a:r>
            <a:r>
              <a:rPr lang="en-US" dirty="0" smtClean="0">
                <a:solidFill>
                  <a:srgbClr val="0070C0"/>
                </a:solidFill>
              </a:rPr>
              <a:t> … </a:t>
            </a:r>
            <a:r>
              <a:rPr lang="en-US" dirty="0" err="1" smtClean="0">
                <a:solidFill>
                  <a:srgbClr val="0070C0"/>
                </a:solidFill>
              </a:rPr>
              <a:t>còn</a:t>
            </a:r>
            <a:r>
              <a:rPr lang="en-US" dirty="0" smtClean="0">
                <a:solidFill>
                  <a:srgbClr val="0070C0"/>
                </a:solidFill>
              </a:rPr>
              <a:t> </a:t>
            </a:r>
            <a:r>
              <a:rPr lang="en-US" dirty="0" err="1" smtClean="0">
                <a:solidFill>
                  <a:srgbClr val="0070C0"/>
                </a:solidFill>
              </a:rPr>
              <a:t>lại</a:t>
            </a:r>
            <a:r>
              <a:rPr lang="en-US" dirty="0" smtClean="0">
                <a:solidFill>
                  <a:srgbClr val="0070C0"/>
                </a:solidFill>
              </a:rPr>
              <a:t> … </a:t>
            </a:r>
            <a:r>
              <a:rPr lang="en-US" dirty="0" err="1" smtClean="0">
                <a:solidFill>
                  <a:srgbClr val="0070C0"/>
                </a:solidFill>
              </a:rPr>
              <a:t>thì</a:t>
            </a:r>
            <a:r>
              <a:rPr lang="en-US" dirty="0" smtClean="0">
                <a:solidFill>
                  <a:srgbClr val="0070C0"/>
                </a:solidFill>
              </a:rPr>
              <a:t> )</a:t>
            </a:r>
            <a:endParaRPr lang="en-US"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CẤU TRÚC:</a:t>
            </a:r>
          </a:p>
          <a:p>
            <a:pPr marL="0" indent="0">
              <a:buNone/>
            </a:pPr>
            <a:r>
              <a:rPr lang="en-US" sz="1400" dirty="0">
                <a:latin typeface="Consolas" panose="020B0609020204030204" pitchFamily="49" charset="0"/>
              </a:rPr>
              <a:t>	</a:t>
            </a:r>
            <a:r>
              <a:rPr lang="en-US" sz="1400" dirty="0" smtClean="0">
                <a:latin typeface="Consolas" panose="020B0609020204030204" pitchFamily="49" charset="0"/>
              </a:rPr>
              <a:t>if(/*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1*/)</a:t>
            </a:r>
          </a:p>
          <a:p>
            <a:pPr marL="0" indent="0">
              <a:buNone/>
            </a:pPr>
            <a:r>
              <a:rPr lang="en-US" sz="1400" dirty="0" smtClean="0">
                <a:latin typeface="Consolas" panose="020B0609020204030204" pitchFamily="49" charset="0"/>
              </a:rPr>
              <a:t>	{</a:t>
            </a:r>
          </a:p>
          <a:p>
            <a:pPr marL="457200" lvl="1" indent="0">
              <a:buNone/>
            </a:pPr>
            <a:r>
              <a:rPr lang="en-US" sz="1400" dirty="0" smtClean="0">
                <a:latin typeface="Consolas" panose="020B0609020204030204" pitchFamily="49" charset="0"/>
              </a:rPr>
              <a:t>	// </a:t>
            </a:r>
            <a:r>
              <a:rPr lang="en-US" sz="1400" dirty="0" err="1" smtClean="0">
                <a:latin typeface="Consolas" panose="020B0609020204030204" pitchFamily="49" charset="0"/>
              </a:rPr>
              <a:t>Nếu</a:t>
            </a:r>
            <a:r>
              <a:rPr lang="en-US" sz="1400" dirty="0" smtClean="0">
                <a:latin typeface="Consolas" panose="020B0609020204030204" pitchFamily="49" charset="0"/>
              </a:rPr>
              <a:t> </a:t>
            </a:r>
            <a:r>
              <a:rPr lang="en-US" sz="1400" dirty="0" err="1" smtClean="0">
                <a:latin typeface="Consolas" panose="020B0609020204030204" pitchFamily="49" charset="0"/>
              </a:rPr>
              <a:t>thỏa</a:t>
            </a:r>
            <a:r>
              <a:rPr lang="en-US" sz="1400" dirty="0" smtClean="0">
                <a:latin typeface="Consolas" panose="020B0609020204030204" pitchFamily="49" charset="0"/>
              </a:rPr>
              <a:t> </a:t>
            </a:r>
            <a:r>
              <a:rPr lang="en-US" sz="1400" dirty="0" err="1" smtClean="0">
                <a:latin typeface="Consolas" panose="020B0609020204030204" pitchFamily="49" charset="0"/>
              </a:rPr>
              <a:t>mãn</a:t>
            </a:r>
            <a:r>
              <a:rPr lang="en-US" sz="1400" dirty="0" smtClean="0">
                <a:latin typeface="Consolas" panose="020B0609020204030204" pitchFamily="49" charset="0"/>
              </a:rPr>
              <a:t> </a:t>
            </a:r>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1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sẽ</a:t>
            </a:r>
            <a:r>
              <a:rPr lang="en-US" sz="1400" dirty="0" smtClean="0">
                <a:latin typeface="Consolas" panose="020B0609020204030204" pitchFamily="49" charset="0"/>
              </a:rPr>
              <a:t> </a:t>
            </a:r>
            <a:r>
              <a:rPr lang="en-US" sz="1400" dirty="0" err="1" smtClean="0">
                <a:latin typeface="Consolas" panose="020B0609020204030204" pitchFamily="49" charset="0"/>
              </a:rPr>
              <a:t>được</a:t>
            </a:r>
            <a:r>
              <a:rPr lang="en-US" sz="1400" dirty="0" smtClean="0">
                <a:latin typeface="Consolas" panose="020B0609020204030204" pitchFamily="49" charset="0"/>
              </a:rPr>
              <a:t> </a:t>
            </a:r>
            <a:r>
              <a:rPr lang="en-US" sz="1400" dirty="0" err="1" smtClean="0">
                <a:latin typeface="Consolas" panose="020B0609020204030204" pitchFamily="49" charset="0"/>
              </a:rPr>
              <a:t>thực</a:t>
            </a:r>
            <a:r>
              <a:rPr lang="en-US" sz="1400" dirty="0" smtClean="0">
                <a:latin typeface="Consolas" panose="020B0609020204030204" pitchFamily="49" charset="0"/>
              </a:rPr>
              <a:t> </a:t>
            </a:r>
            <a:r>
              <a:rPr lang="en-US" sz="1400" dirty="0" err="1" smtClean="0">
                <a:latin typeface="Consolas" panose="020B0609020204030204" pitchFamily="49" charset="0"/>
              </a:rPr>
              <a:t>hiện</a:t>
            </a:r>
            <a:endParaRPr lang="en-US" sz="1400" dirty="0">
              <a:latin typeface="Consolas" panose="020B0609020204030204" pitchFamily="49" charset="0"/>
            </a:endParaRPr>
          </a:p>
          <a:p>
            <a:pPr marL="457200" lvl="1" indent="0">
              <a:buNone/>
            </a:pP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e</a:t>
            </a:r>
            <a:r>
              <a:rPr lang="en-US" sz="1400" dirty="0" smtClean="0">
                <a:latin typeface="Consolas" panose="020B0609020204030204" pitchFamily="49" charset="0"/>
              </a:rPr>
              <a:t>lse if(/*</a:t>
            </a:r>
            <a:r>
              <a:rPr lang="en-US" sz="1400" dirty="0" err="1" smtClean="0">
                <a:latin typeface="Consolas" panose="020B0609020204030204" pitchFamily="49" charset="0"/>
              </a:rPr>
              <a:t>Trường</a:t>
            </a:r>
            <a:r>
              <a:rPr lang="en-US" sz="1400" dirty="0" smtClean="0">
                <a:latin typeface="Consolas" panose="020B0609020204030204" pitchFamily="49" charset="0"/>
              </a:rPr>
              <a:t> </a:t>
            </a:r>
            <a:r>
              <a:rPr lang="en-US" sz="1400" dirty="0" err="1" smtClean="0">
                <a:latin typeface="Consolas" panose="020B0609020204030204" pitchFamily="49" charset="0"/>
              </a:rPr>
              <a:t>hợp</a:t>
            </a:r>
            <a:r>
              <a:rPr lang="en-US" sz="1400" dirty="0" smtClean="0">
                <a:latin typeface="Consolas" panose="020B0609020204030204" pitchFamily="49" charset="0"/>
              </a:rPr>
              <a:t> </a:t>
            </a:r>
            <a:r>
              <a:rPr lang="en-US" sz="1400" dirty="0" err="1" smtClean="0">
                <a:latin typeface="Consolas" panose="020B0609020204030204" pitchFamily="49" charset="0"/>
              </a:rPr>
              <a:t>khác</a:t>
            </a:r>
            <a:r>
              <a:rPr lang="en-US" sz="1400" dirty="0" smtClean="0">
                <a:latin typeface="Consolas" panose="020B0609020204030204" pitchFamily="49" charset="0"/>
              </a:rPr>
              <a:t> */)</a:t>
            </a:r>
          </a:p>
          <a:p>
            <a:pPr marL="457200" lvl="1" indent="0">
              <a:buNone/>
            </a:pP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cho</a:t>
            </a:r>
            <a:r>
              <a:rPr lang="en-US" sz="1400" dirty="0" smtClean="0">
                <a:latin typeface="Consolas" panose="020B0609020204030204" pitchFamily="49" charset="0"/>
              </a:rPr>
              <a:t> </a:t>
            </a:r>
            <a:r>
              <a:rPr lang="en-US" sz="1400" dirty="0" err="1" smtClean="0">
                <a:latin typeface="Consolas" panose="020B0609020204030204" pitchFamily="49" charset="0"/>
              </a:rPr>
              <a:t>trường</a:t>
            </a:r>
            <a:r>
              <a:rPr lang="en-US" sz="1400" dirty="0" smtClean="0">
                <a:latin typeface="Consolas" panose="020B0609020204030204" pitchFamily="49" charset="0"/>
              </a:rPr>
              <a:t> </a:t>
            </a:r>
            <a:r>
              <a:rPr lang="en-US" sz="1400" dirty="0" err="1" smtClean="0">
                <a:latin typeface="Consolas" panose="020B0609020204030204" pitchFamily="49" charset="0"/>
              </a:rPr>
              <a:t>hợp</a:t>
            </a:r>
            <a:r>
              <a:rPr lang="en-US" sz="1400" dirty="0" smtClean="0">
                <a:latin typeface="Consolas" panose="020B0609020204030204" pitchFamily="49" charset="0"/>
              </a:rPr>
              <a:t> </a:t>
            </a:r>
            <a:r>
              <a:rPr lang="en-US" sz="1400" dirty="0" err="1" smtClean="0">
                <a:latin typeface="Consolas" panose="020B0609020204030204" pitchFamily="49" charset="0"/>
              </a:rPr>
              <a:t>khác</a:t>
            </a:r>
            <a:endParaRPr lang="en-US" sz="1400" dirty="0" smtClean="0">
              <a:latin typeface="Consolas" panose="020B0609020204030204" pitchFamily="49" charset="0"/>
            </a:endParaRPr>
          </a:p>
          <a:p>
            <a:pPr marL="457200" lvl="1" indent="0">
              <a:buNone/>
            </a:pP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e</a:t>
            </a:r>
            <a:r>
              <a:rPr lang="en-US" sz="1400" dirty="0" smtClean="0">
                <a:latin typeface="Consolas" panose="020B0609020204030204" pitchFamily="49" charset="0"/>
              </a:rPr>
              <a:t>lse</a:t>
            </a:r>
          </a:p>
          <a:p>
            <a:pPr marL="457200" lvl="1" indent="0">
              <a:buNone/>
            </a:pPr>
            <a:r>
              <a:rPr lang="en-US" sz="1400" dirty="0" smtClean="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err="1" smtClean="0">
                <a:latin typeface="Consolas" panose="020B0609020204030204" pitchFamily="49" charset="0"/>
              </a:rPr>
              <a:t>lệnh</a:t>
            </a:r>
            <a:r>
              <a:rPr lang="en-US" sz="1400" dirty="0" smtClean="0">
                <a:latin typeface="Consolas" panose="020B0609020204030204" pitchFamily="49" charset="0"/>
              </a:rPr>
              <a:t> </a:t>
            </a:r>
            <a:r>
              <a:rPr lang="en-US" sz="1400" dirty="0" err="1" smtClean="0">
                <a:latin typeface="Consolas" panose="020B0609020204030204" pitchFamily="49" charset="0"/>
              </a:rPr>
              <a:t>cho</a:t>
            </a:r>
            <a:r>
              <a:rPr lang="en-US" sz="1400" dirty="0" smtClean="0">
                <a:latin typeface="Consolas" panose="020B0609020204030204" pitchFamily="49" charset="0"/>
              </a:rPr>
              <a:t> </a:t>
            </a:r>
            <a:r>
              <a:rPr lang="en-US" sz="1400" dirty="0" err="1" smtClean="0">
                <a:latin typeface="Consolas" panose="020B0609020204030204" pitchFamily="49" charset="0"/>
              </a:rPr>
              <a:t>các</a:t>
            </a:r>
            <a:r>
              <a:rPr lang="en-US" sz="1400" dirty="0" smtClean="0">
                <a:latin typeface="Consolas" panose="020B0609020204030204" pitchFamily="49" charset="0"/>
              </a:rPr>
              <a:t> </a:t>
            </a:r>
            <a:r>
              <a:rPr lang="en-US" sz="1400" dirty="0" err="1" smtClean="0">
                <a:latin typeface="Consolas" panose="020B0609020204030204" pitchFamily="49" charset="0"/>
              </a:rPr>
              <a:t>trường</a:t>
            </a:r>
            <a:r>
              <a:rPr lang="en-US" sz="1400" dirty="0" smtClean="0">
                <a:latin typeface="Consolas" panose="020B0609020204030204" pitchFamily="49" charset="0"/>
              </a:rPr>
              <a:t> </a:t>
            </a:r>
            <a:r>
              <a:rPr lang="en-US" sz="1400" dirty="0" err="1" smtClean="0">
                <a:latin typeface="Consolas" panose="020B0609020204030204" pitchFamily="49" charset="0"/>
              </a:rPr>
              <a:t>hợp</a:t>
            </a:r>
            <a:r>
              <a:rPr lang="en-US" sz="1400" dirty="0" smtClean="0">
                <a:latin typeface="Consolas" panose="020B0609020204030204" pitchFamily="49" charset="0"/>
              </a:rPr>
              <a:t> </a:t>
            </a:r>
            <a:r>
              <a:rPr lang="en-US" sz="1400" dirty="0" err="1" smtClean="0">
                <a:latin typeface="Consolas" panose="020B0609020204030204" pitchFamily="49" charset="0"/>
              </a:rPr>
              <a:t>còn</a:t>
            </a:r>
            <a:r>
              <a:rPr lang="en-US" sz="1400" dirty="0" smtClean="0">
                <a:latin typeface="Consolas" panose="020B0609020204030204" pitchFamily="49" charset="0"/>
              </a:rPr>
              <a:t> </a:t>
            </a:r>
            <a:r>
              <a:rPr lang="en-US" sz="1400" dirty="0" err="1" smtClean="0">
                <a:latin typeface="Consolas" panose="020B0609020204030204" pitchFamily="49" charset="0"/>
              </a:rPr>
              <a:t>lại</a:t>
            </a:r>
            <a:endParaRPr lang="en-US" sz="1400" dirty="0" smtClean="0">
              <a:latin typeface="Consolas" panose="020B0609020204030204" pitchFamily="49" charset="0"/>
            </a:endParaRPr>
          </a:p>
          <a:p>
            <a:pPr marL="457200" lvl="1" indent="0">
              <a:buNone/>
            </a:pPr>
            <a:r>
              <a:rPr lang="en-US" sz="1400" dirty="0" smtClean="0">
                <a:latin typeface="Consolas" panose="020B0609020204030204" pitchFamily="49" charset="0"/>
              </a:rPr>
              <a:t>}</a:t>
            </a:r>
          </a:p>
        </p:txBody>
      </p:sp>
    </p:spTree>
    <p:extLst>
      <p:ext uri="{BB962C8B-B14F-4D97-AF65-F5344CB8AC3E}">
        <p14:creationId xmlns:p14="http://schemas.microsoft.com/office/powerpoint/2010/main" val="170557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1: </a:t>
            </a:r>
            <a:r>
              <a:rPr lang="en-US" dirty="0" err="1" smtClean="0"/>
              <a:t>Giải</a:t>
            </a:r>
            <a:r>
              <a:rPr lang="en-US" dirty="0" smtClean="0"/>
              <a:t> </a:t>
            </a:r>
            <a:r>
              <a:rPr lang="en-US" dirty="0" err="1" smtClean="0"/>
              <a:t>và</a:t>
            </a:r>
            <a:r>
              <a:rPr lang="en-US" dirty="0" smtClean="0"/>
              <a:t> </a:t>
            </a:r>
            <a:r>
              <a:rPr lang="en-US" dirty="0" err="1" smtClean="0"/>
              <a:t>biện</a:t>
            </a:r>
            <a:r>
              <a:rPr lang="en-US" dirty="0" smtClean="0"/>
              <a:t> </a:t>
            </a:r>
            <a:r>
              <a:rPr lang="en-US" dirty="0" err="1" smtClean="0"/>
              <a:t>luận</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aX+b</a:t>
            </a:r>
            <a:r>
              <a:rPr lang="en-US" dirty="0" smtClean="0"/>
              <a:t>=0</a:t>
            </a:r>
            <a:endParaRPr lang="en-US" dirty="0"/>
          </a:p>
        </p:txBody>
      </p:sp>
      <p:sp>
        <p:nvSpPr>
          <p:cNvPr id="3" name="Content Placeholder 2"/>
          <p:cNvSpPr>
            <a:spLocks noGrp="1"/>
          </p:cNvSpPr>
          <p:nvPr>
            <p:ph idx="1"/>
          </p:nvPr>
        </p:nvSpPr>
        <p:spPr>
          <a:xfrm>
            <a:off x="677334" y="2160589"/>
            <a:ext cx="8596668" cy="4121339"/>
          </a:xfrm>
        </p:spPr>
        <p:txBody>
          <a:bodyPr>
            <a:noAutofit/>
          </a:bodyPr>
          <a:lstStyle/>
          <a:p>
            <a:pPr>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#include </a:t>
            </a:r>
            <a:r>
              <a:rPr lang="en-US" altLang="ja-JP" sz="1100" dirty="0"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&lt;</a:t>
            </a:r>
            <a:r>
              <a:rPr lang="en-US" altLang="ja-JP" sz="1100" dirty="0" err="1"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iostream</a:t>
            </a:r>
            <a:r>
              <a:rPr lang="en-US" altLang="ja-JP" sz="1100" dirty="0"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&gt;</a:t>
            </a:r>
            <a:endParaRPr lang="en-US" altLang="ja-JP" sz="1100" dirty="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endParaRPr>
          </a:p>
          <a:p>
            <a:pPr>
              <a:lnSpc>
                <a:spcPct val="90000"/>
              </a:lnSpc>
              <a:buNone/>
            </a:pPr>
            <a:r>
              <a:rPr lang="en-US" altLang="ja-JP" sz="1100" dirty="0"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using namespace </a:t>
            </a:r>
            <a:r>
              <a:rPr lang="en-US" altLang="ja-JP" sz="1100" dirty="0" err="1"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std</a:t>
            </a:r>
            <a:r>
              <a:rPr lang="en-US" altLang="ja-JP" sz="1100" dirty="0" smtClean="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rPr>
              <a:t>;</a:t>
            </a:r>
            <a:endParaRPr lang="en-US" altLang="ja-JP" sz="1100" dirty="0">
              <a:solidFill>
                <a:schemeClr val="tx1"/>
              </a:solidFill>
              <a:latin typeface="Consolas" panose="020B0609020204030204" pitchFamily="49" charset="0"/>
              <a:ea typeface="ＭＳ Ｐゴシック" panose="020B0600070205080204" pitchFamily="34" charset="-128"/>
              <a:cs typeface="Times New Roman" panose="02020603050405020304" pitchFamily="18" charset="0"/>
            </a:endParaRPr>
          </a:p>
          <a:p>
            <a:pPr>
              <a:lnSpc>
                <a:spcPct val="90000"/>
              </a:lnSpc>
              <a:buNone/>
            </a:pPr>
            <a:r>
              <a:rPr lang="en-US" altLang="ja-JP" sz="1100" dirty="0" err="1" smtClean="0">
                <a:solidFill>
                  <a:schemeClr val="tx1"/>
                </a:solidFill>
                <a:latin typeface="Consolas" panose="020B0609020204030204" pitchFamily="49" charset="0"/>
                <a:ea typeface="ＭＳ Ｐゴシック" panose="020B0600070205080204" pitchFamily="34" charset="-128"/>
                <a:cs typeface="Courier New" panose="02070309020205020404" pitchFamily="49" charset="0"/>
              </a:rPr>
              <a:t>int</a:t>
            </a:r>
            <a:r>
              <a:rPr lang="en-US" altLang="ja-JP" sz="1100" dirty="0" smtClean="0">
                <a:solidFill>
                  <a:schemeClr val="tx1"/>
                </a:solidFill>
                <a:latin typeface="Consolas" panose="020B0609020204030204" pitchFamily="49" charset="0"/>
                <a:ea typeface="ＭＳ Ｐゴシック" panose="020B0600070205080204" pitchFamily="34" charset="-128"/>
                <a:cs typeface="Courier New" panose="02070309020205020404" pitchFamily="49" charset="0"/>
              </a:rPr>
              <a:t> </a:t>
            </a:r>
            <a:r>
              <a:rPr lang="en-US" altLang="ja-JP" sz="1100" dirty="0">
                <a:solidFill>
                  <a:schemeClr val="tx1"/>
                </a:solidFill>
                <a:latin typeface="Consolas" panose="020B0609020204030204" pitchFamily="49" charset="0"/>
                <a:ea typeface="ＭＳ Ｐゴシック" panose="020B0600070205080204" pitchFamily="34" charset="-128"/>
                <a:cs typeface="Courier New" panose="02070309020205020404" pitchFamily="49" charset="0"/>
              </a:rPr>
              <a:t>main(){</a:t>
            </a: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cs typeface="Courier New" panose="02070309020205020404" pitchFamily="49" charset="0"/>
              </a:rPr>
              <a:t>  float a, b;</a:t>
            </a:r>
          </a:p>
          <a:p>
            <a:pPr>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cout</a:t>
            </a:r>
            <a:r>
              <a:rPr lang="en-US" altLang="ja-JP" sz="1100" dirty="0" smtClean="0">
                <a:solidFill>
                  <a:schemeClr val="tx1"/>
                </a:solidFill>
                <a:latin typeface="Consolas" panose="020B0609020204030204" pitchFamily="49" charset="0"/>
                <a:ea typeface="ＭＳ Ｐゴシック" panose="020B0600070205080204" pitchFamily="34" charset="-128"/>
              </a:rPr>
              <a:t> &lt;&lt; “</a:t>
            </a:r>
            <a:r>
              <a:rPr lang="en-US" altLang="ja-JP" sz="1100" dirty="0" err="1" smtClean="0">
                <a:solidFill>
                  <a:schemeClr val="tx1"/>
                </a:solidFill>
                <a:latin typeface="Consolas" panose="020B0609020204030204" pitchFamily="49" charset="0"/>
                <a:ea typeface="ＭＳ Ｐゴシック" panose="020B0600070205080204" pitchFamily="34" charset="-128"/>
              </a:rPr>
              <a:t>Nhap</a:t>
            </a:r>
            <a:r>
              <a:rPr lang="en-US" altLang="ja-JP" sz="1100" dirty="0" smtClean="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gia</a:t>
            </a:r>
            <a:r>
              <a:rPr lang="en-US" altLang="ja-JP" sz="1100" dirty="0" smtClean="0">
                <a:solidFill>
                  <a:schemeClr val="tx1"/>
                </a:solidFill>
                <a:latin typeface="Consolas" panose="020B0609020204030204" pitchFamily="49" charset="0"/>
                <a:ea typeface="ＭＳ Ｐゴシック" panose="020B0600070205080204" pitchFamily="34" charset="-128"/>
              </a:rPr>
              <a:t> tri a </a:t>
            </a:r>
            <a:r>
              <a:rPr lang="en-US" altLang="ja-JP" sz="1100" dirty="0" err="1" smtClean="0">
                <a:solidFill>
                  <a:schemeClr val="tx1"/>
                </a:solidFill>
                <a:latin typeface="Consolas" panose="020B0609020204030204" pitchFamily="49" charset="0"/>
                <a:ea typeface="ＭＳ Ｐゴシック" panose="020B0600070205080204" pitchFamily="34" charset="-128"/>
              </a:rPr>
              <a:t>va</a:t>
            </a:r>
            <a:r>
              <a:rPr lang="en-US" altLang="ja-JP" sz="1100" dirty="0" smtClean="0">
                <a:solidFill>
                  <a:schemeClr val="tx1"/>
                </a:solidFill>
                <a:latin typeface="Consolas" panose="020B0609020204030204" pitchFamily="49" charset="0"/>
                <a:ea typeface="ＭＳ Ｐゴシック" panose="020B0600070205080204" pitchFamily="34" charset="-128"/>
              </a:rPr>
              <a:t> b: “;</a:t>
            </a:r>
            <a:endParaRPr lang="en-US" altLang="ja-JP" sz="1100" dirty="0">
              <a:solidFill>
                <a:schemeClr val="tx1"/>
              </a:solidFill>
              <a:latin typeface="Consolas" panose="020B0609020204030204" pitchFamily="49" charset="0"/>
              <a:ea typeface="ＭＳ Ｐゴシック" panose="020B0600070205080204" pitchFamily="34" charset="-128"/>
            </a:endParaRPr>
          </a:p>
          <a:p>
            <a:pPr>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cin</a:t>
            </a:r>
            <a:r>
              <a:rPr lang="en-US" altLang="ja-JP" sz="1100" dirty="0" smtClean="0">
                <a:solidFill>
                  <a:schemeClr val="tx1"/>
                </a:solidFill>
                <a:latin typeface="Consolas" panose="020B0609020204030204" pitchFamily="49" charset="0"/>
                <a:ea typeface="ＭＳ Ｐゴシック" panose="020B0600070205080204" pitchFamily="34" charset="-128"/>
              </a:rPr>
              <a:t> &gt;&gt; a &gt;&gt; b;</a:t>
            </a:r>
            <a:endParaRPr lang="en-US" altLang="ja-JP" sz="1100" dirty="0">
              <a:solidFill>
                <a:schemeClr val="tx1"/>
              </a:solidFill>
              <a:latin typeface="Consolas" panose="020B0609020204030204" pitchFamily="49" charset="0"/>
              <a:ea typeface="ＭＳ Ｐゴシック" panose="020B0600070205080204" pitchFamily="34" charset="-128"/>
            </a:endParaRP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if (!a)    // </a:t>
            </a:r>
            <a:r>
              <a:rPr lang="en-US" altLang="ja-JP" sz="1100" dirty="0" err="1">
                <a:solidFill>
                  <a:schemeClr val="tx1"/>
                </a:solidFill>
                <a:latin typeface="Consolas" panose="020B0609020204030204" pitchFamily="49" charset="0"/>
                <a:ea typeface="ＭＳ Ｐゴシック" panose="020B0600070205080204" pitchFamily="34" charset="-128"/>
              </a:rPr>
              <a:t>nhánh</a:t>
            </a:r>
            <a:r>
              <a:rPr lang="en-US" altLang="ja-JP" sz="1100" dirty="0">
                <a:solidFill>
                  <a:schemeClr val="tx1"/>
                </a:solidFill>
                <a:latin typeface="Consolas" panose="020B0609020204030204" pitchFamily="49" charset="0"/>
                <a:ea typeface="ＭＳ Ｐゴシック" panose="020B0600070205080204" pitchFamily="34" charset="-128"/>
              </a:rPr>
              <a:t> a==0 </a:t>
            </a: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if (!b)   // </a:t>
            </a:r>
            <a:r>
              <a:rPr lang="en-US" altLang="ja-JP" sz="1100" dirty="0" err="1">
                <a:solidFill>
                  <a:schemeClr val="tx1"/>
                </a:solidFill>
                <a:latin typeface="Consolas" panose="020B0609020204030204" pitchFamily="49" charset="0"/>
                <a:ea typeface="ＭＳ Ｐゴシック" panose="020B0600070205080204" pitchFamily="34" charset="-128"/>
              </a:rPr>
              <a:t>neu</a:t>
            </a:r>
            <a:r>
              <a:rPr lang="en-US" altLang="ja-JP" sz="1100" dirty="0">
                <a:solidFill>
                  <a:schemeClr val="tx1"/>
                </a:solidFill>
                <a:latin typeface="Consolas" panose="020B0609020204030204" pitchFamily="49" charset="0"/>
                <a:ea typeface="ＭＳ Ｐゴシック" panose="020B0600070205080204" pitchFamily="34" charset="-128"/>
              </a:rPr>
              <a:t> a==0 </a:t>
            </a:r>
            <a:r>
              <a:rPr lang="en-US" altLang="ja-JP" sz="1100" dirty="0" err="1">
                <a:solidFill>
                  <a:schemeClr val="tx1"/>
                </a:solidFill>
                <a:latin typeface="Consolas" panose="020B0609020204030204" pitchFamily="49" charset="0"/>
                <a:ea typeface="ＭＳ Ｐゴシック" panose="020B0600070205080204" pitchFamily="34" charset="-128"/>
              </a:rPr>
              <a:t>và</a:t>
            </a:r>
            <a:r>
              <a:rPr lang="en-US" altLang="ja-JP" sz="1100" dirty="0">
                <a:solidFill>
                  <a:schemeClr val="tx1"/>
                </a:solidFill>
                <a:latin typeface="Consolas" panose="020B0609020204030204" pitchFamily="49" charset="0"/>
                <a:ea typeface="ＭＳ Ｐゴシック" panose="020B0600070205080204" pitchFamily="34" charset="-128"/>
              </a:rPr>
              <a:t> b==0</a:t>
            </a: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cout</a:t>
            </a:r>
            <a:r>
              <a:rPr lang="en-US" altLang="ja-JP" sz="1100" dirty="0" smtClean="0">
                <a:solidFill>
                  <a:schemeClr val="tx1"/>
                </a:solidFill>
                <a:latin typeface="Consolas" panose="020B0609020204030204" pitchFamily="49" charset="0"/>
                <a:ea typeface="ＭＳ Ｐゴシック" panose="020B0600070205080204" pitchFamily="34" charset="-128"/>
              </a:rPr>
              <a:t> &lt;&lt; “Phuong </a:t>
            </a:r>
            <a:r>
              <a:rPr lang="en-US" altLang="ja-JP" sz="1100" dirty="0" err="1" smtClean="0">
                <a:solidFill>
                  <a:schemeClr val="tx1"/>
                </a:solidFill>
                <a:latin typeface="Consolas" panose="020B0609020204030204" pitchFamily="49" charset="0"/>
                <a:ea typeface="ＭＳ Ｐゴシック" panose="020B0600070205080204" pitchFamily="34" charset="-128"/>
              </a:rPr>
              <a:t>trinh</a:t>
            </a:r>
            <a:r>
              <a:rPr lang="en-US" altLang="ja-JP" sz="1100" dirty="0" smtClean="0">
                <a:solidFill>
                  <a:schemeClr val="tx1"/>
                </a:solidFill>
                <a:latin typeface="Consolas" panose="020B0609020204030204" pitchFamily="49" charset="0"/>
                <a:ea typeface="ＭＳ Ｐゴシック" panose="020B0600070205080204" pitchFamily="34" charset="-128"/>
              </a:rPr>
              <a:t> co </a:t>
            </a:r>
            <a:r>
              <a:rPr lang="en-US" altLang="ja-JP" sz="1100" dirty="0" err="1" smtClean="0">
                <a:solidFill>
                  <a:schemeClr val="tx1"/>
                </a:solidFill>
                <a:latin typeface="Consolas" panose="020B0609020204030204" pitchFamily="49" charset="0"/>
                <a:ea typeface="ＭＳ Ｐゴシック" panose="020B0600070205080204" pitchFamily="34" charset="-128"/>
              </a:rPr>
              <a:t>vo</a:t>
            </a:r>
            <a:r>
              <a:rPr lang="en-US" altLang="ja-JP" sz="1100" dirty="0" smtClean="0">
                <a:solidFill>
                  <a:schemeClr val="tx1"/>
                </a:solidFill>
                <a:latin typeface="Consolas" panose="020B0609020204030204" pitchFamily="49" charset="0"/>
                <a:ea typeface="ＭＳ Ｐゴシック" panose="020B0600070205080204" pitchFamily="34" charset="-128"/>
              </a:rPr>
              <a:t> so Nghiem”;</a:t>
            </a:r>
            <a:endParaRPr lang="en-US" altLang="ja-JP" sz="1100" dirty="0">
              <a:solidFill>
                <a:schemeClr val="tx1"/>
              </a:solidFill>
              <a:latin typeface="Consolas" panose="020B0609020204030204" pitchFamily="49" charset="0"/>
              <a:ea typeface="ＭＳ Ｐゴシック" panose="020B0600070205080204" pitchFamily="34" charset="-128"/>
            </a:endParaRP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else</a:t>
            </a: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cout</a:t>
            </a:r>
            <a:r>
              <a:rPr lang="en-US" altLang="ja-JP" sz="1100" dirty="0" smtClean="0">
                <a:solidFill>
                  <a:schemeClr val="tx1"/>
                </a:solidFill>
                <a:latin typeface="Consolas" panose="020B0609020204030204" pitchFamily="49" charset="0"/>
                <a:ea typeface="ＭＳ Ｐゴシック" panose="020B0600070205080204" pitchFamily="34" charset="-128"/>
              </a:rPr>
              <a:t> &lt;&lt; “ Phuong </a:t>
            </a:r>
            <a:r>
              <a:rPr lang="en-US" altLang="ja-JP" sz="1100" dirty="0" err="1" smtClean="0">
                <a:solidFill>
                  <a:schemeClr val="tx1"/>
                </a:solidFill>
                <a:latin typeface="Consolas" panose="020B0609020204030204" pitchFamily="49" charset="0"/>
                <a:ea typeface="ＭＳ Ｐゴシック" panose="020B0600070205080204" pitchFamily="34" charset="-128"/>
              </a:rPr>
              <a:t>trinh</a:t>
            </a:r>
            <a:r>
              <a:rPr lang="en-US" altLang="ja-JP" sz="1100" dirty="0" smtClean="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vo</a:t>
            </a:r>
            <a:r>
              <a:rPr lang="en-US" altLang="ja-JP" sz="1100" dirty="0" smtClean="0">
                <a:solidFill>
                  <a:schemeClr val="tx1"/>
                </a:solidFill>
                <a:latin typeface="Consolas" panose="020B0609020204030204" pitchFamily="49" charset="0"/>
                <a:ea typeface="ＭＳ Ｐゴシック" panose="020B0600070205080204" pitchFamily="34" charset="-128"/>
              </a:rPr>
              <a:t> Nghiem”;</a:t>
            </a:r>
            <a:endParaRPr lang="en-US" altLang="ja-JP" sz="1100" dirty="0">
              <a:solidFill>
                <a:schemeClr val="tx1"/>
              </a:solidFill>
              <a:latin typeface="Consolas" panose="020B0609020204030204" pitchFamily="49" charset="0"/>
              <a:ea typeface="ＭＳ Ｐゴシック" panose="020B0600070205080204" pitchFamily="34" charset="-128"/>
            </a:endParaRP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else // </a:t>
            </a:r>
            <a:r>
              <a:rPr lang="en-US" altLang="ja-JP" sz="1100" dirty="0" err="1">
                <a:solidFill>
                  <a:schemeClr val="tx1"/>
                </a:solidFill>
                <a:latin typeface="Consolas" panose="020B0609020204030204" pitchFamily="49" charset="0"/>
                <a:ea typeface="ＭＳ Ｐゴシック" panose="020B0600070205080204" pitchFamily="34" charset="-128"/>
              </a:rPr>
              <a:t>nhánh</a:t>
            </a:r>
            <a:r>
              <a:rPr lang="en-US" altLang="ja-JP" sz="1100" dirty="0">
                <a:solidFill>
                  <a:schemeClr val="tx1"/>
                </a:solidFill>
                <a:latin typeface="Consolas" panose="020B0609020204030204" pitchFamily="49" charset="0"/>
                <a:ea typeface="ＭＳ Ｐゴシック" panose="020B0600070205080204" pitchFamily="34" charset="-128"/>
              </a:rPr>
              <a:t> a!=0 </a:t>
            </a: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err="1" smtClean="0">
                <a:solidFill>
                  <a:schemeClr val="tx1"/>
                </a:solidFill>
                <a:latin typeface="Consolas" panose="020B0609020204030204" pitchFamily="49" charset="0"/>
                <a:ea typeface="ＭＳ Ｐゴシック" panose="020B0600070205080204" pitchFamily="34" charset="-128"/>
              </a:rPr>
              <a:t>cout</a:t>
            </a:r>
            <a:r>
              <a:rPr lang="en-US" altLang="ja-JP" sz="1100" dirty="0" smtClean="0">
                <a:solidFill>
                  <a:schemeClr val="tx1"/>
                </a:solidFill>
                <a:latin typeface="Consolas" panose="020B0609020204030204" pitchFamily="49" charset="0"/>
                <a:ea typeface="ＭＳ Ｐゴシック" panose="020B0600070205080204" pitchFamily="34" charset="-128"/>
              </a:rPr>
              <a:t> &lt;&lt; “Phuong </a:t>
            </a:r>
            <a:r>
              <a:rPr lang="en-US" altLang="ja-JP" sz="1100" dirty="0" err="1" smtClean="0">
                <a:solidFill>
                  <a:schemeClr val="tx1"/>
                </a:solidFill>
                <a:latin typeface="Consolas" panose="020B0609020204030204" pitchFamily="49" charset="0"/>
                <a:ea typeface="ＭＳ Ｐゴシック" panose="020B0600070205080204" pitchFamily="34" charset="-128"/>
              </a:rPr>
              <a:t>trinh</a:t>
            </a:r>
            <a:r>
              <a:rPr lang="en-US" altLang="ja-JP" sz="1100" dirty="0" smtClean="0">
                <a:solidFill>
                  <a:schemeClr val="tx1"/>
                </a:solidFill>
                <a:latin typeface="Consolas" panose="020B0609020204030204" pitchFamily="49" charset="0"/>
                <a:ea typeface="ＭＳ Ｐゴシック" panose="020B0600070205080204" pitchFamily="34" charset="-128"/>
              </a:rPr>
              <a:t> co Nghiem la “ &lt;&lt; -b/a;</a:t>
            </a:r>
            <a:endParaRPr lang="en-US" altLang="ja-JP" sz="1100" dirty="0">
              <a:solidFill>
                <a:schemeClr val="tx1"/>
              </a:solidFill>
              <a:latin typeface="Consolas" panose="020B0609020204030204" pitchFamily="49" charset="0"/>
              <a:ea typeface="ＭＳ Ｐゴシック" panose="020B0600070205080204" pitchFamily="34" charset="-128"/>
            </a:endParaRP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  </a:t>
            </a:r>
            <a:r>
              <a:rPr lang="en-US" altLang="ja-JP" sz="1100" dirty="0" smtClean="0">
                <a:solidFill>
                  <a:schemeClr val="tx1"/>
                </a:solidFill>
                <a:latin typeface="Consolas" panose="020B0609020204030204" pitchFamily="49" charset="0"/>
                <a:ea typeface="ＭＳ Ｐゴシック" panose="020B0600070205080204" pitchFamily="34" charset="-128"/>
              </a:rPr>
              <a:t>system(“pause”);</a:t>
            </a:r>
            <a:endParaRPr lang="en-US" altLang="ja-JP" sz="1100" dirty="0">
              <a:solidFill>
                <a:schemeClr val="tx1"/>
              </a:solidFill>
              <a:latin typeface="Consolas" panose="020B0609020204030204" pitchFamily="49" charset="0"/>
              <a:ea typeface="ＭＳ Ｐゴシック" panose="020B0600070205080204" pitchFamily="34" charset="-128"/>
            </a:endParaRPr>
          </a:p>
          <a:p>
            <a:pPr algn="just">
              <a:lnSpc>
                <a:spcPct val="90000"/>
              </a:lnSpc>
              <a:buNone/>
            </a:pPr>
            <a:r>
              <a:rPr lang="en-US" altLang="ja-JP" sz="1100" dirty="0">
                <a:solidFill>
                  <a:schemeClr val="tx1"/>
                </a:solidFill>
                <a:latin typeface="Consolas" panose="020B0609020204030204" pitchFamily="49" charset="0"/>
                <a:ea typeface="ＭＳ Ｐゴシック" panose="020B0600070205080204" pitchFamily="34" charset="-128"/>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66871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 </a:t>
            </a:r>
            <a:r>
              <a:rPr lang="vi-VN" altLang="ja-JP" dirty="0"/>
              <a:t>Nhập số thực x bất kỳ, tính :</a:t>
            </a:r>
            <a:endParaRPr lang="en-US" dirty="0"/>
          </a:p>
        </p:txBody>
      </p:sp>
      <p:sp>
        <p:nvSpPr>
          <p:cNvPr id="3" name="Content Placeholder 2"/>
          <p:cNvSpPr>
            <a:spLocks noGrp="1"/>
          </p:cNvSpPr>
          <p:nvPr>
            <p:ph idx="1"/>
          </p:nvPr>
        </p:nvSpPr>
        <p:spPr/>
        <p:txBody>
          <a:bodyPr/>
          <a:lstStyle/>
          <a:p>
            <a:r>
              <a:rPr lang="vi-VN" altLang="ja-JP" dirty="0"/>
              <a:t>Trong </a:t>
            </a:r>
            <a:r>
              <a:rPr lang="en-US" altLang="ja-JP" dirty="0" smtClean="0">
                <a:ea typeface="ＭＳ Ｐゴシック" panose="020B0600070205080204" pitchFamily="34" charset="-128"/>
              </a:rPr>
              <a:t>C++</a:t>
            </a:r>
            <a:r>
              <a:rPr lang="vi-VN" altLang="ja-JP" dirty="0" smtClean="0"/>
              <a:t> </a:t>
            </a:r>
            <a:r>
              <a:rPr lang="vi-VN" altLang="ja-JP" dirty="0"/>
              <a:t>không có hàm tính căn bậc ba của x. Ðể </a:t>
            </a:r>
            <a:r>
              <a:rPr lang="vi-VN" altLang="ja-JP" dirty="0" smtClean="0"/>
              <a:t>tính </a:t>
            </a:r>
            <a:r>
              <a:rPr lang="vi-VN" altLang="ja-JP" dirty="0"/>
              <a:t>ta phải dùng hai hàm </a:t>
            </a:r>
            <a:r>
              <a:rPr lang="en-US" altLang="ja-JP" dirty="0">
                <a:ea typeface="ＭＳ Ｐゴシック" panose="020B0600070205080204" pitchFamily="34" charset="-128"/>
              </a:rPr>
              <a:t>e</a:t>
            </a:r>
            <a:r>
              <a:rPr lang="vi-VN" altLang="ja-JP" dirty="0"/>
              <a:t>xp(x) và </a:t>
            </a:r>
            <a:r>
              <a:rPr lang="en-US" altLang="ja-JP" dirty="0">
                <a:ea typeface="ＭＳ Ｐゴシック" panose="020B0600070205080204" pitchFamily="34" charset="-128"/>
              </a:rPr>
              <a:t>log</a:t>
            </a:r>
            <a:r>
              <a:rPr lang="vi-VN" altLang="ja-JP" dirty="0"/>
              <a:t>(x).</a:t>
            </a:r>
          </a:p>
          <a:p>
            <a:r>
              <a:rPr lang="vi-VN" altLang="ja-JP" dirty="0"/>
              <a:t>    Áp dụng công thức toán học: x = e</a:t>
            </a:r>
            <a:r>
              <a:rPr lang="vi-VN" altLang="ja-JP" baseline="30000" dirty="0"/>
              <a:t>lnx</a:t>
            </a:r>
            <a:r>
              <a:rPr lang="vi-VN" altLang="ja-JP" dirty="0"/>
              <a:t> với x&gt;0, ta có</a:t>
            </a:r>
            <a:r>
              <a:rPr lang="vi-VN" altLang="ja-JP" dirty="0" smtClean="0"/>
              <a:t>:</a:t>
            </a:r>
            <a:endParaRPr lang="en-US" altLang="ja-JP" dirty="0" smtClean="0"/>
          </a:p>
          <a:p>
            <a:pPr marL="0" indent="0">
              <a:buNone/>
            </a:pPr>
            <a:r>
              <a:rPr lang="vi-VN" altLang="ja-JP" dirty="0" smtClean="0"/>
              <a:t> </a:t>
            </a:r>
            <a:endParaRPr lang="vi-VN" altLang="ja-JP" dirty="0"/>
          </a:p>
          <a:p>
            <a:endParaRPr lang="en-US" dirty="0"/>
          </a:p>
        </p:txBody>
      </p:sp>
      <mc:AlternateContent xmlns:mc="http://schemas.openxmlformats.org/markup-compatibility/2006" xmlns:a14="http://schemas.microsoft.com/office/drawing/2010/main">
        <mc:Choice Requires="a14">
          <p:sp>
            <p:nvSpPr>
              <p:cNvPr id="6" name="Rectangle 5"/>
              <p:cNvSpPr/>
              <p:nvPr/>
            </p:nvSpPr>
            <p:spPr>
              <a:xfrm>
                <a:off x="4116971" y="1222608"/>
                <a:ext cx="1972933" cy="3724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0">
                          <a:latin typeface="Cambria Math" panose="02040503050406030204" pitchFamily="18" charset="0"/>
                        </a:rPr>
                        <m:t>=</m:t>
                      </m:r>
                      <m:rad>
                        <m:radPr>
                          <m:ctrlPr>
                            <a:rPr lang="en-US" i="1">
                              <a:latin typeface="Cambria Math" panose="02040503050406030204" pitchFamily="18" charset="0"/>
                            </a:rPr>
                          </m:ctrlPr>
                        </m:radPr>
                        <m:deg>
                          <m:r>
                            <a:rPr lang="en-US" i="0">
                              <a:latin typeface="Cambria Math" panose="02040503050406030204" pitchFamily="18" charset="0"/>
                            </a:rPr>
                            <m:t>3</m:t>
                          </m:r>
                        </m:deg>
                        <m:e>
                          <m:r>
                            <a:rPr lang="en-US" i="1">
                              <a:latin typeface="Cambria Math" panose="02040503050406030204" pitchFamily="18" charset="0"/>
                            </a:rPr>
                            <m:t>𝑥</m:t>
                          </m:r>
                        </m:e>
                      </m:ra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116971" y="1222608"/>
                <a:ext cx="1972933" cy="372410"/>
              </a:xfrm>
              <a:prstGeom prst="rect">
                <a:avLst/>
              </a:prstGeom>
              <a:blipFill>
                <a:blip r:embed="rId2"/>
                <a:stretch>
                  <a:fillRect b="-8197"/>
                </a:stretch>
              </a:blipFill>
            </p:spPr>
            <p:txBody>
              <a:bodyPr/>
              <a:lstStyle/>
              <a:p>
                <a:r>
                  <a:rPr lang="en-US">
                    <a:noFill/>
                  </a:rPr>
                  <a:t> </a:t>
                </a:r>
              </a:p>
            </p:txBody>
          </p:sp>
        </mc:Fallback>
      </mc:AlternateContent>
      <p:pic>
        <p:nvPicPr>
          <p:cNvPr id="7" name="Picture 6" descr="img_u081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1" y="3291731"/>
            <a:ext cx="7269481" cy="161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735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ví</a:t>
            </a:r>
            <a:r>
              <a:rPr lang="en-US" dirty="0" smtClean="0"/>
              <a:t> </a:t>
            </a:r>
            <a:r>
              <a:rPr lang="en-US" dirty="0" err="1" smtClean="0"/>
              <a:t>dụ</a:t>
            </a:r>
            <a:r>
              <a:rPr lang="en-US" dirty="0" smtClean="0"/>
              <a:t> 2</a:t>
            </a:r>
            <a:endParaRPr lang="en-US" dirty="0"/>
          </a:p>
        </p:txBody>
      </p:sp>
      <p:sp>
        <p:nvSpPr>
          <p:cNvPr id="3" name="Content Placeholder 2"/>
          <p:cNvSpPr>
            <a:spLocks noGrp="1"/>
          </p:cNvSpPr>
          <p:nvPr>
            <p:ph idx="1"/>
          </p:nvPr>
        </p:nvSpPr>
        <p:spPr>
          <a:xfrm>
            <a:off x="677334" y="2160589"/>
            <a:ext cx="8596668" cy="4093907"/>
          </a:xfrm>
        </p:spPr>
        <p:txBody>
          <a:bodyPr>
            <a:normAutofit fontScale="70000" lnSpcReduction="20000"/>
          </a:bodyPr>
          <a:lstStyle/>
          <a:p>
            <a:pPr>
              <a:lnSpc>
                <a:spcPct val="90000"/>
              </a:lnSpc>
              <a:buNone/>
            </a:pPr>
            <a:r>
              <a:rPr lang="en-US" altLang="ja-JP" dirty="0" smtClean="0">
                <a:latin typeface="Consolas" panose="020B0609020204030204" pitchFamily="49" charset="0"/>
                <a:ea typeface="ＭＳ Ｐゴシック" panose="020B0600070205080204" pitchFamily="34" charset="-128"/>
              </a:rPr>
              <a:t>#include &lt;</a:t>
            </a:r>
            <a:r>
              <a:rPr lang="en-US" altLang="ja-JP" dirty="0" err="1" smtClean="0">
                <a:latin typeface="Consolas" panose="020B0609020204030204" pitchFamily="49" charset="0"/>
                <a:ea typeface="ＭＳ Ｐゴシック" panose="020B0600070205080204" pitchFamily="34" charset="-128"/>
              </a:rPr>
              <a:t>iostream</a:t>
            </a:r>
            <a:r>
              <a:rPr lang="en-US" altLang="ja-JP" dirty="0" smtClean="0">
                <a:latin typeface="Consolas" panose="020B0609020204030204" pitchFamily="49" charset="0"/>
                <a:ea typeface="ＭＳ Ｐゴシック" panose="020B0600070205080204" pitchFamily="34" charset="-128"/>
              </a:rPr>
              <a:t>&gt;</a:t>
            </a:r>
          </a:p>
          <a:p>
            <a:pPr>
              <a:lnSpc>
                <a:spcPct val="90000"/>
              </a:lnSpc>
              <a:buNone/>
            </a:pPr>
            <a:r>
              <a:rPr lang="en-US" altLang="ja-JP" dirty="0" smtClean="0">
                <a:latin typeface="Consolas" panose="020B0609020204030204" pitchFamily="49" charset="0"/>
                <a:ea typeface="ＭＳ Ｐゴシック" panose="020B0600070205080204" pitchFamily="34" charset="-128"/>
              </a:rPr>
              <a:t>#include &lt;</a:t>
            </a:r>
            <a:r>
              <a:rPr lang="en-US" altLang="ja-JP" dirty="0" err="1" smtClean="0">
                <a:latin typeface="Consolas" panose="020B0609020204030204" pitchFamily="49" charset="0"/>
                <a:ea typeface="ＭＳ Ｐゴシック" panose="020B0600070205080204" pitchFamily="34" charset="-128"/>
              </a:rPr>
              <a:t>cmath</a:t>
            </a:r>
            <a:r>
              <a:rPr lang="en-US" altLang="ja-JP" dirty="0" smtClean="0">
                <a:latin typeface="Consolas" panose="020B0609020204030204" pitchFamily="49" charset="0"/>
                <a:ea typeface="ＭＳ Ｐゴシック" panose="020B0600070205080204" pitchFamily="34" charset="-128"/>
              </a:rPr>
              <a:t>&gt;</a:t>
            </a:r>
          </a:p>
          <a:p>
            <a:pPr>
              <a:lnSpc>
                <a:spcPct val="90000"/>
              </a:lnSpc>
              <a:buNone/>
            </a:pPr>
            <a:r>
              <a:rPr lang="en-US" altLang="ja-JP" dirty="0" smtClean="0">
                <a:latin typeface="Consolas" panose="020B0609020204030204" pitchFamily="49" charset="0"/>
                <a:ea typeface="ＭＳ Ｐゴシック" panose="020B0600070205080204" pitchFamily="34" charset="-128"/>
              </a:rPr>
              <a:t>using namespace </a:t>
            </a:r>
            <a:r>
              <a:rPr lang="en-US" altLang="ja-JP" dirty="0" err="1" smtClean="0">
                <a:latin typeface="Consolas" panose="020B0609020204030204" pitchFamily="49" charset="0"/>
                <a:ea typeface="ＭＳ Ｐゴシック" panose="020B0600070205080204" pitchFamily="34" charset="-128"/>
              </a:rPr>
              <a:t>std</a:t>
            </a:r>
            <a:r>
              <a:rPr lang="en-US" altLang="ja-JP" dirty="0" smtClean="0">
                <a:latin typeface="Consolas" panose="020B0609020204030204" pitchFamily="49" charset="0"/>
                <a:ea typeface="ＭＳ Ｐゴシック" panose="020B0600070205080204" pitchFamily="34" charset="-128"/>
              </a:rPr>
              <a:t>;</a:t>
            </a:r>
            <a:r>
              <a:rPr lang="en-US" altLang="ja-JP" dirty="0">
                <a:latin typeface="Consolas" panose="020B0609020204030204" pitchFamily="49" charset="0"/>
                <a:ea typeface="ＭＳ Ｐゴシック" panose="020B0600070205080204" pitchFamily="34" charset="-128"/>
              </a:rPr>
              <a:t>	</a:t>
            </a:r>
          </a:p>
          <a:p>
            <a:pPr>
              <a:lnSpc>
                <a:spcPct val="90000"/>
              </a:lnSpc>
              <a:buNone/>
            </a:pPr>
            <a:r>
              <a:rPr lang="en-US" altLang="ja-JP" dirty="0" err="1" smtClean="0">
                <a:latin typeface="Consolas" panose="020B0609020204030204" pitchFamily="49" charset="0"/>
                <a:ea typeface="ＭＳ Ｐゴシック" panose="020B0600070205080204" pitchFamily="34" charset="-128"/>
              </a:rPr>
              <a:t>int</a:t>
            </a:r>
            <a:r>
              <a:rPr lang="en-US" altLang="ja-JP" dirty="0" smtClean="0">
                <a:latin typeface="Consolas" panose="020B0609020204030204" pitchFamily="49" charset="0"/>
                <a:ea typeface="ＭＳ Ｐゴシック" panose="020B0600070205080204" pitchFamily="34" charset="-128"/>
              </a:rPr>
              <a:t> </a:t>
            </a:r>
            <a:r>
              <a:rPr lang="en-US" altLang="ja-JP" dirty="0">
                <a:latin typeface="Consolas" panose="020B0609020204030204" pitchFamily="49" charset="0"/>
                <a:ea typeface="ＭＳ Ｐゴシック" panose="020B0600070205080204" pitchFamily="34" charset="-128"/>
              </a:rPr>
              <a:t>main()</a:t>
            </a:r>
          </a:p>
          <a:p>
            <a:pPr>
              <a:lnSpc>
                <a:spcPct val="90000"/>
              </a:lnSpc>
              <a:buNone/>
            </a:pPr>
            <a:r>
              <a:rPr lang="en-US" altLang="ja-JP" dirty="0">
                <a:latin typeface="Consolas" panose="020B0609020204030204" pitchFamily="49" charset="0"/>
                <a:ea typeface="ＭＳ Ｐゴシック" panose="020B0600070205080204" pitchFamily="34" charset="-128"/>
              </a:rPr>
              <a:t>{</a:t>
            </a:r>
          </a:p>
          <a:p>
            <a:pPr>
              <a:lnSpc>
                <a:spcPct val="90000"/>
              </a:lnSpc>
              <a:buNone/>
            </a:pPr>
            <a:r>
              <a:rPr lang="en-US" altLang="ja-JP" dirty="0">
                <a:latin typeface="Consolas" panose="020B0609020204030204" pitchFamily="49" charset="0"/>
                <a:ea typeface="ＭＳ Ｐゴシック" panose="020B0600070205080204" pitchFamily="34" charset="-128"/>
              </a:rPr>
              <a:t>	float</a:t>
            </a:r>
            <a:r>
              <a:rPr lang="vi-VN" altLang="ja-JP" dirty="0">
                <a:latin typeface="Consolas" panose="020B0609020204030204" pitchFamily="49" charset="0"/>
              </a:rPr>
              <a:t> </a:t>
            </a:r>
            <a:r>
              <a:rPr lang="vi-VN" altLang="ja-JP" dirty="0" smtClean="0">
                <a:latin typeface="Consolas" panose="020B0609020204030204" pitchFamily="49" charset="0"/>
              </a:rPr>
              <a:t>x</a:t>
            </a:r>
            <a:r>
              <a:rPr lang="vi-VN" altLang="ja-JP" dirty="0">
                <a:latin typeface="Consolas" panose="020B0609020204030204" pitchFamily="49" charset="0"/>
              </a:rPr>
              <a:t>, y ;</a:t>
            </a:r>
          </a:p>
          <a:p>
            <a:pPr>
              <a:lnSpc>
                <a:spcPct val="90000"/>
              </a:lnSpc>
              <a:buNone/>
            </a:pPr>
            <a:r>
              <a:rPr lang="vi-VN" altLang="ja-JP" dirty="0">
                <a:latin typeface="Consolas" panose="020B0609020204030204" pitchFamily="49" charset="0"/>
              </a:rPr>
              <a:t>   </a:t>
            </a:r>
            <a:r>
              <a:rPr lang="en-US" altLang="ja-JP" dirty="0">
                <a:latin typeface="Consolas" panose="020B0609020204030204" pitchFamily="49" charset="0"/>
                <a:ea typeface="ＭＳ Ｐゴシック" panose="020B0600070205080204" pitchFamily="34" charset="-128"/>
              </a:rPr>
              <a:t>	</a:t>
            </a:r>
            <a:r>
              <a:rPr lang="en-US" altLang="ja-JP" dirty="0" err="1" smtClean="0">
                <a:latin typeface="Consolas" panose="020B0609020204030204" pitchFamily="49" charset="0"/>
                <a:ea typeface="ＭＳ Ｐゴシック" panose="020B0600070205080204" pitchFamily="34" charset="-128"/>
              </a:rPr>
              <a:t>cout</a:t>
            </a:r>
            <a:r>
              <a:rPr lang="en-US" altLang="ja-JP" dirty="0" smtClean="0">
                <a:latin typeface="Consolas" panose="020B0609020204030204" pitchFamily="49" charset="0"/>
                <a:ea typeface="ＭＳ Ｐゴシック" panose="020B0600070205080204" pitchFamily="34" charset="-128"/>
              </a:rPr>
              <a:t> &lt;&lt; “ x = “;</a:t>
            </a:r>
          </a:p>
          <a:p>
            <a:pPr>
              <a:lnSpc>
                <a:spcPct val="90000"/>
              </a:lnSpc>
              <a:buNone/>
            </a:pPr>
            <a:r>
              <a:rPr lang="en-US" altLang="ja-JP" dirty="0">
                <a:latin typeface="Consolas" panose="020B0609020204030204" pitchFamily="49" charset="0"/>
                <a:ea typeface="ＭＳ Ｐゴシック" panose="020B0600070205080204" pitchFamily="34" charset="-128"/>
              </a:rPr>
              <a:t>	</a:t>
            </a:r>
            <a:r>
              <a:rPr lang="en-US" altLang="ja-JP" dirty="0" err="1" smtClean="0">
                <a:latin typeface="Consolas" panose="020B0609020204030204" pitchFamily="49" charset="0"/>
                <a:ea typeface="ＭＳ Ｐゴシック" panose="020B0600070205080204" pitchFamily="34" charset="-128"/>
              </a:rPr>
              <a:t>cin</a:t>
            </a:r>
            <a:r>
              <a:rPr lang="en-US" altLang="ja-JP" dirty="0" smtClean="0">
                <a:latin typeface="Consolas" panose="020B0609020204030204" pitchFamily="49" charset="0"/>
                <a:ea typeface="ＭＳ Ｐゴシック" panose="020B0600070205080204" pitchFamily="34" charset="-128"/>
              </a:rPr>
              <a:t> &gt;&gt; x;</a:t>
            </a:r>
            <a:endParaRPr lang="en-US" altLang="ja-JP" dirty="0">
              <a:latin typeface="Consolas" panose="020B0609020204030204" pitchFamily="49" charset="0"/>
              <a:ea typeface="ＭＳ Ｐゴシック" panose="020B0600070205080204" pitchFamily="34" charset="-128"/>
            </a:endParaRPr>
          </a:p>
          <a:p>
            <a:pPr>
              <a:lnSpc>
                <a:spcPct val="90000"/>
              </a:lnSpc>
              <a:buNone/>
            </a:pPr>
            <a:r>
              <a:rPr lang="vi-VN" altLang="ja-JP" dirty="0">
                <a:latin typeface="Consolas" panose="020B0609020204030204" pitchFamily="49" charset="0"/>
              </a:rPr>
              <a:t>   </a:t>
            </a:r>
            <a:r>
              <a:rPr lang="en-US" altLang="ja-JP" dirty="0" err="1" smtClean="0">
                <a:latin typeface="Consolas" panose="020B0609020204030204" pitchFamily="49" charset="0"/>
                <a:ea typeface="ＭＳ Ｐゴシック" panose="020B0600070205080204" pitchFamily="34" charset="-128"/>
              </a:rPr>
              <a:t>i</a:t>
            </a:r>
            <a:r>
              <a:rPr lang="vi-VN" altLang="ja-JP" dirty="0">
                <a:latin typeface="Consolas" panose="020B0609020204030204" pitchFamily="49" charset="0"/>
              </a:rPr>
              <a:t>f </a:t>
            </a:r>
            <a:r>
              <a:rPr lang="en-US" altLang="ja-JP" dirty="0">
                <a:latin typeface="Consolas" panose="020B0609020204030204" pitchFamily="49" charset="0"/>
                <a:ea typeface="ＭＳ Ｐゴシック" panose="020B0600070205080204" pitchFamily="34" charset="-128"/>
              </a:rPr>
              <a:t>(</a:t>
            </a:r>
            <a:r>
              <a:rPr lang="vi-VN" altLang="ja-JP" dirty="0">
                <a:latin typeface="Consolas" panose="020B0609020204030204" pitchFamily="49" charset="0"/>
              </a:rPr>
              <a:t>x</a:t>
            </a:r>
            <a:r>
              <a:rPr lang="en-US" altLang="ja-JP" dirty="0">
                <a:latin typeface="Consolas" panose="020B0609020204030204" pitchFamily="49" charset="0"/>
                <a:ea typeface="ＭＳ Ｐゴシック" panose="020B0600070205080204" pitchFamily="34" charset="-128"/>
              </a:rPr>
              <a:t> == 0) </a:t>
            </a:r>
            <a:r>
              <a:rPr lang="vi-VN" altLang="ja-JP" dirty="0">
                <a:latin typeface="Consolas" panose="020B0609020204030204" pitchFamily="49" charset="0"/>
              </a:rPr>
              <a:t> y=0</a:t>
            </a:r>
            <a:r>
              <a:rPr lang="en-US" altLang="ja-JP" dirty="0">
                <a:latin typeface="Consolas" panose="020B0609020204030204" pitchFamily="49" charset="0"/>
                <a:ea typeface="ＭＳ Ｐゴシック" panose="020B0600070205080204" pitchFamily="34" charset="-128"/>
              </a:rPr>
              <a:t>;</a:t>
            </a:r>
            <a:endParaRPr lang="vi-VN" altLang="ja-JP" dirty="0">
              <a:latin typeface="Consolas" panose="020B0609020204030204" pitchFamily="49" charset="0"/>
            </a:endParaRPr>
          </a:p>
          <a:p>
            <a:pPr>
              <a:lnSpc>
                <a:spcPct val="90000"/>
              </a:lnSpc>
              <a:buNone/>
            </a:pPr>
            <a:r>
              <a:rPr lang="vi-VN" altLang="ja-JP" dirty="0">
                <a:latin typeface="Consolas" panose="020B0609020204030204" pitchFamily="49" charset="0"/>
              </a:rPr>
              <a:t>   </a:t>
            </a:r>
            <a:r>
              <a:rPr lang="vi-VN" altLang="ja-JP" dirty="0" smtClean="0">
                <a:latin typeface="Consolas" panose="020B0609020204030204" pitchFamily="49" charset="0"/>
              </a:rPr>
              <a:t>else</a:t>
            </a:r>
            <a:endParaRPr lang="vi-VN" altLang="ja-JP" dirty="0">
              <a:latin typeface="Consolas" panose="020B0609020204030204" pitchFamily="49" charset="0"/>
            </a:endParaRPr>
          </a:p>
          <a:p>
            <a:pPr>
              <a:lnSpc>
                <a:spcPct val="90000"/>
              </a:lnSpc>
              <a:buNone/>
            </a:pPr>
            <a:r>
              <a:rPr lang="fr-FR" altLang="en-US" dirty="0">
                <a:latin typeface="Consolas" panose="020B0609020204030204" pitchFamily="49" charset="0"/>
              </a:rPr>
              <a:t>  </a:t>
            </a:r>
            <a:r>
              <a:rPr lang="vi-VN" altLang="ja-JP" dirty="0">
                <a:latin typeface="Consolas" panose="020B0609020204030204" pitchFamily="49" charset="0"/>
              </a:rPr>
              <a:t>        </a:t>
            </a:r>
            <a:r>
              <a:rPr lang="en-US" altLang="ja-JP" dirty="0" err="1">
                <a:latin typeface="Consolas" panose="020B0609020204030204" pitchFamily="49" charset="0"/>
                <a:ea typeface="ＭＳ Ｐゴシック" panose="020B0600070205080204" pitchFamily="34" charset="-128"/>
              </a:rPr>
              <a:t>i</a:t>
            </a:r>
            <a:r>
              <a:rPr lang="vi-VN" altLang="ja-JP" dirty="0">
                <a:latin typeface="Consolas" panose="020B0609020204030204" pitchFamily="49" charset="0"/>
              </a:rPr>
              <a:t>f </a:t>
            </a:r>
            <a:r>
              <a:rPr lang="en-US" altLang="ja-JP" dirty="0">
                <a:latin typeface="Consolas" panose="020B0609020204030204" pitchFamily="49" charset="0"/>
                <a:ea typeface="ＭＳ Ｐゴシック" panose="020B0600070205080204" pitchFamily="34" charset="-128"/>
              </a:rPr>
              <a:t>(</a:t>
            </a:r>
            <a:r>
              <a:rPr lang="vi-VN" altLang="ja-JP" dirty="0" smtClean="0">
                <a:latin typeface="Consolas" panose="020B0609020204030204" pitchFamily="49" charset="0"/>
              </a:rPr>
              <a:t>x&gt;0</a:t>
            </a:r>
            <a:r>
              <a:rPr lang="en-US" altLang="ja-JP" dirty="0">
                <a:latin typeface="Consolas" panose="020B0609020204030204" pitchFamily="49" charset="0"/>
                <a:ea typeface="ＭＳ Ｐゴシック" panose="020B0600070205080204" pitchFamily="34" charset="-128"/>
              </a:rPr>
              <a:t>)</a:t>
            </a:r>
            <a:r>
              <a:rPr lang="vi-VN" altLang="ja-JP" dirty="0">
                <a:latin typeface="Consolas" panose="020B0609020204030204" pitchFamily="49" charset="0"/>
              </a:rPr>
              <a:t> y</a:t>
            </a:r>
            <a:r>
              <a:rPr lang="en-US" altLang="ja-JP" dirty="0">
                <a:latin typeface="Consolas" panose="020B0609020204030204" pitchFamily="49" charset="0"/>
                <a:ea typeface="ＭＳ Ｐゴシック" panose="020B0600070205080204" pitchFamily="34" charset="-128"/>
              </a:rPr>
              <a:t> </a:t>
            </a:r>
            <a:r>
              <a:rPr lang="vi-VN" altLang="ja-JP" dirty="0" smtClean="0">
                <a:latin typeface="Consolas" panose="020B0609020204030204" pitchFamily="49" charset="0"/>
              </a:rPr>
              <a:t>=</a:t>
            </a:r>
            <a:r>
              <a:rPr lang="en-US" altLang="ja-JP" dirty="0" smtClean="0">
                <a:latin typeface="Consolas" panose="020B0609020204030204" pitchFamily="49" charset="0"/>
              </a:rPr>
              <a:t> </a:t>
            </a:r>
            <a:r>
              <a:rPr lang="en-US" altLang="ja-JP" dirty="0" smtClean="0">
                <a:latin typeface="Consolas" panose="020B0609020204030204" pitchFamily="49" charset="0"/>
                <a:ea typeface="ＭＳ Ｐゴシック" panose="020B0600070205080204" pitchFamily="34" charset="-128"/>
              </a:rPr>
              <a:t>e</a:t>
            </a:r>
            <a:r>
              <a:rPr lang="vi-VN" altLang="ja-JP" dirty="0">
                <a:latin typeface="Consolas" panose="020B0609020204030204" pitchFamily="49" charset="0"/>
              </a:rPr>
              <a:t>xp( l</a:t>
            </a:r>
            <a:r>
              <a:rPr lang="en-US" altLang="ja-JP" dirty="0" err="1">
                <a:latin typeface="Consolas" panose="020B0609020204030204" pitchFamily="49" charset="0"/>
                <a:ea typeface="ＭＳ Ｐゴシック" panose="020B0600070205080204" pitchFamily="34" charset="-128"/>
              </a:rPr>
              <a:t>og</a:t>
            </a:r>
            <a:r>
              <a:rPr lang="vi-VN" altLang="ja-JP" dirty="0">
                <a:latin typeface="Consolas" panose="020B0609020204030204" pitchFamily="49" charset="0"/>
              </a:rPr>
              <a:t>(x)</a:t>
            </a:r>
            <a:r>
              <a:rPr lang="en-US" altLang="ja-JP" dirty="0">
                <a:latin typeface="Consolas" panose="020B0609020204030204" pitchFamily="49" charset="0"/>
                <a:ea typeface="ＭＳ Ｐゴシック" panose="020B0600070205080204" pitchFamily="34" charset="-128"/>
              </a:rPr>
              <a:t>/3</a:t>
            </a:r>
            <a:r>
              <a:rPr lang="vi-VN" altLang="ja-JP" dirty="0">
                <a:latin typeface="Consolas" panose="020B0609020204030204" pitchFamily="49" charset="0"/>
              </a:rPr>
              <a:t> )</a:t>
            </a:r>
            <a:r>
              <a:rPr lang="en-US" altLang="ja-JP" dirty="0">
                <a:latin typeface="Consolas" panose="020B0609020204030204" pitchFamily="49" charset="0"/>
                <a:ea typeface="ＭＳ Ｐゴシック" panose="020B0600070205080204" pitchFamily="34" charset="-128"/>
              </a:rPr>
              <a:t>;</a:t>
            </a:r>
            <a:endParaRPr lang="vi-VN" altLang="ja-JP" dirty="0">
              <a:latin typeface="Consolas" panose="020B0609020204030204" pitchFamily="49" charset="0"/>
            </a:endParaRPr>
          </a:p>
          <a:p>
            <a:pPr>
              <a:lnSpc>
                <a:spcPct val="90000"/>
              </a:lnSpc>
              <a:buNone/>
            </a:pPr>
            <a:r>
              <a:rPr lang="vi-VN" altLang="ja-JP" dirty="0">
                <a:latin typeface="Consolas" panose="020B0609020204030204" pitchFamily="49" charset="0"/>
              </a:rPr>
              <a:t>  </a:t>
            </a:r>
            <a:r>
              <a:rPr lang="fr-FR" altLang="en-US" dirty="0">
                <a:latin typeface="Consolas" panose="020B0609020204030204" pitchFamily="49" charset="0"/>
              </a:rPr>
              <a:t>  </a:t>
            </a:r>
            <a:r>
              <a:rPr lang="vi-VN" altLang="ja-JP" dirty="0">
                <a:latin typeface="Consolas" panose="020B0609020204030204" pitchFamily="49" charset="0"/>
              </a:rPr>
              <a:t>      else</a:t>
            </a:r>
            <a:r>
              <a:rPr lang="fr-FR" altLang="en-US" dirty="0">
                <a:latin typeface="Consolas" panose="020B0609020204030204" pitchFamily="49" charset="0"/>
              </a:rPr>
              <a:t> </a:t>
            </a:r>
            <a:r>
              <a:rPr lang="vi-VN" altLang="ja-JP" dirty="0" smtClean="0">
                <a:latin typeface="Consolas" panose="020B0609020204030204" pitchFamily="49" charset="0"/>
              </a:rPr>
              <a:t>y</a:t>
            </a:r>
            <a:r>
              <a:rPr lang="en-US" altLang="ja-JP" dirty="0" smtClean="0">
                <a:latin typeface="Consolas" panose="020B0609020204030204" pitchFamily="49" charset="0"/>
                <a:ea typeface="ＭＳ Ｐゴシック" panose="020B0600070205080204" pitchFamily="34" charset="-128"/>
              </a:rPr>
              <a:t> </a:t>
            </a:r>
            <a:r>
              <a:rPr lang="vi-VN" altLang="ja-JP" dirty="0">
                <a:latin typeface="Consolas" panose="020B0609020204030204" pitchFamily="49" charset="0"/>
              </a:rPr>
              <a:t>= - </a:t>
            </a:r>
            <a:r>
              <a:rPr lang="en-US" altLang="ja-JP" dirty="0">
                <a:latin typeface="Consolas" panose="020B0609020204030204" pitchFamily="49" charset="0"/>
                <a:ea typeface="ＭＳ Ｐゴシック" panose="020B0600070205080204" pitchFamily="34" charset="-128"/>
              </a:rPr>
              <a:t>e</a:t>
            </a:r>
            <a:r>
              <a:rPr lang="vi-VN" altLang="ja-JP" dirty="0">
                <a:latin typeface="Consolas" panose="020B0609020204030204" pitchFamily="49" charset="0"/>
              </a:rPr>
              <a:t>xp( l</a:t>
            </a:r>
            <a:r>
              <a:rPr lang="en-US" altLang="ja-JP" dirty="0" err="1">
                <a:latin typeface="Consolas" panose="020B0609020204030204" pitchFamily="49" charset="0"/>
                <a:ea typeface="ＭＳ Ｐゴシック" panose="020B0600070205080204" pitchFamily="34" charset="-128"/>
              </a:rPr>
              <a:t>og</a:t>
            </a:r>
            <a:r>
              <a:rPr lang="vi-VN" altLang="ja-JP" dirty="0">
                <a:latin typeface="Consolas" panose="020B0609020204030204" pitchFamily="49" charset="0"/>
              </a:rPr>
              <a:t>(-x)</a:t>
            </a:r>
            <a:r>
              <a:rPr lang="en-US" altLang="ja-JP" dirty="0">
                <a:latin typeface="Consolas" panose="020B0609020204030204" pitchFamily="49" charset="0"/>
                <a:ea typeface="ＭＳ Ｐゴシック" panose="020B0600070205080204" pitchFamily="34" charset="-128"/>
              </a:rPr>
              <a:t>/3</a:t>
            </a:r>
            <a:r>
              <a:rPr lang="vi-VN" altLang="ja-JP" dirty="0">
                <a:latin typeface="Consolas" panose="020B0609020204030204" pitchFamily="49" charset="0"/>
              </a:rPr>
              <a:t> );</a:t>
            </a:r>
          </a:p>
          <a:p>
            <a:pPr>
              <a:lnSpc>
                <a:spcPct val="90000"/>
              </a:lnSpc>
              <a:buNone/>
            </a:pPr>
            <a:r>
              <a:rPr lang="vi-VN" altLang="ja-JP" dirty="0">
                <a:latin typeface="Consolas" panose="020B0609020204030204" pitchFamily="49" charset="0"/>
              </a:rPr>
              <a:t>   </a:t>
            </a:r>
            <a:r>
              <a:rPr lang="en-US" altLang="ja-JP" dirty="0" err="1" smtClean="0">
                <a:latin typeface="Consolas" panose="020B0609020204030204" pitchFamily="49" charset="0"/>
              </a:rPr>
              <a:t>cout</a:t>
            </a:r>
            <a:r>
              <a:rPr lang="en-US" altLang="ja-JP" dirty="0" smtClean="0">
                <a:latin typeface="Consolas" panose="020B0609020204030204" pitchFamily="49" charset="0"/>
              </a:rPr>
              <a:t> &lt;&lt; “can bac 3 </a:t>
            </a:r>
            <a:r>
              <a:rPr lang="en-US" altLang="ja-JP" dirty="0" err="1" smtClean="0">
                <a:latin typeface="Consolas" panose="020B0609020204030204" pitchFamily="49" charset="0"/>
              </a:rPr>
              <a:t>cua</a:t>
            </a:r>
            <a:r>
              <a:rPr lang="en-US" altLang="ja-JP" dirty="0">
                <a:latin typeface="Consolas" panose="020B0609020204030204" pitchFamily="49" charset="0"/>
              </a:rPr>
              <a:t> </a:t>
            </a:r>
            <a:r>
              <a:rPr lang="en-US" altLang="ja-JP" dirty="0" smtClean="0">
                <a:latin typeface="Consolas" panose="020B0609020204030204" pitchFamily="49" charset="0"/>
              </a:rPr>
              <a:t>“ &lt;&lt; x &lt;&lt; “ la “ &lt;&lt; y &lt;&lt; </a:t>
            </a:r>
            <a:r>
              <a:rPr lang="en-US" altLang="ja-JP" dirty="0" err="1" smtClean="0">
                <a:latin typeface="Consolas" panose="020B0609020204030204" pitchFamily="49" charset="0"/>
              </a:rPr>
              <a:t>endl</a:t>
            </a:r>
            <a:r>
              <a:rPr lang="en-US" altLang="ja-JP" dirty="0" smtClean="0">
                <a:latin typeface="Consolas" panose="020B0609020204030204" pitchFamily="49" charset="0"/>
              </a:rPr>
              <a:t>;</a:t>
            </a:r>
            <a:endParaRPr lang="vi-VN" altLang="ja-JP" dirty="0">
              <a:latin typeface="Consolas" panose="020B0609020204030204" pitchFamily="49" charset="0"/>
            </a:endParaRPr>
          </a:p>
          <a:p>
            <a:pPr>
              <a:lnSpc>
                <a:spcPct val="90000"/>
              </a:lnSpc>
              <a:buNone/>
            </a:pPr>
            <a:r>
              <a:rPr lang="vi-VN" altLang="ja-JP" dirty="0">
                <a:latin typeface="Consolas" panose="020B0609020204030204" pitchFamily="49" charset="0"/>
              </a:rPr>
              <a:t>   </a:t>
            </a:r>
            <a:r>
              <a:rPr lang="en-US" altLang="ja-JP" dirty="0" smtClean="0">
                <a:latin typeface="Consolas" panose="020B0609020204030204" pitchFamily="49" charset="0"/>
                <a:ea typeface="ＭＳ Ｐゴシック" panose="020B0600070205080204" pitchFamily="34" charset="-128"/>
              </a:rPr>
              <a:t>system(“pause”);</a:t>
            </a:r>
            <a:endParaRPr lang="vi-VN" altLang="ja-JP" dirty="0">
              <a:latin typeface="Consolas" panose="020B0609020204030204" pitchFamily="49" charset="0"/>
            </a:endParaRPr>
          </a:p>
          <a:p>
            <a:pPr>
              <a:lnSpc>
                <a:spcPct val="90000"/>
              </a:lnSpc>
              <a:buNone/>
            </a:pPr>
            <a:r>
              <a:rPr lang="en-US" altLang="ja-JP" dirty="0">
                <a:latin typeface="Consolas" panose="020B0609020204030204" pitchFamily="49" charset="0"/>
                <a:ea typeface="ＭＳ Ｐゴシック" panose="020B0600070205080204" pitchFamily="34" charset="-128"/>
              </a:rPr>
              <a:t>}</a:t>
            </a:r>
            <a:r>
              <a:rPr lang="vi-VN" altLang="ja-JP" dirty="0">
                <a:latin typeface="Consolas" panose="020B0609020204030204" pitchFamily="49" charset="0"/>
              </a:rPr>
              <a:t> </a:t>
            </a:r>
          </a:p>
        </p:txBody>
      </p:sp>
    </p:spTree>
    <p:extLst>
      <p:ext uri="{BB962C8B-B14F-4D97-AF65-F5344CB8AC3E}">
        <p14:creationId xmlns:p14="http://schemas.microsoft.com/office/powerpoint/2010/main" val="1258538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3: </a:t>
            </a:r>
            <a:r>
              <a:rPr lang="en-US" dirty="0" err="1" smtClean="0"/>
              <a:t>Nhập</a:t>
            </a:r>
            <a:r>
              <a:rPr lang="en-US" dirty="0" smtClean="0"/>
              <a:t> </a:t>
            </a:r>
            <a:r>
              <a:rPr lang="en-US" dirty="0" err="1" smtClean="0"/>
              <a:t>vào</a:t>
            </a:r>
            <a:r>
              <a:rPr lang="en-US" dirty="0" smtClean="0"/>
              <a:t> 3 </a:t>
            </a:r>
            <a:r>
              <a:rPr lang="en-US" dirty="0" err="1" smtClean="0"/>
              <a:t>cạnh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là</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tam </a:t>
            </a:r>
            <a:r>
              <a:rPr lang="en-US" dirty="0" err="1" smtClean="0"/>
              <a:t>giác</a:t>
            </a:r>
            <a:r>
              <a:rPr lang="en-US" dirty="0" smtClean="0"/>
              <a:t> </a:t>
            </a:r>
            <a:r>
              <a:rPr lang="en-US" dirty="0" err="1" smtClean="0"/>
              <a:t>gì</a:t>
            </a:r>
            <a:r>
              <a:rPr lang="en-US" dirty="0" smtClean="0"/>
              <a:t> </a:t>
            </a:r>
            <a:r>
              <a:rPr lang="en-US" dirty="0" err="1" smtClean="0"/>
              <a:t>không</a:t>
            </a:r>
            <a:r>
              <a:rPr lang="en-US" dirty="0" smtClean="0"/>
              <a:t>?</a:t>
            </a:r>
            <a:endParaRPr lang="en-US" dirty="0"/>
          </a:p>
        </p:txBody>
      </p:sp>
      <p:sp>
        <p:nvSpPr>
          <p:cNvPr id="3" name="Content Placeholder 2"/>
          <p:cNvSpPr>
            <a:spLocks noGrp="1"/>
          </p:cNvSpPr>
          <p:nvPr>
            <p:ph idx="1"/>
          </p:nvPr>
        </p:nvSpPr>
        <p:spPr/>
        <p:txBody>
          <a:bodyPr>
            <a:normAutofit/>
          </a:bodyPr>
          <a:lstStyle/>
          <a:p>
            <a:r>
              <a:rPr lang="en-US" sz="1400" dirty="0" err="1" smtClean="0">
                <a:latin typeface="Consolas" panose="020B0609020204030204" pitchFamily="49" charset="0"/>
              </a:rPr>
              <a:t>Điều</a:t>
            </a:r>
            <a:r>
              <a:rPr lang="en-US" sz="1400" dirty="0" smtClean="0">
                <a:latin typeface="Consolas" panose="020B0609020204030204" pitchFamily="49" charset="0"/>
              </a:rPr>
              <a:t> </a:t>
            </a:r>
            <a:r>
              <a:rPr lang="en-US" sz="1400" dirty="0" err="1" smtClean="0">
                <a:latin typeface="Consolas" panose="020B0609020204030204" pitchFamily="49" charset="0"/>
              </a:rPr>
              <a:t>kiện</a:t>
            </a:r>
            <a:r>
              <a:rPr lang="en-US" sz="1400" dirty="0" smtClean="0">
                <a:latin typeface="Consolas" panose="020B0609020204030204" pitchFamily="49" charset="0"/>
              </a:rPr>
              <a:t> 3 </a:t>
            </a:r>
            <a:r>
              <a:rPr lang="en-US" sz="1400" dirty="0" err="1" smtClean="0">
                <a:latin typeface="Consolas" panose="020B0609020204030204" pitchFamily="49" charset="0"/>
              </a:rPr>
              <a:t>cạnh</a:t>
            </a:r>
            <a:r>
              <a:rPr lang="en-US" sz="1400" dirty="0" smtClean="0">
                <a:latin typeface="Consolas" panose="020B0609020204030204" pitchFamily="49" charset="0"/>
              </a:rPr>
              <a:t> tam </a:t>
            </a:r>
            <a:r>
              <a:rPr lang="en-US" sz="1400" dirty="0" err="1" smtClean="0">
                <a:latin typeface="Consolas" panose="020B0609020204030204" pitchFamily="49" charset="0"/>
              </a:rPr>
              <a:t>giác</a:t>
            </a:r>
            <a:r>
              <a:rPr lang="en-US" sz="1400" dirty="0" smtClean="0">
                <a:latin typeface="Consolas" panose="020B0609020204030204" pitchFamily="49" charset="0"/>
              </a:rPr>
              <a:t>: </a:t>
            </a:r>
            <a:r>
              <a:rPr lang="en-US" sz="1400" dirty="0" smtClean="0">
                <a:solidFill>
                  <a:schemeClr val="tx1"/>
                </a:solidFill>
                <a:latin typeface="Consolas" panose="020B0609020204030204" pitchFamily="49" charset="0"/>
              </a:rPr>
              <a:t>(a&gt;0)&amp;&amp;(b&gt;0)&amp;&amp;(c&gt;0)&amp;&amp;(</a:t>
            </a:r>
            <a:r>
              <a:rPr lang="en-US" sz="1400" dirty="0" err="1" smtClean="0">
                <a:solidFill>
                  <a:schemeClr val="tx1"/>
                </a:solidFill>
                <a:latin typeface="Consolas" panose="020B0609020204030204" pitchFamily="49" charset="0"/>
              </a:rPr>
              <a:t>a+b</a:t>
            </a:r>
            <a:r>
              <a:rPr lang="en-US" sz="1400" dirty="0" smtClean="0">
                <a:solidFill>
                  <a:schemeClr val="tx1"/>
                </a:solidFill>
                <a:latin typeface="Consolas" panose="020B0609020204030204" pitchFamily="49" charset="0"/>
              </a:rPr>
              <a:t>&gt;c)&amp;&amp;(</a:t>
            </a:r>
            <a:r>
              <a:rPr lang="en-US" sz="1400" dirty="0" err="1" smtClean="0">
                <a:solidFill>
                  <a:schemeClr val="tx1"/>
                </a:solidFill>
                <a:latin typeface="Consolas" panose="020B0609020204030204" pitchFamily="49" charset="0"/>
              </a:rPr>
              <a:t>a+c</a:t>
            </a:r>
            <a:r>
              <a:rPr lang="en-US" sz="1400" dirty="0" smtClean="0">
                <a:solidFill>
                  <a:schemeClr val="tx1"/>
                </a:solidFill>
                <a:latin typeface="Consolas" panose="020B0609020204030204" pitchFamily="49" charset="0"/>
              </a:rPr>
              <a:t>&gt;b)&amp;&amp;(</a:t>
            </a:r>
            <a:r>
              <a:rPr lang="en-US" sz="1400" dirty="0" err="1" smtClean="0">
                <a:solidFill>
                  <a:schemeClr val="tx1"/>
                </a:solidFill>
                <a:latin typeface="Consolas" panose="020B0609020204030204" pitchFamily="49" charset="0"/>
              </a:rPr>
              <a:t>b+c</a:t>
            </a:r>
            <a:r>
              <a:rPr lang="en-US" sz="1400" dirty="0" smtClean="0">
                <a:solidFill>
                  <a:schemeClr val="tx1"/>
                </a:solidFill>
                <a:latin typeface="Consolas" panose="020B0609020204030204" pitchFamily="49" charset="0"/>
              </a:rPr>
              <a:t>&gt;a)</a:t>
            </a:r>
          </a:p>
          <a:p>
            <a:r>
              <a:rPr lang="en-US" sz="1400" dirty="0" smtClean="0">
                <a:solidFill>
                  <a:schemeClr val="tx1"/>
                </a:solidFill>
                <a:latin typeface="Consolas" panose="020B0609020204030204" pitchFamily="49" charset="0"/>
              </a:rPr>
              <a:t>{</a:t>
            </a:r>
          </a:p>
          <a:p>
            <a:pPr lvl="1"/>
            <a:r>
              <a:rPr lang="en-US" sz="1400" dirty="0" smtClean="0">
                <a:solidFill>
                  <a:schemeClr val="tx1"/>
                </a:solidFill>
                <a:latin typeface="Consolas" panose="020B0609020204030204" pitchFamily="49" charset="0"/>
              </a:rPr>
              <a:t>Tam </a:t>
            </a:r>
            <a:r>
              <a:rPr lang="en-US" sz="1400" dirty="0" err="1" smtClean="0">
                <a:solidFill>
                  <a:schemeClr val="tx1"/>
                </a:solidFill>
                <a:latin typeface="Consolas" panose="020B0609020204030204" pitchFamily="49" charset="0"/>
              </a:rPr>
              <a:t>giác</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cân</a:t>
            </a:r>
            <a:r>
              <a:rPr lang="en-US" sz="1400" dirty="0" smtClean="0">
                <a:solidFill>
                  <a:schemeClr val="tx1"/>
                </a:solidFill>
                <a:latin typeface="Consolas" panose="020B0609020204030204" pitchFamily="49" charset="0"/>
              </a:rPr>
              <a:t>: (a==b)||(a==c)||(b==c</a:t>
            </a:r>
            <a:r>
              <a:rPr lang="en-US" sz="1400" dirty="0" smtClean="0">
                <a:solidFill>
                  <a:schemeClr val="tx1"/>
                </a:solidFill>
                <a:latin typeface="Consolas" panose="020B0609020204030204" pitchFamily="49" charset="0"/>
              </a:rPr>
              <a:t>)</a:t>
            </a:r>
          </a:p>
          <a:p>
            <a:pPr lvl="2"/>
            <a:r>
              <a:rPr lang="en-US" sz="1200" dirty="0">
                <a:solidFill>
                  <a:schemeClr val="tx1"/>
                </a:solidFill>
                <a:latin typeface="Consolas" panose="020B0609020204030204" pitchFamily="49" charset="0"/>
              </a:rPr>
              <a:t>Tam </a:t>
            </a:r>
            <a:r>
              <a:rPr lang="en-US" sz="1200" dirty="0" err="1">
                <a:solidFill>
                  <a:schemeClr val="tx1"/>
                </a:solidFill>
                <a:latin typeface="Consolas" panose="020B0609020204030204" pitchFamily="49" charset="0"/>
              </a:rPr>
              <a:t>giác</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đều</a:t>
            </a:r>
            <a:r>
              <a:rPr lang="en-US" sz="1200" dirty="0">
                <a:solidFill>
                  <a:schemeClr val="tx1"/>
                </a:solidFill>
                <a:latin typeface="Consolas" panose="020B0609020204030204" pitchFamily="49" charset="0"/>
              </a:rPr>
              <a:t>: (a==b)&amp;&amp;(b==c)</a:t>
            </a:r>
          </a:p>
          <a:p>
            <a:pPr lvl="2"/>
            <a:r>
              <a:rPr lang="en-US" sz="1200" dirty="0">
                <a:solidFill>
                  <a:schemeClr val="tx1"/>
                </a:solidFill>
                <a:latin typeface="Consolas" panose="020B0609020204030204" pitchFamily="49" charset="0"/>
              </a:rPr>
              <a:t>Tam </a:t>
            </a:r>
            <a:r>
              <a:rPr lang="en-US" sz="1200" dirty="0" err="1">
                <a:solidFill>
                  <a:schemeClr val="tx1"/>
                </a:solidFill>
                <a:latin typeface="Consolas" panose="020B0609020204030204" pitchFamily="49" charset="0"/>
              </a:rPr>
              <a:t>giác</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vuông</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cân</a:t>
            </a:r>
            <a:r>
              <a:rPr lang="en-US" sz="1200" dirty="0">
                <a:solidFill>
                  <a:schemeClr val="tx1"/>
                </a:solidFill>
                <a:latin typeface="Consolas" panose="020B0609020204030204" pitchFamily="49" charset="0"/>
              </a:rPr>
              <a:t>: ((a*</a:t>
            </a:r>
            <a:r>
              <a:rPr lang="en-US" sz="1200" dirty="0" err="1">
                <a:solidFill>
                  <a:schemeClr val="tx1"/>
                </a:solidFill>
                <a:latin typeface="Consolas" panose="020B0609020204030204" pitchFamily="49" charset="0"/>
              </a:rPr>
              <a:t>a+b+b</a:t>
            </a:r>
            <a:r>
              <a:rPr lang="en-US" sz="1200" dirty="0">
                <a:solidFill>
                  <a:schemeClr val="tx1"/>
                </a:solidFill>
                <a:latin typeface="Consolas" panose="020B0609020204030204" pitchFamily="49" charset="0"/>
              </a:rPr>
              <a:t>*b==c*c) &amp;&amp; (a==b))||((a*</a:t>
            </a:r>
            <a:r>
              <a:rPr lang="en-US" sz="1200" dirty="0" err="1">
                <a:solidFill>
                  <a:schemeClr val="tx1"/>
                </a:solidFill>
                <a:latin typeface="Consolas" panose="020B0609020204030204" pitchFamily="49" charset="0"/>
              </a:rPr>
              <a:t>a+c</a:t>
            </a:r>
            <a:r>
              <a:rPr lang="en-US" sz="1200" dirty="0">
                <a:solidFill>
                  <a:schemeClr val="tx1"/>
                </a:solidFill>
                <a:latin typeface="Consolas" panose="020B0609020204030204" pitchFamily="49" charset="0"/>
              </a:rPr>
              <a:t>*c==b*b) &amp;&amp; (a==c))||((b*</a:t>
            </a:r>
            <a:r>
              <a:rPr lang="en-US" sz="1200" dirty="0" err="1">
                <a:solidFill>
                  <a:schemeClr val="tx1"/>
                </a:solidFill>
                <a:latin typeface="Consolas" panose="020B0609020204030204" pitchFamily="49" charset="0"/>
              </a:rPr>
              <a:t>b+c</a:t>
            </a:r>
            <a:r>
              <a:rPr lang="en-US" sz="1200" dirty="0">
                <a:solidFill>
                  <a:schemeClr val="tx1"/>
                </a:solidFill>
                <a:latin typeface="Consolas" panose="020B0609020204030204" pitchFamily="49" charset="0"/>
              </a:rPr>
              <a:t>*c==a*a) &amp;&amp; (b==c))</a:t>
            </a:r>
            <a:endParaRPr lang="en-US" sz="1200" dirty="0" smtClean="0">
              <a:solidFill>
                <a:schemeClr val="tx1"/>
              </a:solidFill>
              <a:latin typeface="Consolas" panose="020B0609020204030204" pitchFamily="49" charset="0"/>
            </a:endParaRPr>
          </a:p>
          <a:p>
            <a:pPr lvl="1"/>
            <a:r>
              <a:rPr lang="en-US" sz="1400" dirty="0" smtClean="0">
                <a:solidFill>
                  <a:schemeClr val="tx1"/>
                </a:solidFill>
                <a:latin typeface="Consolas" panose="020B0609020204030204" pitchFamily="49" charset="0"/>
              </a:rPr>
              <a:t>Tam </a:t>
            </a:r>
            <a:r>
              <a:rPr lang="en-US" sz="1400" dirty="0" err="1" smtClean="0">
                <a:solidFill>
                  <a:schemeClr val="tx1"/>
                </a:solidFill>
                <a:latin typeface="Consolas" panose="020B0609020204030204" pitchFamily="49" charset="0"/>
              </a:rPr>
              <a:t>giác</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vuông</a:t>
            </a:r>
            <a:r>
              <a:rPr lang="en-US" sz="1400" dirty="0" smtClean="0">
                <a:solidFill>
                  <a:schemeClr val="tx1"/>
                </a:solidFill>
                <a:latin typeface="Consolas" panose="020B0609020204030204" pitchFamily="49" charset="0"/>
              </a:rPr>
              <a:t>: (a*</a:t>
            </a:r>
            <a:r>
              <a:rPr lang="en-US" sz="1400" dirty="0" err="1" smtClean="0">
                <a:solidFill>
                  <a:schemeClr val="tx1"/>
                </a:solidFill>
                <a:latin typeface="Consolas" panose="020B0609020204030204" pitchFamily="49" charset="0"/>
              </a:rPr>
              <a:t>a+b+b</a:t>
            </a:r>
            <a:r>
              <a:rPr lang="en-US" sz="1400" dirty="0" smtClean="0">
                <a:solidFill>
                  <a:schemeClr val="tx1"/>
                </a:solidFill>
                <a:latin typeface="Consolas" panose="020B0609020204030204" pitchFamily="49" charset="0"/>
              </a:rPr>
              <a:t>*b==c*c)||(a*</a:t>
            </a:r>
            <a:r>
              <a:rPr lang="en-US" sz="1400" dirty="0" err="1" smtClean="0">
                <a:solidFill>
                  <a:schemeClr val="tx1"/>
                </a:solidFill>
                <a:latin typeface="Consolas" panose="020B0609020204030204" pitchFamily="49" charset="0"/>
              </a:rPr>
              <a:t>a+c</a:t>
            </a:r>
            <a:r>
              <a:rPr lang="en-US" sz="1400" dirty="0" smtClean="0">
                <a:solidFill>
                  <a:schemeClr val="tx1"/>
                </a:solidFill>
                <a:latin typeface="Consolas" panose="020B0609020204030204" pitchFamily="49" charset="0"/>
              </a:rPr>
              <a:t>*c==b*b)||(b*</a:t>
            </a:r>
            <a:r>
              <a:rPr lang="en-US" sz="1400" dirty="0" err="1" smtClean="0">
                <a:solidFill>
                  <a:schemeClr val="tx1"/>
                </a:solidFill>
                <a:latin typeface="Consolas" panose="020B0609020204030204" pitchFamily="49" charset="0"/>
              </a:rPr>
              <a:t>b+c</a:t>
            </a:r>
            <a:r>
              <a:rPr lang="en-US" sz="1400" dirty="0" smtClean="0">
                <a:solidFill>
                  <a:schemeClr val="tx1"/>
                </a:solidFill>
                <a:latin typeface="Consolas" panose="020B0609020204030204" pitchFamily="49" charset="0"/>
              </a:rPr>
              <a:t>*c==a*a)</a:t>
            </a:r>
          </a:p>
          <a:p>
            <a:pPr lvl="1"/>
            <a:r>
              <a:rPr lang="en-US" sz="1400" dirty="0" err="1" smtClean="0">
                <a:solidFill>
                  <a:schemeClr val="tx1"/>
                </a:solidFill>
                <a:latin typeface="Consolas" panose="020B0609020204030204" pitchFamily="49" charset="0"/>
              </a:rPr>
              <a:t>Khác</a:t>
            </a:r>
            <a:r>
              <a:rPr lang="en-US" sz="1400" dirty="0" smtClean="0">
                <a:solidFill>
                  <a:schemeClr val="tx1"/>
                </a:solidFill>
                <a:latin typeface="Consolas" panose="020B0609020204030204" pitchFamily="49" charset="0"/>
              </a:rPr>
              <a:t>: Tam </a:t>
            </a:r>
            <a:r>
              <a:rPr lang="en-US" sz="1400" dirty="0" err="1" smtClean="0">
                <a:solidFill>
                  <a:schemeClr val="tx1"/>
                </a:solidFill>
                <a:latin typeface="Consolas" panose="020B0609020204030204" pitchFamily="49" charset="0"/>
              </a:rPr>
              <a:t>giác</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bình</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thường</a:t>
            </a:r>
            <a:endParaRPr lang="en-US" sz="1400" dirty="0">
              <a:solidFill>
                <a:schemeClr val="tx1"/>
              </a:solidFill>
              <a:latin typeface="Consolas" panose="020B0609020204030204" pitchFamily="49" charset="0"/>
            </a:endParaRPr>
          </a:p>
          <a:p>
            <a:r>
              <a:rPr lang="en-US" sz="1400" dirty="0" smtClean="0">
                <a:solidFill>
                  <a:schemeClr val="tx1"/>
                </a:solidFill>
                <a:latin typeface="Consolas" panose="020B0609020204030204" pitchFamily="49" charset="0"/>
              </a:rPr>
              <a:t>}</a:t>
            </a:r>
          </a:p>
          <a:p>
            <a:r>
              <a:rPr lang="en-US" sz="1400" dirty="0" err="1" smtClean="0">
                <a:solidFill>
                  <a:schemeClr val="tx1"/>
                </a:solidFill>
                <a:latin typeface="Consolas" panose="020B0609020204030204" pitchFamily="49" charset="0"/>
              </a:rPr>
              <a:t>Nếu</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không</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thì</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không</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phải</a:t>
            </a:r>
            <a:r>
              <a:rPr lang="en-US" sz="1400" dirty="0" smtClean="0">
                <a:solidFill>
                  <a:schemeClr val="tx1"/>
                </a:solidFill>
                <a:latin typeface="Consolas" panose="020B0609020204030204" pitchFamily="49" charset="0"/>
              </a:rPr>
              <a:t> </a:t>
            </a:r>
            <a:r>
              <a:rPr lang="en-US" sz="1400" dirty="0" err="1" smtClean="0">
                <a:solidFill>
                  <a:schemeClr val="tx1"/>
                </a:solidFill>
                <a:latin typeface="Consolas" panose="020B0609020204030204" pitchFamily="49" charset="0"/>
              </a:rPr>
              <a:t>là</a:t>
            </a:r>
            <a:r>
              <a:rPr lang="en-US" sz="1400" dirty="0" smtClean="0">
                <a:solidFill>
                  <a:schemeClr val="tx1"/>
                </a:solidFill>
                <a:latin typeface="Consolas" panose="020B0609020204030204" pitchFamily="49" charset="0"/>
              </a:rPr>
              <a:t> tam </a:t>
            </a:r>
            <a:r>
              <a:rPr lang="en-US" sz="1400" dirty="0" err="1" smtClean="0">
                <a:solidFill>
                  <a:schemeClr val="tx1"/>
                </a:solidFill>
                <a:latin typeface="Consolas" panose="020B0609020204030204" pitchFamily="49" charset="0"/>
              </a:rPr>
              <a:t>giác</a:t>
            </a: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582499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490</TotalTime>
  <Words>1756</Words>
  <Application>Microsoft Office PowerPoint</Application>
  <PresentationFormat>Widescreen</PresentationFormat>
  <Paragraphs>426</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ＭＳ Ｐゴシック</vt:lpstr>
      <vt:lpstr>Arial</vt:lpstr>
      <vt:lpstr>Cambria Math</vt:lpstr>
      <vt:lpstr>Consolas</vt:lpstr>
      <vt:lpstr>Courier New</vt:lpstr>
      <vt:lpstr>メイリオ</vt:lpstr>
      <vt:lpstr>Tahoma</vt:lpstr>
      <vt:lpstr>Times New Roman</vt:lpstr>
      <vt:lpstr>Trebuchet MS</vt:lpstr>
      <vt:lpstr>Wingdings</vt:lpstr>
      <vt:lpstr>Wingdings 3</vt:lpstr>
      <vt:lpstr>Facet</vt:lpstr>
      <vt:lpstr>Bài 2: Các cấu trúc điều khiển</vt:lpstr>
      <vt:lpstr>Các cấu trúc điều khiển</vt:lpstr>
      <vt:lpstr>Cấu trúc rẽ nhánh if  ( Nếu … thì )</vt:lpstr>
      <vt:lpstr>Cấu trúc rẽ nhánh if … else  ( Nếu … thì … Các trường hợp khác … thì … )</vt:lpstr>
      <vt:lpstr>Cấu trúc rẽ nhánh if … else if … else ( Nếu … thì … Nếu … thì … còn lại … thì )</vt:lpstr>
      <vt:lpstr>Ví dụ 1: Giải và biện luận phương trình aX+b=0</vt:lpstr>
      <vt:lpstr>Ví dụ 2: Nhập số thực x bất kỳ, tính :</vt:lpstr>
      <vt:lpstr>Code ví dụ 2</vt:lpstr>
      <vt:lpstr>Ví dụ 3: Nhập vào 3 cạnh, kiểm tra xem là có phải là tam giác gì không?</vt:lpstr>
      <vt:lpstr>Cấu trúc rẽ nhánh switch</vt:lpstr>
      <vt:lpstr>Ví dụ 1:  Nhập vào 2 số thực x,y. Nhập vào toán tử M={+,-,*,/} và tính xMy</vt:lpstr>
      <vt:lpstr>Ví dụ 2: Viết chương trình nhập vào tháng, in ra tháng đó có bao nhiêu ngày.</vt:lpstr>
      <vt:lpstr>Cấu trúc điều kiện rút gọn</vt:lpstr>
      <vt:lpstr>Cấu trúc vòng lặp</vt:lpstr>
      <vt:lpstr>Vòng lặp while và do … while</vt:lpstr>
      <vt:lpstr>Ví dụ 1: Vừa gà vừa chó, bó lại cho tròn, 36 con, 100 chân chẵn. Hỏi số gà và chó?</vt:lpstr>
      <vt:lpstr>Ví dụ 2: Cho người dùng nhập vào 3 cạnh của tam giác cho đến khi thỏa mãn</vt:lpstr>
      <vt:lpstr>Vòng lặp for</vt:lpstr>
      <vt:lpstr>Vòng lặp for</vt:lpstr>
      <vt:lpstr>Ví dụ 1: Nhập vào chiều cao h, vẽ tam giác có dạng sau với chiều cao h</vt:lpstr>
      <vt:lpstr>Phân tích</vt:lpstr>
      <vt:lpstr>Code (viết bằng for)</vt:lpstr>
      <vt:lpstr>Code (Viết bằng while)</vt:lpstr>
      <vt:lpstr>Nhận xét</vt:lpstr>
      <vt:lpstr>Một số biến thể của vòng lặp for</vt:lpstr>
      <vt:lpstr>Ví dụ tổng hợp 1: Kiểm tra 1 số nhập vào có phải là số hoàn thiện hay không?</vt:lpstr>
      <vt:lpstr>Ví dụ tổng hợp 2: Tính số Pi theo công thức Pi/4 = 1-1/3+1/5-1/7+... với độ chính xác 0.001</vt:lpstr>
      <vt:lpstr>break và continue</vt:lpstr>
      <vt:lpstr>Ví dụ: Kiểm tra số nguyên tố</vt:lpstr>
      <vt:lpstr>Ví dụ: In ra các số từ 0 đến 20 mà không chia hết cho 5</vt:lpstr>
      <vt:lpstr>Lệnh goto</vt:lpstr>
      <vt:lpstr>Một số lệnh khác</vt:lpstr>
      <vt:lpstr>Sinh số ngẫu nhiên</vt:lpstr>
      <vt:lpstr>Đoán số</vt:lpstr>
      <vt:lpstr>Kiểu dữ liệu nâng cao (Thư viện cstdint)</vt:lpstr>
      <vt:lpstr>Thư viện cstdint</vt:lpstr>
      <vt:lpstr>Hướng dẫn nộp bài về nhà và luyện tập online</vt:lpstr>
      <vt:lpstr>Kiến thức cần nhớ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 Các cấu trúc điều khiển</dc:title>
  <dc:creator>Windows User</dc:creator>
  <cp:lastModifiedBy>Windows User</cp:lastModifiedBy>
  <cp:revision>42</cp:revision>
  <dcterms:created xsi:type="dcterms:W3CDTF">2018-06-24T09:05:02Z</dcterms:created>
  <dcterms:modified xsi:type="dcterms:W3CDTF">2018-06-29T14:30:38Z</dcterms:modified>
</cp:coreProperties>
</file>