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71" r:id="rId11"/>
    <p:sldId id="265" r:id="rId12"/>
    <p:sldId id="264" r:id="rId13"/>
    <p:sldId id="269" r:id="rId14"/>
    <p:sldId id="272" r:id="rId15"/>
    <p:sldId id="306" r:id="rId16"/>
    <p:sldId id="268" r:id="rId17"/>
    <p:sldId id="270" r:id="rId18"/>
    <p:sldId id="273" r:id="rId19"/>
    <p:sldId id="266" r:id="rId20"/>
    <p:sldId id="274" r:id="rId21"/>
    <p:sldId id="277" r:id="rId22"/>
    <p:sldId id="275" r:id="rId23"/>
    <p:sldId id="276" r:id="rId24"/>
    <p:sldId id="278" r:id="rId25"/>
    <p:sldId id="279" r:id="rId26"/>
    <p:sldId id="280" r:id="rId27"/>
    <p:sldId id="281" r:id="rId28"/>
    <p:sldId id="283" r:id="rId29"/>
    <p:sldId id="284" r:id="rId30"/>
    <p:sldId id="285" r:id="rId31"/>
    <p:sldId id="286" r:id="rId32"/>
    <p:sldId id="287" r:id="rId33"/>
    <p:sldId id="293" r:id="rId34"/>
    <p:sldId id="288" r:id="rId35"/>
    <p:sldId id="289" r:id="rId36"/>
    <p:sldId id="307" r:id="rId37"/>
    <p:sldId id="308" r:id="rId38"/>
    <p:sldId id="297" r:id="rId39"/>
    <p:sldId id="298" r:id="rId40"/>
    <p:sldId id="299" r:id="rId41"/>
    <p:sldId id="300" r:id="rId42"/>
    <p:sldId id="301" r:id="rId43"/>
    <p:sldId id="309" r:id="rId44"/>
    <p:sldId id="302" r:id="rId45"/>
    <p:sldId id="303" r:id="rId46"/>
    <p:sldId id="310" r:id="rId47"/>
    <p:sldId id="311" r:id="rId48"/>
    <p:sldId id="304" r:id="rId49"/>
    <p:sldId id="296" r:id="rId50"/>
    <p:sldId id="292" r:id="rId51"/>
    <p:sldId id="29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true">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true"/>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true"/>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true"/>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true"/>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
        <p:nvSpPr>
          <p:cNvPr id="20" name="TextBox 19"/>
          <p:cNvSpPr txBox="true"/>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2" name="TextBox 21"/>
          <p:cNvSpPr txBox="true"/>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true"/>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true"/>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true"/>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
        <p:nvSpPr>
          <p:cNvPr id="24" name="TextBox 23"/>
          <p:cNvSpPr txBox="true"/>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true"/>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true"/>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true"/>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Vertical Text Placeholder 2"/>
          <p:cNvSpPr>
            <a:spLocks noGrp="true"/>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true"/>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true"/>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true"/>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Content Placeholder 2"/>
          <p:cNvSpPr>
            <a:spLocks noGrp="true"/>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true"/>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true"/>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7" name="Slide Number Placeholder 6"/>
          <p:cNvSpPr>
            <a:spLocks noGrp="true"/>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true"/>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true"/>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true"/>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true"/>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true"/>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true"/>
          </p:cNvSpPr>
          <p:nvPr>
            <p:ph type="ftr" sz="quarter" idx="11"/>
          </p:nvPr>
        </p:nvSpPr>
        <p:spPr/>
        <p:txBody>
          <a:bodyPr/>
          <a:lstStyle/>
          <a:p>
            <a:endParaRPr lang="en-US" dirty="0"/>
          </a:p>
        </p:txBody>
      </p:sp>
      <p:sp>
        <p:nvSpPr>
          <p:cNvPr id="9" name="Slide Number Placeholder 8"/>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true"/>
          </p:cNvSpPr>
          <p:nvPr>
            <p:ph type="ftr" sz="quarter" idx="11"/>
          </p:nvPr>
        </p:nvSpPr>
        <p:spPr/>
        <p:txBody>
          <a:bodyPr/>
          <a:lstStyle/>
          <a:p>
            <a:endParaRPr lang="en-US" dirty="0"/>
          </a:p>
        </p:txBody>
      </p:sp>
      <p:sp>
        <p:nvSpPr>
          <p:cNvPr id="4" name="Slide Number Placeholder 3"/>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true"/>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true"/>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true"/>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7" name="Slide Number Placeholder 6"/>
          <p:cNvSpPr>
            <a:spLocks noGrp="true"/>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true" noChangeAspect="true"/>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true"/>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7" name="Slide Number Placeholder 6"/>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true">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true"/>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true"/>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true"/>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true"/>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ctrTitle"/>
          </p:nvPr>
        </p:nvSpPr>
        <p:spPr/>
        <p:txBody>
          <a:bodyPr/>
          <a:lstStyle/>
          <a:p>
            <a:r>
              <a:rPr lang="en-US" dirty="0" err="1" smtClean="0"/>
              <a:t>Bài</a:t>
            </a:r>
            <a:r>
              <a:rPr lang="en-US" dirty="0" smtClean="0"/>
              <a:t> 3: HÀM (FUNCTION)</a:t>
            </a:r>
            <a:endParaRPr lang="en-US" dirty="0"/>
          </a:p>
        </p:txBody>
      </p:sp>
      <p:sp>
        <p:nvSpPr>
          <p:cNvPr id="3" name="Subtitle 2"/>
          <p:cNvSpPr>
            <a:spLocks noGrp="true"/>
          </p:cNvSpPr>
          <p:nvPr>
            <p:ph type="subTitle" idx="1"/>
          </p:nvPr>
        </p:nvSpPr>
        <p:spPr/>
        <p:txBody>
          <a:bodyPr/>
          <a:lstStyle/>
          <a:p>
            <a:r>
              <a:rPr lang="en-US" dirty="0" err="1" smtClean="0"/>
              <a:t>Nguyễn</a:t>
            </a:r>
            <a:r>
              <a:rPr lang="en-US" dirty="0" smtClean="0"/>
              <a:t> </a:t>
            </a:r>
            <a:r>
              <a:rPr lang="en-US" dirty="0" err="1" smtClean="0"/>
              <a:t>Đức</a:t>
            </a:r>
            <a:r>
              <a:rPr lang="en-US" dirty="0" smtClean="0"/>
              <a:t> </a:t>
            </a:r>
            <a:r>
              <a:rPr lang="en-US" dirty="0" err="1" smtClean="0"/>
              <a:t>Thắng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hàm</a:t>
            </a:r>
            <a:endParaRPr lang="en-US" dirty="0"/>
          </a:p>
        </p:txBody>
      </p:sp>
      <p:sp>
        <p:nvSpPr>
          <p:cNvPr id="3" name="Content Placeholder 2"/>
          <p:cNvSpPr>
            <a:spLocks noGrp="true"/>
          </p:cNvSpPr>
          <p:nvPr>
            <p:ph idx="1"/>
          </p:nvPr>
        </p:nvSpPr>
        <p:spPr/>
        <p:txBody>
          <a:bodyPr/>
          <a:lstStyle/>
          <a:p>
            <a:r>
              <a:rPr lang="en-US" dirty="0" err="1" smtClean="0"/>
              <a:t>Có</a:t>
            </a:r>
            <a:r>
              <a:rPr lang="en-US" dirty="0" smtClean="0"/>
              <a:t> 4 </a:t>
            </a:r>
            <a:r>
              <a:rPr lang="en-US" dirty="0" err="1" smtClean="0"/>
              <a:t>bước</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hàm</a:t>
            </a:r>
            <a:r>
              <a:rPr lang="en-US" dirty="0" smtClean="0"/>
              <a:t> </a:t>
            </a:r>
            <a:r>
              <a:rPr lang="en-US" dirty="0" err="1" smtClean="0"/>
              <a:t>được</a:t>
            </a:r>
            <a:r>
              <a:rPr lang="en-US" dirty="0" smtClean="0"/>
              <a:t> </a:t>
            </a:r>
            <a:r>
              <a:rPr lang="en-US" dirty="0" err="1" smtClean="0"/>
              <a:t>gọi</a:t>
            </a:r>
            <a:r>
              <a:rPr lang="en-US" dirty="0" smtClean="0"/>
              <a:t>:</a:t>
            </a:r>
            <a:endParaRPr lang="en-US" dirty="0" smtClean="0"/>
          </a:p>
          <a:p>
            <a:pPr lvl="1">
              <a:lnSpc>
                <a:spcPct val="90000"/>
              </a:lnSpc>
            </a:pPr>
            <a:r>
              <a:rPr lang="en-US" altLang="ja-JP" sz="1800" dirty="0" err="1">
                <a:solidFill>
                  <a:schemeClr val="tx1"/>
                </a:solidFill>
                <a:latin typeface="Consolas" panose="020B0609020204030204" pitchFamily="49" charset="0"/>
                <a:ea typeface="MS PGothic" panose="020B0600070205080204" pitchFamily="34" charset="-128"/>
              </a:rPr>
              <a:t>Cấp</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phát</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bộ</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nhớ</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cho</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đối</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số</a:t>
            </a:r>
            <a:r>
              <a:rPr lang="en-US" altLang="ja-JP" sz="1800" dirty="0">
                <a:solidFill>
                  <a:schemeClr val="tx1"/>
                </a:solidFill>
                <a:latin typeface="Consolas" panose="020B0609020204030204" pitchFamily="49" charset="0"/>
                <a:ea typeface="MS PGothic" panose="020B0600070205080204" pitchFamily="34" charset="-128"/>
              </a:rPr>
              <a:t> &amp;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biến</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cục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bộ</a:t>
            </a:r>
            <a:endParaRPr lang="en-US" altLang="ja-JP" sz="1800" dirty="0">
              <a:solidFill>
                <a:schemeClr val="tx1"/>
              </a:solidFill>
              <a:latin typeface="Consolas" panose="020B0609020204030204" pitchFamily="49" charset="0"/>
              <a:ea typeface="MS PGothic" panose="020B0600070205080204" pitchFamily="34" charset="-128"/>
            </a:endParaRPr>
          </a:p>
          <a:p>
            <a:pPr lvl="1">
              <a:lnSpc>
                <a:spcPct val="90000"/>
              </a:lnSpc>
            </a:pPr>
            <a:r>
              <a:rPr lang="en-US" altLang="ja-JP" sz="1800" dirty="0" err="1">
                <a:solidFill>
                  <a:schemeClr val="tx1"/>
                </a:solidFill>
                <a:latin typeface="Consolas" panose="020B0609020204030204" pitchFamily="49" charset="0"/>
                <a:ea typeface="MS PGothic" panose="020B0600070205080204" pitchFamily="34" charset="-128"/>
              </a:rPr>
              <a:t>Gán</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giá</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trị</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đối</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số</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thực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cho</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tham</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số</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tương</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ứng</a:t>
            </a:r>
            <a:endParaRPr lang="en-US" altLang="ja-JP" sz="1800" dirty="0">
              <a:solidFill>
                <a:schemeClr val="tx1"/>
              </a:solidFill>
              <a:latin typeface="Consolas" panose="020B0609020204030204" pitchFamily="49" charset="0"/>
              <a:ea typeface="MS PGothic" panose="020B0600070205080204" pitchFamily="34" charset="-128"/>
            </a:endParaRPr>
          </a:p>
          <a:p>
            <a:pPr lvl="1">
              <a:lnSpc>
                <a:spcPct val="90000"/>
              </a:lnSpc>
            </a:pPr>
            <a:r>
              <a:rPr lang="en-US" altLang="ja-JP" sz="1800" dirty="0" err="1">
                <a:solidFill>
                  <a:schemeClr val="tx1"/>
                </a:solidFill>
                <a:latin typeface="Consolas" panose="020B0609020204030204" pitchFamily="49" charset="0"/>
                <a:ea typeface="MS PGothic" panose="020B0600070205080204" pitchFamily="34" charset="-128"/>
              </a:rPr>
              <a:t>Thực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hiện</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câu</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lệnh</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của</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hàm</a:t>
            </a:r>
            <a:endParaRPr lang="en-US" altLang="ja-JP" sz="1800" dirty="0">
              <a:solidFill>
                <a:schemeClr val="tx1"/>
              </a:solidFill>
              <a:latin typeface="Consolas" panose="020B0609020204030204" pitchFamily="49" charset="0"/>
              <a:ea typeface="MS PGothic" panose="020B0600070205080204" pitchFamily="34" charset="-128"/>
            </a:endParaRPr>
          </a:p>
          <a:p>
            <a:pPr lvl="1">
              <a:lnSpc>
                <a:spcPct val="90000"/>
              </a:lnSpc>
            </a:pPr>
            <a:r>
              <a:rPr lang="en-US" altLang="ja-JP" sz="1800" dirty="0" err="1">
                <a:solidFill>
                  <a:schemeClr val="tx1"/>
                </a:solidFill>
                <a:latin typeface="Consolas" panose="020B0609020204030204" pitchFamily="49" charset="0"/>
                <a:ea typeface="MS PGothic" panose="020B0600070205080204" pitchFamily="34" charset="-128"/>
              </a:rPr>
              <a:t>Khi</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gặp</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câu</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lệnh</a:t>
            </a:r>
            <a:r>
              <a:rPr lang="en-US" altLang="ja-JP" sz="1800" dirty="0">
                <a:solidFill>
                  <a:schemeClr val="tx1"/>
                </a:solidFill>
                <a:latin typeface="Consolas" panose="020B0609020204030204" pitchFamily="49" charset="0"/>
                <a:ea typeface="MS PGothic" panose="020B0600070205080204" pitchFamily="34" charset="-128"/>
              </a:rPr>
              <a:t> return </a:t>
            </a:r>
            <a:r>
              <a:rPr lang="en-US" altLang="ja-JP" sz="1800" dirty="0" err="1">
                <a:solidFill>
                  <a:schemeClr val="tx1"/>
                </a:solidFill>
                <a:latin typeface="Consolas" panose="020B0609020204030204" pitchFamily="49" charset="0"/>
                <a:ea typeface="MS PGothic" panose="020B0600070205080204" pitchFamily="34" charset="-128"/>
              </a:rPr>
              <a:t>hoặc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dấu</a:t>
            </a:r>
            <a:r>
              <a:rPr lang="en-US" altLang="ja-JP" sz="1800" dirty="0">
                <a:solidFill>
                  <a:schemeClr val="tx1"/>
                </a:solidFill>
                <a:latin typeface="Consolas" panose="020B0609020204030204" pitchFamily="49" charset="0"/>
                <a:ea typeface="MS PGothic" panose="020B0600070205080204" pitchFamily="34" charset="-128"/>
              </a:rPr>
              <a:t>  } </a:t>
            </a:r>
            <a:r>
              <a:rPr lang="en-US" altLang="ja-JP" sz="1800" dirty="0" err="1">
                <a:solidFill>
                  <a:schemeClr val="tx1"/>
                </a:solidFill>
                <a:latin typeface="Consolas" panose="020B0609020204030204" pitchFamily="49" charset="0"/>
                <a:ea typeface="MS PGothic" panose="020B0600070205080204" pitchFamily="34" charset="-128"/>
              </a:rPr>
              <a:t>cuối</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cùng</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của</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thân</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hàm</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smtClean="0">
                <a:solidFill>
                  <a:schemeClr val="tx1"/>
                </a:solidFill>
                <a:latin typeface="Consolas" panose="020B0609020204030204" pitchFamily="49" charset="0"/>
                <a:ea typeface="MS PGothic" panose="020B0600070205080204" pitchFamily="34" charset="-128"/>
              </a:rPr>
              <a:t>Hệ</a:t>
            </a:r>
            <a:r>
              <a:rPr lang="en-US" altLang="ja-JP" sz="1800" dirty="0" smtClean="0">
                <a:solidFill>
                  <a:schemeClr val="tx1"/>
                </a:solidFill>
                <a:latin typeface="Consolas" panose="020B0609020204030204" pitchFamily="49" charset="0"/>
                <a:ea typeface="MS PGothic" panose="020B0600070205080204" pitchFamily="34" charset="-128"/>
              </a:rPr>
              <a:t> </a:t>
            </a:r>
            <a:r>
              <a:rPr lang="en-US" altLang="ja-JP" sz="1800" dirty="0" err="1" smtClean="0">
                <a:solidFill>
                  <a:schemeClr val="tx1"/>
                </a:solidFill>
                <a:latin typeface="Consolas" panose="020B0609020204030204" pitchFamily="49" charset="0"/>
                <a:ea typeface="MS PGothic" panose="020B0600070205080204" pitchFamily="34" charset="-128"/>
              </a:rPr>
              <a:t>thống</a:t>
            </a:r>
            <a:r>
              <a:rPr lang="en-US" altLang="ja-JP" sz="1800" dirty="0" smtClean="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sẽ</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xóa</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tham</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số</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các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biến</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cục</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bộ</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và</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thoát</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khỏi</a:t>
            </a:r>
            <a:r>
              <a:rPr lang="en-US" altLang="ja-JP" sz="1800" dirty="0">
                <a:solidFill>
                  <a:schemeClr val="tx1"/>
                </a:solidFill>
                <a:latin typeface="Consolas" panose="020B0609020204030204" pitchFamily="49" charset="0"/>
                <a:ea typeface="MS PGothic" panose="020B0600070205080204" pitchFamily="34" charset="-128"/>
              </a:rPr>
              <a:t> </a:t>
            </a:r>
            <a:r>
              <a:rPr lang="en-US" altLang="ja-JP" sz="1800" dirty="0" err="1">
                <a:solidFill>
                  <a:schemeClr val="tx1"/>
                </a:solidFill>
                <a:latin typeface="Consolas" panose="020B0609020204030204" pitchFamily="49" charset="0"/>
                <a:ea typeface="MS PGothic" panose="020B0600070205080204" pitchFamily="34" charset="-128"/>
              </a:rPr>
              <a:t>hàm</a:t>
            </a:r>
            <a:endParaRPr lang="en-US" altLang="ja-JP" sz="1800" dirty="0">
              <a:solidFill>
                <a:schemeClr val="tx1"/>
              </a:solidFill>
              <a:latin typeface="Consolas" panose="020B0609020204030204" pitchFamily="49" charset="0"/>
              <a:ea typeface="MS PGothic" panose="020B0600070205080204" pitchFamily="34" charset="-128"/>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1:</a:t>
            </a:r>
            <a:endParaRPr lang="en-US" dirty="0"/>
          </a:p>
        </p:txBody>
      </p:sp>
      <p:sp>
        <p:nvSpPr>
          <p:cNvPr id="4" name="Rectangle 3"/>
          <p:cNvSpPr/>
          <p:nvPr/>
        </p:nvSpPr>
        <p:spPr>
          <a:xfrm>
            <a:off x="743712" y="1463433"/>
            <a:ext cx="9168384" cy="4770537"/>
          </a:xfrm>
          <a:prstGeom prst="rect">
            <a:avLst/>
          </a:prstGeom>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XinChao</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"Xin </a:t>
            </a:r>
            <a:r>
              <a:rPr lang="en-US" sz="1600" dirty="0" err="1">
                <a:solidFill>
                  <a:srgbClr val="A31515"/>
                </a:solidFill>
                <a:latin typeface="Consolas" panose="020B0609020204030204" pitchFamily="49" charset="0"/>
              </a:rPr>
              <a:t>chao</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cac</a:t>
            </a:r>
            <a:r>
              <a:rPr lang="en-US" sz="1600" dirty="0">
                <a:solidFill>
                  <a:srgbClr val="A31515"/>
                </a:solidFill>
                <a:latin typeface="Consolas" panose="020B0609020204030204" pitchFamily="49" charset="0"/>
              </a:rPr>
              <a:t> ban! \n"</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"Hay </a:t>
            </a:r>
            <a:r>
              <a:rPr lang="en-US" sz="1600" dirty="0" err="1">
                <a:solidFill>
                  <a:srgbClr val="A31515"/>
                </a:solidFill>
                <a:latin typeface="Consolas" panose="020B0609020204030204" pitchFamily="49" charset="0"/>
              </a:rPr>
              <a:t>nhap</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vao</a:t>
            </a:r>
            <a:r>
              <a:rPr lang="en-US" sz="1600" dirty="0">
                <a:solidFill>
                  <a:srgbClr val="A31515"/>
                </a:solidFill>
                <a:latin typeface="Consolas" panose="020B0609020204030204" pitchFamily="49" charset="0"/>
              </a:rPr>
              <a:t> 2 so: "</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CongSoNguyen</a:t>
            </a:r>
            <a:r>
              <a:rPr lang="fr-FR" sz="1600" dirty="0">
                <a:solidFill>
                  <a:srgbClr val="000000"/>
                </a:solidFill>
                <a:latin typeface="Consolas" panose="020B0609020204030204" pitchFamily="49" charset="0"/>
              </a:rPr>
              <a:t>(</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a</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b</a:t>
            </a:r>
            <a:r>
              <a:rPr lang="fr-FR" sz="1600" dirty="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FF"/>
                </a:solidFill>
                <a:latin typeface="Consolas" panose="020B0609020204030204" pitchFamily="49" charset="0"/>
              </a:rPr>
              <a:t>	return</a:t>
            </a:r>
            <a:r>
              <a:rPr lang="en-US" sz="1600" dirty="0" smtClean="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b</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so1, so2;</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XinChao</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cin</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so1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so2;</a:t>
            </a:r>
            <a:endParaRPr lang="en-US" sz="1600" dirty="0">
              <a:solidFill>
                <a:srgbClr val="000000"/>
              </a:solidFill>
              <a:latin typeface="Consolas" panose="020B0609020204030204" pitchFamily="49" charset="0"/>
            </a:endParaRPr>
          </a:p>
          <a:p>
            <a:r>
              <a:rPr lang="de-DE" sz="1600" dirty="0" smtClean="0">
                <a:solidFill>
                  <a:srgbClr val="000000"/>
                </a:solidFill>
                <a:latin typeface="Consolas" panose="020B0609020204030204" pitchFamily="49" charset="0"/>
              </a:rPr>
              <a:t>	cout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so1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 + "</a:t>
            </a:r>
            <a:r>
              <a:rPr lang="de-DE" sz="1600" dirty="0">
                <a:solidFill>
                  <a:srgbClr val="000000"/>
                </a:solidFill>
                <a:latin typeface="Consolas" panose="020B0609020204030204" pitchFamily="49" charset="0"/>
              </a:rPr>
              <a:t>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so2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 = "</a:t>
            </a:r>
            <a:r>
              <a:rPr lang="de-DE" sz="1600" dirty="0">
                <a:solidFill>
                  <a:srgbClr val="000000"/>
                </a:solidFill>
                <a:latin typeface="Consolas" panose="020B0609020204030204" pitchFamily="49" charset="0"/>
              </a:rPr>
              <a:t>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CongSoNguyen(so1, so2) </a:t>
            </a:r>
            <a:r>
              <a:rPr lang="de-DE" sz="1600" dirty="0">
                <a:solidFill>
                  <a:srgbClr val="008080"/>
                </a:solidFill>
                <a:latin typeface="Consolas" panose="020B0609020204030204" pitchFamily="49" charset="0"/>
              </a:rPr>
              <a:t>&lt;&lt;</a:t>
            </a:r>
            <a:r>
              <a:rPr lang="de-DE" sz="1600" dirty="0">
                <a:solidFill>
                  <a:srgbClr val="000000"/>
                </a:solidFill>
                <a:latin typeface="Consolas" panose="020B0609020204030204" pitchFamily="49" charset="0"/>
              </a:rPr>
              <a:t> endl;</a:t>
            </a:r>
            <a:endParaRPr lang="de-DE"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system</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"pause"</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2: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các</a:t>
            </a:r>
            <a:r>
              <a:rPr lang="en-US" dirty="0" smtClean="0"/>
              <a:t> </a:t>
            </a:r>
            <a:r>
              <a:rPr lang="en-US" dirty="0" err="1" smtClean="0"/>
              <a:t>chữ</a:t>
            </a:r>
            <a:r>
              <a:rPr lang="en-US" dirty="0" smtClean="0"/>
              <a:t> </a:t>
            </a:r>
            <a:r>
              <a:rPr lang="en-US" dirty="0" err="1" smtClean="0"/>
              <a:t>số</a:t>
            </a:r>
            <a:r>
              <a:rPr lang="en-US" dirty="0" smtClean="0"/>
              <a:t> </a:t>
            </a:r>
            <a:r>
              <a:rPr lang="en-US" dirty="0" err="1" smtClean="0"/>
              <a:t>của</a:t>
            </a:r>
            <a:r>
              <a:rPr lang="en-US" dirty="0" smtClean="0"/>
              <a:t> </a:t>
            </a:r>
            <a:r>
              <a:rPr lang="en-US" dirty="0" err="1" smtClean="0"/>
              <a:t>số</a:t>
            </a:r>
            <a:r>
              <a:rPr lang="en-US" dirty="0" smtClean="0"/>
              <a:t> n </a:t>
            </a:r>
            <a:r>
              <a:rPr lang="en-US" dirty="0" err="1" smtClean="0"/>
              <a:t>nhập</a:t>
            </a:r>
            <a:r>
              <a:rPr lang="en-US" dirty="0" smtClean="0"/>
              <a:t> </a:t>
            </a:r>
            <a:r>
              <a:rPr lang="en-US" dirty="0" err="1" smtClean="0"/>
              <a:t>vào</a:t>
            </a:r>
            <a:endParaRPr lang="en-US" dirty="0"/>
          </a:p>
        </p:txBody>
      </p:sp>
      <p:sp>
        <p:nvSpPr>
          <p:cNvPr id="4" name="Rectangle 3"/>
          <p:cNvSpPr/>
          <p:nvPr/>
        </p:nvSpPr>
        <p:spPr>
          <a:xfrm>
            <a:off x="768774" y="2455039"/>
            <a:ext cx="6096000" cy="2862322"/>
          </a:xfrm>
          <a:prstGeom prst="rect">
            <a:avLst/>
          </a:prstGeom>
        </p:spPr>
        <p:txBody>
          <a:bodyPr>
            <a:spAutoFit/>
          </a:bodyPr>
          <a:lstStyle/>
          <a:p>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TongChuSo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long</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sum = 0;</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while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sum </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10;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sum;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3: </a:t>
            </a:r>
            <a:r>
              <a:rPr lang="en-US" dirty="0" err="1" smtClean="0"/>
              <a:t>Tìm</a:t>
            </a:r>
            <a:r>
              <a:rPr lang="en-US" dirty="0" smtClean="0"/>
              <a:t> </a:t>
            </a:r>
            <a:r>
              <a:rPr lang="en-US" dirty="0" err="1" smtClean="0"/>
              <a:t>chữ</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của</a:t>
            </a:r>
            <a:r>
              <a:rPr lang="en-US" dirty="0" smtClean="0"/>
              <a:t> 1 </a:t>
            </a:r>
            <a:r>
              <a:rPr lang="en-US" dirty="0" err="1" smtClean="0"/>
              <a:t>số</a:t>
            </a:r>
            <a:r>
              <a:rPr lang="en-US" dirty="0" smtClean="0"/>
              <a:t> n </a:t>
            </a:r>
            <a:r>
              <a:rPr lang="en-US" dirty="0" err="1" smtClean="0"/>
              <a:t>nhập</a:t>
            </a:r>
            <a:r>
              <a:rPr lang="en-US" dirty="0" smtClean="0"/>
              <a:t> </a:t>
            </a:r>
            <a:r>
              <a:rPr lang="en-US" dirty="0" err="1" smtClean="0"/>
              <a:t>vào</a:t>
            </a:r>
            <a:endParaRPr lang="en-US" dirty="0"/>
          </a:p>
        </p:txBody>
      </p:sp>
      <p:sp>
        <p:nvSpPr>
          <p:cNvPr id="4" name="Rectangle 3"/>
          <p:cNvSpPr/>
          <p:nvPr/>
        </p:nvSpPr>
        <p:spPr>
          <a:xfrm>
            <a:off x="862584" y="2289108"/>
            <a:ext cx="6096000" cy="3139321"/>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TimChuSoLonNhat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max = 0;</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while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10 &gt; max)</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max </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10;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max;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4: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in </a:t>
            </a:r>
            <a:r>
              <a:rPr lang="en-US" dirty="0" err="1" smtClean="0"/>
              <a:t>ra</a:t>
            </a:r>
            <a:r>
              <a:rPr lang="en-US" dirty="0" smtClean="0"/>
              <a:t> 1 </a:t>
            </a:r>
            <a:r>
              <a:rPr lang="en-US" dirty="0" err="1" smtClean="0"/>
              <a:t>bảng</a:t>
            </a:r>
            <a:r>
              <a:rPr lang="en-US" dirty="0" smtClean="0"/>
              <a:t> </a:t>
            </a:r>
            <a:r>
              <a:rPr lang="en-US" dirty="0" err="1" smtClean="0"/>
              <a:t>nhân</a:t>
            </a:r>
            <a:r>
              <a:rPr lang="en-US" dirty="0" smtClean="0"/>
              <a:t> </a:t>
            </a:r>
            <a:r>
              <a:rPr lang="en-US" dirty="0" err="1" smtClean="0"/>
              <a:t>theo</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dùng</a:t>
            </a:r>
            <a:endParaRPr lang="en-US" dirty="0"/>
          </a:p>
        </p:txBody>
      </p:sp>
      <p:sp>
        <p:nvSpPr>
          <p:cNvPr id="4" name="Rectangle 3"/>
          <p:cNvSpPr/>
          <p:nvPr/>
        </p:nvSpPr>
        <p:spPr>
          <a:xfrm>
            <a:off x="871728" y="2634133"/>
            <a:ext cx="8702040" cy="1477328"/>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BangNhan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nn-NO" dirty="0" smtClean="0">
                <a:solidFill>
                  <a:srgbClr val="0000FF"/>
                </a:solidFill>
                <a:latin typeface="Consolas" panose="020B0609020204030204" pitchFamily="49" charset="0"/>
              </a:rPr>
              <a:t>	for</a:t>
            </a:r>
            <a:r>
              <a:rPr lang="nn-NO" dirty="0" smtClean="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1; i &lt;= 9; i++)</a:t>
            </a:r>
            <a:endParaRPr lang="nn-NO" dirty="0">
              <a:solidFill>
                <a:srgbClr val="000000"/>
              </a:solidFill>
              <a:latin typeface="Consolas" panose="020B0609020204030204" pitchFamily="49" charset="0"/>
            </a:endParaRPr>
          </a:p>
          <a:p>
            <a:r>
              <a:rPr lang="pt-BR" dirty="0" smtClean="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i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i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endParaRPr lang="pt-B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a:t>Định</a:t>
            </a:r>
            <a:r>
              <a:rPr lang="en-US" dirty="0"/>
              <a:t> </a:t>
            </a:r>
            <a:r>
              <a:rPr lang="en-US" dirty="0" err="1"/>
              <a:t>nghĩa</a:t>
            </a:r>
            <a:r>
              <a:rPr lang="en-US" dirty="0"/>
              <a:t> </a:t>
            </a:r>
            <a:r>
              <a:rPr lang="en-US" dirty="0" err="1"/>
              <a:t>cho</a:t>
            </a:r>
            <a:r>
              <a:rPr lang="en-US" dirty="0"/>
              <a:t> function prototype</a:t>
            </a:r>
            <a:endParaRPr lang="en-US" dirty="0"/>
          </a:p>
        </p:txBody>
      </p:sp>
      <p:sp>
        <p:nvSpPr>
          <p:cNvPr id="3" name="Content Placeholder 2"/>
          <p:cNvSpPr>
            <a:spLocks noGrp="true"/>
          </p:cNvSpPr>
          <p:nvPr>
            <p:ph idx="1"/>
          </p:nvPr>
        </p:nvSpPr>
        <p:spPr/>
        <p:txBody>
          <a:bodyPr/>
          <a:lstStyle/>
          <a:p>
            <a:pPr>
              <a:lnSpc>
                <a:spcPct val="90000"/>
              </a:lnSpc>
            </a:pPr>
            <a:r>
              <a:rPr lang="en-US" altLang="ja-JP" dirty="0" err="1">
                <a:ea typeface="MS PGothic" panose="020B0600070205080204" pitchFamily="34" charset="-128"/>
              </a:rPr>
              <a:t>Nói</a:t>
            </a:r>
            <a:r>
              <a:rPr lang="en-US" altLang="ja-JP" dirty="0">
                <a:ea typeface="MS PGothic" panose="020B0600070205080204" pitchFamily="34" charset="-128"/>
              </a:rPr>
              <a:t> </a:t>
            </a:r>
            <a:r>
              <a:rPr lang="en-US" altLang="ja-JP" dirty="0" err="1">
                <a:ea typeface="MS PGothic" panose="020B0600070205080204" pitchFamily="34" charset="-128"/>
              </a:rPr>
              <a:t>chung</a:t>
            </a:r>
            <a:r>
              <a:rPr lang="en-US" altLang="ja-JP" dirty="0">
                <a:ea typeface="MS PGothic" panose="020B0600070205080204" pitchFamily="34" charset="-128"/>
              </a:rPr>
              <a:t> ta </a:t>
            </a:r>
            <a:r>
              <a:rPr lang="en-US" altLang="ja-JP" dirty="0" err="1">
                <a:ea typeface="MS PGothic" panose="020B0600070205080204" pitchFamily="34" charset="-128"/>
              </a:rPr>
              <a:t>thường</a:t>
            </a:r>
            <a:r>
              <a:rPr lang="en-US" altLang="ja-JP" dirty="0">
                <a:ea typeface="MS PGothic" panose="020B0600070205080204" pitchFamily="34" charset="-128"/>
              </a:rPr>
              <a:t> </a:t>
            </a:r>
            <a:r>
              <a:rPr lang="en-US" altLang="ja-JP" dirty="0" err="1">
                <a:ea typeface="MS PGothic" panose="020B0600070205080204" pitchFamily="34" charset="-128"/>
              </a:rPr>
              <a:t>đặt</a:t>
            </a:r>
            <a:r>
              <a:rPr lang="en-US" altLang="ja-JP" dirty="0">
                <a:ea typeface="MS PGothic" panose="020B0600070205080204" pitchFamily="34" charset="-128"/>
              </a:rPr>
              <a:t> </a:t>
            </a:r>
            <a:r>
              <a:rPr lang="en-US" altLang="ja-JP" dirty="0" err="1">
                <a:ea typeface="MS PGothic" panose="020B0600070205080204" pitchFamily="34" charset="-128"/>
              </a:rPr>
              <a:t>hàm</a:t>
            </a:r>
            <a:r>
              <a:rPr lang="en-US" altLang="ja-JP" dirty="0">
                <a:ea typeface="MS PGothic" panose="020B0600070205080204" pitchFamily="34" charset="-128"/>
              </a:rPr>
              <a:t> main ở </a:t>
            </a:r>
            <a:r>
              <a:rPr lang="en-US" altLang="ja-JP" dirty="0" err="1">
                <a:ea typeface="MS PGothic" panose="020B0600070205080204" pitchFamily="34" charset="-128"/>
              </a:rPr>
              <a:t>cuối</a:t>
            </a:r>
            <a:r>
              <a:rPr lang="en-US" altLang="ja-JP" dirty="0">
                <a:ea typeface="MS PGothic" panose="020B0600070205080204" pitchFamily="34" charset="-128"/>
              </a:rPr>
              <a:t> </a:t>
            </a:r>
            <a:r>
              <a:rPr lang="en-US" altLang="ja-JP" dirty="0" err="1" smtClean="0">
                <a:ea typeface="MS PGothic" panose="020B0600070205080204" pitchFamily="34" charset="-128"/>
              </a:rPr>
              <a:t>chương</a:t>
            </a:r>
            <a:r>
              <a:rPr lang="en-US" altLang="ja-JP" dirty="0" smtClean="0">
                <a:ea typeface="MS PGothic" panose="020B0600070205080204" pitchFamily="34" charset="-128"/>
              </a:rPr>
              <a:t> </a:t>
            </a:r>
            <a:r>
              <a:rPr lang="en-US" altLang="ja-JP" dirty="0" err="1" smtClean="0">
                <a:ea typeface="MS PGothic" panose="020B0600070205080204" pitchFamily="34" charset="-128"/>
              </a:rPr>
              <a:t>trình</a:t>
            </a:r>
            <a:r>
              <a:rPr lang="en-US" altLang="ja-JP" dirty="0" smtClean="0">
                <a:ea typeface="MS PGothic" panose="020B0600070205080204" pitchFamily="34" charset="-128"/>
              </a:rPr>
              <a:t>, </a:t>
            </a:r>
            <a:r>
              <a:rPr lang="en-US" altLang="ja-JP" dirty="0" err="1">
                <a:ea typeface="MS PGothic" panose="020B0600070205080204" pitchFamily="34" charset="-128"/>
              </a:rPr>
              <a:t>và</a:t>
            </a:r>
            <a:r>
              <a:rPr lang="en-US" altLang="ja-JP" dirty="0">
                <a:ea typeface="MS PGothic" panose="020B0600070205080204" pitchFamily="34" charset="-128"/>
              </a:rPr>
              <a:t> </a:t>
            </a:r>
            <a:r>
              <a:rPr lang="en-US" altLang="ja-JP" dirty="0" err="1">
                <a:ea typeface="MS PGothic" panose="020B0600070205080204" pitchFamily="34" charset="-128"/>
              </a:rPr>
              <a:t>thường</a:t>
            </a:r>
            <a:r>
              <a:rPr lang="en-US" altLang="ja-JP" dirty="0">
                <a:ea typeface="MS PGothic" panose="020B0600070205080204" pitchFamily="34" charset="-128"/>
              </a:rPr>
              <a:t> </a:t>
            </a:r>
            <a:r>
              <a:rPr lang="en-US" altLang="ja-JP" dirty="0" err="1">
                <a:ea typeface="MS PGothic" panose="020B0600070205080204" pitchFamily="34" charset="-128"/>
              </a:rPr>
              <a:t>khai</a:t>
            </a:r>
            <a:r>
              <a:rPr lang="en-US" altLang="ja-JP" dirty="0">
                <a:ea typeface="MS PGothic" panose="020B0600070205080204" pitchFamily="34" charset="-128"/>
              </a:rPr>
              <a:t> </a:t>
            </a:r>
            <a:r>
              <a:rPr lang="en-US" altLang="ja-JP" dirty="0" err="1">
                <a:ea typeface="MS PGothic" panose="020B0600070205080204" pitchFamily="34" charset="-128"/>
              </a:rPr>
              <a:t>báo</a:t>
            </a:r>
            <a:r>
              <a:rPr lang="en-US" altLang="ja-JP" dirty="0">
                <a:ea typeface="MS PGothic" panose="020B0600070205080204" pitchFamily="34" charset="-128"/>
              </a:rPr>
              <a:t>, </a:t>
            </a:r>
            <a:r>
              <a:rPr lang="en-US" altLang="ja-JP" dirty="0" err="1">
                <a:ea typeface="MS PGothic" panose="020B0600070205080204" pitchFamily="34" charset="-128"/>
              </a:rPr>
              <a:t>định</a:t>
            </a:r>
            <a:r>
              <a:rPr lang="en-US" altLang="ja-JP" dirty="0">
                <a:ea typeface="MS PGothic" panose="020B0600070205080204" pitchFamily="34" charset="-128"/>
              </a:rPr>
              <a:t> </a:t>
            </a:r>
            <a:r>
              <a:rPr lang="en-US" altLang="ja-JP" dirty="0" err="1">
                <a:ea typeface="MS PGothic" panose="020B0600070205080204" pitchFamily="34" charset="-128"/>
              </a:rPr>
              <a:t>nghĩa</a:t>
            </a:r>
            <a:r>
              <a:rPr lang="en-US" altLang="ja-JP" dirty="0">
                <a:ea typeface="MS PGothic" panose="020B0600070205080204" pitchFamily="34" charset="-128"/>
              </a:rPr>
              <a:t> </a:t>
            </a:r>
            <a:r>
              <a:rPr lang="en-US" altLang="ja-JP" dirty="0" err="1">
                <a:ea typeface="MS PGothic" panose="020B0600070205080204" pitchFamily="34" charset="-128"/>
              </a:rPr>
              <a:t>các</a:t>
            </a:r>
            <a:r>
              <a:rPr lang="en-US" altLang="ja-JP" dirty="0">
                <a:ea typeface="MS PGothic" panose="020B0600070205080204" pitchFamily="34" charset="-128"/>
              </a:rPr>
              <a:t> </a:t>
            </a:r>
            <a:r>
              <a:rPr lang="en-US" altLang="ja-JP" dirty="0" err="1">
                <a:ea typeface="MS PGothic" panose="020B0600070205080204" pitchFamily="34" charset="-128"/>
              </a:rPr>
              <a:t>hàm</a:t>
            </a:r>
            <a:r>
              <a:rPr lang="en-US" altLang="ja-JP" dirty="0">
                <a:ea typeface="MS PGothic" panose="020B0600070205080204" pitchFamily="34" charset="-128"/>
              </a:rPr>
              <a:t> </a:t>
            </a:r>
            <a:r>
              <a:rPr lang="en-US" altLang="ja-JP" dirty="0" err="1">
                <a:ea typeface="MS PGothic" panose="020B0600070205080204" pitchFamily="34" charset="-128"/>
              </a:rPr>
              <a:t>trước</a:t>
            </a:r>
            <a:r>
              <a:rPr lang="en-US" altLang="ja-JP" dirty="0">
                <a:ea typeface="MS PGothic" panose="020B0600070205080204" pitchFamily="34" charset="-128"/>
              </a:rPr>
              <a:t> </a:t>
            </a:r>
            <a:r>
              <a:rPr lang="en-US" altLang="ja-JP" dirty="0" err="1">
                <a:ea typeface="MS PGothic" panose="020B0600070205080204" pitchFamily="34" charset="-128"/>
              </a:rPr>
              <a:t>và</a:t>
            </a:r>
            <a:r>
              <a:rPr lang="en-US" altLang="ja-JP" dirty="0">
                <a:ea typeface="MS PGothic" panose="020B0600070205080204" pitchFamily="34" charset="-128"/>
              </a:rPr>
              <a:t> </a:t>
            </a:r>
            <a:r>
              <a:rPr lang="en-US" altLang="ja-JP" dirty="0" err="1">
                <a:ea typeface="MS PGothic" panose="020B0600070205080204" pitchFamily="34" charset="-128"/>
              </a:rPr>
              <a:t>gọi</a:t>
            </a:r>
            <a:r>
              <a:rPr lang="en-US" altLang="ja-JP" dirty="0">
                <a:ea typeface="MS PGothic" panose="020B0600070205080204" pitchFamily="34" charset="-128"/>
              </a:rPr>
              <a:t> </a:t>
            </a:r>
            <a:r>
              <a:rPr lang="en-US" altLang="ja-JP" dirty="0" err="1">
                <a:ea typeface="MS PGothic" panose="020B0600070205080204" pitchFamily="34" charset="-128"/>
              </a:rPr>
              <a:t>nó</a:t>
            </a:r>
            <a:r>
              <a:rPr lang="en-US" altLang="ja-JP" dirty="0">
                <a:ea typeface="MS PGothic" panose="020B0600070205080204" pitchFamily="34" charset="-128"/>
              </a:rPr>
              <a:t> </a:t>
            </a:r>
            <a:r>
              <a:rPr lang="en-US" altLang="ja-JP" dirty="0" err="1">
                <a:ea typeface="MS PGothic" panose="020B0600070205080204" pitchFamily="34" charset="-128"/>
              </a:rPr>
              <a:t>sau</a:t>
            </a:r>
            <a:r>
              <a:rPr lang="en-US" altLang="ja-JP" dirty="0">
                <a:ea typeface="MS PGothic" panose="020B0600070205080204" pitchFamily="34" charset="-128"/>
              </a:rPr>
              <a:t>.</a:t>
            </a:r>
            <a:endParaRPr lang="en-US" altLang="ja-JP" dirty="0">
              <a:ea typeface="MS PGothic" panose="020B0600070205080204" pitchFamily="34" charset="-128"/>
            </a:endParaRPr>
          </a:p>
          <a:p>
            <a:pPr>
              <a:lnSpc>
                <a:spcPct val="90000"/>
              </a:lnSpc>
            </a:pPr>
            <a:r>
              <a:rPr lang="en-US" altLang="ja-JP" dirty="0" err="1">
                <a:ea typeface="MS PGothic" panose="020B0600070205080204" pitchFamily="34" charset="-128"/>
              </a:rPr>
              <a:t>Đôi</a:t>
            </a:r>
            <a:r>
              <a:rPr lang="en-US" altLang="ja-JP" dirty="0">
                <a:ea typeface="MS PGothic" panose="020B0600070205080204" pitchFamily="34" charset="-128"/>
              </a:rPr>
              <a:t> </a:t>
            </a:r>
            <a:r>
              <a:rPr lang="en-US" altLang="ja-JP" dirty="0" err="1">
                <a:ea typeface="MS PGothic" panose="020B0600070205080204" pitchFamily="34" charset="-128"/>
              </a:rPr>
              <a:t>khi</a:t>
            </a:r>
            <a:r>
              <a:rPr lang="en-US" altLang="ja-JP" dirty="0">
                <a:ea typeface="MS PGothic" panose="020B0600070205080204" pitchFamily="34" charset="-128"/>
              </a:rPr>
              <a:t> </a:t>
            </a:r>
            <a:r>
              <a:rPr lang="en-US" altLang="ja-JP" dirty="0" err="1">
                <a:ea typeface="MS PGothic" panose="020B0600070205080204" pitchFamily="34" charset="-128"/>
              </a:rPr>
              <a:t>việc</a:t>
            </a:r>
            <a:r>
              <a:rPr lang="en-US" altLang="ja-JP" dirty="0">
                <a:ea typeface="MS PGothic" panose="020B0600070205080204" pitchFamily="34" charset="-128"/>
              </a:rPr>
              <a:t> </a:t>
            </a:r>
            <a:r>
              <a:rPr lang="en-US" altLang="ja-JP" dirty="0" err="1">
                <a:ea typeface="MS PGothic" panose="020B0600070205080204" pitchFamily="34" charset="-128"/>
              </a:rPr>
              <a:t>khai</a:t>
            </a:r>
            <a:r>
              <a:rPr lang="en-US" altLang="ja-JP" dirty="0">
                <a:ea typeface="MS PGothic" panose="020B0600070205080204" pitchFamily="34" charset="-128"/>
              </a:rPr>
              <a:t> </a:t>
            </a:r>
            <a:r>
              <a:rPr lang="en-US" altLang="ja-JP" dirty="0" err="1">
                <a:ea typeface="MS PGothic" panose="020B0600070205080204" pitchFamily="34" charset="-128"/>
              </a:rPr>
              <a:t>báo</a:t>
            </a:r>
            <a:r>
              <a:rPr lang="en-US" altLang="ja-JP" dirty="0">
                <a:ea typeface="MS PGothic" panose="020B0600070205080204" pitchFamily="34" charset="-128"/>
              </a:rPr>
              <a:t> </a:t>
            </a:r>
            <a:r>
              <a:rPr lang="en-US" altLang="ja-JP" dirty="0" err="1">
                <a:ea typeface="MS PGothic" panose="020B0600070205080204" pitchFamily="34" charset="-128"/>
              </a:rPr>
              <a:t>trước</a:t>
            </a:r>
            <a:r>
              <a:rPr lang="en-US" altLang="ja-JP" dirty="0">
                <a:ea typeface="MS PGothic" panose="020B0600070205080204" pitchFamily="34" charset="-128"/>
              </a:rPr>
              <a:t> </a:t>
            </a:r>
            <a:r>
              <a:rPr lang="en-US" altLang="ja-JP" dirty="0" err="1">
                <a:ea typeface="MS PGothic" panose="020B0600070205080204" pitchFamily="34" charset="-128"/>
              </a:rPr>
              <a:t>không</a:t>
            </a:r>
            <a:r>
              <a:rPr lang="en-US" altLang="ja-JP" dirty="0">
                <a:ea typeface="MS PGothic" panose="020B0600070205080204" pitchFamily="34" charset="-128"/>
              </a:rPr>
              <a:t> </a:t>
            </a:r>
            <a:r>
              <a:rPr lang="en-US" altLang="ja-JP" dirty="0" err="1">
                <a:ea typeface="MS PGothic" panose="020B0600070205080204" pitchFamily="34" charset="-128"/>
              </a:rPr>
              <a:t>thể</a:t>
            </a:r>
            <a:r>
              <a:rPr lang="en-US" altLang="ja-JP" dirty="0">
                <a:ea typeface="MS PGothic" panose="020B0600070205080204" pitchFamily="34" charset="-128"/>
              </a:rPr>
              <a:t> </a:t>
            </a:r>
            <a:r>
              <a:rPr lang="en-US" altLang="ja-JP" dirty="0" err="1">
                <a:ea typeface="MS PGothic" panose="020B0600070205080204" pitchFamily="34" charset="-128"/>
              </a:rPr>
              <a:t>thực</a:t>
            </a:r>
            <a:r>
              <a:rPr lang="en-US" altLang="ja-JP" dirty="0">
                <a:ea typeface="MS PGothic" panose="020B0600070205080204" pitchFamily="34" charset="-128"/>
              </a:rPr>
              <a:t> </a:t>
            </a:r>
            <a:r>
              <a:rPr lang="en-US" altLang="ja-JP" dirty="0" err="1">
                <a:ea typeface="MS PGothic" panose="020B0600070205080204" pitchFamily="34" charset="-128"/>
              </a:rPr>
              <a:t>hiện</a:t>
            </a:r>
            <a:r>
              <a:rPr lang="en-US" altLang="ja-JP" dirty="0">
                <a:ea typeface="MS PGothic" panose="020B0600070205080204" pitchFamily="34" charset="-128"/>
              </a:rPr>
              <a:t>, </a:t>
            </a:r>
            <a:r>
              <a:rPr lang="en-US" altLang="ja-JP" dirty="0" err="1">
                <a:ea typeface="MS PGothic" panose="020B0600070205080204" pitchFamily="34" charset="-128"/>
              </a:rPr>
              <a:t>hoặc</a:t>
            </a:r>
            <a:r>
              <a:rPr lang="en-US" altLang="ja-JP" dirty="0">
                <a:ea typeface="MS PGothic" panose="020B0600070205080204" pitchFamily="34" charset="-128"/>
              </a:rPr>
              <a:t> </a:t>
            </a:r>
            <a:r>
              <a:rPr lang="en-US" altLang="ja-JP" dirty="0" err="1">
                <a:ea typeface="MS PGothic" panose="020B0600070205080204" pitchFamily="34" charset="-128"/>
              </a:rPr>
              <a:t>với</a:t>
            </a:r>
            <a:r>
              <a:rPr lang="en-US" altLang="ja-JP" dirty="0">
                <a:ea typeface="MS PGothic" panose="020B0600070205080204" pitchFamily="34" charset="-128"/>
              </a:rPr>
              <a:t> </a:t>
            </a:r>
            <a:r>
              <a:rPr lang="en-US" altLang="ja-JP" dirty="0" err="1">
                <a:ea typeface="MS PGothic" panose="020B0600070205080204" pitchFamily="34" charset="-128"/>
              </a:rPr>
              <a:t>những</a:t>
            </a:r>
            <a:r>
              <a:rPr lang="en-US" altLang="ja-JP" dirty="0">
                <a:ea typeface="MS PGothic" panose="020B0600070205080204" pitchFamily="34" charset="-128"/>
              </a:rPr>
              <a:t> </a:t>
            </a:r>
            <a:r>
              <a:rPr lang="en-US" altLang="ja-JP" dirty="0" err="1">
                <a:ea typeface="MS PGothic" panose="020B0600070205080204" pitchFamily="34" charset="-128"/>
              </a:rPr>
              <a:t>chương</a:t>
            </a:r>
            <a:r>
              <a:rPr lang="en-US" altLang="ja-JP" dirty="0">
                <a:ea typeface="MS PGothic" panose="020B0600070205080204" pitchFamily="34" charset="-128"/>
              </a:rPr>
              <a:t> </a:t>
            </a:r>
            <a:r>
              <a:rPr lang="en-US" altLang="ja-JP" dirty="0" err="1">
                <a:ea typeface="MS PGothic" panose="020B0600070205080204" pitchFamily="34" charset="-128"/>
              </a:rPr>
              <a:t>trình</a:t>
            </a:r>
            <a:r>
              <a:rPr lang="en-US" altLang="ja-JP" dirty="0">
                <a:ea typeface="MS PGothic" panose="020B0600070205080204" pitchFamily="34" charset="-128"/>
              </a:rPr>
              <a:t> </a:t>
            </a:r>
            <a:r>
              <a:rPr lang="en-US" altLang="ja-JP" dirty="0" err="1">
                <a:ea typeface="MS PGothic" panose="020B0600070205080204" pitchFamily="34" charset="-128"/>
              </a:rPr>
              <a:t>lớn</a:t>
            </a:r>
            <a:r>
              <a:rPr lang="en-US" altLang="ja-JP" dirty="0">
                <a:ea typeface="MS PGothic" panose="020B0600070205080204" pitchFamily="34" charset="-128"/>
              </a:rPr>
              <a:t>, </a:t>
            </a:r>
            <a:r>
              <a:rPr lang="en-US" altLang="ja-JP" dirty="0" err="1">
                <a:ea typeface="MS PGothic" panose="020B0600070205080204" pitchFamily="34" charset="-128"/>
              </a:rPr>
              <a:t>có</a:t>
            </a:r>
            <a:r>
              <a:rPr lang="en-US" altLang="ja-JP" dirty="0">
                <a:ea typeface="MS PGothic" panose="020B0600070205080204" pitchFamily="34" charset="-128"/>
              </a:rPr>
              <a:t> </a:t>
            </a:r>
            <a:r>
              <a:rPr lang="en-US" altLang="ja-JP" dirty="0" err="1">
                <a:ea typeface="MS PGothic" panose="020B0600070205080204" pitchFamily="34" charset="-128"/>
              </a:rPr>
              <a:t>nhiều</a:t>
            </a:r>
            <a:r>
              <a:rPr lang="en-US" altLang="ja-JP" dirty="0">
                <a:ea typeface="MS PGothic" panose="020B0600070205080204" pitchFamily="34" charset="-128"/>
              </a:rPr>
              <a:t> </a:t>
            </a:r>
            <a:r>
              <a:rPr lang="en-US" altLang="ja-JP" dirty="0" err="1">
                <a:ea typeface="MS PGothic" panose="020B0600070205080204" pitchFamily="34" charset="-128"/>
              </a:rPr>
              <a:t>hàm</a:t>
            </a:r>
            <a:r>
              <a:rPr lang="en-US" altLang="ja-JP" dirty="0">
                <a:ea typeface="MS PGothic" panose="020B0600070205080204" pitchFamily="34" charset="-128"/>
              </a:rPr>
              <a:t>, </a:t>
            </a:r>
            <a:r>
              <a:rPr lang="en-US" altLang="ja-JP" dirty="0" err="1">
                <a:ea typeface="MS PGothic" panose="020B0600070205080204" pitchFamily="34" charset="-128"/>
              </a:rPr>
              <a:t>sẽ</a:t>
            </a:r>
            <a:r>
              <a:rPr lang="en-US" altLang="ja-JP" dirty="0">
                <a:ea typeface="MS PGothic" panose="020B0600070205080204" pitchFamily="34" charset="-128"/>
              </a:rPr>
              <a:t> </a:t>
            </a:r>
            <a:r>
              <a:rPr lang="en-US" altLang="ja-JP" dirty="0" err="1">
                <a:ea typeface="MS PGothic" panose="020B0600070205080204" pitchFamily="34" charset="-128"/>
              </a:rPr>
              <a:t>khó</a:t>
            </a:r>
            <a:r>
              <a:rPr lang="en-US" altLang="ja-JP" dirty="0">
                <a:ea typeface="MS PGothic" panose="020B0600070205080204" pitchFamily="34" charset="-128"/>
              </a:rPr>
              <a:t> </a:t>
            </a:r>
            <a:r>
              <a:rPr lang="en-US" altLang="ja-JP" dirty="0" err="1">
                <a:ea typeface="MS PGothic" panose="020B0600070205080204" pitchFamily="34" charset="-128"/>
              </a:rPr>
              <a:t>khăn</a:t>
            </a:r>
            <a:r>
              <a:rPr lang="en-US" altLang="ja-JP" dirty="0">
                <a:ea typeface="MS PGothic" panose="020B0600070205080204" pitchFamily="34" charset="-128"/>
              </a:rPr>
              <a:t> </a:t>
            </a:r>
            <a:r>
              <a:rPr lang="en-US" altLang="ja-JP" dirty="0" err="1">
                <a:ea typeface="MS PGothic" panose="020B0600070205080204" pitchFamily="34" charset="-128"/>
              </a:rPr>
              <a:t>khi</a:t>
            </a:r>
            <a:r>
              <a:rPr lang="en-US" altLang="ja-JP" dirty="0">
                <a:ea typeface="MS PGothic" panose="020B0600070205080204" pitchFamily="34" charset="-128"/>
              </a:rPr>
              <a:t> </a:t>
            </a:r>
            <a:r>
              <a:rPr lang="en-US" altLang="ja-JP" dirty="0" err="1">
                <a:ea typeface="MS PGothic" panose="020B0600070205080204" pitchFamily="34" charset="-128"/>
              </a:rPr>
              <a:t>phải</a:t>
            </a:r>
            <a:r>
              <a:rPr lang="en-US" altLang="ja-JP" dirty="0">
                <a:ea typeface="MS PGothic" panose="020B0600070205080204" pitchFamily="34" charset="-128"/>
              </a:rPr>
              <a:t> </a:t>
            </a:r>
            <a:r>
              <a:rPr lang="en-US" altLang="ja-JP" dirty="0" err="1">
                <a:ea typeface="MS PGothic" panose="020B0600070205080204" pitchFamily="34" charset="-128"/>
              </a:rPr>
              <a:t>nhớ</a:t>
            </a:r>
            <a:r>
              <a:rPr lang="en-US" altLang="ja-JP" dirty="0">
                <a:ea typeface="MS PGothic" panose="020B0600070205080204" pitchFamily="34" charset="-128"/>
              </a:rPr>
              <a:t> </a:t>
            </a:r>
            <a:r>
              <a:rPr lang="en-US" altLang="ja-JP" dirty="0" err="1">
                <a:ea typeface="MS PGothic" panose="020B0600070205080204" pitchFamily="34" charset="-128"/>
              </a:rPr>
              <a:t>mọi</a:t>
            </a:r>
            <a:r>
              <a:rPr lang="en-US" altLang="ja-JP" dirty="0">
                <a:ea typeface="MS PGothic" panose="020B0600070205080204" pitchFamily="34" charset="-128"/>
              </a:rPr>
              <a:t> </a:t>
            </a:r>
            <a:r>
              <a:rPr lang="en-US" altLang="ja-JP" dirty="0" err="1">
                <a:ea typeface="MS PGothic" panose="020B0600070205080204" pitchFamily="34" charset="-128"/>
              </a:rPr>
              <a:t>hàm</a:t>
            </a:r>
            <a:r>
              <a:rPr lang="en-US" altLang="ja-JP" dirty="0">
                <a:ea typeface="MS PGothic" panose="020B0600070205080204" pitchFamily="34" charset="-128"/>
              </a:rPr>
              <a:t> </a:t>
            </a:r>
            <a:r>
              <a:rPr lang="en-US" altLang="ja-JP" dirty="0" err="1">
                <a:ea typeface="MS PGothic" panose="020B0600070205080204" pitchFamily="34" charset="-128"/>
              </a:rPr>
              <a:t>với</a:t>
            </a:r>
            <a:r>
              <a:rPr lang="en-US" altLang="ja-JP" dirty="0">
                <a:ea typeface="MS PGothic" panose="020B0600070205080204" pitchFamily="34" charset="-128"/>
              </a:rPr>
              <a:t> </a:t>
            </a:r>
            <a:r>
              <a:rPr lang="en-US" altLang="ja-JP" dirty="0" err="1">
                <a:ea typeface="MS PGothic" panose="020B0600070205080204" pitchFamily="34" charset="-128"/>
              </a:rPr>
              <a:t>danh</a:t>
            </a:r>
            <a:r>
              <a:rPr lang="en-US" altLang="ja-JP" dirty="0">
                <a:ea typeface="MS PGothic" panose="020B0600070205080204" pitchFamily="34" charset="-128"/>
              </a:rPr>
              <a:t> </a:t>
            </a:r>
            <a:r>
              <a:rPr lang="en-US" altLang="ja-JP" dirty="0" err="1">
                <a:ea typeface="MS PGothic" panose="020B0600070205080204" pitchFamily="34" charset="-128"/>
              </a:rPr>
              <a:t>sách</a:t>
            </a:r>
            <a:r>
              <a:rPr lang="en-US" altLang="ja-JP" dirty="0">
                <a:ea typeface="MS PGothic" panose="020B0600070205080204" pitchFamily="34" charset="-128"/>
              </a:rPr>
              <a:t> </a:t>
            </a:r>
            <a:r>
              <a:rPr lang="en-US" altLang="ja-JP" dirty="0" err="1">
                <a:ea typeface="MS PGothic" panose="020B0600070205080204" pitchFamily="34" charset="-128"/>
              </a:rPr>
              <a:t>tham</a:t>
            </a:r>
            <a:r>
              <a:rPr lang="en-US" altLang="ja-JP" dirty="0">
                <a:ea typeface="MS PGothic" panose="020B0600070205080204" pitchFamily="34" charset="-128"/>
              </a:rPr>
              <a:t> </a:t>
            </a:r>
            <a:r>
              <a:rPr lang="en-US" altLang="ja-JP" dirty="0" err="1">
                <a:ea typeface="MS PGothic" panose="020B0600070205080204" pitchFamily="34" charset="-128"/>
              </a:rPr>
              <a:t>số</a:t>
            </a:r>
            <a:r>
              <a:rPr lang="en-US" altLang="ja-JP" dirty="0">
                <a:ea typeface="MS PGothic" panose="020B0600070205080204" pitchFamily="34" charset="-128"/>
              </a:rPr>
              <a:t> </a:t>
            </a:r>
            <a:r>
              <a:rPr lang="en-US" altLang="ja-JP" dirty="0" err="1">
                <a:ea typeface="MS PGothic" panose="020B0600070205080204" pitchFamily="34" charset="-128"/>
              </a:rPr>
              <a:t>cung</a:t>
            </a:r>
            <a:r>
              <a:rPr lang="en-US" altLang="ja-JP" dirty="0">
                <a:ea typeface="MS PGothic" panose="020B0600070205080204" pitchFamily="34" charset="-128"/>
              </a:rPr>
              <a:t> </a:t>
            </a:r>
            <a:r>
              <a:rPr lang="en-US" altLang="ja-JP" dirty="0" err="1">
                <a:ea typeface="MS PGothic" panose="020B0600070205080204" pitchFamily="34" charset="-128"/>
              </a:rPr>
              <a:t>kiểu</a:t>
            </a:r>
            <a:r>
              <a:rPr lang="en-US" altLang="ja-JP" dirty="0">
                <a:ea typeface="MS PGothic" panose="020B0600070205080204" pitchFamily="34" charset="-128"/>
              </a:rPr>
              <a:t> </a:t>
            </a:r>
            <a:r>
              <a:rPr lang="en-US" altLang="ja-JP" dirty="0" err="1">
                <a:ea typeface="MS PGothic" panose="020B0600070205080204" pitchFamily="34" charset="-128"/>
              </a:rPr>
              <a:t>của</a:t>
            </a:r>
            <a:r>
              <a:rPr lang="en-US" altLang="ja-JP" dirty="0">
                <a:ea typeface="MS PGothic" panose="020B0600070205080204" pitchFamily="34" charset="-128"/>
              </a:rPr>
              <a:t> </a:t>
            </a:r>
            <a:r>
              <a:rPr lang="en-US" altLang="ja-JP" dirty="0" err="1">
                <a:ea typeface="MS PGothic" panose="020B0600070205080204" pitchFamily="34" charset="-128"/>
              </a:rPr>
              <a:t>chúng</a:t>
            </a:r>
            <a:r>
              <a:rPr lang="en-US" altLang="ja-JP" dirty="0">
                <a:ea typeface="MS PGothic" panose="020B0600070205080204" pitchFamily="34" charset="-128"/>
              </a:rPr>
              <a:t>. =&gt; </a:t>
            </a:r>
            <a:r>
              <a:rPr lang="en-US" altLang="ja-JP" dirty="0" err="1">
                <a:ea typeface="MS PGothic" panose="020B0600070205080204" pitchFamily="34" charset="-128"/>
              </a:rPr>
              <a:t>nên</a:t>
            </a:r>
            <a:r>
              <a:rPr lang="en-US" altLang="ja-JP" dirty="0">
                <a:ea typeface="MS PGothic" panose="020B0600070205080204" pitchFamily="34" charset="-128"/>
              </a:rPr>
              <a:t> </a:t>
            </a:r>
            <a:r>
              <a:rPr lang="en-US" altLang="ja-JP" dirty="0" err="1">
                <a:ea typeface="MS PGothic" panose="020B0600070205080204" pitchFamily="34" charset="-128"/>
              </a:rPr>
              <a:t>khai</a:t>
            </a:r>
            <a:r>
              <a:rPr lang="en-US" altLang="ja-JP" dirty="0">
                <a:ea typeface="MS PGothic" panose="020B0600070205080204" pitchFamily="34" charset="-128"/>
              </a:rPr>
              <a:t> </a:t>
            </a:r>
            <a:r>
              <a:rPr lang="en-US" altLang="ja-JP" dirty="0" err="1">
                <a:ea typeface="MS PGothic" panose="020B0600070205080204" pitchFamily="34" charset="-128"/>
              </a:rPr>
              <a:t>báo</a:t>
            </a:r>
            <a:r>
              <a:rPr lang="en-US" altLang="ja-JP" dirty="0">
                <a:ea typeface="MS PGothic" panose="020B0600070205080204" pitchFamily="34" charset="-128"/>
              </a:rPr>
              <a:t> </a:t>
            </a:r>
            <a:r>
              <a:rPr lang="en-US" altLang="ja-JP" dirty="0" err="1">
                <a:ea typeface="MS PGothic" panose="020B0600070205080204" pitchFamily="34" charset="-128"/>
              </a:rPr>
              <a:t>các</a:t>
            </a:r>
            <a:r>
              <a:rPr lang="en-US" altLang="ja-JP" dirty="0">
                <a:ea typeface="MS PGothic" panose="020B0600070205080204" pitchFamily="34" charset="-128"/>
              </a:rPr>
              <a:t> </a:t>
            </a:r>
            <a:r>
              <a:rPr lang="en-US" altLang="ja-JP" dirty="0" err="1">
                <a:ea typeface="MS PGothic" panose="020B0600070205080204" pitchFamily="34" charset="-128"/>
              </a:rPr>
              <a:t>hàm</a:t>
            </a:r>
            <a:r>
              <a:rPr lang="en-US" altLang="ja-JP" dirty="0">
                <a:ea typeface="MS PGothic" panose="020B0600070205080204" pitchFamily="34" charset="-128"/>
              </a:rPr>
              <a:t> </a:t>
            </a:r>
            <a:r>
              <a:rPr lang="en-US" altLang="ja-JP" dirty="0" err="1">
                <a:ea typeface="MS PGothic" panose="020B0600070205080204" pitchFamily="34" charset="-128"/>
              </a:rPr>
              <a:t>sẽ</a:t>
            </a:r>
            <a:r>
              <a:rPr lang="en-US" altLang="ja-JP" dirty="0">
                <a:ea typeface="MS PGothic" panose="020B0600070205080204" pitchFamily="34" charset="-128"/>
              </a:rPr>
              <a:t> </a:t>
            </a:r>
            <a:r>
              <a:rPr lang="en-US" altLang="ja-JP" dirty="0" err="1">
                <a:ea typeface="MS PGothic" panose="020B0600070205080204" pitchFamily="34" charset="-128"/>
              </a:rPr>
              <a:t>dùng</a:t>
            </a:r>
            <a:r>
              <a:rPr lang="en-US" altLang="ja-JP" dirty="0">
                <a:ea typeface="MS PGothic" panose="020B0600070205080204" pitchFamily="34" charset="-128"/>
              </a:rPr>
              <a:t> </a:t>
            </a:r>
            <a:r>
              <a:rPr lang="en-US" altLang="ja-JP" dirty="0" err="1">
                <a:ea typeface="MS PGothic" panose="020B0600070205080204" pitchFamily="34" charset="-128"/>
              </a:rPr>
              <a:t>trong</a:t>
            </a:r>
            <a:r>
              <a:rPr lang="en-US" altLang="ja-JP" dirty="0">
                <a:ea typeface="MS PGothic" panose="020B0600070205080204" pitchFamily="34" charset="-128"/>
              </a:rPr>
              <a:t> </a:t>
            </a:r>
            <a:r>
              <a:rPr lang="en-US" altLang="ja-JP" dirty="0" err="1">
                <a:ea typeface="MS PGothic" panose="020B0600070205080204" pitchFamily="34" charset="-128"/>
              </a:rPr>
              <a:t>chương</a:t>
            </a:r>
            <a:r>
              <a:rPr lang="en-US" altLang="ja-JP" dirty="0">
                <a:ea typeface="MS PGothic" panose="020B0600070205080204" pitchFamily="34" charset="-128"/>
              </a:rPr>
              <a:t> </a:t>
            </a:r>
            <a:r>
              <a:rPr lang="en-US" altLang="ja-JP" dirty="0" err="1">
                <a:ea typeface="MS PGothic" panose="020B0600070205080204" pitchFamily="34" charset="-128"/>
              </a:rPr>
              <a:t>trình</a:t>
            </a:r>
            <a:r>
              <a:rPr lang="en-US" altLang="ja-JP" dirty="0">
                <a:ea typeface="MS PGothic" panose="020B0600070205080204" pitchFamily="34" charset="-128"/>
              </a:rPr>
              <a:t> ở </a:t>
            </a:r>
            <a:r>
              <a:rPr lang="en-US" altLang="ja-JP" dirty="0" err="1">
                <a:ea typeface="MS PGothic" panose="020B0600070205080204" pitchFamily="34" charset="-128"/>
              </a:rPr>
              <a:t>đầu</a:t>
            </a:r>
            <a:r>
              <a:rPr lang="en-US" altLang="ja-JP" dirty="0">
                <a:ea typeface="MS PGothic" panose="020B0600070205080204" pitchFamily="34" charset="-128"/>
              </a:rPr>
              <a:t> </a:t>
            </a:r>
            <a:r>
              <a:rPr lang="en-US" altLang="ja-JP" dirty="0" err="1">
                <a:ea typeface="MS PGothic" panose="020B0600070205080204" pitchFamily="34" charset="-128"/>
              </a:rPr>
              <a:t>chương</a:t>
            </a:r>
            <a:r>
              <a:rPr lang="en-US" altLang="ja-JP" dirty="0">
                <a:ea typeface="MS PGothic" panose="020B0600070205080204" pitchFamily="34" charset="-128"/>
              </a:rPr>
              <a:t> </a:t>
            </a:r>
            <a:r>
              <a:rPr lang="en-US" altLang="ja-JP" dirty="0" err="1">
                <a:ea typeface="MS PGothic" panose="020B0600070205080204" pitchFamily="34" charset="-128"/>
              </a:rPr>
              <a:t>trình</a:t>
            </a:r>
            <a:r>
              <a:rPr lang="en-US" altLang="ja-JP" dirty="0">
                <a:ea typeface="MS PGothic" panose="020B0600070205080204" pitchFamily="34" charset="-128"/>
              </a:rPr>
              <a:t>. </a:t>
            </a:r>
            <a:endParaRPr lang="en-US" altLang="ja-JP" dirty="0">
              <a:ea typeface="MS PGothic" panose="020B0600070205080204" pitchFamily="34" charset="-128"/>
            </a:endParaRPr>
          </a:p>
          <a:p>
            <a:r>
              <a:rPr lang="en-US" dirty="0" err="1" smtClean="0"/>
              <a:t>Ví</a:t>
            </a:r>
            <a:r>
              <a:rPr lang="en-US" dirty="0" smtClean="0"/>
              <a:t> </a:t>
            </a:r>
            <a:r>
              <a:rPr lang="en-US" dirty="0" err="1" smtClean="0"/>
              <a:t>dụ</a:t>
            </a:r>
            <a:r>
              <a:rPr lang="en-US" dirty="0" smtClean="0"/>
              <a:t>:</a:t>
            </a:r>
            <a:endParaRPr lang="en-US" dirty="0" smtClean="0"/>
          </a:p>
          <a:p>
            <a:endParaRPr lang="en-US" dirty="0"/>
          </a:p>
        </p:txBody>
      </p:sp>
      <p:sp>
        <p:nvSpPr>
          <p:cNvPr id="6" name="Rectangle 5"/>
          <p:cNvSpPr/>
          <p:nvPr/>
        </p:nvSpPr>
        <p:spPr>
          <a:xfrm>
            <a:off x="2005584" y="4476095"/>
            <a:ext cx="6096000" cy="923330"/>
          </a:xfrm>
          <a:prstGeom prst="rect">
            <a:avLst/>
          </a:prstGeom>
        </p:spPr>
        <p:txBody>
          <a:bodyPr>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XinChao</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CongSoNguyen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Chia(</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fontScale="90000"/>
          </a:bodyPr>
          <a:lstStyle/>
          <a:p>
            <a:r>
              <a:rPr lang="en-US" dirty="0" err="1"/>
              <a:t>Phím</a:t>
            </a:r>
            <a:r>
              <a:rPr lang="en-US" dirty="0"/>
              <a:t> </a:t>
            </a:r>
            <a:r>
              <a:rPr lang="en-US" dirty="0" err="1"/>
              <a:t>tắt</a:t>
            </a:r>
            <a:r>
              <a:rPr lang="en-US" dirty="0"/>
              <a:t> </a:t>
            </a:r>
            <a:r>
              <a:rPr lang="en-US" dirty="0" err="1"/>
              <a:t>trong</a:t>
            </a:r>
            <a:r>
              <a:rPr lang="en-US" dirty="0"/>
              <a:t> Visual studio </a:t>
            </a:r>
            <a:r>
              <a:rPr lang="en-US" dirty="0" smtClean="0"/>
              <a:t>2017 </a:t>
            </a:r>
            <a:r>
              <a:rPr lang="en-US" dirty="0" err="1"/>
              <a:t>khi</a:t>
            </a:r>
            <a:r>
              <a:rPr lang="en-US" dirty="0"/>
              <a:t> </a:t>
            </a:r>
            <a:r>
              <a:rPr lang="en-US" dirty="0" err="1"/>
              <a:t>thao</a:t>
            </a:r>
            <a:r>
              <a:rPr lang="en-US" dirty="0"/>
              <a:t> </a:t>
            </a:r>
            <a:r>
              <a:rPr lang="en-US" dirty="0" err="1"/>
              <a:t>tác</a:t>
            </a:r>
            <a:r>
              <a:rPr lang="en-US" dirty="0"/>
              <a:t> </a:t>
            </a:r>
            <a:r>
              <a:rPr lang="en-US" dirty="0" err="1"/>
              <a:t>với</a:t>
            </a:r>
            <a:r>
              <a:rPr lang="en-US" dirty="0"/>
              <a:t> function prototype</a:t>
            </a:r>
            <a:br>
              <a:rPr lang="en-US" b="1" dirty="0"/>
            </a:br>
            <a:endParaRPr lang="en-US" dirty="0"/>
          </a:p>
        </p:txBody>
      </p:sp>
      <p:sp>
        <p:nvSpPr>
          <p:cNvPr id="3" name="Content Placeholder 2"/>
          <p:cNvSpPr>
            <a:spLocks noGrp="true"/>
          </p:cNvSpPr>
          <p:nvPr>
            <p:ph idx="1"/>
          </p:nvPr>
        </p:nvSpPr>
        <p:spPr/>
        <p:txBody>
          <a:bodyPr/>
          <a:lstStyle/>
          <a:p>
            <a:r>
              <a:rPr lang="vi-VN" dirty="0"/>
              <a:t>Để chuyển đến phần định nghĩa của nguyên mẫu hàm, </a:t>
            </a:r>
            <a:r>
              <a:rPr lang="vi-VN" dirty="0" smtClean="0"/>
              <a:t>click </a:t>
            </a:r>
            <a:r>
              <a:rPr lang="vi-VN" dirty="0"/>
              <a:t>chuột trái vào tên hàm của nguyên mẫu hàm và nhấn phím </a:t>
            </a:r>
            <a:r>
              <a:rPr lang="vi-VN" b="1" dirty="0"/>
              <a:t>F12</a:t>
            </a:r>
            <a:r>
              <a:rPr lang="vi-VN" dirty="0"/>
              <a:t>, Visual studio sẽ tự động di chuyển con trỏ đến phần định nghĩa.</a:t>
            </a:r>
            <a:endParaRPr lang="vi-VN" dirty="0"/>
          </a:p>
          <a:p>
            <a:r>
              <a:rPr lang="vi-VN" dirty="0"/>
              <a:t>Trường hợp nguyên mẫu hàm chưa được định nghĩa, con trỏ sẽ không di chuyển đi đâu cả sau khi nhấn phím </a:t>
            </a:r>
            <a:r>
              <a:rPr lang="vi-VN" b="1" dirty="0"/>
              <a:t>F12</a:t>
            </a:r>
            <a:r>
              <a:rPr lang="vi-VN" dirty="0"/>
              <a:t>. Visual studio </a:t>
            </a:r>
            <a:r>
              <a:rPr lang="vi-VN" dirty="0" smtClean="0"/>
              <a:t>201</a:t>
            </a:r>
            <a:r>
              <a:rPr lang="en-US" dirty="0" smtClean="0"/>
              <a:t>7</a:t>
            </a:r>
            <a:r>
              <a:rPr lang="vi-VN" dirty="0" smtClean="0"/>
              <a:t> </a:t>
            </a:r>
            <a:r>
              <a:rPr lang="vi-VN" dirty="0"/>
              <a:t>có thể </a:t>
            </a:r>
            <a:r>
              <a:rPr lang="vi-VN" dirty="0" smtClean="0"/>
              <a:t>tạo </a:t>
            </a:r>
            <a:r>
              <a:rPr lang="vi-VN" dirty="0"/>
              <a:t>ra mẫu định nghĩa nguyên mẫu hàm tự động bằng cách click chuột trái vào tên hàm của nguyên mẫu hàm, nhấn tổ hợp phím </a:t>
            </a:r>
            <a:r>
              <a:rPr lang="vi-VN" b="1" dirty="0"/>
              <a:t>Ctrl + &gt;</a:t>
            </a:r>
            <a:r>
              <a:rPr lang="vi-VN" dirty="0"/>
              <a:t> và nhấn </a:t>
            </a:r>
            <a:r>
              <a:rPr lang="vi-VN" b="1" dirty="0"/>
              <a:t>Enter</a:t>
            </a:r>
            <a:r>
              <a:rPr lang="vi-VN" dirty="0"/>
              <a:t>.</a:t>
            </a:r>
            <a:endParaRPr lang="vi-VN" dirty="0"/>
          </a:p>
          <a:p>
            <a:r>
              <a:rPr lang="vi-VN" dirty="0"/>
              <a:t>Ngược lại, nếu </a:t>
            </a:r>
            <a:r>
              <a:rPr lang="vi-VN" dirty="0" smtClean="0"/>
              <a:t>đang </a:t>
            </a:r>
            <a:r>
              <a:rPr lang="vi-VN" dirty="0"/>
              <a:t>ở phần định nghĩa hàm và muốn tìm đến vị trí khai báo nguyên mẫu hàm, các bạn click vào tên hàm của phần định nghĩa và nhấn phím </a:t>
            </a:r>
            <a:r>
              <a:rPr lang="vi-VN" b="1" dirty="0"/>
              <a:t>F12</a:t>
            </a:r>
            <a:r>
              <a:rPr lang="vi-VN" dirty="0"/>
              <a:t>. Visual studio sẽ chuyển con trỏ đến vị trí nguyên mẫu hàm nếu có</a:t>
            </a:r>
            <a:r>
              <a:rPr lang="vi-VN" dirty="0" smtClean="0"/>
              <a:t>.</a:t>
            </a:r>
            <a:endParaRPr lang="en-US" dirty="0" smtClean="0"/>
          </a:p>
          <a:p>
            <a:r>
              <a:rPr lang="en-US" dirty="0" err="1" smtClean="0"/>
              <a:t>Tạo</a:t>
            </a:r>
            <a:r>
              <a:rPr lang="en-US" dirty="0" smtClean="0"/>
              <a:t> file .h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hàm</a:t>
            </a:r>
            <a:endParaRPr lang="vi-V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5:</a:t>
            </a:r>
            <a:endParaRPr lang="en-US" dirty="0"/>
          </a:p>
        </p:txBody>
      </p:sp>
      <p:sp>
        <p:nvSpPr>
          <p:cNvPr id="3" name="Content Placeholder 2"/>
          <p:cNvSpPr>
            <a:spLocks noGrp="true"/>
          </p:cNvSpPr>
          <p:nvPr>
            <p:ph idx="1"/>
          </p:nvPr>
        </p:nvSpPr>
        <p:spPr/>
        <p:txBody>
          <a:bodyPr/>
          <a:lstStyle/>
          <a:p>
            <a:r>
              <a:rPr lang="en-US" dirty="0" err="1" smtClean="0"/>
              <a:t>Nhập</a:t>
            </a:r>
            <a:r>
              <a:rPr lang="en-US" dirty="0" smtClean="0"/>
              <a:t> </a:t>
            </a:r>
            <a:r>
              <a:rPr lang="en-US" dirty="0" err="1" smtClean="0"/>
              <a:t>vào</a:t>
            </a:r>
            <a:r>
              <a:rPr lang="en-US" dirty="0" smtClean="0"/>
              <a:t> n.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in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hàm</a:t>
            </a:r>
            <a:r>
              <a:rPr lang="en-US" dirty="0" smtClean="0"/>
              <a:t> </a:t>
            </a:r>
            <a:r>
              <a:rPr lang="en-US" dirty="0" err="1" smtClean="0"/>
              <a:t>sau</a:t>
            </a:r>
            <a:r>
              <a:rPr lang="en-US" dirty="0" smtClean="0"/>
              <a:t>:</a:t>
            </a:r>
            <a:endParaRPr lang="en-US" dirty="0" smtClean="0"/>
          </a:p>
          <a:p>
            <a:pPr lvl="1"/>
            <a:r>
              <a:rPr lang="en-US" dirty="0" smtClean="0"/>
              <a:t>F1=1+2+3+…+n</a:t>
            </a:r>
            <a:endParaRPr lang="en-US" dirty="0" smtClean="0"/>
          </a:p>
          <a:p>
            <a:pPr lvl="1"/>
            <a:r>
              <a:rPr lang="en-US" dirty="0" smtClean="0"/>
              <a:t>F2=1+3+5+…+n</a:t>
            </a:r>
            <a:endParaRPr lang="en-US" dirty="0" smtClean="0"/>
          </a:p>
          <a:p>
            <a:pPr lvl="1"/>
            <a:r>
              <a:rPr lang="en-US" dirty="0" smtClean="0"/>
              <a:t>F3=1+1/2+1/3+…+n</a:t>
            </a:r>
            <a:endParaRPr lang="en-US" dirty="0" smtClean="0"/>
          </a:p>
          <a:p>
            <a:pPr lvl="1"/>
            <a:r>
              <a:rPr lang="en-US" dirty="0" smtClean="0"/>
              <a:t>F4=1-1/2+1/3-…+(-1)^(n+1)/n</a:t>
            </a:r>
            <a:endParaRPr lang="en-US" dirty="0"/>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6: </a:t>
            </a:r>
            <a:r>
              <a:rPr lang="en-US" dirty="0" err="1" smtClean="0"/>
              <a:t>Trò</a:t>
            </a:r>
            <a:r>
              <a:rPr lang="en-US" dirty="0" smtClean="0"/>
              <a:t> </a:t>
            </a:r>
            <a:r>
              <a:rPr lang="en-US" dirty="0" err="1" smtClean="0"/>
              <a:t>chơi</a:t>
            </a:r>
            <a:r>
              <a:rPr lang="en-US" dirty="0" smtClean="0"/>
              <a:t> </a:t>
            </a:r>
            <a:r>
              <a:rPr lang="en-US" dirty="0" err="1" smtClean="0"/>
              <a:t>xúc</a:t>
            </a:r>
            <a:r>
              <a:rPr lang="en-US" dirty="0" smtClean="0"/>
              <a:t> </a:t>
            </a:r>
            <a:r>
              <a:rPr lang="en-US" dirty="0" err="1" smtClean="0"/>
              <a:t>sắc</a:t>
            </a:r>
            <a:r>
              <a:rPr lang="en-US" dirty="0" smtClean="0"/>
              <a:t> Craps</a:t>
            </a:r>
            <a:endParaRPr lang="en-US" dirty="0"/>
          </a:p>
        </p:txBody>
      </p:sp>
      <p:sp>
        <p:nvSpPr>
          <p:cNvPr id="3" name="Content Placeholder 2"/>
          <p:cNvSpPr>
            <a:spLocks noGrp="true"/>
          </p:cNvSpPr>
          <p:nvPr>
            <p:ph idx="1"/>
          </p:nvPr>
        </p:nvSpPr>
        <p:spPr/>
        <p:txBody>
          <a:bodyPr>
            <a:normAutofit/>
          </a:bodyPr>
          <a:lstStyle/>
          <a:p>
            <a:r>
              <a:rPr lang="vi-VN" dirty="0"/>
              <a:t>Một trong những trò chơi may rủi phổ biến nhất là trò chơi xúc xắc được gọi là "craps</a:t>
            </a:r>
            <a:r>
              <a:rPr lang="vi-VN" dirty="0" smtClean="0"/>
              <a:t>".</a:t>
            </a:r>
            <a:r>
              <a:rPr lang="en-US" dirty="0" smtClean="0"/>
              <a:t> </a:t>
            </a:r>
            <a:r>
              <a:rPr lang="vi-VN" dirty="0" smtClean="0"/>
              <a:t>Được </a:t>
            </a:r>
            <a:r>
              <a:rPr lang="vi-VN" dirty="0"/>
              <a:t>chơi trong sòng bạc và các ngõ hẻm trên toàn thế giới.</a:t>
            </a:r>
            <a:endParaRPr lang="vi-VN" dirty="0"/>
          </a:p>
          <a:p>
            <a:r>
              <a:rPr lang="vi-VN" dirty="0"/>
              <a:t>Một người chơi có 2 con xúc xắc, mỗi con 6 mặt tương ứng số chấm các mặt là 1, 2, 3, 4, 5, 6</a:t>
            </a:r>
            <a:endParaRPr lang="vi-VN" dirty="0"/>
          </a:p>
          <a:p>
            <a:r>
              <a:rPr lang="vi-VN" dirty="0"/>
              <a:t>Sau khi xúc xắc cả 2 con, tổng số điểm 2 con được tính toán.</a:t>
            </a:r>
            <a:endParaRPr lang="vi-VN" dirty="0"/>
          </a:p>
          <a:p>
            <a:pPr lvl="1"/>
            <a:r>
              <a:rPr lang="vi-VN" dirty="0" smtClean="0"/>
              <a:t>+ </a:t>
            </a:r>
            <a:r>
              <a:rPr lang="vi-VN" dirty="0"/>
              <a:t>Nếu tổng là 7 hoặc 11 ở lần đầu thì người chơi thắng</a:t>
            </a:r>
            <a:endParaRPr lang="vi-VN" dirty="0"/>
          </a:p>
          <a:p>
            <a:pPr lvl="1"/>
            <a:r>
              <a:rPr lang="vi-VN" dirty="0" smtClean="0"/>
              <a:t>+ </a:t>
            </a:r>
            <a:r>
              <a:rPr lang="vi-VN" dirty="0"/>
              <a:t>Nếu tổng là 2, 3 hoặc 12 ở lần đầu thì người chơi thua</a:t>
            </a:r>
            <a:endParaRPr lang="vi-VN" dirty="0"/>
          </a:p>
          <a:p>
            <a:pPr lvl="1"/>
            <a:r>
              <a:rPr lang="vi-VN" dirty="0" smtClean="0"/>
              <a:t>+ </a:t>
            </a:r>
            <a:r>
              <a:rPr lang="vi-VN" dirty="0"/>
              <a:t>Nếu tổng là các số còn lại ở lần đầu thì tổng đó thành điểm người chơi.</a:t>
            </a:r>
            <a:endParaRPr lang="vi-VN" dirty="0"/>
          </a:p>
          <a:p>
            <a:r>
              <a:rPr lang="vi-VN" dirty="0"/>
              <a:t> Bạn phải xúc xắc cho đến khi ra điểm đó thì Thắng, nếu xúc xắc ra số 7 trước khi thắng thì thua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Đệ</a:t>
            </a:r>
            <a:r>
              <a:rPr lang="en-US" dirty="0" smtClean="0"/>
              <a:t> </a:t>
            </a:r>
            <a:r>
              <a:rPr lang="en-US" dirty="0" err="1" smtClean="0"/>
              <a:t>quy</a:t>
            </a:r>
            <a:r>
              <a:rPr lang="en-US" dirty="0" smtClean="0"/>
              <a:t> (</a:t>
            </a:r>
            <a:r>
              <a:rPr lang="en-US" dirty="0" err="1" smtClean="0"/>
              <a:t>Cơ</a:t>
            </a:r>
            <a:r>
              <a:rPr lang="en-US" dirty="0" smtClean="0"/>
              <a:t> </a:t>
            </a:r>
            <a:r>
              <a:rPr lang="en-US" dirty="0" err="1" smtClean="0"/>
              <a:t>bản</a:t>
            </a:r>
            <a:r>
              <a:rPr lang="en-US" dirty="0" smtClean="0"/>
              <a:t>)</a:t>
            </a:r>
            <a:endParaRPr lang="en-US" dirty="0"/>
          </a:p>
        </p:txBody>
      </p:sp>
      <p:sp>
        <p:nvSpPr>
          <p:cNvPr id="3" name="Content Placeholder 2"/>
          <p:cNvSpPr>
            <a:spLocks noGrp="true"/>
          </p:cNvSpPr>
          <p:nvPr>
            <p:ph idx="1"/>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Một</a:t>
            </a:r>
            <a:r>
              <a:rPr lang="en-US" dirty="0" smtClean="0"/>
              <a:t> </a:t>
            </a:r>
            <a:r>
              <a:rPr lang="en-US" dirty="0" err="1" smtClean="0"/>
              <a:t>hàm</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đệ</a:t>
            </a:r>
            <a:r>
              <a:rPr lang="en-US" dirty="0" smtClean="0"/>
              <a:t> </a:t>
            </a:r>
            <a:r>
              <a:rPr lang="en-US" dirty="0" err="1" smtClean="0"/>
              <a:t>quy</a:t>
            </a:r>
            <a:r>
              <a:rPr lang="en-US" dirty="0" smtClean="0"/>
              <a:t> </a:t>
            </a:r>
            <a:r>
              <a:rPr lang="en-US" dirty="0" err="1" smtClean="0"/>
              <a:t>nếu</a:t>
            </a:r>
            <a:r>
              <a:rPr lang="en-US" dirty="0" smtClean="0"/>
              <a:t> </a:t>
            </a:r>
            <a:r>
              <a:rPr lang="en-US" dirty="0" err="1" smtClean="0"/>
              <a:t>trong</a:t>
            </a:r>
            <a:r>
              <a:rPr lang="en-US" dirty="0" smtClean="0"/>
              <a:t> </a:t>
            </a:r>
            <a:r>
              <a:rPr lang="en-US" dirty="0" err="1" smtClean="0"/>
              <a:t>thân</a:t>
            </a:r>
            <a:r>
              <a:rPr lang="en-US" dirty="0" smtClean="0"/>
              <a:t> </a:t>
            </a:r>
            <a:r>
              <a:rPr lang="en-US" dirty="0" err="1" smtClean="0"/>
              <a:t>của</a:t>
            </a:r>
            <a:r>
              <a:rPr lang="en-US" dirty="0" smtClean="0"/>
              <a:t> </a:t>
            </a:r>
            <a:r>
              <a:rPr lang="en-US" dirty="0" err="1" smtClean="0"/>
              <a:t>hàm</a:t>
            </a:r>
            <a:r>
              <a:rPr lang="en-US" dirty="0" smtClean="0"/>
              <a:t> </a:t>
            </a:r>
            <a:r>
              <a:rPr lang="en-US" dirty="0" err="1" smtClean="0"/>
              <a:t>đó</a:t>
            </a:r>
            <a:r>
              <a:rPr lang="en-US" dirty="0" smtClean="0"/>
              <a:t> </a:t>
            </a:r>
            <a:r>
              <a:rPr lang="en-US" dirty="0" err="1" smtClean="0"/>
              <a:t>có</a:t>
            </a:r>
            <a:r>
              <a:rPr lang="en-US" dirty="0" smtClean="0"/>
              <a:t> </a:t>
            </a:r>
            <a:r>
              <a:rPr lang="en-US" dirty="0" err="1" smtClean="0"/>
              <a:t>lệnh</a:t>
            </a:r>
            <a:r>
              <a:rPr lang="en-US" dirty="0" smtClean="0"/>
              <a:t> </a:t>
            </a:r>
            <a:r>
              <a:rPr lang="en-US" dirty="0" err="1" smtClean="0"/>
              <a:t>gọi</a:t>
            </a:r>
            <a:r>
              <a:rPr lang="en-US" dirty="0" smtClean="0"/>
              <a:t> </a:t>
            </a:r>
            <a:r>
              <a:rPr lang="en-US" dirty="0" err="1" smtClean="0"/>
              <a:t>lại</a:t>
            </a:r>
            <a:r>
              <a:rPr lang="en-US" dirty="0" smtClean="0"/>
              <a:t> </a:t>
            </a:r>
            <a:r>
              <a:rPr lang="en-US" dirty="0" err="1" smtClean="0"/>
              <a:t>chính</a:t>
            </a:r>
            <a:r>
              <a:rPr lang="en-US" dirty="0" smtClean="0"/>
              <a:t> </a:t>
            </a:r>
            <a:r>
              <a:rPr lang="en-US" dirty="0" err="1" smtClean="0"/>
              <a:t>nó</a:t>
            </a:r>
            <a:r>
              <a:rPr lang="en-US" dirty="0" smtClean="0"/>
              <a:t> 1 </a:t>
            </a:r>
            <a:r>
              <a:rPr lang="en-US" dirty="0" err="1" smtClean="0"/>
              <a:t>cách</a:t>
            </a:r>
            <a:r>
              <a:rPr lang="en-US" dirty="0" smtClean="0"/>
              <a:t> </a:t>
            </a:r>
            <a:r>
              <a:rPr lang="en-US" dirty="0" err="1" smtClean="0"/>
              <a:t>tường</a:t>
            </a:r>
            <a:r>
              <a:rPr lang="en-US" dirty="0" smtClean="0"/>
              <a:t> minh hay </a:t>
            </a:r>
            <a:r>
              <a:rPr lang="en-US" dirty="0" err="1" smtClean="0"/>
              <a:t>tiềm</a:t>
            </a:r>
            <a:r>
              <a:rPr lang="en-US" dirty="0" smtClean="0"/>
              <a:t> </a:t>
            </a:r>
            <a:r>
              <a:rPr lang="en-US" dirty="0" err="1" smtClean="0"/>
              <a:t>ẩn</a:t>
            </a:r>
            <a:r>
              <a:rPr lang="en-US" dirty="0" smtClean="0"/>
              <a:t>.</a:t>
            </a:r>
            <a:endParaRPr lang="en-US" dirty="0" smtClean="0"/>
          </a:p>
          <a:p>
            <a:r>
              <a:rPr lang="en-US" dirty="0" err="1" smtClean="0"/>
              <a:t>Phân</a:t>
            </a:r>
            <a:r>
              <a:rPr lang="en-US" dirty="0" smtClean="0"/>
              <a:t> </a:t>
            </a:r>
            <a:r>
              <a:rPr lang="en-US" dirty="0" err="1" smtClean="0"/>
              <a:t>loại</a:t>
            </a:r>
            <a:r>
              <a:rPr lang="en-US" dirty="0" smtClean="0"/>
              <a:t> </a:t>
            </a:r>
            <a:r>
              <a:rPr lang="en-US" dirty="0" err="1" smtClean="0"/>
              <a:t>đệ</a:t>
            </a:r>
            <a:r>
              <a:rPr lang="en-US" dirty="0" smtClean="0"/>
              <a:t> </a:t>
            </a:r>
            <a:r>
              <a:rPr lang="en-US" dirty="0" err="1" smtClean="0"/>
              <a:t>quy</a:t>
            </a:r>
            <a:r>
              <a:rPr lang="en-US" dirty="0" smtClean="0"/>
              <a:t>: (4 </a:t>
            </a:r>
            <a:r>
              <a:rPr lang="en-US" dirty="0" err="1" smtClean="0"/>
              <a:t>loại</a:t>
            </a:r>
            <a:r>
              <a:rPr lang="en-US" dirty="0" smtClean="0"/>
              <a:t>)</a:t>
            </a:r>
            <a:endParaRPr lang="en-US" dirty="0" smtClean="0"/>
          </a:p>
          <a:p>
            <a:pPr lvl="1"/>
            <a:r>
              <a:rPr lang="en-US" dirty="0" err="1" smtClean="0"/>
              <a:t>Đệ</a:t>
            </a:r>
            <a:r>
              <a:rPr lang="en-US" dirty="0" smtClean="0"/>
              <a:t> </a:t>
            </a:r>
            <a:r>
              <a:rPr lang="en-US" dirty="0" err="1" smtClean="0"/>
              <a:t>quy</a:t>
            </a:r>
            <a:r>
              <a:rPr lang="en-US" dirty="0" smtClean="0"/>
              <a:t> </a:t>
            </a:r>
            <a:r>
              <a:rPr lang="en-US" dirty="0" err="1" smtClean="0"/>
              <a:t>tuyến</a:t>
            </a:r>
            <a:r>
              <a:rPr lang="en-US" dirty="0" smtClean="0"/>
              <a:t> </a:t>
            </a:r>
            <a:r>
              <a:rPr lang="en-US" dirty="0" err="1" smtClean="0"/>
              <a:t>tính</a:t>
            </a:r>
            <a:endParaRPr lang="en-US" dirty="0" smtClean="0"/>
          </a:p>
          <a:p>
            <a:pPr lvl="1"/>
            <a:r>
              <a:rPr lang="en-US" dirty="0" err="1" smtClean="0"/>
              <a:t>Đệ</a:t>
            </a:r>
            <a:r>
              <a:rPr lang="en-US" dirty="0" smtClean="0"/>
              <a:t> </a:t>
            </a:r>
            <a:r>
              <a:rPr lang="en-US" dirty="0" err="1" smtClean="0"/>
              <a:t>quy</a:t>
            </a:r>
            <a:r>
              <a:rPr lang="en-US" dirty="0" smtClean="0"/>
              <a:t> </a:t>
            </a:r>
            <a:r>
              <a:rPr lang="en-US" dirty="0" err="1" smtClean="0"/>
              <a:t>nhị</a:t>
            </a:r>
            <a:r>
              <a:rPr lang="en-US" dirty="0" smtClean="0"/>
              <a:t> </a:t>
            </a:r>
            <a:r>
              <a:rPr lang="en-US" dirty="0" err="1" smtClean="0"/>
              <a:t>phân</a:t>
            </a:r>
            <a:endParaRPr lang="en-US" dirty="0" smtClean="0"/>
          </a:p>
          <a:p>
            <a:pPr lvl="1"/>
            <a:r>
              <a:rPr lang="en-US" dirty="0" err="1" smtClean="0"/>
              <a:t>Đệ</a:t>
            </a:r>
            <a:r>
              <a:rPr lang="en-US" dirty="0" smtClean="0"/>
              <a:t> </a:t>
            </a:r>
            <a:r>
              <a:rPr lang="en-US" dirty="0" err="1" smtClean="0"/>
              <a:t>quy</a:t>
            </a:r>
            <a:r>
              <a:rPr lang="en-US" dirty="0" smtClean="0"/>
              <a:t> phi </a:t>
            </a:r>
            <a:r>
              <a:rPr lang="en-US" dirty="0" err="1" smtClean="0"/>
              <a:t>tuyến</a:t>
            </a:r>
            <a:r>
              <a:rPr lang="en-US" dirty="0" smtClean="0"/>
              <a:t> </a:t>
            </a:r>
            <a:endParaRPr lang="en-US" dirty="0" smtClean="0"/>
          </a:p>
          <a:p>
            <a:pPr lvl="1"/>
            <a:r>
              <a:rPr lang="en-US" dirty="0" err="1" smtClean="0"/>
              <a:t>Đệ</a:t>
            </a:r>
            <a:r>
              <a:rPr lang="en-US" dirty="0" smtClean="0"/>
              <a:t> </a:t>
            </a:r>
            <a:r>
              <a:rPr lang="en-US" dirty="0" err="1" smtClean="0"/>
              <a:t>quy</a:t>
            </a:r>
            <a:r>
              <a:rPr lang="en-US" dirty="0" smtClean="0"/>
              <a:t> </a:t>
            </a:r>
            <a:r>
              <a:rPr lang="en-US" dirty="0" err="1" smtClean="0"/>
              <a:t>hỗ</a:t>
            </a:r>
            <a:r>
              <a:rPr lang="en-US" dirty="0" smtClean="0"/>
              <a:t> </a:t>
            </a:r>
            <a:r>
              <a:rPr lang="en-US" dirty="0" err="1" smtClean="0"/>
              <a:t>tương</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chương</a:t>
            </a:r>
            <a:r>
              <a:rPr lang="en-US" dirty="0" smtClean="0"/>
              <a:t> </a:t>
            </a:r>
            <a:r>
              <a:rPr lang="en-US" dirty="0" err="1" smtClean="0"/>
              <a:t>trình</a:t>
            </a:r>
            <a:r>
              <a:rPr lang="en-US" dirty="0" smtClean="0"/>
              <a:t> con</a:t>
            </a:r>
            <a:endParaRPr lang="en-US" dirty="0"/>
          </a:p>
        </p:txBody>
      </p:sp>
      <p:sp>
        <p:nvSpPr>
          <p:cNvPr id="3" name="Content Placeholder 2"/>
          <p:cNvSpPr>
            <a:spLocks noGrp="true"/>
          </p:cNvSpPr>
          <p:nvPr>
            <p:ph idx="1"/>
          </p:nvPr>
        </p:nvSpPr>
        <p:spPr/>
        <p:txBody>
          <a:bodyPr/>
          <a:lstStyle/>
          <a:p>
            <a:r>
              <a:rPr lang="en-US" dirty="0" err="1" smtClean="0"/>
              <a:t>Khi</a:t>
            </a:r>
            <a:r>
              <a:rPr lang="en-US" dirty="0" smtClean="0"/>
              <a:t> </a:t>
            </a:r>
            <a:r>
              <a:rPr lang="en-US" dirty="0" err="1" smtClean="0"/>
              <a:t>lập</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đoạn</a:t>
            </a:r>
            <a:r>
              <a:rPr lang="en-US" dirty="0" smtClean="0"/>
              <a:t> </a:t>
            </a:r>
            <a:r>
              <a:rPr lang="en-US" dirty="0" err="1" smtClean="0"/>
              <a:t>phải</a:t>
            </a:r>
            <a:r>
              <a:rPr lang="en-US" dirty="0" smtClean="0"/>
              <a:t> </a:t>
            </a:r>
            <a:r>
              <a:rPr lang="en-US" dirty="0" err="1" smtClean="0"/>
              <a:t>lặp</a:t>
            </a:r>
            <a:r>
              <a:rPr lang="en-US" dirty="0" smtClean="0"/>
              <a:t> </a:t>
            </a:r>
            <a:r>
              <a:rPr lang="en-US" dirty="0" err="1" smtClean="0"/>
              <a:t>đi</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nhiều</a:t>
            </a:r>
            <a:r>
              <a:rPr lang="en-US" dirty="0" smtClean="0"/>
              <a:t> </a:t>
            </a:r>
            <a:r>
              <a:rPr lang="en-US" dirty="0" err="1" smtClean="0"/>
              <a:t>lần</a:t>
            </a:r>
            <a:r>
              <a:rPr lang="en-US" dirty="0" smtClean="0"/>
              <a:t>, ở </a:t>
            </a:r>
            <a:r>
              <a:rPr lang="en-US" dirty="0" err="1" smtClean="0"/>
              <a:t>nhiều</a:t>
            </a:r>
            <a:r>
              <a:rPr lang="en-US" dirty="0" smtClean="0"/>
              <a:t> </a:t>
            </a:r>
            <a:r>
              <a:rPr lang="en-US" dirty="0" err="1" smtClean="0"/>
              <a:t>chỗ</a:t>
            </a:r>
            <a:r>
              <a:rPr lang="en-US" dirty="0" smtClean="0"/>
              <a:t> </a:t>
            </a:r>
            <a:r>
              <a:rPr lang="en-US" dirty="0" err="1" smtClean="0"/>
              <a:t>khác</a:t>
            </a:r>
            <a:r>
              <a:rPr lang="en-US" dirty="0" smtClean="0"/>
              <a:t> </a:t>
            </a:r>
            <a:r>
              <a:rPr lang="en-US" dirty="0" err="1" smtClean="0"/>
              <a:t>nhau</a:t>
            </a:r>
            <a:r>
              <a:rPr lang="en-US" dirty="0" smtClean="0"/>
              <a:t>.</a:t>
            </a:r>
            <a:endParaRPr lang="en-US" dirty="0" smtClean="0"/>
          </a:p>
          <a:p>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rất</a:t>
            </a:r>
            <a:r>
              <a:rPr lang="en-US" dirty="0" smtClean="0"/>
              <a:t> </a:t>
            </a:r>
            <a:r>
              <a:rPr lang="en-US" dirty="0" err="1" smtClean="0"/>
              <a:t>lớn</a:t>
            </a:r>
            <a:r>
              <a:rPr lang="en-US" dirty="0" smtClean="0"/>
              <a:t>, </a:t>
            </a:r>
            <a:r>
              <a:rPr lang="en-US" dirty="0" err="1" smtClean="0"/>
              <a:t>rất</a:t>
            </a:r>
            <a:r>
              <a:rPr lang="en-US" dirty="0" smtClean="0"/>
              <a:t> </a:t>
            </a:r>
            <a:r>
              <a:rPr lang="en-US" dirty="0" err="1" smtClean="0"/>
              <a:t>dài</a:t>
            </a:r>
            <a:r>
              <a:rPr lang="en-US" dirty="0" smtClean="0"/>
              <a:t> </a:t>
            </a:r>
            <a:r>
              <a:rPr lang="en-US" dirty="0" err="1" smtClean="0"/>
              <a:t>và</a:t>
            </a:r>
            <a:r>
              <a:rPr lang="en-US" dirty="0" smtClean="0"/>
              <a:t> </a:t>
            </a:r>
            <a:r>
              <a:rPr lang="en-US" dirty="0" err="1" smtClean="0"/>
              <a:t>khó</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nếu</a:t>
            </a:r>
            <a:r>
              <a:rPr lang="en-US" dirty="0" smtClean="0"/>
              <a:t> </a:t>
            </a:r>
            <a:r>
              <a:rPr lang="en-US" dirty="0" err="1" smtClean="0"/>
              <a:t>tách</a:t>
            </a:r>
            <a:r>
              <a:rPr lang="en-US" dirty="0" smtClean="0"/>
              <a:t> </a:t>
            </a:r>
            <a:r>
              <a:rPr lang="en-US" dirty="0" err="1" smtClean="0"/>
              <a:t>chúng</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modul</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ngắn</a:t>
            </a:r>
            <a:r>
              <a:rPr lang="en-US" dirty="0" smtClean="0"/>
              <a:t> </a:t>
            </a:r>
            <a:r>
              <a:rPr lang="en-US" dirty="0" err="1" smtClean="0"/>
              <a:t>gọn</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nào</a:t>
            </a:r>
            <a:r>
              <a:rPr lang="en-US" dirty="0" smtClean="0"/>
              <a:t> </a:t>
            </a:r>
            <a:r>
              <a:rPr lang="en-US" dirty="0" err="1" smtClean="0"/>
              <a:t>đó</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gỡ</a:t>
            </a:r>
            <a:r>
              <a:rPr lang="en-US" dirty="0" smtClean="0"/>
              <a:t> </a:t>
            </a:r>
            <a:r>
              <a:rPr lang="en-US" dirty="0" err="1" smtClean="0"/>
              <a:t>rối</a:t>
            </a:r>
            <a:r>
              <a:rPr lang="en-US" dirty="0" smtClean="0"/>
              <a:t> </a:t>
            </a:r>
            <a:r>
              <a:rPr lang="en-US" dirty="0" err="1" smtClean="0"/>
              <a:t>sẽ</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dễ</a:t>
            </a:r>
            <a:r>
              <a:rPr lang="en-US" dirty="0" smtClean="0"/>
              <a:t> </a:t>
            </a:r>
            <a:r>
              <a:rPr lang="en-US" dirty="0" err="1" smtClean="0"/>
              <a:t>dàng</a:t>
            </a:r>
            <a:r>
              <a:rPr lang="en-US" dirty="0" smtClean="0"/>
              <a:t> </a:t>
            </a:r>
            <a:r>
              <a:rPr lang="en-US" dirty="0" err="1" smtClean="0"/>
              <a:t>hơn</a:t>
            </a:r>
            <a:r>
              <a:rPr lang="en-US" dirty="0" smtClean="0"/>
              <a:t>.</a:t>
            </a:r>
            <a:endParaRPr lang="en-US" dirty="0" smtClean="0"/>
          </a:p>
          <a:p>
            <a:r>
              <a:rPr lang="fr-FR" altLang="en-US" dirty="0" err="1"/>
              <a:t>Các</a:t>
            </a:r>
            <a:r>
              <a:rPr lang="fr-FR" altLang="en-US" dirty="0"/>
              <a:t> </a:t>
            </a:r>
            <a:r>
              <a:rPr lang="fr-FR" altLang="en-US" dirty="0" err="1"/>
              <a:t>hệ</a:t>
            </a:r>
            <a:r>
              <a:rPr lang="fr-FR" altLang="en-US" dirty="0"/>
              <a:t> </a:t>
            </a:r>
            <a:r>
              <a:rPr lang="fr-FR" altLang="en-US" dirty="0" err="1"/>
              <a:t>thống</a:t>
            </a:r>
            <a:r>
              <a:rPr lang="fr-FR" altLang="en-US" dirty="0"/>
              <a:t> </a:t>
            </a:r>
            <a:r>
              <a:rPr lang="fr-FR" altLang="en-US" dirty="0" err="1"/>
              <a:t>ứng</a:t>
            </a:r>
            <a:r>
              <a:rPr lang="fr-FR" altLang="en-US" dirty="0"/>
              <a:t> </a:t>
            </a:r>
            <a:r>
              <a:rPr lang="fr-FR" altLang="en-US" dirty="0" err="1"/>
              <a:t>dụng</a:t>
            </a:r>
            <a:r>
              <a:rPr lang="fr-FR" altLang="en-US" dirty="0"/>
              <a:t> </a:t>
            </a:r>
            <a:r>
              <a:rPr lang="fr-FR" altLang="en-US" dirty="0" err="1"/>
              <a:t>thường</a:t>
            </a:r>
            <a:r>
              <a:rPr lang="fr-FR" altLang="en-US" dirty="0"/>
              <a:t> </a:t>
            </a:r>
            <a:r>
              <a:rPr lang="fr-FR" altLang="en-US" dirty="0" err="1"/>
              <a:t>gồm</a:t>
            </a:r>
            <a:r>
              <a:rPr lang="fr-FR" altLang="en-US" dirty="0"/>
              <a:t> </a:t>
            </a:r>
            <a:r>
              <a:rPr lang="fr-FR" altLang="en-US" dirty="0" err="1"/>
              <a:t>nhiều</a:t>
            </a:r>
            <a:r>
              <a:rPr lang="fr-FR" altLang="en-US" dirty="0"/>
              <a:t> </a:t>
            </a:r>
            <a:r>
              <a:rPr lang="fr-FR" altLang="en-US" dirty="0" err="1"/>
              <a:t>chức</a:t>
            </a:r>
            <a:r>
              <a:rPr lang="fr-FR" altLang="en-US" dirty="0"/>
              <a:t> </a:t>
            </a:r>
            <a:r>
              <a:rPr lang="fr-FR" altLang="en-US" dirty="0" err="1"/>
              <a:t>năng</a:t>
            </a:r>
            <a:r>
              <a:rPr lang="fr-FR" altLang="en-US" dirty="0"/>
              <a:t> </a:t>
            </a:r>
            <a:r>
              <a:rPr lang="fr-FR" altLang="en-US" dirty="0" err="1"/>
              <a:t>và</a:t>
            </a:r>
            <a:r>
              <a:rPr lang="fr-FR" altLang="en-US" dirty="0"/>
              <a:t> </a:t>
            </a:r>
            <a:r>
              <a:rPr lang="fr-FR" altLang="en-US" dirty="0" err="1"/>
              <a:t>không</a:t>
            </a:r>
            <a:r>
              <a:rPr lang="fr-FR" altLang="en-US" dirty="0"/>
              <a:t> </a:t>
            </a:r>
            <a:r>
              <a:rPr lang="fr-FR" altLang="en-US" dirty="0" err="1"/>
              <a:t>phải</a:t>
            </a:r>
            <a:r>
              <a:rPr lang="fr-FR" altLang="en-US" dirty="0"/>
              <a:t> khi </a:t>
            </a:r>
            <a:r>
              <a:rPr lang="fr-FR" altLang="en-US" dirty="0" err="1"/>
              <a:t>nào</a:t>
            </a:r>
            <a:r>
              <a:rPr lang="fr-FR" altLang="en-US" dirty="0"/>
              <a:t> ta </a:t>
            </a:r>
            <a:r>
              <a:rPr lang="fr-FR" altLang="en-US" dirty="0" err="1"/>
              <a:t>cũng</a:t>
            </a:r>
            <a:r>
              <a:rPr lang="fr-FR" altLang="en-US" dirty="0"/>
              <a:t> </a:t>
            </a:r>
            <a:r>
              <a:rPr lang="fr-FR" altLang="en-US" dirty="0" err="1"/>
              <a:t>cần</a:t>
            </a:r>
            <a:r>
              <a:rPr lang="fr-FR" altLang="en-US" dirty="0"/>
              <a:t> </a:t>
            </a:r>
            <a:r>
              <a:rPr lang="fr-FR" altLang="en-US" dirty="0" err="1"/>
              <a:t>thực</a:t>
            </a:r>
            <a:r>
              <a:rPr lang="fr-FR" altLang="en-US" dirty="0"/>
              <a:t> </a:t>
            </a:r>
            <a:r>
              <a:rPr lang="fr-FR" altLang="en-US" dirty="0" err="1"/>
              <a:t>hiện</a:t>
            </a:r>
            <a:r>
              <a:rPr lang="fr-FR" altLang="en-US" dirty="0"/>
              <a:t> </a:t>
            </a:r>
            <a:r>
              <a:rPr lang="fr-FR" altLang="en-US" dirty="0" err="1"/>
              <a:t>mọi</a:t>
            </a:r>
            <a:r>
              <a:rPr lang="fr-FR" altLang="en-US" dirty="0"/>
              <a:t> </a:t>
            </a:r>
            <a:r>
              <a:rPr lang="fr-FR" altLang="en-US" dirty="0" err="1"/>
              <a:t>chức</a:t>
            </a:r>
            <a:r>
              <a:rPr lang="fr-FR" altLang="en-US" dirty="0"/>
              <a:t> </a:t>
            </a:r>
            <a:r>
              <a:rPr lang="fr-FR" altLang="en-US" dirty="0" err="1"/>
              <a:t>năng</a:t>
            </a:r>
            <a:r>
              <a:rPr lang="fr-FR" altLang="en-US" dirty="0"/>
              <a:t>, </a:t>
            </a:r>
            <a:r>
              <a:rPr lang="fr-FR" altLang="en-US" dirty="0" err="1"/>
              <a:t>mà</a:t>
            </a:r>
            <a:r>
              <a:rPr lang="fr-FR" altLang="en-US" dirty="0"/>
              <a:t> </a:t>
            </a:r>
            <a:r>
              <a:rPr lang="fr-FR" altLang="en-US" dirty="0" err="1"/>
              <a:t>chỉ</a:t>
            </a:r>
            <a:r>
              <a:rPr lang="fr-FR" altLang="en-US" dirty="0"/>
              <a:t> </a:t>
            </a:r>
            <a:r>
              <a:rPr lang="fr-FR" altLang="en-US" dirty="0" err="1"/>
              <a:t>cần</a:t>
            </a:r>
            <a:r>
              <a:rPr lang="fr-FR" altLang="en-US" dirty="0"/>
              <a:t> </a:t>
            </a:r>
            <a:r>
              <a:rPr lang="fr-FR" altLang="en-US" dirty="0" err="1"/>
              <a:t>thực</a:t>
            </a:r>
            <a:r>
              <a:rPr lang="fr-FR" altLang="en-US" dirty="0"/>
              <a:t> </a:t>
            </a:r>
            <a:r>
              <a:rPr lang="fr-FR" altLang="en-US" dirty="0" err="1"/>
              <a:t>hiện</a:t>
            </a:r>
            <a:r>
              <a:rPr lang="fr-FR" altLang="en-US" dirty="0"/>
              <a:t> </a:t>
            </a:r>
            <a:r>
              <a:rPr lang="fr-FR" altLang="en-US" dirty="0" err="1"/>
              <a:t>một</a:t>
            </a:r>
            <a:r>
              <a:rPr lang="fr-FR" altLang="en-US" dirty="0"/>
              <a:t> </a:t>
            </a:r>
            <a:r>
              <a:rPr lang="fr-FR" altLang="en-US" dirty="0" err="1"/>
              <a:t>số</a:t>
            </a:r>
            <a:r>
              <a:rPr lang="fr-FR" altLang="en-US" dirty="0"/>
              <a:t> </a:t>
            </a:r>
            <a:r>
              <a:rPr lang="fr-FR" altLang="en-US" dirty="0" err="1"/>
              <a:t>chức</a:t>
            </a:r>
            <a:r>
              <a:rPr lang="fr-FR" altLang="en-US" dirty="0"/>
              <a:t> </a:t>
            </a:r>
            <a:r>
              <a:rPr lang="fr-FR" altLang="en-US" dirty="0" err="1"/>
              <a:t>năng</a:t>
            </a:r>
            <a:r>
              <a:rPr lang="fr-FR" altLang="en-US" dirty="0"/>
              <a:t> </a:t>
            </a:r>
            <a:r>
              <a:rPr lang="fr-FR" altLang="en-US" dirty="0" err="1"/>
              <a:t>này</a:t>
            </a:r>
            <a:r>
              <a:rPr lang="fr-FR" altLang="en-US" dirty="0"/>
              <a:t> </a:t>
            </a:r>
            <a:r>
              <a:rPr lang="fr-FR" altLang="en-US" dirty="0" err="1"/>
              <a:t>hay</a:t>
            </a:r>
            <a:r>
              <a:rPr lang="fr-FR" altLang="en-US" dirty="0"/>
              <a:t> </a:t>
            </a:r>
            <a:r>
              <a:rPr lang="fr-FR" altLang="en-US" dirty="0" err="1"/>
              <a:t>chức</a:t>
            </a:r>
            <a:r>
              <a:rPr lang="fr-FR" altLang="en-US" dirty="0"/>
              <a:t> </a:t>
            </a:r>
            <a:r>
              <a:rPr lang="fr-FR" altLang="en-US" dirty="0" err="1"/>
              <a:t>năng</a:t>
            </a:r>
            <a:r>
              <a:rPr lang="fr-FR" altLang="en-US" dirty="0"/>
              <a:t> </a:t>
            </a:r>
            <a:r>
              <a:rPr lang="fr-FR" altLang="en-US" dirty="0" err="1"/>
              <a:t>khác</a:t>
            </a:r>
            <a:r>
              <a:rPr lang="fr-FR" altLang="en-US" dirty="0"/>
              <a:t>, </a:t>
            </a:r>
            <a:r>
              <a:rPr lang="fr-FR" altLang="en-US" dirty="0" err="1"/>
              <a:t>vì</a:t>
            </a:r>
            <a:r>
              <a:rPr lang="fr-FR" altLang="en-US" dirty="0"/>
              <a:t> </a:t>
            </a:r>
            <a:r>
              <a:rPr lang="fr-FR" altLang="en-US" dirty="0" err="1"/>
              <a:t>vậy</a:t>
            </a:r>
            <a:r>
              <a:rPr lang="fr-FR" altLang="en-US" dirty="0"/>
              <a:t> </a:t>
            </a:r>
            <a:r>
              <a:rPr lang="fr-FR" altLang="en-US" dirty="0" err="1"/>
              <a:t>việc</a:t>
            </a:r>
            <a:r>
              <a:rPr lang="fr-FR" altLang="en-US" dirty="0"/>
              <a:t> </a:t>
            </a:r>
            <a:r>
              <a:rPr lang="fr-FR" altLang="en-US" dirty="0" err="1"/>
              <a:t>tổ</a:t>
            </a:r>
            <a:r>
              <a:rPr lang="fr-FR" altLang="en-US" dirty="0"/>
              <a:t> </a:t>
            </a:r>
            <a:r>
              <a:rPr lang="fr-FR" altLang="en-US" dirty="0" err="1"/>
              <a:t>chức</a:t>
            </a:r>
            <a:r>
              <a:rPr lang="fr-FR" altLang="en-US" dirty="0"/>
              <a:t> </a:t>
            </a:r>
            <a:r>
              <a:rPr lang="fr-FR" altLang="en-US" dirty="0" err="1"/>
              <a:t>hệ</a:t>
            </a:r>
            <a:r>
              <a:rPr lang="fr-FR" altLang="en-US" dirty="0"/>
              <a:t> </a:t>
            </a:r>
            <a:r>
              <a:rPr lang="fr-FR" altLang="en-US" dirty="0" err="1"/>
              <a:t>thống</a:t>
            </a:r>
            <a:r>
              <a:rPr lang="fr-FR" altLang="en-US" dirty="0"/>
              <a:t> </a:t>
            </a:r>
            <a:r>
              <a:rPr lang="fr-FR" altLang="en-US" dirty="0" err="1"/>
              <a:t>thành</a:t>
            </a:r>
            <a:r>
              <a:rPr lang="fr-FR" altLang="en-US" dirty="0"/>
              <a:t> </a:t>
            </a:r>
            <a:r>
              <a:rPr lang="fr-FR" altLang="en-US" dirty="0" err="1"/>
              <a:t>các</a:t>
            </a:r>
            <a:r>
              <a:rPr lang="fr-FR" altLang="en-US" dirty="0"/>
              <a:t> </a:t>
            </a:r>
            <a:r>
              <a:rPr lang="fr-FR" altLang="en-US" dirty="0" err="1"/>
              <a:t>Modul</a:t>
            </a:r>
            <a:r>
              <a:rPr lang="fr-FR" altLang="en-US" dirty="0"/>
              <a:t> </a:t>
            </a:r>
            <a:r>
              <a:rPr lang="fr-FR" altLang="en-US" dirty="0" err="1"/>
              <a:t>chức</a:t>
            </a:r>
            <a:r>
              <a:rPr lang="fr-FR" altLang="en-US" dirty="0"/>
              <a:t> </a:t>
            </a:r>
            <a:r>
              <a:rPr lang="fr-FR" altLang="en-US" dirty="0" err="1"/>
              <a:t>năng</a:t>
            </a:r>
            <a:r>
              <a:rPr lang="fr-FR" altLang="en-US" dirty="0"/>
              <a:t> là </a:t>
            </a:r>
            <a:r>
              <a:rPr lang="fr-FR" altLang="en-US" dirty="0" err="1"/>
              <a:t>rất</a:t>
            </a:r>
            <a:r>
              <a:rPr lang="fr-FR" altLang="en-US" dirty="0"/>
              <a:t> </a:t>
            </a:r>
            <a:r>
              <a:rPr lang="fr-FR" altLang="en-US" dirty="0" err="1"/>
              <a:t>cần</a:t>
            </a:r>
            <a:r>
              <a:rPr lang="fr-FR" altLang="en-US" dirty="0"/>
              <a:t> </a:t>
            </a:r>
            <a:r>
              <a:rPr lang="fr-FR" altLang="en-US" dirty="0" err="1"/>
              <a:t>thiết</a:t>
            </a:r>
            <a:r>
              <a:rPr lang="fr-FR" altLang="en-US" dirty="0"/>
              <a:t>.</a:t>
            </a:r>
            <a:endParaRPr lang="fr-FR" altLang="en-US" dirty="0"/>
          </a:p>
          <a:p>
            <a:r>
              <a:rPr lang="fr-FR" altLang="en-US" dirty="0" err="1"/>
              <a:t>Đó</a:t>
            </a:r>
            <a:r>
              <a:rPr lang="fr-FR" altLang="en-US" dirty="0"/>
              <a:t> là </a:t>
            </a:r>
            <a:r>
              <a:rPr lang="fr-FR" altLang="en-US" dirty="0" err="1"/>
              <a:t>những</a:t>
            </a:r>
            <a:r>
              <a:rPr lang="fr-FR" altLang="en-US" dirty="0"/>
              <a:t> ý </a:t>
            </a:r>
            <a:r>
              <a:rPr lang="fr-FR" altLang="en-US" dirty="0" err="1"/>
              <a:t>tưởng</a:t>
            </a:r>
            <a:r>
              <a:rPr lang="fr-FR" altLang="en-US" dirty="0"/>
              <a:t> </a:t>
            </a:r>
            <a:r>
              <a:rPr lang="fr-FR" altLang="en-US" dirty="0" err="1"/>
              <a:t>cơ</a:t>
            </a:r>
            <a:r>
              <a:rPr lang="fr-FR" altLang="en-US" dirty="0"/>
              <a:t> </a:t>
            </a:r>
            <a:r>
              <a:rPr lang="fr-FR" altLang="en-US" dirty="0" err="1"/>
              <a:t>bản</a:t>
            </a:r>
            <a:r>
              <a:rPr lang="fr-FR" altLang="en-US" dirty="0"/>
              <a:t> </a:t>
            </a:r>
            <a:r>
              <a:rPr lang="fr-FR" altLang="en-US" dirty="0" err="1"/>
              <a:t>của</a:t>
            </a:r>
            <a:r>
              <a:rPr lang="fr-FR" altLang="en-US" dirty="0"/>
              <a:t> </a:t>
            </a:r>
            <a:r>
              <a:rPr lang="fr-FR" altLang="en-US" dirty="0" err="1"/>
              <a:t>khái</a:t>
            </a:r>
            <a:r>
              <a:rPr lang="fr-FR" altLang="en-US" dirty="0"/>
              <a:t> </a:t>
            </a:r>
            <a:r>
              <a:rPr lang="fr-FR" altLang="en-US" dirty="0" err="1"/>
              <a:t>niệm</a:t>
            </a:r>
            <a:r>
              <a:rPr lang="fr-FR" altLang="en-US" dirty="0"/>
              <a:t> </a:t>
            </a:r>
            <a:r>
              <a:rPr lang="fr-FR" altLang="en-US" dirty="0" err="1"/>
              <a:t>lập</a:t>
            </a:r>
            <a:r>
              <a:rPr lang="fr-FR" altLang="en-US" dirty="0"/>
              <a:t> </a:t>
            </a:r>
            <a:r>
              <a:rPr lang="fr-FR" altLang="en-US" dirty="0" err="1"/>
              <a:t>trình</a:t>
            </a:r>
            <a:r>
              <a:rPr lang="fr-FR" altLang="en-US" dirty="0"/>
              <a:t> </a:t>
            </a:r>
            <a:r>
              <a:rPr lang="fr-FR" altLang="en-US" dirty="0" err="1"/>
              <a:t>có</a:t>
            </a:r>
            <a:r>
              <a:rPr lang="fr-FR" altLang="en-US" dirty="0"/>
              <a:t> </a:t>
            </a:r>
            <a:r>
              <a:rPr lang="fr-FR" altLang="en-US" dirty="0" err="1"/>
              <a:t>cấu</a:t>
            </a:r>
            <a:r>
              <a:rPr lang="fr-FR" altLang="en-US" dirty="0"/>
              <a:t> </a:t>
            </a:r>
            <a:r>
              <a:rPr lang="fr-FR" altLang="en-US" dirty="0" err="1"/>
              <a:t>trúc</a:t>
            </a:r>
            <a:r>
              <a:rPr lang="fr-FR" altLang="en-US" dirty="0"/>
              <a:t> : </a:t>
            </a:r>
            <a:r>
              <a:rPr lang="fr-FR" altLang="en-US" dirty="0" err="1">
                <a:solidFill>
                  <a:schemeClr val="accent2"/>
                </a:solidFill>
              </a:rPr>
              <a:t>Tổ</a:t>
            </a:r>
            <a:r>
              <a:rPr lang="fr-FR" altLang="en-US" dirty="0">
                <a:solidFill>
                  <a:schemeClr val="accent2"/>
                </a:solidFill>
              </a:rPr>
              <a:t> </a:t>
            </a:r>
            <a:r>
              <a:rPr lang="fr-FR" altLang="en-US" dirty="0" err="1">
                <a:solidFill>
                  <a:schemeClr val="accent2"/>
                </a:solidFill>
              </a:rPr>
              <a:t>chức</a:t>
            </a:r>
            <a:r>
              <a:rPr lang="fr-FR" altLang="en-US" dirty="0">
                <a:solidFill>
                  <a:schemeClr val="accent2"/>
                </a:solidFill>
              </a:rPr>
              <a:t> </a:t>
            </a:r>
            <a:r>
              <a:rPr lang="fr-FR" altLang="en-US" dirty="0" err="1">
                <a:solidFill>
                  <a:schemeClr val="accent2"/>
                </a:solidFill>
              </a:rPr>
              <a:t>thành</a:t>
            </a:r>
            <a:r>
              <a:rPr lang="fr-FR" altLang="en-US" dirty="0">
                <a:solidFill>
                  <a:schemeClr val="accent2"/>
                </a:solidFill>
              </a:rPr>
              <a:t> </a:t>
            </a:r>
            <a:r>
              <a:rPr lang="fr-FR" altLang="en-US" dirty="0" err="1">
                <a:solidFill>
                  <a:schemeClr val="accent2"/>
                </a:solidFill>
              </a:rPr>
              <a:t>các</a:t>
            </a:r>
            <a:r>
              <a:rPr lang="fr-FR" altLang="en-US" dirty="0">
                <a:solidFill>
                  <a:schemeClr val="accent2"/>
                </a:solidFill>
              </a:rPr>
              <a:t> </a:t>
            </a:r>
            <a:r>
              <a:rPr lang="fr-FR" altLang="en-US" dirty="0" err="1">
                <a:solidFill>
                  <a:schemeClr val="accent2"/>
                </a:solidFill>
              </a:rPr>
              <a:t>modul</a:t>
            </a:r>
            <a:r>
              <a:rPr lang="fr-FR" altLang="en-US" dirty="0">
                <a:solidFill>
                  <a:schemeClr val="accent2"/>
                </a:solidFill>
              </a:rPr>
              <a:t> </a:t>
            </a:r>
            <a:r>
              <a:rPr lang="fr-FR" altLang="en-US" dirty="0" err="1">
                <a:solidFill>
                  <a:schemeClr val="accent2"/>
                </a:solidFill>
              </a:rPr>
              <a:t>chương</a:t>
            </a:r>
            <a:r>
              <a:rPr lang="fr-FR" altLang="en-US" dirty="0">
                <a:solidFill>
                  <a:schemeClr val="accent2"/>
                </a:solidFill>
              </a:rPr>
              <a:t> </a:t>
            </a:r>
            <a:r>
              <a:rPr lang="fr-FR" altLang="en-US" dirty="0" err="1">
                <a:solidFill>
                  <a:schemeClr val="accent2"/>
                </a:solidFill>
              </a:rPr>
              <a:t>trình</a:t>
            </a:r>
            <a:r>
              <a:rPr lang="fr-FR" altLang="en-US" dirty="0">
                <a:solidFill>
                  <a:schemeClr val="accent2"/>
                </a:solidFill>
              </a:rPr>
              <a:t> :</a:t>
            </a:r>
            <a:r>
              <a:rPr lang="fr-FR" altLang="en-US" dirty="0"/>
              <a:t> </a:t>
            </a:r>
            <a:r>
              <a:rPr lang="fr-FR" altLang="en-US" dirty="0" err="1">
                <a:solidFill>
                  <a:srgbClr val="D60093"/>
                </a:solidFill>
              </a:rPr>
              <a:t>Chương</a:t>
            </a:r>
            <a:r>
              <a:rPr lang="fr-FR" altLang="en-US" dirty="0">
                <a:solidFill>
                  <a:srgbClr val="D60093"/>
                </a:solidFill>
              </a:rPr>
              <a:t> </a:t>
            </a:r>
            <a:r>
              <a:rPr lang="fr-FR" altLang="en-US" dirty="0" err="1">
                <a:solidFill>
                  <a:srgbClr val="D60093"/>
                </a:solidFill>
              </a:rPr>
              <a:t>trình</a:t>
            </a:r>
            <a:r>
              <a:rPr lang="fr-FR" altLang="en-US" dirty="0">
                <a:solidFill>
                  <a:srgbClr val="D60093"/>
                </a:solidFill>
              </a:rPr>
              <a:t> </a:t>
            </a:r>
            <a:r>
              <a:rPr lang="fr-FR" altLang="en-US" dirty="0" smtClean="0">
                <a:solidFill>
                  <a:srgbClr val="D60093"/>
                </a:solidFill>
              </a:rPr>
              <a:t>con</a:t>
            </a:r>
            <a:endParaRPr lang="vi-VN" altLang="ja-JP"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một</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endParaRPr lang="en-US" dirty="0"/>
          </a:p>
        </p:txBody>
      </p:sp>
      <p:sp>
        <p:nvSpPr>
          <p:cNvPr id="3" name="Content Placeholder 2"/>
          <p:cNvSpPr>
            <a:spLocks noGrp="true"/>
          </p:cNvSpPr>
          <p:nvPr>
            <p:ph idx="1"/>
          </p:nvPr>
        </p:nvSpPr>
        <p:spPr/>
        <p:txBody>
          <a:bodyPr/>
          <a:lstStyle/>
          <a:p>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có</a:t>
            </a:r>
            <a:r>
              <a:rPr lang="en-US" dirty="0" smtClean="0"/>
              <a:t> 3 </a:t>
            </a:r>
            <a:r>
              <a:rPr lang="en-US" dirty="0" err="1" smtClean="0"/>
              <a:t>đặc</a:t>
            </a:r>
            <a:r>
              <a:rPr lang="en-US" dirty="0" smtClean="0"/>
              <a:t> </a:t>
            </a:r>
            <a:r>
              <a:rPr lang="en-US" dirty="0" err="1" smtClean="0"/>
              <a:t>điểm</a:t>
            </a:r>
            <a:r>
              <a:rPr lang="en-US" dirty="0" smtClean="0"/>
              <a:t> </a:t>
            </a:r>
            <a:r>
              <a:rPr lang="en-US" dirty="0" err="1" smtClean="0"/>
              <a:t>sau</a:t>
            </a:r>
            <a:r>
              <a:rPr lang="en-US" dirty="0" smtClean="0"/>
              <a:t>:</a:t>
            </a:r>
            <a:endParaRPr lang="en-US" dirty="0" smtClean="0"/>
          </a:p>
          <a:p>
            <a:pPr lvl="1"/>
            <a:r>
              <a:rPr lang="en-US" dirty="0" err="1" smtClean="0">
                <a:solidFill>
                  <a:srgbClr val="0070C0"/>
                </a:solidFill>
              </a:rPr>
              <a:t>Có</a:t>
            </a:r>
            <a:r>
              <a:rPr lang="en-US" dirty="0" smtClean="0">
                <a:solidFill>
                  <a:srgbClr val="0070C0"/>
                </a:solidFill>
              </a:rPr>
              <a:t> </a:t>
            </a:r>
            <a:r>
              <a:rPr lang="en-US" dirty="0" err="1" smtClean="0">
                <a:solidFill>
                  <a:srgbClr val="0070C0"/>
                </a:solidFill>
              </a:rPr>
              <a:t>lời</a:t>
            </a:r>
            <a:r>
              <a:rPr lang="en-US" dirty="0" smtClean="0">
                <a:solidFill>
                  <a:srgbClr val="0070C0"/>
                </a:solidFill>
              </a:rPr>
              <a:t> </a:t>
            </a:r>
            <a:r>
              <a:rPr lang="en-US" dirty="0" err="1" smtClean="0">
                <a:solidFill>
                  <a:srgbClr val="0070C0"/>
                </a:solidFill>
              </a:rPr>
              <a:t>gọi</a:t>
            </a:r>
            <a:r>
              <a:rPr lang="en-US" dirty="0" smtClean="0">
                <a:solidFill>
                  <a:srgbClr val="0070C0"/>
                </a:solidFill>
              </a:rPr>
              <a:t> </a:t>
            </a:r>
            <a:r>
              <a:rPr lang="en-US" dirty="0" err="1" smtClean="0">
                <a:solidFill>
                  <a:srgbClr val="0070C0"/>
                </a:solidFill>
              </a:rPr>
              <a:t>đến</a:t>
            </a:r>
            <a:r>
              <a:rPr lang="en-US" dirty="0" smtClean="0">
                <a:solidFill>
                  <a:srgbClr val="0070C0"/>
                </a:solidFill>
              </a:rPr>
              <a:t> </a:t>
            </a:r>
            <a:r>
              <a:rPr lang="en-US" dirty="0" err="1" smtClean="0">
                <a:solidFill>
                  <a:srgbClr val="0070C0"/>
                </a:solidFill>
              </a:rPr>
              <a:t>chính</a:t>
            </a:r>
            <a:r>
              <a:rPr lang="en-US" dirty="0" smtClean="0">
                <a:solidFill>
                  <a:srgbClr val="0070C0"/>
                </a:solidFill>
              </a:rPr>
              <a:t> </a:t>
            </a:r>
            <a:r>
              <a:rPr lang="en-US" dirty="0" err="1" smtClean="0">
                <a:solidFill>
                  <a:srgbClr val="0070C0"/>
                </a:solidFill>
              </a:rPr>
              <a:t>nó</a:t>
            </a:r>
            <a:r>
              <a:rPr lang="en-US" dirty="0" smtClean="0"/>
              <a:t>: </a:t>
            </a:r>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có</a:t>
            </a:r>
            <a:r>
              <a:rPr lang="en-US" dirty="0" smtClean="0"/>
              <a:t> </a:t>
            </a:r>
            <a:r>
              <a:rPr lang="en-US" dirty="0" err="1" smtClean="0"/>
              <a:t>chứa</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tới</a:t>
            </a:r>
            <a:r>
              <a:rPr lang="en-US" dirty="0" smtClean="0"/>
              <a:t> </a:t>
            </a:r>
            <a:r>
              <a:rPr lang="en-US" dirty="0" err="1" smtClean="0"/>
              <a:t>chính</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đó</a:t>
            </a:r>
            <a:endParaRPr lang="en-US" dirty="0" smtClean="0"/>
          </a:p>
          <a:p>
            <a:pPr lvl="1"/>
            <a:r>
              <a:rPr lang="en-US" dirty="0" err="1" smtClean="0">
                <a:solidFill>
                  <a:srgbClr val="0070C0"/>
                </a:solidFill>
              </a:rPr>
              <a:t>Kích</a:t>
            </a:r>
            <a:r>
              <a:rPr lang="en-US" dirty="0" smtClean="0">
                <a:solidFill>
                  <a:srgbClr val="0070C0"/>
                </a:solidFill>
              </a:rPr>
              <a:t> </a:t>
            </a:r>
            <a:r>
              <a:rPr lang="en-US" dirty="0" err="1" smtClean="0">
                <a:solidFill>
                  <a:srgbClr val="0070C0"/>
                </a:solidFill>
              </a:rPr>
              <a:t>thước</a:t>
            </a:r>
            <a:r>
              <a:rPr lang="en-US" dirty="0" smtClean="0">
                <a:solidFill>
                  <a:srgbClr val="0070C0"/>
                </a:solidFill>
              </a:rPr>
              <a:t> </a:t>
            </a:r>
            <a:r>
              <a:rPr lang="en-US" dirty="0" err="1" smtClean="0">
                <a:solidFill>
                  <a:srgbClr val="0070C0"/>
                </a:solidFill>
              </a:rPr>
              <a:t>bài</a:t>
            </a:r>
            <a:r>
              <a:rPr lang="en-US" dirty="0" smtClean="0">
                <a:solidFill>
                  <a:srgbClr val="0070C0"/>
                </a:solidFill>
              </a:rPr>
              <a:t> </a:t>
            </a:r>
            <a:r>
              <a:rPr lang="en-US" dirty="0" err="1" smtClean="0">
                <a:solidFill>
                  <a:srgbClr val="0070C0"/>
                </a:solidFill>
              </a:rPr>
              <a:t>toán</a:t>
            </a:r>
            <a:r>
              <a:rPr lang="en-US" dirty="0" smtClean="0">
                <a:solidFill>
                  <a:srgbClr val="0070C0"/>
                </a:solidFill>
              </a:rPr>
              <a:t> </a:t>
            </a:r>
            <a:r>
              <a:rPr lang="en-US" dirty="0" err="1" smtClean="0">
                <a:solidFill>
                  <a:srgbClr val="0070C0"/>
                </a:solidFill>
              </a:rPr>
              <a:t>giảm</a:t>
            </a:r>
            <a:r>
              <a:rPr lang="en-US" dirty="0" smtClean="0">
                <a:solidFill>
                  <a:srgbClr val="0070C0"/>
                </a:solidFill>
              </a:rPr>
              <a:t> </a:t>
            </a:r>
            <a:r>
              <a:rPr lang="en-US" dirty="0" err="1" smtClean="0">
                <a:solidFill>
                  <a:srgbClr val="0070C0"/>
                </a:solidFill>
              </a:rPr>
              <a:t>dần</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thì</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đã</a:t>
            </a:r>
            <a:r>
              <a:rPr lang="en-US" dirty="0" smtClean="0"/>
              <a:t> </a:t>
            </a:r>
            <a:r>
              <a:rPr lang="en-US" dirty="0" err="1" smtClean="0"/>
              <a:t>thu</a:t>
            </a:r>
            <a:r>
              <a:rPr lang="en-US" dirty="0" smtClean="0"/>
              <a:t> </a:t>
            </a:r>
            <a:r>
              <a:rPr lang="en-US" dirty="0" err="1" smtClean="0"/>
              <a:t>nhỏ</a:t>
            </a:r>
            <a:r>
              <a:rPr lang="en-US" dirty="0" smtClean="0"/>
              <a:t> </a:t>
            </a:r>
            <a:r>
              <a:rPr lang="en-US" dirty="0" err="1" smtClean="0"/>
              <a:t>hơn</a:t>
            </a:r>
            <a:r>
              <a:rPr lang="en-US" dirty="0" smtClean="0"/>
              <a:t> </a:t>
            </a:r>
            <a:r>
              <a:rPr lang="en-US" dirty="0" err="1" smtClean="0"/>
              <a:t>trước</a:t>
            </a:r>
            <a:endParaRPr lang="en-US" dirty="0" smtClean="0"/>
          </a:p>
          <a:p>
            <a:pPr lvl="1"/>
            <a:r>
              <a:rPr lang="en-US" dirty="0" err="1" smtClean="0">
                <a:solidFill>
                  <a:srgbClr val="0070C0"/>
                </a:solidFill>
              </a:rPr>
              <a:t>Có</a:t>
            </a:r>
            <a:r>
              <a:rPr lang="en-US" dirty="0" smtClean="0">
                <a:solidFill>
                  <a:srgbClr val="0070C0"/>
                </a:solidFill>
              </a:rPr>
              <a:t> </a:t>
            </a:r>
            <a:r>
              <a:rPr lang="en-US" dirty="0" err="1" smtClean="0">
                <a:solidFill>
                  <a:srgbClr val="0070C0"/>
                </a:solidFill>
              </a:rPr>
              <a:t>trường</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suy</a:t>
            </a:r>
            <a:r>
              <a:rPr lang="en-US" dirty="0" smtClean="0">
                <a:solidFill>
                  <a:srgbClr val="0070C0"/>
                </a:solidFill>
              </a:rPr>
              <a:t> </a:t>
            </a:r>
            <a:r>
              <a:rPr lang="en-US" dirty="0" err="1" smtClean="0">
                <a:solidFill>
                  <a:srgbClr val="0070C0"/>
                </a:solidFill>
              </a:rPr>
              <a:t>biến</a:t>
            </a:r>
            <a:r>
              <a:rPr lang="en-US" dirty="0" smtClean="0"/>
              <a:t>: </a:t>
            </a:r>
            <a:r>
              <a:rPr lang="en-US" dirty="0" err="1" smtClean="0"/>
              <a:t>Là</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khi</a:t>
            </a:r>
            <a:r>
              <a:rPr lang="en-US" dirty="0" smtClean="0"/>
              <a:t> </a:t>
            </a:r>
            <a:r>
              <a:rPr lang="en-US" dirty="0" err="1" smtClean="0"/>
              <a:t>mà</a:t>
            </a:r>
            <a:r>
              <a:rPr lang="en-US" dirty="0" smtClean="0"/>
              <a:t> </a:t>
            </a:r>
            <a:r>
              <a:rPr lang="en-US" dirty="0" err="1" smtClean="0"/>
              <a:t>xảy</a:t>
            </a:r>
            <a:r>
              <a:rPr lang="en-US" dirty="0" smtClean="0"/>
              <a:t> </a:t>
            </a:r>
            <a:r>
              <a:rPr lang="en-US" dirty="0" err="1" smtClean="0"/>
              <a:t>ra</a:t>
            </a:r>
            <a:r>
              <a:rPr lang="en-US" dirty="0" smtClean="0"/>
              <a:t> </a:t>
            </a:r>
            <a:r>
              <a:rPr lang="en-US" dirty="0" err="1" smtClean="0"/>
              <a:t>thì</a:t>
            </a:r>
            <a:r>
              <a:rPr lang="en-US" dirty="0" smtClean="0"/>
              <a:t> </a:t>
            </a:r>
            <a:r>
              <a:rPr lang="en-US" dirty="0" err="1" smtClean="0"/>
              <a:t>bài</a:t>
            </a:r>
            <a:r>
              <a:rPr lang="en-US" dirty="0" smtClean="0"/>
              <a:t> </a:t>
            </a:r>
            <a:r>
              <a:rPr lang="en-US" dirty="0" err="1" smtClean="0"/>
              <a:t>toán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theo</a:t>
            </a:r>
            <a:r>
              <a:rPr lang="en-US" dirty="0" smtClean="0"/>
              <a:t> 1 </a:t>
            </a:r>
            <a:r>
              <a:rPr lang="en-US" dirty="0" err="1" smtClean="0"/>
              <a:t>cách</a:t>
            </a:r>
            <a:r>
              <a:rPr lang="en-US" dirty="0" smtClean="0"/>
              <a:t> </a:t>
            </a:r>
            <a:r>
              <a:rPr lang="en-US" dirty="0" err="1" smtClean="0"/>
              <a:t>khác</a:t>
            </a:r>
            <a:r>
              <a:rPr lang="en-US" dirty="0" smtClean="0"/>
              <a:t> </a:t>
            </a:r>
            <a:r>
              <a:rPr lang="en-US" dirty="0" err="1" smtClean="0"/>
              <a:t>hẳn</a:t>
            </a:r>
            <a:r>
              <a:rPr lang="en-US" dirty="0" smtClean="0"/>
              <a:t> </a:t>
            </a:r>
            <a:r>
              <a:rPr lang="en-US" dirty="0" err="1" smtClean="0"/>
              <a:t>và</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cũng</a:t>
            </a:r>
            <a:r>
              <a:rPr lang="en-US" dirty="0" smtClean="0"/>
              <a:t> </a:t>
            </a:r>
            <a:r>
              <a:rPr lang="en-US" dirty="0" err="1" smtClean="0"/>
              <a:t>kết</a:t>
            </a:r>
            <a:r>
              <a:rPr lang="en-US" dirty="0" smtClean="0"/>
              <a:t> </a:t>
            </a:r>
            <a:r>
              <a:rPr lang="en-US" dirty="0" err="1" smtClean="0"/>
              <a:t>thúc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Đệ</a:t>
            </a:r>
            <a:r>
              <a:rPr lang="en-US" dirty="0" smtClean="0"/>
              <a:t> </a:t>
            </a:r>
            <a:r>
              <a:rPr lang="en-US" dirty="0" err="1" smtClean="0"/>
              <a:t>quy</a:t>
            </a:r>
            <a:r>
              <a:rPr lang="en-US" dirty="0" smtClean="0"/>
              <a:t> </a:t>
            </a:r>
            <a:r>
              <a:rPr lang="en-US" dirty="0" err="1" smtClean="0"/>
              <a:t>tuyến</a:t>
            </a:r>
            <a:r>
              <a:rPr lang="en-US" dirty="0" smtClean="0"/>
              <a:t> </a:t>
            </a:r>
            <a:r>
              <a:rPr lang="en-US" dirty="0" err="1" smtClean="0"/>
              <a:t>tính</a:t>
            </a:r>
            <a:endParaRPr lang="en-US" dirty="0"/>
          </a:p>
        </p:txBody>
      </p:sp>
      <p:sp>
        <p:nvSpPr>
          <p:cNvPr id="3" name="Content Placeholder 2"/>
          <p:cNvSpPr>
            <a:spLocks noGrp="true"/>
          </p:cNvSpPr>
          <p:nvPr>
            <p:ph idx="1"/>
          </p:nvPr>
        </p:nvSpPr>
        <p:spPr/>
        <p:txBody>
          <a:bodyPr/>
          <a:lstStyle/>
          <a:p>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có</a:t>
            </a:r>
            <a:r>
              <a:rPr lang="en-US" dirty="0" smtClean="0"/>
              <a:t> </a:t>
            </a:r>
            <a:r>
              <a:rPr lang="en-US" dirty="0" err="1" smtClean="0"/>
              <a:t>duy</a:t>
            </a:r>
            <a:r>
              <a:rPr lang="en-US" dirty="0" smtClean="0"/>
              <a:t> </a:t>
            </a:r>
            <a:r>
              <a:rPr lang="en-US" dirty="0" err="1" smtClean="0"/>
              <a:t>nhất</a:t>
            </a:r>
            <a:r>
              <a:rPr lang="en-US" dirty="0" smtClean="0"/>
              <a:t> 1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gọi</a:t>
            </a:r>
            <a:r>
              <a:rPr lang="en-US" dirty="0" smtClean="0"/>
              <a:t> </a:t>
            </a:r>
            <a:r>
              <a:rPr lang="en-US" dirty="0" err="1" smtClean="0"/>
              <a:t>lại</a:t>
            </a:r>
            <a:r>
              <a:rPr lang="en-US" dirty="0" smtClean="0"/>
              <a:t> </a:t>
            </a:r>
            <a:r>
              <a:rPr lang="en-US" dirty="0" err="1" smtClean="0"/>
              <a:t>chính</a:t>
            </a:r>
            <a:r>
              <a:rPr lang="en-US" dirty="0" smtClean="0"/>
              <a:t> </a:t>
            </a:r>
            <a:r>
              <a:rPr lang="en-US" dirty="0" err="1" smtClean="0"/>
              <a:t>nó</a:t>
            </a:r>
            <a:r>
              <a:rPr lang="en-US" dirty="0" smtClean="0"/>
              <a:t> 1 </a:t>
            </a:r>
            <a:r>
              <a:rPr lang="en-US" dirty="0" err="1" smtClean="0"/>
              <a:t>cách</a:t>
            </a:r>
            <a:r>
              <a:rPr lang="en-US" dirty="0" smtClean="0"/>
              <a:t> </a:t>
            </a:r>
            <a:r>
              <a:rPr lang="en-US" dirty="0" err="1" smtClean="0"/>
              <a:t>tường</a:t>
            </a:r>
            <a:r>
              <a:rPr lang="en-US" dirty="0" smtClean="0"/>
              <a:t> minh</a:t>
            </a:r>
            <a:endParaRPr lang="en-US" dirty="0"/>
          </a:p>
        </p:txBody>
      </p:sp>
      <p:pic>
        <p:nvPicPr>
          <p:cNvPr id="4" name="Picture 3"/>
          <p:cNvPicPr>
            <a:picLocks noChangeAspect="true"/>
          </p:cNvPicPr>
          <p:nvPr/>
        </p:nvPicPr>
        <p:blipFill>
          <a:blip r:embed="rId1"/>
          <a:stretch>
            <a:fillRect/>
          </a:stretch>
        </p:blipFill>
        <p:spPr>
          <a:xfrm>
            <a:off x="1148905" y="2715387"/>
            <a:ext cx="5267325" cy="2305050"/>
          </a:xfrm>
          <a:prstGeom prst="rect">
            <a:avLst/>
          </a:prstGeom>
        </p:spPr>
      </p:pic>
      <p:pic>
        <p:nvPicPr>
          <p:cNvPr id="5" name="Picture 4"/>
          <p:cNvPicPr>
            <a:picLocks noChangeAspect="true"/>
          </p:cNvPicPr>
          <p:nvPr/>
        </p:nvPicPr>
        <p:blipFill>
          <a:blip r:embed="rId2"/>
          <a:stretch>
            <a:fillRect/>
          </a:stretch>
        </p:blipFill>
        <p:spPr>
          <a:xfrm>
            <a:off x="2744343" y="5173789"/>
            <a:ext cx="5276850" cy="1228725"/>
          </a:xfrm>
          <a:prstGeom prst="rect">
            <a:avLst/>
          </a:prstGeom>
        </p:spPr>
      </p:pic>
      <p:sp>
        <p:nvSpPr>
          <p:cNvPr id="6" name="TextBox 5"/>
          <p:cNvSpPr txBox="true"/>
          <p:nvPr/>
        </p:nvSpPr>
        <p:spPr>
          <a:xfrm>
            <a:off x="6885432" y="4590288"/>
            <a:ext cx="2121408"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Tính</a:t>
            </a:r>
            <a:r>
              <a:rPr lang="en-US" dirty="0" smtClean="0"/>
              <a:t> 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Đệ</a:t>
            </a:r>
            <a:r>
              <a:rPr lang="en-US" dirty="0" smtClean="0"/>
              <a:t> </a:t>
            </a:r>
            <a:r>
              <a:rPr lang="en-US" dirty="0" err="1" smtClean="0"/>
              <a:t>quy</a:t>
            </a:r>
            <a:r>
              <a:rPr lang="en-US" dirty="0" smtClean="0"/>
              <a:t> </a:t>
            </a:r>
            <a:r>
              <a:rPr lang="en-US" dirty="0" err="1" smtClean="0"/>
              <a:t>nhị</a:t>
            </a:r>
            <a:r>
              <a:rPr lang="en-US" dirty="0" smtClean="0"/>
              <a:t> </a:t>
            </a:r>
            <a:r>
              <a:rPr lang="en-US" dirty="0" err="1" smtClean="0"/>
              <a:t>phân</a:t>
            </a:r>
            <a:endParaRPr lang="en-US" dirty="0"/>
          </a:p>
        </p:txBody>
      </p:sp>
      <p:sp>
        <p:nvSpPr>
          <p:cNvPr id="3" name="Content Placeholder 2"/>
          <p:cNvSpPr>
            <a:spLocks noGrp="true"/>
          </p:cNvSpPr>
          <p:nvPr>
            <p:ph idx="1"/>
          </p:nvPr>
        </p:nvSpPr>
        <p:spPr/>
        <p:txBody>
          <a:bodyPr/>
          <a:lstStyle/>
          <a:p>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có</a:t>
            </a:r>
            <a:r>
              <a:rPr lang="en-US" dirty="0" smtClean="0"/>
              <a:t> 2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gọi</a:t>
            </a:r>
            <a:r>
              <a:rPr lang="en-US" dirty="0" smtClean="0"/>
              <a:t> </a:t>
            </a:r>
            <a:r>
              <a:rPr lang="en-US" dirty="0" err="1" smtClean="0"/>
              <a:t>lại</a:t>
            </a:r>
            <a:r>
              <a:rPr lang="en-US" dirty="0" smtClean="0"/>
              <a:t> </a:t>
            </a:r>
            <a:r>
              <a:rPr lang="en-US" dirty="0" err="1" smtClean="0"/>
              <a:t>chính</a:t>
            </a:r>
            <a:r>
              <a:rPr lang="en-US" dirty="0" smtClean="0"/>
              <a:t> </a:t>
            </a:r>
            <a:r>
              <a:rPr lang="en-US" dirty="0" err="1" smtClean="0"/>
              <a:t>nó</a:t>
            </a:r>
            <a:r>
              <a:rPr lang="en-US" dirty="0" smtClean="0"/>
              <a:t> 1 </a:t>
            </a:r>
            <a:r>
              <a:rPr lang="en-US" dirty="0" err="1" smtClean="0"/>
              <a:t>cách</a:t>
            </a:r>
            <a:r>
              <a:rPr lang="en-US" dirty="0" smtClean="0"/>
              <a:t> </a:t>
            </a:r>
            <a:r>
              <a:rPr lang="en-US" dirty="0" err="1" smtClean="0"/>
              <a:t>tường</a:t>
            </a:r>
            <a:r>
              <a:rPr lang="en-US" dirty="0" smtClean="0"/>
              <a:t> minh</a:t>
            </a:r>
            <a:endParaRPr lang="en-US" dirty="0"/>
          </a:p>
        </p:txBody>
      </p:sp>
      <p:pic>
        <p:nvPicPr>
          <p:cNvPr id="4" name="Picture 3"/>
          <p:cNvPicPr>
            <a:picLocks noChangeAspect="true"/>
          </p:cNvPicPr>
          <p:nvPr/>
        </p:nvPicPr>
        <p:blipFill>
          <a:blip r:embed="rId1"/>
          <a:stretch>
            <a:fillRect/>
          </a:stretch>
        </p:blipFill>
        <p:spPr>
          <a:xfrm>
            <a:off x="1103185" y="2556700"/>
            <a:ext cx="5267325" cy="2695575"/>
          </a:xfrm>
          <a:prstGeom prst="rect">
            <a:avLst/>
          </a:prstGeom>
        </p:spPr>
      </p:pic>
      <p:pic>
        <p:nvPicPr>
          <p:cNvPr id="5" name="Picture 4"/>
          <p:cNvPicPr>
            <a:picLocks noChangeAspect="true"/>
          </p:cNvPicPr>
          <p:nvPr/>
        </p:nvPicPr>
        <p:blipFill>
          <a:blip r:embed="rId2"/>
          <a:stretch>
            <a:fillRect/>
          </a:stretch>
        </p:blipFill>
        <p:spPr>
          <a:xfrm>
            <a:off x="3736847" y="5379374"/>
            <a:ext cx="5276850" cy="1323975"/>
          </a:xfrm>
          <a:prstGeom prst="rect">
            <a:avLst/>
          </a:prstGeom>
        </p:spPr>
      </p:pic>
      <p:pic>
        <p:nvPicPr>
          <p:cNvPr id="7" name="Picture 6"/>
          <p:cNvPicPr>
            <a:picLocks noChangeAspect="true"/>
          </p:cNvPicPr>
          <p:nvPr/>
        </p:nvPicPr>
        <p:blipFill>
          <a:blip r:embed="rId3"/>
          <a:stretch>
            <a:fillRect/>
          </a:stretch>
        </p:blipFill>
        <p:spPr>
          <a:xfrm>
            <a:off x="6579870" y="3844212"/>
            <a:ext cx="3238500" cy="9810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Đệ</a:t>
            </a:r>
            <a:r>
              <a:rPr lang="en-US" dirty="0" smtClean="0"/>
              <a:t> </a:t>
            </a:r>
            <a:r>
              <a:rPr lang="en-US" dirty="0" err="1" smtClean="0"/>
              <a:t>quy</a:t>
            </a:r>
            <a:r>
              <a:rPr lang="en-US" dirty="0" smtClean="0"/>
              <a:t> phi </a:t>
            </a:r>
            <a:r>
              <a:rPr lang="en-US" dirty="0" err="1" smtClean="0"/>
              <a:t>tuyến</a:t>
            </a:r>
            <a:endParaRPr lang="en-US" dirty="0"/>
          </a:p>
        </p:txBody>
      </p:sp>
      <p:sp>
        <p:nvSpPr>
          <p:cNvPr id="3" name="Content Placeholder 2"/>
          <p:cNvSpPr>
            <a:spLocks noGrp="true"/>
          </p:cNvSpPr>
          <p:nvPr>
            <p:ph idx="1"/>
          </p:nvPr>
        </p:nvSpPr>
        <p:spPr/>
        <p:txBody>
          <a:bodyPr/>
          <a:lstStyle/>
          <a:p>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có</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gọi</a:t>
            </a:r>
            <a:r>
              <a:rPr lang="en-US" dirty="0" smtClean="0"/>
              <a:t> </a:t>
            </a:r>
            <a:r>
              <a:rPr lang="en-US" dirty="0" err="1" smtClean="0"/>
              <a:t>lại</a:t>
            </a:r>
            <a:r>
              <a:rPr lang="en-US" dirty="0" smtClean="0"/>
              <a:t> </a:t>
            </a:r>
            <a:r>
              <a:rPr lang="en-US" dirty="0" err="1" smtClean="0"/>
              <a:t>chính</a:t>
            </a:r>
            <a:r>
              <a:rPr lang="en-US" dirty="0" smtClean="0"/>
              <a:t> </a:t>
            </a:r>
            <a:r>
              <a:rPr lang="en-US" dirty="0" err="1" smtClean="0"/>
              <a:t>nó</a:t>
            </a:r>
            <a:r>
              <a:rPr lang="en-US" dirty="0" smtClean="0"/>
              <a:t> </a:t>
            </a:r>
            <a:r>
              <a:rPr lang="en-US" dirty="0" err="1" smtClean="0"/>
              <a:t>đặt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vòng</a:t>
            </a:r>
            <a:r>
              <a:rPr lang="en-US" dirty="0" smtClean="0"/>
              <a:t> </a:t>
            </a:r>
            <a:r>
              <a:rPr lang="en-US" dirty="0" err="1" smtClean="0"/>
              <a:t>lặp</a:t>
            </a:r>
            <a:endParaRPr lang="en-US" dirty="0" smtClean="0"/>
          </a:p>
        </p:txBody>
      </p:sp>
      <p:pic>
        <p:nvPicPr>
          <p:cNvPr id="4" name="Picture 3"/>
          <p:cNvPicPr>
            <a:picLocks noChangeAspect="true"/>
          </p:cNvPicPr>
          <p:nvPr/>
        </p:nvPicPr>
        <p:blipFill>
          <a:blip r:embed="rId1"/>
          <a:stretch>
            <a:fillRect/>
          </a:stretch>
        </p:blipFill>
        <p:spPr>
          <a:xfrm>
            <a:off x="778383" y="2545687"/>
            <a:ext cx="5276850" cy="3495675"/>
          </a:xfrm>
          <a:prstGeom prst="rect">
            <a:avLst/>
          </a:prstGeom>
        </p:spPr>
      </p:pic>
      <p:pic>
        <p:nvPicPr>
          <p:cNvPr id="5" name="Picture 4"/>
          <p:cNvPicPr>
            <a:picLocks noChangeAspect="true"/>
          </p:cNvPicPr>
          <p:nvPr/>
        </p:nvPicPr>
        <p:blipFill>
          <a:blip r:embed="rId2"/>
          <a:stretch>
            <a:fillRect/>
          </a:stretch>
        </p:blipFill>
        <p:spPr>
          <a:xfrm>
            <a:off x="6055233" y="2545687"/>
            <a:ext cx="4629150" cy="942975"/>
          </a:xfrm>
          <a:prstGeom prst="rect">
            <a:avLst/>
          </a:prstGeom>
        </p:spPr>
      </p:pic>
      <p:pic>
        <p:nvPicPr>
          <p:cNvPr id="6" name="Picture 5"/>
          <p:cNvPicPr>
            <a:picLocks noChangeAspect="true"/>
          </p:cNvPicPr>
          <p:nvPr/>
        </p:nvPicPr>
        <p:blipFill>
          <a:blip r:embed="rId3"/>
          <a:stretch>
            <a:fillRect/>
          </a:stretch>
        </p:blipFill>
        <p:spPr>
          <a:xfrm>
            <a:off x="6055233" y="3588448"/>
            <a:ext cx="5267325" cy="18573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Đệ</a:t>
            </a:r>
            <a:r>
              <a:rPr lang="en-US" dirty="0" smtClean="0"/>
              <a:t> </a:t>
            </a:r>
            <a:r>
              <a:rPr lang="en-US" dirty="0" err="1" smtClean="0"/>
              <a:t>quy</a:t>
            </a:r>
            <a:r>
              <a:rPr lang="en-US" dirty="0" smtClean="0"/>
              <a:t> </a:t>
            </a:r>
            <a:r>
              <a:rPr lang="en-US" dirty="0" err="1" smtClean="0"/>
              <a:t>hỗ</a:t>
            </a:r>
            <a:r>
              <a:rPr lang="en-US" dirty="0" smtClean="0"/>
              <a:t> </a:t>
            </a:r>
            <a:r>
              <a:rPr lang="en-US" dirty="0" err="1" smtClean="0"/>
              <a:t>tương</a:t>
            </a:r>
            <a:endParaRPr lang="en-US" dirty="0"/>
          </a:p>
        </p:txBody>
      </p:sp>
      <p:sp>
        <p:nvSpPr>
          <p:cNvPr id="3" name="Content Placeholder 2"/>
          <p:cNvSpPr>
            <a:spLocks noGrp="true"/>
          </p:cNvSpPr>
          <p:nvPr>
            <p:ph idx="1"/>
          </p:nvPr>
        </p:nvSpPr>
        <p:spPr>
          <a:xfrm>
            <a:off x="677333" y="1409238"/>
            <a:ext cx="8596668" cy="3880773"/>
          </a:xfrm>
        </p:spPr>
        <p:txBody>
          <a:bodyPr/>
          <a:lstStyle/>
          <a:p>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này</a:t>
            </a:r>
            <a:r>
              <a:rPr lang="en-US" dirty="0" smtClean="0"/>
              <a:t> </a:t>
            </a:r>
            <a:r>
              <a:rPr lang="en-US" dirty="0" err="1" smtClean="0"/>
              <a:t>có</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đến</a:t>
            </a:r>
            <a:r>
              <a:rPr lang="en-US" dirty="0" smtClean="0"/>
              <a:t> </a:t>
            </a:r>
            <a:r>
              <a:rPr lang="en-US" dirty="0" err="1" smtClean="0"/>
              <a:t>hàm</a:t>
            </a:r>
            <a:r>
              <a:rPr lang="en-US" dirty="0" smtClean="0"/>
              <a:t> </a:t>
            </a:r>
            <a:r>
              <a:rPr lang="en-US" dirty="0" err="1" smtClean="0"/>
              <a:t>kia</a:t>
            </a:r>
            <a:r>
              <a:rPr lang="en-US" dirty="0" smtClean="0"/>
              <a:t> </a:t>
            </a:r>
            <a:r>
              <a:rPr lang="en-US" dirty="0" err="1" smtClean="0"/>
              <a:t>và</a:t>
            </a:r>
            <a:r>
              <a:rPr lang="en-US" dirty="0" smtClean="0"/>
              <a:t> </a:t>
            </a:r>
            <a:r>
              <a:rPr lang="en-US" dirty="0" err="1" smtClean="0"/>
              <a:t>trong</a:t>
            </a:r>
            <a:r>
              <a:rPr lang="en-US" dirty="0" smtClean="0"/>
              <a:t> </a:t>
            </a:r>
            <a:r>
              <a:rPr lang="en-US" dirty="0" err="1" smtClean="0"/>
              <a:t>thân</a:t>
            </a:r>
            <a:r>
              <a:rPr lang="en-US" dirty="0" smtClean="0"/>
              <a:t> </a:t>
            </a:r>
            <a:r>
              <a:rPr lang="en-US" dirty="0" err="1" smtClean="0"/>
              <a:t>hàm</a:t>
            </a:r>
            <a:r>
              <a:rPr lang="en-US" dirty="0" smtClean="0"/>
              <a:t> </a:t>
            </a:r>
            <a:r>
              <a:rPr lang="en-US" dirty="0" err="1" smtClean="0"/>
              <a:t>kia</a:t>
            </a:r>
            <a:r>
              <a:rPr lang="en-US" dirty="0" smtClean="0"/>
              <a:t> </a:t>
            </a:r>
            <a:r>
              <a:rPr lang="en-US" dirty="0" err="1" smtClean="0"/>
              <a:t>có</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hàm</a:t>
            </a:r>
            <a:r>
              <a:rPr lang="en-US" dirty="0" smtClean="0"/>
              <a:t> </a:t>
            </a:r>
            <a:r>
              <a:rPr lang="en-US" dirty="0" err="1" smtClean="0"/>
              <a:t>đến</a:t>
            </a:r>
            <a:r>
              <a:rPr lang="en-US" dirty="0" smtClean="0"/>
              <a:t> </a:t>
            </a:r>
            <a:r>
              <a:rPr lang="en-US" dirty="0" err="1" smtClean="0"/>
              <a:t>hàm</a:t>
            </a:r>
            <a:r>
              <a:rPr lang="en-US" dirty="0" smtClean="0"/>
              <a:t> </a:t>
            </a:r>
            <a:r>
              <a:rPr lang="en-US" dirty="0" err="1" smtClean="0"/>
              <a:t>này</a:t>
            </a:r>
            <a:endParaRPr lang="en-US" dirty="0"/>
          </a:p>
        </p:txBody>
      </p:sp>
      <p:pic>
        <p:nvPicPr>
          <p:cNvPr id="4" name="Picture 3"/>
          <p:cNvPicPr>
            <a:picLocks noChangeAspect="true"/>
          </p:cNvPicPr>
          <p:nvPr/>
        </p:nvPicPr>
        <p:blipFill>
          <a:blip r:embed="rId1"/>
          <a:stretch>
            <a:fillRect/>
          </a:stretch>
        </p:blipFill>
        <p:spPr>
          <a:xfrm>
            <a:off x="887158" y="2146990"/>
            <a:ext cx="3267075" cy="1419225"/>
          </a:xfrm>
          <a:prstGeom prst="rect">
            <a:avLst/>
          </a:prstGeom>
        </p:spPr>
      </p:pic>
      <p:pic>
        <p:nvPicPr>
          <p:cNvPr id="5" name="Picture 4"/>
          <p:cNvPicPr>
            <a:picLocks noChangeAspect="true"/>
          </p:cNvPicPr>
          <p:nvPr/>
        </p:nvPicPr>
        <p:blipFill>
          <a:blip r:embed="rId2"/>
          <a:stretch>
            <a:fillRect/>
          </a:stretch>
        </p:blipFill>
        <p:spPr>
          <a:xfrm>
            <a:off x="4528649" y="2293620"/>
            <a:ext cx="5219700" cy="1447800"/>
          </a:xfrm>
          <a:prstGeom prst="rect">
            <a:avLst/>
          </a:prstGeom>
        </p:spPr>
      </p:pic>
      <p:pic>
        <p:nvPicPr>
          <p:cNvPr id="6" name="Picture 5"/>
          <p:cNvPicPr>
            <a:picLocks noChangeAspect="true"/>
          </p:cNvPicPr>
          <p:nvPr/>
        </p:nvPicPr>
        <p:blipFill>
          <a:blip r:embed="rId3"/>
          <a:stretch>
            <a:fillRect/>
          </a:stretch>
        </p:blipFill>
        <p:spPr>
          <a:xfrm>
            <a:off x="2322954" y="3782805"/>
            <a:ext cx="5305425" cy="2857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7: </a:t>
            </a:r>
            <a:endParaRPr lang="en-US" dirty="0"/>
          </a:p>
        </p:txBody>
      </p:sp>
      <p:sp>
        <p:nvSpPr>
          <p:cNvPr id="3" name="Content Placeholder 2"/>
          <p:cNvSpPr>
            <a:spLocks noGrp="true"/>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tính</a:t>
            </a:r>
            <a:r>
              <a:rPr lang="en-US" dirty="0" smtClean="0"/>
              <a:t>: </a:t>
            </a:r>
            <a:endParaRPr lang="en-US" dirty="0" smtClean="0"/>
          </a:p>
          <a:p>
            <a:pPr marL="0" indent="0" algn="ctr">
              <a:buNone/>
            </a:pPr>
            <a:endParaRPr lang="en-US" dirty="0"/>
          </a:p>
        </p:txBody>
      </p:sp>
      <mc:AlternateContent xmlns:mc="http://schemas.openxmlformats.org/markup-compatibility/2006">
        <mc:Choice xmlns:a14="http://schemas.microsoft.com/office/drawing/2010/main" Requires="a14">
          <p:sp>
            <p:nvSpPr>
              <p:cNvPr id="4" name="Rectangle 3"/>
              <p:cNvSpPr/>
              <p:nvPr/>
            </p:nvSpPr>
            <p:spPr>
              <a:xfrm>
                <a:off x="2592067" y="2704852"/>
                <a:ext cx="4767202" cy="66191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0">
                          <a:latin typeface="Cambria Math" panose="02040503050406030204" pitchFamily="18" charset="0"/>
                        </a:rPr>
                        <m:t>(</m:t>
                      </m:r>
                      <m:r>
                        <a:rPr lang="en-US" i="1">
                          <a:latin typeface="Cambria Math" panose="02040503050406030204" pitchFamily="18" charset="0"/>
                        </a:rPr>
                        <m:t>𝑛</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1</m:t>
                          </m:r>
                          <m:r>
                            <a:rPr lang="en-US" i="0">
                              <a:latin typeface="Cambria Math" panose="02040503050406030204" pitchFamily="18" charset="0"/>
                            </a:rPr>
                            <m:t>.</m:t>
                          </m:r>
                          <m:r>
                            <a:rPr lang="en-US" i="0">
                              <a:latin typeface="Cambria Math" panose="02040503050406030204" pitchFamily="18" charset="0"/>
                            </a:rPr>
                            <m:t>2</m:t>
                          </m:r>
                        </m:den>
                      </m:f>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r>
                            <a:rPr lang="en-US" i="0">
                              <a:latin typeface="Cambria Math" panose="02040503050406030204" pitchFamily="18" charset="0"/>
                            </a:rPr>
                            <m:t>.</m:t>
                          </m:r>
                          <m:r>
                            <a:rPr lang="en-US" i="0">
                              <a:latin typeface="Cambria Math" panose="02040503050406030204" pitchFamily="18" charset="0"/>
                            </a:rPr>
                            <m:t>3</m:t>
                          </m:r>
                        </m:den>
                      </m:f>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d>
                            <m:dPr>
                              <m:endChr m:val=""/>
                              <m:ctrlPr>
                                <a:rPr lang="en-US" i="1">
                                  <a:latin typeface="Cambria Math" panose="02040503050406030204" pitchFamily="18" charset="0"/>
                                </a:rPr>
                              </m:ctrlPr>
                            </m:dPr>
                            <m:e>
                              <m:r>
                                <a:rPr lang="en-US" i="1">
                                  <a:latin typeface="Cambria Math" panose="02040503050406030204" pitchFamily="18" charset="0"/>
                                </a:rPr>
                                <m:t>𝑛</m:t>
                              </m:r>
                              <m:r>
                                <a:rPr lang="en-US" i="0">
                                  <a:latin typeface="Cambria Math" panose="02040503050406030204" pitchFamily="18" charset="0"/>
                                </a:rPr>
                                <m:t>−</m:t>
                              </m:r>
                              <m:r>
                                <a:rPr lang="en-US" i="0">
                                  <a:latin typeface="Cambria Math" panose="02040503050406030204" pitchFamily="18" charset="0"/>
                                </a:rPr>
                                <m:t>1</m:t>
                              </m:r>
                              <m:r>
                                <a:rPr lang="en-US" i="0">
                                  <a:latin typeface="Cambria Math" panose="02040503050406030204" pitchFamily="18" charset="0"/>
                                </a:rPr>
                                <m:t>).</m:t>
                              </m:r>
                              <m:r>
                                <a:rPr lang="en-US" i="1">
                                  <a:latin typeface="Cambria Math" panose="02040503050406030204" pitchFamily="18" charset="0"/>
                                </a:rPr>
                                <m:t>𝑛</m:t>
                              </m:r>
                            </m:e>
                          </m:d>
                        </m:den>
                      </m:f>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d>
                            <m:dPr>
                              <m:begChr m:val=""/>
                              <m:ctrlPr>
                                <a:rPr lang="en-US" i="1">
                                  <a:latin typeface="Cambria Math" panose="02040503050406030204" pitchFamily="18" charset="0"/>
                                </a:rPr>
                              </m:ctrlPr>
                            </m:dPr>
                            <m:e>
                              <m:r>
                                <a:rPr lang="en-US" i="1">
                                  <a:latin typeface="Cambria Math" panose="02040503050406030204" pitchFamily="18" charset="0"/>
                                </a:rPr>
                                <m:t>𝑛</m:t>
                              </m:r>
                              <m:r>
                                <a:rPr lang="en-US" i="0">
                                  <a:latin typeface="Cambria Math" panose="02040503050406030204" pitchFamily="18" charset="0"/>
                                </a:rPr>
                                <m:t>.(</m:t>
                              </m:r>
                              <m:r>
                                <a:rPr lang="en-US" i="1">
                                  <a:latin typeface="Cambria Math" panose="02040503050406030204" pitchFamily="18" charset="0"/>
                                </a:rPr>
                                <m:t>𝑛</m:t>
                              </m:r>
                              <m:r>
                                <a:rPr lang="en-US" i="0">
                                  <a:latin typeface="Cambria Math" panose="02040503050406030204" pitchFamily="18" charset="0"/>
                                </a:rPr>
                                <m:t>+</m:t>
                              </m:r>
                              <m:r>
                                <a:rPr lang="en-US" i="0">
                                  <a:latin typeface="Cambria Math" panose="02040503050406030204" pitchFamily="18" charset="0"/>
                                </a:rPr>
                                <m:t>1</m:t>
                              </m:r>
                            </m:e>
                          </m:d>
                        </m:den>
                      </m:f>
                    </m:oMath>
                  </m:oMathPara>
                </a14:m>
                <a:endParaRPr lang="en-US" dirty="0"/>
              </a:p>
            </p:txBody>
          </p:sp>
        </mc:Choice>
        <mc:Fallback>
          <p:sp>
            <p:nvSpPr>
              <p:cNvPr id="4" name="Rectangle 3"/>
              <p:cNvSpPr>
                <a:spLocks noRot="true" noChangeAspect="true" noMove="true" noResize="true" noEditPoints="true" noAdjustHandles="true" noChangeArrowheads="true" noChangeShapeType="true" noTextEdit="true"/>
              </p:cNvSpPr>
              <p:nvPr/>
            </p:nvSpPr>
            <p:spPr>
              <a:xfrm>
                <a:off x="2592067" y="2704852"/>
                <a:ext cx="4767202" cy="661912"/>
              </a:xfrm>
              <a:prstGeom prst="rect">
                <a:avLst/>
              </a:prstGeom>
              <a:blipFill rotWithShape="true">
                <a:blip r:embed="rId1"/>
                <a:stretch>
                  <a:fillRect l="-13" t="-58" r="-9252" b="95"/>
                </a:stretch>
              </a:blipFill>
            </p:spPr>
            <p:txBody>
              <a:bodyPr/>
              <a:lstStyle/>
              <a:p>
                <a:r>
                  <a:rPr lang="en-US" altLang="en-US">
                    <a:noFill/>
                  </a:rPr>
                  <a:t> </a:t>
                </a:r>
              </a:p>
            </p:txBody>
          </p:sp>
        </mc:Fallback>
      </mc:AlternateContent>
      <p:sp>
        <p:nvSpPr>
          <p:cNvPr id="5" name="TextBox 4"/>
          <p:cNvSpPr txBox="true"/>
          <p:nvPr/>
        </p:nvSpPr>
        <p:spPr>
          <a:xfrm>
            <a:off x="987552" y="3977640"/>
            <a:ext cx="8577072" cy="646331"/>
          </a:xfrm>
          <a:prstGeom prst="rect">
            <a:avLst/>
          </a:prstGeom>
          <a:noFill/>
        </p:spPr>
        <p:txBody>
          <a:bodyPr wrap="square" rtlCol="0">
            <a:spAutoFit/>
          </a:bodyPr>
          <a:lstStyle/>
          <a:p>
            <a:pPr marL="285750" indent="-285750">
              <a:buFont typeface="Arial" panose="02080604020202020204" pitchFamily="34" charset="0"/>
              <a:buChar char="•"/>
            </a:pPr>
            <a:r>
              <a:rPr lang="en-US" dirty="0" err="1" smtClean="0"/>
              <a:t>Phân</a:t>
            </a:r>
            <a:r>
              <a:rPr lang="en-US" dirty="0" smtClean="0"/>
              <a:t> </a:t>
            </a:r>
            <a:r>
              <a:rPr lang="en-US" dirty="0" err="1" smtClean="0"/>
              <a:t>tích</a:t>
            </a:r>
            <a:r>
              <a:rPr lang="en-US" dirty="0" smtClean="0"/>
              <a:t>:</a:t>
            </a:r>
            <a:endParaRPr lang="en-US" dirty="0" smtClean="0"/>
          </a:p>
          <a:p>
            <a:pPr marL="285750" indent="-285750">
              <a:buFont typeface="Arial" panose="02080604020202020204" pitchFamily="34" charset="0"/>
              <a:buChar char="•"/>
            </a:pPr>
            <a:endParaRPr lang="en-US" dirty="0"/>
          </a:p>
        </p:txBody>
      </p:sp>
      <mc:AlternateContent xmlns:mc="http://schemas.openxmlformats.org/markup-compatibility/2006">
        <mc:Choice xmlns:a14="http://schemas.microsoft.com/office/drawing/2010/main" Requires="a14">
          <p:sp>
            <p:nvSpPr>
              <p:cNvPr id="6" name="Rectangle 5"/>
              <p:cNvSpPr/>
              <p:nvPr/>
            </p:nvSpPr>
            <p:spPr>
              <a:xfrm>
                <a:off x="2764929" y="4404480"/>
                <a:ext cx="3260573" cy="13408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atin typeface="Cambria Math" panose="02040503050406030204" pitchFamily="18" charset="0"/>
                            </a:rPr>
                          </m:ctrlPr>
                        </m:dPr>
                        <m:e>
                          <m:m>
                            <m:mPr>
                              <m:mcs>
                                <m:mc>
                                  <m:mcPr>
                                    <m:count m:val="1"/>
                                    <m:mcJc m:val="center"/>
                                  </m:mcPr>
                                </m:mc>
                              </m:mcs>
                              <m:ctrlPr>
                                <a:rPr lang="en-US">
                                  <a:latin typeface="Cambria Math" panose="02040503050406030204" pitchFamily="18" charset="0"/>
                                </a:rPr>
                              </m:ctrlPr>
                            </m:mPr>
                            <m:mr>
                              <m:e>
                                <m:r>
                                  <a:rPr lang="en-US" i="1">
                                    <a:latin typeface="Cambria Math" panose="02040503050406030204" pitchFamily="18" charset="0"/>
                                  </a:rPr>
                                  <m:t>𝑆</m:t>
                                </m:r>
                                <m:r>
                                  <a:rPr lang="en-US" i="0">
                                    <a:latin typeface="Cambria Math" panose="02040503050406030204" pitchFamily="18" charset="0"/>
                                  </a:rPr>
                                  <m:t>(</m:t>
                                </m:r>
                                <m:r>
                                  <a:rPr lang="en-US" i="0">
                                    <a:latin typeface="Cambria Math" panose="02040503050406030204" pitchFamily="18" charset="0"/>
                                  </a:rPr>
                                  <m:t>1</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den>
                                </m:f>
                              </m:e>
                            </m:mr>
                            <m:mr>
                              <m:e>
                                <m:r>
                                  <a:rPr lang="en-US" i="1">
                                    <a:latin typeface="Cambria Math" panose="02040503050406030204" pitchFamily="18" charset="0"/>
                                  </a:rPr>
                                  <m:t>𝑆</m:t>
                                </m:r>
                                <m:r>
                                  <a:rPr lang="en-US" i="0">
                                    <a:latin typeface="Cambria Math" panose="02040503050406030204" pitchFamily="18" charset="0"/>
                                  </a:rPr>
                                  <m:t>(</m:t>
                                </m:r>
                                <m:r>
                                  <a:rPr lang="en-US" i="1">
                                    <a:latin typeface="Cambria Math" panose="02040503050406030204" pitchFamily="18" charset="0"/>
                                  </a:rPr>
                                  <m:t>𝑛</m:t>
                                </m:r>
                                <m:r>
                                  <a:rPr lang="en-US" i="0">
                                    <a:latin typeface="Cambria Math" panose="02040503050406030204" pitchFamily="18" charset="0"/>
                                  </a:rPr>
                                  <m:t>)=</m:t>
                                </m:r>
                                <m:r>
                                  <a:rPr lang="en-US" i="1">
                                    <a:latin typeface="Cambria Math" panose="02040503050406030204" pitchFamily="18" charset="0"/>
                                  </a:rPr>
                                  <m:t>𝑆</m:t>
                                </m:r>
                                <m:r>
                                  <a:rPr lang="en-US" i="0">
                                    <a:latin typeface="Cambria Math" panose="02040503050406030204" pitchFamily="18" charset="0"/>
                                  </a:rPr>
                                  <m:t>(</m:t>
                                </m:r>
                                <m:r>
                                  <a:rPr lang="en-US" i="1">
                                    <a:latin typeface="Cambria Math" panose="02040503050406030204" pitchFamily="18" charset="0"/>
                                  </a:rPr>
                                  <m:t>𝑛</m:t>
                                </m:r>
                                <m:r>
                                  <a:rPr lang="en-US" i="0">
                                    <a:latin typeface="Cambria Math" panose="02040503050406030204" pitchFamily="18" charset="0"/>
                                  </a:rPr>
                                  <m:t>−</m:t>
                                </m:r>
                                <m:r>
                                  <a:rPr lang="en-US" i="0">
                                    <a:latin typeface="Cambria Math" panose="02040503050406030204" pitchFamily="18" charset="0"/>
                                  </a:rPr>
                                  <m:t>1</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d>
                                      <m:dPr>
                                        <m:begChr m:val=""/>
                                        <m:ctrlPr>
                                          <a:rPr lang="en-US" i="1">
                                            <a:latin typeface="Cambria Math" panose="02040503050406030204" pitchFamily="18" charset="0"/>
                                          </a:rPr>
                                        </m:ctrlPr>
                                      </m:dPr>
                                      <m:e>
                                        <m:r>
                                          <a:rPr lang="en-US" i="1">
                                            <a:latin typeface="Cambria Math" panose="02040503050406030204" pitchFamily="18" charset="0"/>
                                          </a:rPr>
                                          <m:t>𝑛</m:t>
                                        </m:r>
                                        <m:r>
                                          <a:rPr lang="en-US" i="0">
                                            <a:latin typeface="Cambria Math" panose="02040503050406030204" pitchFamily="18" charset="0"/>
                                          </a:rPr>
                                          <m:t>.(</m:t>
                                        </m:r>
                                        <m:r>
                                          <a:rPr lang="en-US" i="1">
                                            <a:latin typeface="Cambria Math" panose="02040503050406030204" pitchFamily="18" charset="0"/>
                                          </a:rPr>
                                          <m:t>𝑛</m:t>
                                        </m:r>
                                        <m:r>
                                          <a:rPr lang="en-US" i="0">
                                            <a:latin typeface="Cambria Math" panose="02040503050406030204" pitchFamily="18" charset="0"/>
                                          </a:rPr>
                                          <m:t>+</m:t>
                                        </m:r>
                                        <m:r>
                                          <a:rPr lang="en-US" i="0">
                                            <a:latin typeface="Cambria Math" panose="02040503050406030204" pitchFamily="18" charset="0"/>
                                          </a:rPr>
                                          <m:t>1</m:t>
                                        </m:r>
                                      </m:e>
                                    </m:d>
                                  </m:den>
                                </m:f>
                              </m:e>
                            </m:mr>
                          </m:m>
                        </m:e>
                      </m:d>
                    </m:oMath>
                  </m:oMathPara>
                </a14:m>
                <a:endParaRPr lang="en-US" dirty="0"/>
              </a:p>
            </p:txBody>
          </p:sp>
        </mc:Choice>
        <mc:Fallback>
          <p:sp>
            <p:nvSpPr>
              <p:cNvPr id="6" name="Rectangle 5"/>
              <p:cNvSpPr>
                <a:spLocks noRot="true" noChangeAspect="true" noMove="true" noResize="true" noEditPoints="true" noAdjustHandles="true" noChangeArrowheads="true" noChangeShapeType="true" noTextEdit="true"/>
              </p:cNvSpPr>
              <p:nvPr/>
            </p:nvSpPr>
            <p:spPr>
              <a:xfrm>
                <a:off x="2764929" y="4404480"/>
                <a:ext cx="3260573" cy="1340880"/>
              </a:xfrm>
              <a:prstGeom prst="rect">
                <a:avLst/>
              </a:prstGeom>
              <a:blipFill rotWithShape="true">
                <a:blip r:embed="rId2"/>
                <a:stretch>
                  <a:fillRect l="-4" t="-9" r="-4071" b="38"/>
                </a:stretch>
              </a:blipFill>
            </p:spPr>
            <p:txBody>
              <a:bodyPr/>
              <a:lstStyle/>
              <a:p>
                <a:r>
                  <a:rPr lang="en-US"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8:</a:t>
            </a:r>
            <a:endParaRPr lang="en-US" dirty="0"/>
          </a:p>
        </p:txBody>
      </p:sp>
      <p:sp>
        <p:nvSpPr>
          <p:cNvPr id="3" name="Content Placeholder 2"/>
          <p:cNvSpPr>
            <a:spLocks noGrp="true"/>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tính</a:t>
            </a:r>
            <a:r>
              <a:rPr lang="en-US" dirty="0" smtClean="0"/>
              <a:t>: S(n)=</a:t>
            </a:r>
            <a:r>
              <a:rPr lang="en-US" dirty="0" err="1" smtClean="0"/>
              <a:t>x^n</a:t>
            </a:r>
            <a:endParaRPr lang="en-US" dirty="0" smtClean="0"/>
          </a:p>
          <a:p>
            <a:r>
              <a:rPr lang="en-US" dirty="0" err="1" smtClean="0"/>
              <a:t>Phân</a:t>
            </a:r>
            <a:r>
              <a:rPr lang="en-US" dirty="0" smtClean="0"/>
              <a:t> </a:t>
            </a:r>
            <a:r>
              <a:rPr lang="en-US" dirty="0" err="1" smtClean="0"/>
              <a:t>tích</a:t>
            </a:r>
            <a:r>
              <a:rPr lang="en-US" dirty="0" smtClean="0"/>
              <a:t>:</a:t>
            </a:r>
            <a:endParaRPr lang="en-US" dirty="0" smtClean="0"/>
          </a:p>
          <a:p>
            <a:pPr lvl="1"/>
            <a:r>
              <a:rPr lang="en-US" dirty="0" err="1" smtClean="0"/>
              <a:t>Nếu</a:t>
            </a:r>
            <a:r>
              <a:rPr lang="en-US" dirty="0" smtClean="0"/>
              <a:t> n&gt;0 </a:t>
            </a:r>
            <a:r>
              <a:rPr lang="en-US" dirty="0" err="1" smtClean="0"/>
              <a:t>thì</a:t>
            </a:r>
            <a:r>
              <a:rPr lang="en-US" dirty="0" smtClean="0"/>
              <a:t> S(n)=S(n-1)*x</a:t>
            </a:r>
            <a:endParaRPr lang="en-US" dirty="0" smtClean="0"/>
          </a:p>
          <a:p>
            <a:pPr lvl="1"/>
            <a:r>
              <a:rPr lang="en-US" dirty="0" err="1" smtClean="0"/>
              <a:t>Nếu</a:t>
            </a:r>
            <a:r>
              <a:rPr lang="en-US" dirty="0" smtClean="0"/>
              <a:t> n&lt;0 </a:t>
            </a:r>
            <a:r>
              <a:rPr lang="en-US" dirty="0" err="1" smtClean="0"/>
              <a:t>thì</a:t>
            </a:r>
            <a:r>
              <a:rPr lang="en-US" dirty="0" smtClean="0"/>
              <a:t> S(n)=S(n-1)*1/x</a:t>
            </a:r>
            <a:endParaRPr lang="en-US" dirty="0" smtClean="0"/>
          </a:p>
          <a:p>
            <a:pPr lvl="1"/>
            <a:r>
              <a:rPr lang="en-US" dirty="0" err="1" smtClean="0"/>
              <a:t>Nếu</a:t>
            </a:r>
            <a:r>
              <a:rPr lang="en-US" dirty="0" smtClean="0"/>
              <a:t> n=0 </a:t>
            </a:r>
            <a:r>
              <a:rPr lang="en-US" dirty="0" err="1" smtClean="0"/>
              <a:t>thì</a:t>
            </a:r>
            <a:r>
              <a:rPr lang="en-US" dirty="0" smtClean="0"/>
              <a:t> S(n)=1, n=1 </a:t>
            </a:r>
            <a:r>
              <a:rPr lang="en-US" dirty="0" smtClean="0">
                <a:sym typeface="Wingdings" panose="05000000000000000000" pitchFamily="2" charset="2"/>
              </a:rPr>
              <a:t> S(n)=x , n=-1  S(n)=-1/x</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Tham</a:t>
            </a:r>
            <a:r>
              <a:rPr lang="en-US" dirty="0" smtClean="0"/>
              <a:t> </a:t>
            </a:r>
            <a:r>
              <a:rPr lang="en-US" dirty="0" err="1" smtClean="0"/>
              <a:t>số</a:t>
            </a:r>
            <a:r>
              <a:rPr lang="en-US" dirty="0" smtClean="0"/>
              <a:t> </a:t>
            </a:r>
            <a:r>
              <a:rPr lang="en-US" dirty="0" err="1" smtClean="0"/>
              <a:t>hằng</a:t>
            </a:r>
            <a:endParaRPr lang="en-US" dirty="0"/>
          </a:p>
        </p:txBody>
      </p:sp>
      <p:sp>
        <p:nvSpPr>
          <p:cNvPr id="3" name="Content Placeholder 2"/>
          <p:cNvSpPr>
            <a:spLocks noGrp="true"/>
          </p:cNvSpPr>
          <p:nvPr>
            <p:ph idx="1"/>
          </p:nvPr>
        </p:nvSpPr>
        <p:spPr/>
        <p:txBody>
          <a:bodyPr/>
          <a:lstStyle/>
          <a:p>
            <a:r>
              <a:rPr lang="en-US" dirty="0"/>
              <a:t>M</a:t>
            </a:r>
            <a:r>
              <a:rPr lang="vi-VN" dirty="0" smtClean="0"/>
              <a:t>ột </a:t>
            </a:r>
            <a:r>
              <a:rPr lang="vi-VN" dirty="0"/>
              <a:t>biến được định nghĩa với từ khóa </a:t>
            </a:r>
            <a:r>
              <a:rPr lang="vi-VN" b="1" dirty="0"/>
              <a:t>const</a:t>
            </a:r>
            <a:r>
              <a:rPr lang="vi-VN" dirty="0"/>
              <a:t> đứng trước là biến lưu trữ giá trị được khởi tạo 1 lần, và giá trị đó không thay đổi trong suốt quá trình thực thi chương trình. Mọi câu lệnh tác động đến giá trị của biến hằng số sẽ gây ra lỗi khi biên dịch</a:t>
            </a:r>
            <a:r>
              <a:rPr lang="vi-VN" dirty="0" smtClean="0"/>
              <a:t>.</a:t>
            </a:r>
            <a:endParaRPr lang="en-US" dirty="0" smtClean="0"/>
          </a:p>
          <a:p>
            <a:r>
              <a:rPr lang="en-US" dirty="0" err="1"/>
              <a:t>Tham</a:t>
            </a:r>
            <a:r>
              <a:rPr lang="en-US" dirty="0"/>
              <a:t> </a:t>
            </a:r>
            <a:r>
              <a:rPr lang="en-US" dirty="0" err="1"/>
              <a:t>số</a:t>
            </a:r>
            <a:r>
              <a:rPr lang="en-US" dirty="0"/>
              <a:t> </a:t>
            </a:r>
            <a:r>
              <a:rPr lang="en-US" dirty="0" err="1"/>
              <a:t>hằng</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đối</a:t>
            </a:r>
            <a:r>
              <a:rPr lang="en-US" dirty="0"/>
              <a:t> </a:t>
            </a:r>
            <a:r>
              <a:rPr lang="en-US" dirty="0" err="1"/>
              <a:t>số</a:t>
            </a:r>
            <a:r>
              <a:rPr lang="en-US" dirty="0"/>
              <a:t> </a:t>
            </a:r>
            <a:r>
              <a:rPr lang="en-US" dirty="0" err="1"/>
              <a:t>là</a:t>
            </a:r>
            <a:r>
              <a:rPr lang="en-US" dirty="0"/>
              <a:t> </a:t>
            </a:r>
            <a:r>
              <a:rPr lang="en-US" dirty="0" err="1"/>
              <a:t>hằng</a:t>
            </a:r>
            <a:r>
              <a:rPr lang="en-US" dirty="0"/>
              <a:t> </a:t>
            </a:r>
            <a:r>
              <a:rPr lang="en-US" dirty="0" err="1"/>
              <a:t>số</a:t>
            </a:r>
            <a:r>
              <a:rPr lang="en-US" dirty="0"/>
              <a:t> </a:t>
            </a:r>
            <a:r>
              <a:rPr lang="en-US" dirty="0" err="1"/>
              <a:t>hoặc</a:t>
            </a:r>
            <a:r>
              <a:rPr lang="en-US" dirty="0"/>
              <a:t> </a:t>
            </a:r>
            <a:r>
              <a:rPr lang="en-US" dirty="0" err="1"/>
              <a:t>không</a:t>
            </a:r>
            <a:r>
              <a:rPr lang="en-US" dirty="0"/>
              <a:t> </a:t>
            </a:r>
            <a:r>
              <a:rPr lang="en-US" dirty="0" err="1"/>
              <a:t>phải</a:t>
            </a:r>
            <a:r>
              <a:rPr lang="en-US" dirty="0"/>
              <a:t> </a:t>
            </a:r>
            <a:r>
              <a:rPr lang="en-US" dirty="0" err="1"/>
              <a:t>hằng</a:t>
            </a:r>
            <a:r>
              <a:rPr lang="en-US" dirty="0"/>
              <a:t> </a:t>
            </a:r>
            <a:r>
              <a:rPr lang="en-US" dirty="0" err="1" smtClean="0"/>
              <a:t>số</a:t>
            </a:r>
            <a:r>
              <a:rPr lang="en-US" dirty="0" smtClean="0"/>
              <a:t>.</a:t>
            </a:r>
            <a:endParaRPr lang="en-US" dirty="0" smtClean="0"/>
          </a:p>
          <a:p>
            <a:r>
              <a:rPr lang="vi-VN" dirty="0"/>
              <a:t>Việc khai báo tham số hằng cho hàm cũng tương </a:t>
            </a:r>
            <a:r>
              <a:rPr lang="vi-VN" dirty="0" smtClean="0"/>
              <a:t>tự</a:t>
            </a:r>
            <a:r>
              <a:rPr lang="en-US" dirty="0" smtClean="0"/>
              <a:t>, </a:t>
            </a:r>
            <a:r>
              <a:rPr lang="en-US" dirty="0" err="1" smtClean="0"/>
              <a:t>đặt</a:t>
            </a:r>
            <a:r>
              <a:rPr lang="en-US" dirty="0" smtClean="0"/>
              <a:t> </a:t>
            </a:r>
            <a:r>
              <a:rPr lang="vi-VN" dirty="0" smtClean="0"/>
              <a:t>từ </a:t>
            </a:r>
            <a:r>
              <a:rPr lang="vi-VN" dirty="0"/>
              <a:t>khóa </a:t>
            </a:r>
            <a:r>
              <a:rPr lang="vi-VN" b="1" dirty="0"/>
              <a:t>const</a:t>
            </a:r>
            <a:r>
              <a:rPr lang="vi-VN" dirty="0"/>
              <a:t> trước kiểu dữ liệu của tham số hoặc tên biến của tham số là được. Ví dụ:</a:t>
            </a:r>
            <a:endParaRPr lang="en-US" dirty="0"/>
          </a:p>
        </p:txBody>
      </p:sp>
      <p:pic>
        <p:nvPicPr>
          <p:cNvPr id="4" name="Picture 3"/>
          <p:cNvPicPr>
            <a:picLocks noChangeAspect="true"/>
          </p:cNvPicPr>
          <p:nvPr/>
        </p:nvPicPr>
        <p:blipFill>
          <a:blip r:embed="rId1"/>
          <a:stretch>
            <a:fillRect/>
          </a:stretch>
        </p:blipFill>
        <p:spPr>
          <a:xfrm>
            <a:off x="974979" y="4475879"/>
            <a:ext cx="8617077" cy="13430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endParaRPr lang="en-US" dirty="0"/>
          </a:p>
        </p:txBody>
      </p:sp>
      <p:sp>
        <p:nvSpPr>
          <p:cNvPr id="3" name="Content Placeholder 2"/>
          <p:cNvSpPr>
            <a:spLocks noGrp="true"/>
          </p:cNvSpPr>
          <p:nvPr>
            <p:ph idx="1"/>
          </p:nvPr>
        </p:nvSpPr>
        <p:spPr/>
        <p:txBody>
          <a:bodyPr/>
          <a:lstStyle/>
          <a:p>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tham</a:t>
            </a:r>
            <a:r>
              <a:rPr lang="en-US" dirty="0" smtClean="0"/>
              <a:t> </a:t>
            </a:r>
            <a:r>
              <a:rPr lang="en-US" dirty="0" err="1" smtClean="0"/>
              <a:t>số</a:t>
            </a:r>
            <a:r>
              <a:rPr lang="en-US" dirty="0" smtClean="0"/>
              <a:t> </a:t>
            </a:r>
            <a:r>
              <a:rPr lang="en-US" dirty="0" err="1" smtClean="0"/>
              <a:t>có</a:t>
            </a:r>
            <a:r>
              <a:rPr lang="en-US" dirty="0" smtClean="0"/>
              <a:t> 1 </a:t>
            </a:r>
            <a:r>
              <a:rPr lang="en-US" dirty="0" err="1" smtClean="0"/>
              <a:t>giá</a:t>
            </a:r>
            <a:r>
              <a:rPr lang="en-US" dirty="0" smtClean="0"/>
              <a:t> </a:t>
            </a:r>
            <a:r>
              <a:rPr lang="en-US" dirty="0" err="1" smtClean="0"/>
              <a:t>trị</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khai</a:t>
            </a:r>
            <a:r>
              <a:rPr lang="en-US" dirty="0" smtClean="0"/>
              <a:t> </a:t>
            </a:r>
            <a:r>
              <a:rPr lang="en-US" dirty="0" err="1" smtClean="0"/>
              <a:t>báo</a:t>
            </a:r>
            <a:r>
              <a:rPr lang="en-US" dirty="0" smtClean="0"/>
              <a:t>:</a:t>
            </a:r>
            <a:endParaRPr lang="en-US" dirty="0" smtClean="0"/>
          </a:p>
          <a:p>
            <a:pPr lvl="1"/>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không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endParaRPr lang="en-US" dirty="0" smtClean="0"/>
          </a:p>
          <a:p>
            <a:pPr lvl="1"/>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tham</a:t>
            </a:r>
            <a:r>
              <a:rPr lang="en-US" dirty="0" smtClean="0"/>
              <a:t> </a:t>
            </a:r>
            <a:r>
              <a:rPr lang="en-US" dirty="0" err="1" smtClean="0"/>
              <a:t>số</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gán</a:t>
            </a:r>
            <a:r>
              <a:rPr lang="en-US" dirty="0" smtClean="0"/>
              <a:t> </a:t>
            </a:r>
            <a:r>
              <a:rPr lang="en-US" dirty="0" err="1" smtClean="0"/>
              <a:t>lại</a:t>
            </a:r>
            <a:r>
              <a:rPr lang="en-US" dirty="0" smtClean="0"/>
              <a:t> </a:t>
            </a:r>
            <a:r>
              <a:rPr lang="en-US" dirty="0" err="1" smtClean="0"/>
              <a:t>bằng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vào</a:t>
            </a:r>
            <a:endParaRPr lang="en-US" dirty="0" smtClean="0"/>
          </a:p>
          <a:p>
            <a:r>
              <a:rPr lang="vi-VN" dirty="0"/>
              <a:t>Để khai báo tham số mặc định cho hàm, </a:t>
            </a:r>
            <a:r>
              <a:rPr lang="en-US" dirty="0" smtClean="0"/>
              <a:t>ta</a:t>
            </a:r>
            <a:r>
              <a:rPr lang="vi-VN" dirty="0" smtClean="0"/>
              <a:t> </a:t>
            </a:r>
            <a:r>
              <a:rPr lang="vi-VN" dirty="0"/>
              <a:t>chỉ cần sử dụng toán tử assignment (</a:t>
            </a:r>
            <a:r>
              <a:rPr lang="vi-VN" b="1" dirty="0"/>
              <a:t>=</a:t>
            </a:r>
            <a:r>
              <a:rPr lang="vi-VN" dirty="0"/>
              <a:t>) như lúc các bạn khởi tạo cho biến thông thường.</a:t>
            </a:r>
            <a:endParaRPr lang="en-US" dirty="0"/>
          </a:p>
        </p:txBody>
      </p:sp>
      <p:pic>
        <p:nvPicPr>
          <p:cNvPr id="4" name="Picture 3"/>
          <p:cNvPicPr>
            <a:picLocks noChangeAspect="true"/>
          </p:cNvPicPr>
          <p:nvPr/>
        </p:nvPicPr>
        <p:blipFill>
          <a:blip r:embed="rId1"/>
          <a:stretch>
            <a:fillRect/>
          </a:stretch>
        </p:blipFill>
        <p:spPr>
          <a:xfrm>
            <a:off x="764667" y="4604766"/>
            <a:ext cx="9163050" cy="1562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endParaRPr lang="en-US" dirty="0"/>
          </a:p>
        </p:txBody>
      </p:sp>
      <p:sp>
        <p:nvSpPr>
          <p:cNvPr id="3" name="Content Placeholder 2"/>
          <p:cNvSpPr>
            <a:spLocks noGrp="true"/>
          </p:cNvSpPr>
          <p:nvPr>
            <p:ph idx="1"/>
          </p:nvPr>
        </p:nvSpPr>
        <p:spPr/>
        <p:txBody>
          <a:bodyPr/>
          <a:lstStyle/>
          <a:p>
            <a:r>
              <a:rPr lang="en-US" b="1" dirty="0" err="1" smtClean="0"/>
              <a:t>Trường</a:t>
            </a:r>
            <a:r>
              <a:rPr lang="en-US" b="1" dirty="0" smtClean="0"/>
              <a:t> </a:t>
            </a:r>
            <a:r>
              <a:rPr lang="en-US" b="1" dirty="0" err="1" smtClean="0"/>
              <a:t>hợp</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tham</a:t>
            </a:r>
            <a:r>
              <a:rPr lang="en-US" b="1" dirty="0" smtClean="0"/>
              <a:t> </a:t>
            </a:r>
            <a:r>
              <a:rPr lang="en-US" b="1" dirty="0" err="1" smtClean="0"/>
              <a:t>số</a:t>
            </a:r>
            <a:r>
              <a:rPr lang="en-US" b="1" dirty="0" smtClean="0"/>
              <a:t> </a:t>
            </a:r>
            <a:r>
              <a:rPr lang="en-US" b="1" dirty="0" err="1" smtClean="0"/>
              <a:t>mặc</a:t>
            </a:r>
            <a:r>
              <a:rPr lang="en-US" b="1" dirty="0" smtClean="0"/>
              <a:t> </a:t>
            </a:r>
            <a:r>
              <a:rPr lang="en-US" b="1" dirty="0" err="1" smtClean="0"/>
              <a:t>định</a:t>
            </a:r>
            <a:r>
              <a:rPr lang="en-US" b="1" dirty="0" smtClean="0"/>
              <a:t> </a:t>
            </a:r>
            <a:r>
              <a:rPr lang="en-US" b="1" dirty="0" err="1" smtClean="0"/>
              <a:t>không</a:t>
            </a:r>
            <a:r>
              <a:rPr lang="en-US" b="1" dirty="0" smtClean="0"/>
              <a:t> </a:t>
            </a:r>
            <a:r>
              <a:rPr lang="en-US" b="1" dirty="0" err="1" smtClean="0"/>
              <a:t>hợp</a:t>
            </a:r>
            <a:r>
              <a:rPr lang="en-US" b="1" dirty="0" smtClean="0"/>
              <a:t> </a:t>
            </a:r>
            <a:r>
              <a:rPr lang="en-US" b="1" dirty="0" err="1" smtClean="0"/>
              <a:t>lệ</a:t>
            </a:r>
            <a:r>
              <a:rPr lang="en-US" dirty="0" smtClean="0"/>
              <a:t>: </a:t>
            </a:r>
            <a:r>
              <a:rPr lang="vi-VN" dirty="0"/>
              <a:t>Sử dụng tham số mặc định giúp người dùng có nhiều lựa chọn hơn trong việc truyền đối số. Nhưng có 1 yêu cầu đặt ra khi khai báo hàm có tham số mặc định, đó là mọi tham số mặc định khi khai báo phải đặt phía sau tham số không có giá trị mặc định.</a:t>
            </a:r>
            <a:endParaRPr lang="en-US" dirty="0"/>
          </a:p>
        </p:txBody>
      </p:sp>
      <p:pic>
        <p:nvPicPr>
          <p:cNvPr id="4" name="Picture 3"/>
          <p:cNvPicPr>
            <a:picLocks noChangeAspect="true"/>
          </p:cNvPicPr>
          <p:nvPr/>
        </p:nvPicPr>
        <p:blipFill>
          <a:blip r:embed="rId1"/>
          <a:stretch>
            <a:fillRect/>
          </a:stretch>
        </p:blipFill>
        <p:spPr>
          <a:xfrm>
            <a:off x="677334" y="3434225"/>
            <a:ext cx="9134475" cy="133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Chương</a:t>
            </a:r>
            <a:r>
              <a:rPr lang="en-US" dirty="0" smtClean="0"/>
              <a:t> </a:t>
            </a:r>
            <a:r>
              <a:rPr lang="en-US" dirty="0" err="1" smtClean="0"/>
              <a:t>trình</a:t>
            </a:r>
            <a:r>
              <a:rPr lang="en-US" dirty="0" smtClean="0"/>
              <a:t> con </a:t>
            </a:r>
            <a:r>
              <a:rPr lang="en-US" dirty="0" err="1" smtClean="0"/>
              <a:t>trong</a:t>
            </a:r>
            <a:r>
              <a:rPr lang="en-US" dirty="0" smtClean="0"/>
              <a:t> C++</a:t>
            </a:r>
            <a:endParaRPr lang="en-US" dirty="0"/>
          </a:p>
        </p:txBody>
      </p:sp>
      <p:sp>
        <p:nvSpPr>
          <p:cNvPr id="3" name="Content Placeholder 2"/>
          <p:cNvSpPr>
            <a:spLocks noGrp="true"/>
          </p:cNvSpPr>
          <p:nvPr>
            <p:ph idx="1"/>
          </p:nvPr>
        </p:nvSpPr>
        <p:spPr/>
        <p:txBody>
          <a:bodyPr/>
          <a:lstStyle/>
          <a:p>
            <a:r>
              <a:rPr lang="vi-VN" dirty="0" smtClean="0"/>
              <a:t>Function</a:t>
            </a:r>
            <a:r>
              <a:rPr lang="en-US" dirty="0" smtClean="0"/>
              <a:t> (</a:t>
            </a:r>
            <a:r>
              <a:rPr lang="en-US" dirty="0" err="1" smtClean="0"/>
              <a:t>Hàm</a:t>
            </a:r>
            <a:r>
              <a:rPr lang="en-US" dirty="0" smtClean="0"/>
              <a:t>)</a:t>
            </a:r>
            <a:r>
              <a:rPr lang="vi-VN" dirty="0" smtClean="0"/>
              <a:t> </a:t>
            </a:r>
            <a:r>
              <a:rPr lang="vi-VN" dirty="0"/>
              <a:t>là một đoạn các câu lệnh có thể tái sử dụng. Function cho phép lập trình viên cấu trúc chương trình thành những phân đoạn khác nhau để thực hiện những công việc khác </a:t>
            </a:r>
            <a:r>
              <a:rPr lang="vi-VN" dirty="0" smtClean="0"/>
              <a:t>nhau.</a:t>
            </a:r>
            <a:r>
              <a:rPr lang="en-US" dirty="0"/>
              <a:t> </a:t>
            </a:r>
            <a:r>
              <a:rPr lang="en-US" dirty="0" err="1" smtClean="0"/>
              <a:t>Hàm</a:t>
            </a:r>
            <a:r>
              <a:rPr lang="en-US" dirty="0" smtClean="0"/>
              <a:t> </a:t>
            </a:r>
            <a:r>
              <a:rPr lang="en-US" dirty="0" err="1" smtClean="0"/>
              <a:t>hoặc</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hoặc</a:t>
            </a:r>
            <a:r>
              <a:rPr lang="en-US" dirty="0" smtClean="0"/>
              <a:t> </a:t>
            </a:r>
            <a:r>
              <a:rPr lang="en-US" dirty="0" err="1" smtClean="0"/>
              <a:t>chỉ</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là</a:t>
            </a:r>
            <a:r>
              <a:rPr lang="en-US" dirty="0" smtClean="0"/>
              <a:t> </a:t>
            </a:r>
            <a:r>
              <a:rPr lang="en-US" dirty="0" err="1" smtClean="0"/>
              <a:t>thực</a:t>
            </a:r>
            <a:r>
              <a:rPr lang="en-US" dirty="0" smtClean="0"/>
              <a:t> </a:t>
            </a:r>
            <a:r>
              <a:rPr lang="en-US" dirty="0" err="1" smtClean="0"/>
              <a:t>hiện</a:t>
            </a:r>
            <a:r>
              <a:rPr lang="en-US" dirty="0" smtClean="0"/>
              <a:t> 1 </a:t>
            </a:r>
            <a:r>
              <a:rPr lang="en-US" dirty="0" err="1" smtClean="0"/>
              <a:t>số</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khiển</a:t>
            </a:r>
            <a:r>
              <a:rPr lang="en-US" dirty="0" smtClean="0"/>
              <a:t>.</a:t>
            </a:r>
            <a:endParaRPr lang="en-US" dirty="0" smtClean="0"/>
          </a:p>
          <a:p>
            <a:r>
              <a:rPr lang="en-US" dirty="0" err="1" smtClean="0"/>
              <a:t>Chúng</a:t>
            </a:r>
            <a:r>
              <a:rPr lang="en-US" dirty="0" smtClean="0"/>
              <a:t> ta </a:t>
            </a:r>
            <a:r>
              <a:rPr lang="en-US" dirty="0" err="1" smtClean="0"/>
              <a:t>đã</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nhiều</a:t>
            </a:r>
            <a:r>
              <a:rPr lang="en-US" dirty="0" smtClean="0"/>
              <a:t> </a:t>
            </a:r>
            <a:r>
              <a:rPr lang="en-US" dirty="0" err="1" smtClean="0"/>
              <a:t>hàm</a:t>
            </a:r>
            <a:r>
              <a:rPr lang="en-US" dirty="0" smtClean="0"/>
              <a:t> </a:t>
            </a:r>
            <a:r>
              <a:rPr lang="en-US" dirty="0" err="1" smtClean="0"/>
              <a:t>có</a:t>
            </a:r>
            <a:r>
              <a:rPr lang="en-US" dirty="0" smtClean="0"/>
              <a:t> </a:t>
            </a:r>
            <a:r>
              <a:rPr lang="en-US" dirty="0" err="1" smtClean="0"/>
              <a:t>sẵn</a:t>
            </a:r>
            <a:r>
              <a:rPr lang="en-US" dirty="0" smtClean="0"/>
              <a:t> </a:t>
            </a:r>
            <a:r>
              <a:rPr lang="en-US" dirty="0" err="1" smtClean="0"/>
              <a:t>trong</a:t>
            </a:r>
            <a:r>
              <a:rPr lang="en-US" dirty="0" smtClean="0"/>
              <a:t> C++ </a:t>
            </a:r>
            <a:r>
              <a:rPr lang="en-US" dirty="0" err="1" smtClean="0"/>
              <a:t>như</a:t>
            </a:r>
            <a:r>
              <a:rPr lang="en-US" dirty="0" smtClean="0"/>
              <a:t> </a:t>
            </a:r>
            <a:r>
              <a:rPr lang="en-US" dirty="0" err="1" smtClean="0"/>
              <a:t>các</a:t>
            </a:r>
            <a:r>
              <a:rPr lang="en-US" dirty="0" smtClean="0"/>
              <a:t> </a:t>
            </a:r>
            <a:r>
              <a:rPr lang="en-US" dirty="0" err="1" smtClean="0"/>
              <a:t>hàm</a:t>
            </a:r>
            <a:r>
              <a:rPr lang="en-US" dirty="0" smtClean="0"/>
              <a:t> ở </a:t>
            </a:r>
            <a:r>
              <a:rPr lang="en-US" dirty="0" err="1" smtClean="0"/>
              <a:t>thư</a:t>
            </a:r>
            <a:r>
              <a:rPr lang="en-US" dirty="0" smtClean="0"/>
              <a:t> </a:t>
            </a:r>
            <a:r>
              <a:rPr lang="en-US" dirty="0" err="1" smtClean="0"/>
              <a:t>viện</a:t>
            </a:r>
            <a:r>
              <a:rPr lang="en-US" dirty="0" smtClean="0"/>
              <a:t> </a:t>
            </a:r>
            <a:r>
              <a:rPr lang="en-US" b="1" dirty="0" err="1" smtClean="0"/>
              <a:t>iostream</a:t>
            </a:r>
            <a:r>
              <a:rPr lang="en-US" dirty="0" smtClean="0"/>
              <a:t>, </a:t>
            </a:r>
            <a:r>
              <a:rPr lang="en-US" dirty="0" err="1" smtClean="0"/>
              <a:t>các</a:t>
            </a:r>
            <a:r>
              <a:rPr lang="en-US" dirty="0" smtClean="0"/>
              <a:t> </a:t>
            </a:r>
            <a:r>
              <a:rPr lang="en-US" dirty="0" err="1" smtClean="0"/>
              <a:t>hàm</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toán</a:t>
            </a:r>
            <a:r>
              <a:rPr lang="en-US" dirty="0" smtClean="0"/>
              <a:t> </a:t>
            </a:r>
            <a:r>
              <a:rPr lang="en-US" dirty="0" err="1" smtClean="0"/>
              <a:t>học</a:t>
            </a:r>
            <a:r>
              <a:rPr lang="en-US" dirty="0" smtClean="0"/>
              <a:t> </a:t>
            </a:r>
            <a:r>
              <a:rPr lang="en-US" b="1" dirty="0" err="1" smtClean="0"/>
              <a:t>cmath</a:t>
            </a:r>
            <a:r>
              <a:rPr lang="en-US" dirty="0" smtClean="0"/>
              <a:t>. main() </a:t>
            </a:r>
            <a:r>
              <a:rPr lang="en-US" dirty="0" err="1" smtClean="0"/>
              <a:t>cũng</a:t>
            </a:r>
            <a:r>
              <a:rPr lang="en-US" dirty="0" smtClean="0"/>
              <a:t> </a:t>
            </a:r>
            <a:r>
              <a:rPr lang="en-US" dirty="0" err="1" smtClean="0"/>
              <a:t>là</a:t>
            </a:r>
            <a:r>
              <a:rPr lang="en-US" dirty="0" smtClean="0"/>
              <a:t> 1 </a:t>
            </a:r>
            <a:r>
              <a:rPr lang="en-US" dirty="0" err="1" smtClean="0"/>
              <a:t>hàm</a:t>
            </a:r>
            <a:r>
              <a:rPr lang="en-US" dirty="0" smtClean="0"/>
              <a:t>.</a:t>
            </a:r>
            <a:endParaRPr lang="en-US" dirty="0" smtClean="0"/>
          </a:p>
          <a:p>
            <a:r>
              <a:rPr lang="en-US" dirty="0" err="1" smtClean="0"/>
              <a:t>Một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từ</a:t>
            </a:r>
            <a:r>
              <a:rPr lang="en-US" dirty="0" smtClean="0"/>
              <a:t> </a:t>
            </a:r>
            <a:r>
              <a:rPr lang="en-US" dirty="0" err="1" smtClean="0"/>
              <a:t>các</a:t>
            </a:r>
            <a:r>
              <a:rPr lang="en-US" dirty="0"/>
              <a:t> </a:t>
            </a:r>
            <a:r>
              <a:rPr lang="en-US" dirty="0" err="1" smtClean="0"/>
              <a:t>hàm</a:t>
            </a:r>
            <a:r>
              <a:rPr lang="en-US" dirty="0" smtClean="0"/>
              <a:t> </a:t>
            </a:r>
            <a:r>
              <a:rPr lang="en-US" dirty="0" err="1" smtClean="0"/>
              <a:t>gọi</a:t>
            </a:r>
            <a:r>
              <a:rPr lang="en-US" dirty="0" smtClean="0"/>
              <a:t> </a:t>
            </a:r>
            <a:r>
              <a:rPr lang="en-US" dirty="0" err="1" smtClean="0"/>
              <a:t>là</a:t>
            </a:r>
            <a:r>
              <a:rPr lang="en-US" dirty="0" smtClean="0"/>
              <a:t> </a:t>
            </a:r>
            <a:r>
              <a:rPr lang="en-US" dirty="0" err="1" smtClean="0"/>
              <a:t>một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cấp</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Chồng</a:t>
            </a:r>
            <a:r>
              <a:rPr lang="en-US" dirty="0" smtClean="0"/>
              <a:t> </a:t>
            </a:r>
            <a:r>
              <a:rPr lang="en-US" dirty="0" err="1" smtClean="0"/>
              <a:t>hàm</a:t>
            </a:r>
            <a:r>
              <a:rPr lang="en-US" dirty="0" smtClean="0"/>
              <a:t> (</a:t>
            </a:r>
            <a:r>
              <a:rPr lang="en-US" dirty="0" err="1" smtClean="0"/>
              <a:t>Fu</a:t>
            </a:r>
            <a:r>
              <a:rPr lang="" altLang="en-US" dirty="0" err="1" smtClean="0"/>
              <a:t>n</a:t>
            </a:r>
            <a:r>
              <a:rPr lang="en-US" dirty="0" err="1" smtClean="0"/>
              <a:t>ction</a:t>
            </a:r>
            <a:r>
              <a:rPr lang="en-US" dirty="0" smtClean="0"/>
              <a:t> overloading)</a:t>
            </a:r>
            <a:endParaRPr lang="en-US" dirty="0"/>
          </a:p>
        </p:txBody>
      </p:sp>
      <p:sp>
        <p:nvSpPr>
          <p:cNvPr id="3" name="Content Placeholder 2"/>
          <p:cNvSpPr>
            <a:spLocks noGrp="true"/>
          </p:cNvSpPr>
          <p:nvPr>
            <p:ph idx="1"/>
          </p:nvPr>
        </p:nvSpPr>
        <p:spPr/>
        <p:txBody>
          <a:bodyPr/>
          <a:lstStyle/>
          <a:p>
            <a:r>
              <a:rPr lang="en-US" dirty="0" smtClean="0"/>
              <a:t>C++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tên</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hàm</a:t>
            </a:r>
            <a:r>
              <a:rPr lang="en-US" dirty="0" smtClean="0"/>
              <a:t> </a:t>
            </a:r>
            <a:r>
              <a:rPr lang="en-US" dirty="0" err="1" smtClean="0"/>
              <a:t>khác</a:t>
            </a:r>
            <a:r>
              <a:rPr lang="en-US" dirty="0" smtClean="0"/>
              <a:t> </a:t>
            </a:r>
            <a:r>
              <a:rPr lang="en-US" dirty="0" err="1" smtClean="0"/>
              <a:t>nhau</a:t>
            </a:r>
            <a:r>
              <a:rPr lang="en-US" dirty="0" smtClean="0"/>
              <a:t>, ta </a:t>
            </a:r>
            <a:r>
              <a:rPr lang="en-US" dirty="0" err="1" smtClean="0"/>
              <a:t>gọi</a:t>
            </a:r>
            <a:r>
              <a:rPr lang="en-US" dirty="0" smtClean="0"/>
              <a:t> </a:t>
            </a:r>
            <a:r>
              <a:rPr lang="en-US" dirty="0" err="1" smtClean="0"/>
              <a:t>đó</a:t>
            </a:r>
            <a:r>
              <a:rPr lang="en-US" dirty="0" smtClean="0"/>
              <a:t> </a:t>
            </a:r>
            <a:r>
              <a:rPr lang="en-US" dirty="0" err="1" smtClean="0"/>
              <a:t>là</a:t>
            </a:r>
            <a:r>
              <a:rPr lang="en-US" dirty="0" smtClean="0"/>
              <a:t> </a:t>
            </a:r>
            <a:r>
              <a:rPr lang="en-US" dirty="0" err="1" smtClean="0"/>
              <a:t>sự</a:t>
            </a:r>
            <a:r>
              <a:rPr lang="en-US" dirty="0" smtClean="0"/>
              <a:t> “</a:t>
            </a:r>
            <a:r>
              <a:rPr lang="en-US" dirty="0" err="1" smtClean="0"/>
              <a:t>chồng</a:t>
            </a:r>
            <a:r>
              <a:rPr lang="en-US" dirty="0" smtClean="0"/>
              <a:t> </a:t>
            </a:r>
            <a:r>
              <a:rPr lang="en-US" dirty="0" err="1" smtClean="0"/>
              <a:t>hàm</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đó</a:t>
            </a:r>
            <a:r>
              <a:rPr lang="en-US" dirty="0" smtClean="0"/>
              <a:t>, </a:t>
            </a:r>
            <a:r>
              <a:rPr lang="en-US" dirty="0" err="1" smtClean="0"/>
              <a:t>các</a:t>
            </a:r>
            <a:r>
              <a:rPr lang="en-US" dirty="0" smtClean="0"/>
              <a:t> </a:t>
            </a:r>
            <a:r>
              <a:rPr lang="en-US" dirty="0" err="1" smtClean="0"/>
              <a:t>hàm</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 ở </a:t>
            </a:r>
            <a:r>
              <a:rPr lang="en-US" dirty="0" err="1" smtClean="0"/>
              <a:t>giá</a:t>
            </a:r>
            <a:r>
              <a:rPr lang="en-US" dirty="0" smtClean="0"/>
              <a:t> </a:t>
            </a:r>
            <a:r>
              <a:rPr lang="en-US" dirty="0" err="1" smtClean="0"/>
              <a:t>trị</a:t>
            </a:r>
            <a:r>
              <a:rPr lang="en-US" dirty="0" smtClean="0"/>
              <a:t> </a:t>
            </a:r>
            <a:r>
              <a:rPr lang="en-US" dirty="0" err="1" smtClean="0"/>
              <a:t>trả</a:t>
            </a:r>
            <a:r>
              <a:rPr lang="en-US" dirty="0" smtClean="0"/>
              <a:t> </a:t>
            </a:r>
            <a:r>
              <a:rPr lang="en-US" dirty="0" err="1" smtClean="0"/>
              <a:t>về</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kiểu</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a:t>
            </a:r>
            <a:endParaRPr lang="en-US" dirty="0" smtClean="0"/>
          </a:p>
          <a:p>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có</a:t>
            </a:r>
            <a:r>
              <a:rPr lang="en-US" dirty="0" smtClean="0"/>
              <a:t> </a:t>
            </a:r>
            <a:r>
              <a:rPr lang="en-US" dirty="0" err="1" smtClean="0"/>
              <a:t>các</a:t>
            </a:r>
            <a:r>
              <a:rPr lang="en-US" dirty="0" smtClean="0"/>
              <a:t> </a:t>
            </a:r>
            <a:r>
              <a:rPr lang="en-US" dirty="0" err="1" smtClean="0"/>
              <a:t>hàm</a:t>
            </a:r>
            <a:r>
              <a:rPr lang="en-US" dirty="0" smtClean="0"/>
              <a:t> </a:t>
            </a:r>
            <a:r>
              <a:rPr lang="en-US" dirty="0" err="1" smtClean="0"/>
              <a:t>trùng</a:t>
            </a:r>
            <a:r>
              <a:rPr lang="en-US" dirty="0" smtClean="0"/>
              <a:t> </a:t>
            </a:r>
            <a:r>
              <a:rPr lang="en-US" dirty="0" err="1" smtClean="0"/>
              <a:t>tên</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hàm</a:t>
            </a:r>
            <a:r>
              <a:rPr lang="en-US" dirty="0" smtClean="0"/>
              <a:t> </a:t>
            </a:r>
            <a:r>
              <a:rPr lang="en-US" dirty="0" err="1" smtClean="0"/>
              <a:t>nào</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do </a:t>
            </a:r>
            <a:r>
              <a:rPr lang="en-US" dirty="0" err="1" smtClean="0"/>
              <a:t>chương</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đảm</a:t>
            </a:r>
            <a:r>
              <a:rPr lang="en-US" dirty="0" smtClean="0"/>
              <a:t> </a:t>
            </a:r>
            <a:r>
              <a:rPr lang="en-US" dirty="0" err="1" smtClean="0"/>
              <a:t>nhiệm</a:t>
            </a:r>
            <a:r>
              <a:rPr lang="en-US" dirty="0" smtClean="0"/>
              <a:t> </a:t>
            </a:r>
            <a:r>
              <a:rPr lang="en-US" dirty="0" err="1" smtClean="0"/>
              <a:t>và</a:t>
            </a:r>
            <a:r>
              <a:rPr lang="en-US" dirty="0" smtClean="0"/>
              <a:t> </a:t>
            </a:r>
            <a:r>
              <a:rPr lang="en-US" dirty="0" err="1" smtClean="0"/>
              <a:t>tuân</a:t>
            </a:r>
            <a:r>
              <a:rPr lang="en-US" dirty="0" smtClean="0"/>
              <a:t> </a:t>
            </a:r>
            <a:r>
              <a:rPr lang="en-US" dirty="0" err="1" smtClean="0"/>
              <a:t>theo</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sau</a:t>
            </a:r>
            <a:r>
              <a:rPr lang="en-US" dirty="0" smtClean="0"/>
              <a:t>:</a:t>
            </a:r>
            <a:endParaRPr lang="en-US" dirty="0" smtClean="0"/>
          </a:p>
          <a:p>
            <a:pPr lvl="1"/>
            <a:r>
              <a:rPr lang="en-US" dirty="0" err="1" smtClean="0"/>
              <a:t>Tương</a:t>
            </a:r>
            <a:r>
              <a:rPr lang="en-US" dirty="0" smtClean="0"/>
              <a:t> </a:t>
            </a:r>
            <a:r>
              <a:rPr lang="en-US" dirty="0" err="1" smtClean="0"/>
              <a:t>ứng</a:t>
            </a:r>
            <a:r>
              <a:rPr lang="en-US" dirty="0" smtClean="0"/>
              <a:t> </a:t>
            </a:r>
            <a:r>
              <a:rPr lang="en-US" dirty="0" err="1" smtClean="0"/>
              <a:t>thực</a:t>
            </a:r>
            <a:r>
              <a:rPr lang="en-US" dirty="0" smtClean="0"/>
              <a:t> </a:t>
            </a:r>
            <a:r>
              <a:rPr lang="en-US" dirty="0" err="1" smtClean="0"/>
              <a:t>sự</a:t>
            </a:r>
            <a:endParaRPr lang="en-US" dirty="0" smtClean="0"/>
          </a:p>
          <a:p>
            <a:pPr lvl="1"/>
            <a:r>
              <a:rPr lang="en-US" dirty="0" err="1" smtClean="0"/>
              <a:t>Tương</a:t>
            </a:r>
            <a:r>
              <a:rPr lang="en-US" dirty="0" smtClean="0"/>
              <a:t> </a:t>
            </a:r>
            <a:r>
              <a:rPr lang="en-US" dirty="0" err="1" smtClean="0"/>
              <a:t>ứng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nhưng</a:t>
            </a:r>
            <a:r>
              <a:rPr lang="en-US" dirty="0" smtClean="0"/>
              <a:t> </a:t>
            </a:r>
            <a:r>
              <a:rPr lang="en-US" dirty="0" err="1" smtClean="0"/>
              <a:t>có</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hoặc</a:t>
            </a:r>
            <a:r>
              <a:rPr lang="en-US" dirty="0" smtClean="0"/>
              <a:t> do </a:t>
            </a:r>
            <a:r>
              <a:rPr lang="en-US" dirty="0" err="1" smtClean="0"/>
              <a:t>người</a:t>
            </a:r>
            <a:r>
              <a:rPr lang="en-US" dirty="0" smtClean="0"/>
              <a:t> </a:t>
            </a:r>
            <a:r>
              <a:rPr lang="en-US" dirty="0" err="1" smtClean="0"/>
              <a:t>dùng</a:t>
            </a:r>
            <a:endParaRPr lang="en-US" dirty="0" smtClean="0"/>
          </a:p>
          <a:p>
            <a:r>
              <a:rPr lang="en-US" dirty="0" err="1" smtClean="0"/>
              <a:t>Nếu</a:t>
            </a:r>
            <a:r>
              <a:rPr lang="en-US" dirty="0" smtClean="0"/>
              <a:t> </a:t>
            </a:r>
            <a:r>
              <a:rPr lang="en-US" dirty="0" err="1" smtClean="0"/>
              <a:t>nhiều</a:t>
            </a:r>
            <a:r>
              <a:rPr lang="en-US" dirty="0" smtClean="0"/>
              <a:t> </a:t>
            </a:r>
            <a:r>
              <a:rPr lang="en-US" dirty="0" err="1" smtClean="0"/>
              <a:t>hàm</a:t>
            </a:r>
            <a:r>
              <a:rPr lang="en-US" dirty="0" smtClean="0"/>
              <a:t> </a:t>
            </a:r>
            <a:r>
              <a:rPr lang="en-US" dirty="0" err="1" smtClean="0"/>
              <a:t>phù</a:t>
            </a:r>
            <a:r>
              <a:rPr lang="en-US" dirty="0" smtClean="0"/>
              <a:t> </a:t>
            </a:r>
            <a:r>
              <a:rPr lang="en-US" dirty="0" err="1" smtClean="0"/>
              <a:t>hợp</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đưa</a:t>
            </a:r>
            <a:r>
              <a:rPr lang="en-US" dirty="0" smtClean="0"/>
              <a:t> </a:t>
            </a:r>
            <a:r>
              <a:rPr lang="en-US" dirty="0" err="1" smtClean="0"/>
              <a:t>ra</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lỗi</a:t>
            </a:r>
            <a:r>
              <a:rPr lang="en-US" dirty="0" smtClean="0"/>
              <a:t> do </a:t>
            </a:r>
            <a:r>
              <a:rPr lang="en-US" dirty="0" err="1" smtClean="0"/>
              <a:t>không</a:t>
            </a:r>
            <a:r>
              <a:rPr lang="en-US" dirty="0" smtClean="0"/>
              <a:t> </a:t>
            </a:r>
            <a:r>
              <a:rPr lang="en-US" dirty="0" err="1" smtClean="0"/>
              <a:t>biết</a:t>
            </a:r>
            <a:r>
              <a:rPr lang="en-US" dirty="0" smtClean="0"/>
              <a:t> </a:t>
            </a:r>
            <a:r>
              <a:rPr lang="en-US" dirty="0" err="1" smtClean="0"/>
              <a:t>chọn</a:t>
            </a:r>
            <a:r>
              <a:rPr lang="en-US" dirty="0" smtClean="0"/>
              <a:t> </a:t>
            </a:r>
            <a:r>
              <a:rPr lang="en-US" dirty="0" err="1" smtClean="0"/>
              <a:t>hàm</a:t>
            </a:r>
            <a:r>
              <a:rPr lang="en-US" dirty="0" smtClean="0"/>
              <a:t> </a:t>
            </a:r>
            <a:r>
              <a:rPr lang="en-US" dirty="0" err="1" smtClean="0"/>
              <a:t>nào</a:t>
            </a:r>
            <a:r>
              <a:rPr lang="en-US" dirty="0" smtClean="0"/>
              <a:t> </a:t>
            </a:r>
            <a:r>
              <a:rPr lang="en-US" dirty="0" err="1" smtClean="0"/>
              <a:t>phù</a:t>
            </a:r>
            <a:r>
              <a:rPr lang="en-US" dirty="0" smtClean="0"/>
              <a:t> </a:t>
            </a:r>
            <a:r>
              <a:rPr lang="en-US" dirty="0" err="1" smtClean="0"/>
              <a:t>hợp</a:t>
            </a:r>
            <a:r>
              <a:rPr lang="en-US" dirty="0" smtClean="0"/>
              <a:t> </a:t>
            </a:r>
            <a:endParaRPr lang="en-US" dirty="0" smtClean="0"/>
          </a:p>
          <a:p>
            <a:pPr marL="0" indent="0">
              <a:buNone/>
            </a:pPr>
            <a:r>
              <a:rPr lang="en-US" dirty="0" err="1" smtClean="0"/>
              <a:t>Ví</a:t>
            </a:r>
            <a:r>
              <a:rPr lang="en-US" dirty="0" smtClean="0"/>
              <a:t> </a:t>
            </a:r>
            <a:r>
              <a:rPr lang="en-US" dirty="0" err="1" smtClean="0"/>
              <a:t>dụ</a:t>
            </a:r>
            <a:r>
              <a:rPr lang="en-US" dirty="0" smtClean="0"/>
              <a:t>: 1 </a:t>
            </a:r>
            <a:r>
              <a:rPr lang="en-US" dirty="0" err="1" smtClean="0"/>
              <a:t>hàm</a:t>
            </a:r>
            <a:r>
              <a:rPr lang="en-US" dirty="0" smtClean="0"/>
              <a:t> </a:t>
            </a:r>
            <a:r>
              <a:rPr lang="en-US" dirty="0" err="1" smtClean="0"/>
              <a:t>không</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và</a:t>
            </a:r>
            <a:r>
              <a:rPr lang="en-US" dirty="0" smtClean="0"/>
              <a:t> 1 </a:t>
            </a:r>
            <a:r>
              <a:rPr lang="en-US" dirty="0" err="1" smtClean="0"/>
              <a:t>hàm</a:t>
            </a:r>
            <a:r>
              <a:rPr lang="en-US" dirty="0" smtClean="0"/>
              <a:t> </a:t>
            </a:r>
            <a:r>
              <a:rPr lang="en-US" dirty="0" err="1" smtClean="0"/>
              <a:t>cùng</a:t>
            </a:r>
            <a:r>
              <a:rPr lang="en-US" dirty="0" smtClean="0"/>
              <a:t> </a:t>
            </a:r>
            <a:r>
              <a:rPr lang="en-US" dirty="0" err="1" smtClean="0"/>
              <a:t>tên</a:t>
            </a:r>
            <a:r>
              <a:rPr lang="en-US" dirty="0" smtClean="0"/>
              <a:t> </a:t>
            </a:r>
            <a:r>
              <a:rPr lang="en-US" dirty="0" err="1" smtClean="0"/>
              <a:t>mà</a:t>
            </a:r>
            <a:r>
              <a:rPr lang="en-US" dirty="0" smtClean="0"/>
              <a:t> </a:t>
            </a:r>
            <a:r>
              <a:rPr lang="en-US" dirty="0" err="1" smtClean="0"/>
              <a:t>có</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8: </a:t>
            </a:r>
            <a:endParaRPr lang="en-US" dirty="0"/>
          </a:p>
        </p:txBody>
      </p:sp>
      <p:sp>
        <p:nvSpPr>
          <p:cNvPr id="3" name="Content Placeholder 2"/>
          <p:cNvSpPr>
            <a:spLocks noGrp="true"/>
          </p:cNvSpPr>
          <p:nvPr>
            <p:ph idx="1"/>
          </p:nvPr>
        </p:nvSpPr>
        <p:spPr/>
        <p:txBody>
          <a:bodyPr/>
          <a:lstStyle/>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trả</a:t>
            </a:r>
            <a:r>
              <a:rPr lang="en-US" dirty="0" smtClean="0"/>
              <a:t> </a:t>
            </a:r>
            <a:r>
              <a:rPr lang="en-US" dirty="0" err="1" smtClean="0"/>
              <a:t>về</a:t>
            </a:r>
            <a:r>
              <a:rPr lang="en-US" dirty="0" smtClean="0"/>
              <a:t> </a:t>
            </a:r>
            <a:r>
              <a:rPr lang="en-US" dirty="0" err="1" smtClean="0"/>
              <a:t>số</a:t>
            </a:r>
            <a:r>
              <a:rPr lang="en-US" dirty="0" smtClean="0"/>
              <a:t> </a:t>
            </a:r>
            <a:r>
              <a:rPr lang="en-US" dirty="0" err="1" smtClean="0"/>
              <a:t>nhỏ</a:t>
            </a:r>
            <a:r>
              <a:rPr lang="en-US" dirty="0" smtClean="0"/>
              <a:t> </a:t>
            </a:r>
            <a:r>
              <a:rPr lang="en-US" dirty="0" err="1" smtClean="0"/>
              <a:t>nhất</a:t>
            </a:r>
            <a:r>
              <a:rPr lang="en-US" dirty="0" smtClean="0"/>
              <a:t> </a:t>
            </a:r>
            <a:r>
              <a:rPr lang="en-US" dirty="0" err="1" smtClean="0"/>
              <a:t>trong</a:t>
            </a:r>
            <a:r>
              <a:rPr lang="en-US" dirty="0" smtClean="0"/>
              <a:t>:</a:t>
            </a:r>
            <a:r>
              <a:rPr lang="en-US" dirty="0"/>
              <a:t> </a:t>
            </a:r>
            <a:r>
              <a:rPr lang="en-US" dirty="0" smtClean="0"/>
              <a:t>Hai </a:t>
            </a:r>
            <a:r>
              <a:rPr lang="en-US" dirty="0" err="1" smtClean="0"/>
              <a:t>số</a:t>
            </a:r>
            <a:r>
              <a:rPr lang="en-US" dirty="0" smtClean="0"/>
              <a:t> </a:t>
            </a:r>
            <a:r>
              <a:rPr lang="en-US" dirty="0" err="1" smtClean="0"/>
              <a:t>nguyên</a:t>
            </a:r>
            <a:r>
              <a:rPr lang="en-US" dirty="0" smtClean="0"/>
              <a:t>, 2 </a:t>
            </a:r>
            <a:r>
              <a:rPr lang="en-US" dirty="0" err="1" smtClean="0"/>
              <a:t>số</a:t>
            </a:r>
            <a:r>
              <a:rPr lang="en-US" dirty="0" smtClean="0"/>
              <a:t> </a:t>
            </a:r>
            <a:r>
              <a:rPr lang="en-US" dirty="0" err="1" smtClean="0"/>
              <a:t>thực</a:t>
            </a:r>
            <a:r>
              <a:rPr lang="en-US" dirty="0" smtClean="0"/>
              <a:t>, 2 </a:t>
            </a:r>
            <a:r>
              <a:rPr lang="en-US" dirty="0" err="1" smtClean="0"/>
              <a:t>ký</a:t>
            </a:r>
            <a:r>
              <a:rPr lang="en-US" dirty="0" smtClean="0"/>
              <a:t> </a:t>
            </a:r>
            <a:r>
              <a:rPr lang="en-US" dirty="0" err="1" smtClean="0"/>
              <a:t>tự</a:t>
            </a:r>
            <a:r>
              <a:rPr lang="en-US" dirty="0" smtClean="0"/>
              <a:t>, 3 </a:t>
            </a:r>
            <a:r>
              <a:rPr lang="en-US" dirty="0" err="1" smtClean="0"/>
              <a:t>số</a:t>
            </a:r>
            <a:r>
              <a:rPr lang="en-US" dirty="0" smtClean="0"/>
              <a:t> </a:t>
            </a:r>
            <a:r>
              <a:rPr lang="en-US" dirty="0" err="1" smtClean="0"/>
              <a:t>nguyên</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Fu</a:t>
            </a:r>
            <a:r>
              <a:rPr lang="" altLang="en-US" dirty="0" err="1" smtClean="0"/>
              <a:t>n</a:t>
            </a:r>
            <a:r>
              <a:rPr lang="en-US" dirty="0" err="1" smtClean="0"/>
              <a:t>ction</a:t>
            </a:r>
            <a:r>
              <a:rPr lang="en-US" dirty="0" smtClean="0"/>
              <a:t> templates</a:t>
            </a:r>
            <a:endParaRPr lang="en-US" dirty="0"/>
          </a:p>
        </p:txBody>
      </p:sp>
      <p:sp>
        <p:nvSpPr>
          <p:cNvPr id="3" name="Content Placeholder 2"/>
          <p:cNvSpPr>
            <a:spLocks noGrp="true"/>
          </p:cNvSpPr>
          <p:nvPr>
            <p:ph idx="1"/>
          </p:nvPr>
        </p:nvSpPr>
        <p:spPr/>
        <p:txBody>
          <a:bodyPr>
            <a:normAutofit/>
          </a:bodyPr>
          <a:lstStyle/>
          <a:p>
            <a:r>
              <a:rPr lang="en-US" dirty="0" smtClean="0"/>
              <a:t>Function templates </a:t>
            </a:r>
            <a:r>
              <a:rPr lang="en-US" dirty="0" err="1"/>
              <a:t>là</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hàm</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chỉ</a:t>
            </a:r>
            <a:r>
              <a:rPr lang="en-US" dirty="0"/>
              <a:t> </a:t>
            </a:r>
            <a:r>
              <a:rPr lang="en-US" dirty="0" err="1"/>
              <a:t>định</a:t>
            </a:r>
            <a:r>
              <a:rPr lang="en-US" dirty="0"/>
              <a:t> (</a:t>
            </a:r>
            <a:r>
              <a:rPr lang="en-US" dirty="0" err="1"/>
              <a:t>các</a:t>
            </a:r>
            <a:r>
              <a:rPr lang="en-US" dirty="0"/>
              <a:t>) </a:t>
            </a:r>
            <a:r>
              <a:rPr lang="en-US" dirty="0" err="1"/>
              <a:t>kiểu</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hoặc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smtClean="0"/>
              <a:t>biến</a:t>
            </a:r>
            <a:r>
              <a:rPr lang="en-US" dirty="0" smtClean="0"/>
              <a:t>.</a:t>
            </a:r>
            <a:endParaRPr lang="en-US" dirty="0" smtClean="0"/>
          </a:p>
          <a:p>
            <a:r>
              <a:rPr lang="en-US" dirty="0" err="1" smtClean="0"/>
              <a:t>Cú</a:t>
            </a:r>
            <a:r>
              <a:rPr lang="en-US" dirty="0" smtClean="0"/>
              <a:t> </a:t>
            </a:r>
            <a:r>
              <a:rPr lang="en-US" dirty="0" err="1" smtClean="0"/>
              <a:t>pháp</a:t>
            </a:r>
            <a:r>
              <a:rPr lang="en-US" dirty="0" smtClean="0"/>
              <a:t> </a:t>
            </a:r>
            <a:r>
              <a:rPr lang="en-US" dirty="0" err="1" smtClean="0"/>
              <a:t>khai</a:t>
            </a:r>
            <a:r>
              <a:rPr lang="en-US" dirty="0" smtClean="0"/>
              <a:t> </a:t>
            </a:r>
            <a:r>
              <a:rPr lang="en-US" dirty="0" err="1" smtClean="0"/>
              <a:t>báo</a:t>
            </a:r>
            <a:r>
              <a:rPr lang="en-US" dirty="0" smtClean="0"/>
              <a:t>:</a:t>
            </a:r>
            <a:endParaRPr lang="en-US" dirty="0" smtClean="0"/>
          </a:p>
          <a:p>
            <a:pPr marL="914400" lvl="2" indent="0">
              <a:buNone/>
            </a:pPr>
            <a:r>
              <a:rPr lang="fr-FR" dirty="0" err="1">
                <a:solidFill>
                  <a:srgbClr val="0070C0"/>
                </a:solidFill>
              </a:rPr>
              <a:t>template</a:t>
            </a:r>
            <a:r>
              <a:rPr lang="fr-FR" dirty="0">
                <a:solidFill>
                  <a:srgbClr val="0070C0"/>
                </a:solidFill>
              </a:rPr>
              <a:t> &lt;</a:t>
            </a:r>
            <a:r>
              <a:rPr lang="fr-FR" dirty="0" err="1">
                <a:solidFill>
                  <a:srgbClr val="0070C0"/>
                </a:solidFill>
              </a:rPr>
              <a:t>typename</a:t>
            </a:r>
            <a:r>
              <a:rPr lang="fr-FR" dirty="0">
                <a:solidFill>
                  <a:srgbClr val="0070C0"/>
                </a:solidFill>
              </a:rPr>
              <a:t> T1, </a:t>
            </a:r>
            <a:r>
              <a:rPr lang="fr-FR" dirty="0" err="1">
                <a:solidFill>
                  <a:srgbClr val="0070C0"/>
                </a:solidFill>
              </a:rPr>
              <a:t>typename</a:t>
            </a:r>
            <a:r>
              <a:rPr lang="fr-FR" dirty="0">
                <a:solidFill>
                  <a:srgbClr val="0070C0"/>
                </a:solidFill>
              </a:rPr>
              <a:t> T2&gt;</a:t>
            </a:r>
            <a:endParaRPr lang="en-US" dirty="0">
              <a:solidFill>
                <a:srgbClr val="0070C0"/>
              </a:solidFill>
              <a:latin typeface="Consolas" panose="020B0609020204030204" pitchFamily="49" charset="0"/>
            </a:endParaRPr>
          </a:p>
          <a:p>
            <a:r>
              <a:rPr lang="en-US" dirty="0" err="1" smtClean="0"/>
              <a:t>Ví</a:t>
            </a:r>
            <a:r>
              <a:rPr lang="en-US" dirty="0" smtClean="0"/>
              <a:t> </a:t>
            </a:r>
            <a:r>
              <a:rPr lang="en-US" dirty="0" err="1" smtClean="0"/>
              <a:t>dụ</a:t>
            </a:r>
            <a:r>
              <a:rPr lang="en-US" dirty="0" smtClean="0"/>
              <a:t>:</a:t>
            </a:r>
            <a:endParaRPr lang="en-US" dirty="0" smtClean="0"/>
          </a:p>
          <a:p>
            <a:pPr marL="0" indent="0">
              <a:buNone/>
            </a:pPr>
            <a:endParaRPr lang="en-US" dirty="0"/>
          </a:p>
        </p:txBody>
      </p:sp>
      <p:sp>
        <p:nvSpPr>
          <p:cNvPr id="4" name="Rectangle 3"/>
          <p:cNvSpPr/>
          <p:nvPr/>
        </p:nvSpPr>
        <p:spPr>
          <a:xfrm>
            <a:off x="1749552" y="4100975"/>
            <a:ext cx="6096000" cy="1015663"/>
          </a:xfrm>
          <a:prstGeom prst="rect">
            <a:avLst/>
          </a:prstGeom>
        </p:spPr>
        <p:txBody>
          <a:bodyPr>
            <a:spAutoFit/>
          </a:bodyPr>
          <a:lstStyle/>
          <a:p>
            <a:pPr latinLnBrk="1"/>
            <a:r>
              <a:rPr lang="en-US" sz="1200" dirty="0">
                <a:latin typeface="Consolas" panose="020B0609020204030204" pitchFamily="49" charset="0"/>
              </a:rPr>
              <a:t>template &lt;</a:t>
            </a:r>
            <a:r>
              <a:rPr lang="en-US" sz="1200" dirty="0" err="1">
                <a:latin typeface="Consolas" panose="020B0609020204030204" pitchFamily="49" charset="0"/>
              </a:rPr>
              <a:t>typename</a:t>
            </a:r>
            <a:r>
              <a:rPr lang="en-US" sz="1200" dirty="0">
                <a:latin typeface="Consolas" panose="020B0609020204030204" pitchFamily="49" charset="0"/>
              </a:rPr>
              <a:t> T&gt; // this is the template parameter declaration</a:t>
            </a:r>
            <a:endParaRPr lang="en-US" sz="1200" dirty="0">
              <a:latin typeface="Consolas" panose="020B0609020204030204" pitchFamily="49" charset="0"/>
            </a:endParaRPr>
          </a:p>
          <a:p>
            <a:pPr latinLnBrk="1"/>
            <a:r>
              <a:rPr lang="en-US" sz="1200" dirty="0">
                <a:latin typeface="Consolas" panose="020B0609020204030204" pitchFamily="49" charset="0"/>
              </a:rPr>
              <a:t>T max(T x, T y)</a:t>
            </a:r>
            <a:endParaRPr lang="en-US" sz="1200" dirty="0">
              <a:latin typeface="Consolas" panose="020B0609020204030204" pitchFamily="49" charset="0"/>
            </a:endParaRPr>
          </a:p>
          <a:p>
            <a:pPr latinLnBrk="1"/>
            <a:r>
              <a:rPr lang="en-US" sz="1200" dirty="0">
                <a:latin typeface="Consolas" panose="020B0609020204030204" pitchFamily="49" charset="0"/>
              </a:rPr>
              <a:t>{</a:t>
            </a:r>
            <a:endParaRPr lang="en-US" sz="1200" dirty="0">
              <a:latin typeface="Consolas" panose="020B0609020204030204" pitchFamily="49" charset="0"/>
            </a:endParaRPr>
          </a:p>
          <a:p>
            <a:pPr latinLnBrk="1"/>
            <a:r>
              <a:rPr lang="en-US" sz="1200" dirty="0">
                <a:latin typeface="Consolas" panose="020B0609020204030204" pitchFamily="49" charset="0"/>
              </a:rPr>
              <a:t>    return (x &gt; y) ? x : y;</a:t>
            </a:r>
            <a:endParaRPr lang="en-US" sz="1200" dirty="0">
              <a:latin typeface="Consolas" panose="020B0609020204030204" pitchFamily="49" charset="0"/>
            </a:endParaRPr>
          </a:p>
          <a:p>
            <a:pPr latinLnBrk="1"/>
            <a:r>
              <a:rPr lang="en-US" sz="1200" dirty="0">
                <a:latin typeface="Consolas" panose="020B0609020204030204" pitchFamily="49" charset="0"/>
              </a:rPr>
              <a:t>}</a:t>
            </a:r>
            <a:endParaRPr lang="en-US" sz="1200" dirty="0">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Hàm</a:t>
            </a:r>
            <a:r>
              <a:rPr lang="en-US" dirty="0" smtClean="0"/>
              <a:t> inline</a:t>
            </a:r>
            <a:endParaRPr lang="en-US" dirty="0"/>
          </a:p>
        </p:txBody>
      </p:sp>
      <p:sp>
        <p:nvSpPr>
          <p:cNvPr id="3" name="Content Placeholder 2"/>
          <p:cNvSpPr>
            <a:spLocks noGrp="true"/>
          </p:cNvSpPr>
          <p:nvPr>
            <p:ph idx="1"/>
          </p:nvPr>
        </p:nvSpPr>
        <p:spPr>
          <a:xfrm>
            <a:off x="677334" y="2160589"/>
            <a:ext cx="8596668" cy="4368227"/>
          </a:xfrm>
        </p:spPr>
        <p:txBody>
          <a:bodyPr>
            <a:normAutofit lnSpcReduction="10000"/>
          </a:bodyPr>
          <a:lstStyle/>
          <a:p>
            <a:r>
              <a:rPr lang="en-US" dirty="0" smtClean="0"/>
              <a:t>Ta </a:t>
            </a:r>
            <a:r>
              <a:rPr lang="en-US" dirty="0" err="1" smtClean="0"/>
              <a:t>đã</a:t>
            </a:r>
            <a:r>
              <a:rPr lang="en-US" dirty="0" smtClean="0"/>
              <a:t> </a:t>
            </a:r>
            <a:r>
              <a:rPr lang="en-US" dirty="0" err="1" smtClean="0"/>
              <a:t>biết</a:t>
            </a:r>
            <a:r>
              <a:rPr lang="en-US" dirty="0" smtClean="0"/>
              <a:t>, </a:t>
            </a:r>
            <a:r>
              <a:rPr lang="en-US" dirty="0" err="1" smtClean="0"/>
              <a:t>mỗi</a:t>
            </a:r>
            <a:r>
              <a:rPr lang="en-US" dirty="0" smtClean="0"/>
              <a:t> </a:t>
            </a:r>
            <a:r>
              <a:rPr lang="en-US" dirty="0" err="1" smtClean="0"/>
              <a:t>khi</a:t>
            </a:r>
            <a:r>
              <a:rPr lang="en-US" dirty="0" smtClean="0"/>
              <a:t> </a:t>
            </a:r>
            <a:r>
              <a:rPr lang="en-US" dirty="0" err="1" smtClean="0"/>
              <a:t>hàm</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nhảy</a:t>
            </a:r>
            <a:r>
              <a:rPr lang="en-US" dirty="0" smtClean="0"/>
              <a:t> </a:t>
            </a:r>
            <a:r>
              <a:rPr lang="en-US" dirty="0" err="1" smtClean="0"/>
              <a:t>tới</a:t>
            </a:r>
            <a:r>
              <a:rPr lang="en-US" dirty="0" smtClean="0"/>
              <a:t> </a:t>
            </a:r>
            <a:r>
              <a:rPr lang="en-US" dirty="0" err="1" smtClean="0"/>
              <a:t>vị</a:t>
            </a:r>
            <a:r>
              <a:rPr lang="en-US" dirty="0" smtClean="0"/>
              <a:t> </a:t>
            </a:r>
            <a:r>
              <a:rPr lang="en-US" dirty="0" err="1" smtClean="0"/>
              <a:t>trí</a:t>
            </a:r>
            <a:r>
              <a:rPr lang="en-US" dirty="0" smtClean="0"/>
              <a:t> </a:t>
            </a:r>
            <a:r>
              <a:rPr lang="en-US" dirty="0" err="1" smtClean="0"/>
              <a:t>hàm</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hàm</a:t>
            </a:r>
            <a:r>
              <a:rPr lang="en-US" dirty="0" smtClean="0"/>
              <a:t> </a:t>
            </a:r>
            <a:r>
              <a:rPr lang="en-US" dirty="0" err="1" smtClean="0"/>
              <a:t>rồi</a:t>
            </a:r>
            <a:r>
              <a:rPr lang="en-US" dirty="0" smtClean="0"/>
              <a:t> </a:t>
            </a:r>
            <a:r>
              <a:rPr lang="en-US" dirty="0" err="1" smtClean="0"/>
              <a:t>nhảy</a:t>
            </a:r>
            <a:r>
              <a:rPr lang="en-US" dirty="0" smtClean="0"/>
              <a:t> </a:t>
            </a:r>
            <a:r>
              <a:rPr lang="en-US" dirty="0" err="1" smtClean="0"/>
              <a:t>trở</a:t>
            </a:r>
            <a:r>
              <a:rPr lang="en-US" dirty="0" smtClean="0"/>
              <a:t> </a:t>
            </a:r>
            <a:r>
              <a:rPr lang="en-US" dirty="0" err="1" smtClean="0"/>
              <a:t>lại</a:t>
            </a:r>
            <a:r>
              <a:rPr lang="en-US" dirty="0" smtClean="0"/>
              <a:t> </a:t>
            </a:r>
            <a:r>
              <a:rPr lang="en-US" dirty="0" err="1" smtClean="0"/>
              <a:t>sau</a:t>
            </a:r>
            <a:r>
              <a:rPr lang="en-US" dirty="0" smtClean="0"/>
              <a:t> </a:t>
            </a:r>
            <a:r>
              <a:rPr lang="en-US" dirty="0" err="1" smtClean="0"/>
              <a:t>vị</a:t>
            </a:r>
            <a:r>
              <a:rPr lang="en-US" dirty="0" smtClean="0"/>
              <a:t> </a:t>
            </a:r>
            <a:r>
              <a:rPr lang="en-US" dirty="0" err="1" smtClean="0"/>
              <a:t>trí</a:t>
            </a:r>
            <a:r>
              <a:rPr lang="en-US" dirty="0" smtClean="0"/>
              <a:t> </a:t>
            </a:r>
            <a:r>
              <a:rPr lang="en-US" dirty="0" err="1" smtClean="0"/>
              <a:t>gọi</a:t>
            </a:r>
            <a:r>
              <a:rPr lang="en-US" dirty="0" smtClean="0"/>
              <a:t> </a:t>
            </a:r>
            <a:r>
              <a:rPr lang="en-US" dirty="0" err="1" smtClean="0"/>
              <a:t>hàm</a:t>
            </a:r>
            <a:r>
              <a:rPr lang="en-US" dirty="0" smtClean="0"/>
              <a:t>. </a:t>
            </a:r>
            <a:r>
              <a:rPr lang="en-US" dirty="0" err="1" smtClean="0"/>
              <a:t>Cách</a:t>
            </a:r>
            <a:r>
              <a:rPr lang="en-US" dirty="0" smtClean="0"/>
              <a:t> </a:t>
            </a:r>
            <a:r>
              <a:rPr lang="en-US" dirty="0" err="1" smtClean="0"/>
              <a:t>làm</a:t>
            </a:r>
            <a:r>
              <a:rPr lang="en-US" dirty="0" smtClean="0"/>
              <a:t> </a:t>
            </a:r>
            <a:r>
              <a:rPr lang="en-US" dirty="0" err="1" smtClean="0"/>
              <a:t>này</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tốn</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cách</a:t>
            </a:r>
            <a:r>
              <a:rPr lang="en-US" dirty="0" smtClean="0"/>
              <a:t> </a:t>
            </a:r>
            <a:r>
              <a:rPr lang="en-US" dirty="0" err="1" smtClean="0"/>
              <a:t>làm</a:t>
            </a:r>
            <a:r>
              <a:rPr lang="en-US" dirty="0" smtClean="0"/>
              <a:t> </a:t>
            </a:r>
            <a:r>
              <a:rPr lang="en-US" dirty="0" err="1" smtClean="0"/>
              <a:t>này</a:t>
            </a:r>
            <a:r>
              <a:rPr lang="en-US" dirty="0" smtClean="0"/>
              <a:t> </a:t>
            </a:r>
            <a:r>
              <a:rPr lang="en-US" dirty="0" err="1" smtClean="0"/>
              <a:t>cần</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tới</a:t>
            </a:r>
            <a:r>
              <a:rPr lang="en-US" dirty="0" smtClean="0"/>
              <a:t> </a:t>
            </a:r>
            <a:r>
              <a:rPr lang="en-US" dirty="0" err="1" smtClean="0"/>
              <a:t>vị</a:t>
            </a:r>
            <a:r>
              <a:rPr lang="en-US" dirty="0" smtClean="0"/>
              <a:t> </a:t>
            </a:r>
            <a:r>
              <a:rPr lang="en-US" dirty="0" err="1" smtClean="0"/>
              <a:t>trí</a:t>
            </a:r>
            <a:r>
              <a:rPr lang="en-US" dirty="0" smtClean="0"/>
              <a:t> </a:t>
            </a:r>
            <a:r>
              <a:rPr lang="en-US" dirty="0" err="1" smtClean="0"/>
              <a:t>hàm</a:t>
            </a:r>
            <a:r>
              <a:rPr lang="en-US" dirty="0" smtClean="0"/>
              <a:t> </a:t>
            </a:r>
            <a:r>
              <a:rPr lang="en-US" dirty="0" err="1" smtClean="0"/>
              <a:t>cần</a:t>
            </a:r>
            <a:r>
              <a:rPr lang="en-US" dirty="0" smtClean="0"/>
              <a:t> </a:t>
            </a:r>
            <a:r>
              <a:rPr lang="en-US" dirty="0" err="1" smtClean="0"/>
              <a:t>gọi</a:t>
            </a:r>
            <a:r>
              <a:rPr lang="en-US" dirty="0" smtClean="0"/>
              <a:t>.</a:t>
            </a:r>
            <a:endParaRPr lang="en-US" dirty="0" smtClean="0"/>
          </a:p>
          <a:p>
            <a:r>
              <a:rPr lang="en-US" dirty="0" smtClean="0"/>
              <a:t>C++ </a:t>
            </a:r>
            <a:r>
              <a:rPr lang="en-US" dirty="0" err="1" smtClean="0"/>
              <a:t>cung</a:t>
            </a:r>
            <a:r>
              <a:rPr lang="en-US" dirty="0" smtClean="0"/>
              <a:t> </a:t>
            </a:r>
            <a:r>
              <a:rPr lang="en-US" dirty="0" err="1" smtClean="0"/>
              <a:t>cấp</a:t>
            </a:r>
            <a:r>
              <a:rPr lang="en-US" dirty="0" smtClean="0"/>
              <a:t> </a:t>
            </a:r>
            <a:r>
              <a:rPr lang="en-US" dirty="0" err="1" smtClean="0"/>
              <a:t>hàm</a:t>
            </a:r>
            <a:r>
              <a:rPr lang="en-US" dirty="0" smtClean="0"/>
              <a:t> </a:t>
            </a:r>
            <a:r>
              <a:rPr lang="en-US" b="1" dirty="0" smtClean="0"/>
              <a:t>inline</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gọi</a:t>
            </a:r>
            <a:r>
              <a:rPr lang="en-US" dirty="0" smtClean="0"/>
              <a:t> </a:t>
            </a:r>
            <a:r>
              <a:rPr lang="en-US" dirty="0" err="1" smtClean="0"/>
              <a:t>hàm</a:t>
            </a:r>
            <a:r>
              <a:rPr lang="en-US" dirty="0" smtClean="0"/>
              <a:t>, </a:t>
            </a:r>
            <a:r>
              <a:rPr lang="en-US" dirty="0" err="1" smtClean="0"/>
              <a:t>tăng</a:t>
            </a:r>
            <a:r>
              <a:rPr lang="en-US" dirty="0" smtClean="0"/>
              <a:t> </a:t>
            </a:r>
            <a:r>
              <a:rPr lang="en-US" dirty="0" err="1" smtClean="0"/>
              <a:t>tốc</a:t>
            </a:r>
            <a:r>
              <a:rPr lang="en-US" dirty="0" smtClean="0"/>
              <a:t> </a:t>
            </a:r>
            <a:r>
              <a:rPr lang="en-US" dirty="0" err="1" smtClean="0"/>
              <a:t>xử</a:t>
            </a:r>
            <a:r>
              <a:rPr lang="en-US" dirty="0" smtClean="0"/>
              <a:t> </a:t>
            </a:r>
            <a:r>
              <a:rPr lang="en-US" dirty="0" err="1" smtClean="0"/>
              <a:t>lý</a:t>
            </a:r>
            <a:r>
              <a:rPr lang="en-US" dirty="0" smtClean="0"/>
              <a:t>.</a:t>
            </a:r>
            <a:endParaRPr lang="en-US" dirty="0" smtClean="0"/>
          </a:p>
          <a:p>
            <a:r>
              <a:rPr lang="en-US" dirty="0" err="1" smtClean="0"/>
              <a:t>Hàm</a:t>
            </a:r>
            <a:r>
              <a:rPr lang="en-US" dirty="0" smtClean="0"/>
              <a:t> </a:t>
            </a:r>
            <a:r>
              <a:rPr lang="en-US" b="1" dirty="0" smtClean="0"/>
              <a:t>inline</a:t>
            </a:r>
            <a:r>
              <a:rPr lang="en-US" dirty="0" smtClean="0"/>
              <a:t> </a:t>
            </a:r>
            <a:r>
              <a:rPr lang="en-US" dirty="0" err="1" smtClean="0"/>
              <a:t>giảm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gọi</a:t>
            </a:r>
            <a:r>
              <a:rPr lang="en-US" dirty="0" smtClean="0"/>
              <a:t> </a:t>
            </a:r>
            <a:r>
              <a:rPr lang="en-US" dirty="0" err="1" smtClean="0"/>
              <a:t>hàm</a:t>
            </a:r>
            <a:r>
              <a:rPr lang="en-US" dirty="0" smtClean="0"/>
              <a:t> </a:t>
            </a:r>
            <a:r>
              <a:rPr lang="en-US" dirty="0" err="1" smtClean="0"/>
              <a:t>nhưng</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tăng</a:t>
            </a:r>
            <a:r>
              <a:rPr lang="en-US" dirty="0" smtClean="0"/>
              <a:t> </a:t>
            </a:r>
            <a:r>
              <a:rPr lang="en-US" dirty="0" err="1" smtClean="0"/>
              <a:t>gấp</a:t>
            </a:r>
            <a:r>
              <a:rPr lang="en-US" dirty="0" smtClean="0"/>
              <a:t> </a:t>
            </a:r>
            <a:r>
              <a:rPr lang="en-US" dirty="0" err="1" smtClean="0"/>
              <a:t>đôi</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chèn</a:t>
            </a:r>
            <a:r>
              <a:rPr lang="en-US" dirty="0" smtClean="0"/>
              <a:t> </a:t>
            </a:r>
            <a:r>
              <a:rPr lang="en-US" dirty="0" err="1" smtClean="0"/>
              <a:t>hàm</a:t>
            </a:r>
            <a:r>
              <a:rPr lang="en-US" dirty="0" smtClean="0"/>
              <a:t> inline </a:t>
            </a:r>
            <a:r>
              <a:rPr lang="en-US" dirty="0" err="1" smtClean="0"/>
              <a:t>vào</a:t>
            </a:r>
            <a:r>
              <a:rPr lang="en-US" dirty="0" smtClean="0"/>
              <a:t> </a:t>
            </a:r>
            <a:r>
              <a:rPr lang="en-US" dirty="0" err="1" smtClean="0"/>
              <a:t>lệnh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như</a:t>
            </a:r>
            <a:r>
              <a:rPr lang="en-US" dirty="0" smtClean="0"/>
              <a:t> </a:t>
            </a:r>
            <a:r>
              <a:rPr lang="en-US" dirty="0" err="1" smtClean="0"/>
              <a:t>vậy</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nhảy</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hàm</a:t>
            </a:r>
            <a:r>
              <a:rPr lang="en-US" dirty="0" smtClean="0"/>
              <a:t> </a:t>
            </a:r>
            <a:r>
              <a:rPr lang="en-US" dirty="0" err="1" smtClean="0"/>
              <a:t>mà</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lệnh</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Đó</a:t>
            </a:r>
            <a:r>
              <a:rPr lang="en-US" dirty="0" smtClean="0"/>
              <a:t> </a:t>
            </a:r>
            <a:r>
              <a:rPr lang="en-US" dirty="0" err="1" smtClean="0"/>
              <a:t>là</a:t>
            </a:r>
            <a:r>
              <a:rPr lang="en-US" dirty="0" smtClean="0"/>
              <a:t> </a:t>
            </a:r>
            <a:r>
              <a:rPr lang="en-US" dirty="0" err="1" smtClean="0"/>
              <a:t>lý</a:t>
            </a:r>
            <a:r>
              <a:rPr lang="en-US" dirty="0" smtClean="0"/>
              <a:t> do </a:t>
            </a:r>
            <a:r>
              <a:rPr lang="en-US" dirty="0" err="1" smtClean="0"/>
              <a:t>làm</a:t>
            </a:r>
            <a:r>
              <a:rPr lang="en-US" dirty="0" smtClean="0"/>
              <a:t> </a:t>
            </a:r>
            <a:r>
              <a:rPr lang="en-US" dirty="0" err="1" smtClean="0"/>
              <a:t>cho</a:t>
            </a:r>
            <a:r>
              <a:rPr lang="en-US" dirty="0" smtClean="0"/>
              <a:t> </a:t>
            </a:r>
            <a:r>
              <a:rPr lang="en-US" dirty="0" err="1" smtClean="0"/>
              <a:t>bộ</a:t>
            </a:r>
            <a:r>
              <a:rPr lang="en-US" dirty="0" smtClean="0"/>
              <a:t> </a:t>
            </a:r>
            <a:r>
              <a:rPr lang="en-US" dirty="0" err="1" smtClean="0"/>
              <a:t>nhớ</a:t>
            </a:r>
            <a:r>
              <a:rPr lang="en-US" dirty="0" smtClean="0"/>
              <a:t> </a:t>
            </a:r>
            <a:r>
              <a:rPr lang="en-US" dirty="0" err="1" smtClean="0"/>
              <a:t>bị</a:t>
            </a:r>
            <a:r>
              <a:rPr lang="en-US" dirty="0" smtClean="0"/>
              <a:t> </a:t>
            </a:r>
            <a:r>
              <a:rPr lang="en-US" dirty="0" err="1" smtClean="0"/>
              <a:t>tốn</a:t>
            </a:r>
            <a:r>
              <a:rPr lang="en-US" dirty="0" smtClean="0"/>
              <a:t> </a:t>
            </a:r>
            <a:r>
              <a:rPr lang="en-US" dirty="0" err="1" smtClean="0"/>
              <a:t>thêm</a:t>
            </a:r>
            <a:r>
              <a:rPr lang="en-US" dirty="0" smtClean="0"/>
              <a:t>.</a:t>
            </a:r>
            <a:endParaRPr lang="en-US" dirty="0" smtClean="0"/>
          </a:p>
          <a:p>
            <a:r>
              <a:rPr lang="en-US" dirty="0" err="1" smtClean="0"/>
              <a:t>Thông</a:t>
            </a:r>
            <a:r>
              <a:rPr lang="en-US" dirty="0" smtClean="0"/>
              <a:t> </a:t>
            </a:r>
            <a:r>
              <a:rPr lang="en-US" dirty="0" err="1" smtClean="0"/>
              <a:t>thường</a:t>
            </a:r>
            <a:r>
              <a:rPr lang="en-US" dirty="0" smtClean="0"/>
              <a:t>, </a:t>
            </a:r>
            <a:r>
              <a:rPr lang="en-US" dirty="0" err="1" smtClean="0"/>
              <a:t>người</a:t>
            </a:r>
            <a:r>
              <a:rPr lang="en-US" dirty="0" smtClean="0"/>
              <a:t> ta </a:t>
            </a:r>
            <a:r>
              <a:rPr lang="en-US" dirty="0" err="1" smtClean="0"/>
              <a:t>chỉ</a:t>
            </a:r>
            <a:r>
              <a:rPr lang="en-US" dirty="0" smtClean="0"/>
              <a:t> </a:t>
            </a:r>
            <a:r>
              <a:rPr lang="en-US" dirty="0" err="1" smtClean="0"/>
              <a:t>dùng</a:t>
            </a:r>
            <a:r>
              <a:rPr lang="en-US" dirty="0" smtClean="0"/>
              <a:t> </a:t>
            </a:r>
            <a:r>
              <a:rPr lang="en-US" dirty="0" err="1" smtClean="0"/>
              <a:t>hàm</a:t>
            </a:r>
            <a:r>
              <a:rPr lang="en-US" dirty="0" smtClean="0"/>
              <a:t> inline </a:t>
            </a:r>
            <a:r>
              <a:rPr lang="en-US" dirty="0" err="1" smtClean="0"/>
              <a:t>với</a:t>
            </a:r>
            <a:r>
              <a:rPr lang="en-US" dirty="0" smtClean="0"/>
              <a:t> </a:t>
            </a:r>
            <a:r>
              <a:rPr lang="en-US" dirty="0" err="1" smtClean="0"/>
              <a:t>các</a:t>
            </a:r>
            <a:r>
              <a:rPr lang="en-US" dirty="0" smtClean="0"/>
              <a:t> </a:t>
            </a:r>
            <a:r>
              <a:rPr lang="en-US" dirty="0" err="1" smtClean="0"/>
              <a:t>hàm</a:t>
            </a:r>
            <a:r>
              <a:rPr lang="en-US" dirty="0" smtClean="0"/>
              <a:t> </a:t>
            </a:r>
            <a:r>
              <a:rPr lang="en-US" dirty="0" err="1" smtClean="0"/>
              <a:t>nhỏ</a:t>
            </a:r>
            <a:r>
              <a:rPr lang="en-US" dirty="0" smtClean="0"/>
              <a:t>, </a:t>
            </a:r>
            <a:r>
              <a:rPr lang="en-US" dirty="0" err="1" smtClean="0"/>
              <a:t>thường</a:t>
            </a:r>
            <a:r>
              <a:rPr lang="en-US" dirty="0" smtClean="0"/>
              <a:t> </a:t>
            </a:r>
            <a:r>
              <a:rPr lang="en-US" dirty="0" err="1" smtClean="0"/>
              <a:t>là</a:t>
            </a:r>
            <a:r>
              <a:rPr lang="en-US" dirty="0" smtClean="0"/>
              <a:t> </a:t>
            </a:r>
            <a:r>
              <a:rPr lang="en-US" dirty="0" err="1" smtClean="0"/>
              <a:t>các</a:t>
            </a:r>
            <a:r>
              <a:rPr lang="en-US" dirty="0" smtClean="0"/>
              <a:t>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hoặc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đơn</a:t>
            </a:r>
            <a:r>
              <a:rPr lang="en-US" dirty="0" smtClean="0"/>
              <a:t> </a:t>
            </a:r>
            <a:r>
              <a:rPr lang="en-US" dirty="0" err="1" smtClean="0"/>
              <a:t>giản</a:t>
            </a:r>
            <a:endParaRPr lang="en-US" dirty="0" smtClean="0"/>
          </a:p>
          <a:p>
            <a:r>
              <a:rPr lang="en-US" dirty="0" err="1" smtClean="0"/>
              <a:t>Khai</a:t>
            </a:r>
            <a:r>
              <a:rPr lang="en-US" dirty="0" smtClean="0"/>
              <a:t> </a:t>
            </a:r>
            <a:r>
              <a:rPr lang="en-US" dirty="0" err="1" smtClean="0"/>
              <a:t>báo</a:t>
            </a:r>
            <a:r>
              <a:rPr lang="en-US" dirty="0" smtClean="0"/>
              <a:t> </a:t>
            </a:r>
            <a:r>
              <a:rPr lang="en-US" dirty="0" err="1" smtClean="0"/>
              <a:t>hàm</a:t>
            </a:r>
            <a:r>
              <a:rPr lang="en-US" dirty="0" smtClean="0"/>
              <a:t> </a:t>
            </a:r>
            <a:r>
              <a:rPr lang="en-US" b="1" dirty="0" smtClean="0"/>
              <a:t>inline</a:t>
            </a:r>
            <a:r>
              <a:rPr lang="en-US" dirty="0" smtClean="0"/>
              <a:t>: </a:t>
            </a:r>
            <a:r>
              <a:rPr lang="en-US" dirty="0" err="1" smtClean="0"/>
              <a:t>Đặt</a:t>
            </a:r>
            <a:r>
              <a:rPr lang="en-US" dirty="0" smtClean="0"/>
              <a:t> </a:t>
            </a:r>
            <a:r>
              <a:rPr lang="en-US" dirty="0" err="1" smtClean="0"/>
              <a:t>từ</a:t>
            </a:r>
            <a:r>
              <a:rPr lang="en-US" dirty="0" smtClean="0"/>
              <a:t> </a:t>
            </a:r>
            <a:r>
              <a:rPr lang="en-US" dirty="0" err="1" smtClean="0"/>
              <a:t>khóa</a:t>
            </a:r>
            <a:r>
              <a:rPr lang="en-US" dirty="0" smtClean="0"/>
              <a:t> </a:t>
            </a:r>
            <a:r>
              <a:rPr lang="en-US" b="1" dirty="0" smtClean="0"/>
              <a:t>inline</a:t>
            </a:r>
            <a:r>
              <a:rPr lang="en-US" dirty="0" smtClean="0"/>
              <a:t> </a:t>
            </a:r>
            <a:r>
              <a:rPr lang="en-US" dirty="0" err="1" smtClean="0"/>
              <a:t>trước</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endParaRPr lang="en-US" dirty="0" smtClean="0"/>
          </a:p>
          <a:p>
            <a:r>
              <a:rPr lang="en-US" dirty="0" err="1" smtClean="0"/>
              <a:t>Hàm</a:t>
            </a:r>
            <a:r>
              <a:rPr lang="en-US" dirty="0" smtClean="0"/>
              <a:t> inline </a:t>
            </a:r>
            <a:r>
              <a:rPr lang="en-US" dirty="0" err="1" smtClean="0"/>
              <a:t>phải</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bên</a:t>
            </a:r>
            <a:r>
              <a:rPr lang="en-US" dirty="0" smtClean="0"/>
              <a:t> </a:t>
            </a:r>
            <a:r>
              <a:rPr lang="en-US" dirty="0" err="1" smtClean="0"/>
              <a:t>trong</a:t>
            </a:r>
            <a:r>
              <a:rPr lang="en-US" dirty="0" smtClean="0"/>
              <a:t> </a:t>
            </a:r>
            <a:r>
              <a:rPr lang="en-US" dirty="0" err="1" smtClean="0"/>
              <a:t>tệp</a:t>
            </a:r>
            <a:r>
              <a:rPr lang="en-US" dirty="0" smtClean="0"/>
              <a:t> </a:t>
            </a:r>
            <a:r>
              <a:rPr lang="en-US" dirty="0" err="1" smtClean="0"/>
              <a:t>tên</a:t>
            </a:r>
            <a:r>
              <a:rPr lang="en-US" dirty="0" smtClean="0"/>
              <a:t> </a:t>
            </a:r>
            <a:r>
              <a:rPr lang="en-US" dirty="0" err="1" smtClean="0"/>
              <a:t>nguồn</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hàm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nó</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dịch</a:t>
            </a:r>
            <a:r>
              <a:rPr lang="en-US" dirty="0" smtClean="0"/>
              <a:t> </a:t>
            </a:r>
            <a:r>
              <a:rPr lang="en-US" dirty="0" err="1" smtClean="0"/>
              <a:t>tách</a:t>
            </a:r>
            <a:r>
              <a:rPr lang="en-US" dirty="0" smtClean="0"/>
              <a:t> </a:t>
            </a:r>
            <a:r>
              <a:rPr lang="en-US" dirty="0" err="1" smtClean="0"/>
              <a:t>biệt</a:t>
            </a:r>
            <a:r>
              <a:rPr lang="en-US" dirty="0" smtClean="0"/>
              <a:t> </a:t>
            </a:r>
            <a:r>
              <a:rPr lang="en-US" dirty="0" err="1" smtClean="0"/>
              <a:t>các</a:t>
            </a:r>
            <a:r>
              <a:rPr lang="en-US" dirty="0" smtClean="0"/>
              <a:t> </a:t>
            </a:r>
            <a:r>
              <a:rPr lang="en-US" dirty="0" err="1" smtClean="0"/>
              <a:t>hàm</a:t>
            </a:r>
            <a:r>
              <a:rPr lang="en-US" dirty="0" smtClean="0"/>
              <a:t> </a:t>
            </a:r>
            <a:r>
              <a:rPr lang="en-US" b="1" dirty="0" smtClean="0"/>
              <a:t>inline</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9: </a:t>
            </a:r>
            <a:r>
              <a:rPr lang="en-US" dirty="0" err="1" smtClean="0"/>
              <a:t>Hàm</a:t>
            </a:r>
            <a:r>
              <a:rPr lang="en-US" dirty="0" smtClean="0"/>
              <a:t> inline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nhất</a:t>
            </a:r>
            <a:r>
              <a:rPr lang="en-US" dirty="0" smtClean="0"/>
              <a:t> 2 </a:t>
            </a:r>
            <a:r>
              <a:rPr lang="en-US" dirty="0" err="1" smtClean="0"/>
              <a:t>số</a:t>
            </a:r>
            <a:endParaRPr lang="en-US" dirty="0"/>
          </a:p>
        </p:txBody>
      </p:sp>
      <p:sp>
        <p:nvSpPr>
          <p:cNvPr id="6" name="Rectangle 5"/>
          <p:cNvSpPr/>
          <p:nvPr/>
        </p:nvSpPr>
        <p:spPr>
          <a:xfrm>
            <a:off x="677334" y="2335935"/>
            <a:ext cx="9086088" cy="3293209"/>
          </a:xfrm>
          <a:prstGeom prst="rect">
            <a:avLst/>
          </a:prstGeom>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fr-FR" sz="1600" dirty="0" err="1">
                <a:solidFill>
                  <a:srgbClr val="0000FF"/>
                </a:solidFill>
                <a:latin typeface="Consolas" panose="020B0609020204030204" pitchFamily="49" charset="0"/>
              </a:rPr>
              <a:t>inline</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Max(</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x</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808080"/>
                </a:solidFill>
                <a:latin typeface="Consolas" panose="020B0609020204030204" pitchFamily="49" charset="0"/>
              </a:rPr>
              <a:t>y</a:t>
            </a:r>
            <a:r>
              <a:rPr lang="fr-FR" sz="1600" dirty="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s-ES" sz="1600" dirty="0" smtClean="0">
                <a:solidFill>
                  <a:srgbClr val="0000FF"/>
                </a:solidFill>
                <a:latin typeface="Consolas" panose="020B0609020204030204" pitchFamily="49" charset="0"/>
              </a:rPr>
              <a:t>	</a:t>
            </a:r>
            <a:r>
              <a:rPr lang="es-ES" sz="1600" dirty="0" err="1" smtClean="0">
                <a:solidFill>
                  <a:srgbClr val="0000FF"/>
                </a:solidFill>
                <a:latin typeface="Consolas" panose="020B0609020204030204" pitchFamily="49" charset="0"/>
              </a:rPr>
              <a:t>return</a:t>
            </a:r>
            <a:r>
              <a:rPr lang="es-ES" sz="1600" dirty="0" smtClean="0">
                <a:solidFill>
                  <a:srgbClr val="000000"/>
                </a:solidFill>
                <a:latin typeface="Consolas" panose="020B0609020204030204" pitchFamily="49" charset="0"/>
              </a:rPr>
              <a:t> </a:t>
            </a:r>
            <a:r>
              <a:rPr lang="es-ES" sz="1600" dirty="0">
                <a:solidFill>
                  <a:srgbClr val="000000"/>
                </a:solidFill>
                <a:latin typeface="Consolas" panose="020B0609020204030204" pitchFamily="49" charset="0"/>
              </a:rPr>
              <a:t>(</a:t>
            </a:r>
            <a:r>
              <a:rPr lang="es-ES" sz="1600" dirty="0">
                <a:solidFill>
                  <a:srgbClr val="808080"/>
                </a:solidFill>
                <a:latin typeface="Consolas" panose="020B0609020204030204" pitchFamily="49" charset="0"/>
              </a:rPr>
              <a:t>x</a:t>
            </a:r>
            <a:r>
              <a:rPr lang="es-ES" sz="1600" dirty="0">
                <a:solidFill>
                  <a:srgbClr val="000000"/>
                </a:solidFill>
                <a:latin typeface="Consolas" panose="020B0609020204030204" pitchFamily="49" charset="0"/>
              </a:rPr>
              <a:t> &gt; </a:t>
            </a:r>
            <a:r>
              <a:rPr lang="es-ES" sz="1600" dirty="0">
                <a:solidFill>
                  <a:srgbClr val="808080"/>
                </a:solidFill>
                <a:latin typeface="Consolas" panose="020B0609020204030204" pitchFamily="49" charset="0"/>
              </a:rPr>
              <a:t>y</a:t>
            </a:r>
            <a:r>
              <a:rPr lang="es-ES" sz="1600" dirty="0">
                <a:solidFill>
                  <a:srgbClr val="000000"/>
                </a:solidFill>
                <a:latin typeface="Consolas" panose="020B0609020204030204" pitchFamily="49" charset="0"/>
              </a:rPr>
              <a:t>) ? </a:t>
            </a:r>
            <a:r>
              <a:rPr lang="es-ES" sz="1600" dirty="0">
                <a:solidFill>
                  <a:srgbClr val="808080"/>
                </a:solidFill>
                <a:latin typeface="Consolas" panose="020B0609020204030204" pitchFamily="49" charset="0"/>
              </a:rPr>
              <a:t>x</a:t>
            </a:r>
            <a:r>
              <a:rPr lang="es-ES" sz="1600" dirty="0">
                <a:solidFill>
                  <a:srgbClr val="000000"/>
                </a:solidFill>
                <a:latin typeface="Consolas" panose="020B0609020204030204" pitchFamily="49" charset="0"/>
              </a:rPr>
              <a:t> : </a:t>
            </a:r>
            <a:r>
              <a:rPr lang="es-ES" sz="1600" dirty="0">
                <a:solidFill>
                  <a:srgbClr val="808080"/>
                </a:solidFill>
                <a:latin typeface="Consolas" panose="020B0609020204030204" pitchFamily="49" charset="0"/>
              </a:rPr>
              <a:t>y</a:t>
            </a:r>
            <a:r>
              <a:rPr lang="es-ES" sz="1600" dirty="0">
                <a:solidFill>
                  <a:srgbClr val="000000"/>
                </a:solidFill>
                <a:latin typeface="Consolas" panose="020B0609020204030204" pitchFamily="49" charset="0"/>
              </a:rPr>
              <a:t>;</a:t>
            </a:r>
            <a:endParaRPr lang="es-E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	cout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a:solidFill>
                  <a:srgbClr val="A31515"/>
                </a:solidFill>
                <a:latin typeface="Consolas" panose="020B0609020204030204" pitchFamily="49" charset="0"/>
              </a:rPr>
              <a:t>"Gia tri </a:t>
            </a:r>
            <a:r>
              <a:rPr lang="fr-FR" sz="1600" dirty="0" err="1">
                <a:solidFill>
                  <a:srgbClr val="A31515"/>
                </a:solidFill>
                <a:latin typeface="Consolas" panose="020B0609020204030204" pitchFamily="49" charset="0"/>
              </a:rPr>
              <a:t>lon</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nhat</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cua</a:t>
            </a:r>
            <a:r>
              <a:rPr lang="fr-FR" sz="1600" dirty="0">
                <a:solidFill>
                  <a:srgbClr val="A31515"/>
                </a:solidFill>
                <a:latin typeface="Consolas" panose="020B0609020204030204" pitchFamily="49" charset="0"/>
              </a:rPr>
              <a:t> (30,20) la: "</a:t>
            </a:r>
            <a:r>
              <a:rPr lang="fr-FR" sz="1600" dirty="0">
                <a:solidFill>
                  <a:srgbClr val="000000"/>
                </a:solidFill>
                <a:latin typeface="Consolas" panose="020B0609020204030204" pitchFamily="49" charset="0"/>
              </a:rPr>
              <a: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Max(30, 20)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endl</a:t>
            </a:r>
            <a:r>
              <a:rPr lang="fr-FR" sz="1600" dirty="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	cout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a:solidFill>
                  <a:srgbClr val="A31515"/>
                </a:solidFill>
                <a:latin typeface="Consolas" panose="020B0609020204030204" pitchFamily="49" charset="0"/>
              </a:rPr>
              <a:t>"Gia tri </a:t>
            </a:r>
            <a:r>
              <a:rPr lang="fr-FR" sz="1600" dirty="0" err="1">
                <a:solidFill>
                  <a:srgbClr val="A31515"/>
                </a:solidFill>
                <a:latin typeface="Consolas" panose="020B0609020204030204" pitchFamily="49" charset="0"/>
              </a:rPr>
              <a:t>lon</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nhat</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cua</a:t>
            </a:r>
            <a:r>
              <a:rPr lang="fr-FR" sz="1600" dirty="0">
                <a:solidFill>
                  <a:srgbClr val="A31515"/>
                </a:solidFill>
                <a:latin typeface="Consolas" panose="020B0609020204030204" pitchFamily="49" charset="0"/>
              </a:rPr>
              <a:t> (15,10) la: "</a:t>
            </a:r>
            <a:r>
              <a:rPr lang="fr-FR" sz="1600" dirty="0">
                <a:solidFill>
                  <a:srgbClr val="000000"/>
                </a:solidFill>
                <a:latin typeface="Consolas" panose="020B0609020204030204" pitchFamily="49" charset="0"/>
              </a:rPr>
              <a: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Max(15, 10)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endl</a:t>
            </a:r>
            <a:r>
              <a:rPr lang="fr-FR" sz="1600" dirty="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	cout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a:solidFill>
                  <a:srgbClr val="A31515"/>
                </a:solidFill>
                <a:latin typeface="Consolas" panose="020B0609020204030204" pitchFamily="49" charset="0"/>
              </a:rPr>
              <a:t>"Gia tri </a:t>
            </a:r>
            <a:r>
              <a:rPr lang="fr-FR" sz="1600" dirty="0" err="1">
                <a:solidFill>
                  <a:srgbClr val="A31515"/>
                </a:solidFill>
                <a:latin typeface="Consolas" panose="020B0609020204030204" pitchFamily="49" charset="0"/>
              </a:rPr>
              <a:t>lon</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nhat</a:t>
            </a:r>
            <a:r>
              <a:rPr lang="fr-FR" sz="1600" dirty="0">
                <a:solidFill>
                  <a:srgbClr val="A31515"/>
                </a:solidFill>
                <a:latin typeface="Consolas" panose="020B0609020204030204" pitchFamily="49" charset="0"/>
              </a:rPr>
              <a:t> </a:t>
            </a:r>
            <a:r>
              <a:rPr lang="fr-FR" sz="1600" dirty="0" err="1">
                <a:solidFill>
                  <a:srgbClr val="A31515"/>
                </a:solidFill>
                <a:latin typeface="Consolas" panose="020B0609020204030204" pitchFamily="49" charset="0"/>
              </a:rPr>
              <a:t>cua</a:t>
            </a:r>
            <a:r>
              <a:rPr lang="fr-FR" sz="1600" dirty="0">
                <a:solidFill>
                  <a:srgbClr val="A31515"/>
                </a:solidFill>
                <a:latin typeface="Consolas" panose="020B0609020204030204" pitchFamily="49" charset="0"/>
              </a:rPr>
              <a:t> (120,1230) la: "</a:t>
            </a:r>
            <a:r>
              <a:rPr lang="fr-FR" sz="1600" dirty="0">
                <a:solidFill>
                  <a:srgbClr val="000000"/>
                </a:solidFill>
                <a:latin typeface="Consolas" panose="020B0609020204030204" pitchFamily="49" charset="0"/>
              </a:rPr>
              <a:t>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Max(120, 1230) </a:t>
            </a:r>
            <a:r>
              <a:rPr lang="fr-FR" sz="1600" dirty="0">
                <a:solidFill>
                  <a:srgbClr val="008080"/>
                </a:solidFill>
                <a:latin typeface="Consolas" panose="020B0609020204030204" pitchFamily="49" charset="0"/>
              </a:rPr>
              <a:t>&lt;&lt;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endl</a:t>
            </a:r>
            <a:r>
              <a:rPr lang="fr-FR" sz="1600" dirty="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system</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"pause"</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solidFill>
                  <a:srgbClr val="FF0000"/>
                </a:solidFill>
              </a:rPr>
              <a:t>cstdint</a:t>
            </a:r>
            <a:endParaRPr lang="en-US" dirty="0">
              <a:solidFill>
                <a:srgbClr val="FF0000"/>
              </a:solidFill>
            </a:endParaRPr>
          </a:p>
        </p:txBody>
      </p:sp>
      <p:sp>
        <p:nvSpPr>
          <p:cNvPr id="3" name="Content Placeholder 2"/>
          <p:cNvSpPr>
            <a:spLocks noGrp="true"/>
          </p:cNvSpPr>
          <p:nvPr>
            <p:ph idx="1"/>
          </p:nvPr>
        </p:nvSpPr>
        <p:spPr/>
        <p:txBody>
          <a:bodyPr/>
          <a:lstStyle/>
          <a:p>
            <a:r>
              <a:rPr lang="vi-VN" dirty="0"/>
              <a:t>Sử dụng thư viện </a:t>
            </a:r>
            <a:r>
              <a:rPr lang="vi-VN" b="1" dirty="0"/>
              <a:t>cstdint</a:t>
            </a:r>
            <a:r>
              <a:rPr lang="vi-VN" dirty="0"/>
              <a:t> giúp các bạn kiểm soát tốt hơn kích thước vùng nhớ của kiểu dữ liệu số nguyên mà bạn khai báo cho biến, đồng thời cũng dễ dàng ước lượng phạm vi giá trị của biến cho phù hợp</a:t>
            </a:r>
            <a:r>
              <a:rPr lang="vi-VN" dirty="0" smtClean="0"/>
              <a:t>.</a:t>
            </a:r>
            <a:endParaRPr lang="en-US" dirty="0" smtClean="0"/>
          </a:p>
          <a:p>
            <a:r>
              <a:rPr lang="en-US" dirty="0" err="1" smtClean="0"/>
              <a:t>Thư</a:t>
            </a:r>
            <a:r>
              <a:rPr lang="en-US" dirty="0" smtClean="0"/>
              <a:t> </a:t>
            </a:r>
            <a:r>
              <a:rPr lang="en-US" dirty="0" err="1" smtClean="0"/>
              <a:t>viện</a:t>
            </a:r>
            <a:r>
              <a:rPr lang="en-US" dirty="0" smtClean="0"/>
              <a:t> </a:t>
            </a:r>
            <a:r>
              <a:rPr lang="en-US" b="1" dirty="0" err="1" smtClean="0"/>
              <a:t>cstdint</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bên</a:t>
            </a:r>
            <a:r>
              <a:rPr lang="en-US" dirty="0" smtClean="0"/>
              <a:t> </a:t>
            </a:r>
            <a:r>
              <a:rPr lang="en-US" dirty="0" err="1" smtClean="0"/>
              <a:t>trong</a:t>
            </a:r>
            <a:r>
              <a:rPr lang="en-US" dirty="0" smtClean="0"/>
              <a:t> namespace std. </a:t>
            </a:r>
            <a:r>
              <a:rPr lang="en-US" dirty="0" err="1" smtClean="0"/>
              <a:t>Vì</a:t>
            </a:r>
            <a:r>
              <a:rPr lang="en-US" dirty="0" smtClean="0"/>
              <a:t> </a:t>
            </a:r>
            <a:r>
              <a:rPr lang="en-US" dirty="0" err="1" smtClean="0"/>
              <a:t>thế</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namespace </a:t>
            </a:r>
            <a:r>
              <a:rPr lang="en-US" dirty="0" err="1" smtClean="0"/>
              <a:t>std</a:t>
            </a:r>
            <a:endParaRPr lang="en-US" dirty="0" smtClean="0"/>
          </a:p>
          <a:p>
            <a:r>
              <a:rPr lang="en-US" dirty="0" err="1" smtClean="0"/>
              <a:t>Thư</a:t>
            </a:r>
            <a:r>
              <a:rPr lang="en-US" dirty="0" smtClean="0"/>
              <a:t> </a:t>
            </a:r>
            <a:r>
              <a:rPr lang="en-US" dirty="0" err="1" smtClean="0"/>
              <a:t>viện</a:t>
            </a:r>
            <a:r>
              <a:rPr lang="en-US" dirty="0" smtClean="0"/>
              <a:t> </a:t>
            </a:r>
            <a:r>
              <a:rPr lang="en-US" b="1" dirty="0" err="1" smtClean="0"/>
              <a:t>cstdint</a:t>
            </a:r>
            <a:r>
              <a:rPr lang="en-US" dirty="0" smtClean="0"/>
              <a:t> </a:t>
            </a:r>
            <a:r>
              <a:rPr lang="en-US" dirty="0" err="1" smtClean="0"/>
              <a:t>cung</a:t>
            </a:r>
            <a:r>
              <a:rPr lang="en-US" dirty="0" smtClean="0"/>
              <a:t> </a:t>
            </a:r>
            <a:r>
              <a:rPr lang="en-US" dirty="0" err="1" smtClean="0"/>
              <a:t>cấp</a:t>
            </a:r>
            <a:r>
              <a:rPr lang="en-US" dirty="0" smtClean="0"/>
              <a:t> 1 </a:t>
            </a:r>
            <a:r>
              <a:rPr lang="en-US" dirty="0" err="1" smtClean="0"/>
              <a:t>số</a:t>
            </a:r>
            <a:r>
              <a:rPr lang="en-US" dirty="0" smtClean="0"/>
              <a:t> </a:t>
            </a:r>
            <a:r>
              <a:rPr lang="en-US" b="1" dirty="0" smtClean="0"/>
              <a:t>macro</a:t>
            </a:r>
            <a:r>
              <a:rPr lang="en-US" dirty="0" smtClean="0"/>
              <a:t> </a:t>
            </a:r>
            <a:r>
              <a:rPr lang="en-US" dirty="0" err="1" smtClean="0"/>
              <a:t>cho</a:t>
            </a:r>
            <a:r>
              <a:rPr lang="en-US" dirty="0" smtClean="0"/>
              <a:t> ta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max </a:t>
            </a:r>
            <a:r>
              <a:rPr lang="en-US" dirty="0" err="1" smtClean="0"/>
              <a:t>và</a:t>
            </a:r>
            <a:r>
              <a:rPr lang="en-US" dirty="0" smtClean="0"/>
              <a:t> min </a:t>
            </a:r>
            <a:r>
              <a:rPr lang="en-US" dirty="0" err="1" smtClean="0"/>
              <a:t>của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a:t>
            </a:r>
            <a:r>
              <a:rPr lang="en-US" dirty="0" smtClean="0"/>
              <a:t> </a:t>
            </a:r>
            <a:r>
              <a:rPr lang="en-US" dirty="0" err="1" smtClean="0"/>
              <a:t>là</a:t>
            </a:r>
            <a:r>
              <a:rPr lang="en-US" dirty="0" smtClean="0"/>
              <a:t>: UNIT8_MAX, INT64_MAX, INT64_MIN … </a:t>
            </a:r>
            <a:endParaRPr lang="en-US" dirty="0" smtClean="0"/>
          </a:p>
          <a:p>
            <a:r>
              <a:rPr lang="en-US" b="1" dirty="0" smtClean="0"/>
              <a:t>MACRO</a:t>
            </a:r>
            <a:r>
              <a:rPr lang="en-US" dirty="0" smtClean="0"/>
              <a:t> </a:t>
            </a:r>
            <a:r>
              <a:rPr lang="en-US" dirty="0" err="1" smtClean="0"/>
              <a:t>là</a:t>
            </a:r>
            <a:r>
              <a:rPr lang="en-US" dirty="0" smtClean="0"/>
              <a:t> </a:t>
            </a:r>
            <a:r>
              <a:rPr lang="en-US" dirty="0" err="1" smtClean="0"/>
              <a:t>tên</a:t>
            </a:r>
            <a:r>
              <a:rPr lang="en-US" dirty="0" smtClean="0"/>
              <a:t> do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đề</a:t>
            </a:r>
            <a:r>
              <a:rPr lang="en-US" dirty="0" smtClean="0"/>
              <a:t> </a:t>
            </a:r>
            <a:r>
              <a:rPr lang="en-US" dirty="0" err="1" smtClean="0"/>
              <a:t>ra</a:t>
            </a:r>
            <a:r>
              <a:rPr lang="en-US" dirty="0" smtClean="0"/>
              <a:t>, </a:t>
            </a:r>
            <a:r>
              <a:rPr lang="en-US" dirty="0" err="1" smtClean="0"/>
              <a:t>bất</a:t>
            </a:r>
            <a:r>
              <a:rPr lang="en-US" dirty="0" smtClean="0"/>
              <a:t> </a:t>
            </a:r>
            <a:r>
              <a:rPr lang="en-US" dirty="0" err="1" smtClean="0"/>
              <a:t>ký</a:t>
            </a:r>
            <a:r>
              <a:rPr lang="en-US" dirty="0" smtClean="0"/>
              <a:t> </a:t>
            </a:r>
            <a:r>
              <a:rPr lang="en-US" dirty="0" err="1" smtClean="0"/>
              <a:t>khi</a:t>
            </a:r>
            <a:r>
              <a:rPr lang="en-US" dirty="0" smtClean="0"/>
              <a:t> </a:t>
            </a:r>
            <a:r>
              <a:rPr lang="en-US" dirty="0" err="1" smtClean="0"/>
              <a:t>nào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gặp</a:t>
            </a:r>
            <a:r>
              <a:rPr lang="en-US" dirty="0" smtClean="0"/>
              <a:t> </a:t>
            </a:r>
            <a:r>
              <a:rPr lang="en-US" dirty="0" err="1" smtClean="0"/>
              <a:t>tên</a:t>
            </a:r>
            <a:r>
              <a:rPr lang="en-US" dirty="0" smtClean="0"/>
              <a:t> </a:t>
            </a:r>
            <a:r>
              <a:rPr lang="en-US" dirty="0" err="1" smtClean="0"/>
              <a:t>nó</a:t>
            </a:r>
            <a:r>
              <a:rPr lang="en-US" dirty="0" smtClean="0"/>
              <a:t>, </a:t>
            </a:r>
            <a:r>
              <a:rPr lang="en-US" dirty="0" err="1" smtClean="0"/>
              <a:t>nó</a:t>
            </a:r>
            <a:r>
              <a:rPr lang="en-US" dirty="0" smtClean="0"/>
              <a:t> </a:t>
            </a:r>
            <a:r>
              <a:rPr lang="en-US" dirty="0" err="1" smtClean="0"/>
              <a:t>thay</a:t>
            </a:r>
            <a:r>
              <a:rPr lang="en-US" dirty="0" smtClean="0"/>
              <a:t> </a:t>
            </a:r>
            <a:r>
              <a:rPr lang="en-US" dirty="0" err="1" smtClean="0"/>
              <a:t>thế</a:t>
            </a:r>
            <a:r>
              <a:rPr lang="en-US" dirty="0" smtClean="0"/>
              <a:t> </a:t>
            </a:r>
            <a:r>
              <a:rPr lang="en-US" dirty="0" err="1" smtClean="0"/>
              <a:t>tên</a:t>
            </a:r>
            <a:r>
              <a:rPr lang="en-US" dirty="0" smtClean="0"/>
              <a:t> </a:t>
            </a:r>
            <a:r>
              <a:rPr lang="en-US" dirty="0" err="1" smtClean="0"/>
              <a:t>đó</a:t>
            </a:r>
            <a:r>
              <a:rPr lang="en-US" dirty="0" smtClean="0"/>
              <a:t> </a:t>
            </a:r>
            <a:r>
              <a:rPr lang="en-US" dirty="0" err="1" smtClean="0"/>
              <a:t>bằng</a:t>
            </a:r>
            <a:r>
              <a:rPr lang="en-US" dirty="0" smtClean="0"/>
              <a:t> </a:t>
            </a:r>
            <a:r>
              <a:rPr lang="en-US" dirty="0" err="1" smtClean="0"/>
              <a:t>cái</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chỉ</a:t>
            </a:r>
            <a:r>
              <a:rPr lang="en-US" dirty="0" smtClean="0"/>
              <a:t> </a:t>
            </a:r>
            <a:r>
              <a:rPr lang="en-US" dirty="0" err="1" smtClean="0"/>
              <a:t>thị</a:t>
            </a:r>
            <a:r>
              <a:rPr lang="en-US" dirty="0" smtClean="0"/>
              <a:t> </a:t>
            </a:r>
            <a:r>
              <a:rPr lang="en-US" b="1" dirty="0" smtClean="0"/>
              <a:t>#define</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nâng</a:t>
            </a:r>
            <a:r>
              <a:rPr lang="en-US" dirty="0" smtClean="0"/>
              <a:t> </a:t>
            </a:r>
            <a:r>
              <a:rPr lang="en-US" dirty="0" err="1" smtClean="0"/>
              <a:t>cao</a:t>
            </a:r>
            <a:r>
              <a:rPr lang="en-US" dirty="0" smtClean="0"/>
              <a:t> (</a:t>
            </a:r>
            <a:r>
              <a:rPr lang="en-US" dirty="0" err="1" smtClean="0"/>
              <a:t>Thư</a:t>
            </a:r>
            <a:r>
              <a:rPr lang="en-US" dirty="0" smtClean="0"/>
              <a:t> </a:t>
            </a:r>
            <a:r>
              <a:rPr lang="en-US" dirty="0" err="1" smtClean="0"/>
              <a:t>viện</a:t>
            </a:r>
            <a:r>
              <a:rPr lang="en-US" dirty="0" smtClean="0"/>
              <a:t> </a:t>
            </a:r>
            <a:r>
              <a:rPr lang="en-US" dirty="0" err="1" smtClean="0">
                <a:solidFill>
                  <a:srgbClr val="FF0000"/>
                </a:solidFill>
              </a:rPr>
              <a:t>cstdint</a:t>
            </a:r>
            <a:r>
              <a:rPr lang="en-US" dirty="0" smtClean="0"/>
              <a:t>)</a:t>
            </a:r>
            <a:endParaRPr lang="en-US" dirty="0"/>
          </a:p>
        </p:txBody>
      </p:sp>
      <p:graphicFrame>
        <p:nvGraphicFramePr>
          <p:cNvPr id="5" name="Content Placeholder 4"/>
          <p:cNvGraphicFramePr>
            <a:graphicFrameLocks noGrp="true"/>
          </p:cNvGraphicFramePr>
          <p:nvPr>
            <p:ph idx="1"/>
          </p:nvPr>
        </p:nvGraphicFramePr>
        <p:xfrm>
          <a:off x="677863" y="2160588"/>
          <a:ext cx="8596311" cy="3606800"/>
        </p:xfrm>
        <a:graphic>
          <a:graphicData uri="http://schemas.openxmlformats.org/drawingml/2006/table">
            <a:tbl>
              <a:tblPr firstRow="true" bandRow="true">
                <a:tableStyleId>{5C22544A-7EE6-4342-B048-85BDC9FD1C3A}</a:tableStyleId>
              </a:tblPr>
              <a:tblGrid>
                <a:gridCol w="1732828"/>
                <a:gridCol w="2227811"/>
                <a:gridCol w="4635672"/>
              </a:tblGrid>
              <a:tr h="370840">
                <a:tc>
                  <a:txBody>
                    <a:bodyPr/>
                    <a:lstStyle/>
                    <a:p>
                      <a:r>
                        <a:rPr lang="en-US" dirty="0" smtClean="0"/>
                        <a:t>Name</a:t>
                      </a:r>
                      <a:endParaRPr lang="en-US" dirty="0"/>
                    </a:p>
                  </a:txBody>
                  <a:tcPr/>
                </a:tc>
                <a:tc>
                  <a:txBody>
                    <a:bodyPr/>
                    <a:lstStyle/>
                    <a:p>
                      <a:r>
                        <a:rPr lang="en-US" dirty="0" smtClean="0"/>
                        <a:t>Type</a:t>
                      </a:r>
                      <a:endParaRPr lang="en-US" dirty="0"/>
                    </a:p>
                  </a:txBody>
                  <a:tcPr/>
                </a:tc>
                <a:tc>
                  <a:txBody>
                    <a:bodyPr/>
                    <a:lstStyle/>
                    <a:p>
                      <a:r>
                        <a:rPr lang="en-US" dirty="0" smtClean="0"/>
                        <a:t>Range</a:t>
                      </a:r>
                      <a:endParaRPr lang="en-US" dirty="0"/>
                    </a:p>
                  </a:txBody>
                  <a:tcPr/>
                </a:tc>
              </a:tr>
              <a:tr h="370840">
                <a:tc>
                  <a:txBody>
                    <a:bodyPr/>
                    <a:lstStyle/>
                    <a:p>
                      <a:r>
                        <a:rPr lang="en-US" dirty="0" smtClean="0"/>
                        <a:t>int8_t</a:t>
                      </a:r>
                      <a:endParaRPr lang="en-US" dirty="0"/>
                    </a:p>
                  </a:txBody>
                  <a:tcPr/>
                </a:tc>
                <a:tc>
                  <a:txBody>
                    <a:bodyPr/>
                    <a:lstStyle/>
                    <a:p>
                      <a:r>
                        <a:rPr lang="en-US" dirty="0" smtClean="0"/>
                        <a:t>1 byte signed</a:t>
                      </a:r>
                      <a:endParaRPr lang="en-US" dirty="0"/>
                    </a:p>
                  </a:txBody>
                  <a:tcPr/>
                </a:tc>
                <a:tc>
                  <a:txBody>
                    <a:bodyPr/>
                    <a:lstStyle/>
                    <a:p>
                      <a:r>
                        <a:rPr lang="en-US" dirty="0" smtClean="0"/>
                        <a:t>-128 to 127</a:t>
                      </a:r>
                      <a:endParaRPr lang="en-US" dirty="0"/>
                    </a:p>
                  </a:txBody>
                  <a:tcPr/>
                </a:tc>
              </a:tr>
              <a:tr h="370840">
                <a:tc>
                  <a:txBody>
                    <a:bodyPr/>
                    <a:lstStyle/>
                    <a:p>
                      <a:r>
                        <a:rPr lang="en-US" dirty="0" smtClean="0"/>
                        <a:t>uint8_t</a:t>
                      </a:r>
                      <a:endParaRPr lang="en-US" dirty="0"/>
                    </a:p>
                  </a:txBody>
                  <a:tcPr/>
                </a:tc>
                <a:tc>
                  <a:txBody>
                    <a:bodyPr/>
                    <a:lstStyle/>
                    <a:p>
                      <a:r>
                        <a:rPr lang="en-US" dirty="0" smtClean="0"/>
                        <a:t>1 byte </a:t>
                      </a:r>
                      <a:r>
                        <a:rPr lang="en-US" dirty="0" err="1" smtClean="0"/>
                        <a:t>unsiged</a:t>
                      </a:r>
                      <a:endParaRPr lang="en-US" dirty="0"/>
                    </a:p>
                  </a:txBody>
                  <a:tcPr/>
                </a:tc>
                <a:tc>
                  <a:txBody>
                    <a:bodyPr/>
                    <a:lstStyle/>
                    <a:p>
                      <a:r>
                        <a:rPr lang="en-US" dirty="0" smtClean="0"/>
                        <a:t>0 to 255</a:t>
                      </a:r>
                      <a:endParaRPr lang="en-US" dirty="0"/>
                    </a:p>
                  </a:txBody>
                  <a:tcPr/>
                </a:tc>
              </a:tr>
              <a:tr h="370840">
                <a:tc>
                  <a:txBody>
                    <a:bodyPr/>
                    <a:lstStyle/>
                    <a:p>
                      <a:r>
                        <a:rPr lang="en-US" dirty="0" smtClean="0"/>
                        <a:t>int16_t</a:t>
                      </a:r>
                      <a:endParaRPr lang="en-US" dirty="0"/>
                    </a:p>
                  </a:txBody>
                  <a:tcPr/>
                </a:tc>
                <a:tc>
                  <a:txBody>
                    <a:bodyPr/>
                    <a:lstStyle/>
                    <a:p>
                      <a:r>
                        <a:rPr lang="en-US" dirty="0" smtClean="0"/>
                        <a:t>2 byte</a:t>
                      </a:r>
                      <a:r>
                        <a:rPr lang="en-US" baseline="0" dirty="0" smtClean="0"/>
                        <a:t> </a:t>
                      </a:r>
                      <a:r>
                        <a:rPr lang="en-US" baseline="0" dirty="0" err="1" smtClean="0"/>
                        <a:t>siged</a:t>
                      </a:r>
                      <a:endParaRPr lang="en-US" dirty="0"/>
                    </a:p>
                  </a:txBody>
                  <a:tcPr/>
                </a:tc>
                <a:tc>
                  <a:txBody>
                    <a:bodyPr/>
                    <a:lstStyle/>
                    <a:p>
                      <a:r>
                        <a:rPr lang="en-US" dirty="0" smtClean="0"/>
                        <a:t>-32768</a:t>
                      </a:r>
                      <a:r>
                        <a:rPr lang="en-US" baseline="0" dirty="0" smtClean="0"/>
                        <a:t> to 32768</a:t>
                      </a:r>
                      <a:endParaRPr lang="en-US" dirty="0"/>
                    </a:p>
                  </a:txBody>
                  <a:tcPr/>
                </a:tc>
              </a:tr>
              <a:tr h="370840">
                <a:tc>
                  <a:txBody>
                    <a:bodyPr/>
                    <a:lstStyle/>
                    <a:p>
                      <a:r>
                        <a:rPr lang="en-US" dirty="0" smtClean="0"/>
                        <a:t>uint16_t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2 byte </a:t>
                      </a:r>
                      <a:r>
                        <a:rPr lang="en-US" dirty="0" err="1" smtClean="0"/>
                        <a:t>unsiged</a:t>
                      </a:r>
                      <a:endParaRPr lang="en-US" dirty="0" smtClean="0"/>
                    </a:p>
                  </a:txBody>
                  <a:tcPr/>
                </a:tc>
                <a:tc>
                  <a:txBody>
                    <a:bodyPr/>
                    <a:lstStyle/>
                    <a:p>
                      <a:r>
                        <a:rPr lang="en-US" dirty="0" smtClean="0"/>
                        <a:t>0 to 65535</a:t>
                      </a:r>
                      <a:endParaRPr lang="en-US" dirty="0"/>
                    </a:p>
                  </a:txBody>
                  <a:tcPr/>
                </a:tc>
              </a:tr>
              <a:tr h="370840">
                <a:tc>
                  <a:txBody>
                    <a:bodyPr/>
                    <a:lstStyle/>
                    <a:p>
                      <a:r>
                        <a:rPr lang="en-US" dirty="0" smtClean="0"/>
                        <a:t>int32_t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4 byte</a:t>
                      </a:r>
                      <a:r>
                        <a:rPr lang="en-US" baseline="0" dirty="0" smtClean="0"/>
                        <a:t> </a:t>
                      </a:r>
                      <a:r>
                        <a:rPr lang="en-US" baseline="0" dirty="0" err="1" smtClean="0"/>
                        <a:t>siged</a:t>
                      </a:r>
                      <a:endParaRPr lang="en-US" dirty="0" smtClean="0"/>
                    </a:p>
                  </a:txBody>
                  <a:tcPr/>
                </a:tc>
                <a:tc>
                  <a:txBody>
                    <a:bodyPr/>
                    <a:lstStyle/>
                    <a:p>
                      <a:r>
                        <a:rPr lang="en-US" dirty="0" smtClean="0"/>
                        <a:t>-2147483648 to 2147483648</a:t>
                      </a:r>
                      <a:endParaRPr lang="en-US" dirty="0"/>
                    </a:p>
                  </a:txBody>
                  <a:tcPr/>
                </a:tc>
              </a:tr>
              <a:tr h="370840">
                <a:tc>
                  <a:txBody>
                    <a:bodyPr/>
                    <a:lstStyle/>
                    <a:p>
                      <a:r>
                        <a:rPr lang="en-US" dirty="0" smtClean="0"/>
                        <a:t>uint32_t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4 byte </a:t>
                      </a:r>
                      <a:r>
                        <a:rPr lang="en-US" dirty="0" err="1" smtClean="0"/>
                        <a:t>unsiged</a:t>
                      </a:r>
                      <a:endParaRPr lang="en-US" dirty="0" smtClean="0"/>
                    </a:p>
                  </a:txBody>
                  <a:tcPr/>
                </a:tc>
                <a:tc>
                  <a:txBody>
                    <a:bodyPr/>
                    <a:lstStyle/>
                    <a:p>
                      <a:r>
                        <a:rPr lang="en-US" dirty="0" smtClean="0"/>
                        <a:t>0 to 424294967295</a:t>
                      </a:r>
                      <a:endParaRPr lang="en-US" dirty="0"/>
                    </a:p>
                  </a:txBody>
                  <a:tcPr/>
                </a:tc>
              </a:tr>
              <a:tr h="370840">
                <a:tc>
                  <a:txBody>
                    <a:bodyPr/>
                    <a:lstStyle/>
                    <a:p>
                      <a:r>
                        <a:rPr lang="en-US" dirty="0" smtClean="0"/>
                        <a:t>int64_t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8 byte</a:t>
                      </a:r>
                      <a:r>
                        <a:rPr lang="en-US" baseline="0" dirty="0" smtClean="0"/>
                        <a:t> </a:t>
                      </a:r>
                      <a:r>
                        <a:rPr lang="en-US" baseline="0" dirty="0" err="1" smtClean="0"/>
                        <a:t>siged</a:t>
                      </a:r>
                      <a:endParaRPr lang="en-US" dirty="0" smtClean="0"/>
                    </a:p>
                  </a:txBody>
                  <a:tcPr/>
                </a:tc>
                <a:tc>
                  <a:txBody>
                    <a:bodyPr/>
                    <a:lstStyle/>
                    <a:p>
                      <a:r>
                        <a:rPr lang="en-US" sz="1800" kern="1200" dirty="0" smtClean="0">
                          <a:solidFill>
                            <a:schemeClr val="dk1"/>
                          </a:solidFill>
                          <a:effectLst/>
                          <a:latin typeface="+mn-lt"/>
                          <a:ea typeface="+mn-ea"/>
                          <a:cs typeface="+mn-cs"/>
                        </a:rPr>
                        <a:t>-9223372036854775808</a:t>
                      </a:r>
                      <a:r>
                        <a:rPr lang="en-US" dirty="0" smtClean="0"/>
                        <a:t> to </a:t>
                      </a:r>
                      <a:r>
                        <a:rPr lang="en-US" sz="1800" kern="1200" dirty="0" smtClean="0">
                          <a:solidFill>
                            <a:schemeClr val="dk1"/>
                          </a:solidFill>
                          <a:effectLst/>
                          <a:latin typeface="+mn-lt"/>
                          <a:ea typeface="+mn-ea"/>
                          <a:cs typeface="+mn-cs"/>
                        </a:rPr>
                        <a:t>9223372036854775807</a:t>
                      </a:r>
                      <a:endParaRPr lang="en-US" dirty="0"/>
                    </a:p>
                  </a:txBody>
                  <a:tcPr/>
                </a:tc>
              </a:tr>
              <a:tr h="370840">
                <a:tc>
                  <a:txBody>
                    <a:bodyPr/>
                    <a:lstStyle/>
                    <a:p>
                      <a:r>
                        <a:rPr lang="en-US" dirty="0" smtClean="0"/>
                        <a:t>uint64_t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8 byte </a:t>
                      </a:r>
                      <a:r>
                        <a:rPr lang="en-US" dirty="0" err="1" smtClean="0"/>
                        <a:t>unsiged</a:t>
                      </a:r>
                      <a:endParaRPr lang="en-US" dirty="0" smtClean="0"/>
                    </a:p>
                  </a:txBody>
                  <a:tcPr/>
                </a:tc>
                <a:tc>
                  <a:txBody>
                    <a:bodyPr/>
                    <a:lstStyle/>
                    <a:p>
                      <a:r>
                        <a:rPr lang="en-US" sz="1800" kern="1200" dirty="0" smtClean="0">
                          <a:solidFill>
                            <a:schemeClr val="dk1"/>
                          </a:solidFill>
                          <a:effectLst/>
                          <a:latin typeface="+mn-lt"/>
                          <a:ea typeface="+mn-ea"/>
                          <a:cs typeface="+mn-cs"/>
                        </a:rPr>
                        <a:t>0</a:t>
                      </a:r>
                      <a:r>
                        <a:rPr lang="en-US" dirty="0" smtClean="0"/>
                        <a:t> to </a:t>
                      </a:r>
                      <a:r>
                        <a:rPr lang="en-US" sz="1800" kern="1200" dirty="0" smtClean="0">
                          <a:solidFill>
                            <a:schemeClr val="dk1"/>
                          </a:solidFill>
                          <a:effectLst/>
                          <a:latin typeface="+mn-lt"/>
                          <a:ea typeface="+mn-ea"/>
                          <a:cs typeface="+mn-cs"/>
                        </a:rPr>
                        <a:t>18446744073709551615</a:t>
                      </a:r>
                      <a:endParaRPr lang="en-US"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biến</a:t>
            </a:r>
            <a:endParaRPr lang="en-US" dirty="0"/>
          </a:p>
        </p:txBody>
      </p:sp>
      <p:sp>
        <p:nvSpPr>
          <p:cNvPr id="3" name="Content Placeholder 2"/>
          <p:cNvSpPr>
            <a:spLocks noGrp="true"/>
          </p:cNvSpPr>
          <p:nvPr>
            <p:ph idx="1"/>
          </p:nvPr>
        </p:nvSpPr>
        <p:spPr/>
        <p:txBody>
          <a:bodyPr/>
          <a:lstStyle/>
          <a:p>
            <a:r>
              <a:rPr lang="en-US" dirty="0" smtClean="0"/>
              <a:t>S</a:t>
            </a:r>
            <a:r>
              <a:rPr lang="vi-VN" dirty="0" smtClean="0"/>
              <a:t>au </a:t>
            </a:r>
            <a:r>
              <a:rPr lang="vi-VN" dirty="0"/>
              <a:t>khi </a:t>
            </a:r>
            <a:r>
              <a:rPr lang="vi-VN" dirty="0" smtClean="0"/>
              <a:t>khai </a:t>
            </a:r>
            <a:r>
              <a:rPr lang="vi-VN" dirty="0"/>
              <a:t>báo biến, hệ điều hành sẽ tìm đến 1 vùng nhớ trống trên các thiết bị lưu trữ tạm thời (RAM hoặc các vùng nhớ khác), nếu tìm được vùng nhớ có khoảng trống đủ cho kích thước của biến, biến đó sẽ nắm giữ vùng nhớ vừa tìm được.</a:t>
            </a:r>
            <a:endParaRPr lang="en-US" dirty="0"/>
          </a:p>
        </p:txBody>
      </p:sp>
      <p:pic>
        <p:nvPicPr>
          <p:cNvPr id="1026" name="Picture 2" descr="https://github.com/nguyenchiemminhvu/CPP-Tutorial/blob/master/4-nang-cao-ve-bien-va-kieu-du-lieu/4-4-dia-chi-cua-bien/ram.png?raw=tru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048256" y="3555783"/>
            <a:ext cx="6135624" cy="2715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biến</a:t>
            </a:r>
            <a:endParaRPr lang="en-US" dirty="0"/>
          </a:p>
        </p:txBody>
      </p:sp>
      <p:sp>
        <p:nvSpPr>
          <p:cNvPr id="3" name="Content Placeholder 2"/>
          <p:cNvSpPr>
            <a:spLocks noGrp="true"/>
          </p:cNvSpPr>
          <p:nvPr>
            <p:ph idx="1"/>
          </p:nvPr>
        </p:nvSpPr>
        <p:spPr/>
        <p:txBody>
          <a:bodyPr/>
          <a:lstStyle/>
          <a:p>
            <a:r>
              <a:rPr lang="vi-VN" dirty="0"/>
              <a:t>RAM hay các thiết bị cung cấp bộ nhớ tạm thời khác đều được tạo nên bởi các ô nhớ liên tiếp nhau, mỗi ô nhớ đều có 1 số thứ tự đại diện cho vị trí của ô nhớ đó trong thiết bị lưu trữ. Chúng ta có thể gọi con số đó địa chỉ của ô nhớ</a:t>
            </a:r>
            <a:r>
              <a:rPr lang="vi-VN" dirty="0" smtClean="0"/>
              <a:t>.</a:t>
            </a:r>
            <a:endParaRPr lang="en-US" dirty="0" smtClean="0"/>
          </a:p>
          <a:p>
            <a:r>
              <a:rPr lang="vi-VN" dirty="0"/>
              <a:t>Những địa chỉ của ô nhớ chỉ là những con số ảo được tạo ra do hệ điều hành, còn về bản chất bên trong việc quản lý bộ nhớ của máy tính thì máy tính của chúng ta có những thiết bị riêng để làm điều đó.</a:t>
            </a:r>
            <a:endParaRPr lang="en-US" dirty="0"/>
          </a:p>
        </p:txBody>
      </p:sp>
      <p:pic>
        <p:nvPicPr>
          <p:cNvPr id="2050" name="Picture 2" descr="https://github.com/nguyenchiemminhvu/CPP-Tutorial/blob/master/4-nang-cao-ve-bien-va-kieu-du-lieu/4-4-dia-chi-cua-bien/1.png?raw=tru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359152" y="4100975"/>
            <a:ext cx="5522976" cy="2295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smtClean="0">
                <a:solidFill>
                  <a:srgbClr val="FF0000"/>
                </a:solidFill>
                <a:latin typeface="Consolas" panose="020B0609020204030204" pitchFamily="49" charset="0"/>
              </a:rPr>
              <a:t>&amp;</a:t>
            </a:r>
            <a:endParaRPr lang="en-US" dirty="0">
              <a:solidFill>
                <a:srgbClr val="FF0000"/>
              </a:solidFill>
              <a:latin typeface="Consolas" panose="020B0609020204030204" pitchFamily="49" charset="0"/>
            </a:endParaRPr>
          </a:p>
        </p:txBody>
      </p:sp>
      <p:sp>
        <p:nvSpPr>
          <p:cNvPr id="3" name="Content Placeholder 2"/>
          <p:cNvSpPr>
            <a:spLocks noGrp="true"/>
          </p:cNvSpPr>
          <p:nvPr>
            <p:ph idx="1"/>
          </p:nvPr>
        </p:nvSpPr>
        <p:spPr/>
        <p:txBody>
          <a:bodyPr/>
          <a:lstStyle/>
          <a:p>
            <a:r>
              <a:rPr lang="en-US" dirty="0" err="1" smtClean="0"/>
              <a:t>Toán</a:t>
            </a:r>
            <a:r>
              <a:rPr lang="en-US" dirty="0" smtClean="0"/>
              <a:t> </a:t>
            </a:r>
            <a:r>
              <a:rPr lang="en-US" dirty="0" err="1" smtClean="0"/>
              <a:t>tử</a:t>
            </a:r>
            <a:r>
              <a:rPr lang="en-US" dirty="0" smtClean="0"/>
              <a:t> </a:t>
            </a:r>
            <a:r>
              <a:rPr lang="en-US" b="1" dirty="0" smtClean="0">
                <a:latin typeface="Consolas" panose="020B0609020204030204" pitchFamily="49" charset="0"/>
              </a:rPr>
              <a:t>&amp;</a:t>
            </a:r>
            <a:r>
              <a:rPr lang="en-US" dirty="0" smtClean="0"/>
              <a:t> </a:t>
            </a:r>
            <a:r>
              <a:rPr lang="en-US" dirty="0" err="1" smtClean="0"/>
              <a:t>cho</a:t>
            </a:r>
            <a:r>
              <a:rPr lang="en-US" dirty="0" smtClean="0"/>
              <a:t> </a:t>
            </a:r>
            <a:r>
              <a:rPr lang="en-US" dirty="0" err="1" smtClean="0"/>
              <a:t>phép</a:t>
            </a:r>
            <a:r>
              <a:rPr lang="en-US" dirty="0" smtClean="0"/>
              <a:t> ta </a:t>
            </a:r>
            <a:r>
              <a:rPr lang="en-US" dirty="0" err="1" smtClean="0"/>
              <a:t>lấy</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nó</a:t>
            </a:r>
            <a:r>
              <a:rPr lang="en-US" dirty="0" smtClean="0"/>
              <a:t> </a:t>
            </a:r>
            <a:r>
              <a:rPr lang="en-US" dirty="0" err="1" smtClean="0"/>
              <a:t>trước</a:t>
            </a:r>
            <a:r>
              <a:rPr lang="en-US" dirty="0" smtClean="0"/>
              <a:t> </a:t>
            </a:r>
            <a:r>
              <a:rPr lang="en-US" dirty="0" err="1" smtClean="0"/>
              <a:t>tên</a:t>
            </a:r>
            <a:r>
              <a:rPr lang="en-US" dirty="0" smtClean="0"/>
              <a:t> </a:t>
            </a:r>
            <a:r>
              <a:rPr lang="en-US" dirty="0" err="1" smtClean="0"/>
              <a:t>biến</a:t>
            </a:r>
            <a:endParaRPr lang="en-US" dirty="0" smtClean="0"/>
          </a:p>
          <a:p>
            <a:r>
              <a:rPr lang="vi-VN" dirty="0"/>
              <a:t>Địa chỉ của biến được định dạng theo hệ cơ số </a:t>
            </a:r>
            <a:r>
              <a:rPr lang="vi-VN" dirty="0" smtClean="0"/>
              <a:t>16</a:t>
            </a:r>
            <a:endParaRPr lang="en-US" dirty="0" smtClean="0"/>
          </a:p>
          <a:p>
            <a:r>
              <a:rPr lang="en-US" dirty="0" err="1" smtClean="0"/>
              <a:t>Mỗi</a:t>
            </a:r>
            <a:r>
              <a:rPr lang="en-US" dirty="0" smtClean="0"/>
              <a:t> 1 </a:t>
            </a:r>
            <a:r>
              <a:rPr lang="en-US" dirty="0" err="1" smtClean="0"/>
              <a:t>lần</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thì</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biến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tại</a:t>
            </a:r>
            <a:r>
              <a:rPr lang="en-US" dirty="0" smtClean="0"/>
              <a:t> </a:t>
            </a:r>
            <a:r>
              <a:rPr lang="en-US" dirty="0" err="1" smtClean="0"/>
              <a:t>những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khác</a:t>
            </a:r>
            <a:r>
              <a:rPr lang="en-US" dirty="0" smtClean="0"/>
              <a:t> </a:t>
            </a:r>
            <a:r>
              <a:rPr lang="en-US" dirty="0" err="1" smtClean="0"/>
              <a:t>nhau</a:t>
            </a:r>
            <a:endParaRPr lang="en-US" dirty="0" smtClean="0"/>
          </a:p>
          <a:p>
            <a:r>
              <a:rPr lang="en-US" dirty="0" err="1" smtClean="0"/>
              <a:t>Ví</a:t>
            </a:r>
            <a:r>
              <a:rPr lang="en-US" dirty="0" smtClean="0"/>
              <a:t> </a:t>
            </a:r>
            <a:r>
              <a:rPr lang="en-US" dirty="0" err="1" smtClean="0"/>
              <a:t>dụ</a:t>
            </a:r>
            <a:r>
              <a:rPr lang="en-US" dirty="0" smtClean="0"/>
              <a:t>: </a:t>
            </a:r>
            <a:endParaRPr lang="en-US" dirty="0" smtClean="0"/>
          </a:p>
          <a:p>
            <a:pPr marL="0" indent="0">
              <a:buNone/>
            </a:pPr>
            <a:r>
              <a:rPr lang="en-US" dirty="0"/>
              <a:t>	</a:t>
            </a:r>
            <a:r>
              <a:rPr lang="en-US" dirty="0" smtClean="0"/>
              <a:t>	</a:t>
            </a:r>
            <a:r>
              <a:rPr lang="en-US" sz="1400" dirty="0" err="1" smtClean="0">
                <a:latin typeface="Consolas" panose="020B0609020204030204" pitchFamily="49" charset="0"/>
              </a:rPr>
              <a:t>int</a:t>
            </a:r>
            <a:r>
              <a:rPr lang="en-US" sz="1400" dirty="0" smtClean="0">
                <a:latin typeface="Consolas" panose="020B0609020204030204" pitchFamily="49" charset="0"/>
              </a:rPr>
              <a:t> a=5;</a:t>
            </a:r>
            <a:endParaRPr lang="en-US" sz="1400" dirty="0" smtClean="0">
              <a:latin typeface="Consolas" panose="020B0609020204030204" pitchFamily="49" charset="0"/>
            </a:endParaRPr>
          </a:p>
          <a:p>
            <a:pPr marL="914400" lvl="2" indent="0">
              <a:buNone/>
            </a:pPr>
            <a:r>
              <a:rPr lang="en-US" dirty="0" err="1">
                <a:latin typeface="Consolas" panose="020B0609020204030204" pitchFamily="49" charset="0"/>
              </a:rPr>
              <a:t>c</a:t>
            </a:r>
            <a:r>
              <a:rPr lang="en-US" dirty="0" err="1" smtClean="0">
                <a:latin typeface="Consolas" panose="020B0609020204030204" pitchFamily="49" charset="0"/>
              </a:rPr>
              <a:t>out</a:t>
            </a:r>
            <a:r>
              <a:rPr lang="en-US" dirty="0" smtClean="0">
                <a:latin typeface="Consolas" panose="020B0609020204030204" pitchFamily="49" charset="0"/>
              </a:rPr>
              <a:t> &lt;&lt; “</a:t>
            </a:r>
            <a:r>
              <a:rPr lang="en-US" dirty="0" err="1" smtClean="0">
                <a:latin typeface="Consolas" panose="020B0609020204030204" pitchFamily="49" charset="0"/>
              </a:rPr>
              <a:t>Dia</a:t>
            </a:r>
            <a:r>
              <a:rPr lang="en-US" dirty="0" smtClean="0">
                <a:latin typeface="Consolas" panose="020B0609020204030204" pitchFamily="49" charset="0"/>
              </a:rPr>
              <a:t> chi </a:t>
            </a:r>
            <a:r>
              <a:rPr lang="en-US" dirty="0" err="1" smtClean="0">
                <a:latin typeface="Consolas" panose="020B0609020204030204" pitchFamily="49" charset="0"/>
              </a:rPr>
              <a:t>bien</a:t>
            </a:r>
            <a:r>
              <a:rPr lang="en-US" dirty="0" smtClean="0">
                <a:latin typeface="Consolas" panose="020B0609020204030204" pitchFamily="49" charset="0"/>
              </a:rPr>
              <a:t> a la: “&lt;&lt; &amp;a &lt;&lt;</a:t>
            </a:r>
            <a:r>
              <a:rPr lang="en-US" dirty="0" err="1" smtClean="0">
                <a:latin typeface="Consolas" panose="020B0609020204030204" pitchFamily="49" charset="0"/>
              </a:rPr>
              <a:t>endl</a:t>
            </a:r>
            <a:r>
              <a:rPr lang="en-US" dirty="0" smtClean="0">
                <a:latin typeface="Consolas" panose="020B0609020204030204" pitchFamily="49" charset="0"/>
              </a:rPr>
              <a:t>;</a:t>
            </a:r>
            <a:endParaRPr lang="en-US" dirty="0">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cấp</a:t>
            </a:r>
            <a:endParaRPr lang="en-US" dirty="0"/>
          </a:p>
        </p:txBody>
      </p:sp>
      <p:pic>
        <p:nvPicPr>
          <p:cNvPr id="4" name="Picture 3"/>
          <p:cNvPicPr>
            <a:picLocks noChangeAspect="true"/>
          </p:cNvPicPr>
          <p:nvPr/>
        </p:nvPicPr>
        <p:blipFill>
          <a:blip r:embed="rId1"/>
          <a:stretch>
            <a:fillRect/>
          </a:stretch>
        </p:blipFill>
        <p:spPr>
          <a:xfrm>
            <a:off x="1244154" y="1930400"/>
            <a:ext cx="7463028" cy="2985211"/>
          </a:xfrm>
          <a:prstGeom prst="rect">
            <a:avLst/>
          </a:prstGeom>
        </p:spPr>
      </p:pic>
      <p:pic>
        <p:nvPicPr>
          <p:cNvPr id="5" name="Picture 4"/>
          <p:cNvPicPr>
            <a:picLocks noChangeAspect="true"/>
          </p:cNvPicPr>
          <p:nvPr/>
        </p:nvPicPr>
        <p:blipFill>
          <a:blip r:embed="rId2"/>
          <a:stretch>
            <a:fillRect/>
          </a:stretch>
        </p:blipFill>
        <p:spPr>
          <a:xfrm>
            <a:off x="2566225" y="5104257"/>
            <a:ext cx="5267325" cy="12763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Tham</a:t>
            </a:r>
            <a:r>
              <a:rPr lang="en-US" dirty="0" smtClean="0"/>
              <a:t> </a:t>
            </a:r>
            <a:r>
              <a:rPr lang="en-US" dirty="0" err="1" smtClean="0"/>
              <a:t>chiếu</a:t>
            </a:r>
            <a:r>
              <a:rPr lang="en-US" dirty="0" smtClean="0"/>
              <a:t> (reference)</a:t>
            </a:r>
            <a:endParaRPr lang="en-US" dirty="0"/>
          </a:p>
        </p:txBody>
      </p:sp>
      <p:sp>
        <p:nvSpPr>
          <p:cNvPr id="3" name="Content Placeholder 2"/>
          <p:cNvSpPr>
            <a:spLocks noGrp="true"/>
          </p:cNvSpPr>
          <p:nvPr>
            <p:ph idx="1"/>
          </p:nvPr>
        </p:nvSpPr>
        <p:spPr>
          <a:xfrm>
            <a:off x="677334" y="2160589"/>
            <a:ext cx="8596668" cy="4359083"/>
          </a:xfrm>
        </p:spPr>
        <p:txBody>
          <a:bodyPr/>
          <a:lstStyle/>
          <a:p>
            <a:r>
              <a:rPr lang="vi-VN" dirty="0"/>
              <a:t>Một tham chiếu (</a:t>
            </a:r>
            <a:r>
              <a:rPr lang="vi-VN" b="1" dirty="0"/>
              <a:t>reference</a:t>
            </a:r>
            <a:r>
              <a:rPr lang="vi-VN" dirty="0"/>
              <a:t>) trong ngôn ngữ C++ cũng là một kiểu dữ liệu cơ bản, nó hoạt động như một tên giả của biến nó tham chiếu đến</a:t>
            </a:r>
            <a:r>
              <a:rPr lang="vi-VN" dirty="0" smtClean="0"/>
              <a:t>.</a:t>
            </a:r>
            <a:endParaRPr lang="en-US" dirty="0" smtClean="0"/>
          </a:p>
          <a:p>
            <a:r>
              <a:rPr lang="en-US" dirty="0" err="1" smtClean="0"/>
              <a:t>Khai</a:t>
            </a:r>
            <a:r>
              <a:rPr lang="en-US" dirty="0" smtClean="0"/>
              <a:t> </a:t>
            </a:r>
            <a:r>
              <a:rPr lang="en-US" dirty="0" err="1" smtClean="0"/>
              <a:t>báo</a:t>
            </a:r>
            <a:r>
              <a:rPr lang="en-US" dirty="0" smtClean="0"/>
              <a:t> </a:t>
            </a:r>
            <a:r>
              <a:rPr lang="en-US" dirty="0" err="1" smtClean="0"/>
              <a:t>biến</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Đặt</a:t>
            </a:r>
            <a:r>
              <a:rPr lang="en-US" dirty="0" smtClean="0"/>
              <a:t> </a:t>
            </a:r>
            <a:r>
              <a:rPr lang="en-US" dirty="0" err="1" smtClean="0"/>
              <a:t>toán</a:t>
            </a:r>
            <a:r>
              <a:rPr lang="en-US" dirty="0" smtClean="0"/>
              <a:t> </a:t>
            </a:r>
            <a:r>
              <a:rPr lang="en-US" dirty="0" err="1" smtClean="0"/>
              <a:t>tử</a:t>
            </a:r>
            <a:r>
              <a:rPr lang="en-US" dirty="0" smtClean="0"/>
              <a:t> </a:t>
            </a:r>
            <a:r>
              <a:rPr lang="en-US" b="1" dirty="0" smtClean="0">
                <a:latin typeface="Consolas" panose="020B0609020204030204" pitchFamily="49" charset="0"/>
              </a:rPr>
              <a:t>&amp;</a:t>
            </a:r>
            <a:r>
              <a:rPr lang="en-US" dirty="0" smtClean="0"/>
              <a:t> </a:t>
            </a:r>
            <a:r>
              <a:rPr lang="en-US" dirty="0" err="1" smtClean="0"/>
              <a:t>giữa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tên</a:t>
            </a:r>
            <a:r>
              <a:rPr lang="en-US" dirty="0" smtClean="0"/>
              <a:t> </a:t>
            </a:r>
            <a:r>
              <a:rPr lang="en-US" dirty="0" err="1" smtClean="0"/>
              <a:t>biến</a:t>
            </a:r>
            <a:r>
              <a:rPr lang="en-US" dirty="0" smtClean="0"/>
              <a:t>. </a:t>
            </a:r>
            <a:r>
              <a:rPr lang="en-US" dirty="0"/>
              <a:t>1 </a:t>
            </a:r>
            <a:r>
              <a:rPr lang="en-US" dirty="0" err="1"/>
              <a:t>tham</a:t>
            </a:r>
            <a:r>
              <a:rPr lang="en-US" dirty="0"/>
              <a:t> </a:t>
            </a:r>
            <a:r>
              <a:rPr lang="en-US" dirty="0" err="1"/>
              <a:t>chiếu</a:t>
            </a:r>
            <a:r>
              <a:rPr lang="en-US" dirty="0"/>
              <a:t> </a:t>
            </a:r>
            <a:r>
              <a:rPr lang="en-US" dirty="0" err="1"/>
              <a:t>cần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khởi</a:t>
            </a:r>
            <a:r>
              <a:rPr lang="en-US" dirty="0"/>
              <a:t> </a:t>
            </a:r>
            <a:r>
              <a:rPr lang="en-US" dirty="0" err="1"/>
              <a:t>tạo</a:t>
            </a:r>
            <a:r>
              <a:rPr lang="en-US" dirty="0"/>
              <a:t> </a:t>
            </a:r>
            <a:r>
              <a:rPr lang="en-US" dirty="0" err="1"/>
              <a:t>là</a:t>
            </a:r>
            <a:r>
              <a:rPr lang="en-US" dirty="0"/>
              <a:t> </a:t>
            </a:r>
            <a:r>
              <a:rPr lang="en-US" dirty="0" err="1"/>
              <a:t>tên</a:t>
            </a:r>
            <a:r>
              <a:rPr lang="en-US" dirty="0"/>
              <a:t> </a:t>
            </a:r>
            <a:r>
              <a:rPr lang="en-US" dirty="0" err="1"/>
              <a:t>biến</a:t>
            </a:r>
            <a:r>
              <a:rPr lang="en-US" dirty="0"/>
              <a:t> </a:t>
            </a:r>
            <a:r>
              <a:rPr lang="en-US" dirty="0" err="1"/>
              <a:t>mà</a:t>
            </a:r>
            <a:r>
              <a:rPr lang="en-US" dirty="0"/>
              <a:t> </a:t>
            </a:r>
            <a:r>
              <a:rPr lang="en-US" dirty="0" err="1"/>
              <a:t>nó</a:t>
            </a:r>
            <a:r>
              <a:rPr lang="en-US" dirty="0"/>
              <a:t> </a:t>
            </a:r>
            <a:r>
              <a:rPr lang="en-US" dirty="0" err="1"/>
              <a:t>sẽ</a:t>
            </a:r>
            <a:r>
              <a:rPr lang="en-US" dirty="0"/>
              <a:t> </a:t>
            </a:r>
            <a:r>
              <a:rPr lang="en-US" dirty="0" err="1"/>
              <a:t>tham</a:t>
            </a:r>
            <a:r>
              <a:rPr lang="en-US" dirty="0"/>
              <a:t> </a:t>
            </a:r>
            <a:r>
              <a:rPr lang="en-US" dirty="0" err="1"/>
              <a:t>chiếu</a:t>
            </a:r>
            <a:r>
              <a:rPr lang="en-US" dirty="0"/>
              <a:t> </a:t>
            </a:r>
            <a:r>
              <a:rPr lang="en-US" dirty="0" err="1"/>
              <a:t>đến</a:t>
            </a:r>
            <a:r>
              <a:rPr lang="en-US" dirty="0" smtClean="0"/>
              <a:t>.</a:t>
            </a:r>
            <a:endParaRPr lang="en-US" dirty="0" smtClean="0"/>
          </a:p>
          <a:p>
            <a:r>
              <a:rPr lang="en-US" dirty="0" err="1"/>
              <a:t>Một</a:t>
            </a:r>
            <a:r>
              <a:rPr lang="en-US" dirty="0"/>
              <a:t> </a:t>
            </a:r>
            <a:r>
              <a:rPr lang="en-US" dirty="0" err="1"/>
              <a:t>biến</a:t>
            </a:r>
            <a:r>
              <a:rPr lang="en-US" dirty="0"/>
              <a:t> </a:t>
            </a:r>
            <a:r>
              <a:rPr lang="en-US" dirty="0" err="1"/>
              <a:t>tham</a:t>
            </a:r>
            <a:r>
              <a:rPr lang="en-US" dirty="0"/>
              <a:t> </a:t>
            </a:r>
            <a:r>
              <a:rPr lang="en-US" dirty="0" err="1"/>
              <a:t>chiếu</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một</a:t>
            </a:r>
            <a:r>
              <a:rPr lang="en-US" dirty="0"/>
              <a:t> </a:t>
            </a:r>
            <a:r>
              <a:rPr lang="en-US" dirty="0" err="1"/>
              <a:t>biến</a:t>
            </a:r>
            <a:r>
              <a:rPr lang="en-US" dirty="0"/>
              <a:t> </a:t>
            </a:r>
            <a:r>
              <a:rPr lang="en-US" dirty="0" err="1"/>
              <a:t>khác</a:t>
            </a:r>
            <a:r>
              <a:rPr lang="en-US" dirty="0"/>
              <a:t> </a:t>
            </a:r>
            <a:r>
              <a:rPr lang="en-US" dirty="0" err="1"/>
              <a:t>có</a:t>
            </a:r>
            <a:r>
              <a:rPr lang="en-US" dirty="0"/>
              <a:t> </a:t>
            </a:r>
            <a:r>
              <a:rPr lang="en-US" dirty="0" err="1"/>
              <a:t>cùng</a:t>
            </a:r>
            <a:r>
              <a:rPr lang="en-US" dirty="0"/>
              <a:t> </a:t>
            </a:r>
            <a:r>
              <a:rPr lang="en-US" dirty="0" err="1"/>
              <a:t>kiểu</a:t>
            </a:r>
            <a:r>
              <a:rPr lang="en-US" dirty="0"/>
              <a:t> </a:t>
            </a:r>
            <a:r>
              <a:rPr lang="en-US" dirty="0" err="1"/>
              <a:t>dữ</a:t>
            </a:r>
            <a:r>
              <a:rPr lang="en-US" dirty="0"/>
              <a:t> </a:t>
            </a:r>
            <a:r>
              <a:rPr lang="en-US" dirty="0" err="1"/>
              <a:t>liệu</a:t>
            </a:r>
            <a:r>
              <a:rPr lang="en-US" dirty="0"/>
              <a:t>.</a:t>
            </a:r>
            <a:endParaRPr lang="en-US" dirty="0" smtClean="0"/>
          </a:p>
          <a:p>
            <a:r>
              <a:rPr lang="en-US" dirty="0" err="1" smtClean="0"/>
              <a:t>Ví</a:t>
            </a:r>
            <a:r>
              <a:rPr lang="en-US" dirty="0" smtClean="0"/>
              <a:t> </a:t>
            </a:r>
            <a:r>
              <a:rPr lang="en-US" dirty="0" err="1" smtClean="0"/>
              <a:t>dụ</a:t>
            </a:r>
            <a:r>
              <a:rPr lang="en-US" dirty="0" smtClean="0"/>
              <a:t>:</a:t>
            </a:r>
            <a:endParaRPr lang="en-US" dirty="0" smtClean="0"/>
          </a:p>
          <a:p>
            <a:pPr marL="0" indent="0">
              <a:buNone/>
            </a:pPr>
            <a:r>
              <a:rPr lang="en-US" sz="1400" dirty="0" smtClean="0">
                <a:latin typeface="Consolas" panose="020B0609020204030204" pitchFamily="49" charset="0"/>
              </a:rPr>
              <a:t>int32_t a=10;</a:t>
            </a:r>
            <a:endParaRPr lang="en-US" sz="1400" dirty="0" smtClean="0">
              <a:latin typeface="Consolas" panose="020B0609020204030204" pitchFamily="49" charset="0"/>
            </a:endParaRPr>
          </a:p>
          <a:p>
            <a:pPr marL="0" indent="0">
              <a:buNone/>
            </a:pPr>
            <a:r>
              <a:rPr lang="en-US" sz="1400" dirty="0">
                <a:latin typeface="Consolas" panose="020B0609020204030204" pitchFamily="49" charset="0"/>
              </a:rPr>
              <a:t>i</a:t>
            </a:r>
            <a:r>
              <a:rPr lang="en-US" sz="1400" dirty="0" smtClean="0">
                <a:latin typeface="Consolas" panose="020B0609020204030204" pitchFamily="49" charset="0"/>
              </a:rPr>
              <a:t>nt32_t &amp; b=a; // </a:t>
            </a:r>
            <a:r>
              <a:rPr lang="en-US" sz="1400" dirty="0" err="1" smtClean="0">
                <a:latin typeface="Consolas" panose="020B0609020204030204" pitchFamily="49" charset="0"/>
              </a:rPr>
              <a:t>Toán</a:t>
            </a:r>
            <a:r>
              <a:rPr lang="en-US" sz="1400" dirty="0" smtClean="0">
                <a:latin typeface="Consolas" panose="020B0609020204030204" pitchFamily="49" charset="0"/>
              </a:rPr>
              <a:t> </a:t>
            </a:r>
            <a:r>
              <a:rPr lang="en-US" sz="1400" dirty="0" err="1" smtClean="0">
                <a:latin typeface="Consolas" panose="020B0609020204030204" pitchFamily="49" charset="0"/>
              </a:rPr>
              <a:t>tử</a:t>
            </a:r>
            <a:r>
              <a:rPr lang="en-US" sz="1400" dirty="0" smtClean="0">
                <a:latin typeface="Consolas" panose="020B0609020204030204" pitchFamily="49" charset="0"/>
              </a:rPr>
              <a:t> &amp; ở </a:t>
            </a:r>
            <a:r>
              <a:rPr lang="en-US" sz="1400" dirty="0" err="1" smtClean="0">
                <a:latin typeface="Consolas" panose="020B0609020204030204" pitchFamily="49" charset="0"/>
              </a:rPr>
              <a:t>đây</a:t>
            </a:r>
            <a:r>
              <a:rPr lang="en-US" sz="1400" dirty="0" smtClean="0">
                <a:latin typeface="Consolas" panose="020B0609020204030204" pitchFamily="49" charset="0"/>
              </a:rPr>
              <a:t> </a:t>
            </a:r>
            <a:r>
              <a:rPr lang="en-US" sz="1400" dirty="0" err="1" smtClean="0">
                <a:latin typeface="Consolas" panose="020B0609020204030204" pitchFamily="49" charset="0"/>
              </a:rPr>
              <a:t>mang</a:t>
            </a:r>
            <a:r>
              <a:rPr lang="en-US" sz="1400" dirty="0" smtClean="0">
                <a:latin typeface="Consolas" panose="020B0609020204030204" pitchFamily="49" charset="0"/>
              </a:rPr>
              <a:t> </a:t>
            </a:r>
            <a:r>
              <a:rPr lang="en-US" sz="1400" dirty="0" err="1" smtClean="0">
                <a:latin typeface="Consolas" panose="020B0609020204030204" pitchFamily="49" charset="0"/>
              </a:rPr>
              <a:t>nghĩa</a:t>
            </a:r>
            <a:r>
              <a:rPr lang="en-US" sz="1400" dirty="0" smtClean="0">
                <a:latin typeface="Consolas" panose="020B0609020204030204" pitchFamily="49" charset="0"/>
              </a:rPr>
              <a:t> </a:t>
            </a:r>
            <a:r>
              <a:rPr lang="en-US" sz="1400" dirty="0" err="1" smtClean="0">
                <a:latin typeface="Consolas" panose="020B0609020204030204" pitchFamily="49" charset="0"/>
              </a:rPr>
              <a:t>là</a:t>
            </a:r>
            <a:r>
              <a:rPr lang="en-US" sz="1400" dirty="0" smtClean="0">
                <a:latin typeface="Consolas" panose="020B0609020204030204" pitchFamily="49" charset="0"/>
              </a:rPr>
              <a:t> “</a:t>
            </a:r>
            <a:r>
              <a:rPr lang="en-US" sz="1400" dirty="0" err="1" smtClean="0">
                <a:latin typeface="Consolas" panose="020B0609020204030204" pitchFamily="49" charset="0"/>
              </a:rPr>
              <a:t>tham</a:t>
            </a:r>
            <a:r>
              <a:rPr lang="en-US" sz="1400" dirty="0" smtClean="0">
                <a:latin typeface="Consolas" panose="020B0609020204030204" pitchFamily="49" charset="0"/>
              </a:rPr>
              <a:t> </a:t>
            </a:r>
            <a:r>
              <a:rPr lang="en-US" sz="1400" dirty="0" err="1" smtClean="0">
                <a:latin typeface="Consolas" panose="020B0609020204030204" pitchFamily="49" charset="0"/>
              </a:rPr>
              <a:t>chiếu</a:t>
            </a:r>
            <a:r>
              <a:rPr lang="en-US" sz="1400" dirty="0" smtClean="0">
                <a:latin typeface="Consolas" panose="020B0609020204030204" pitchFamily="49" charset="0"/>
              </a:rPr>
              <a:t> </a:t>
            </a:r>
            <a:r>
              <a:rPr lang="en-US" sz="1400" dirty="0" err="1" smtClean="0">
                <a:latin typeface="Consolas" panose="020B0609020204030204" pitchFamily="49" charset="0"/>
              </a:rPr>
              <a:t>đến</a:t>
            </a:r>
            <a:r>
              <a:rPr lang="en-US" sz="1400" dirty="0" smtClean="0">
                <a:latin typeface="Consolas" panose="020B0609020204030204" pitchFamily="49" charset="0"/>
              </a:rPr>
              <a:t>”</a:t>
            </a:r>
            <a:endParaRPr lang="en-US" sz="1400" dirty="0" smtClean="0">
              <a:latin typeface="Consolas" panose="020B0609020204030204" pitchFamily="49" charset="0"/>
            </a:endParaRPr>
          </a:p>
          <a:p>
            <a:pPr marL="0" indent="0">
              <a:buNone/>
            </a:pPr>
            <a:r>
              <a:rPr lang="en-US" sz="1400" dirty="0" err="1" smtClean="0">
                <a:latin typeface="Consolas" panose="020B0609020204030204" pitchFamily="49" charset="0"/>
              </a:rPr>
              <a:t>cout</a:t>
            </a:r>
            <a:r>
              <a:rPr lang="en-US" sz="1400" dirty="0" smtClean="0">
                <a:latin typeface="Consolas" panose="020B0609020204030204" pitchFamily="49" charset="0"/>
              </a:rPr>
              <a:t> &lt;&lt; “a = “ &lt;&lt; a &lt;&lt;“, b = “ &lt;&lt; b &lt;&lt;</a:t>
            </a:r>
            <a:r>
              <a:rPr lang="en-US" sz="1400" dirty="0" err="1" smtClean="0">
                <a:latin typeface="Consolas" panose="020B0609020204030204" pitchFamily="49" charset="0"/>
              </a:rPr>
              <a:t>endl</a:t>
            </a:r>
            <a:r>
              <a:rPr lang="en-US" sz="1400" dirty="0" smtClean="0">
                <a:latin typeface="Consolas" panose="020B0609020204030204" pitchFamily="49" charset="0"/>
              </a:rPr>
              <a:t>; </a:t>
            </a:r>
            <a:endParaRPr lang="en-US" sz="1400" dirty="0" smtClean="0">
              <a:latin typeface="Consolas" panose="020B0609020204030204" pitchFamily="49" charset="0"/>
            </a:endParaRPr>
          </a:p>
          <a:p>
            <a:pPr marL="0" indent="0">
              <a:buNone/>
            </a:pPr>
            <a:r>
              <a:rPr lang="en-US" sz="1400" dirty="0" err="1">
                <a:latin typeface="Consolas" panose="020B0609020204030204" pitchFamily="49" charset="0"/>
              </a:rPr>
              <a:t>c</a:t>
            </a:r>
            <a:r>
              <a:rPr lang="en-US" sz="1400" dirty="0" err="1" smtClean="0">
                <a:latin typeface="Consolas" panose="020B0609020204030204" pitchFamily="49" charset="0"/>
              </a:rPr>
              <a:t>out</a:t>
            </a:r>
            <a:r>
              <a:rPr lang="en-US" sz="1400" dirty="0" smtClean="0">
                <a:latin typeface="Consolas" panose="020B0609020204030204" pitchFamily="49" charset="0"/>
              </a:rPr>
              <a:t>&lt;&lt; “Address a: “ &lt;&lt; &amp;a &lt;&lt; “, Address b: “ &lt;&lt; &amp;b &lt;&lt;</a:t>
            </a:r>
            <a:r>
              <a:rPr lang="en-US" sz="1400" dirty="0" err="1" smtClean="0">
                <a:latin typeface="Consolas" panose="020B0609020204030204" pitchFamily="49" charset="0"/>
              </a:rPr>
              <a:t>endl</a:t>
            </a:r>
            <a:r>
              <a:rPr lang="en-US" sz="1400" dirty="0" smtClean="0">
                <a:latin typeface="Consolas" panose="020B0609020204030204" pitchFamily="49" charset="0"/>
              </a:rPr>
              <a:t>;</a:t>
            </a:r>
            <a:endParaRPr lang="en-US" sz="1400" dirty="0">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lưu</a:t>
            </a:r>
            <a:r>
              <a:rPr lang="en-US" dirty="0" smtClean="0"/>
              <a:t> ý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true"/>
          </p:cNvSpPr>
          <p:nvPr>
            <p:ph idx="1"/>
          </p:nvPr>
        </p:nvSpPr>
        <p:spPr/>
        <p:txBody>
          <a:bodyPr/>
          <a:lstStyle/>
          <a:p>
            <a:r>
              <a:rPr lang="en-US" dirty="0" err="1" smtClean="0"/>
              <a:t>Không</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bằng</a:t>
            </a:r>
            <a:r>
              <a:rPr lang="en-US" dirty="0" smtClean="0"/>
              <a:t> 1 </a:t>
            </a:r>
            <a:r>
              <a:rPr lang="en-US" dirty="0" err="1" smtClean="0"/>
              <a:t>biến</a:t>
            </a:r>
            <a:r>
              <a:rPr lang="en-US" dirty="0" smtClean="0"/>
              <a:t> </a:t>
            </a:r>
            <a:r>
              <a:rPr lang="en-US" dirty="0" err="1" smtClean="0"/>
              <a:t>hằng</a:t>
            </a:r>
            <a:r>
              <a:rPr lang="en-US" dirty="0" smtClean="0"/>
              <a:t> </a:t>
            </a:r>
            <a:r>
              <a:rPr lang="en-US" dirty="0" err="1" smtClean="0"/>
              <a:t>số</a:t>
            </a:r>
            <a:r>
              <a:rPr lang="en-US" dirty="0" smtClean="0"/>
              <a:t>: </a:t>
            </a:r>
            <a:endParaRPr lang="en-US" dirty="0" smtClean="0"/>
          </a:p>
          <a:p>
            <a:endParaRPr lang="en-US" dirty="0"/>
          </a:p>
          <a:p>
            <a:endParaRPr lang="en-US" dirty="0" smtClean="0"/>
          </a:p>
          <a:p>
            <a:pPr>
              <a:buFont typeface="Wingdings" panose="05000000000000000000" pitchFamily="2" charset="2"/>
              <a:buChar char="à"/>
            </a:pPr>
            <a:r>
              <a:rPr lang="en-US" dirty="0" err="1" smtClean="0">
                <a:sym typeface="Wingdings" panose="05000000000000000000" pitchFamily="2" charset="2"/>
              </a:rPr>
              <a:t>Vì</a:t>
            </a:r>
            <a:r>
              <a:rPr lang="en-US" dirty="0" smtClean="0">
                <a:sym typeface="Wingdings" panose="05000000000000000000" pitchFamily="2" charset="2"/>
              </a:rPr>
              <a:t> </a:t>
            </a:r>
            <a:r>
              <a:rPr lang="en-US" dirty="0" err="1" smtClean="0">
                <a:sym typeface="Wingdings" panose="05000000000000000000" pitchFamily="2" charset="2"/>
              </a:rPr>
              <a:t>biến</a:t>
            </a:r>
            <a:r>
              <a:rPr lang="en-US" dirty="0" smtClean="0">
                <a:sym typeface="Wingdings" panose="05000000000000000000" pitchFamily="2" charset="2"/>
              </a:rPr>
              <a:t> </a:t>
            </a:r>
            <a:r>
              <a:rPr lang="en-US" dirty="0" err="1" smtClean="0">
                <a:sym typeface="Wingdings" panose="05000000000000000000" pitchFamily="2" charset="2"/>
              </a:rPr>
              <a:t>tham</a:t>
            </a:r>
            <a:r>
              <a:rPr lang="en-US" dirty="0" smtClean="0">
                <a:sym typeface="Wingdings" panose="05000000000000000000" pitchFamily="2" charset="2"/>
              </a:rPr>
              <a:t> </a:t>
            </a:r>
            <a:r>
              <a:rPr lang="en-US" dirty="0" err="1" smtClean="0">
                <a:sym typeface="Wingdings" panose="05000000000000000000" pitchFamily="2" charset="2"/>
              </a:rPr>
              <a:t>chiếu</a:t>
            </a:r>
            <a:r>
              <a:rPr lang="en-US" dirty="0" smtClean="0">
                <a:sym typeface="Wingdings" panose="05000000000000000000" pitchFamily="2" charset="2"/>
              </a:rPr>
              <a:t> </a:t>
            </a:r>
            <a:r>
              <a:rPr lang="en-US" b="1" dirty="0" smtClean="0">
                <a:sym typeface="Wingdings" panose="05000000000000000000" pitchFamily="2" charset="2"/>
              </a:rPr>
              <a:t>ref</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a:t>
            </a:r>
            <a:r>
              <a:rPr lang="en-US" dirty="0" err="1" smtClean="0">
                <a:sym typeface="Wingdings" panose="05000000000000000000" pitchFamily="2" charset="2"/>
              </a:rPr>
              <a:t>thể</a:t>
            </a:r>
            <a:r>
              <a:rPr lang="en-US" dirty="0" smtClean="0">
                <a:sym typeface="Wingdings" panose="05000000000000000000" pitchFamily="2" charset="2"/>
              </a:rPr>
              <a:t> </a:t>
            </a:r>
            <a:r>
              <a:rPr lang="en-US" dirty="0" err="1" smtClean="0">
                <a:sym typeface="Wingdings" panose="05000000000000000000" pitchFamily="2" charset="2"/>
              </a:rPr>
              <a:t>thay</a:t>
            </a:r>
            <a:r>
              <a:rPr lang="en-US" dirty="0" smtClean="0">
                <a:sym typeface="Wingdings" panose="05000000000000000000" pitchFamily="2" charset="2"/>
              </a:rPr>
              <a:t> </a:t>
            </a:r>
            <a:r>
              <a:rPr lang="en-US" dirty="0" err="1" smtClean="0">
                <a:sym typeface="Wingdings" panose="05000000000000000000" pitchFamily="2" charset="2"/>
              </a:rPr>
              <a:t>đổi</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err="1" smtClean="0">
                <a:sym typeface="Wingdings" panose="05000000000000000000" pitchFamily="2" charset="2"/>
              </a:rPr>
              <a:t>bên</a:t>
            </a:r>
            <a:r>
              <a:rPr lang="en-US" dirty="0" smtClean="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a:t>
            </a:r>
            <a:r>
              <a:rPr lang="en-US" dirty="0" err="1" smtClean="0">
                <a:sym typeface="Wingdings" panose="05000000000000000000" pitchFamily="2" charset="2"/>
              </a:rPr>
              <a:t>vùng</a:t>
            </a:r>
            <a:r>
              <a:rPr lang="en-US" dirty="0" smtClean="0">
                <a:sym typeface="Wingdings" panose="05000000000000000000" pitchFamily="2" charset="2"/>
              </a:rPr>
              <a:t> </a:t>
            </a:r>
            <a:r>
              <a:rPr lang="en-US" dirty="0" err="1" smtClean="0">
                <a:sym typeface="Wingdings" panose="05000000000000000000" pitchFamily="2" charset="2"/>
              </a:rPr>
              <a:t>nhớ</a:t>
            </a:r>
            <a:r>
              <a:rPr lang="en-US" dirty="0" smtClean="0">
                <a:sym typeface="Wingdings" panose="05000000000000000000" pitchFamily="2" charset="2"/>
              </a:rPr>
              <a:t>, </a:t>
            </a:r>
            <a:r>
              <a:rPr lang="en-US" dirty="0" err="1" smtClean="0">
                <a:sym typeface="Wingdings" panose="05000000000000000000" pitchFamily="2" charset="2"/>
              </a:rPr>
              <a:t>nhưng</a:t>
            </a:r>
            <a:r>
              <a:rPr lang="en-US" dirty="0" smtClean="0">
                <a:sym typeface="Wingdings" panose="05000000000000000000" pitchFamily="2" charset="2"/>
              </a:rPr>
              <a:t> </a:t>
            </a:r>
            <a:r>
              <a:rPr lang="en-US" dirty="0" err="1" smtClean="0">
                <a:sym typeface="Wingdings" panose="05000000000000000000" pitchFamily="2" charset="2"/>
              </a:rPr>
              <a:t>lúc</a:t>
            </a:r>
            <a:r>
              <a:rPr lang="en-US" dirty="0" smtClean="0">
                <a:sym typeface="Wingdings" panose="05000000000000000000" pitchFamily="2" charset="2"/>
              </a:rPr>
              <a:t> </a:t>
            </a:r>
            <a:r>
              <a:rPr lang="en-US" dirty="0" err="1" smtClean="0">
                <a:sym typeface="Wingdings" panose="05000000000000000000" pitchFamily="2" charset="2"/>
              </a:rPr>
              <a:t>này</a:t>
            </a:r>
            <a:r>
              <a:rPr lang="en-US" dirty="0" smtClean="0">
                <a:sym typeface="Wingdings" panose="05000000000000000000" pitchFamily="2" charset="2"/>
              </a:rPr>
              <a:t>, </a:t>
            </a:r>
            <a:r>
              <a:rPr lang="en-US" b="1" dirty="0" err="1" smtClean="0">
                <a:sym typeface="Wingdings" panose="05000000000000000000" pitchFamily="2" charset="2"/>
              </a:rPr>
              <a:t>var</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a:t>
            </a:r>
            <a:r>
              <a:rPr lang="en-US" dirty="0" err="1" smtClean="0">
                <a:sym typeface="Wingdings" panose="05000000000000000000" pitchFamily="2" charset="2"/>
              </a:rPr>
              <a:t>hằng</a:t>
            </a:r>
            <a:r>
              <a:rPr lang="en-US" dirty="0" smtClean="0">
                <a:sym typeface="Wingdings" panose="05000000000000000000" pitchFamily="2" charset="2"/>
              </a:rPr>
              <a:t> </a:t>
            </a:r>
            <a:r>
              <a:rPr lang="en-US" dirty="0" err="1" smtClean="0">
                <a:sym typeface="Wingdings" panose="05000000000000000000" pitchFamily="2" charset="2"/>
              </a:rPr>
              <a:t>số</a:t>
            </a:r>
            <a:r>
              <a:rPr lang="en-US" dirty="0" smtClean="0">
                <a:sym typeface="Wingdings" panose="05000000000000000000" pitchFamily="2" charset="2"/>
              </a:rPr>
              <a:t> </a:t>
            </a:r>
            <a:r>
              <a:rPr lang="en-US" dirty="0" err="1" smtClean="0">
                <a:sym typeface="Wingdings" panose="05000000000000000000" pitchFamily="2" charset="2"/>
              </a:rPr>
              <a:t>nên</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err="1" smtClean="0">
                <a:sym typeface="Wingdings" panose="05000000000000000000" pitchFamily="2" charset="2"/>
              </a:rPr>
              <a:t>vùng</a:t>
            </a:r>
            <a:r>
              <a:rPr lang="en-US" dirty="0" smtClean="0">
                <a:sym typeface="Wingdings" panose="05000000000000000000" pitchFamily="2" charset="2"/>
              </a:rPr>
              <a:t> </a:t>
            </a:r>
            <a:r>
              <a:rPr lang="en-US" dirty="0" err="1" smtClean="0">
                <a:sym typeface="Wingdings" panose="05000000000000000000" pitchFamily="2" charset="2"/>
              </a:rPr>
              <a:t>nhớ</a:t>
            </a:r>
            <a:r>
              <a:rPr lang="en-US" dirty="0" smtClean="0">
                <a:sym typeface="Wingdings" panose="05000000000000000000" pitchFamily="2" charset="2"/>
              </a:rPr>
              <a:t>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được</a:t>
            </a:r>
            <a:r>
              <a:rPr lang="en-US" dirty="0" smtClean="0">
                <a:sym typeface="Wingdings" panose="05000000000000000000" pitchFamily="2" charset="2"/>
              </a:rPr>
              <a:t> </a:t>
            </a:r>
            <a:r>
              <a:rPr lang="en-US" dirty="0" err="1" smtClean="0">
                <a:sym typeface="Wingdings" panose="05000000000000000000" pitchFamily="2" charset="2"/>
              </a:rPr>
              <a:t>phép</a:t>
            </a:r>
            <a:r>
              <a:rPr lang="en-US" dirty="0" smtClean="0">
                <a:sym typeface="Wingdings" panose="05000000000000000000" pitchFamily="2" charset="2"/>
              </a:rPr>
              <a:t> </a:t>
            </a:r>
            <a:r>
              <a:rPr lang="en-US" dirty="0" err="1" smtClean="0">
                <a:sym typeface="Wingdings" panose="05000000000000000000" pitchFamily="2" charset="2"/>
              </a:rPr>
              <a:t>thay</a:t>
            </a:r>
            <a:r>
              <a:rPr lang="en-US" dirty="0" smtClean="0">
                <a:sym typeface="Wingdings" panose="05000000000000000000" pitchFamily="2" charset="2"/>
              </a:rPr>
              <a:t> </a:t>
            </a:r>
            <a:r>
              <a:rPr lang="en-US" dirty="0" err="1" smtClean="0">
                <a:sym typeface="Wingdings" panose="05000000000000000000" pitchFamily="2" charset="2"/>
              </a:rPr>
              <a:t>đổi</a:t>
            </a:r>
            <a:r>
              <a:rPr lang="en-US" dirty="0" smtClean="0">
                <a:sym typeface="Wingdings" panose="05000000000000000000" pitchFamily="2" charset="2"/>
              </a:rPr>
              <a:t>. </a:t>
            </a:r>
            <a:r>
              <a:rPr lang="en-US" dirty="0" err="1" smtClean="0">
                <a:sym typeface="Wingdings" panose="05000000000000000000" pitchFamily="2" charset="2"/>
              </a:rPr>
              <a:t>Dẫn</a:t>
            </a:r>
            <a:r>
              <a:rPr lang="en-US" dirty="0" smtClean="0">
                <a:sym typeface="Wingdings" panose="05000000000000000000" pitchFamily="2" charset="2"/>
              </a:rPr>
              <a:t> </a:t>
            </a:r>
            <a:r>
              <a:rPr lang="en-US" dirty="0" err="1" smtClean="0">
                <a:sym typeface="Wingdings" panose="05000000000000000000" pitchFamily="2" charset="2"/>
              </a:rPr>
              <a:t>đến</a:t>
            </a:r>
            <a:r>
              <a:rPr lang="en-US" dirty="0" smtClean="0">
                <a:sym typeface="Wingdings" panose="05000000000000000000" pitchFamily="2" charset="2"/>
              </a:rPr>
              <a:t> </a:t>
            </a:r>
            <a:r>
              <a:rPr lang="en-US" dirty="0" err="1" smtClean="0">
                <a:sym typeface="Wingdings" panose="05000000000000000000" pitchFamily="2" charset="2"/>
              </a:rPr>
              <a:t>xung</a:t>
            </a:r>
            <a:r>
              <a:rPr lang="en-US" dirty="0" smtClean="0">
                <a:sym typeface="Wingdings" panose="05000000000000000000" pitchFamily="2" charset="2"/>
              </a:rPr>
              <a:t> </a:t>
            </a:r>
            <a:r>
              <a:rPr lang="en-US" dirty="0" err="1" smtClean="0">
                <a:sym typeface="Wingdings" panose="05000000000000000000" pitchFamily="2" charset="2"/>
              </a:rPr>
              <a:t>đột</a:t>
            </a:r>
            <a:r>
              <a:rPr lang="en-US" dirty="0" smtClean="0">
                <a:sym typeface="Wingdings" panose="05000000000000000000" pitchFamily="2" charset="2"/>
              </a:rPr>
              <a:t> </a:t>
            </a:r>
            <a:r>
              <a:rPr lang="en-US" dirty="0" err="1" smtClean="0">
                <a:sym typeface="Wingdings" panose="05000000000000000000" pitchFamily="2" charset="2"/>
              </a:rPr>
              <a:t>nên</a:t>
            </a:r>
            <a:r>
              <a:rPr lang="en-US" dirty="0" smtClean="0">
                <a:sym typeface="Wingdings" panose="05000000000000000000" pitchFamily="2" charset="2"/>
              </a:rPr>
              <a:t> compiler </a:t>
            </a:r>
            <a:r>
              <a:rPr lang="en-US" dirty="0" err="1" smtClean="0">
                <a:sym typeface="Wingdings" panose="05000000000000000000" pitchFamily="2" charset="2"/>
              </a:rPr>
              <a:t>báo</a:t>
            </a:r>
            <a:r>
              <a:rPr lang="en-US" dirty="0" smtClean="0">
                <a:sym typeface="Wingdings" panose="05000000000000000000" pitchFamily="2" charset="2"/>
              </a:rPr>
              <a:t> </a:t>
            </a:r>
            <a:r>
              <a:rPr lang="en-US" dirty="0" err="1" smtClean="0">
                <a:sym typeface="Wingdings" panose="05000000000000000000" pitchFamily="2" charset="2"/>
              </a:rPr>
              <a:t>lỗi</a:t>
            </a:r>
            <a:r>
              <a:rPr lang="en-US" dirty="0" smtClean="0">
                <a:sym typeface="Wingdings" panose="05000000000000000000" pitchFamily="2" charset="2"/>
              </a:rPr>
              <a:t>.</a:t>
            </a:r>
            <a:endParaRPr lang="en-US" dirty="0" smtClean="0">
              <a:sym typeface="Wingdings" panose="05000000000000000000" pitchFamily="2" charset="2"/>
            </a:endParaRPr>
          </a:p>
          <a:p>
            <a:pPr>
              <a:buFont typeface="Wingdings" panose="05000000000000000000" pitchFamily="2" charset="2"/>
              <a:buChar char="à"/>
            </a:pPr>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chiếu</a:t>
            </a:r>
            <a:r>
              <a:rPr lang="en-US" dirty="0" smtClean="0"/>
              <a:t> 1 </a:t>
            </a:r>
            <a:r>
              <a:rPr lang="en-US" dirty="0" err="1" smtClean="0"/>
              <a:t>biến</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đến</a:t>
            </a:r>
            <a:r>
              <a:rPr lang="en-US" dirty="0" smtClean="0"/>
              <a:t> 1 </a:t>
            </a:r>
            <a:r>
              <a:rPr lang="en-US" dirty="0" err="1" smtClean="0"/>
              <a:t>hằng</a:t>
            </a:r>
            <a:r>
              <a:rPr lang="en-US" dirty="0" smtClean="0"/>
              <a:t> </a:t>
            </a:r>
            <a:r>
              <a:rPr lang="en-US" dirty="0" err="1" smtClean="0"/>
              <a:t>số</a:t>
            </a:r>
            <a:r>
              <a:rPr lang="en-US" dirty="0" smtClean="0"/>
              <a:t>:</a:t>
            </a:r>
            <a:endParaRPr lang="en-US" dirty="0" smtClean="0"/>
          </a:p>
          <a:p>
            <a:pPr>
              <a:buFont typeface="Wingdings" panose="05000000000000000000" pitchFamily="2" charset="2"/>
              <a:buChar char="à"/>
            </a:pPr>
            <a:endParaRPr lang="en-US" dirty="0" smtClean="0"/>
          </a:p>
          <a:p>
            <a:endParaRPr lang="en-US" dirty="0"/>
          </a:p>
        </p:txBody>
      </p:sp>
      <p:sp>
        <p:nvSpPr>
          <p:cNvPr id="5" name="Rectangle 4"/>
          <p:cNvSpPr/>
          <p:nvPr/>
        </p:nvSpPr>
        <p:spPr>
          <a:xfrm>
            <a:off x="2508504" y="2575483"/>
            <a:ext cx="6096000" cy="646331"/>
          </a:xfrm>
          <a:prstGeom prst="rect">
            <a:avLst/>
          </a:prstGeom>
        </p:spPr>
        <p:txBody>
          <a:bodyPr>
            <a:spAutoFit/>
          </a:bodyPr>
          <a:lstStyle/>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&amp; ref =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endParaRPr lang="en-US" dirty="0"/>
          </a:p>
        </p:txBody>
      </p:sp>
      <p:sp>
        <p:nvSpPr>
          <p:cNvPr id="7" name="Rectangle 6"/>
          <p:cNvSpPr/>
          <p:nvPr/>
        </p:nvSpPr>
        <p:spPr>
          <a:xfrm>
            <a:off x="2508504" y="4751755"/>
            <a:ext cx="6096000" cy="646331"/>
          </a:xfrm>
          <a:prstGeom prst="rect">
            <a:avLst/>
          </a:prstGeom>
        </p:spPr>
        <p:txBody>
          <a:bodyPr>
            <a:spAutoFit/>
          </a:bodyPr>
          <a:lstStyle/>
          <a:p>
            <a:r>
              <a:rPr lang="en-US">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&amp; ref =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lưu</a:t>
            </a:r>
            <a:r>
              <a:rPr lang="en-US" dirty="0" smtClean="0"/>
              <a:t> ý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true"/>
          </p:cNvSpPr>
          <p:nvPr>
            <p:ph idx="1"/>
          </p:nvPr>
        </p:nvSpPr>
        <p:spPr/>
        <p:txBody>
          <a:bodyPr/>
          <a:lstStyle/>
          <a:p>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chiếu</a:t>
            </a:r>
            <a:r>
              <a:rPr lang="en-US" dirty="0" smtClean="0"/>
              <a:t> 1 </a:t>
            </a:r>
            <a:r>
              <a:rPr lang="en-US" dirty="0" err="1" smtClean="0"/>
              <a:t>biến</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đến</a:t>
            </a:r>
            <a:r>
              <a:rPr lang="en-US" dirty="0" smtClean="0"/>
              <a:t> 1 </a:t>
            </a:r>
            <a:r>
              <a:rPr lang="en-US" dirty="0" err="1" smtClean="0"/>
              <a:t>biến</a:t>
            </a:r>
            <a:r>
              <a:rPr lang="en-US" dirty="0" smtClean="0"/>
              <a:t> </a:t>
            </a:r>
            <a:r>
              <a:rPr lang="en-US" dirty="0" err="1" smtClean="0"/>
              <a:t>bình</a:t>
            </a:r>
            <a:r>
              <a:rPr lang="en-US" dirty="0" smtClean="0"/>
              <a:t> </a:t>
            </a:r>
            <a:r>
              <a:rPr lang="en-US" dirty="0" err="1" smtClean="0"/>
              <a:t>thường</a:t>
            </a:r>
            <a:r>
              <a:rPr lang="en-US" dirty="0" smtClean="0"/>
              <a:t>:</a:t>
            </a:r>
            <a:endParaRPr lang="en-US" dirty="0" smtClean="0"/>
          </a:p>
          <a:p>
            <a:endParaRPr lang="en-US" dirty="0"/>
          </a:p>
          <a:p>
            <a:pPr marL="0" indent="0">
              <a:buNone/>
            </a:pPr>
            <a:endParaRPr lang="en-US" dirty="0"/>
          </a:p>
          <a:p>
            <a:pPr>
              <a:buFont typeface="Wingdings" panose="05000000000000000000" pitchFamily="2" charset="2"/>
              <a:buChar char="à"/>
            </a:pP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thể</a:t>
            </a:r>
            <a:r>
              <a:rPr lang="en-US" dirty="0" smtClean="0">
                <a:sym typeface="Wingdings" panose="05000000000000000000" pitchFamily="2" charset="2"/>
              </a:rPr>
              <a:t> </a:t>
            </a:r>
            <a:r>
              <a:rPr lang="en-US" dirty="0" err="1" smtClean="0">
                <a:sym typeface="Wingdings" panose="05000000000000000000" pitchFamily="2" charset="2"/>
              </a:rPr>
              <a:t>thực</a:t>
            </a:r>
            <a:r>
              <a:rPr lang="en-US" dirty="0" smtClean="0">
                <a:sym typeface="Wingdings" panose="05000000000000000000" pitchFamily="2" charset="2"/>
              </a:rPr>
              <a:t> </a:t>
            </a:r>
            <a:r>
              <a:rPr lang="en-US" dirty="0" err="1" smtClean="0">
                <a:sym typeface="Wingdings" panose="05000000000000000000" pitchFamily="2" charset="2"/>
              </a:rPr>
              <a:t>hiện</a:t>
            </a:r>
            <a:r>
              <a:rPr lang="en-US" dirty="0" smtClean="0">
                <a:sym typeface="Wingdings" panose="05000000000000000000" pitchFamily="2" charset="2"/>
              </a:rPr>
              <a:t> </a:t>
            </a:r>
            <a:r>
              <a:rPr lang="en-US" dirty="0" err="1" smtClean="0">
                <a:sym typeface="Wingdings" panose="05000000000000000000" pitchFamily="2" charset="2"/>
              </a:rPr>
              <a:t>nhiều</a:t>
            </a:r>
            <a:r>
              <a:rPr lang="en-US" dirty="0" smtClean="0">
                <a:sym typeface="Wingdings" panose="05000000000000000000" pitchFamily="2" charset="2"/>
              </a:rPr>
              <a:t> </a:t>
            </a:r>
            <a:r>
              <a:rPr lang="en-US" dirty="0" err="1" smtClean="0">
                <a:sym typeface="Wingdings" panose="05000000000000000000" pitchFamily="2" charset="2"/>
              </a:rPr>
              <a:t>lần</a:t>
            </a:r>
            <a:r>
              <a:rPr lang="en-US" dirty="0" smtClean="0">
                <a:sym typeface="Wingdings" panose="05000000000000000000" pitchFamily="2" charset="2"/>
              </a:rPr>
              <a:t> </a:t>
            </a:r>
            <a:r>
              <a:rPr lang="en-US" dirty="0" err="1" smtClean="0">
                <a:sym typeface="Wingdings" panose="05000000000000000000" pitchFamily="2" charset="2"/>
              </a:rPr>
              <a:t>tham</a:t>
            </a:r>
            <a:r>
              <a:rPr lang="en-US" dirty="0" smtClean="0">
                <a:sym typeface="Wingdings" panose="05000000000000000000" pitchFamily="2" charset="2"/>
              </a:rPr>
              <a:t> </a:t>
            </a:r>
            <a:r>
              <a:rPr lang="en-US" dirty="0" err="1" smtClean="0">
                <a:sym typeface="Wingdings" panose="05000000000000000000" pitchFamily="2" charset="2"/>
              </a:rPr>
              <a:t>chiếu</a:t>
            </a:r>
            <a:r>
              <a:rPr lang="en-US" dirty="0" smtClean="0">
                <a:sym typeface="Wingdings" panose="05000000000000000000" pitchFamily="2" charset="2"/>
              </a:rPr>
              <a:t> </a:t>
            </a:r>
            <a:r>
              <a:rPr lang="en-US" dirty="0" err="1" smtClean="0">
                <a:sym typeface="Wingdings" panose="05000000000000000000" pitchFamily="2" charset="2"/>
              </a:rPr>
              <a:t>đến</a:t>
            </a:r>
            <a:r>
              <a:rPr lang="en-US" dirty="0" smtClean="0">
                <a:sym typeface="Wingdings" panose="05000000000000000000" pitchFamily="2" charset="2"/>
              </a:rPr>
              <a:t> </a:t>
            </a:r>
            <a:r>
              <a:rPr lang="en-US" dirty="0" err="1" smtClean="0">
                <a:sym typeface="Wingdings" panose="05000000000000000000" pitchFamily="2" charset="2"/>
              </a:rPr>
              <a:t>nhiều</a:t>
            </a:r>
            <a:r>
              <a:rPr lang="en-US" dirty="0" smtClean="0">
                <a:sym typeface="Wingdings" panose="05000000000000000000" pitchFamily="2" charset="2"/>
              </a:rPr>
              <a:t> </a:t>
            </a:r>
            <a:r>
              <a:rPr lang="en-US" dirty="0" err="1" smtClean="0">
                <a:sym typeface="Wingdings" panose="05000000000000000000" pitchFamily="2" charset="2"/>
              </a:rPr>
              <a:t>biến</a:t>
            </a:r>
            <a:r>
              <a:rPr lang="en-US" dirty="0" smtClean="0">
                <a:sym typeface="Wingdings" panose="05000000000000000000" pitchFamily="2" charset="2"/>
              </a:rPr>
              <a:t> </a:t>
            </a:r>
            <a:r>
              <a:rPr lang="en-US" dirty="0" err="1" smtClean="0">
                <a:sym typeface="Wingdings" panose="05000000000000000000" pitchFamily="2" charset="2"/>
              </a:rPr>
              <a:t>khác</a:t>
            </a:r>
            <a:r>
              <a:rPr lang="en-US" dirty="0" smtClean="0">
                <a:sym typeface="Wingdings" panose="05000000000000000000" pitchFamily="2" charset="2"/>
              </a:rPr>
              <a:t> </a:t>
            </a:r>
            <a:r>
              <a:rPr lang="en-US" dirty="0" err="1" smtClean="0">
                <a:sym typeface="Wingdings" panose="05000000000000000000" pitchFamily="2" charset="2"/>
              </a:rPr>
              <a:t>nhau</a:t>
            </a:r>
            <a:r>
              <a:rPr lang="en-US" dirty="0" smtClean="0">
                <a:sym typeface="Wingdings" panose="05000000000000000000" pitchFamily="2" charset="2"/>
              </a:rPr>
              <a:t>: (</a:t>
            </a:r>
            <a:r>
              <a:rPr lang="en-US" dirty="0" err="1" smtClean="0">
                <a:sym typeface="Wingdings" panose="05000000000000000000" pitchFamily="2" charset="2"/>
              </a:rPr>
              <a:t>Phép</a:t>
            </a:r>
            <a:r>
              <a:rPr lang="en-US" dirty="0" smtClean="0">
                <a:sym typeface="Wingdings" panose="05000000000000000000" pitchFamily="2" charset="2"/>
              </a:rPr>
              <a:t> </a:t>
            </a:r>
            <a:r>
              <a:rPr lang="en-US" dirty="0" err="1" smtClean="0">
                <a:sym typeface="Wingdings" panose="05000000000000000000" pitchFamily="2" charset="2"/>
              </a:rPr>
              <a:t>gán</a:t>
            </a:r>
            <a:r>
              <a:rPr lang="en-US" dirty="0" smtClean="0">
                <a:sym typeface="Wingdings" panose="05000000000000000000" pitchFamily="2" charset="2"/>
              </a:rPr>
              <a:t> </a:t>
            </a:r>
            <a:r>
              <a:rPr lang="en-US" dirty="0" err="1" smtClean="0">
                <a:sym typeface="Wingdings" panose="05000000000000000000" pitchFamily="2" charset="2"/>
              </a:rPr>
              <a:t>thứ</a:t>
            </a:r>
            <a:r>
              <a:rPr lang="en-US" dirty="0" smtClean="0">
                <a:sym typeface="Wingdings" panose="05000000000000000000" pitchFamily="2" charset="2"/>
              </a:rPr>
              <a:t> 2 </a:t>
            </a:r>
            <a:r>
              <a:rPr lang="en-US" dirty="0" err="1" smtClean="0">
                <a:sym typeface="Wingdings" panose="05000000000000000000" pitchFamily="2" charset="2"/>
              </a:rPr>
              <a:t>chỉ</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a:t>
            </a:r>
            <a:r>
              <a:rPr lang="en-US" dirty="0" err="1" smtClean="0">
                <a:sym typeface="Wingdings" panose="05000000000000000000" pitchFamily="2" charset="2"/>
              </a:rPr>
              <a:t>gán</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err="1" smtClean="0">
                <a:sym typeface="Wingdings" panose="05000000000000000000" pitchFamily="2" charset="2"/>
              </a:rPr>
              <a:t>thông</a:t>
            </a:r>
            <a:r>
              <a:rPr lang="en-US" dirty="0" smtClean="0">
                <a:sym typeface="Wingdings" panose="05000000000000000000" pitchFamily="2" charset="2"/>
              </a:rPr>
              <a:t> </a:t>
            </a:r>
            <a:r>
              <a:rPr lang="en-US" dirty="0" err="1" smtClean="0">
                <a:sym typeface="Wingdings" panose="05000000000000000000" pitchFamily="2" charset="2"/>
              </a:rPr>
              <a:t>thường</a:t>
            </a:r>
            <a:r>
              <a:rPr lang="en-US" dirty="0" smtClean="0">
                <a:sym typeface="Wingdings" panose="05000000000000000000" pitchFamily="2" charset="2"/>
              </a:rPr>
              <a:t> </a:t>
            </a:r>
            <a:r>
              <a:rPr lang="en-US" dirty="0" err="1" smtClean="0">
                <a:sym typeface="Wingdings" panose="05000000000000000000" pitchFamily="2" charset="2"/>
              </a:rPr>
              <a:t>chứ</a:t>
            </a:r>
            <a:r>
              <a:rPr lang="en-US" dirty="0" smtClean="0">
                <a:sym typeface="Wingdings" panose="05000000000000000000" pitchFamily="2" charset="2"/>
              </a:rPr>
              <a:t>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phải</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a:t>
            </a:r>
            <a:r>
              <a:rPr lang="en-US" dirty="0" err="1" smtClean="0">
                <a:sym typeface="Wingdings" panose="05000000000000000000" pitchFamily="2" charset="2"/>
              </a:rPr>
              <a:t>tham</a:t>
            </a:r>
            <a:r>
              <a:rPr lang="en-US" dirty="0" smtClean="0">
                <a:sym typeface="Wingdings" panose="05000000000000000000" pitchFamily="2" charset="2"/>
              </a:rPr>
              <a:t> </a:t>
            </a:r>
            <a:r>
              <a:rPr lang="en-US" dirty="0" err="1" smtClean="0">
                <a:sym typeface="Wingdings" panose="05000000000000000000" pitchFamily="2" charset="2"/>
              </a:rPr>
              <a:t>chiếu</a:t>
            </a:r>
            <a:r>
              <a:rPr lang="en-US"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smtClean="0"/>
          </a:p>
          <a:p>
            <a:endParaRPr lang="en-US" dirty="0"/>
          </a:p>
        </p:txBody>
      </p:sp>
      <p:sp>
        <p:nvSpPr>
          <p:cNvPr id="4" name="Rectangle 3"/>
          <p:cNvSpPr/>
          <p:nvPr/>
        </p:nvSpPr>
        <p:spPr>
          <a:xfrm>
            <a:off x="2682240" y="2712643"/>
            <a:ext cx="6096000" cy="646331"/>
          </a:xfrm>
          <a:prstGeom prst="rect">
            <a:avLst/>
          </a:prstGeom>
        </p:spPr>
        <p:txBody>
          <a:bodyPr>
            <a:spAutoFit/>
          </a:bodyPr>
          <a:lstStyle/>
          <a:p>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int32_t</a:t>
            </a:r>
            <a:r>
              <a:rPr lang="en-US" dirty="0">
                <a:solidFill>
                  <a:srgbClr val="000000"/>
                </a:solidFill>
                <a:latin typeface="Consolas" panose="020B0609020204030204" pitchFamily="49" charset="0"/>
              </a:rPr>
              <a:t> &amp; ref =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endParaRPr lang="en-US" dirty="0"/>
          </a:p>
        </p:txBody>
      </p:sp>
      <p:sp>
        <p:nvSpPr>
          <p:cNvPr id="5" name="Rectangle 4"/>
          <p:cNvSpPr/>
          <p:nvPr/>
        </p:nvSpPr>
        <p:spPr>
          <a:xfrm>
            <a:off x="2334768" y="4012402"/>
            <a:ext cx="6096000" cy="2246769"/>
          </a:xfrm>
          <a:prstGeom prst="rect">
            <a:avLst/>
          </a:prstGeom>
        </p:spPr>
        <p:txBody>
          <a:bodyPr>
            <a:spAutoFit/>
          </a:bodyPr>
          <a:lstStyle/>
          <a:p>
            <a:r>
              <a:rPr lang="en-US" sz="1400" dirty="0">
                <a:solidFill>
                  <a:srgbClr val="2B91AF"/>
                </a:solidFill>
                <a:latin typeface="Consolas" panose="020B0609020204030204" pitchFamily="49" charset="0"/>
              </a:rPr>
              <a:t>int32_t</a:t>
            </a:r>
            <a:r>
              <a:rPr lang="en-US" sz="1400" dirty="0">
                <a:solidFill>
                  <a:srgbClr val="000000"/>
                </a:solidFill>
                <a:latin typeface="Consolas" panose="020B0609020204030204" pitchFamily="49" charset="0"/>
              </a:rPr>
              <a:t> i_value1 = 10;</a:t>
            </a:r>
            <a:endParaRPr lang="en-US" sz="1400" dirty="0">
              <a:solidFill>
                <a:srgbClr val="000000"/>
              </a:solidFill>
              <a:latin typeface="Consolas" panose="020B0609020204030204" pitchFamily="49" charset="0"/>
            </a:endParaRPr>
          </a:p>
          <a:p>
            <a:r>
              <a:rPr lang="en-US" sz="1400" dirty="0">
                <a:solidFill>
                  <a:srgbClr val="2B91AF"/>
                </a:solidFill>
                <a:latin typeface="Consolas" panose="020B0609020204030204" pitchFamily="49" charset="0"/>
              </a:rPr>
              <a:t>int32_t</a:t>
            </a:r>
            <a:r>
              <a:rPr lang="en-US" sz="1400" dirty="0">
                <a:solidFill>
                  <a:srgbClr val="000000"/>
                </a:solidFill>
                <a:latin typeface="Consolas" panose="020B0609020204030204" pitchFamily="49" charset="0"/>
              </a:rPr>
              <a:t> i_value2 = 20;</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"Address of i_value1: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&amp;i_value1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2B91AF"/>
                </a:solidFill>
                <a:latin typeface="Consolas" panose="020B0609020204030204" pitchFamily="49" charset="0"/>
              </a:rPr>
              <a:t>int32_t</a:t>
            </a:r>
            <a:r>
              <a:rPr lang="en-US" sz="1400" dirty="0">
                <a:solidFill>
                  <a:srgbClr val="000000"/>
                </a:solidFill>
                <a:latin typeface="Consolas" panose="020B0609020204030204" pitchFamily="49" charset="0"/>
              </a:rPr>
              <a:t> &amp; ref = i_value1;</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"Address of ref: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&amp;ref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"Value of ref:"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ref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ref = i_value2;</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"Address of ref: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&amp;ref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"Value of ref:"</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ref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"Value of i_value1:"</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i_value1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endParaRPr lang="en-US"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hàm</a:t>
            </a:r>
            <a:r>
              <a:rPr lang="en-US" dirty="0" smtClean="0"/>
              <a:t> </a:t>
            </a:r>
            <a:r>
              <a:rPr lang="en-US" dirty="0" err="1" smtClean="0"/>
              <a:t>là</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true"/>
          </p:cNvSpPr>
          <p:nvPr>
            <p:ph idx="1"/>
          </p:nvPr>
        </p:nvSpPr>
        <p:spPr/>
        <p:txBody>
          <a:bodyPr/>
          <a:lstStyle/>
          <a:p>
            <a:r>
              <a:rPr lang="en-US" dirty="0" err="1" smtClean="0"/>
              <a:t>Đặt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hoán</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2 </a:t>
            </a:r>
            <a:r>
              <a:rPr lang="en-US" dirty="0" err="1" smtClean="0"/>
              <a:t>số</a:t>
            </a:r>
            <a:r>
              <a:rPr lang="en-US" dirty="0" smtClean="0"/>
              <a:t> </a:t>
            </a:r>
            <a:r>
              <a:rPr lang="en-US" dirty="0" err="1" smtClean="0"/>
              <a:t>thực</a:t>
            </a:r>
            <a:r>
              <a:rPr lang="en-US" dirty="0" smtClean="0"/>
              <a:t> a </a:t>
            </a:r>
            <a:r>
              <a:rPr lang="en-US" dirty="0" err="1" smtClean="0"/>
              <a:t>và</a:t>
            </a:r>
            <a:r>
              <a:rPr lang="en-US" dirty="0" smtClean="0"/>
              <a:t> b </a:t>
            </a:r>
            <a:r>
              <a:rPr lang="en-US" dirty="0" err="1" smtClean="0"/>
              <a:t>bằng</a:t>
            </a:r>
            <a:r>
              <a:rPr lang="en-US" dirty="0" smtClean="0"/>
              <a:t> </a:t>
            </a:r>
            <a:r>
              <a:rPr lang="en-US" dirty="0" err="1" smtClean="0"/>
              <a:t>hàm</a:t>
            </a:r>
            <a:r>
              <a:rPr lang="en-US" dirty="0" smtClean="0"/>
              <a:t>?</a:t>
            </a:r>
            <a:endParaRPr lang="en-US" dirty="0"/>
          </a:p>
        </p:txBody>
      </p:sp>
      <p:sp>
        <p:nvSpPr>
          <p:cNvPr id="4" name="Rectangle 3"/>
          <p:cNvSpPr/>
          <p:nvPr/>
        </p:nvSpPr>
        <p:spPr>
          <a:xfrm>
            <a:off x="2225040" y="2908453"/>
            <a:ext cx="6096000" cy="1754326"/>
          </a:xfrm>
          <a:prstGeom prst="rect">
            <a:avLst/>
          </a:prstGeom>
        </p:spPr>
        <p:txBody>
          <a:bodyPr>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swapValue</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value1</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value2</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temp = </a:t>
            </a:r>
            <a:r>
              <a:rPr lang="en-US" dirty="0">
                <a:solidFill>
                  <a:srgbClr val="808080"/>
                </a:solidFill>
                <a:latin typeface="Consolas" panose="020B0609020204030204" pitchFamily="49" charset="0"/>
              </a:rPr>
              <a:t>value1</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value1</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value2</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value2</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temp;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5" name="TextBox 4"/>
          <p:cNvSpPr txBox="true"/>
          <p:nvPr/>
        </p:nvSpPr>
        <p:spPr>
          <a:xfrm>
            <a:off x="1060704" y="5230368"/>
            <a:ext cx="7260336" cy="646331"/>
          </a:xfrm>
          <a:prstGeom prst="rect">
            <a:avLst/>
          </a:prstGeom>
          <a:noFill/>
        </p:spPr>
        <p:txBody>
          <a:bodyPr wrap="square" rtlCol="0">
            <a:spAutoFit/>
          </a:bodyPr>
          <a:lstStyle/>
          <a:p>
            <a:r>
              <a:rPr lang="en-US" dirty="0" smtClean="0">
                <a:sym typeface="Wingdings" panose="05000000000000000000" pitchFamily="2" charset="2"/>
              </a:rPr>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bài</a:t>
            </a:r>
            <a:r>
              <a:rPr lang="en-US" dirty="0" smtClean="0"/>
              <a:t> </a:t>
            </a:r>
            <a:r>
              <a:rPr lang="en-US" dirty="0" err="1" smtClean="0"/>
              <a:t>toán</a:t>
            </a:r>
            <a:r>
              <a:rPr lang="en-US" dirty="0" smtClean="0"/>
              <a:t> </a:t>
            </a:r>
            <a:r>
              <a:rPr lang="en-US" dirty="0" err="1" smtClean="0"/>
              <a:t>này</a:t>
            </a:r>
            <a:r>
              <a:rPr lang="en-US" dirty="0" smtClean="0"/>
              <a:t>, </a:t>
            </a:r>
            <a:r>
              <a:rPr lang="en-US" dirty="0" err="1" smtClean="0"/>
              <a:t>cần</a:t>
            </a:r>
            <a:r>
              <a:rPr lang="en-US" dirty="0" smtClean="0"/>
              <a: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hàm</a:t>
            </a:r>
            <a:r>
              <a:rPr lang="en-US" dirty="0" smtClean="0"/>
              <a:t> </a:t>
            </a:r>
            <a:r>
              <a:rPr lang="en-US" dirty="0" err="1" smtClean="0"/>
              <a:t>bằng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sử</a:t>
            </a:r>
            <a:r>
              <a:rPr lang="en-US" dirty="0" smtClean="0"/>
              <a:t> </a:t>
            </a:r>
            <a:r>
              <a:rPr lang="en-US" dirty="0" err="1" smtClean="0"/>
              <a:t>dụng</a:t>
            </a:r>
            <a:r>
              <a:rPr lang="en-US" dirty="0" smtClean="0"/>
              <a:t> </a:t>
            </a:r>
            <a:r>
              <a:rPr lang="en-US" dirty="0" smtClean="0">
                <a:latin typeface="Consolas" panose="020B0609020204030204" pitchFamily="49" charset="0"/>
              </a:rPr>
              <a:t>&amp;</a:t>
            </a:r>
            <a:endParaRPr lang="en-US" dirty="0" smtClean="0">
              <a:latin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10: </a:t>
            </a:r>
            <a:r>
              <a:rPr lang="en-US" dirty="0" err="1" smtClean="0"/>
              <a:t>Viết</a:t>
            </a:r>
            <a:r>
              <a:rPr lang="en-US" dirty="0" smtClean="0"/>
              <a:t> </a:t>
            </a:r>
            <a:r>
              <a:rPr lang="en-US" dirty="0" err="1" smtClean="0"/>
              <a:t>hàm</a:t>
            </a:r>
            <a:r>
              <a:rPr lang="en-US" dirty="0" smtClean="0"/>
              <a:t> </a:t>
            </a:r>
            <a:r>
              <a:rPr lang="en-US" dirty="0" err="1" smtClean="0"/>
              <a:t>tính</a:t>
            </a:r>
            <a:r>
              <a:rPr lang="en-US" dirty="0" smtClean="0"/>
              <a:t> sin </a:t>
            </a:r>
            <a:r>
              <a:rPr lang="en-US" dirty="0" err="1" smtClean="0"/>
              <a:t>và</a:t>
            </a:r>
            <a:r>
              <a:rPr lang="en-US" dirty="0" smtClean="0"/>
              <a:t> cos 1 </a:t>
            </a:r>
            <a:r>
              <a:rPr lang="en-US" dirty="0" err="1" smtClean="0"/>
              <a:t>số</a:t>
            </a:r>
            <a:r>
              <a:rPr lang="en-US" dirty="0" smtClean="0"/>
              <a:t> </a:t>
            </a:r>
            <a:r>
              <a:rPr lang="en-US" dirty="0" err="1" smtClean="0"/>
              <a:t>đưa</a:t>
            </a:r>
            <a:r>
              <a:rPr lang="en-US" dirty="0" smtClean="0"/>
              <a:t> </a:t>
            </a:r>
            <a:r>
              <a:rPr lang="en-US" dirty="0" err="1" smtClean="0"/>
              <a:t>vào</a:t>
            </a:r>
            <a:r>
              <a:rPr lang="en-US" dirty="0" smtClean="0"/>
              <a:t> (</a:t>
            </a:r>
            <a:r>
              <a:rPr lang="en-US" dirty="0" err="1" smtClean="0"/>
              <a:t>đơn</a:t>
            </a:r>
            <a:r>
              <a:rPr lang="en-US" dirty="0" smtClean="0"/>
              <a:t> </a:t>
            </a:r>
            <a:r>
              <a:rPr lang="en-US" dirty="0" err="1" smtClean="0"/>
              <a:t>vị</a:t>
            </a:r>
            <a:r>
              <a:rPr lang="en-US" dirty="0" smtClean="0"/>
              <a:t> - </a:t>
            </a:r>
            <a:r>
              <a:rPr lang="en-US" dirty="0" err="1" smtClean="0"/>
              <a:t>độ</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hàm</a:t>
            </a:r>
            <a:endParaRPr lang="en-US" dirty="0"/>
          </a:p>
        </p:txBody>
      </p:sp>
      <p:sp>
        <p:nvSpPr>
          <p:cNvPr id="4" name="Rectangle 3"/>
          <p:cNvSpPr/>
          <p:nvPr/>
        </p:nvSpPr>
        <p:spPr>
          <a:xfrm>
            <a:off x="2298192" y="2419803"/>
            <a:ext cx="6096000" cy="2308324"/>
          </a:xfrm>
          <a:prstGeom prst="rect">
            <a:avLst/>
          </a:prstGeom>
        </p:spPr>
        <p:txBody>
          <a:bodyPr>
            <a:spAutoFit/>
          </a:bodyPr>
          <a:lstStyle/>
          <a:p>
            <a:r>
              <a:rPr lang="en-US" dirty="0">
                <a:solidFill>
                  <a:srgbClr val="808080"/>
                </a:solidFill>
                <a:latin typeface="Consolas" panose="020B0609020204030204" pitchFamily="49" charset="0"/>
              </a:rPr>
              <a:t>#define</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PI</a:t>
            </a:r>
            <a:r>
              <a:rPr lang="en-US" dirty="0">
                <a:solidFill>
                  <a:srgbClr val="000000"/>
                </a:solidFill>
                <a:latin typeface="Consolas" panose="020B0609020204030204" pitchFamily="49" charset="0"/>
              </a:rPr>
              <a:t> 3.141592625</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getSinCos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degrees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&amp;</a:t>
            </a:r>
            <a:r>
              <a:rPr lang="en-US" dirty="0" err="1">
                <a:solidFill>
                  <a:srgbClr val="808080"/>
                </a:solidFill>
                <a:latin typeface="Consolas" panose="020B0609020204030204" pitchFamily="49" charset="0"/>
              </a:rPr>
              <a:t>sinOut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&amp;</a:t>
            </a:r>
            <a:r>
              <a:rPr lang="en-US" dirty="0" err="1">
                <a:solidFill>
                  <a:srgbClr val="808080"/>
                </a:solidFill>
                <a:latin typeface="Consolas" panose="020B0609020204030204" pitchFamily="49" charset="0"/>
              </a:rPr>
              <a:t>cosOut</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float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radian = </a:t>
            </a:r>
            <a:r>
              <a:rPr lang="en-US" dirty="0">
                <a:solidFill>
                  <a:srgbClr val="808080"/>
                </a:solidFill>
                <a:latin typeface="Consolas" panose="020B0609020204030204" pitchFamily="49" charset="0"/>
              </a:rPr>
              <a:t>degrees</a:t>
            </a:r>
            <a:r>
              <a:rPr lang="en-US" dirty="0">
                <a:solidFill>
                  <a:srgbClr val="000000"/>
                </a:solidFill>
                <a:latin typeface="Consolas" panose="020B0609020204030204" pitchFamily="49" charset="0"/>
              </a:rPr>
              <a:t> * </a:t>
            </a:r>
            <a:r>
              <a:rPr lang="en-US" dirty="0">
                <a:solidFill>
                  <a:srgbClr val="6F008A"/>
                </a:solidFill>
                <a:latin typeface="Consolas" panose="020B0609020204030204" pitchFamily="49" charset="0"/>
              </a:rPr>
              <a:t>PI</a:t>
            </a:r>
            <a:r>
              <a:rPr lang="en-US" dirty="0">
                <a:solidFill>
                  <a:srgbClr val="000000"/>
                </a:solidFill>
                <a:latin typeface="Consolas" panose="020B0609020204030204" pitchFamily="49" charset="0"/>
              </a:rPr>
              <a:t> / 180.0</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sinOut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sin(radian);</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cosOut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cos(radian);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smtClean="0"/>
              <a:t>TỔNG KẾT: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hàm</a:t>
            </a:r>
            <a:r>
              <a:rPr lang="en-US" dirty="0" smtClean="0"/>
              <a:t> </a:t>
            </a:r>
            <a:r>
              <a:rPr lang="en-US" dirty="0" err="1" smtClean="0"/>
              <a:t>là</a:t>
            </a:r>
            <a:r>
              <a:rPr lang="en-US" dirty="0" smtClean="0"/>
              <a:t> </a:t>
            </a:r>
            <a:r>
              <a:rPr lang="en-US" dirty="0" err="1" smtClean="0"/>
              <a:t>giá</a:t>
            </a:r>
            <a:r>
              <a:rPr lang="en-US" dirty="0" smtClean="0"/>
              <a:t> </a:t>
            </a:r>
            <a:r>
              <a:rPr lang="en-US" dirty="0" err="1" smtClean="0"/>
              <a:t>trị</a:t>
            </a:r>
            <a:endParaRPr lang="en-US" dirty="0"/>
          </a:p>
        </p:txBody>
      </p:sp>
      <p:sp>
        <p:nvSpPr>
          <p:cNvPr id="3" name="Content Placeholder 2"/>
          <p:cNvSpPr>
            <a:spLocks noGrp="true"/>
          </p:cNvSpPr>
          <p:nvPr>
            <p:ph idx="1"/>
          </p:nvPr>
        </p:nvSpPr>
        <p:spPr/>
        <p:txBody>
          <a:bodyPr/>
          <a:lstStyle/>
          <a:p>
            <a:r>
              <a:rPr lang="vi-VN" dirty="0"/>
              <a:t>Ưu điểm:</a:t>
            </a:r>
            <a:endParaRPr lang="vi-VN" dirty="0"/>
          </a:p>
          <a:p>
            <a:pPr lvl="1"/>
            <a:r>
              <a:rPr lang="vi-VN" dirty="0"/>
              <a:t>Giá trị làm đối số có thể là 1 giá trị xác định, giá trị của biến, biểu thức, ...</a:t>
            </a:r>
            <a:endParaRPr lang="vi-VN" dirty="0"/>
          </a:p>
          <a:p>
            <a:pPr lvl="1"/>
            <a:r>
              <a:rPr lang="vi-VN" dirty="0"/>
              <a:t>Đối số truyền vào hàm sẽ không bị hàm tác động trực tiếp đến, đảm bảo an toàn dữ liệu khi sử dụng hàm.</a:t>
            </a:r>
            <a:endParaRPr lang="vi-VN" dirty="0"/>
          </a:p>
          <a:p>
            <a:r>
              <a:rPr lang="vi-VN" dirty="0"/>
              <a:t>Nhược điểm:</a:t>
            </a:r>
            <a:endParaRPr lang="vi-VN" dirty="0"/>
          </a:p>
          <a:p>
            <a:pPr lvl="1"/>
            <a:r>
              <a:rPr lang="vi-VN" dirty="0"/>
              <a:t>Chương trình tạo ra những bản sao giá trị gây tốn thêm vùng nhớ sử dụng.</a:t>
            </a:r>
            <a:endParaRPr lang="vi-VN" dirty="0"/>
          </a:p>
          <a:p>
            <a:pPr lvl="1"/>
            <a:r>
              <a:rPr lang="vi-VN" dirty="0"/>
              <a:t>Cách duy nhất để lấy được đầu ra (</a:t>
            </a:r>
            <a:r>
              <a:rPr lang="vi-VN" b="1" dirty="0"/>
              <a:t>output</a:t>
            </a:r>
            <a:r>
              <a:rPr lang="vi-VN" dirty="0"/>
              <a:t>) là thông qua từ khóa return với hàm có kiểu trả về.</a:t>
            </a:r>
            <a:endParaRPr lang="vi-VN" dirty="0"/>
          </a:p>
          <a:p>
            <a:pPr lvl="1"/>
            <a:r>
              <a:rPr lang="vi-VN" dirty="0"/>
              <a:t>Không thể truyền mảng một chiều vào hàm bằng giá trị.</a:t>
            </a:r>
            <a:endParaRPr lang="vi-VN" dirty="0"/>
          </a:p>
          <a:p>
            <a:pPr marL="0" indent="0">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smtClean="0"/>
              <a:t>TỔNG KẾT: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cho</a:t>
            </a:r>
            <a:r>
              <a:rPr lang="en-US" dirty="0" smtClean="0"/>
              <a:t> </a:t>
            </a:r>
            <a:r>
              <a:rPr lang="en-US" dirty="0" err="1" smtClean="0"/>
              <a:t>hàm</a:t>
            </a:r>
            <a:r>
              <a:rPr lang="en-US" dirty="0" smtClean="0"/>
              <a:t> </a:t>
            </a:r>
            <a:r>
              <a:rPr lang="en-US" dirty="0" err="1" smtClean="0"/>
              <a:t>là</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true"/>
          </p:cNvSpPr>
          <p:nvPr>
            <p:ph idx="1"/>
          </p:nvPr>
        </p:nvSpPr>
        <p:spPr/>
        <p:txBody>
          <a:bodyPr/>
          <a:lstStyle/>
          <a:p>
            <a:r>
              <a:rPr lang="vi-VN" dirty="0"/>
              <a:t>Ưu điểm:</a:t>
            </a:r>
            <a:endParaRPr lang="vi-VN" dirty="0"/>
          </a:p>
          <a:p>
            <a:pPr lvl="1"/>
            <a:r>
              <a:rPr lang="vi-VN" dirty="0"/>
              <a:t>Cho phép thay đổi giá trị của đối số.</a:t>
            </a:r>
            <a:endParaRPr lang="vi-VN" dirty="0"/>
          </a:p>
          <a:p>
            <a:pPr lvl="1"/>
            <a:r>
              <a:rPr lang="vi-VN" dirty="0"/>
              <a:t>Chương trình không tạo bản sao giá trị của đối số nên tiết kiệm bộ nhớ và hoạt động nhanh hơn.</a:t>
            </a:r>
            <a:endParaRPr lang="vi-VN" dirty="0"/>
          </a:p>
          <a:p>
            <a:pPr lvl="1"/>
            <a:r>
              <a:rPr lang="vi-VN" dirty="0"/>
              <a:t>Có thể trả về nhiều giá trị trong một lần gọi hàm.</a:t>
            </a:r>
            <a:endParaRPr lang="vi-VN" dirty="0"/>
          </a:p>
          <a:p>
            <a:r>
              <a:rPr lang="vi-VN" dirty="0"/>
              <a:t>Nhược điểm:</a:t>
            </a:r>
            <a:endParaRPr lang="vi-VN" dirty="0"/>
          </a:p>
          <a:p>
            <a:pPr lvl="1"/>
            <a:r>
              <a:rPr lang="vi-VN" dirty="0"/>
              <a:t>Sử dụng tham số là tham chiếu không hợp lý có thể gây sai sót dữ liệu</a:t>
            </a:r>
            <a:r>
              <a:rPr lang="vi-VN" dirty="0" smtClean="0"/>
              <a:t>.</a:t>
            </a:r>
            <a:endParaRPr lang="vi-V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true"/>
          </p:cNvSpPr>
          <p:nvPr>
            <p:ph idx="1"/>
          </p:nvPr>
        </p:nvSpPr>
        <p:spPr/>
        <p:txBody>
          <a:bodyPr/>
          <a:lstStyle/>
          <a:p>
            <a:r>
              <a:rPr lang="vi-VN" dirty="0"/>
              <a:t>Khi 1 giá trị trả về là tham chiếu, 1 tham chiếu sẽ được tạo ra và trả về cho lời gọi hàm. Chúng ta có thể sử dụng tham chiếu được trả về để tiếp tục thay đổi dữ liệu bên trong vùng nhớ được tham chiếu đến</a:t>
            </a:r>
            <a:r>
              <a:rPr lang="vi-VN" dirty="0" smtClean="0"/>
              <a:t>.</a:t>
            </a:r>
            <a:endParaRPr lang="en-US" dirty="0" smtClean="0"/>
          </a:p>
          <a:p>
            <a:r>
              <a:rPr lang="vi-VN" dirty="0"/>
              <a:t>Thông thường, chúng ta vẫn ưu tiên sử dụng kiểu trả về là giá trị bởi vì nó an toàn và dễ hiểu hơn, nhưng nó gặp phải một số hạn chế khi làm việc với các kiểu dữ liệu lớn, dữ liệu cấp phát </a:t>
            </a:r>
            <a:r>
              <a:rPr lang="vi-VN" dirty="0" smtClean="0"/>
              <a:t>động</a:t>
            </a:r>
            <a:r>
              <a:rPr lang="en-US" dirty="0" smtClean="0"/>
              <a:t> (</a:t>
            </a:r>
            <a:r>
              <a:rPr lang="en-US" dirty="0" err="1" smtClean="0"/>
              <a:t>sẽ</a:t>
            </a:r>
            <a:r>
              <a:rPr lang="en-US" dirty="0" smtClean="0"/>
              <a:t> </a:t>
            </a:r>
            <a:r>
              <a:rPr lang="en-US" dirty="0" err="1" smtClean="0"/>
              <a:t>học</a:t>
            </a:r>
            <a:r>
              <a:rPr lang="en-US" dirty="0" smtClean="0"/>
              <a:t> ở </a:t>
            </a:r>
            <a:r>
              <a:rPr lang="en-US" dirty="0" err="1" smtClean="0"/>
              <a:t>bài</a:t>
            </a:r>
            <a:r>
              <a:rPr lang="en-US" dirty="0" smtClean="0"/>
              <a:t> con </a:t>
            </a:r>
            <a:r>
              <a:rPr lang="en-US" dirty="0" err="1" smtClean="0"/>
              <a:t>trỏ</a:t>
            </a:r>
            <a:r>
              <a:rPr lang="en-US" dirty="0" smtClean="0"/>
              <a:t>) </a:t>
            </a:r>
            <a:r>
              <a:rPr lang="vi-VN" dirty="0" smtClean="0"/>
              <a:t>... </a:t>
            </a:r>
            <a:r>
              <a:rPr lang="vi-VN" dirty="0"/>
              <a:t>Trong trường hợp này, chúng ta sẽ sử dụng phương thức trả về giá trị là tham chiếu</a:t>
            </a:r>
            <a:r>
              <a:rPr lang="vi-VN" dirty="0" smtClean="0"/>
              <a:t>.</a:t>
            </a:r>
            <a:endParaRPr lang="en-US" dirty="0"/>
          </a:p>
        </p:txBody>
      </p:sp>
      <p:sp>
        <p:nvSpPr>
          <p:cNvPr id="4" name="Rectangle 3"/>
          <p:cNvSpPr/>
          <p:nvPr/>
        </p:nvSpPr>
        <p:spPr>
          <a:xfrm>
            <a:off x="2362200" y="4564034"/>
            <a:ext cx="6096000" cy="1477328"/>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&amp; </a:t>
            </a:r>
            <a:r>
              <a:rPr lang="en-US" dirty="0" err="1">
                <a:solidFill>
                  <a:srgbClr val="000000"/>
                </a:solidFill>
                <a:latin typeface="Consolas" panose="020B0609020204030204" pitchFamily="49" charset="0"/>
              </a:rPr>
              <a:t>doubleValue</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ref</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808080"/>
                </a:solidFill>
                <a:latin typeface="Consolas" panose="020B0609020204030204" pitchFamily="49" charset="0"/>
              </a:rPr>
              <a:t>	ref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2;</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ref</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Hướng</a:t>
            </a:r>
            <a:r>
              <a:rPr lang="en-US" dirty="0" smtClean="0"/>
              <a:t> </a:t>
            </a:r>
            <a:r>
              <a:rPr lang="en-US" dirty="0" err="1" smtClean="0"/>
              <a:t>dẫn</a:t>
            </a:r>
            <a:r>
              <a:rPr lang="en-US" dirty="0" smtClean="0"/>
              <a:t> </a:t>
            </a:r>
            <a:r>
              <a:rPr lang="en-US" dirty="0" err="1" smtClean="0"/>
              <a:t>luyện</a:t>
            </a:r>
            <a:r>
              <a:rPr lang="en-US" dirty="0" smtClean="0"/>
              <a:t> </a:t>
            </a:r>
            <a:r>
              <a:rPr lang="en-US" dirty="0" err="1" smtClean="0"/>
              <a:t>tập</a:t>
            </a:r>
            <a:r>
              <a:rPr lang="en-US" dirty="0" smtClean="0"/>
              <a:t> online</a:t>
            </a:r>
            <a:endParaRPr lang="en-US" dirty="0"/>
          </a:p>
        </p:txBody>
      </p:sp>
      <p:sp>
        <p:nvSpPr>
          <p:cNvPr id="3" name="Content Placeholder 2"/>
          <p:cNvSpPr>
            <a:spLocks noGrp="true"/>
          </p:cNvSpPr>
          <p:nvPr>
            <p:ph idx="1"/>
          </p:nvPr>
        </p:nvSpPr>
        <p:spPr/>
        <p:txBody>
          <a:bodyPr/>
          <a:lstStyle/>
          <a:p>
            <a:r>
              <a:rPr lang="en-US" dirty="0" err="1" smtClean="0"/>
              <a:t>Luyện</a:t>
            </a:r>
            <a:r>
              <a:rPr lang="en-US" dirty="0" smtClean="0"/>
              <a:t> </a:t>
            </a:r>
            <a:r>
              <a:rPr lang="en-US" dirty="0" err="1" smtClean="0"/>
              <a:t>tập</a:t>
            </a:r>
            <a:r>
              <a:rPr lang="en-US" dirty="0" smtClean="0"/>
              <a:t> online: </a:t>
            </a:r>
            <a:r>
              <a:rPr lang="en-US" b="1" dirty="0" smtClean="0"/>
              <a:t>hackerrank.com</a:t>
            </a:r>
            <a:r>
              <a:rPr lang="en-US" dirty="0" smtClean="0"/>
              <a:t> , </a:t>
            </a:r>
            <a:r>
              <a:rPr lang="en-US" b="1" dirty="0" smtClean="0"/>
              <a:t>codefights.com</a:t>
            </a:r>
            <a:r>
              <a:rPr lang="en-US" dirty="0" smtClean="0"/>
              <a:t> , </a:t>
            </a:r>
            <a:r>
              <a:rPr lang="en-US" b="1" dirty="0" smtClean="0"/>
              <a:t>vn.spoj.com</a:t>
            </a:r>
            <a:r>
              <a:rPr lang="en-US" dirty="0" smtClean="0"/>
              <a:t>, </a:t>
            </a:r>
            <a:r>
              <a:rPr lang="en-US" b="1" dirty="0" smtClean="0"/>
              <a:t>vnoi.info </a:t>
            </a:r>
            <a:r>
              <a:rPr lang="en-US" dirty="0" smtClean="0"/>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fixbug</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true"/>
          </p:cNvSpPr>
          <p:nvPr>
            <p:ph idx="1"/>
          </p:nvPr>
        </p:nvSpPr>
        <p:spPr/>
        <p:txBody>
          <a:bodyPr/>
          <a:lstStyle/>
          <a:p>
            <a:r>
              <a:rPr lang="en-US" dirty="0" err="1" smtClean="0"/>
              <a:t>Chấm</a:t>
            </a:r>
            <a:r>
              <a:rPr lang="en-US" dirty="0" smtClean="0"/>
              <a:t> </a:t>
            </a:r>
            <a:r>
              <a:rPr lang="en-US" dirty="0" err="1" smtClean="0"/>
              <a:t>điểm</a:t>
            </a:r>
            <a:r>
              <a:rPr lang="en-US" dirty="0" smtClean="0"/>
              <a:t> breakpoint</a:t>
            </a:r>
            <a:endParaRPr lang="en-US" dirty="0" smtClean="0"/>
          </a:p>
          <a:p>
            <a:r>
              <a:rPr lang="vi-VN" dirty="0"/>
              <a:t>Các nút điều khiển Debug cơ bản:</a:t>
            </a:r>
            <a:endParaRPr lang="vi-VN" dirty="0"/>
          </a:p>
          <a:p>
            <a:pPr lvl="1"/>
            <a:r>
              <a:rPr lang="vi-VN" b="1" dirty="0"/>
              <a:t>Step Over</a:t>
            </a:r>
            <a:r>
              <a:rPr lang="vi-VN" dirty="0"/>
              <a:t> (F10): chạy lần lượt các câu lệnh, tuy nhiên sẽ không đi vào trong hàm con mà chỉ lướt qua.</a:t>
            </a:r>
            <a:endParaRPr lang="vi-VN" dirty="0"/>
          </a:p>
          <a:p>
            <a:pPr lvl="1"/>
            <a:r>
              <a:rPr lang="vi-VN" b="1" dirty="0"/>
              <a:t>Step Into</a:t>
            </a:r>
            <a:r>
              <a:rPr lang="vi-VN" dirty="0"/>
              <a:t> (F11):  chạy lần lượt các câu lệnh và đi vào hàm con.</a:t>
            </a:r>
            <a:endParaRPr lang="vi-VN" dirty="0"/>
          </a:p>
          <a:p>
            <a:pPr lvl="1"/>
            <a:r>
              <a:rPr lang="vi-VN" b="1" dirty="0"/>
              <a:t>Step Out</a:t>
            </a:r>
            <a:r>
              <a:rPr lang="vi-VN" dirty="0"/>
              <a:t> (Shift + F11): Lướt qua hàm con hiện tại để trở về hàm trước. Ngoài ra có thể dùng nó để nhảy qua breakpoint kế tiếp.</a:t>
            </a:r>
            <a:endParaRPr lang="vi-V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định</a:t>
            </a:r>
            <a:r>
              <a:rPr lang="en-US" dirty="0" smtClean="0"/>
              <a:t> </a:t>
            </a:r>
            <a:r>
              <a:rPr lang="en-US" dirty="0" err="1" smtClean="0"/>
              <a:t>nghĩa</a:t>
            </a:r>
            <a:r>
              <a:rPr lang="en-US" dirty="0" smtClean="0"/>
              <a:t> function</a:t>
            </a:r>
            <a:endParaRPr lang="en-US" dirty="0"/>
          </a:p>
        </p:txBody>
      </p:sp>
      <p:sp>
        <p:nvSpPr>
          <p:cNvPr id="3" name="Content Placeholder 2"/>
          <p:cNvSpPr>
            <a:spLocks noGrp="true"/>
          </p:cNvSpPr>
          <p:nvPr>
            <p:ph idx="1"/>
          </p:nvPr>
        </p:nvSpPr>
        <p:spPr/>
        <p:txBody>
          <a:bodyPr/>
          <a:lstStyle/>
          <a:p>
            <a:r>
              <a:rPr lang="vi-VN" dirty="0"/>
              <a:t>Một </a:t>
            </a:r>
            <a:r>
              <a:rPr lang="vi-VN" b="1" dirty="0"/>
              <a:t>function</a:t>
            </a:r>
            <a:r>
              <a:rPr lang="vi-VN" dirty="0"/>
              <a:t> (hàm) được tạo ra từ những yếu tố sau:</a:t>
            </a:r>
            <a:endParaRPr lang="vi-VN" dirty="0"/>
          </a:p>
          <a:p>
            <a:pPr lvl="1"/>
            <a:r>
              <a:rPr lang="vi-VN" dirty="0"/>
              <a:t>Kiểu trả về của hàm (data type of output</a:t>
            </a:r>
            <a:r>
              <a:rPr lang="vi-VN" dirty="0" smtClean="0"/>
              <a:t>).</a:t>
            </a:r>
            <a:endParaRPr lang="vi-VN" dirty="0"/>
          </a:p>
          <a:p>
            <a:pPr lvl="1"/>
            <a:r>
              <a:rPr lang="vi-VN" dirty="0"/>
              <a:t>Tên hàm (function name</a:t>
            </a:r>
            <a:r>
              <a:rPr lang="vi-VN" dirty="0" smtClean="0"/>
              <a:t>).</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như</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a:t>
            </a:r>
            <a:endParaRPr lang="vi-VN" dirty="0"/>
          </a:p>
          <a:p>
            <a:pPr lvl="1"/>
            <a:r>
              <a:rPr lang="vi-VN" dirty="0"/>
              <a:t>Danh sách tham số (function parameters</a:t>
            </a:r>
            <a:r>
              <a:rPr lang="vi-VN" dirty="0" smtClean="0"/>
              <a:t>).</a:t>
            </a:r>
            <a:r>
              <a:rPr lang="en-US" dirty="0" smtClean="0"/>
              <a:t> (</a:t>
            </a:r>
            <a:r>
              <a:rPr lang="en-US" dirty="0" err="1" smtClean="0"/>
              <a:t>có</a:t>
            </a:r>
            <a:r>
              <a:rPr lang="en-US" dirty="0" smtClean="0"/>
              <a:t> </a:t>
            </a:r>
            <a:r>
              <a:rPr lang="en-US" dirty="0" err="1" smtClean="0"/>
              <a:t>hoặc</a:t>
            </a:r>
            <a:r>
              <a:rPr lang="en-US" dirty="0" smtClean="0"/>
              <a:t> </a:t>
            </a:r>
            <a:r>
              <a:rPr lang="en-US" dirty="0" err="1" smtClean="0"/>
              <a:t>không</a:t>
            </a:r>
            <a:r>
              <a:rPr lang="en-US" dirty="0" smtClean="0"/>
              <a:t>)</a:t>
            </a:r>
            <a:endParaRPr lang="vi-VN" dirty="0"/>
          </a:p>
          <a:p>
            <a:pPr lvl="1"/>
            <a:r>
              <a:rPr lang="vi-VN" dirty="0"/>
              <a:t>Khối lệnh (block of statements).</a:t>
            </a:r>
            <a:endParaRPr lang="vi-VN" dirty="0"/>
          </a:p>
          <a:p>
            <a:endParaRPr lang="en-US" dirty="0"/>
          </a:p>
        </p:txBody>
      </p:sp>
      <p:pic>
        <p:nvPicPr>
          <p:cNvPr id="1028" name="Picture 4" descr="https://github.com/nguyenchiemminhvu/CPP-Tutorial/blob/master/7-co-ban-ve-ham/7-0-lam-quen-voi-khai-niem-function/0.png?raw=tru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970871" y="4228991"/>
            <a:ext cx="6009594" cy="1899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nhớ</a:t>
            </a:r>
            <a:endParaRPr lang="en-US" dirty="0"/>
          </a:p>
        </p:txBody>
      </p:sp>
      <p:sp>
        <p:nvSpPr>
          <p:cNvPr id="3" name="Content Placeholder 2"/>
          <p:cNvSpPr>
            <a:spLocks noGrp="true"/>
          </p:cNvSpPr>
          <p:nvPr>
            <p:ph idx="1"/>
          </p:nvPr>
        </p:nvSpPr>
        <p:spPr/>
        <p:txBody>
          <a:bodyPr/>
          <a:lstStyle/>
          <a:p>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cơ</a:t>
            </a:r>
            <a:r>
              <a:rPr lang="en-US" dirty="0" smtClean="0"/>
              <a:t> </a:t>
            </a:r>
            <a:r>
              <a:rPr lang="en-US" dirty="0" err="1" smtClean="0"/>
              <a:t>chế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hàm</a:t>
            </a:r>
            <a:r>
              <a:rPr lang="en-US" dirty="0" smtClean="0"/>
              <a:t>.</a:t>
            </a:r>
            <a:endParaRPr lang="en-US" dirty="0" smtClean="0"/>
          </a:p>
          <a:p>
            <a:r>
              <a:rPr lang="en-US" dirty="0" err="1" smtClean="0"/>
              <a:t>Các</a:t>
            </a:r>
            <a:r>
              <a:rPr lang="en-US" dirty="0" smtClean="0"/>
              <a:t> </a:t>
            </a:r>
            <a:r>
              <a:rPr lang="en-US" dirty="0" err="1" smtClean="0"/>
              <a:t>phím</a:t>
            </a:r>
            <a:r>
              <a:rPr lang="en-US" dirty="0" smtClean="0"/>
              <a:t> </a:t>
            </a:r>
            <a:r>
              <a:rPr lang="en-US" dirty="0" err="1" smtClean="0"/>
              <a:t>thao</a:t>
            </a:r>
            <a:r>
              <a:rPr lang="en-US" dirty="0" smtClean="0"/>
              <a:t> </a:t>
            </a:r>
            <a:r>
              <a:rPr lang="en-US" dirty="0" err="1" smtClean="0"/>
              <a:t>tác</a:t>
            </a:r>
            <a:r>
              <a:rPr lang="en-US" dirty="0" smtClean="0"/>
              <a:t> </a:t>
            </a:r>
            <a:r>
              <a:rPr lang="en-US" dirty="0" err="1" smtClean="0"/>
              <a:t>nhanh</a:t>
            </a:r>
            <a:r>
              <a:rPr lang="en-US" dirty="0" smtClean="0"/>
              <a:t> </a:t>
            </a:r>
            <a:r>
              <a:rPr lang="en-US" dirty="0" err="1" smtClean="0"/>
              <a:t>với</a:t>
            </a:r>
            <a:r>
              <a:rPr lang="en-US" dirty="0" smtClean="0"/>
              <a:t> </a:t>
            </a:r>
            <a:r>
              <a:rPr lang="en-US" dirty="0" err="1" smtClean="0"/>
              <a:t>hàm</a:t>
            </a:r>
            <a:r>
              <a:rPr lang="en-US" dirty="0" smtClean="0"/>
              <a:t> </a:t>
            </a:r>
            <a:r>
              <a:rPr lang="en-US" dirty="0" err="1" smtClean="0"/>
              <a:t>trên</a:t>
            </a:r>
            <a:r>
              <a:rPr lang="en-US" dirty="0" smtClean="0"/>
              <a:t> visual studio 2017, </a:t>
            </a:r>
            <a:r>
              <a:rPr lang="en-US" dirty="0" err="1" smtClean="0"/>
              <a:t>quản</a:t>
            </a:r>
            <a:r>
              <a:rPr lang="en-US" dirty="0" smtClean="0"/>
              <a:t> </a:t>
            </a:r>
            <a:r>
              <a:rPr lang="en-US" dirty="0" err="1" smtClean="0"/>
              <a:t>lý</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bằng</a:t>
            </a:r>
            <a:r>
              <a:rPr lang="en-US" dirty="0" smtClean="0"/>
              <a:t> </a:t>
            </a:r>
            <a:r>
              <a:rPr lang="en-US" dirty="0" err="1" smtClean="0"/>
              <a:t>nhiều</a:t>
            </a:r>
            <a:r>
              <a:rPr lang="en-US" dirty="0" smtClean="0"/>
              <a:t> file *.h </a:t>
            </a:r>
            <a:r>
              <a:rPr lang="en-US" dirty="0" err="1" smtClean="0"/>
              <a:t>và</a:t>
            </a:r>
            <a:r>
              <a:rPr lang="en-US" dirty="0" smtClean="0"/>
              <a:t> *.</a:t>
            </a:r>
            <a:r>
              <a:rPr lang="en-US" dirty="0" err="1" smtClean="0"/>
              <a:t>cpp</a:t>
            </a:r>
            <a:endParaRPr lang="en-US" dirty="0" smtClean="0"/>
          </a:p>
          <a:p>
            <a:r>
              <a:rPr lang="en-US" dirty="0" err="1" smtClean="0"/>
              <a:t>Đệ</a:t>
            </a:r>
            <a:r>
              <a:rPr lang="en-US" dirty="0" smtClean="0"/>
              <a:t> </a:t>
            </a:r>
            <a:r>
              <a:rPr lang="en-US" dirty="0" err="1" smtClean="0"/>
              <a:t>quy</a:t>
            </a:r>
            <a:r>
              <a:rPr lang="en-US" dirty="0" smtClean="0"/>
              <a:t> </a:t>
            </a:r>
            <a:r>
              <a:rPr lang="en-US" dirty="0" err="1" smtClean="0"/>
              <a:t>và</a:t>
            </a:r>
            <a:r>
              <a:rPr lang="en-US" dirty="0"/>
              <a:t> </a:t>
            </a:r>
            <a:r>
              <a:rPr lang="en-US" dirty="0" err="1" smtClean="0"/>
              <a:t>các</a:t>
            </a:r>
            <a:r>
              <a:rPr lang="en-US" dirty="0" smtClean="0"/>
              <a:t> </a:t>
            </a:r>
            <a:r>
              <a:rPr lang="en-US" dirty="0" err="1" smtClean="0"/>
              <a:t>loại</a:t>
            </a:r>
            <a:r>
              <a:rPr lang="en-US" dirty="0" smtClean="0"/>
              <a:t> </a:t>
            </a:r>
            <a:r>
              <a:rPr lang="en-US" dirty="0" err="1" smtClean="0"/>
              <a:t>đệ</a:t>
            </a:r>
            <a:r>
              <a:rPr lang="en-US" dirty="0" smtClean="0"/>
              <a:t> </a:t>
            </a:r>
            <a:r>
              <a:rPr lang="en-US" dirty="0" err="1" smtClean="0"/>
              <a:t>quy</a:t>
            </a:r>
            <a:endParaRPr lang="en-US" dirty="0" smtClean="0"/>
          </a:p>
          <a:p>
            <a:r>
              <a:rPr lang="en-US" dirty="0" err="1" smtClean="0"/>
              <a:t>Tham</a:t>
            </a:r>
            <a:r>
              <a:rPr lang="en-US" dirty="0" smtClean="0"/>
              <a:t> </a:t>
            </a:r>
            <a:r>
              <a:rPr lang="en-US" dirty="0" err="1" smtClean="0"/>
              <a:t>số</a:t>
            </a:r>
            <a:r>
              <a:rPr lang="en-US" dirty="0" smtClean="0"/>
              <a:t> </a:t>
            </a:r>
            <a:r>
              <a:rPr lang="en-US" dirty="0" err="1" smtClean="0"/>
              <a:t>hằng</a:t>
            </a:r>
            <a:r>
              <a:rPr lang="en-US" dirty="0" smtClean="0"/>
              <a:t>, </a:t>
            </a:r>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hàm</a:t>
            </a:r>
            <a:endParaRPr lang="en-US" dirty="0" smtClean="0"/>
          </a:p>
          <a:p>
            <a:r>
              <a:rPr lang="en-US" dirty="0" smtClean="0"/>
              <a:t>Function templates</a:t>
            </a:r>
            <a:endParaRPr lang="en-US" dirty="0" smtClean="0"/>
          </a:p>
          <a:p>
            <a:r>
              <a:rPr lang="en-US" dirty="0" err="1" smtClean="0"/>
              <a:t>Hàm</a:t>
            </a:r>
            <a:r>
              <a:rPr lang="en-US" dirty="0" smtClean="0"/>
              <a:t> inline (</a:t>
            </a:r>
            <a:r>
              <a:rPr lang="en-US" dirty="0" err="1" smtClean="0"/>
              <a:t>Khai</a:t>
            </a:r>
            <a:r>
              <a:rPr lang="en-US" dirty="0" smtClean="0"/>
              <a:t> </a:t>
            </a:r>
            <a:r>
              <a:rPr lang="en-US" dirty="0" err="1" smtClean="0"/>
              <a:t>báo</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nào</a:t>
            </a:r>
            <a:r>
              <a:rPr lang="en-US" dirty="0" smtClean="0"/>
              <a:t>? )</a:t>
            </a:r>
            <a:endParaRPr lang="en-US" dirty="0" smtClean="0"/>
          </a:p>
          <a:p>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và</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hàm</a:t>
            </a:r>
            <a:endParaRPr lang="en-US" dirty="0" smtClean="0"/>
          </a:p>
          <a:p>
            <a:r>
              <a:rPr lang="en-US" dirty="0" err="1" smtClean="0"/>
              <a:t>Thư</a:t>
            </a:r>
            <a:r>
              <a:rPr lang="en-US" dirty="0" smtClean="0"/>
              <a:t> </a:t>
            </a:r>
            <a:r>
              <a:rPr lang="en-US" dirty="0" err="1" smtClean="0"/>
              <a:t>viện</a:t>
            </a:r>
            <a:r>
              <a:rPr lang="en-US" dirty="0" smtClean="0"/>
              <a:t> </a:t>
            </a:r>
            <a:r>
              <a:rPr lang="en-US" dirty="0" err="1" smtClean="0"/>
              <a:t>ctsdin</a:t>
            </a:r>
            <a:endParaRPr lang="en-US" dirty="0" smtClean="0"/>
          </a:p>
          <a:p>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fixbug</a:t>
            </a:r>
            <a:r>
              <a:rPr lang="en-US" dirty="0" smtClean="0"/>
              <a:t> </a:t>
            </a:r>
            <a:r>
              <a:rPr lang="en-US" dirty="0" err="1" smtClean="0"/>
              <a:t>cơ</a:t>
            </a:r>
            <a:r>
              <a:rPr lang="en-US" dirty="0" smtClean="0"/>
              <a:t> </a:t>
            </a:r>
            <a:r>
              <a:rPr lang="en-US" dirty="0" err="1" smtClean="0"/>
              <a:t>bản</a:t>
            </a:r>
            <a:r>
              <a:rPr lang="en-US" dirty="0" smtClean="0"/>
              <a:t>, </a:t>
            </a:r>
            <a:r>
              <a:rPr lang="en-US" dirty="0" err="1" smtClean="0"/>
              <a:t>luyện</a:t>
            </a:r>
            <a:r>
              <a:rPr lang="en-US" dirty="0" smtClean="0"/>
              <a:t> </a:t>
            </a:r>
            <a:r>
              <a:rPr lang="en-US" dirty="0" err="1" smtClean="0"/>
              <a:t>tập</a:t>
            </a:r>
            <a:r>
              <a:rPr lang="en-US" dirty="0" smtClean="0"/>
              <a:t> online</a:t>
            </a: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sp>
        <p:nvSpPr>
          <p:cNvPr id="3" name="Text Placeholder 2"/>
          <p:cNvSpPr>
            <a:spLocks noGrp="true"/>
          </p:cNvSpPr>
          <p:nvPr>
            <p:ph type="body" idx="1"/>
          </p:nvPr>
        </p:nvSpPr>
        <p:spPr/>
        <p:txBody>
          <a:bodyPr/>
          <a:lstStyle/>
          <a:p>
            <a:pPr algn="ctr"/>
            <a:r>
              <a:rPr lang="en-US" b="1" dirty="0" err="1" smtClean="0"/>
              <a:t>Hàm</a:t>
            </a:r>
            <a:r>
              <a:rPr lang="en-US" b="1" dirty="0" smtClean="0"/>
              <a:t> </a:t>
            </a:r>
            <a:r>
              <a:rPr lang="en-US" b="1" dirty="0" err="1" smtClean="0"/>
              <a:t>không</a:t>
            </a:r>
            <a:r>
              <a:rPr lang="en-US" b="1" dirty="0" smtClean="0"/>
              <a:t> </a:t>
            </a:r>
            <a:r>
              <a:rPr lang="en-US" b="1" dirty="0" err="1" smtClean="0"/>
              <a:t>tham</a:t>
            </a:r>
            <a:r>
              <a:rPr lang="en-US" b="1" dirty="0" smtClean="0"/>
              <a:t> </a:t>
            </a:r>
            <a:r>
              <a:rPr lang="en-US" b="1" dirty="0" err="1" smtClean="0"/>
              <a:t>số</a:t>
            </a:r>
            <a:endParaRPr lang="en-US" b="1" dirty="0"/>
          </a:p>
        </p:txBody>
      </p:sp>
      <p:sp>
        <p:nvSpPr>
          <p:cNvPr id="5" name="Text Placeholder 4"/>
          <p:cNvSpPr>
            <a:spLocks noGrp="true"/>
          </p:cNvSpPr>
          <p:nvPr>
            <p:ph type="body" sz="quarter" idx="3"/>
          </p:nvPr>
        </p:nvSpPr>
        <p:spPr/>
        <p:txBody>
          <a:bodyPr/>
          <a:lstStyle/>
          <a:p>
            <a:pPr algn="ctr"/>
            <a:r>
              <a:rPr lang="en-US" b="1" dirty="0" err="1" smtClean="0"/>
              <a:t>Hàm</a:t>
            </a:r>
            <a:r>
              <a:rPr lang="en-US" b="1" dirty="0" smtClean="0"/>
              <a:t> </a:t>
            </a:r>
            <a:r>
              <a:rPr lang="en-US" b="1" dirty="0" err="1" smtClean="0"/>
              <a:t>có</a:t>
            </a:r>
            <a:r>
              <a:rPr lang="en-US" b="1" dirty="0" smtClean="0"/>
              <a:t> </a:t>
            </a:r>
            <a:r>
              <a:rPr lang="en-US" b="1" dirty="0" err="1" smtClean="0"/>
              <a:t>tham</a:t>
            </a:r>
            <a:r>
              <a:rPr lang="en-US" b="1" dirty="0" smtClean="0"/>
              <a:t> </a:t>
            </a:r>
            <a:r>
              <a:rPr lang="en-US" b="1" dirty="0" err="1" smtClean="0"/>
              <a:t>số</a:t>
            </a:r>
            <a:endParaRPr lang="en-US" b="1" dirty="0"/>
          </a:p>
        </p:txBody>
      </p:sp>
      <p:sp>
        <p:nvSpPr>
          <p:cNvPr id="7" name="Rectangle 6"/>
          <p:cNvSpPr/>
          <p:nvPr/>
        </p:nvSpPr>
        <p:spPr>
          <a:xfrm>
            <a:off x="675744" y="2737245"/>
            <a:ext cx="4185624" cy="1477328"/>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XinChao</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"Xin </a:t>
            </a:r>
            <a:r>
              <a:rPr lang="en-US" dirty="0" err="1">
                <a:solidFill>
                  <a:srgbClr val="A31515"/>
                </a:solidFill>
                <a:latin typeface="Consolas" panose="020B0609020204030204" pitchFamily="49" charset="0"/>
              </a:rPr>
              <a:t>chao</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cac</a:t>
            </a:r>
            <a:r>
              <a:rPr lang="en-US" dirty="0">
                <a:solidFill>
                  <a:srgbClr val="A31515"/>
                </a:solidFill>
                <a:latin typeface="Consolas" panose="020B0609020204030204" pitchFamily="49" charset="0"/>
              </a:rPr>
              <a:t> ban! \n"</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8" name="Rectangle 7"/>
          <p:cNvSpPr/>
          <p:nvPr/>
        </p:nvSpPr>
        <p:spPr>
          <a:xfrm>
            <a:off x="5088383" y="2875744"/>
            <a:ext cx="3955033" cy="1200329"/>
          </a:xfrm>
          <a:prstGeom prst="rect">
            <a:avLst/>
          </a:prstGeom>
        </p:spPr>
        <p:txBody>
          <a:bodyPr wrap="square">
            <a:spAutoFit/>
          </a:bodyPr>
          <a:lstStyle/>
          <a:p>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CongSoNguyen</a:t>
            </a:r>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
        <p:nvSpPr>
          <p:cNvPr id="9" name="TextBox 8"/>
          <p:cNvSpPr txBox="true"/>
          <p:nvPr/>
        </p:nvSpPr>
        <p:spPr>
          <a:xfrm>
            <a:off x="934020" y="5093208"/>
            <a:ext cx="7854696" cy="646331"/>
          </a:xfrm>
          <a:prstGeom prst="rect">
            <a:avLst/>
          </a:prstGeom>
          <a:noFill/>
        </p:spPr>
        <p:txBody>
          <a:bodyPr wrap="square" rtlCol="0">
            <a:spAutoFit/>
          </a:bodyPr>
          <a:lstStyle/>
          <a:p>
            <a:r>
              <a:rPr lang="en-US" dirty="0" smtClean="0">
                <a:sym typeface="Wingdings" panose="05000000000000000000" pitchFamily="2" charset="2"/>
              </a:rPr>
              <a:t> </a:t>
            </a:r>
            <a:r>
              <a:rPr lang="en-US" dirty="0" err="1" smtClean="0">
                <a:sym typeface="Wingdings" panose="05000000000000000000" pitchFamily="2" charset="2"/>
              </a:rPr>
              <a:t>Hàm</a:t>
            </a:r>
            <a:r>
              <a:rPr lang="en-US" dirty="0" smtClean="0">
                <a:sym typeface="Wingdings" panose="05000000000000000000" pitchFamily="2" charset="2"/>
              </a:rPr>
              <a:t>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trả</a:t>
            </a:r>
            <a:r>
              <a:rPr lang="en-US" dirty="0" smtClean="0">
                <a:sym typeface="Wingdings" panose="05000000000000000000" pitchFamily="2" charset="2"/>
              </a:rPr>
              <a:t> </a:t>
            </a:r>
            <a:r>
              <a:rPr lang="en-US" dirty="0" err="1" smtClean="0">
                <a:sym typeface="Wingdings" panose="05000000000000000000" pitchFamily="2" charset="2"/>
              </a:rPr>
              <a:t>về</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err="1" smtClean="0">
                <a:sym typeface="Wingdings" panose="05000000000000000000" pitchFamily="2" charset="2"/>
              </a:rPr>
              <a:t>gì</a:t>
            </a:r>
            <a:r>
              <a:rPr lang="en-US" dirty="0" smtClean="0">
                <a:sym typeface="Wingdings" panose="05000000000000000000" pitchFamily="2" charset="2"/>
              </a:rPr>
              <a:t> </a:t>
            </a:r>
            <a:r>
              <a:rPr lang="en-US" dirty="0" err="1" smtClean="0">
                <a:sym typeface="Wingdings" panose="05000000000000000000" pitchFamily="2" charset="2"/>
              </a:rPr>
              <a:t>sẽ</a:t>
            </a:r>
            <a:r>
              <a:rPr lang="en-US" dirty="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a:t>
            </a:r>
            <a:r>
              <a:rPr lang="en-US" dirty="0" err="1" smtClean="0">
                <a:sym typeface="Wingdings" panose="05000000000000000000" pitchFamily="2" charset="2"/>
              </a:rPr>
              <a:t>khai</a:t>
            </a:r>
            <a:r>
              <a:rPr lang="en-US" dirty="0" smtClean="0">
                <a:sym typeface="Wingdings" panose="05000000000000000000" pitchFamily="2" charset="2"/>
              </a:rPr>
              <a:t> </a:t>
            </a:r>
            <a:r>
              <a:rPr lang="en-US" dirty="0" err="1" smtClean="0">
                <a:sym typeface="Wingdings" panose="05000000000000000000" pitchFamily="2" charset="2"/>
              </a:rPr>
              <a:t>báo</a:t>
            </a:r>
            <a:r>
              <a:rPr lang="en-US" dirty="0" smtClean="0">
                <a:sym typeface="Wingdings" panose="05000000000000000000" pitchFamily="2" charset="2"/>
              </a:rPr>
              <a:t> </a:t>
            </a:r>
            <a:r>
              <a:rPr lang="en-US" dirty="0" err="1" smtClean="0">
                <a:sym typeface="Wingdings" panose="05000000000000000000" pitchFamily="2" charset="2"/>
              </a:rPr>
              <a:t>kiểu</a:t>
            </a:r>
            <a:r>
              <a:rPr lang="en-US" dirty="0" smtClean="0">
                <a:sym typeface="Wingdings" panose="05000000000000000000" pitchFamily="2" charset="2"/>
              </a:rPr>
              <a:t> </a:t>
            </a:r>
            <a:r>
              <a:rPr lang="en-US" b="1" dirty="0" smtClean="0">
                <a:sym typeface="Wingdings" panose="05000000000000000000" pitchFamily="2" charset="2"/>
              </a:rPr>
              <a:t>void</a:t>
            </a:r>
            <a:r>
              <a:rPr lang="en-US" dirty="0" smtClean="0">
                <a:sym typeface="Wingdings" panose="05000000000000000000" pitchFamily="2" charset="2"/>
              </a:rPr>
              <a:t> , </a:t>
            </a:r>
            <a:r>
              <a:rPr lang="en-US" dirty="0" err="1" smtClean="0">
                <a:sym typeface="Wingdings" panose="05000000000000000000" pitchFamily="2" charset="2"/>
              </a:rPr>
              <a:t>các</a:t>
            </a:r>
            <a:r>
              <a:rPr lang="en-US" dirty="0" smtClean="0">
                <a:sym typeface="Wingdings" panose="05000000000000000000" pitchFamily="2" charset="2"/>
              </a:rPr>
              <a:t> </a:t>
            </a:r>
            <a:r>
              <a:rPr lang="en-US" dirty="0" err="1" smtClean="0">
                <a:sym typeface="Wingdings" panose="05000000000000000000" pitchFamily="2" charset="2"/>
              </a:rPr>
              <a:t>hàm</a:t>
            </a:r>
            <a:r>
              <a:rPr lang="en-US" dirty="0" smtClean="0">
                <a:sym typeface="Wingdings" panose="05000000000000000000" pitchFamily="2" charset="2"/>
              </a:rPr>
              <a:t> </a:t>
            </a:r>
            <a:r>
              <a:rPr lang="en-US" dirty="0" err="1" smtClean="0">
                <a:sym typeface="Wingdings" panose="05000000000000000000" pitchFamily="2" charset="2"/>
              </a:rPr>
              <a:t>trả</a:t>
            </a:r>
            <a:r>
              <a:rPr lang="en-US" dirty="0" smtClean="0">
                <a:sym typeface="Wingdings" panose="05000000000000000000" pitchFamily="2" charset="2"/>
              </a:rPr>
              <a:t> </a:t>
            </a:r>
            <a:r>
              <a:rPr lang="en-US" dirty="0" err="1" smtClean="0">
                <a:sym typeface="Wingdings" panose="05000000000000000000" pitchFamily="2" charset="2"/>
              </a:rPr>
              <a:t>về</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 </a:t>
            </a:r>
            <a:r>
              <a:rPr lang="en-US" dirty="0" err="1" smtClean="0">
                <a:sym typeface="Wingdings" panose="05000000000000000000" pitchFamily="2" charset="2"/>
              </a:rPr>
              <a:t>phải</a:t>
            </a:r>
            <a:r>
              <a:rPr lang="en-US" dirty="0" smtClean="0">
                <a:sym typeface="Wingdings" panose="05000000000000000000" pitchFamily="2" charset="2"/>
              </a:rPr>
              <a:t> </a:t>
            </a:r>
            <a:r>
              <a:rPr lang="en-US" dirty="0" err="1" smtClean="0">
                <a:sym typeface="Wingdings" panose="05000000000000000000" pitchFamily="2" charset="2"/>
              </a:rPr>
              <a:t>khai</a:t>
            </a:r>
            <a:r>
              <a:rPr lang="en-US" dirty="0" smtClean="0">
                <a:sym typeface="Wingdings" panose="05000000000000000000" pitchFamily="2" charset="2"/>
              </a:rPr>
              <a:t> </a:t>
            </a:r>
            <a:r>
              <a:rPr lang="en-US" dirty="0" err="1" smtClean="0">
                <a:sym typeface="Wingdings" panose="05000000000000000000" pitchFamily="2" charset="2"/>
              </a:rPr>
              <a:t>báo</a:t>
            </a:r>
            <a:r>
              <a:rPr lang="en-US" dirty="0" smtClean="0">
                <a:sym typeface="Wingdings" panose="05000000000000000000" pitchFamily="2" charset="2"/>
              </a:rPr>
              <a:t> </a:t>
            </a:r>
            <a:r>
              <a:rPr lang="en-US" dirty="0" err="1" smtClean="0">
                <a:sym typeface="Wingdings" panose="05000000000000000000" pitchFamily="2" charset="2"/>
              </a:rPr>
              <a:t>kiểu</a:t>
            </a:r>
            <a:r>
              <a:rPr lang="en-US" dirty="0" smtClean="0">
                <a:sym typeface="Wingdings" panose="05000000000000000000" pitchFamily="2" charset="2"/>
              </a:rPr>
              <a:t> </a:t>
            </a:r>
            <a:r>
              <a:rPr lang="en-US" dirty="0" err="1" smtClean="0">
                <a:sym typeface="Wingdings" panose="05000000000000000000" pitchFamily="2" charset="2"/>
              </a:rPr>
              <a:t>dữ</a:t>
            </a:r>
            <a:r>
              <a:rPr lang="en-US" dirty="0" smtClean="0">
                <a:sym typeface="Wingdings" panose="05000000000000000000" pitchFamily="2" charset="2"/>
              </a:rPr>
              <a:t> </a:t>
            </a:r>
            <a:r>
              <a:rPr lang="en-US" dirty="0" err="1" smtClean="0">
                <a:sym typeface="Wingdings" panose="05000000000000000000" pitchFamily="2" charset="2"/>
              </a:rPr>
              <a:t>liệu</a:t>
            </a:r>
            <a:r>
              <a:rPr lang="en-US" dirty="0" smtClean="0">
                <a:sym typeface="Wingdings" panose="05000000000000000000" pitchFamily="2" charset="2"/>
              </a:rPr>
              <a:t> </a:t>
            </a:r>
            <a:r>
              <a:rPr lang="en-US" dirty="0" err="1" smtClean="0">
                <a:sym typeface="Wingdings" panose="05000000000000000000" pitchFamily="2" charset="2"/>
              </a:rPr>
              <a:t>trả</a:t>
            </a:r>
            <a:r>
              <a:rPr lang="en-US" dirty="0" smtClean="0">
                <a:sym typeface="Wingdings" panose="05000000000000000000" pitchFamily="2" charset="2"/>
              </a:rPr>
              <a:t> </a:t>
            </a:r>
            <a:r>
              <a:rPr lang="en-US" dirty="0" err="1" smtClean="0">
                <a:sym typeface="Wingdings" panose="05000000000000000000" pitchFamily="2" charset="2"/>
              </a:rPr>
              <a:t>về</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phải</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a:t>
            </a:r>
            <a:r>
              <a:rPr lang="en-US" dirty="0" err="1" smtClean="0">
                <a:sym typeface="Wingdings" panose="05000000000000000000" pitchFamily="2" charset="2"/>
              </a:rPr>
              <a:t>lệnh</a:t>
            </a:r>
            <a:r>
              <a:rPr lang="en-US" dirty="0" smtClean="0">
                <a:sym typeface="Wingdings" panose="05000000000000000000" pitchFamily="2" charset="2"/>
              </a:rPr>
              <a:t> </a:t>
            </a:r>
            <a:r>
              <a:rPr lang="en-US" b="1" dirty="0" smtClean="0">
                <a:sym typeface="Wingdings" panose="05000000000000000000" pitchFamily="2" charset="2"/>
              </a:rPr>
              <a:t>return</a:t>
            </a:r>
            <a:r>
              <a:rPr lang="en-US" dirty="0" smtClean="0">
                <a:sym typeface="Wingdings" panose="05000000000000000000" pitchFamily="2" charset="2"/>
              </a:rPr>
              <a:t>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trả</a:t>
            </a:r>
            <a:r>
              <a:rPr lang="en-US" dirty="0" smtClean="0">
                <a:sym typeface="Wingdings" panose="05000000000000000000" pitchFamily="2" charset="2"/>
              </a:rPr>
              <a:t> </a:t>
            </a:r>
            <a:r>
              <a:rPr lang="en-US" dirty="0" err="1" smtClean="0">
                <a:sym typeface="Wingdings" panose="05000000000000000000" pitchFamily="2" charset="2"/>
              </a:rPr>
              <a:t>về</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trị</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Lệnh</a:t>
            </a:r>
            <a:r>
              <a:rPr lang="en-US" dirty="0" smtClean="0"/>
              <a:t> </a:t>
            </a:r>
            <a:r>
              <a:rPr lang="en-US" dirty="0" smtClean="0">
                <a:solidFill>
                  <a:srgbClr val="FF0000"/>
                </a:solidFill>
              </a:rPr>
              <a:t>return</a:t>
            </a:r>
            <a:endParaRPr lang="en-US" dirty="0">
              <a:solidFill>
                <a:srgbClr val="FF0000"/>
              </a:solidFill>
            </a:endParaRPr>
          </a:p>
        </p:txBody>
      </p:sp>
      <p:sp>
        <p:nvSpPr>
          <p:cNvPr id="3" name="Content Placeholder 2"/>
          <p:cNvSpPr>
            <a:spLocks noGrp="true"/>
          </p:cNvSpPr>
          <p:nvPr>
            <p:ph idx="1"/>
          </p:nvPr>
        </p:nvSpPr>
        <p:spPr>
          <a:xfrm>
            <a:off x="677334" y="2160589"/>
            <a:ext cx="8596668" cy="4377371"/>
          </a:xfrm>
        </p:spPr>
        <p:txBody>
          <a:bodyPr>
            <a:normAutofit/>
          </a:bodyPr>
          <a:lstStyle/>
          <a:p>
            <a:pPr>
              <a:lnSpc>
                <a:spcPct val="80000"/>
              </a:lnSpc>
            </a:pPr>
            <a:r>
              <a:rPr lang="en-US" altLang="zh-CN" dirty="0" err="1">
                <a:ea typeface="SimSun" panose="02010600030101010101" pitchFamily="2" charset="-122"/>
              </a:rPr>
              <a:t>Sau</a:t>
            </a:r>
            <a:r>
              <a:rPr lang="en-US" altLang="zh-CN" dirty="0">
                <a:ea typeface="SimSun" panose="02010600030101010101" pitchFamily="2" charset="-122"/>
              </a:rPr>
              <a:t> </a:t>
            </a:r>
            <a:r>
              <a:rPr lang="en-US" altLang="zh-CN" dirty="0" err="1">
                <a:ea typeface="SimSun" panose="02010600030101010101" pitchFamily="2" charset="-122"/>
              </a:rPr>
              <a:t>khi</a:t>
            </a:r>
            <a:r>
              <a:rPr lang="en-US" altLang="zh-CN" dirty="0">
                <a:ea typeface="SimSun" panose="02010600030101010101" pitchFamily="2" charset="-122"/>
              </a:rPr>
              <a:t> </a:t>
            </a:r>
            <a:r>
              <a:rPr lang="en-US" altLang="zh-CN" dirty="0" err="1">
                <a:ea typeface="SimSun" panose="02010600030101010101" pitchFamily="2" charset="-122"/>
              </a:rPr>
              <a:t>hàm</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xong</a:t>
            </a:r>
            <a:r>
              <a:rPr lang="en-US" altLang="zh-CN" dirty="0">
                <a:ea typeface="SimSun" panose="02010600030101010101" pitchFamily="2" charset="-122"/>
              </a:rPr>
              <a:t>, </a:t>
            </a:r>
            <a:r>
              <a:rPr lang="en-US" altLang="zh-CN" dirty="0" err="1">
                <a:ea typeface="SimSun" panose="02010600030101010101" pitchFamily="2" charset="-122"/>
              </a:rPr>
              <a:t>nó</a:t>
            </a:r>
            <a:r>
              <a:rPr lang="en-US" altLang="zh-CN" dirty="0">
                <a:ea typeface="SimSun" panose="02010600030101010101" pitchFamily="2" charset="-122"/>
              </a:rPr>
              <a:t> </a:t>
            </a:r>
            <a:r>
              <a:rPr lang="en-US" altLang="zh-CN" dirty="0" err="1">
                <a:ea typeface="SimSun" panose="02010600030101010101" pitchFamily="2" charset="-122"/>
              </a:rPr>
              <a:t>sẽ</a:t>
            </a:r>
            <a:r>
              <a:rPr lang="en-US" altLang="zh-CN" dirty="0">
                <a:ea typeface="SimSun" panose="02010600030101010101" pitchFamily="2" charset="-122"/>
              </a:rPr>
              <a:t> </a:t>
            </a:r>
            <a:r>
              <a:rPr lang="en-US" altLang="zh-CN" dirty="0" err="1">
                <a:ea typeface="SimSun" panose="02010600030101010101" pitchFamily="2" charset="-122"/>
              </a:rPr>
              <a:t>trở</a:t>
            </a:r>
            <a:r>
              <a:rPr lang="en-US" altLang="zh-CN" dirty="0">
                <a:ea typeface="SimSun" panose="02010600030101010101" pitchFamily="2" charset="-122"/>
              </a:rPr>
              <a:t>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chương</a:t>
            </a:r>
            <a:r>
              <a:rPr lang="en-US" altLang="zh-CN" dirty="0">
                <a:ea typeface="SimSun" panose="02010600030101010101" pitchFamily="2" charset="-122"/>
              </a:rPr>
              <a:t> </a:t>
            </a:r>
            <a:r>
              <a:rPr lang="en-US" altLang="zh-CN" dirty="0" err="1">
                <a:ea typeface="SimSun" panose="02010600030101010101" pitchFamily="2" charset="-122"/>
              </a:rPr>
              <a:t>trình</a:t>
            </a:r>
            <a:r>
              <a:rPr lang="en-US" altLang="zh-CN" dirty="0">
                <a:ea typeface="SimSun" panose="02010600030101010101" pitchFamily="2" charset="-122"/>
              </a:rPr>
              <a:t> </a:t>
            </a:r>
            <a:r>
              <a:rPr lang="en-US" altLang="zh-CN" dirty="0" err="1">
                <a:ea typeface="SimSun" panose="02010600030101010101" pitchFamily="2" charset="-122"/>
              </a:rPr>
              <a:t>đã</a:t>
            </a:r>
            <a:r>
              <a:rPr lang="en-US" altLang="zh-CN" dirty="0">
                <a:ea typeface="SimSun" panose="02010600030101010101" pitchFamily="2" charset="-122"/>
              </a:rPr>
              <a:t> </a:t>
            </a:r>
            <a:r>
              <a:rPr lang="en-US" altLang="zh-CN" dirty="0" err="1">
                <a:ea typeface="SimSun" panose="02010600030101010101" pitchFamily="2" charset="-122"/>
              </a:rPr>
              <a:t>gọi</a:t>
            </a:r>
            <a:r>
              <a:rPr lang="en-US" altLang="zh-CN" dirty="0">
                <a:ea typeface="SimSun" panose="02010600030101010101" pitchFamily="2" charset="-122"/>
              </a:rPr>
              <a:t> </a:t>
            </a:r>
            <a:r>
              <a:rPr lang="en-US" altLang="zh-CN" dirty="0" err="1">
                <a:ea typeface="SimSun" panose="02010600030101010101" pitchFamily="2" charset="-122"/>
              </a:rPr>
              <a:t>nó</a:t>
            </a:r>
            <a:r>
              <a:rPr lang="en-US" altLang="zh-CN" dirty="0">
                <a:ea typeface="SimSun" panose="02010600030101010101" pitchFamily="2" charset="-122"/>
              </a:rPr>
              <a:t>. </a:t>
            </a:r>
            <a:r>
              <a:rPr lang="en-US" altLang="zh-CN" dirty="0" err="1">
                <a:ea typeface="SimSun" panose="02010600030101010101" pitchFamily="2" charset="-122"/>
              </a:rPr>
              <a:t>Có</a:t>
            </a:r>
            <a:r>
              <a:rPr lang="en-US" altLang="zh-CN" dirty="0">
                <a:ea typeface="SimSun" panose="02010600030101010101" pitchFamily="2" charset="-122"/>
              </a:rPr>
              <a:t> 2 </a:t>
            </a:r>
            <a:r>
              <a:rPr lang="en-US" altLang="zh-CN" dirty="0" err="1">
                <a:ea typeface="SimSun" panose="02010600030101010101" pitchFamily="2" charset="-122"/>
              </a:rPr>
              <a:t>cách</a:t>
            </a:r>
            <a:r>
              <a:rPr lang="en-US" altLang="zh-CN" dirty="0">
                <a:ea typeface="SimSun" panose="02010600030101010101" pitchFamily="2" charset="-122"/>
              </a:rPr>
              <a:t> </a:t>
            </a:r>
            <a:r>
              <a:rPr lang="en-US" altLang="zh-CN" dirty="0" err="1">
                <a:ea typeface="SimSun" panose="02010600030101010101" pitchFamily="2" charset="-122"/>
              </a:rPr>
              <a:t>để</a:t>
            </a:r>
            <a:r>
              <a:rPr lang="en-US" altLang="zh-CN" dirty="0">
                <a:ea typeface="SimSun" panose="02010600030101010101" pitchFamily="2" charset="-122"/>
              </a:rPr>
              <a:t> </a:t>
            </a:r>
            <a:r>
              <a:rPr lang="en-US" altLang="zh-CN" dirty="0" err="1">
                <a:ea typeface="SimSun" panose="02010600030101010101" pitchFamily="2" charset="-122"/>
              </a:rPr>
              <a:t>từ</a:t>
            </a:r>
            <a:r>
              <a:rPr lang="en-US" altLang="zh-CN" dirty="0">
                <a:ea typeface="SimSun" panose="02010600030101010101" pitchFamily="2" charset="-122"/>
              </a:rPr>
              <a:t> </a:t>
            </a:r>
            <a:r>
              <a:rPr lang="en-US" altLang="zh-CN" dirty="0" err="1">
                <a:ea typeface="SimSun" panose="02010600030101010101" pitchFamily="2" charset="-122"/>
              </a:rPr>
              <a:t>hàm</a:t>
            </a:r>
            <a:r>
              <a:rPr lang="en-US" altLang="zh-CN" dirty="0">
                <a:ea typeface="SimSun" panose="02010600030101010101" pitchFamily="2" charset="-122"/>
              </a:rPr>
              <a:t> </a:t>
            </a:r>
            <a:r>
              <a:rPr lang="en-US" altLang="zh-CN" dirty="0" err="1">
                <a:ea typeface="SimSun" panose="02010600030101010101" pitchFamily="2" charset="-122"/>
              </a:rPr>
              <a:t>trở</a:t>
            </a:r>
            <a:r>
              <a:rPr lang="en-US" altLang="zh-CN" dirty="0">
                <a:ea typeface="SimSun" panose="02010600030101010101" pitchFamily="2" charset="-122"/>
              </a:rPr>
              <a:t>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chương</a:t>
            </a:r>
            <a:r>
              <a:rPr lang="en-US" altLang="zh-CN" dirty="0">
                <a:ea typeface="SimSun" panose="02010600030101010101" pitchFamily="2" charset="-122"/>
              </a:rPr>
              <a:t> </a:t>
            </a:r>
            <a:r>
              <a:rPr lang="en-US" altLang="zh-CN" dirty="0" err="1">
                <a:ea typeface="SimSun" panose="02010600030101010101" pitchFamily="2" charset="-122"/>
              </a:rPr>
              <a:t>trình</a:t>
            </a:r>
            <a:r>
              <a:rPr lang="en-US" altLang="zh-CN" dirty="0">
                <a:ea typeface="SimSun" panose="02010600030101010101" pitchFamily="2" charset="-122"/>
              </a:rPr>
              <a:t> </a:t>
            </a:r>
            <a:r>
              <a:rPr lang="en-US" altLang="zh-CN" dirty="0" err="1">
                <a:ea typeface="SimSun" panose="02010600030101010101" pitchFamily="2" charset="-122"/>
              </a:rPr>
              <a:t>đã</a:t>
            </a:r>
            <a:r>
              <a:rPr lang="en-US" altLang="zh-CN" dirty="0">
                <a:ea typeface="SimSun" panose="02010600030101010101" pitchFamily="2" charset="-122"/>
              </a:rPr>
              <a:t> </a:t>
            </a:r>
            <a:r>
              <a:rPr lang="en-US" altLang="zh-CN" dirty="0" err="1">
                <a:ea typeface="SimSun" panose="02010600030101010101" pitchFamily="2" charset="-122"/>
              </a:rPr>
              <a:t>gọi</a:t>
            </a:r>
            <a:r>
              <a:rPr lang="en-US" altLang="zh-CN" dirty="0">
                <a:ea typeface="SimSun" panose="02010600030101010101" pitchFamily="2" charset="-122"/>
              </a:rPr>
              <a:t> </a:t>
            </a:r>
            <a:r>
              <a:rPr lang="en-US" altLang="zh-CN" dirty="0" err="1">
                <a:ea typeface="SimSun" panose="02010600030101010101" pitchFamily="2" charset="-122"/>
              </a:rPr>
              <a:t>hàm</a:t>
            </a:r>
            <a:r>
              <a:rPr lang="en-US" altLang="zh-CN" dirty="0">
                <a:ea typeface="SimSun" panose="02010600030101010101" pitchFamily="2" charset="-122"/>
              </a:rPr>
              <a:t>:</a:t>
            </a:r>
            <a:endParaRPr lang="en-US" altLang="zh-CN" dirty="0">
              <a:ea typeface="SimSun" panose="02010600030101010101" pitchFamily="2" charset="-122"/>
            </a:endParaRPr>
          </a:p>
          <a:p>
            <a:pPr lvl="1">
              <a:lnSpc>
                <a:spcPct val="80000"/>
              </a:lnSpc>
            </a:pPr>
            <a:r>
              <a:rPr lang="en-US" altLang="zh-CN" sz="1800" dirty="0" err="1">
                <a:ea typeface="SimSun" panose="02010600030101010101" pitchFamily="2" charset="-122"/>
              </a:rPr>
              <a:t>Sau</a:t>
            </a:r>
            <a:r>
              <a:rPr lang="en-US" altLang="zh-CN" sz="1800" dirty="0">
                <a:ea typeface="SimSun" panose="02010600030101010101" pitchFamily="2" charset="-122"/>
              </a:rPr>
              <a:t> </a:t>
            </a:r>
            <a:r>
              <a:rPr lang="en-US" altLang="zh-CN" sz="1800" dirty="0" err="1">
                <a:ea typeface="SimSun" panose="02010600030101010101" pitchFamily="2" charset="-122"/>
              </a:rPr>
              <a:t>khi</a:t>
            </a:r>
            <a:r>
              <a:rPr lang="en-US" altLang="zh-CN" sz="1800" dirty="0">
                <a:ea typeface="SimSun" panose="02010600030101010101" pitchFamily="2" charset="-122"/>
              </a:rPr>
              <a:t> </a:t>
            </a:r>
            <a:r>
              <a:rPr lang="en-US" altLang="zh-CN" sz="1800" dirty="0" err="1">
                <a:ea typeface="SimSun" panose="02010600030101010101" pitchFamily="2" charset="-122"/>
              </a:rPr>
              <a:t>thực</a:t>
            </a:r>
            <a:r>
              <a:rPr lang="en-US" altLang="zh-CN" sz="1800" dirty="0">
                <a:ea typeface="SimSun" panose="02010600030101010101" pitchFamily="2" charset="-122"/>
              </a:rPr>
              <a:t> </a:t>
            </a:r>
            <a:r>
              <a:rPr lang="en-US" altLang="zh-CN" sz="1800" dirty="0" err="1">
                <a:ea typeface="SimSun" panose="02010600030101010101" pitchFamily="2" charset="-122"/>
              </a:rPr>
              <a:t>hiện</a:t>
            </a:r>
            <a:r>
              <a:rPr lang="en-US" altLang="zh-CN" sz="1800" dirty="0">
                <a:ea typeface="SimSun" panose="02010600030101010101" pitchFamily="2" charset="-122"/>
              </a:rPr>
              <a:t> </a:t>
            </a:r>
            <a:r>
              <a:rPr lang="en-US" altLang="zh-CN" sz="1800" dirty="0" err="1">
                <a:ea typeface="SimSun" panose="02010600030101010101" pitchFamily="2" charset="-122"/>
              </a:rPr>
              <a:t>tất</a:t>
            </a:r>
            <a:r>
              <a:rPr lang="en-US" altLang="zh-CN" sz="1800" dirty="0">
                <a:ea typeface="SimSun" panose="02010600030101010101" pitchFamily="2" charset="-122"/>
              </a:rPr>
              <a:t> </a:t>
            </a:r>
            <a:r>
              <a:rPr lang="en-US" altLang="zh-CN" sz="1800" dirty="0" err="1">
                <a:ea typeface="SimSun" panose="02010600030101010101" pitchFamily="2" charset="-122"/>
              </a:rPr>
              <a:t>cả</a:t>
            </a:r>
            <a:r>
              <a:rPr lang="en-US" altLang="zh-CN" sz="1800" dirty="0">
                <a:ea typeface="SimSun" panose="02010600030101010101" pitchFamily="2" charset="-122"/>
              </a:rPr>
              <a:t> </a:t>
            </a:r>
            <a:r>
              <a:rPr lang="en-US" altLang="zh-CN" sz="1800" dirty="0" err="1">
                <a:ea typeface="SimSun" panose="02010600030101010101" pitchFamily="2" charset="-122"/>
              </a:rPr>
              <a:t>các</a:t>
            </a:r>
            <a:r>
              <a:rPr lang="en-US" altLang="zh-CN" sz="1800" dirty="0">
                <a:ea typeface="SimSun" panose="02010600030101010101" pitchFamily="2" charset="-122"/>
              </a:rPr>
              <a:t> </a:t>
            </a:r>
            <a:r>
              <a:rPr lang="en-US" altLang="zh-CN" sz="1800" dirty="0" err="1">
                <a:ea typeface="SimSun" panose="02010600030101010101" pitchFamily="2" charset="-122"/>
              </a:rPr>
              <a:t>câu</a:t>
            </a:r>
            <a:r>
              <a:rPr lang="en-US" altLang="zh-CN" sz="1800" dirty="0">
                <a:ea typeface="SimSun" panose="02010600030101010101" pitchFamily="2" charset="-122"/>
              </a:rPr>
              <a:t> </a:t>
            </a:r>
            <a:r>
              <a:rPr lang="en-US" altLang="zh-CN" sz="1800" dirty="0" err="1">
                <a:ea typeface="SimSun" panose="02010600030101010101" pitchFamily="2" charset="-122"/>
              </a:rPr>
              <a:t>lệnh</a:t>
            </a:r>
            <a:r>
              <a:rPr lang="en-US" altLang="zh-CN" sz="1800" dirty="0">
                <a:ea typeface="SimSun" panose="02010600030101010101" pitchFamily="2" charset="-122"/>
              </a:rPr>
              <a:t> </a:t>
            </a:r>
            <a:r>
              <a:rPr lang="en-US" altLang="zh-CN" sz="1800" dirty="0" err="1">
                <a:ea typeface="SimSun" panose="02010600030101010101" pitchFamily="2" charset="-122"/>
              </a:rPr>
              <a:t>có</a:t>
            </a:r>
            <a:r>
              <a:rPr lang="en-US" altLang="zh-CN" sz="1800" dirty="0">
                <a:ea typeface="SimSun" panose="02010600030101010101" pitchFamily="2" charset="-122"/>
              </a:rPr>
              <a:t> </a:t>
            </a:r>
            <a:r>
              <a:rPr lang="en-US" altLang="zh-CN" sz="1800" dirty="0" err="1">
                <a:ea typeface="SimSun" panose="02010600030101010101" pitchFamily="2" charset="-122"/>
              </a:rPr>
              <a:t>trong</a:t>
            </a:r>
            <a:r>
              <a:rPr lang="en-US" altLang="zh-CN" sz="1800" dirty="0">
                <a:ea typeface="SimSun" panose="02010600030101010101" pitchFamily="2" charset="-122"/>
              </a:rPr>
              <a:t> </a:t>
            </a:r>
            <a:r>
              <a:rPr lang="en-US" altLang="zh-CN" sz="1800" dirty="0" err="1">
                <a:ea typeface="SimSun" panose="02010600030101010101" pitchFamily="2" charset="-122"/>
              </a:rPr>
              <a:t>thân</a:t>
            </a:r>
            <a:r>
              <a:rPr lang="en-US" altLang="zh-CN" sz="1800" dirty="0">
                <a:ea typeface="SimSun" panose="02010600030101010101" pitchFamily="2" charset="-122"/>
              </a:rPr>
              <a:t> </a:t>
            </a:r>
            <a:r>
              <a:rPr lang="en-US" altLang="zh-CN" sz="1800" dirty="0" err="1">
                <a:ea typeface="SimSun" panose="02010600030101010101" pitchFamily="2" charset="-122"/>
              </a:rPr>
              <a:t>hàm</a:t>
            </a:r>
            <a:r>
              <a:rPr lang="en-US" altLang="zh-CN" sz="1800" dirty="0">
                <a:ea typeface="SimSun" panose="02010600030101010101" pitchFamily="2" charset="-122"/>
              </a:rPr>
              <a:t>.</a:t>
            </a:r>
            <a:endParaRPr lang="en-US" altLang="zh-CN" sz="1800" dirty="0">
              <a:ea typeface="SimSun" panose="02010600030101010101" pitchFamily="2" charset="-122"/>
            </a:endParaRPr>
          </a:p>
          <a:p>
            <a:pPr lvl="1">
              <a:lnSpc>
                <a:spcPct val="80000"/>
              </a:lnSpc>
            </a:pPr>
            <a:r>
              <a:rPr lang="en-US" altLang="zh-CN" sz="1800" dirty="0" err="1">
                <a:ea typeface="SimSun" panose="02010600030101010101" pitchFamily="2" charset="-122"/>
              </a:rPr>
              <a:t>Khi</a:t>
            </a:r>
            <a:r>
              <a:rPr lang="en-US" altLang="zh-CN" sz="1800" dirty="0">
                <a:ea typeface="SimSun" panose="02010600030101010101" pitchFamily="2" charset="-122"/>
              </a:rPr>
              <a:t> </a:t>
            </a:r>
            <a:r>
              <a:rPr lang="en-US" altLang="zh-CN" sz="1800" dirty="0" err="1">
                <a:ea typeface="SimSun" panose="02010600030101010101" pitchFamily="2" charset="-122"/>
              </a:rPr>
              <a:t>gặp</a:t>
            </a:r>
            <a:r>
              <a:rPr lang="en-US" altLang="zh-CN" sz="1800" dirty="0">
                <a:ea typeface="SimSun" panose="02010600030101010101" pitchFamily="2" charset="-122"/>
              </a:rPr>
              <a:t> </a:t>
            </a:r>
            <a:r>
              <a:rPr lang="en-US" altLang="zh-CN" sz="1800" dirty="0" err="1">
                <a:ea typeface="SimSun" panose="02010600030101010101" pitchFamily="2" charset="-122"/>
              </a:rPr>
              <a:t>lệnh</a:t>
            </a:r>
            <a:r>
              <a:rPr lang="en-US" altLang="zh-CN" sz="1800" dirty="0">
                <a:ea typeface="SimSun" panose="02010600030101010101" pitchFamily="2" charset="-122"/>
              </a:rPr>
              <a:t> </a:t>
            </a:r>
            <a:r>
              <a:rPr lang="en-US" altLang="zh-CN" sz="1800" b="1" dirty="0">
                <a:ea typeface="SimSun" panose="02010600030101010101" pitchFamily="2" charset="-122"/>
              </a:rPr>
              <a:t>return</a:t>
            </a:r>
            <a:r>
              <a:rPr lang="en-US" altLang="zh-CN" sz="1800" dirty="0">
                <a:ea typeface="SimSun" panose="02010600030101010101" pitchFamily="2" charset="-122"/>
              </a:rPr>
              <a:t>.</a:t>
            </a:r>
            <a:endParaRPr lang="en-US" altLang="zh-CN" sz="1800" dirty="0">
              <a:ea typeface="SimSun" panose="02010600030101010101" pitchFamily="2" charset="-122"/>
            </a:endParaRPr>
          </a:p>
          <a:p>
            <a:pPr>
              <a:lnSpc>
                <a:spcPct val="80000"/>
              </a:lnSpc>
            </a:pPr>
            <a:r>
              <a:rPr lang="en-US" altLang="zh-CN" dirty="0" err="1">
                <a:ea typeface="SimSun" panose="02010600030101010101" pitchFamily="2" charset="-122"/>
              </a:rPr>
              <a:t>Cú</a:t>
            </a:r>
            <a:r>
              <a:rPr lang="en-US" altLang="zh-CN" dirty="0">
                <a:ea typeface="SimSun" panose="02010600030101010101" pitchFamily="2" charset="-122"/>
              </a:rPr>
              <a:t> </a:t>
            </a:r>
            <a:r>
              <a:rPr lang="en-US" altLang="zh-CN" dirty="0" err="1">
                <a:ea typeface="SimSun" panose="02010600030101010101" pitchFamily="2" charset="-122"/>
              </a:rPr>
              <a:t>pháp</a:t>
            </a:r>
            <a:r>
              <a:rPr lang="en-US" altLang="zh-CN" dirty="0">
                <a:ea typeface="SimSun" panose="02010600030101010101" pitchFamily="2" charset="-122"/>
              </a:rPr>
              <a:t> </a:t>
            </a:r>
            <a:r>
              <a:rPr lang="en-US" altLang="zh-CN" dirty="0" err="1">
                <a:ea typeface="SimSun" panose="02010600030101010101" pitchFamily="2" charset="-122"/>
              </a:rPr>
              <a:t>chung</a:t>
            </a:r>
            <a:r>
              <a:rPr lang="en-US" altLang="zh-CN" dirty="0">
                <a:ea typeface="SimSun" panose="02010600030101010101" pitchFamily="2" charset="-122"/>
              </a:rPr>
              <a:t> </a:t>
            </a:r>
            <a:r>
              <a:rPr lang="en-US" altLang="zh-CN" dirty="0" err="1">
                <a:ea typeface="SimSun" panose="02010600030101010101" pitchFamily="2" charset="-122"/>
              </a:rPr>
              <a:t>của</a:t>
            </a:r>
            <a:r>
              <a:rPr lang="en-US" altLang="zh-CN" dirty="0">
                <a:ea typeface="SimSun" panose="02010600030101010101" pitchFamily="2" charset="-122"/>
              </a:rPr>
              <a:t> </a:t>
            </a:r>
            <a:r>
              <a:rPr lang="en-US" altLang="zh-CN" dirty="0" err="1">
                <a:ea typeface="SimSun" panose="02010600030101010101" pitchFamily="2" charset="-122"/>
              </a:rPr>
              <a:t>lệnh</a:t>
            </a:r>
            <a:r>
              <a:rPr lang="en-US" altLang="zh-CN" dirty="0">
                <a:ea typeface="SimSun" panose="02010600030101010101" pitchFamily="2" charset="-122"/>
              </a:rPr>
              <a:t> </a:t>
            </a:r>
            <a:r>
              <a:rPr lang="en-US" altLang="zh-CN" b="1" dirty="0">
                <a:ea typeface="SimSun" panose="02010600030101010101" pitchFamily="2" charset="-122"/>
              </a:rPr>
              <a:t>return</a:t>
            </a:r>
            <a:r>
              <a:rPr lang="en-US" altLang="zh-CN" dirty="0">
                <a:ea typeface="SimSun" panose="02010600030101010101" pitchFamily="2" charset="-122"/>
              </a:rPr>
              <a:t> </a:t>
            </a:r>
            <a:r>
              <a:rPr lang="en-US" altLang="zh-CN" dirty="0" err="1">
                <a:ea typeface="SimSun" panose="02010600030101010101" pitchFamily="2" charset="-122"/>
              </a:rPr>
              <a:t>là</a:t>
            </a:r>
            <a:endParaRPr lang="en-US" altLang="zh-CN" i="1" dirty="0">
              <a:ea typeface="SimSun" panose="02010600030101010101" pitchFamily="2" charset="-122"/>
            </a:endParaRPr>
          </a:p>
          <a:p>
            <a:pPr>
              <a:lnSpc>
                <a:spcPct val="80000"/>
              </a:lnSpc>
              <a:buFontTx/>
              <a:buNone/>
            </a:pPr>
            <a:r>
              <a:rPr lang="en-US" altLang="zh-CN" i="1" dirty="0">
                <a:ea typeface="SimSun" panose="02010600030101010101" pitchFamily="2" charset="-122"/>
              </a:rPr>
              <a:t>		</a:t>
            </a:r>
            <a:r>
              <a:rPr lang="en-US" altLang="zh-CN" i="1" dirty="0" smtClean="0">
                <a:ea typeface="SimSun" panose="02010600030101010101" pitchFamily="2" charset="-122"/>
              </a:rPr>
              <a:t>	</a:t>
            </a:r>
            <a:r>
              <a:rPr lang="en-US" altLang="zh-CN" i="1" dirty="0" smtClean="0">
                <a:solidFill>
                  <a:srgbClr val="FF00FF"/>
                </a:solidFill>
                <a:ea typeface="SimSun" panose="02010600030101010101" pitchFamily="2" charset="-122"/>
              </a:rPr>
              <a:t>return </a:t>
            </a:r>
            <a:r>
              <a:rPr lang="en-US" altLang="zh-CN" b="1" i="1" dirty="0" err="1">
                <a:solidFill>
                  <a:srgbClr val="FF00FF"/>
                </a:solidFill>
                <a:ea typeface="SimSun" panose="02010600030101010101" pitchFamily="2" charset="-122"/>
              </a:rPr>
              <a:t>biểu_thức</a:t>
            </a:r>
            <a:r>
              <a:rPr lang="en-US" altLang="zh-CN" i="1" dirty="0">
                <a:solidFill>
                  <a:srgbClr val="FF00FF"/>
                </a:solidFill>
                <a:ea typeface="SimSun" panose="02010600030101010101" pitchFamily="2" charset="-122"/>
              </a:rPr>
              <a:t>;</a:t>
            </a:r>
            <a:endParaRPr lang="en-US" altLang="zh-CN" dirty="0">
              <a:solidFill>
                <a:srgbClr val="FF00FF"/>
              </a:solidFill>
              <a:ea typeface="SimSun" panose="02010600030101010101" pitchFamily="2" charset="-122"/>
            </a:endParaRPr>
          </a:p>
          <a:p>
            <a:pPr>
              <a:lnSpc>
                <a:spcPct val="80000"/>
              </a:lnSpc>
            </a:pPr>
            <a:r>
              <a:rPr lang="en-US" altLang="zh-CN" dirty="0" err="1">
                <a:ea typeface="SimSun" panose="02010600030101010101" pitchFamily="2" charset="-122"/>
              </a:rPr>
              <a:t>Khi</a:t>
            </a:r>
            <a:r>
              <a:rPr lang="en-US" altLang="zh-CN" dirty="0">
                <a:ea typeface="SimSun" panose="02010600030101010101" pitchFamily="2" charset="-122"/>
              </a:rPr>
              <a:t> </a:t>
            </a:r>
            <a:r>
              <a:rPr lang="en-US" altLang="zh-CN" dirty="0" err="1">
                <a:ea typeface="SimSun" panose="02010600030101010101" pitchFamily="2" charset="-122"/>
              </a:rPr>
              <a:t>gặp</a:t>
            </a:r>
            <a:r>
              <a:rPr lang="en-US" altLang="zh-CN" dirty="0">
                <a:ea typeface="SimSun" panose="02010600030101010101" pitchFamily="2" charset="-122"/>
              </a:rPr>
              <a:t> </a:t>
            </a:r>
            <a:r>
              <a:rPr lang="en-US" altLang="zh-CN" dirty="0" err="1">
                <a:ea typeface="SimSun" panose="02010600030101010101" pitchFamily="2" charset="-122"/>
              </a:rPr>
              <a:t>lệnh</a:t>
            </a:r>
            <a:r>
              <a:rPr lang="en-US" altLang="zh-CN" dirty="0">
                <a:ea typeface="SimSun" panose="02010600030101010101" pitchFamily="2" charset="-122"/>
              </a:rPr>
              <a:t> </a:t>
            </a:r>
            <a:r>
              <a:rPr lang="en-US" altLang="zh-CN" dirty="0" err="1">
                <a:ea typeface="SimSun" panose="02010600030101010101" pitchFamily="2" charset="-122"/>
              </a:rPr>
              <a:t>này</a:t>
            </a:r>
            <a:r>
              <a:rPr lang="en-US" altLang="zh-CN" dirty="0">
                <a:ea typeface="SimSun" panose="02010600030101010101" pitchFamily="2" charset="-122"/>
              </a:rPr>
              <a:t>, </a:t>
            </a:r>
            <a:r>
              <a:rPr lang="en-US" altLang="zh-CN" dirty="0" err="1">
                <a:ea typeface="SimSun" panose="02010600030101010101" pitchFamily="2" charset="-122"/>
              </a:rPr>
              <a:t>chương</a:t>
            </a:r>
            <a:r>
              <a:rPr lang="en-US" altLang="zh-CN" dirty="0">
                <a:ea typeface="SimSun" panose="02010600030101010101" pitchFamily="2" charset="-122"/>
              </a:rPr>
              <a:t> </a:t>
            </a:r>
            <a:r>
              <a:rPr lang="en-US" altLang="zh-CN" dirty="0" err="1">
                <a:ea typeface="SimSun" panose="02010600030101010101" pitchFamily="2" charset="-122"/>
              </a:rPr>
              <a:t>trình</a:t>
            </a:r>
            <a:r>
              <a:rPr lang="en-US" altLang="zh-CN" dirty="0">
                <a:ea typeface="SimSun" panose="02010600030101010101" pitchFamily="2" charset="-122"/>
              </a:rPr>
              <a:t> </a:t>
            </a:r>
            <a:r>
              <a:rPr lang="en-US" altLang="zh-CN" dirty="0" err="1">
                <a:ea typeface="SimSun" panose="02010600030101010101" pitchFamily="2" charset="-122"/>
              </a:rPr>
              <a:t>sẽ</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a:t>
            </a:r>
            <a:r>
              <a:rPr lang="en-US" altLang="zh-CN" dirty="0" err="1">
                <a:ea typeface="SimSun" panose="02010600030101010101" pitchFamily="2" charset="-122"/>
              </a:rPr>
              <a:t>toán</a:t>
            </a:r>
            <a:r>
              <a:rPr lang="en-US" altLang="zh-CN" dirty="0">
                <a:ea typeface="SimSun" panose="02010600030101010101" pitchFamily="2" charset="-122"/>
              </a:rPr>
              <a:t> </a:t>
            </a:r>
            <a:r>
              <a:rPr lang="en-US" altLang="zh-CN" dirty="0" err="1">
                <a:ea typeface="SimSun" panose="02010600030101010101" pitchFamily="2" charset="-122"/>
              </a:rPr>
              <a:t>giá</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 </a:t>
            </a:r>
            <a:r>
              <a:rPr lang="en-US" altLang="zh-CN" dirty="0" err="1">
                <a:ea typeface="SimSun" panose="02010600030101010101" pitchFamily="2" charset="-122"/>
              </a:rPr>
              <a:t>của</a:t>
            </a:r>
            <a:r>
              <a:rPr lang="en-US" altLang="zh-CN" dirty="0">
                <a:ea typeface="SimSun" panose="02010600030101010101" pitchFamily="2" charset="-122"/>
              </a:rPr>
              <a:t> </a:t>
            </a:r>
            <a:r>
              <a:rPr lang="en-US" altLang="zh-CN" b="1" i="1" dirty="0" err="1">
                <a:ea typeface="SimSun" panose="02010600030101010101" pitchFamily="2" charset="-122"/>
              </a:rPr>
              <a:t>biểu_thức</a:t>
            </a:r>
            <a:r>
              <a:rPr lang="en-US" altLang="zh-CN" dirty="0">
                <a:ea typeface="SimSun" panose="02010600030101010101" pitchFamily="2" charset="-122"/>
              </a:rPr>
              <a:t>, </a:t>
            </a:r>
            <a:r>
              <a:rPr lang="en-US" altLang="zh-CN" dirty="0" err="1">
                <a:ea typeface="SimSun" panose="02010600030101010101" pitchFamily="2" charset="-122"/>
              </a:rPr>
              <a:t>lấy</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quả</a:t>
            </a:r>
            <a:r>
              <a:rPr lang="en-US" altLang="zh-CN" dirty="0">
                <a:ea typeface="SimSun" panose="02010600030101010101" pitchFamily="2" charset="-122"/>
              </a:rPr>
              <a:t> </a:t>
            </a:r>
            <a:r>
              <a:rPr lang="en-US" altLang="zh-CN" dirty="0" err="1">
                <a:ea typeface="SimSun" panose="02010600030101010101" pitchFamily="2" charset="-122"/>
              </a:rPr>
              <a:t>tính</a:t>
            </a:r>
            <a:r>
              <a:rPr lang="en-US" altLang="zh-CN" dirty="0">
                <a:ea typeface="SimSun" panose="02010600030101010101" pitchFamily="2" charset="-122"/>
              </a:rPr>
              <a:t> </a:t>
            </a:r>
            <a:r>
              <a:rPr lang="en-US" altLang="zh-CN" dirty="0" err="1">
                <a:ea typeface="SimSun" panose="02010600030101010101" pitchFamily="2" charset="-122"/>
              </a:rPr>
              <a:t>toán</a:t>
            </a:r>
            <a:r>
              <a:rPr lang="en-US" altLang="zh-CN" dirty="0">
                <a:ea typeface="SimSun" panose="02010600030101010101" pitchFamily="2" charset="-122"/>
              </a:rPr>
              <a:t> </a:t>
            </a:r>
            <a:r>
              <a:rPr lang="en-US" altLang="zh-CN" dirty="0" err="1">
                <a:ea typeface="SimSun" panose="02010600030101010101" pitchFamily="2" charset="-122"/>
              </a:rPr>
              <a:t>được</a:t>
            </a:r>
            <a:r>
              <a:rPr lang="en-US" altLang="zh-CN" dirty="0">
                <a:ea typeface="SimSun" panose="02010600030101010101" pitchFamily="2" charset="-122"/>
              </a:rPr>
              <a:t> </a:t>
            </a:r>
            <a:r>
              <a:rPr lang="en-US" altLang="zh-CN" dirty="0" err="1">
                <a:ea typeface="SimSun" panose="02010600030101010101" pitchFamily="2" charset="-122"/>
              </a:rPr>
              <a:t>làm</a:t>
            </a:r>
            <a:r>
              <a:rPr lang="en-US" altLang="zh-CN" dirty="0">
                <a:ea typeface="SimSun" panose="02010600030101010101" pitchFamily="2" charset="-122"/>
              </a:rPr>
              <a:t> </a:t>
            </a:r>
            <a:r>
              <a:rPr lang="en-US" altLang="zh-CN" dirty="0" err="1">
                <a:ea typeface="SimSun" panose="02010600030101010101" pitchFamily="2" charset="-122"/>
              </a:rPr>
              <a:t>giá</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 </a:t>
            </a:r>
            <a:r>
              <a:rPr lang="en-US" altLang="zh-CN" dirty="0" err="1">
                <a:ea typeface="SimSun" panose="02010600030101010101" pitchFamily="2" charset="-122"/>
              </a:rPr>
              <a:t>trả</a:t>
            </a:r>
            <a:r>
              <a:rPr lang="en-US" altLang="zh-CN" dirty="0">
                <a:ea typeface="SimSun" panose="02010600030101010101" pitchFamily="2" charset="-122"/>
              </a:rPr>
              <a:t>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cho</a:t>
            </a:r>
            <a:r>
              <a:rPr lang="en-US" altLang="zh-CN" dirty="0">
                <a:ea typeface="SimSun" panose="02010600030101010101" pitchFamily="2" charset="-122"/>
              </a:rPr>
              <a:t> </a:t>
            </a:r>
            <a:r>
              <a:rPr lang="en-US" altLang="zh-CN" b="1" dirty="0" err="1">
                <a:ea typeface="SimSun" panose="02010600030101010101" pitchFamily="2" charset="-122"/>
              </a:rPr>
              <a:t>lời</a:t>
            </a:r>
            <a:r>
              <a:rPr lang="en-US" altLang="zh-CN" b="1" dirty="0">
                <a:ea typeface="SimSun" panose="02010600030101010101" pitchFamily="2" charset="-122"/>
              </a:rPr>
              <a:t> </a:t>
            </a:r>
            <a:r>
              <a:rPr lang="en-US" altLang="zh-CN" b="1" dirty="0" err="1">
                <a:ea typeface="SimSun" panose="02010600030101010101" pitchFamily="2" charset="-122"/>
              </a:rPr>
              <a:t>gọi</a:t>
            </a:r>
            <a:r>
              <a:rPr lang="en-US" altLang="zh-CN" b="1" dirty="0">
                <a:ea typeface="SimSun" panose="02010600030101010101" pitchFamily="2" charset="-122"/>
              </a:rPr>
              <a:t> </a:t>
            </a:r>
            <a:r>
              <a:rPr lang="en-US" altLang="zh-CN" b="1" dirty="0" err="1">
                <a:ea typeface="SimSun" panose="02010600030101010101" pitchFamily="2" charset="-122"/>
              </a:rPr>
              <a:t>hàm</a:t>
            </a:r>
            <a:r>
              <a:rPr lang="en-US" altLang="zh-CN" b="1" dirty="0">
                <a:ea typeface="SimSun" panose="02010600030101010101" pitchFamily="2" charset="-122"/>
              </a:rPr>
              <a:t> </a:t>
            </a:r>
            <a:r>
              <a:rPr lang="en-US" altLang="zh-CN" dirty="0" err="1">
                <a:ea typeface="SimSun" panose="02010600030101010101" pitchFamily="2" charset="-122"/>
              </a:rPr>
              <a:t>rồi</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thúc</a:t>
            </a:r>
            <a:r>
              <a:rPr lang="en-US" altLang="zh-CN" dirty="0">
                <a:ea typeface="SimSun" panose="02010600030101010101" pitchFamily="2" charset="-122"/>
              </a:rPr>
              <a:t> </a:t>
            </a:r>
            <a:r>
              <a:rPr lang="en-US" altLang="zh-CN" dirty="0" err="1">
                <a:ea typeface="SimSun" panose="02010600030101010101" pitchFamily="2" charset="-122"/>
              </a:rPr>
              <a:t>việc</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hàm</a:t>
            </a:r>
            <a:r>
              <a:rPr lang="en-US" altLang="zh-CN" dirty="0">
                <a:ea typeface="SimSun" panose="02010600030101010101" pitchFamily="2" charset="-122"/>
              </a:rPr>
              <a:t>, </a:t>
            </a:r>
            <a:r>
              <a:rPr lang="en-US" altLang="zh-CN" dirty="0" err="1">
                <a:ea typeface="SimSun" panose="02010600030101010101" pitchFamily="2" charset="-122"/>
              </a:rPr>
              <a:t>trở</a:t>
            </a:r>
            <a:r>
              <a:rPr lang="en-US" altLang="zh-CN" dirty="0">
                <a:ea typeface="SimSun" panose="02010600030101010101" pitchFamily="2" charset="-122"/>
              </a:rPr>
              <a:t>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chương</a:t>
            </a:r>
            <a:r>
              <a:rPr lang="en-US" altLang="zh-CN" dirty="0">
                <a:ea typeface="SimSun" panose="02010600030101010101" pitchFamily="2" charset="-122"/>
              </a:rPr>
              <a:t> </a:t>
            </a:r>
            <a:r>
              <a:rPr lang="en-US" altLang="zh-CN" dirty="0" err="1">
                <a:ea typeface="SimSun" panose="02010600030101010101" pitchFamily="2" charset="-122"/>
              </a:rPr>
              <a:t>trình</a:t>
            </a:r>
            <a:r>
              <a:rPr lang="en-US" altLang="zh-CN" dirty="0">
                <a:ea typeface="SimSun" panose="02010600030101010101" pitchFamily="2" charset="-122"/>
              </a:rPr>
              <a:t> </a:t>
            </a:r>
            <a:r>
              <a:rPr lang="en-US" altLang="zh-CN" dirty="0" err="1">
                <a:ea typeface="SimSun" panose="02010600030101010101" pitchFamily="2" charset="-122"/>
              </a:rPr>
              <a:t>đã</a:t>
            </a:r>
            <a:r>
              <a:rPr lang="en-US" altLang="zh-CN" dirty="0">
                <a:ea typeface="SimSun" panose="02010600030101010101" pitchFamily="2" charset="-122"/>
              </a:rPr>
              <a:t> </a:t>
            </a:r>
            <a:r>
              <a:rPr lang="en-US" altLang="zh-CN" dirty="0" err="1">
                <a:ea typeface="SimSun" panose="02010600030101010101" pitchFamily="2" charset="-122"/>
              </a:rPr>
              <a:t>gọi</a:t>
            </a:r>
            <a:r>
              <a:rPr lang="en-US" altLang="zh-CN" dirty="0">
                <a:ea typeface="SimSun" panose="02010600030101010101" pitchFamily="2" charset="-122"/>
              </a:rPr>
              <a:t> </a:t>
            </a:r>
            <a:r>
              <a:rPr lang="en-US" altLang="zh-CN" dirty="0" err="1">
                <a:ea typeface="SimSun" panose="02010600030101010101" pitchFamily="2" charset="-122"/>
              </a:rPr>
              <a:t>nó</a:t>
            </a:r>
            <a:r>
              <a:rPr lang="en-US" altLang="zh-CN" dirty="0">
                <a:ea typeface="SimSun" panose="02010600030101010101" pitchFamily="2" charset="-122"/>
              </a:rPr>
              <a:t>.</a:t>
            </a:r>
            <a:endParaRPr lang="en-US" altLang="zh-CN" dirty="0">
              <a:ea typeface="SimSun" panose="02010600030101010101" pitchFamily="2" charset="-122"/>
            </a:endParaRPr>
          </a:p>
          <a:p>
            <a:pPr>
              <a:lnSpc>
                <a:spcPct val="80000"/>
              </a:lnSpc>
            </a:pPr>
            <a:r>
              <a:rPr lang="en-US" altLang="zh-CN" dirty="0" err="1">
                <a:ea typeface="SimSun" panose="02010600030101010101" pitchFamily="2" charset="-122"/>
              </a:rPr>
              <a:t>Trong</a:t>
            </a:r>
            <a:r>
              <a:rPr lang="en-US" altLang="zh-CN" dirty="0">
                <a:ea typeface="SimSun" panose="02010600030101010101" pitchFamily="2" charset="-122"/>
              </a:rPr>
              <a:t> </a:t>
            </a:r>
            <a:r>
              <a:rPr lang="en-US" altLang="zh-CN" dirty="0" err="1">
                <a:ea typeface="SimSun" panose="02010600030101010101" pitchFamily="2" charset="-122"/>
              </a:rPr>
              <a:t>lệnh</a:t>
            </a:r>
            <a:r>
              <a:rPr lang="en-US" altLang="zh-CN" dirty="0">
                <a:ea typeface="SimSun" panose="02010600030101010101" pitchFamily="2" charset="-122"/>
              </a:rPr>
              <a:t> </a:t>
            </a:r>
            <a:r>
              <a:rPr lang="en-US" altLang="zh-CN" b="1" dirty="0">
                <a:ea typeface="SimSun" panose="02010600030101010101" pitchFamily="2" charset="-122"/>
              </a:rPr>
              <a:t>return</a:t>
            </a:r>
            <a:r>
              <a:rPr lang="en-US" altLang="zh-CN" dirty="0">
                <a:ea typeface="SimSun" panose="02010600030101010101" pitchFamily="2" charset="-122"/>
              </a:rPr>
              <a:t> </a:t>
            </a:r>
            <a:r>
              <a:rPr lang="en-US" altLang="zh-CN" dirty="0" err="1">
                <a:ea typeface="SimSun" panose="02010600030101010101" pitchFamily="2" charset="-122"/>
              </a:rPr>
              <a:t>cũng</a:t>
            </a:r>
            <a:r>
              <a:rPr lang="en-US" altLang="zh-CN" dirty="0">
                <a:ea typeface="SimSun" panose="02010600030101010101" pitchFamily="2" charset="-122"/>
              </a:rPr>
              <a:t>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thể</a:t>
            </a:r>
            <a:r>
              <a:rPr lang="en-US" altLang="zh-CN" dirty="0">
                <a:ea typeface="SimSun" panose="02010600030101010101" pitchFamily="2" charset="-122"/>
              </a:rPr>
              <a:t> </a:t>
            </a:r>
            <a:r>
              <a:rPr lang="en-US" altLang="zh-CN" dirty="0" err="1">
                <a:ea typeface="SimSun" panose="02010600030101010101" pitchFamily="2" charset="-122"/>
              </a:rPr>
              <a:t>không</a:t>
            </a:r>
            <a:r>
              <a:rPr lang="en-US" altLang="zh-CN" dirty="0">
                <a:ea typeface="SimSun" panose="02010600030101010101" pitchFamily="2" charset="-122"/>
              </a:rPr>
              <a:t> </a:t>
            </a:r>
            <a:r>
              <a:rPr lang="en-US" altLang="zh-CN" dirty="0" err="1">
                <a:ea typeface="SimSun" panose="02010600030101010101" pitchFamily="2" charset="-122"/>
              </a:rPr>
              <a:t>có</a:t>
            </a:r>
            <a:r>
              <a:rPr lang="en-US" altLang="zh-CN" dirty="0">
                <a:ea typeface="SimSun" panose="02010600030101010101" pitchFamily="2" charset="-122"/>
              </a:rPr>
              <a:t> </a:t>
            </a:r>
            <a:r>
              <a:rPr lang="en-US" altLang="zh-CN" dirty="0" err="1">
                <a:ea typeface="SimSun" panose="02010600030101010101" pitchFamily="2" charset="-122"/>
              </a:rPr>
              <a:t>phần</a:t>
            </a:r>
            <a:r>
              <a:rPr lang="en-US" altLang="zh-CN" dirty="0">
                <a:ea typeface="SimSun" panose="02010600030101010101" pitchFamily="2" charset="-122"/>
              </a:rPr>
              <a:t> </a:t>
            </a:r>
            <a:r>
              <a:rPr lang="en-US" altLang="zh-CN" b="1" i="1" dirty="0" err="1">
                <a:ea typeface="SimSun" panose="02010600030101010101" pitchFamily="2" charset="-122"/>
              </a:rPr>
              <a:t>biểu_thức</a:t>
            </a:r>
            <a:r>
              <a:rPr lang="en-US" altLang="zh-CN" dirty="0">
                <a:ea typeface="SimSun" panose="02010600030101010101" pitchFamily="2" charset="-122"/>
              </a:rPr>
              <a:t>, </a:t>
            </a:r>
            <a:r>
              <a:rPr lang="en-US" altLang="zh-CN" dirty="0" err="1">
                <a:ea typeface="SimSun" panose="02010600030101010101" pitchFamily="2" charset="-122"/>
              </a:rPr>
              <a:t>khi</a:t>
            </a:r>
            <a:r>
              <a:rPr lang="en-US" altLang="zh-CN" dirty="0">
                <a:ea typeface="SimSun" panose="02010600030101010101" pitchFamily="2" charset="-122"/>
              </a:rPr>
              <a:t> </a:t>
            </a:r>
            <a:r>
              <a:rPr lang="en-US" altLang="zh-CN" dirty="0" err="1">
                <a:ea typeface="SimSun" panose="02010600030101010101" pitchFamily="2" charset="-122"/>
              </a:rPr>
              <a:t>đó</a:t>
            </a:r>
            <a:r>
              <a:rPr lang="en-US" altLang="zh-CN" dirty="0">
                <a:ea typeface="SimSun" panose="02010600030101010101" pitchFamily="2" charset="-122"/>
              </a:rPr>
              <a:t> ta </a:t>
            </a:r>
            <a:r>
              <a:rPr lang="en-US" altLang="zh-CN" dirty="0" err="1">
                <a:ea typeface="SimSun" panose="02010600030101010101" pitchFamily="2" charset="-122"/>
              </a:rPr>
              <a:t>sẽ</a:t>
            </a:r>
            <a:r>
              <a:rPr lang="en-US" altLang="zh-CN" dirty="0">
                <a:ea typeface="SimSun" panose="02010600030101010101" pitchFamily="2" charset="-122"/>
              </a:rPr>
              <a:t> </a:t>
            </a:r>
            <a:r>
              <a:rPr lang="en-US" altLang="zh-CN" dirty="0" err="1">
                <a:ea typeface="SimSun" panose="02010600030101010101" pitchFamily="2" charset="-122"/>
              </a:rPr>
              <a:t>kết</a:t>
            </a:r>
            <a:r>
              <a:rPr lang="en-US" altLang="zh-CN" dirty="0">
                <a:ea typeface="SimSun" panose="02010600030101010101" pitchFamily="2" charset="-122"/>
              </a:rPr>
              <a:t> </a:t>
            </a:r>
            <a:r>
              <a:rPr lang="en-US" altLang="zh-CN" dirty="0" err="1">
                <a:ea typeface="SimSun" panose="02010600030101010101" pitchFamily="2" charset="-122"/>
              </a:rPr>
              <a:t>thúc</a:t>
            </a:r>
            <a:r>
              <a:rPr lang="en-US" altLang="zh-CN" dirty="0">
                <a:ea typeface="SimSun" panose="02010600030101010101" pitchFamily="2" charset="-122"/>
              </a:rPr>
              <a:t> </a:t>
            </a:r>
            <a:r>
              <a:rPr lang="en-US" altLang="zh-CN" dirty="0" err="1">
                <a:ea typeface="SimSun" panose="02010600030101010101" pitchFamily="2" charset="-122"/>
              </a:rPr>
              <a:t>thực</a:t>
            </a:r>
            <a:r>
              <a:rPr lang="en-US" altLang="zh-CN" dirty="0">
                <a:ea typeface="SimSun" panose="02010600030101010101" pitchFamily="2" charset="-122"/>
              </a:rPr>
              <a:t> </a:t>
            </a:r>
            <a:r>
              <a:rPr lang="en-US" altLang="zh-CN" dirty="0" err="1">
                <a:ea typeface="SimSun" panose="02010600030101010101" pitchFamily="2" charset="-122"/>
              </a:rPr>
              <a:t>hiện</a:t>
            </a:r>
            <a:r>
              <a:rPr lang="en-US" altLang="zh-CN" dirty="0">
                <a:ea typeface="SimSun" panose="02010600030101010101" pitchFamily="2" charset="-122"/>
              </a:rPr>
              <a:t> </a:t>
            </a:r>
            <a:r>
              <a:rPr lang="en-US" altLang="zh-CN" dirty="0" err="1">
                <a:ea typeface="SimSun" panose="02010600030101010101" pitchFamily="2" charset="-122"/>
              </a:rPr>
              <a:t>hàm</a:t>
            </a:r>
            <a:r>
              <a:rPr lang="en-US" altLang="zh-CN" dirty="0">
                <a:ea typeface="SimSun" panose="02010600030101010101" pitchFamily="2" charset="-122"/>
              </a:rPr>
              <a:t> </a:t>
            </a:r>
            <a:r>
              <a:rPr lang="en-US" altLang="zh-CN" dirty="0" err="1">
                <a:ea typeface="SimSun" panose="02010600030101010101" pitchFamily="2" charset="-122"/>
              </a:rPr>
              <a:t>mà</a:t>
            </a:r>
            <a:r>
              <a:rPr lang="en-US" altLang="zh-CN" dirty="0">
                <a:ea typeface="SimSun" panose="02010600030101010101" pitchFamily="2" charset="-122"/>
              </a:rPr>
              <a:t> </a:t>
            </a:r>
            <a:r>
              <a:rPr lang="en-US" altLang="zh-CN" dirty="0" err="1">
                <a:ea typeface="SimSun" panose="02010600030101010101" pitchFamily="2" charset="-122"/>
              </a:rPr>
              <a:t>không</a:t>
            </a:r>
            <a:r>
              <a:rPr lang="en-US" altLang="zh-CN" dirty="0">
                <a:ea typeface="SimSun" panose="02010600030101010101" pitchFamily="2" charset="-122"/>
              </a:rPr>
              <a:t> </a:t>
            </a:r>
            <a:r>
              <a:rPr lang="en-US" altLang="zh-CN" dirty="0" err="1">
                <a:ea typeface="SimSun" panose="02010600030101010101" pitchFamily="2" charset="-122"/>
              </a:rPr>
              <a:t>trả</a:t>
            </a:r>
            <a:r>
              <a:rPr lang="en-US" altLang="zh-CN" dirty="0">
                <a:ea typeface="SimSun" panose="02010600030101010101" pitchFamily="2" charset="-122"/>
              </a:rPr>
              <a:t> </a:t>
            </a:r>
            <a:r>
              <a:rPr lang="en-US" altLang="zh-CN" dirty="0" err="1">
                <a:ea typeface="SimSun" panose="02010600030101010101" pitchFamily="2" charset="-122"/>
              </a:rPr>
              <a:t>về</a:t>
            </a:r>
            <a:r>
              <a:rPr lang="en-US" altLang="zh-CN" dirty="0">
                <a:ea typeface="SimSun" panose="02010600030101010101" pitchFamily="2" charset="-122"/>
              </a:rPr>
              <a:t> </a:t>
            </a:r>
            <a:r>
              <a:rPr lang="en-US" altLang="zh-CN" dirty="0" err="1">
                <a:ea typeface="SimSun" panose="02010600030101010101" pitchFamily="2" charset="-122"/>
              </a:rPr>
              <a:t>giá</a:t>
            </a:r>
            <a:r>
              <a:rPr lang="en-US" altLang="zh-CN" dirty="0">
                <a:ea typeface="SimSun" panose="02010600030101010101" pitchFamily="2" charset="-122"/>
              </a:rPr>
              <a:t> </a:t>
            </a:r>
            <a:r>
              <a:rPr lang="en-US" altLang="zh-CN" dirty="0" err="1">
                <a:ea typeface="SimSun" panose="02010600030101010101" pitchFamily="2" charset="-122"/>
              </a:rPr>
              <a:t>trị</a:t>
            </a:r>
            <a:r>
              <a:rPr lang="en-US" altLang="zh-CN" dirty="0">
                <a:ea typeface="SimSun" panose="02010600030101010101" pitchFamily="2" charset="-122"/>
              </a:rPr>
              <a:t> </a:t>
            </a:r>
            <a:r>
              <a:rPr lang="en-US" altLang="zh-CN" dirty="0" err="1">
                <a:ea typeface="SimSun" panose="02010600030101010101" pitchFamily="2" charset="-122"/>
              </a:rPr>
              <a:t>nào</a:t>
            </a:r>
            <a:r>
              <a:rPr lang="en-US" altLang="zh-CN" dirty="0">
                <a:ea typeface="SimSun" panose="02010600030101010101" pitchFamily="2" charset="-122"/>
              </a:rPr>
              <a:t> </a:t>
            </a:r>
            <a:r>
              <a:rPr lang="en-US" altLang="zh-CN" dirty="0" err="1">
                <a:ea typeface="SimSun" panose="02010600030101010101" pitchFamily="2" charset="-122"/>
              </a:rPr>
              <a:t>cả</a:t>
            </a:r>
            <a:r>
              <a:rPr lang="en-US" altLang="zh-CN" dirty="0">
                <a:ea typeface="SimSun" panose="02010600030101010101" pitchFamily="2" charset="-122"/>
              </a:rPr>
              <a:t>.</a:t>
            </a:r>
            <a:endParaRPr lang="en-US" altLang="ja-JP" dirty="0">
              <a:ea typeface="MS PGothic" panose="020B0600070205080204" pitchFamily="34" charset="-128"/>
            </a:endParaRPr>
          </a:p>
          <a:p>
            <a:r>
              <a:rPr lang="en-US" altLang="ja-JP" b="1" u="sng" dirty="0" err="1" smtClean="0">
                <a:ea typeface="MS PGothic" panose="020B0600070205080204" pitchFamily="34" charset="-128"/>
              </a:rPr>
              <a:t>Như</a:t>
            </a:r>
            <a:r>
              <a:rPr lang="en-US" altLang="ja-JP" b="1" u="sng" dirty="0" smtClean="0">
                <a:ea typeface="MS PGothic" panose="020B0600070205080204" pitchFamily="34" charset="-128"/>
              </a:rPr>
              <a:t> </a:t>
            </a:r>
            <a:r>
              <a:rPr lang="en-US" altLang="ja-JP" b="1" u="sng" dirty="0" err="1" smtClean="0">
                <a:ea typeface="MS PGothic" panose="020B0600070205080204" pitchFamily="34" charset="-128"/>
              </a:rPr>
              <a:t>vậy</a:t>
            </a:r>
            <a:r>
              <a:rPr lang="en-US" altLang="ja-JP" dirty="0" smtClean="0">
                <a:ea typeface="MS PGothic" panose="020B0600070205080204" pitchFamily="34" charset="-128"/>
              </a:rPr>
              <a:t>: </a:t>
            </a:r>
            <a:r>
              <a:rPr lang="en-US" altLang="ja-JP" dirty="0" err="1" smtClean="0">
                <a:ea typeface="MS PGothic" panose="020B0600070205080204" pitchFamily="34" charset="-128"/>
              </a:rPr>
              <a:t>Hàm</a:t>
            </a:r>
            <a:r>
              <a:rPr lang="en-US" altLang="ja-JP" dirty="0" smtClean="0">
                <a:ea typeface="MS PGothic" panose="020B0600070205080204" pitchFamily="34" charset="-128"/>
              </a:rPr>
              <a:t> </a:t>
            </a:r>
            <a:r>
              <a:rPr lang="en-US" altLang="ja-JP" dirty="0" err="1" smtClean="0">
                <a:ea typeface="MS PGothic" panose="020B0600070205080204" pitchFamily="34" charset="-128"/>
              </a:rPr>
              <a:t>là</a:t>
            </a:r>
            <a:r>
              <a:rPr lang="en-US" altLang="ja-JP" dirty="0" smtClean="0">
                <a:ea typeface="MS PGothic" panose="020B0600070205080204" pitchFamily="34" charset="-128"/>
              </a:rPr>
              <a:t> </a:t>
            </a:r>
            <a:r>
              <a:rPr lang="en-US" altLang="ja-JP" dirty="0" err="1">
                <a:ea typeface="MS PGothic" panose="020B0600070205080204" pitchFamily="34" charset="-128"/>
              </a:rPr>
              <a:t>m</a:t>
            </a:r>
            <a:r>
              <a:rPr lang="en-US" altLang="ja-JP" dirty="0" err="1" smtClean="0">
                <a:ea typeface="MS PGothic" panose="020B0600070205080204" pitchFamily="34" charset="-128"/>
              </a:rPr>
              <a:t>ột</a:t>
            </a:r>
            <a:r>
              <a:rPr lang="en-US" altLang="ja-JP" dirty="0" smtClean="0">
                <a:ea typeface="MS PGothic" panose="020B0600070205080204" pitchFamily="34" charset="-128"/>
              </a:rPr>
              <a:t> </a:t>
            </a:r>
            <a:r>
              <a:rPr lang="en-US" altLang="ja-JP" dirty="0" err="1">
                <a:ea typeface="MS PGothic" panose="020B0600070205080204" pitchFamily="34" charset="-128"/>
              </a:rPr>
              <a:t>phương</a:t>
            </a:r>
            <a:r>
              <a:rPr lang="en-US" altLang="ja-JP" dirty="0">
                <a:ea typeface="MS PGothic" panose="020B0600070205080204" pitchFamily="34" charset="-128"/>
              </a:rPr>
              <a:t> </a:t>
            </a:r>
            <a:r>
              <a:rPr lang="en-US" altLang="ja-JP" dirty="0" err="1">
                <a:ea typeface="MS PGothic" panose="020B0600070205080204" pitchFamily="34" charset="-128"/>
              </a:rPr>
              <a:t>thức</a:t>
            </a:r>
            <a:r>
              <a:rPr lang="en-US" altLang="ja-JP" dirty="0">
                <a:ea typeface="MS PGothic" panose="020B0600070205080204" pitchFamily="34" charset="-128"/>
              </a:rPr>
              <a:t> </a:t>
            </a:r>
            <a:r>
              <a:rPr lang="en-US" altLang="ja-JP" dirty="0" err="1">
                <a:ea typeface="MS PGothic" panose="020B0600070205080204" pitchFamily="34" charset="-128"/>
              </a:rPr>
              <a:t>để</a:t>
            </a:r>
            <a:r>
              <a:rPr lang="en-US" altLang="ja-JP" dirty="0">
                <a:ea typeface="MS PGothic" panose="020B0600070205080204" pitchFamily="34" charset="-128"/>
              </a:rPr>
              <a:t> </a:t>
            </a:r>
            <a:r>
              <a:rPr lang="en-US" altLang="ja-JP" dirty="0" err="1">
                <a:ea typeface="MS PGothic" panose="020B0600070205080204" pitchFamily="34" charset="-128"/>
              </a:rPr>
              <a:t>đóng</a:t>
            </a:r>
            <a:r>
              <a:rPr lang="en-US" altLang="ja-JP" dirty="0">
                <a:ea typeface="MS PGothic" panose="020B0600070205080204" pitchFamily="34" charset="-128"/>
              </a:rPr>
              <a:t> </a:t>
            </a:r>
            <a:r>
              <a:rPr lang="en-US" altLang="ja-JP" dirty="0" err="1">
                <a:ea typeface="MS PGothic" panose="020B0600070205080204" pitchFamily="34" charset="-128"/>
              </a:rPr>
              <a:t>gói</a:t>
            </a:r>
            <a:r>
              <a:rPr lang="en-US" altLang="ja-JP" dirty="0">
                <a:ea typeface="MS PGothic" panose="020B0600070205080204" pitchFamily="34" charset="-128"/>
              </a:rPr>
              <a:t> </a:t>
            </a:r>
            <a:r>
              <a:rPr lang="en-US" altLang="ja-JP" dirty="0" err="1">
                <a:ea typeface="MS PGothic" panose="020B0600070205080204" pitchFamily="34" charset="-128"/>
              </a:rPr>
              <a:t>quá</a:t>
            </a:r>
            <a:r>
              <a:rPr lang="en-US" altLang="ja-JP" dirty="0">
                <a:ea typeface="MS PGothic" panose="020B0600070205080204" pitchFamily="34" charset="-128"/>
              </a:rPr>
              <a:t> </a:t>
            </a:r>
            <a:r>
              <a:rPr lang="en-US" altLang="ja-JP" dirty="0" err="1">
                <a:ea typeface="MS PGothic" panose="020B0600070205080204" pitchFamily="34" charset="-128"/>
              </a:rPr>
              <a:t>trình</a:t>
            </a:r>
            <a:r>
              <a:rPr lang="en-US" altLang="ja-JP" dirty="0">
                <a:ea typeface="MS PGothic" panose="020B0600070205080204" pitchFamily="34" charset="-128"/>
              </a:rPr>
              <a:t> </a:t>
            </a:r>
            <a:r>
              <a:rPr lang="en-US" altLang="ja-JP" dirty="0" err="1">
                <a:ea typeface="MS PGothic" panose="020B0600070205080204" pitchFamily="34" charset="-128"/>
              </a:rPr>
              <a:t>tính</a:t>
            </a:r>
            <a:r>
              <a:rPr lang="en-US" altLang="ja-JP" dirty="0">
                <a:ea typeface="MS PGothic" panose="020B0600070205080204" pitchFamily="34" charset="-128"/>
              </a:rPr>
              <a:t> </a:t>
            </a:r>
            <a:r>
              <a:rPr lang="en-US" altLang="ja-JP" dirty="0" err="1">
                <a:ea typeface="MS PGothic" panose="020B0600070205080204" pitchFamily="34" charset="-128"/>
              </a:rPr>
              <a:t>toán</a:t>
            </a:r>
            <a:r>
              <a:rPr lang="en-US" altLang="ja-JP" dirty="0">
                <a:ea typeface="MS PGothic" panose="020B0600070205080204" pitchFamily="34" charset="-128"/>
              </a:rPr>
              <a:t> </a:t>
            </a:r>
            <a:r>
              <a:rPr lang="en-US" altLang="ja-JP" dirty="0">
                <a:ea typeface="MS PGothic" panose="020B0600070205080204" pitchFamily="34" charset="-128"/>
                <a:sym typeface="Wingdings" panose="05000000000000000000" pitchFamily="2" charset="2"/>
              </a:rPr>
              <a:t> </a:t>
            </a:r>
            <a:r>
              <a:rPr lang="en-US" altLang="ja-JP" dirty="0" err="1">
                <a:ea typeface="MS PGothic" panose="020B0600070205080204" pitchFamily="34" charset="-128"/>
                <a:sym typeface="Wingdings" panose="05000000000000000000" pitchFamily="2" charset="2"/>
              </a:rPr>
              <a:t>dễ</a:t>
            </a:r>
            <a:r>
              <a:rPr lang="en-US" altLang="ja-JP" dirty="0">
                <a:ea typeface="MS PGothic" panose="020B0600070205080204" pitchFamily="34" charset="-128"/>
                <a:sym typeface="Wingdings" panose="05000000000000000000" pitchFamily="2" charset="2"/>
              </a:rPr>
              <a:t> </a:t>
            </a:r>
            <a:r>
              <a:rPr lang="en-US" altLang="ja-JP" dirty="0" err="1">
                <a:ea typeface="MS PGothic" panose="020B0600070205080204" pitchFamily="34" charset="-128"/>
                <a:sym typeface="Wingdings" panose="05000000000000000000" pitchFamily="2" charset="2"/>
              </a:rPr>
              <a:t>dàng</a:t>
            </a:r>
            <a:r>
              <a:rPr lang="en-US" altLang="ja-JP" dirty="0">
                <a:ea typeface="MS PGothic" panose="020B0600070205080204" pitchFamily="34" charset="-128"/>
                <a:sym typeface="Wingdings" panose="05000000000000000000" pitchFamily="2" charset="2"/>
              </a:rPr>
              <a:t> </a:t>
            </a:r>
            <a:r>
              <a:rPr lang="en-US" altLang="ja-JP" dirty="0" err="1">
                <a:ea typeface="MS PGothic" panose="020B0600070205080204" pitchFamily="34" charset="-128"/>
                <a:sym typeface="Wingdings" panose="05000000000000000000" pitchFamily="2" charset="2"/>
              </a:rPr>
              <a:t>sử</a:t>
            </a:r>
            <a:r>
              <a:rPr lang="en-US" altLang="ja-JP" dirty="0">
                <a:ea typeface="MS PGothic" panose="020B0600070205080204" pitchFamily="34" charset="-128"/>
                <a:sym typeface="Wingdings" panose="05000000000000000000" pitchFamily="2" charset="2"/>
              </a:rPr>
              <a:t> </a:t>
            </a:r>
            <a:r>
              <a:rPr lang="en-US" altLang="ja-JP" dirty="0" err="1">
                <a:ea typeface="MS PGothic" panose="020B0600070205080204" pitchFamily="34" charset="-128"/>
                <a:sym typeface="Wingdings" panose="05000000000000000000" pitchFamily="2" charset="2"/>
              </a:rPr>
              <a:t>dụng</a:t>
            </a:r>
            <a:endParaRPr lang="en-US" altLang="ja-JP" dirty="0">
              <a:ea typeface="MS PGothic" panose="020B0600070205080204" pitchFamily="34" charset="-128"/>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Gọi</a:t>
            </a:r>
            <a:r>
              <a:rPr lang="en-US" dirty="0" smtClean="0"/>
              <a:t> </a:t>
            </a:r>
            <a:r>
              <a:rPr lang="en-US" dirty="0" err="1" smtClean="0"/>
              <a:t>hàm</a:t>
            </a:r>
            <a:endParaRPr lang="en-US" dirty="0"/>
          </a:p>
        </p:txBody>
      </p:sp>
      <p:sp>
        <p:nvSpPr>
          <p:cNvPr id="3" name="Content Placeholder 2"/>
          <p:cNvSpPr>
            <a:spLocks noGrp="true"/>
          </p:cNvSpPr>
          <p:nvPr>
            <p:ph idx="1"/>
          </p:nvPr>
        </p:nvSpPr>
        <p:spPr/>
        <p:txBody>
          <a:bodyPr/>
          <a:lstStyle/>
          <a:p>
            <a:r>
              <a:rPr lang="vi-VN" dirty="0"/>
              <a:t>Mỗi hàm sẽ thực hiện một công việc mà lập trình viên định nghĩa cho chúng. Thông thường, một chương trình sẽ tạm thời gián đoạn một công việc đang được thực hiện để thực hiện công việc khác mà nó bắt buộc phải làm. Bạn có thể thấy điều này trong thực tế. Ví dụ, bạn đang đọc sách nhưng nhận được một cuộc gọi điện thoại từ người thân, bạn sẽ đánh dấu trang sách mà bạn đang đọc, thực hiện cuộc gọi, và trở lại đọc sách tại trang mà bạn đã đánh dấu</a:t>
            </a:r>
            <a:r>
              <a:rPr lang="vi-VN" dirty="0" smtClean="0"/>
              <a:t>.</a:t>
            </a:r>
            <a:endParaRPr lang="en-US" dirty="0" smtClean="0"/>
          </a:p>
          <a:p>
            <a:r>
              <a:rPr lang="vi-VN" dirty="0"/>
              <a:t>Chương trình C++ làm việc tương tự như vậy. Chương trình đang thực hiện một chuỗi các câu lệnh bên trong khối lệnh hiện tại, đến khi 1 lời gọi hàm xuất hiện, nó nói với CPU tạm hoãn công việc trong khối lệnh hiện tại và chuyển đến thực thi hàm khác</a:t>
            </a:r>
            <a:r>
              <a:rPr lang="vi-VN" dirty="0" smtClean="0"/>
              <a:t>.</a:t>
            </a:r>
            <a:endParaRPr lang="en-US" dirty="0" smtClean="0"/>
          </a:p>
          <a:p>
            <a:r>
              <a:rPr lang="vi-VN" dirty="0"/>
              <a:t>Sau khi thực hiện xong công việc bên trong hàm được gọi, CPU quay lại thực hiện các câu lệnh phía sau vị trí mà nó đã đánh dấu tại lời gọi hàm.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hàm</a:t>
            </a:r>
            <a:endParaRPr lang="en-US" dirty="0"/>
          </a:p>
        </p:txBody>
      </p:sp>
      <p:pic>
        <p:nvPicPr>
          <p:cNvPr id="4" name="Picture 3"/>
          <p:cNvPicPr>
            <a:picLocks noChangeAspect="true"/>
          </p:cNvPicPr>
          <p:nvPr/>
        </p:nvPicPr>
        <p:blipFill>
          <a:blip r:embed="rId1"/>
          <a:stretch>
            <a:fillRect/>
          </a:stretch>
        </p:blipFill>
        <p:spPr>
          <a:xfrm>
            <a:off x="677334" y="1359407"/>
            <a:ext cx="9957138" cy="524127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true">
          <a:gsLst>
            <a:gs pos="0">
              <a:schemeClr val="phClr">
                <a:tint val="65000"/>
                <a:lumMod val="110000"/>
              </a:schemeClr>
            </a:gs>
            <a:gs pos="88000">
              <a:schemeClr val="phClr">
                <a:tint val="90000"/>
              </a:schemeClr>
            </a:gs>
          </a:gsLst>
          <a:lin ang="5400000" scaled="false"/>
        </a:gradFill>
        <a:gradFill rotWithShape="true">
          <a:gsLst>
            <a:gs pos="0">
              <a:schemeClr val="phClr">
                <a:tint val="96000"/>
                <a:lumMod val="100000"/>
              </a:schemeClr>
            </a:gs>
            <a:gs pos="78000">
              <a:schemeClr val="phClr">
                <a:shade val="94000"/>
                <a:lumMod val="94000"/>
              </a:schemeClr>
            </a:gs>
          </a:gsLst>
          <a:lin ang="5400000" scaled="false"/>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true">
          <a:gsLst>
            <a:gs pos="0">
              <a:schemeClr val="phClr">
                <a:tint val="90000"/>
                <a:lumMod val="104000"/>
              </a:schemeClr>
            </a:gs>
            <a:gs pos="94000">
              <a:schemeClr val="phClr">
                <a:shade val="96000"/>
                <a:lumMod val="82000"/>
              </a:schemeClr>
            </a:gs>
          </a:gsLst>
          <a:lin ang="5400000" scaled="false"/>
        </a:gradFill>
        <a:gradFill rotWithShape="true">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17534</Words>
  <Application>WPS Presentation</Application>
  <PresentationFormat>Widescreen</PresentationFormat>
  <Paragraphs>504</Paragraphs>
  <Slides>50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50</vt:i4>
      </vt:variant>
    </vt:vector>
  </HeadingPairs>
  <TitlesOfParts>
    <vt:vector size="71" baseType="lpstr">
      <vt:lpstr>Arial</vt:lpstr>
      <vt:lpstr>SimSun</vt:lpstr>
      <vt:lpstr>Wingdings</vt:lpstr>
      <vt:lpstr>Wingdings 3</vt:lpstr>
      <vt:lpstr>Gubbi</vt:lpstr>
      <vt:lpstr>Arial</vt:lpstr>
      <vt:lpstr>DejaVu Sans</vt:lpstr>
      <vt:lpstr>Consolas</vt:lpstr>
      <vt:lpstr>Liberation Sans Narrow</vt:lpstr>
      <vt:lpstr>SimSun</vt:lpstr>
      <vt:lpstr>Droid Sans Fallback</vt:lpstr>
      <vt:lpstr>MS PGothic</vt:lpstr>
      <vt:lpstr>Cambria Math</vt:lpstr>
      <vt:lpstr>Standard Symbols PS [URW ]</vt:lpstr>
      <vt:lpstr>Trebuchet MS</vt:lpstr>
      <vt:lpstr>微软雅黑</vt:lpstr>
      <vt:lpstr>Arial Unicode MS</vt:lpstr>
      <vt:lpstr>Calibri</vt:lpstr>
      <vt:lpstr>Phetsarath OT</vt:lpstr>
      <vt:lpstr>DejaVu Math TeX Gyre</vt:lpstr>
      <vt:lpstr>Facet</vt:lpstr>
      <vt:lpstr>Bài 3: HÀM (FUNCTION)</vt:lpstr>
      <vt:lpstr>Khái niệm chương trình con</vt:lpstr>
      <vt:lpstr>Chương trình con trong C++</vt:lpstr>
      <vt:lpstr>Sơ đồ cấu trúc phân cấp</vt:lpstr>
      <vt:lpstr>Khai báo và định nghĩa function</vt:lpstr>
      <vt:lpstr>Ví dụ:</vt:lpstr>
      <vt:lpstr>Lệnh return</vt:lpstr>
      <vt:lpstr>Gọi hàm</vt:lpstr>
      <vt:lpstr>Ví dụ về hàm</vt:lpstr>
      <vt:lpstr>Hoạt động của hàm</vt:lpstr>
      <vt:lpstr>Ví dụ 1:</vt:lpstr>
      <vt:lpstr>Ví dụ 2: Viết chương trình tính tổng các chữ số của số n nhập vào</vt:lpstr>
      <vt:lpstr>Ví dụ 3: Tìm chữ số lớn nhất của 1 số n nhập vào</vt:lpstr>
      <vt:lpstr>Ví dụ 4: Viết chương trình in ra 1 bảng nhân theo yêu cầu người dùng</vt:lpstr>
      <vt:lpstr>Định nghĩa cho function prototype</vt:lpstr>
      <vt:lpstr>Phím tắt trong Visual studio 2017 khi thao tác với function prototype </vt:lpstr>
      <vt:lpstr>Ví dụ 5:</vt:lpstr>
      <vt:lpstr>Ví dụ 6: Trò chơi xúc sắc Craps</vt:lpstr>
      <vt:lpstr>Đệ quy (Cơ bản)</vt:lpstr>
      <vt:lpstr>Đặc điểm một hàm đệ quy</vt:lpstr>
      <vt:lpstr>Đệ quy tuyến tính</vt:lpstr>
      <vt:lpstr>Đệ quy nhị phân</vt:lpstr>
      <vt:lpstr>Đệ quy phi tuyến</vt:lpstr>
      <vt:lpstr>Đệ quy hỗ tương</vt:lpstr>
      <vt:lpstr>Ví dụ 7: </vt:lpstr>
      <vt:lpstr>Ví dụ 8:</vt:lpstr>
      <vt:lpstr>Tham số hằng</vt:lpstr>
      <vt:lpstr>Tham số mặc định</vt:lpstr>
      <vt:lpstr>Tham số mặc định</vt:lpstr>
      <vt:lpstr>Chồng hàm (Fuction overloading)</vt:lpstr>
      <vt:lpstr>Ví dụ 8: </vt:lpstr>
      <vt:lpstr>Fuction templates</vt:lpstr>
      <vt:lpstr>Hàm inline</vt:lpstr>
      <vt:lpstr>Ví dụ 9: Hàm inline trả về giá trị lớn nhất 2 số</vt:lpstr>
      <vt:lpstr>Thư viện cstdint</vt:lpstr>
      <vt:lpstr>Kiểu dữ liệu nâng cao (Thư viện cstdint)</vt:lpstr>
      <vt:lpstr>Địa chỉ của biến</vt:lpstr>
      <vt:lpstr>Địa chỉ của biến</vt:lpstr>
      <vt:lpstr>Toán tử &amp;</vt:lpstr>
      <vt:lpstr>Tham chiếu (reference)</vt:lpstr>
      <vt:lpstr>Một số lưu ý khi sử dụng tham chiếu</vt:lpstr>
      <vt:lpstr>Một số lưu ý khi sử dụng tham chiếu</vt:lpstr>
      <vt:lpstr>Truyền đối số cho hàm là tham chiếu</vt:lpstr>
      <vt:lpstr>Ví dụ 10: Viết hàm tính sin và cos 1 số đưa vào (đơn vị - độ) trong cùng 1 hàm</vt:lpstr>
      <vt:lpstr>TỔNG KẾT: Truyền đối số cho hàm là giá trị</vt:lpstr>
      <vt:lpstr>TỔNG KẾT: Truyền đối số cho hàm là tham chiếu</vt:lpstr>
      <vt:lpstr>Hàm trả về tham chiếu</vt:lpstr>
      <vt:lpstr>Hướng dẫn luyện tập online</vt:lpstr>
      <vt:lpstr>Kỹ thuật fixbug cơ bản</vt:lpstr>
      <vt:lpstr>Kiến thức cần nhớ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HÀM</dc:title>
  <dc:creator>Windows User</dc:creator>
  <cp:lastModifiedBy>thang</cp:lastModifiedBy>
  <cp:revision>35</cp:revision>
  <dcterms:created xsi:type="dcterms:W3CDTF">2020-07-31T09:01:44Z</dcterms:created>
  <dcterms:modified xsi:type="dcterms:W3CDTF">2020-07-31T09:01:44Z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