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90" r:id="rId4"/>
    <p:sldId id="291" r:id="rId5"/>
    <p:sldId id="292" r:id="rId6"/>
    <p:sldId id="270" r:id="rId7"/>
    <p:sldId id="293" r:id="rId8"/>
    <p:sldId id="271" r:id="rId9"/>
    <p:sldId id="295" r:id="rId10"/>
    <p:sldId id="272" r:id="rId11"/>
    <p:sldId id="273" r:id="rId12"/>
    <p:sldId id="274" r:id="rId13"/>
    <p:sldId id="275" r:id="rId14"/>
    <p:sldId id="276" r:id="rId15"/>
    <p:sldId id="294" r:id="rId16"/>
    <p:sldId id="277" r:id="rId17"/>
    <p:sldId id="284" r:id="rId18"/>
    <p:sldId id="278" r:id="rId19"/>
    <p:sldId id="285" r:id="rId20"/>
    <p:sldId id="286" r:id="rId21"/>
    <p:sldId id="287" r:id="rId22"/>
    <p:sldId id="296" r:id="rId23"/>
    <p:sldId id="288" r:id="rId24"/>
    <p:sldId id="28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Bài</a:t>
            </a:r>
            <a:r>
              <a:rPr lang="en-US" dirty="0" smtClean="0"/>
              <a:t> 4: </a:t>
            </a:r>
            <a:r>
              <a:rPr lang="en-US" dirty="0" err="1" smtClean="0"/>
              <a:t>Mảng</a:t>
            </a:r>
            <a:endParaRPr lang="en-US" dirty="0"/>
          </a:p>
        </p:txBody>
      </p:sp>
      <p:sp>
        <p:nvSpPr>
          <p:cNvPr id="3" name="Subtitle 2"/>
          <p:cNvSpPr>
            <a:spLocks noGrp="1"/>
          </p:cNvSpPr>
          <p:nvPr>
            <p:ph type="subTitle" idx="1"/>
          </p:nvPr>
        </p:nvSpPr>
        <p:spPr/>
        <p:txBody>
          <a:bodyPr/>
          <a:lstStyle/>
          <a:p>
            <a:r>
              <a:rPr lang="en-US" dirty="0" err="1" smtClean="0"/>
              <a:t>Nguyễn</a:t>
            </a:r>
            <a:r>
              <a:rPr lang="en-US" dirty="0" smtClean="0"/>
              <a:t> </a:t>
            </a:r>
            <a:r>
              <a:rPr lang="en-US" dirty="0" err="1" smtClean="0"/>
              <a:t>Đức</a:t>
            </a:r>
            <a:r>
              <a:rPr lang="en-US" dirty="0" smtClean="0"/>
              <a:t> </a:t>
            </a:r>
            <a:r>
              <a:rPr lang="en-US" dirty="0" err="1" smtClean="0"/>
              <a:t>Thắng</a:t>
            </a:r>
            <a:endParaRPr lang="en-US" dirty="0"/>
          </a:p>
        </p:txBody>
      </p:sp>
    </p:spTree>
    <p:extLst>
      <p:ext uri="{BB962C8B-B14F-4D97-AF65-F5344CB8AC3E}">
        <p14:creationId xmlns:p14="http://schemas.microsoft.com/office/powerpoint/2010/main" val="101894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Tìm</a:t>
            </a:r>
            <a:r>
              <a:rPr lang="en-US" dirty="0" smtClean="0"/>
              <a:t> </a:t>
            </a:r>
            <a:r>
              <a:rPr lang="en-US" dirty="0" err="1" smtClean="0"/>
              <a:t>kiếm</a:t>
            </a:r>
            <a:r>
              <a:rPr lang="en-US" dirty="0" smtClean="0"/>
              <a:t> </a:t>
            </a:r>
            <a:r>
              <a:rPr lang="en-US" dirty="0" err="1" smtClean="0"/>
              <a:t>trên</a:t>
            </a:r>
            <a:r>
              <a:rPr lang="en-US" dirty="0" smtClean="0"/>
              <a:t> </a:t>
            </a:r>
            <a:r>
              <a:rPr lang="en-US" dirty="0" err="1" smtClean="0"/>
              <a:t>mảng</a:t>
            </a:r>
            <a:r>
              <a:rPr lang="en-US" dirty="0" smtClean="0"/>
              <a:t> 1 </a:t>
            </a:r>
            <a:r>
              <a:rPr lang="en-US" dirty="0" err="1" smtClean="0"/>
              <a:t>chiều</a:t>
            </a:r>
            <a:endParaRPr lang="en-US" dirty="0"/>
          </a:p>
        </p:txBody>
      </p:sp>
      <p:sp>
        <p:nvSpPr>
          <p:cNvPr id="3" name="Content Placeholder 2"/>
          <p:cNvSpPr>
            <a:spLocks noGrp="1"/>
          </p:cNvSpPr>
          <p:nvPr>
            <p:ph idx="1"/>
          </p:nvPr>
        </p:nvSpPr>
        <p:spPr/>
        <p:txBody>
          <a:bodyPr/>
          <a:lstStyle/>
          <a:p>
            <a:r>
              <a:rPr lang="en-US" dirty="0" err="1" smtClean="0"/>
              <a:t>Viết</a:t>
            </a:r>
            <a:r>
              <a:rPr lang="en-US" dirty="0" smtClean="0"/>
              <a:t> </a:t>
            </a:r>
            <a:r>
              <a:rPr lang="en-US" dirty="0" err="1" smtClean="0"/>
              <a:t>hàm</a:t>
            </a:r>
            <a:r>
              <a:rPr lang="en-US" dirty="0" smtClean="0"/>
              <a:t> </a:t>
            </a:r>
            <a:r>
              <a:rPr lang="en-US" dirty="0" err="1" smtClean="0"/>
              <a:t>tìm</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x </a:t>
            </a:r>
            <a:r>
              <a:rPr lang="en-US" dirty="0" err="1" smtClean="0"/>
              <a:t>xuất</a:t>
            </a:r>
            <a:r>
              <a:rPr lang="en-US" dirty="0" smtClean="0"/>
              <a:t> </a:t>
            </a:r>
            <a:r>
              <a:rPr lang="en-US" dirty="0" err="1" smtClean="0"/>
              <a:t>hiện</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trong</a:t>
            </a:r>
            <a:r>
              <a:rPr lang="en-US" dirty="0" smtClean="0"/>
              <a:t> </a:t>
            </a:r>
            <a:r>
              <a:rPr lang="en-US" dirty="0" err="1" smtClean="0"/>
              <a:t>mảng</a:t>
            </a:r>
            <a:r>
              <a:rPr lang="en-US" dirty="0" smtClean="0"/>
              <a:t> 1 </a:t>
            </a:r>
            <a:r>
              <a:rPr lang="en-US" dirty="0" err="1" smtClean="0"/>
              <a:t>chiều</a:t>
            </a:r>
            <a:r>
              <a:rPr lang="en-US" dirty="0" smtClean="0"/>
              <a:t>. </a:t>
            </a:r>
          </a:p>
          <a:p>
            <a:r>
              <a:rPr lang="en-US" dirty="0" err="1" smtClean="0"/>
              <a:t>Nếu</a:t>
            </a:r>
            <a:r>
              <a:rPr lang="en-US" dirty="0" smtClean="0"/>
              <a:t> </a:t>
            </a:r>
            <a:r>
              <a:rPr lang="en-US" dirty="0" err="1" smtClean="0"/>
              <a:t>tìm</a:t>
            </a:r>
            <a:r>
              <a:rPr lang="en-US" dirty="0" smtClean="0"/>
              <a:t> </a:t>
            </a:r>
            <a:r>
              <a:rPr lang="en-US" dirty="0" err="1" smtClean="0"/>
              <a:t>thấy</a:t>
            </a:r>
            <a:r>
              <a:rPr lang="en-US" dirty="0" smtClean="0"/>
              <a:t> x </a:t>
            </a:r>
            <a:r>
              <a:rPr lang="en-US" dirty="0" err="1" smtClean="0"/>
              <a:t>trả</a:t>
            </a:r>
            <a:r>
              <a:rPr lang="en-US" dirty="0" smtClean="0"/>
              <a:t> </a:t>
            </a:r>
            <a:r>
              <a:rPr lang="en-US" dirty="0" err="1" smtClean="0"/>
              <a:t>về</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x, </a:t>
            </a:r>
            <a:r>
              <a:rPr lang="en-US" dirty="0" err="1" smtClean="0"/>
              <a:t>ngược</a:t>
            </a:r>
            <a:r>
              <a:rPr lang="en-US" dirty="0" smtClean="0"/>
              <a:t> </a:t>
            </a:r>
            <a:r>
              <a:rPr lang="en-US" dirty="0" err="1" smtClean="0"/>
              <a:t>lại</a:t>
            </a:r>
            <a:r>
              <a:rPr lang="en-US" dirty="0" smtClean="0"/>
              <a:t> </a:t>
            </a:r>
            <a:r>
              <a:rPr lang="en-US" dirty="0" err="1" smtClean="0"/>
              <a:t>trả</a:t>
            </a:r>
            <a:r>
              <a:rPr lang="en-US" dirty="0" smtClean="0"/>
              <a:t> </a:t>
            </a:r>
            <a:r>
              <a:rPr lang="en-US" dirty="0" err="1" smtClean="0"/>
              <a:t>về</a:t>
            </a:r>
            <a:r>
              <a:rPr lang="en-US" dirty="0" smtClean="0"/>
              <a:t> -1</a:t>
            </a:r>
          </a:p>
          <a:p>
            <a:endParaRPr lang="en-US" dirty="0"/>
          </a:p>
        </p:txBody>
      </p:sp>
      <p:pic>
        <p:nvPicPr>
          <p:cNvPr id="4" name="Picture 3"/>
          <p:cNvPicPr>
            <a:picLocks noChangeAspect="1"/>
          </p:cNvPicPr>
          <p:nvPr/>
        </p:nvPicPr>
        <p:blipFill>
          <a:blip r:embed="rId2"/>
          <a:stretch>
            <a:fillRect/>
          </a:stretch>
        </p:blipFill>
        <p:spPr>
          <a:xfrm>
            <a:off x="2322955" y="3315162"/>
            <a:ext cx="5305425" cy="1571625"/>
          </a:xfrm>
          <a:prstGeom prst="rect">
            <a:avLst/>
          </a:prstGeom>
        </p:spPr>
      </p:pic>
    </p:spTree>
    <p:extLst>
      <p:ext uri="{BB962C8B-B14F-4D97-AF65-F5344CB8AC3E}">
        <p14:creationId xmlns:p14="http://schemas.microsoft.com/office/powerpoint/2010/main" val="696899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Đếm</a:t>
            </a:r>
            <a:r>
              <a:rPr lang="en-US" dirty="0" smtClean="0"/>
              <a:t> – </a:t>
            </a:r>
            <a:r>
              <a:rPr lang="en-US" dirty="0" err="1" smtClean="0"/>
              <a:t>tần</a:t>
            </a:r>
            <a:r>
              <a:rPr lang="en-US" dirty="0" smtClean="0"/>
              <a:t> </a:t>
            </a:r>
            <a:r>
              <a:rPr lang="en-US" dirty="0" err="1" smtClean="0"/>
              <a:t>suất</a:t>
            </a:r>
            <a:endParaRPr lang="en-US" dirty="0"/>
          </a:p>
        </p:txBody>
      </p:sp>
      <p:sp>
        <p:nvSpPr>
          <p:cNvPr id="3" name="Content Placeholder 2"/>
          <p:cNvSpPr>
            <a:spLocks noGrp="1"/>
          </p:cNvSpPr>
          <p:nvPr>
            <p:ph idx="1"/>
          </p:nvPr>
        </p:nvSpPr>
        <p:spPr/>
        <p:txBody>
          <a:bodyPr/>
          <a:lstStyle/>
          <a:p>
            <a:r>
              <a:rPr lang="en-US" dirty="0" err="1" smtClean="0"/>
              <a:t>Viết</a:t>
            </a:r>
            <a:r>
              <a:rPr lang="en-US" dirty="0" smtClean="0"/>
              <a:t> </a:t>
            </a:r>
            <a:r>
              <a:rPr lang="en-US" dirty="0" err="1" smtClean="0"/>
              <a:t>hàm</a:t>
            </a:r>
            <a:r>
              <a:rPr lang="en-US" dirty="0" smtClean="0"/>
              <a:t> </a:t>
            </a:r>
            <a:r>
              <a:rPr lang="en-US" dirty="0" err="1" smtClean="0"/>
              <a:t>đếm</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chia </a:t>
            </a:r>
            <a:r>
              <a:rPr lang="en-US" dirty="0" err="1" smtClean="0"/>
              <a:t>hết</a:t>
            </a:r>
            <a:r>
              <a:rPr lang="en-US" dirty="0" smtClean="0"/>
              <a:t> </a:t>
            </a:r>
            <a:r>
              <a:rPr lang="en-US" dirty="0" err="1" smtClean="0"/>
              <a:t>cho</a:t>
            </a:r>
            <a:r>
              <a:rPr lang="en-US" dirty="0" smtClean="0"/>
              <a:t> 5 </a:t>
            </a:r>
            <a:r>
              <a:rPr lang="en-US" dirty="0" err="1" smtClean="0"/>
              <a:t>trong</a:t>
            </a:r>
            <a:r>
              <a:rPr lang="en-US" dirty="0" smtClean="0"/>
              <a:t> </a:t>
            </a:r>
            <a:r>
              <a:rPr lang="en-US" dirty="0" err="1" smtClean="0"/>
              <a:t>mảng</a:t>
            </a:r>
            <a:r>
              <a:rPr lang="en-US" dirty="0" smtClean="0"/>
              <a:t> </a:t>
            </a:r>
            <a:r>
              <a:rPr lang="en-US" dirty="0" err="1" smtClean="0"/>
              <a:t>các</a:t>
            </a:r>
            <a:r>
              <a:rPr lang="en-US" dirty="0" smtClean="0"/>
              <a:t> </a:t>
            </a:r>
            <a:r>
              <a:rPr lang="en-US" dirty="0" err="1" smtClean="0"/>
              <a:t>số</a:t>
            </a:r>
            <a:r>
              <a:rPr lang="en-US" dirty="0" smtClean="0"/>
              <a:t> </a:t>
            </a:r>
            <a:r>
              <a:rPr lang="en-US" dirty="0" err="1" smtClean="0"/>
              <a:t>nguyên</a:t>
            </a:r>
            <a:r>
              <a:rPr lang="en-US" dirty="0" smtClean="0"/>
              <a:t>.</a:t>
            </a:r>
            <a:endParaRPr lang="en-US" dirty="0"/>
          </a:p>
        </p:txBody>
      </p:sp>
      <p:pic>
        <p:nvPicPr>
          <p:cNvPr id="4" name="Picture 3"/>
          <p:cNvPicPr>
            <a:picLocks noChangeAspect="1"/>
          </p:cNvPicPr>
          <p:nvPr/>
        </p:nvPicPr>
        <p:blipFill>
          <a:blip r:embed="rId2"/>
          <a:stretch>
            <a:fillRect/>
          </a:stretch>
        </p:blipFill>
        <p:spPr>
          <a:xfrm>
            <a:off x="2289618" y="2972562"/>
            <a:ext cx="5372100" cy="1790700"/>
          </a:xfrm>
          <a:prstGeom prst="rect">
            <a:avLst/>
          </a:prstGeom>
        </p:spPr>
      </p:pic>
    </p:spTree>
    <p:extLst>
      <p:ext uri="{BB962C8B-B14F-4D97-AF65-F5344CB8AC3E}">
        <p14:creationId xmlns:p14="http://schemas.microsoft.com/office/powerpoint/2010/main" val="4048859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tổng</a:t>
            </a:r>
            <a:r>
              <a:rPr lang="en-US" dirty="0" smtClean="0"/>
              <a:t> – </a:t>
            </a:r>
            <a:r>
              <a:rPr lang="en-US" dirty="0" err="1" smtClean="0"/>
              <a:t>trung</a:t>
            </a:r>
            <a:r>
              <a:rPr lang="en-US" dirty="0" smtClean="0"/>
              <a:t> </a:t>
            </a:r>
            <a:r>
              <a:rPr lang="en-US" dirty="0" err="1" smtClean="0"/>
              <a:t>bình</a:t>
            </a:r>
            <a:r>
              <a:rPr lang="en-US" dirty="0" smtClean="0"/>
              <a:t> </a:t>
            </a:r>
            <a:r>
              <a:rPr lang="en-US" dirty="0" err="1" smtClean="0"/>
              <a:t>có</a:t>
            </a:r>
            <a:r>
              <a:rPr lang="en-US" dirty="0" smtClean="0"/>
              <a:t> </a:t>
            </a:r>
            <a:r>
              <a:rPr lang="en-US" dirty="0" err="1" smtClean="0"/>
              <a:t>điều</a:t>
            </a:r>
            <a:r>
              <a:rPr lang="en-US" dirty="0" smtClean="0"/>
              <a:t> </a:t>
            </a:r>
            <a:r>
              <a:rPr lang="en-US" dirty="0" err="1" smtClean="0"/>
              <a:t>kiện</a:t>
            </a:r>
            <a:endParaRPr lang="en-US" dirty="0"/>
          </a:p>
        </p:txBody>
      </p:sp>
      <p:sp>
        <p:nvSpPr>
          <p:cNvPr id="3" name="Content Placeholder 2"/>
          <p:cNvSpPr>
            <a:spLocks noGrp="1"/>
          </p:cNvSpPr>
          <p:nvPr>
            <p:ph idx="1"/>
          </p:nvPr>
        </p:nvSpPr>
        <p:spPr/>
        <p:txBody>
          <a:bodyPr>
            <a:normAutofit/>
          </a:bodyPr>
          <a:lstStyle/>
          <a:p>
            <a:r>
              <a:rPr lang="en-US" sz="1700" dirty="0" err="1" smtClean="0"/>
              <a:t>Viết</a:t>
            </a:r>
            <a:r>
              <a:rPr lang="en-US" sz="1700" dirty="0" smtClean="0"/>
              <a:t> </a:t>
            </a:r>
            <a:r>
              <a:rPr lang="en-US" sz="1700" dirty="0" err="1" smtClean="0"/>
              <a:t>hàm</a:t>
            </a:r>
            <a:r>
              <a:rPr lang="en-US" sz="1700" dirty="0" smtClean="0"/>
              <a:t> </a:t>
            </a:r>
            <a:r>
              <a:rPr lang="en-US" sz="1700" dirty="0" err="1" smtClean="0"/>
              <a:t>tính</a:t>
            </a:r>
            <a:r>
              <a:rPr lang="en-US" sz="1700" dirty="0" smtClean="0"/>
              <a:t> </a:t>
            </a:r>
            <a:r>
              <a:rPr lang="en-US" sz="1700" dirty="0" err="1" smtClean="0"/>
              <a:t>tổng</a:t>
            </a:r>
            <a:r>
              <a:rPr lang="en-US" sz="1700" dirty="0" smtClean="0"/>
              <a:t> </a:t>
            </a:r>
            <a:r>
              <a:rPr lang="en-US" sz="1700" dirty="0" err="1" smtClean="0"/>
              <a:t>các</a:t>
            </a:r>
            <a:r>
              <a:rPr lang="en-US" sz="1700" dirty="0" smtClean="0"/>
              <a:t> </a:t>
            </a:r>
            <a:r>
              <a:rPr lang="en-US" sz="1700" dirty="0" err="1" smtClean="0"/>
              <a:t>phần</a:t>
            </a:r>
            <a:r>
              <a:rPr lang="en-US" sz="1700" dirty="0" smtClean="0"/>
              <a:t> </a:t>
            </a:r>
            <a:r>
              <a:rPr lang="en-US" sz="1700" dirty="0" err="1" smtClean="0"/>
              <a:t>tử</a:t>
            </a:r>
            <a:r>
              <a:rPr lang="en-US" sz="1700" dirty="0" smtClean="0"/>
              <a:t> </a:t>
            </a:r>
            <a:r>
              <a:rPr lang="en-US" sz="1700" dirty="0" err="1" smtClean="0"/>
              <a:t>trong</a:t>
            </a:r>
            <a:r>
              <a:rPr lang="en-US" sz="1700" dirty="0" smtClean="0"/>
              <a:t> </a:t>
            </a:r>
            <a:r>
              <a:rPr lang="en-US" sz="1700" dirty="0" err="1" smtClean="0"/>
              <a:t>mảng</a:t>
            </a:r>
            <a:r>
              <a:rPr lang="en-US" sz="1700" dirty="0" smtClean="0"/>
              <a:t>:</a:t>
            </a:r>
          </a:p>
          <a:p>
            <a:endParaRPr lang="en-US" sz="1700" dirty="0"/>
          </a:p>
          <a:p>
            <a:endParaRPr lang="en-US" sz="1700" dirty="0" smtClean="0"/>
          </a:p>
          <a:p>
            <a:endParaRPr lang="en-US" sz="1700" dirty="0"/>
          </a:p>
          <a:p>
            <a:endParaRPr lang="en-US" sz="1700" dirty="0" smtClean="0"/>
          </a:p>
          <a:p>
            <a:r>
              <a:rPr lang="en-US" sz="1700" dirty="0" err="1" smtClean="0"/>
              <a:t>Viết</a:t>
            </a:r>
            <a:r>
              <a:rPr lang="en-US" sz="1700" dirty="0" smtClean="0"/>
              <a:t> </a:t>
            </a:r>
            <a:r>
              <a:rPr lang="en-US" sz="1700" dirty="0" err="1" smtClean="0"/>
              <a:t>hàm</a:t>
            </a:r>
            <a:r>
              <a:rPr lang="en-US" sz="1700" dirty="0" smtClean="0"/>
              <a:t> </a:t>
            </a:r>
            <a:r>
              <a:rPr lang="en-US" sz="1700" dirty="0" err="1" smtClean="0"/>
              <a:t>tính</a:t>
            </a:r>
            <a:r>
              <a:rPr lang="en-US" sz="1700" dirty="0" smtClean="0"/>
              <a:t> </a:t>
            </a:r>
            <a:r>
              <a:rPr lang="en-US" sz="1700" dirty="0" err="1" smtClean="0"/>
              <a:t>giá</a:t>
            </a:r>
            <a:r>
              <a:rPr lang="en-US" sz="1700" dirty="0" smtClean="0"/>
              <a:t> </a:t>
            </a:r>
            <a:r>
              <a:rPr lang="en-US" sz="1700" dirty="0" err="1" smtClean="0"/>
              <a:t>trị</a:t>
            </a:r>
            <a:r>
              <a:rPr lang="en-US" sz="1700" dirty="0" smtClean="0"/>
              <a:t> </a:t>
            </a:r>
            <a:r>
              <a:rPr lang="en-US" sz="1700" dirty="0" err="1" smtClean="0"/>
              <a:t>trung</a:t>
            </a:r>
            <a:r>
              <a:rPr lang="en-US" sz="1700" dirty="0" smtClean="0"/>
              <a:t> </a:t>
            </a:r>
            <a:r>
              <a:rPr lang="en-US" sz="1700" dirty="0" err="1" smtClean="0"/>
              <a:t>bình</a:t>
            </a:r>
            <a:r>
              <a:rPr lang="en-US" sz="1700" dirty="0" smtClean="0"/>
              <a:t> </a:t>
            </a:r>
            <a:r>
              <a:rPr lang="en-US" sz="1700" dirty="0" err="1" smtClean="0"/>
              <a:t>các</a:t>
            </a:r>
            <a:r>
              <a:rPr lang="en-US" sz="1700" dirty="0" smtClean="0"/>
              <a:t> </a:t>
            </a:r>
            <a:r>
              <a:rPr lang="en-US" sz="1700" dirty="0" err="1" smtClean="0"/>
              <a:t>phần</a:t>
            </a:r>
            <a:r>
              <a:rPr lang="en-US" sz="1700" dirty="0" smtClean="0"/>
              <a:t> </a:t>
            </a:r>
            <a:r>
              <a:rPr lang="en-US" sz="1700" dirty="0" err="1" smtClean="0"/>
              <a:t>tử</a:t>
            </a:r>
            <a:r>
              <a:rPr lang="en-US" sz="1700" dirty="0" smtClean="0"/>
              <a:t> </a:t>
            </a:r>
            <a:r>
              <a:rPr lang="en-US" sz="1700" dirty="0" err="1" smtClean="0"/>
              <a:t>có</a:t>
            </a:r>
            <a:r>
              <a:rPr lang="en-US" sz="1700" dirty="0" smtClean="0"/>
              <a:t> </a:t>
            </a:r>
            <a:r>
              <a:rPr lang="en-US" sz="1700" dirty="0" err="1" smtClean="0"/>
              <a:t>giá</a:t>
            </a:r>
            <a:r>
              <a:rPr lang="en-US" sz="1700" dirty="0" smtClean="0"/>
              <a:t> </a:t>
            </a:r>
            <a:r>
              <a:rPr lang="en-US" sz="1700" dirty="0" err="1" smtClean="0"/>
              <a:t>trị</a:t>
            </a:r>
            <a:r>
              <a:rPr lang="en-US" sz="1700" dirty="0" smtClean="0"/>
              <a:t> </a:t>
            </a:r>
            <a:r>
              <a:rPr lang="en-US" sz="1700" dirty="0" err="1" smtClean="0"/>
              <a:t>âm</a:t>
            </a:r>
            <a:r>
              <a:rPr lang="en-US" sz="1700" dirty="0" smtClean="0"/>
              <a:t> </a:t>
            </a:r>
            <a:r>
              <a:rPr lang="en-US" sz="1700" dirty="0" err="1" smtClean="0"/>
              <a:t>trong</a:t>
            </a:r>
            <a:r>
              <a:rPr lang="en-US" sz="1700" dirty="0" smtClean="0"/>
              <a:t> </a:t>
            </a:r>
            <a:r>
              <a:rPr lang="en-US" sz="1700" dirty="0" err="1" smtClean="0"/>
              <a:t>mảng</a:t>
            </a:r>
            <a:r>
              <a:rPr lang="en-US" sz="1700" dirty="0" smtClean="0"/>
              <a:t> (</a:t>
            </a:r>
            <a:r>
              <a:rPr lang="en-US" sz="1700" dirty="0" err="1" smtClean="0"/>
              <a:t>chú</a:t>
            </a:r>
            <a:r>
              <a:rPr lang="en-US" sz="1700" dirty="0" smtClean="0"/>
              <a:t> ý chia </a:t>
            </a:r>
            <a:r>
              <a:rPr lang="en-US" sz="1700" dirty="0" err="1" smtClean="0"/>
              <a:t>cho</a:t>
            </a:r>
            <a:r>
              <a:rPr lang="en-US" sz="1700" dirty="0" smtClean="0"/>
              <a:t> 0)</a:t>
            </a:r>
          </a:p>
          <a:p>
            <a:pPr marL="0" indent="0">
              <a:buNone/>
            </a:pPr>
            <a:endParaRPr lang="en-US" sz="1700" dirty="0" smtClean="0"/>
          </a:p>
          <a:p>
            <a:endParaRPr lang="en-US" sz="1700" dirty="0"/>
          </a:p>
        </p:txBody>
      </p:sp>
      <p:pic>
        <p:nvPicPr>
          <p:cNvPr id="4" name="Picture 3"/>
          <p:cNvPicPr>
            <a:picLocks noChangeAspect="1"/>
          </p:cNvPicPr>
          <p:nvPr/>
        </p:nvPicPr>
        <p:blipFill>
          <a:blip r:embed="rId2"/>
          <a:stretch>
            <a:fillRect/>
          </a:stretch>
        </p:blipFill>
        <p:spPr>
          <a:xfrm>
            <a:off x="2212848" y="2528814"/>
            <a:ext cx="5138928" cy="1427716"/>
          </a:xfrm>
          <a:prstGeom prst="rect">
            <a:avLst/>
          </a:prstGeom>
        </p:spPr>
      </p:pic>
      <p:pic>
        <p:nvPicPr>
          <p:cNvPr id="5" name="Picture 4"/>
          <p:cNvPicPr>
            <a:picLocks noChangeAspect="1"/>
          </p:cNvPicPr>
          <p:nvPr/>
        </p:nvPicPr>
        <p:blipFill>
          <a:blip r:embed="rId3"/>
          <a:stretch>
            <a:fillRect/>
          </a:stretch>
        </p:blipFill>
        <p:spPr>
          <a:xfrm>
            <a:off x="2141601" y="4544568"/>
            <a:ext cx="5438775" cy="2167128"/>
          </a:xfrm>
          <a:prstGeom prst="rect">
            <a:avLst/>
          </a:prstGeom>
        </p:spPr>
      </p:pic>
    </p:spTree>
    <p:extLst>
      <p:ext uri="{BB962C8B-B14F-4D97-AF65-F5344CB8AC3E}">
        <p14:creationId xmlns:p14="http://schemas.microsoft.com/office/powerpoint/2010/main" val="181680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Sắp</a:t>
            </a:r>
            <a:r>
              <a:rPr lang="en-US" dirty="0" smtClean="0"/>
              <a:t> </a:t>
            </a:r>
            <a:r>
              <a:rPr lang="en-US" dirty="0" err="1" smtClean="0"/>
              <a:t>xếp</a:t>
            </a:r>
            <a:endParaRPr lang="en-US" dirty="0"/>
          </a:p>
        </p:txBody>
      </p:sp>
      <p:sp>
        <p:nvSpPr>
          <p:cNvPr id="3" name="Content Placeholder 2"/>
          <p:cNvSpPr>
            <a:spLocks noGrp="1"/>
          </p:cNvSpPr>
          <p:nvPr>
            <p:ph idx="1"/>
          </p:nvPr>
        </p:nvSpPr>
        <p:spPr/>
        <p:txBody>
          <a:bodyPr/>
          <a:lstStyle/>
          <a:p>
            <a:r>
              <a:rPr lang="en-US" dirty="0" err="1" smtClean="0"/>
              <a:t>Sắp</a:t>
            </a:r>
            <a:r>
              <a:rPr lang="en-US" dirty="0" smtClean="0"/>
              <a:t> </a:t>
            </a:r>
            <a:r>
              <a:rPr lang="en-US" dirty="0" err="1" smtClean="0"/>
              <a:t>xếp</a:t>
            </a:r>
            <a:r>
              <a:rPr lang="en-US" dirty="0" smtClean="0"/>
              <a:t> </a:t>
            </a:r>
            <a:r>
              <a:rPr lang="en-US" dirty="0" err="1" smtClean="0"/>
              <a:t>mảng</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t>
            </a:r>
            <a:r>
              <a:rPr lang="en-US" dirty="0" err="1" smtClean="0"/>
              <a:t>tăng</a:t>
            </a:r>
            <a:r>
              <a:rPr lang="en-US" dirty="0" smtClean="0"/>
              <a:t> </a:t>
            </a:r>
            <a:r>
              <a:rPr lang="en-US" dirty="0" err="1" smtClean="0"/>
              <a:t>dần</a:t>
            </a:r>
            <a:endParaRPr lang="en-US" dirty="0"/>
          </a:p>
        </p:txBody>
      </p:sp>
      <p:pic>
        <p:nvPicPr>
          <p:cNvPr id="4" name="Picture 3"/>
          <p:cNvPicPr>
            <a:picLocks noChangeAspect="1"/>
          </p:cNvPicPr>
          <p:nvPr/>
        </p:nvPicPr>
        <p:blipFill>
          <a:blip r:embed="rId2"/>
          <a:stretch>
            <a:fillRect/>
          </a:stretch>
        </p:blipFill>
        <p:spPr>
          <a:xfrm>
            <a:off x="2390584" y="2657937"/>
            <a:ext cx="5362575" cy="2886075"/>
          </a:xfrm>
          <a:prstGeom prst="rect">
            <a:avLst/>
          </a:prstGeom>
        </p:spPr>
      </p:pic>
    </p:spTree>
    <p:extLst>
      <p:ext uri="{BB962C8B-B14F-4D97-AF65-F5344CB8AC3E}">
        <p14:creationId xmlns:p14="http://schemas.microsoft.com/office/powerpoint/2010/main" val="700064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xóa</a:t>
            </a:r>
            <a:r>
              <a:rPr lang="en-US" dirty="0" smtClean="0"/>
              <a:t> </a:t>
            </a:r>
            <a:r>
              <a:rPr lang="en-US" dirty="0" err="1" smtClean="0"/>
              <a:t>trên</a:t>
            </a:r>
            <a:r>
              <a:rPr lang="en-US" dirty="0" smtClean="0"/>
              <a:t> </a:t>
            </a:r>
            <a:r>
              <a:rPr lang="en-US" dirty="0" err="1" smtClean="0"/>
              <a:t>mảng</a:t>
            </a:r>
            <a:r>
              <a:rPr lang="en-US" dirty="0" smtClean="0"/>
              <a:t> 1 </a:t>
            </a:r>
            <a:r>
              <a:rPr lang="en-US" dirty="0" err="1" smtClean="0"/>
              <a:t>chiều</a:t>
            </a:r>
            <a:endParaRPr lang="en-US" dirty="0"/>
          </a:p>
        </p:txBody>
      </p:sp>
      <p:sp>
        <p:nvSpPr>
          <p:cNvPr id="3" name="Content Placeholder 2"/>
          <p:cNvSpPr>
            <a:spLocks noGrp="1"/>
          </p:cNvSpPr>
          <p:nvPr>
            <p:ph idx="1"/>
          </p:nvPr>
        </p:nvSpPr>
        <p:spPr/>
        <p:txBody>
          <a:bodyPr/>
          <a:lstStyle/>
          <a:p>
            <a:r>
              <a:rPr lang="vi-VN" dirty="0"/>
              <a:t>Duyệt mảng từ trái sang phải . Xuất phát từ vị trí cần xoá tiến hành dời lần lượt</a:t>
            </a:r>
            <a:br>
              <a:rPr lang="vi-VN" dirty="0"/>
            </a:br>
            <a:r>
              <a:rPr lang="vi-VN" dirty="0"/>
              <a:t>các phần tử về phía trước cho đến khi kết thúc mảng, sau đó giảm kích thước</a:t>
            </a:r>
            <a:br>
              <a:rPr lang="vi-VN" dirty="0"/>
            </a:br>
            <a:r>
              <a:rPr lang="vi-VN" dirty="0"/>
              <a:t>mảng.</a:t>
            </a:r>
            <a:br>
              <a:rPr lang="vi-VN" dirty="0"/>
            </a:br>
            <a:r>
              <a:rPr lang="vi-VN" dirty="0"/>
              <a:t>Vấn đề đặt ra là tìm vị trí cần xóa theo điều kiện bài toán rồi thực hiện xóa.</a:t>
            </a:r>
            <a:r>
              <a:rPr lang="vi-VN" dirty="0"/>
              <a:t> </a:t>
            </a:r>
            <a:br>
              <a:rPr lang="vi-VN" dirty="0"/>
            </a:br>
            <a:endParaRPr lang="en-US" dirty="0">
              <a:latin typeface="Trebuchet MS" panose="020B0603020202020204" pitchFamily="34" charset="0"/>
            </a:endParaRPr>
          </a:p>
        </p:txBody>
      </p:sp>
    </p:spTree>
    <p:extLst>
      <p:ext uri="{BB962C8B-B14F-4D97-AF65-F5344CB8AC3E}">
        <p14:creationId xmlns:p14="http://schemas.microsoft.com/office/powerpoint/2010/main" val="4232956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xóa</a:t>
            </a:r>
            <a:r>
              <a:rPr lang="en-US" dirty="0" smtClean="0"/>
              <a:t> </a:t>
            </a:r>
            <a:r>
              <a:rPr lang="en-US" dirty="0" err="1" smtClean="0"/>
              <a:t>trên</a:t>
            </a:r>
            <a:r>
              <a:rPr lang="en-US" dirty="0" smtClean="0"/>
              <a:t> </a:t>
            </a:r>
            <a:r>
              <a:rPr lang="en-US" dirty="0" err="1" smtClean="0"/>
              <a:t>mảng</a:t>
            </a:r>
            <a:r>
              <a:rPr lang="en-US" dirty="0" smtClean="0"/>
              <a:t> 1 </a:t>
            </a:r>
            <a:r>
              <a:rPr lang="en-US" dirty="0" err="1" smtClean="0"/>
              <a:t>chiều</a:t>
            </a:r>
            <a:endParaRPr lang="en-US" dirty="0"/>
          </a:p>
        </p:txBody>
      </p:sp>
      <p:sp>
        <p:nvSpPr>
          <p:cNvPr id="3" name="Content Placeholder 2"/>
          <p:cNvSpPr>
            <a:spLocks noGrp="1"/>
          </p:cNvSpPr>
          <p:nvPr>
            <p:ph idx="1"/>
          </p:nvPr>
        </p:nvSpPr>
        <p:spPr/>
        <p:txBody>
          <a:bodyPr/>
          <a:lstStyle/>
          <a:p>
            <a:r>
              <a:rPr lang="en-US" dirty="0" err="1" smtClean="0"/>
              <a:t>Viết</a:t>
            </a:r>
            <a:r>
              <a:rPr lang="en-US" dirty="0" smtClean="0"/>
              <a:t> </a:t>
            </a:r>
            <a:r>
              <a:rPr lang="en-US" dirty="0" err="1" smtClean="0"/>
              <a:t>hàm</a:t>
            </a:r>
            <a:r>
              <a:rPr lang="en-US" dirty="0" smtClean="0"/>
              <a:t> </a:t>
            </a:r>
            <a:r>
              <a:rPr lang="en-US" dirty="0" err="1" smtClean="0"/>
              <a:t>xóa</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của</a:t>
            </a:r>
            <a:r>
              <a:rPr lang="en-US" dirty="0" smtClean="0"/>
              <a:t> </a:t>
            </a:r>
            <a:r>
              <a:rPr lang="en-US" dirty="0" err="1" smtClean="0"/>
              <a:t>mảng</a:t>
            </a:r>
            <a:r>
              <a:rPr lang="en-US" dirty="0" smtClean="0"/>
              <a:t>:</a:t>
            </a:r>
          </a:p>
          <a:p>
            <a:endParaRPr lang="en-US" dirty="0"/>
          </a:p>
          <a:p>
            <a:endParaRPr lang="en-US" dirty="0" smtClean="0"/>
          </a:p>
          <a:p>
            <a:endParaRPr lang="en-US" dirty="0"/>
          </a:p>
          <a:p>
            <a:endParaRPr lang="en-US" dirty="0" smtClean="0"/>
          </a:p>
          <a:p>
            <a:r>
              <a:rPr lang="en-US" dirty="0" err="1" smtClean="0"/>
              <a:t>Viết</a:t>
            </a:r>
            <a:r>
              <a:rPr lang="en-US" dirty="0" smtClean="0"/>
              <a:t> </a:t>
            </a:r>
            <a:r>
              <a:rPr lang="en-US" dirty="0" err="1" smtClean="0"/>
              <a:t>hàm</a:t>
            </a:r>
            <a:r>
              <a:rPr lang="en-US" dirty="0" smtClean="0"/>
              <a:t> </a:t>
            </a:r>
            <a:r>
              <a:rPr lang="en-US" dirty="0" err="1" smtClean="0"/>
              <a:t>xóa</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tại</a:t>
            </a:r>
            <a:r>
              <a:rPr lang="en-US" dirty="0" smtClean="0"/>
              <a:t> </a:t>
            </a:r>
            <a:r>
              <a:rPr lang="en-US" dirty="0" err="1" smtClean="0"/>
              <a:t>vị</a:t>
            </a:r>
            <a:r>
              <a:rPr lang="en-US" dirty="0" smtClean="0"/>
              <a:t> </a:t>
            </a:r>
            <a:r>
              <a:rPr lang="en-US" dirty="0" err="1" smtClean="0"/>
              <a:t>trí</a:t>
            </a:r>
            <a:r>
              <a:rPr lang="en-US" dirty="0" smtClean="0"/>
              <a:t> (</a:t>
            </a:r>
            <a:r>
              <a:rPr lang="en-US" dirty="0" err="1" smtClean="0"/>
              <a:t>vitri</a:t>
            </a:r>
            <a:r>
              <a:rPr lang="en-US" dirty="0" smtClean="0"/>
              <a:t>) </a:t>
            </a:r>
            <a:r>
              <a:rPr lang="en-US" dirty="0" err="1" smtClean="0"/>
              <a:t>cho</a:t>
            </a:r>
            <a:r>
              <a:rPr lang="en-US" dirty="0" smtClean="0"/>
              <a:t> </a:t>
            </a:r>
            <a:r>
              <a:rPr lang="en-US" dirty="0" err="1" smtClean="0"/>
              <a:t>trước</a:t>
            </a:r>
            <a:r>
              <a:rPr lang="en-US" dirty="0" smtClean="0"/>
              <a:t> </a:t>
            </a:r>
            <a:r>
              <a:rPr lang="en-US" dirty="0" err="1" smtClean="0"/>
              <a:t>trong</a:t>
            </a:r>
            <a:r>
              <a:rPr lang="en-US" dirty="0" smtClean="0"/>
              <a:t> </a:t>
            </a:r>
            <a:r>
              <a:rPr lang="en-US" dirty="0" err="1" smtClean="0"/>
              <a:t>mảng</a:t>
            </a:r>
            <a:r>
              <a:rPr lang="en-US" dirty="0" smtClean="0"/>
              <a:t>:</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445067" y="2700800"/>
            <a:ext cx="5381625" cy="1400175"/>
          </a:xfrm>
          <a:prstGeom prst="rect">
            <a:avLst/>
          </a:prstGeom>
        </p:spPr>
      </p:pic>
      <p:pic>
        <p:nvPicPr>
          <p:cNvPr id="5" name="Picture 4"/>
          <p:cNvPicPr>
            <a:picLocks noChangeAspect="1"/>
          </p:cNvPicPr>
          <p:nvPr/>
        </p:nvPicPr>
        <p:blipFill>
          <a:blip r:embed="rId3"/>
          <a:stretch>
            <a:fillRect/>
          </a:stretch>
        </p:blipFill>
        <p:spPr>
          <a:xfrm>
            <a:off x="2468688" y="4584037"/>
            <a:ext cx="5400675" cy="1457325"/>
          </a:xfrm>
          <a:prstGeom prst="rect">
            <a:avLst/>
          </a:prstGeom>
        </p:spPr>
      </p:pic>
    </p:spTree>
    <p:extLst>
      <p:ext uri="{BB962C8B-B14F-4D97-AF65-F5344CB8AC3E}">
        <p14:creationId xmlns:p14="http://schemas.microsoft.com/office/powerpoint/2010/main" val="115551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Chèn</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vào</a:t>
            </a:r>
            <a:r>
              <a:rPr lang="en-US" dirty="0" smtClean="0"/>
              <a:t> </a:t>
            </a:r>
            <a:r>
              <a:rPr lang="en-US" dirty="0" err="1" smtClean="0"/>
              <a:t>mảng</a:t>
            </a:r>
            <a:endParaRPr lang="en-US" dirty="0"/>
          </a:p>
        </p:txBody>
      </p:sp>
      <p:sp>
        <p:nvSpPr>
          <p:cNvPr id="3" name="Content Placeholder 2"/>
          <p:cNvSpPr>
            <a:spLocks noGrp="1"/>
          </p:cNvSpPr>
          <p:nvPr>
            <p:ph idx="1"/>
          </p:nvPr>
        </p:nvSpPr>
        <p:spPr/>
        <p:txBody>
          <a:bodyPr/>
          <a:lstStyle/>
          <a:p>
            <a:r>
              <a:rPr lang="vi-VN" dirty="0"/>
              <a:t>Duyệt mảng từ phải sang trái. Xuất phát từ cuối mảng tiến hành đẩy lần lượt</a:t>
            </a:r>
            <a:br>
              <a:rPr lang="vi-VN" dirty="0"/>
            </a:br>
            <a:r>
              <a:rPr lang="vi-VN" dirty="0"/>
              <a:t>các phần tử về phía sau cho đến vị trí cần chèn, chèn phần tử cần chèn vào vị</a:t>
            </a:r>
            <a:br>
              <a:rPr lang="vi-VN" dirty="0"/>
            </a:br>
            <a:r>
              <a:rPr lang="vi-VN" dirty="0"/>
              <a:t>trí chèn và tăng kích thước mảng.</a:t>
            </a:r>
            <a:br>
              <a:rPr lang="vi-VN" dirty="0"/>
            </a:br>
            <a:r>
              <a:rPr lang="vi-VN" dirty="0"/>
              <a:t>Trước khi chèn ta phải xác định vị trí cần chèn theo điều kiện bài toán</a:t>
            </a:r>
            <a:r>
              <a:rPr lang="vi-VN" dirty="0"/>
              <a:t> </a:t>
            </a:r>
            <a:endParaRPr lang="en-US" dirty="0" smtClean="0"/>
          </a:p>
          <a:p>
            <a:r>
              <a:rPr lang="en-US" dirty="0" err="1" smtClean="0">
                <a:latin typeface="Trebuchet MS" panose="020B0603020202020204" pitchFamily="34" charset="0"/>
              </a:rPr>
              <a:t>Chú</a:t>
            </a:r>
            <a:r>
              <a:rPr lang="en-US" dirty="0" smtClean="0">
                <a:latin typeface="Trebuchet MS" panose="020B0603020202020204" pitchFamily="34" charset="0"/>
              </a:rPr>
              <a:t> ý: </a:t>
            </a:r>
            <a:r>
              <a:rPr lang="en-US" dirty="0" err="1" smtClean="0">
                <a:latin typeface="Trebuchet MS" panose="020B0603020202020204" pitchFamily="34" charset="0"/>
              </a:rPr>
              <a:t>Kích</a:t>
            </a:r>
            <a:r>
              <a:rPr lang="en-US" dirty="0" smtClean="0">
                <a:latin typeface="Trebuchet MS" panose="020B0603020202020204" pitchFamily="34" charset="0"/>
              </a:rPr>
              <a:t> </a:t>
            </a:r>
            <a:r>
              <a:rPr lang="en-US" dirty="0" err="1" smtClean="0">
                <a:latin typeface="Trebuchet MS" panose="020B0603020202020204" pitchFamily="34" charset="0"/>
              </a:rPr>
              <a:t>thước</a:t>
            </a:r>
            <a:r>
              <a:rPr lang="en-US" dirty="0" smtClean="0">
                <a:latin typeface="Trebuchet MS" panose="020B0603020202020204" pitchFamily="34" charset="0"/>
              </a:rPr>
              <a:t> </a:t>
            </a:r>
            <a:r>
              <a:rPr lang="en-US" dirty="0" err="1" smtClean="0">
                <a:latin typeface="Trebuchet MS" panose="020B0603020202020204" pitchFamily="34" charset="0"/>
              </a:rPr>
              <a:t>mảng</a:t>
            </a:r>
            <a:r>
              <a:rPr lang="en-US" dirty="0" smtClean="0">
                <a:latin typeface="Trebuchet MS" panose="020B0603020202020204" pitchFamily="34" charset="0"/>
              </a:rPr>
              <a:t> </a:t>
            </a:r>
            <a:r>
              <a:rPr lang="en-US" dirty="0" err="1" smtClean="0">
                <a:latin typeface="Trebuchet MS" panose="020B0603020202020204" pitchFamily="34" charset="0"/>
              </a:rPr>
              <a:t>khai</a:t>
            </a:r>
            <a:r>
              <a:rPr lang="en-US" dirty="0" smtClean="0">
                <a:latin typeface="Trebuchet MS" panose="020B0603020202020204" pitchFamily="34" charset="0"/>
              </a:rPr>
              <a:t> </a:t>
            </a:r>
            <a:r>
              <a:rPr lang="en-US" dirty="0" err="1" smtClean="0">
                <a:latin typeface="Trebuchet MS" panose="020B0603020202020204" pitchFamily="34" charset="0"/>
              </a:rPr>
              <a:t>báo</a:t>
            </a:r>
            <a:r>
              <a:rPr lang="en-US" dirty="0" smtClean="0">
                <a:latin typeface="Trebuchet MS" panose="020B0603020202020204" pitchFamily="34" charset="0"/>
              </a:rPr>
              <a:t> </a:t>
            </a:r>
            <a:r>
              <a:rPr lang="en-US" dirty="0" err="1" smtClean="0">
                <a:latin typeface="Trebuchet MS" panose="020B0603020202020204" pitchFamily="34" charset="0"/>
              </a:rPr>
              <a:t>phải</a:t>
            </a:r>
            <a:r>
              <a:rPr lang="en-US" dirty="0" smtClean="0">
                <a:latin typeface="Trebuchet MS" panose="020B0603020202020204" pitchFamily="34" charset="0"/>
              </a:rPr>
              <a:t> </a:t>
            </a:r>
            <a:r>
              <a:rPr lang="en-US" dirty="0" err="1" smtClean="0">
                <a:latin typeface="Trebuchet MS" panose="020B0603020202020204" pitchFamily="34" charset="0"/>
              </a:rPr>
              <a:t>đủ</a:t>
            </a:r>
            <a:r>
              <a:rPr lang="en-US" dirty="0" smtClean="0">
                <a:latin typeface="Trebuchet MS" panose="020B0603020202020204" pitchFamily="34" charset="0"/>
              </a:rPr>
              <a:t> </a:t>
            </a:r>
            <a:r>
              <a:rPr lang="en-US" dirty="0" err="1" smtClean="0">
                <a:latin typeface="Trebuchet MS" panose="020B0603020202020204" pitchFamily="34" charset="0"/>
              </a:rPr>
              <a:t>chứa</a:t>
            </a:r>
            <a:r>
              <a:rPr lang="en-US" dirty="0" smtClean="0">
                <a:latin typeface="Trebuchet MS" panose="020B0603020202020204" pitchFamily="34" charset="0"/>
              </a:rPr>
              <a:t> </a:t>
            </a:r>
            <a:r>
              <a:rPr lang="en-US" dirty="0" err="1" smtClean="0">
                <a:latin typeface="Trebuchet MS" panose="020B0603020202020204" pitchFamily="34" charset="0"/>
              </a:rPr>
              <a:t>thêm</a:t>
            </a:r>
            <a:r>
              <a:rPr lang="en-US" dirty="0" smtClean="0">
                <a:latin typeface="Trebuchet MS" panose="020B0603020202020204" pitchFamily="34" charset="0"/>
              </a:rPr>
              <a:t> </a:t>
            </a:r>
            <a:r>
              <a:rPr lang="en-US" dirty="0" err="1" smtClean="0">
                <a:latin typeface="Trebuchet MS" panose="020B0603020202020204" pitchFamily="34" charset="0"/>
              </a:rPr>
              <a:t>phần</a:t>
            </a:r>
            <a:r>
              <a:rPr lang="en-US" dirty="0" smtClean="0">
                <a:latin typeface="Trebuchet MS" panose="020B0603020202020204" pitchFamily="34" charset="0"/>
              </a:rPr>
              <a:t> </a:t>
            </a:r>
            <a:r>
              <a:rPr lang="en-US" dirty="0" err="1" smtClean="0">
                <a:latin typeface="Trebuchet MS" panose="020B0603020202020204" pitchFamily="34" charset="0"/>
              </a:rPr>
              <a:t>tử</a:t>
            </a:r>
            <a:r>
              <a:rPr lang="en-US" dirty="0" smtClean="0">
                <a:latin typeface="Trebuchet MS" panose="020B0603020202020204" pitchFamily="34" charset="0"/>
              </a:rPr>
              <a:t> </a:t>
            </a:r>
            <a:r>
              <a:rPr lang="en-US" dirty="0" err="1" smtClean="0">
                <a:latin typeface="Trebuchet MS" panose="020B0603020202020204" pitchFamily="34" charset="0"/>
              </a:rPr>
              <a:t>chèn</a:t>
            </a:r>
            <a:r>
              <a:rPr lang="en-US" dirty="0" smtClean="0">
                <a:latin typeface="Trebuchet MS" panose="020B0603020202020204" pitchFamily="34" charset="0"/>
              </a:rPr>
              <a:t> </a:t>
            </a:r>
            <a:r>
              <a:rPr lang="en-US" dirty="0" err="1" smtClean="0">
                <a:latin typeface="Trebuchet MS" panose="020B0603020202020204" pitchFamily="34" charset="0"/>
              </a:rPr>
              <a:t>vào</a:t>
            </a:r>
            <a:endParaRPr lang="en-US" dirty="0">
              <a:latin typeface="Trebuchet MS" panose="020B0603020202020204" pitchFamily="34" charset="0"/>
            </a:endParaRPr>
          </a:p>
        </p:txBody>
      </p:sp>
    </p:spTree>
    <p:extLst>
      <p:ext uri="{BB962C8B-B14F-4D97-AF65-F5344CB8AC3E}">
        <p14:creationId xmlns:p14="http://schemas.microsoft.com/office/powerpoint/2010/main" val="1420867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Chèn</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vào</a:t>
            </a:r>
            <a:r>
              <a:rPr lang="en-US" dirty="0" smtClean="0"/>
              <a:t> </a:t>
            </a:r>
            <a:r>
              <a:rPr lang="en-US" dirty="0" err="1" smtClean="0"/>
              <a:t>mảng</a:t>
            </a:r>
            <a:endParaRPr lang="en-US" dirty="0"/>
          </a:p>
        </p:txBody>
      </p:sp>
      <p:sp>
        <p:nvSpPr>
          <p:cNvPr id="3" name="Content Placeholder 2"/>
          <p:cNvSpPr>
            <a:spLocks noGrp="1"/>
          </p:cNvSpPr>
          <p:nvPr>
            <p:ph idx="1"/>
          </p:nvPr>
        </p:nvSpPr>
        <p:spPr/>
        <p:txBody>
          <a:bodyPr/>
          <a:lstStyle/>
          <a:p>
            <a:r>
              <a:rPr lang="en-US" dirty="0" err="1" smtClean="0"/>
              <a:t>Thêm</a:t>
            </a:r>
            <a:r>
              <a:rPr lang="en-US" dirty="0" smtClean="0"/>
              <a:t> </a:t>
            </a:r>
            <a:r>
              <a:rPr lang="en-US" dirty="0" err="1" smtClean="0"/>
              <a:t>phần</a:t>
            </a:r>
            <a:r>
              <a:rPr lang="en-US" dirty="0" smtClean="0"/>
              <a:t> </a:t>
            </a:r>
            <a:r>
              <a:rPr lang="en-US" dirty="0" err="1" smtClean="0"/>
              <a:t>tư</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x </a:t>
            </a:r>
            <a:r>
              <a:rPr lang="en-US" dirty="0" err="1" smtClean="0"/>
              <a:t>vào</a:t>
            </a:r>
            <a:r>
              <a:rPr lang="en-US" dirty="0" smtClean="0"/>
              <a:t> </a:t>
            </a:r>
            <a:r>
              <a:rPr lang="en-US" dirty="0" err="1" smtClean="0"/>
              <a:t>cuối</a:t>
            </a:r>
            <a:r>
              <a:rPr lang="en-US" dirty="0" smtClean="0"/>
              <a:t> </a:t>
            </a:r>
            <a:r>
              <a:rPr lang="en-US" dirty="0" err="1" smtClean="0"/>
              <a:t>mảng</a:t>
            </a:r>
            <a:r>
              <a:rPr lang="en-US" dirty="0" smtClean="0"/>
              <a:t>:</a:t>
            </a:r>
          </a:p>
          <a:p>
            <a:endParaRPr lang="en-US" dirty="0"/>
          </a:p>
          <a:p>
            <a:endParaRPr lang="en-US" dirty="0" smtClean="0"/>
          </a:p>
          <a:p>
            <a:endParaRPr lang="en-US" dirty="0"/>
          </a:p>
          <a:p>
            <a:r>
              <a:rPr lang="en-US" dirty="0" err="1" smtClean="0"/>
              <a:t>Chèn</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x </a:t>
            </a:r>
            <a:r>
              <a:rPr lang="en-US" dirty="0" err="1" smtClean="0"/>
              <a:t>vào</a:t>
            </a:r>
            <a:r>
              <a:rPr lang="en-US" dirty="0" smtClean="0"/>
              <a:t> </a:t>
            </a:r>
            <a:r>
              <a:rPr lang="en-US" dirty="0" err="1" smtClean="0"/>
              <a:t>mảng</a:t>
            </a:r>
            <a:r>
              <a:rPr lang="en-US" dirty="0" smtClean="0"/>
              <a:t> </a:t>
            </a:r>
            <a:r>
              <a:rPr lang="en-US" dirty="0" err="1" smtClean="0"/>
              <a:t>tại</a:t>
            </a:r>
            <a:r>
              <a:rPr lang="en-US" dirty="0" smtClean="0"/>
              <a:t> </a:t>
            </a:r>
            <a:r>
              <a:rPr lang="en-US" dirty="0" err="1" smtClean="0"/>
              <a:t>vị</a:t>
            </a:r>
            <a:r>
              <a:rPr lang="en-US" dirty="0" smtClean="0"/>
              <a:t> </a:t>
            </a:r>
            <a:r>
              <a:rPr lang="en-US" dirty="0" err="1" smtClean="0"/>
              <a:t>trí</a:t>
            </a:r>
            <a:r>
              <a:rPr lang="en-US" dirty="0" smtClean="0"/>
              <a:t> </a:t>
            </a:r>
            <a:r>
              <a:rPr lang="en-US" dirty="0" err="1" smtClean="0"/>
              <a:t>cho</a:t>
            </a:r>
            <a:r>
              <a:rPr lang="en-US" dirty="0" smtClean="0"/>
              <a:t> </a:t>
            </a:r>
            <a:r>
              <a:rPr lang="en-US" dirty="0" err="1" smtClean="0"/>
              <a:t>trước</a:t>
            </a:r>
            <a:r>
              <a:rPr lang="en-US" dirty="0" smtClean="0"/>
              <a:t>:</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2556319" y="2605849"/>
            <a:ext cx="5305425" cy="1152525"/>
          </a:xfrm>
          <a:prstGeom prst="rect">
            <a:avLst/>
          </a:prstGeom>
        </p:spPr>
      </p:pic>
      <p:pic>
        <p:nvPicPr>
          <p:cNvPr id="5" name="Picture 4"/>
          <p:cNvPicPr>
            <a:picLocks noChangeAspect="1"/>
          </p:cNvPicPr>
          <p:nvPr/>
        </p:nvPicPr>
        <p:blipFill>
          <a:blip r:embed="rId3"/>
          <a:stretch>
            <a:fillRect/>
          </a:stretch>
        </p:blipFill>
        <p:spPr>
          <a:xfrm>
            <a:off x="2503931" y="4311396"/>
            <a:ext cx="5410200" cy="1600200"/>
          </a:xfrm>
          <a:prstGeom prst="rect">
            <a:avLst/>
          </a:prstGeom>
        </p:spPr>
      </p:pic>
    </p:spTree>
    <p:extLst>
      <p:ext uri="{BB962C8B-B14F-4D97-AF65-F5344CB8AC3E}">
        <p14:creationId xmlns:p14="http://schemas.microsoft.com/office/powerpoint/2010/main" val="296893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Tách</a:t>
            </a:r>
            <a:r>
              <a:rPr lang="en-US" dirty="0" smtClean="0"/>
              <a:t>/ </a:t>
            </a:r>
            <a:r>
              <a:rPr lang="en-US" dirty="0" err="1" smtClean="0"/>
              <a:t>Ghép</a:t>
            </a:r>
            <a:r>
              <a:rPr lang="en-US" dirty="0" smtClean="0"/>
              <a:t> </a:t>
            </a:r>
            <a:r>
              <a:rPr lang="en-US" dirty="0" err="1" smtClean="0"/>
              <a:t>mảng</a:t>
            </a:r>
            <a:endParaRPr lang="en-US" dirty="0"/>
          </a:p>
        </p:txBody>
      </p:sp>
      <p:sp>
        <p:nvSpPr>
          <p:cNvPr id="3" name="Content Placeholder 2"/>
          <p:cNvSpPr>
            <a:spLocks noGrp="1"/>
          </p:cNvSpPr>
          <p:nvPr>
            <p:ph idx="1"/>
          </p:nvPr>
        </p:nvSpPr>
        <p:spPr/>
        <p:txBody>
          <a:bodyPr/>
          <a:lstStyle/>
          <a:p>
            <a:r>
              <a:rPr lang="vi-VN" dirty="0"/>
              <a:t>Cho mảng a kích thước n (n chẵn). Tách mảng a thành 2 mảng b và c sao</a:t>
            </a:r>
            <a:br>
              <a:rPr lang="vi-VN" dirty="0"/>
            </a:br>
            <a:r>
              <a:rPr lang="vi-VN" dirty="0"/>
              <a:t>cho: b có ½ phần tử đầu của mảng a, ½ phần tử còn lại đưa vào mảng c.</a:t>
            </a:r>
            <a:r>
              <a:rPr lang="vi-VN" dirty="0"/>
              <a:t> </a:t>
            </a:r>
            <a:br>
              <a:rPr lang="vi-VN" dirty="0"/>
            </a:br>
            <a:endParaRPr lang="en-US" dirty="0"/>
          </a:p>
        </p:txBody>
      </p:sp>
      <p:pic>
        <p:nvPicPr>
          <p:cNvPr id="4" name="Picture 3"/>
          <p:cNvPicPr>
            <a:picLocks noChangeAspect="1"/>
          </p:cNvPicPr>
          <p:nvPr/>
        </p:nvPicPr>
        <p:blipFill>
          <a:blip r:embed="rId2"/>
          <a:stretch>
            <a:fillRect/>
          </a:stretch>
        </p:blipFill>
        <p:spPr>
          <a:xfrm>
            <a:off x="2436304" y="3047047"/>
            <a:ext cx="5362575" cy="2409825"/>
          </a:xfrm>
          <a:prstGeom prst="rect">
            <a:avLst/>
          </a:prstGeom>
        </p:spPr>
      </p:pic>
    </p:spTree>
    <p:extLst>
      <p:ext uri="{BB962C8B-B14F-4D97-AF65-F5344CB8AC3E}">
        <p14:creationId xmlns:p14="http://schemas.microsoft.com/office/powerpoint/2010/main" val="2189976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Tách</a:t>
            </a:r>
            <a:r>
              <a:rPr lang="en-US" dirty="0" smtClean="0"/>
              <a:t>/ </a:t>
            </a:r>
            <a:r>
              <a:rPr lang="en-US" dirty="0" err="1" smtClean="0"/>
              <a:t>Ghép</a:t>
            </a:r>
            <a:r>
              <a:rPr lang="en-US" dirty="0" smtClean="0"/>
              <a:t> </a:t>
            </a:r>
            <a:r>
              <a:rPr lang="en-US" dirty="0" err="1" smtClean="0"/>
              <a:t>mảng</a:t>
            </a:r>
            <a:endParaRPr lang="en-US" dirty="0"/>
          </a:p>
        </p:txBody>
      </p:sp>
      <p:sp>
        <p:nvSpPr>
          <p:cNvPr id="3" name="Content Placeholder 2"/>
          <p:cNvSpPr>
            <a:spLocks noGrp="1"/>
          </p:cNvSpPr>
          <p:nvPr>
            <p:ph idx="1"/>
          </p:nvPr>
        </p:nvSpPr>
        <p:spPr/>
        <p:txBody>
          <a:bodyPr/>
          <a:lstStyle/>
          <a:p>
            <a:r>
              <a:rPr lang="vi-VN" dirty="0"/>
              <a:t>Cho 2 mảng số nguyên a và b kích thước lần lượt là n và m. Viết chương</a:t>
            </a:r>
            <a:br>
              <a:rPr lang="vi-VN" dirty="0"/>
            </a:br>
            <a:r>
              <a:rPr lang="vi-VN" dirty="0"/>
              <a:t>trình nối mảng b vào cuối mảng a</a:t>
            </a:r>
            <a:r>
              <a:rPr lang="vi-VN" dirty="0"/>
              <a:t> </a:t>
            </a:r>
            <a:br>
              <a:rPr lang="vi-VN" dirty="0"/>
            </a:br>
            <a:endParaRPr lang="en-US" dirty="0">
              <a:latin typeface="Trebuchet MS" panose="020B0603020202020204" pitchFamily="34" charset="0"/>
            </a:endParaRPr>
          </a:p>
        </p:txBody>
      </p:sp>
      <p:pic>
        <p:nvPicPr>
          <p:cNvPr id="4" name="Picture 3"/>
          <p:cNvPicPr>
            <a:picLocks noChangeAspect="1"/>
          </p:cNvPicPr>
          <p:nvPr/>
        </p:nvPicPr>
        <p:blipFill>
          <a:blip r:embed="rId2"/>
          <a:stretch>
            <a:fillRect/>
          </a:stretch>
        </p:blipFill>
        <p:spPr>
          <a:xfrm>
            <a:off x="2463736" y="3000375"/>
            <a:ext cx="5362575" cy="1314450"/>
          </a:xfrm>
          <a:prstGeom prst="rect">
            <a:avLst/>
          </a:prstGeom>
        </p:spPr>
      </p:pic>
    </p:spTree>
    <p:extLst>
      <p:ext uri="{BB962C8B-B14F-4D97-AF65-F5344CB8AC3E}">
        <p14:creationId xmlns:p14="http://schemas.microsoft.com/office/powerpoint/2010/main" val="94224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Mảng</a:t>
            </a:r>
            <a:r>
              <a:rPr lang="en-US" dirty="0" smtClean="0"/>
              <a:t> 1 </a:t>
            </a:r>
            <a:r>
              <a:rPr lang="en-US" dirty="0" err="1" smtClean="0"/>
              <a:t>chiều</a:t>
            </a:r>
            <a:endParaRPr lang="en-US" dirty="0"/>
          </a:p>
        </p:txBody>
      </p:sp>
      <p:sp>
        <p:nvSpPr>
          <p:cNvPr id="3" name="Content Placeholder 2"/>
          <p:cNvSpPr>
            <a:spLocks noGrp="1"/>
          </p:cNvSpPr>
          <p:nvPr>
            <p:ph idx="1"/>
          </p:nvPr>
        </p:nvSpPr>
        <p:spPr/>
        <p:txBody>
          <a:bodyPr/>
          <a:lstStyle/>
          <a:p>
            <a:r>
              <a:rPr lang="en-US" dirty="0" err="1" smtClean="0"/>
              <a:t>Mảng</a:t>
            </a:r>
            <a:r>
              <a:rPr lang="en-US" dirty="0" smtClean="0"/>
              <a:t> 1 </a:t>
            </a:r>
            <a:r>
              <a:rPr lang="en-US" dirty="0" err="1" smtClean="0"/>
              <a:t>chiều</a:t>
            </a:r>
            <a:r>
              <a:rPr lang="en-US" dirty="0" smtClean="0"/>
              <a:t> </a:t>
            </a:r>
            <a:r>
              <a:rPr lang="en-US" dirty="0" err="1" smtClean="0"/>
              <a:t>là</a:t>
            </a:r>
            <a:r>
              <a:rPr lang="en-US" dirty="0" smtClean="0"/>
              <a:t> 1 </a:t>
            </a:r>
            <a:r>
              <a:rPr lang="en-US" dirty="0" err="1" smtClean="0"/>
              <a:t>dãy</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cùng</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liên</a:t>
            </a:r>
            <a:r>
              <a:rPr lang="en-US" dirty="0" smtClean="0"/>
              <a:t> </a:t>
            </a:r>
            <a:r>
              <a:rPr lang="en-US" dirty="0" err="1" smtClean="0"/>
              <a:t>tiếp</a:t>
            </a:r>
            <a:r>
              <a:rPr lang="en-US" dirty="0" smtClean="0"/>
              <a:t> </a:t>
            </a:r>
            <a:r>
              <a:rPr lang="en-US" dirty="0" err="1" smtClean="0"/>
              <a:t>trong</a:t>
            </a:r>
            <a:r>
              <a:rPr lang="en-US" dirty="0" smtClean="0"/>
              <a:t> 1 </a:t>
            </a:r>
            <a:r>
              <a:rPr lang="en-US" dirty="0" err="1" smtClean="0"/>
              <a:t>vùng</a:t>
            </a:r>
            <a:r>
              <a:rPr lang="en-US" dirty="0" smtClean="0"/>
              <a:t> </a:t>
            </a:r>
            <a:r>
              <a:rPr lang="en-US" dirty="0" err="1" smtClean="0"/>
              <a:t>nhớ</a:t>
            </a:r>
            <a:r>
              <a:rPr lang="en-US" dirty="0" smtClean="0"/>
              <a:t>, </a:t>
            </a:r>
            <a:r>
              <a:rPr lang="en-US" dirty="0" err="1" smtClean="0"/>
              <a:t>mà</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lập</a:t>
            </a:r>
            <a:r>
              <a:rPr lang="en-US" dirty="0" smtClean="0"/>
              <a:t> </a:t>
            </a:r>
            <a:r>
              <a:rPr lang="en-US" dirty="0" err="1" smtClean="0"/>
              <a:t>tức</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đến</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dãy</a:t>
            </a:r>
            <a:r>
              <a:rPr lang="en-US" dirty="0" smtClean="0"/>
              <a:t> </a:t>
            </a:r>
            <a:r>
              <a:rPr lang="en-US" dirty="0" err="1" smtClean="0"/>
              <a:t>thông</a:t>
            </a:r>
            <a:r>
              <a:rPr lang="en-US" dirty="0" smtClean="0"/>
              <a:t> qua </a:t>
            </a:r>
            <a:r>
              <a:rPr lang="en-US" dirty="0" err="1" smtClean="0"/>
              <a:t>chỉ</a:t>
            </a:r>
            <a:r>
              <a:rPr lang="en-US" dirty="0" smtClean="0"/>
              <a:t> </a:t>
            </a:r>
            <a:r>
              <a:rPr lang="en-US" dirty="0" err="1" smtClean="0"/>
              <a:t>số</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tử</a:t>
            </a:r>
            <a:endParaRPr lang="en-US" dirty="0"/>
          </a:p>
        </p:txBody>
      </p:sp>
      <p:pic>
        <p:nvPicPr>
          <p:cNvPr id="1026" name="Picture 2" descr="https://github.com/nguyenchiemminhvu/CPP-Tutorial/blob/master/5-kieu-du-lieu-mang/5-0-mang-mot-chieu/0.png?raw=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575" y="3575449"/>
            <a:ext cx="6921881" cy="2020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915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Tách</a:t>
            </a:r>
            <a:r>
              <a:rPr lang="en-US" dirty="0" smtClean="0"/>
              <a:t>/ </a:t>
            </a:r>
            <a:r>
              <a:rPr lang="en-US" dirty="0" err="1" smtClean="0"/>
              <a:t>Ghép</a:t>
            </a:r>
            <a:r>
              <a:rPr lang="en-US" dirty="0" smtClean="0"/>
              <a:t> </a:t>
            </a:r>
            <a:r>
              <a:rPr lang="en-US" dirty="0" err="1" smtClean="0"/>
              <a:t>mảng</a:t>
            </a:r>
            <a:endParaRPr lang="en-US" dirty="0"/>
          </a:p>
        </p:txBody>
      </p:sp>
      <p:sp>
        <p:nvSpPr>
          <p:cNvPr id="3" name="Content Placeholder 2"/>
          <p:cNvSpPr>
            <a:spLocks noGrp="1"/>
          </p:cNvSpPr>
          <p:nvPr>
            <p:ph idx="1"/>
          </p:nvPr>
        </p:nvSpPr>
        <p:spPr/>
        <p:txBody>
          <a:bodyPr/>
          <a:lstStyle/>
          <a:p>
            <a:r>
              <a:rPr lang="vi-VN" dirty="0"/>
              <a:t>Cho 2 mảng số nguyên a và b kích thước lần lượt là n và m. Viết chương</a:t>
            </a:r>
            <a:br>
              <a:rPr lang="vi-VN" dirty="0"/>
            </a:br>
            <a:r>
              <a:rPr lang="vi-VN" dirty="0"/>
              <a:t>trình nối xen kẻ </a:t>
            </a:r>
            <a:r>
              <a:rPr lang="vi-VN" b="1" i="1" dirty="0"/>
              <a:t>(đan xen) </a:t>
            </a:r>
            <a:r>
              <a:rPr lang="vi-VN" dirty="0"/>
              <a:t>lần lượt các phần tử mảng a và b vào mảng c.</a:t>
            </a:r>
            <a:br>
              <a:rPr lang="vi-VN" dirty="0"/>
            </a:br>
            <a:r>
              <a:rPr lang="vi-VN" i="1" dirty="0"/>
              <a:t>Cách thực hiện: Đưa lần lượt từng phần tử của mảng a và mảng b vào</a:t>
            </a:r>
            <a:br>
              <a:rPr lang="vi-VN" i="1" dirty="0"/>
            </a:br>
            <a:r>
              <a:rPr lang="vi-VN" i="1" dirty="0"/>
              <a:t>mảng c, tăng chỉ số tương ứng. Nếu một trong hai mảng hết trước thì chép</a:t>
            </a:r>
            <a:br>
              <a:rPr lang="vi-VN" i="1" dirty="0"/>
            </a:br>
            <a:r>
              <a:rPr lang="vi-VN" i="1" dirty="0"/>
              <a:t>tất cả các phần tử còn lại của mảng chưa hết vào mảng c.</a:t>
            </a:r>
            <a:br>
              <a:rPr lang="vi-VN" i="1" dirty="0"/>
            </a:br>
            <a:r>
              <a:rPr lang="vi-VN" i="1" dirty="0"/>
              <a:t>Đặt </a:t>
            </a:r>
            <a:r>
              <a:rPr lang="vi-VN" b="1" i="1" dirty="0"/>
              <a:t>i </a:t>
            </a:r>
            <a:r>
              <a:rPr lang="vi-VN" i="1" dirty="0"/>
              <a:t>là chỉ số của mảng a; </a:t>
            </a:r>
            <a:r>
              <a:rPr lang="vi-VN" b="1" i="1" dirty="0"/>
              <a:t>j</a:t>
            </a:r>
            <a:r>
              <a:rPr lang="vi-VN" i="1" dirty="0"/>
              <a:t>: chỉ số của mảng b và </a:t>
            </a:r>
            <a:r>
              <a:rPr lang="vi-VN" b="1" i="1" dirty="0"/>
              <a:t>k </a:t>
            </a:r>
            <a:r>
              <a:rPr lang="vi-VN" i="1" dirty="0"/>
              <a:t>là chỉ số của mảng c.</a:t>
            </a:r>
            <a:r>
              <a:rPr lang="vi-VN" dirty="0"/>
              <a:t> </a:t>
            </a:r>
            <a:br>
              <a:rPr lang="vi-VN" dirty="0"/>
            </a:br>
            <a:endParaRPr lang="en-US" dirty="0">
              <a:latin typeface="Trebuchet MS" panose="020B0603020202020204" pitchFamily="34" charset="0"/>
            </a:endParaRPr>
          </a:p>
        </p:txBody>
      </p:sp>
    </p:spTree>
    <p:extLst>
      <p:ext uri="{BB962C8B-B14F-4D97-AF65-F5344CB8AC3E}">
        <p14:creationId xmlns:p14="http://schemas.microsoft.com/office/powerpoint/2010/main" val="1690236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Tách</a:t>
            </a:r>
            <a:r>
              <a:rPr lang="en-US" dirty="0" smtClean="0"/>
              <a:t>/ </a:t>
            </a:r>
            <a:r>
              <a:rPr lang="en-US" dirty="0" err="1" smtClean="0"/>
              <a:t>Ghép</a:t>
            </a:r>
            <a:r>
              <a:rPr lang="en-US" dirty="0" smtClean="0"/>
              <a:t> </a:t>
            </a:r>
            <a:r>
              <a:rPr lang="en-US" dirty="0" err="1" smtClean="0"/>
              <a:t>mảng</a:t>
            </a:r>
            <a:endParaRPr lang="en-US" dirty="0"/>
          </a:p>
        </p:txBody>
      </p:sp>
      <p:pic>
        <p:nvPicPr>
          <p:cNvPr id="4" name="Content Placeholder 3"/>
          <p:cNvPicPr>
            <a:picLocks noGrp="1" noChangeAspect="1"/>
          </p:cNvPicPr>
          <p:nvPr>
            <p:ph idx="1"/>
          </p:nvPr>
        </p:nvPicPr>
        <p:blipFill>
          <a:blip r:embed="rId2"/>
          <a:stretch>
            <a:fillRect/>
          </a:stretch>
        </p:blipFill>
        <p:spPr>
          <a:xfrm>
            <a:off x="2353596" y="2089436"/>
            <a:ext cx="5391150" cy="2981325"/>
          </a:xfrm>
          <a:prstGeom prst="rect">
            <a:avLst/>
          </a:prstGeom>
        </p:spPr>
      </p:pic>
    </p:spTree>
    <p:extLst>
      <p:ext uri="{BB962C8B-B14F-4D97-AF65-F5344CB8AC3E}">
        <p14:creationId xmlns:p14="http://schemas.microsoft.com/office/powerpoint/2010/main" val="3871965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Luyện</a:t>
            </a:r>
            <a:r>
              <a:rPr lang="en-US" dirty="0" smtClean="0"/>
              <a:t> </a:t>
            </a:r>
            <a:r>
              <a:rPr lang="en-US" dirty="0" err="1" smtClean="0"/>
              <a:t>tập</a:t>
            </a:r>
            <a:endParaRPr lang="en-US" dirty="0"/>
          </a:p>
        </p:txBody>
      </p:sp>
      <p:sp>
        <p:nvSpPr>
          <p:cNvPr id="3" name="Content Placeholder 2"/>
          <p:cNvSpPr>
            <a:spLocks noGrp="1"/>
          </p:cNvSpPr>
          <p:nvPr>
            <p:ph idx="1"/>
          </p:nvPr>
        </p:nvSpPr>
        <p:spPr>
          <a:xfrm>
            <a:off x="677334" y="1465645"/>
            <a:ext cx="8596668" cy="5081459"/>
          </a:xfrm>
        </p:spPr>
        <p:txBody>
          <a:bodyPr>
            <a:noAutofit/>
          </a:bodyPr>
          <a:lstStyle/>
          <a:p>
            <a:pPr marL="0" indent="0">
              <a:buNone/>
            </a:pPr>
            <a:r>
              <a:rPr lang="vi-VN" dirty="0">
                <a:solidFill>
                  <a:srgbClr val="FF0000"/>
                </a:solidFill>
              </a:rPr>
              <a:t>1/ </a:t>
            </a:r>
            <a:r>
              <a:rPr lang="vi-VN" dirty="0"/>
              <a:t>Cho mảng một chiều như sau</a:t>
            </a:r>
            <a:r>
              <a:rPr lang="vi-VN" dirty="0" smtClean="0"/>
              <a:t>:</a:t>
            </a:r>
            <a:endParaRPr lang="vi-VN" dirty="0"/>
          </a:p>
          <a:p>
            <a:pPr marL="0" indent="0">
              <a:buNone/>
            </a:pPr>
            <a:r>
              <a:rPr lang="en-US" dirty="0" smtClean="0">
                <a:latin typeface="Trebuchet MS" panose="020B0603020202020204" pitchFamily="34" charset="0"/>
              </a:rPr>
              <a:t>	</a:t>
            </a:r>
            <a:r>
              <a:rPr lang="vi-VN" dirty="0" smtClean="0"/>
              <a:t>int32_t </a:t>
            </a:r>
            <a:r>
              <a:rPr lang="vi-VN" dirty="0"/>
              <a:t>arr[] = { 2, 6, 5, 7, 9, 1, 3 };</a:t>
            </a:r>
          </a:p>
          <a:p>
            <a:pPr marL="0" indent="0">
              <a:buNone/>
            </a:pPr>
            <a:r>
              <a:rPr lang="vi-VN" dirty="0"/>
              <a:t>Viết chương trình đảo ngược mảng trên. Mảng kết quả sau khi thực hiện đảo ngược là</a:t>
            </a:r>
            <a:r>
              <a:rPr lang="vi-VN" dirty="0" smtClean="0"/>
              <a:t>.</a:t>
            </a:r>
            <a:endParaRPr lang="vi-VN" dirty="0"/>
          </a:p>
          <a:p>
            <a:pPr marL="0" indent="0">
              <a:buNone/>
            </a:pPr>
            <a:r>
              <a:rPr lang="en-US" dirty="0" smtClean="0">
                <a:latin typeface="Trebuchet MS" panose="020B0603020202020204" pitchFamily="34" charset="0"/>
              </a:rPr>
              <a:t>	</a:t>
            </a:r>
            <a:r>
              <a:rPr lang="vi-VN" dirty="0" smtClean="0"/>
              <a:t>3 </a:t>
            </a:r>
            <a:r>
              <a:rPr lang="vi-VN" dirty="0"/>
              <a:t>1 9 7 5 6 </a:t>
            </a:r>
            <a:r>
              <a:rPr lang="vi-VN" dirty="0" smtClean="0"/>
              <a:t>2</a:t>
            </a:r>
            <a:endParaRPr lang="vi-VN" dirty="0"/>
          </a:p>
          <a:p>
            <a:pPr marL="0" indent="0">
              <a:buNone/>
            </a:pPr>
            <a:r>
              <a:rPr lang="vi-VN" dirty="0">
                <a:solidFill>
                  <a:srgbClr val="FF0000"/>
                </a:solidFill>
              </a:rPr>
              <a:t>2/ </a:t>
            </a:r>
            <a:r>
              <a:rPr lang="vi-VN" dirty="0"/>
              <a:t>Viết chương trình nhập vào một dãy các số nguyên từ bàn phím và lưu vào mảng một chiều, so sánh tổng các phần tử chẵn với tổng các phần tử lẻ và đưa ra màn hình kết quả</a:t>
            </a:r>
            <a:r>
              <a:rPr lang="vi-VN" dirty="0" smtClean="0"/>
              <a:t>.</a:t>
            </a:r>
            <a:endParaRPr lang="vi-VN" dirty="0"/>
          </a:p>
          <a:p>
            <a:pPr marL="0" indent="0">
              <a:buNone/>
            </a:pPr>
            <a:r>
              <a:rPr lang="vi-VN" dirty="0">
                <a:solidFill>
                  <a:srgbClr val="FF0000"/>
                </a:solidFill>
              </a:rPr>
              <a:t>3/ </a:t>
            </a:r>
            <a:r>
              <a:rPr lang="vi-VN" dirty="0"/>
              <a:t>Viết chương trình in ra tất cả các phần tử của mảng nhưng bỏ qua các giá trị bị trùng lặp. Ví dụ với mảng một chiều như sau</a:t>
            </a:r>
            <a:r>
              <a:rPr lang="vi-VN" dirty="0" smtClean="0"/>
              <a:t>:</a:t>
            </a:r>
            <a:endParaRPr lang="vi-VN" dirty="0"/>
          </a:p>
          <a:p>
            <a:pPr marL="0" indent="0">
              <a:buNone/>
            </a:pPr>
            <a:r>
              <a:rPr lang="en-US" dirty="0" smtClean="0">
                <a:latin typeface="Trebuchet MS" panose="020B0603020202020204" pitchFamily="34" charset="0"/>
              </a:rPr>
              <a:t>	</a:t>
            </a:r>
            <a:r>
              <a:rPr lang="vi-VN" dirty="0" smtClean="0"/>
              <a:t>4 </a:t>
            </a:r>
            <a:r>
              <a:rPr lang="vi-VN" dirty="0"/>
              <a:t>6 2 2 1 6 </a:t>
            </a:r>
            <a:r>
              <a:rPr lang="vi-VN" dirty="0" smtClean="0"/>
              <a:t>9</a:t>
            </a:r>
            <a:endParaRPr lang="vi-VN" dirty="0"/>
          </a:p>
          <a:p>
            <a:pPr marL="0" indent="0">
              <a:buNone/>
            </a:pPr>
            <a:r>
              <a:rPr lang="vi-VN" dirty="0"/>
              <a:t>Kết quả in ra màn hình sẽ là</a:t>
            </a:r>
            <a:r>
              <a:rPr lang="vi-VN" dirty="0" smtClean="0"/>
              <a:t>:</a:t>
            </a:r>
            <a:endParaRPr lang="vi-VN" dirty="0"/>
          </a:p>
          <a:p>
            <a:pPr marL="0" indent="0">
              <a:buNone/>
            </a:pPr>
            <a:r>
              <a:rPr lang="en-US" dirty="0" smtClean="0">
                <a:latin typeface="Trebuchet MS" panose="020B0603020202020204" pitchFamily="34" charset="0"/>
              </a:rPr>
              <a:t>	</a:t>
            </a:r>
            <a:r>
              <a:rPr lang="vi-VN" dirty="0" smtClean="0"/>
              <a:t>4 </a:t>
            </a:r>
            <a:r>
              <a:rPr lang="vi-VN" dirty="0"/>
              <a:t>6 2 1 9</a:t>
            </a:r>
            <a:endParaRPr lang="en-US" dirty="0">
              <a:latin typeface="Trebuchet MS" panose="020B0603020202020204" pitchFamily="34" charset="0"/>
            </a:endParaRPr>
          </a:p>
        </p:txBody>
      </p:sp>
    </p:spTree>
    <p:extLst>
      <p:ext uri="{BB962C8B-B14F-4D97-AF65-F5344CB8AC3E}">
        <p14:creationId xmlns:p14="http://schemas.microsoft.com/office/powerpoint/2010/main" val="1492573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endParaRPr lang="en-US" dirty="0"/>
          </a:p>
        </p:txBody>
      </p:sp>
      <p:sp>
        <p:nvSpPr>
          <p:cNvPr id="3" name="Content Placeholder 2"/>
          <p:cNvSpPr>
            <a:spLocks noGrp="1"/>
          </p:cNvSpPr>
          <p:nvPr>
            <p:ph idx="1"/>
          </p:nvPr>
        </p:nvSpPr>
        <p:spPr/>
        <p:txBody>
          <a:bodyPr/>
          <a:lstStyle/>
          <a:p>
            <a:r>
              <a:rPr lang="en-US" dirty="0" smtClean="0"/>
              <a:t></a:t>
            </a:r>
            <a:r>
              <a:rPr lang="en-US" dirty="0" err="1" smtClean="0"/>
              <a:t>Dữ</a:t>
            </a:r>
            <a:r>
              <a:rPr lang="en-US" dirty="0" smtClean="0"/>
              <a:t> </a:t>
            </a:r>
            <a:r>
              <a:rPr lang="en-US" dirty="0" err="1"/>
              <a:t>liệu</a:t>
            </a:r>
            <a:r>
              <a:rPr lang="en-US" dirty="0"/>
              <a:t> </a:t>
            </a:r>
            <a:r>
              <a:rPr lang="en-US" dirty="0" err="1"/>
              <a:t>kiểu</a:t>
            </a:r>
            <a:r>
              <a:rPr lang="en-US" dirty="0"/>
              <a:t> </a:t>
            </a:r>
            <a:r>
              <a:rPr lang="en-US" dirty="0" err="1"/>
              <a:t>mảng</a:t>
            </a:r>
            <a:r>
              <a:rPr lang="en-US" dirty="0"/>
              <a:t> </a:t>
            </a:r>
            <a:r>
              <a:rPr lang="en-US" dirty="0" err="1"/>
              <a:t>dùng</a:t>
            </a:r>
            <a:r>
              <a:rPr lang="en-US" dirty="0"/>
              <a:t> </a:t>
            </a:r>
            <a:r>
              <a:rPr lang="en-US" dirty="0" err="1"/>
              <a:t>cho</a:t>
            </a:r>
            <a:r>
              <a:rPr lang="en-US" dirty="0"/>
              <a:t> </a:t>
            </a:r>
            <a:r>
              <a:rPr lang="en-US" dirty="0" err="1"/>
              <a:t>việc</a:t>
            </a:r>
            <a:r>
              <a:rPr lang="en-US" dirty="0"/>
              <a:t> </a:t>
            </a:r>
            <a:r>
              <a:rPr lang="en-US" dirty="0" err="1"/>
              <a:t>biểu</a:t>
            </a:r>
            <a:r>
              <a:rPr lang="en-US" dirty="0"/>
              <a:t> </a:t>
            </a:r>
            <a:r>
              <a:rPr lang="en-US" dirty="0" err="1"/>
              <a:t>diễn</a:t>
            </a:r>
            <a:r>
              <a:rPr lang="en-US" dirty="0"/>
              <a:t> </a:t>
            </a:r>
            <a:r>
              <a:rPr lang="en-US" dirty="0" err="1"/>
              <a:t>những</a:t>
            </a:r>
            <a:r>
              <a:rPr lang="en-US" dirty="0"/>
              <a:t> </a:t>
            </a:r>
            <a:r>
              <a:rPr lang="en-US" dirty="0" err="1"/>
              <a:t>thông</a:t>
            </a:r>
            <a:r>
              <a:rPr lang="en-US" dirty="0"/>
              <a:t> tin </a:t>
            </a:r>
            <a:r>
              <a:rPr lang="en-US" dirty="0" err="1"/>
              <a:t>có</a:t>
            </a:r>
            <a:r>
              <a:rPr lang="en-US" dirty="0"/>
              <a:t> </a:t>
            </a:r>
            <a:r>
              <a:rPr lang="en-US" b="1" dirty="0" err="1"/>
              <a:t>cùng</a:t>
            </a:r>
            <a:r>
              <a:rPr lang="en-US" b="1" dirty="0"/>
              <a:t> </a:t>
            </a:r>
            <a:r>
              <a:rPr lang="en-US" b="1" dirty="0" err="1"/>
              <a:t>kiểu</a:t>
            </a:r>
            <a:r>
              <a:rPr lang="en-US" b="1" dirty="0"/>
              <a:t> </a:t>
            </a:r>
            <a:r>
              <a:rPr lang="en-US" dirty="0" err="1"/>
              <a:t>dữ</a:t>
            </a:r>
            <a:r>
              <a:rPr lang="en-US" dirty="0"/>
              <a:t/>
            </a:r>
            <a:br>
              <a:rPr lang="en-US" dirty="0"/>
            </a:br>
            <a:r>
              <a:rPr lang="en-US" dirty="0" err="1"/>
              <a:t>liệu</a:t>
            </a:r>
            <a:r>
              <a:rPr lang="en-US" dirty="0"/>
              <a:t> </a:t>
            </a:r>
            <a:r>
              <a:rPr lang="en-US" dirty="0" err="1"/>
              <a:t>liên</a:t>
            </a:r>
            <a:r>
              <a:rPr lang="en-US" dirty="0"/>
              <a:t> </a:t>
            </a:r>
            <a:r>
              <a:rPr lang="en-US" dirty="0" err="1"/>
              <a:t>tiếp</a:t>
            </a:r>
            <a:r>
              <a:rPr lang="en-US" dirty="0"/>
              <a:t> </a:t>
            </a:r>
            <a:r>
              <a:rPr lang="en-US" dirty="0" err="1"/>
              <a:t>nhau</a:t>
            </a:r>
            <a:r>
              <a:rPr lang="en-US" dirty="0" smtClean="0"/>
              <a:t>.</a:t>
            </a:r>
          </a:p>
          <a:p>
            <a:r>
              <a:rPr lang="en-US" dirty="0" err="1" smtClean="0"/>
              <a:t>Khi</a:t>
            </a:r>
            <a:r>
              <a:rPr lang="en-US" dirty="0" smtClean="0"/>
              <a:t> </a:t>
            </a:r>
            <a:r>
              <a:rPr lang="en-US" dirty="0" err="1"/>
              <a:t>cài</a:t>
            </a:r>
            <a:r>
              <a:rPr lang="en-US" dirty="0"/>
              <a:t> </a:t>
            </a:r>
            <a:r>
              <a:rPr lang="en-US" dirty="0" err="1"/>
              <a:t>đặt</a:t>
            </a:r>
            <a:r>
              <a:rPr lang="en-US" dirty="0"/>
              <a:t> </a:t>
            </a:r>
            <a:r>
              <a:rPr lang="en-US" dirty="0" err="1"/>
              <a:t>bài</a:t>
            </a:r>
            <a:r>
              <a:rPr lang="en-US" dirty="0"/>
              <a:t> </a:t>
            </a:r>
            <a:r>
              <a:rPr lang="en-US" dirty="0" err="1"/>
              <a:t>tập</a:t>
            </a:r>
            <a:r>
              <a:rPr lang="en-US" dirty="0"/>
              <a:t> </a:t>
            </a:r>
            <a:r>
              <a:rPr lang="en-US" dirty="0" err="1"/>
              <a:t>mảng</a:t>
            </a:r>
            <a:r>
              <a:rPr lang="en-US" dirty="0"/>
              <a:t> </a:t>
            </a:r>
            <a:r>
              <a:rPr lang="en-US" dirty="0" err="1"/>
              <a:t>một</a:t>
            </a:r>
            <a:r>
              <a:rPr lang="en-US" dirty="0"/>
              <a:t> </a:t>
            </a:r>
            <a:r>
              <a:rPr lang="en-US" dirty="0" err="1"/>
              <a:t>chiều</a:t>
            </a:r>
            <a:r>
              <a:rPr lang="en-US" dirty="0"/>
              <a:t> </a:t>
            </a:r>
            <a:r>
              <a:rPr lang="en-US" dirty="0" err="1"/>
              <a:t>nên</a:t>
            </a:r>
            <a:r>
              <a:rPr lang="en-US" dirty="0"/>
              <a:t> </a:t>
            </a:r>
            <a:r>
              <a:rPr lang="en-US" b="1" dirty="0" err="1"/>
              <a:t>xây</a:t>
            </a:r>
            <a:r>
              <a:rPr lang="en-US" b="1" dirty="0"/>
              <a:t> </a:t>
            </a:r>
            <a:r>
              <a:rPr lang="en-US" b="1" dirty="0" err="1"/>
              <a:t>dựng</a:t>
            </a:r>
            <a:r>
              <a:rPr lang="en-US" b="1" dirty="0"/>
              <a:t> </a:t>
            </a:r>
            <a:r>
              <a:rPr lang="en-US" b="1" dirty="0" err="1"/>
              <a:t>thành</a:t>
            </a:r>
            <a:r>
              <a:rPr lang="en-US" b="1" dirty="0"/>
              <a:t> </a:t>
            </a:r>
            <a:r>
              <a:rPr lang="en-US" b="1" dirty="0" err="1"/>
              <a:t>những</a:t>
            </a:r>
            <a:r>
              <a:rPr lang="en-US" b="1" dirty="0"/>
              <a:t> </a:t>
            </a:r>
            <a:r>
              <a:rPr lang="en-US" b="1" dirty="0" err="1"/>
              <a:t>hàm</a:t>
            </a:r>
            <a:r>
              <a:rPr lang="en-US" b="1" dirty="0"/>
              <a:t> </a:t>
            </a:r>
            <a:r>
              <a:rPr lang="en-US" b="1" dirty="0" err="1"/>
              <a:t>chuẩn</a:t>
            </a:r>
            <a:r>
              <a:rPr lang="en-US" b="1" dirty="0"/>
              <a:t/>
            </a:r>
            <a:br>
              <a:rPr lang="en-US" b="1" dirty="0"/>
            </a:br>
            <a:r>
              <a:rPr lang="en-US" dirty="0" err="1"/>
              <a:t>để</a:t>
            </a:r>
            <a:r>
              <a:rPr lang="en-US" dirty="0"/>
              <a:t> </a:t>
            </a:r>
            <a:r>
              <a:rPr lang="en-US" dirty="0" err="1"/>
              <a:t>dùng</a:t>
            </a:r>
            <a:r>
              <a:rPr lang="en-US" dirty="0"/>
              <a:t> </a:t>
            </a:r>
            <a:r>
              <a:rPr lang="en-US" dirty="0" err="1"/>
              <a:t>lại</a:t>
            </a:r>
            <a:r>
              <a:rPr lang="en-US" dirty="0"/>
              <a:t> </a:t>
            </a:r>
            <a:r>
              <a:rPr lang="en-US" dirty="0" err="1"/>
              <a:t>cho</a:t>
            </a:r>
            <a:r>
              <a:rPr lang="en-US" dirty="0"/>
              <a:t> </a:t>
            </a:r>
            <a:r>
              <a:rPr lang="en-US" dirty="0" err="1"/>
              <a:t>các</a:t>
            </a:r>
            <a:r>
              <a:rPr lang="en-US" dirty="0"/>
              <a:t> </a:t>
            </a:r>
            <a:r>
              <a:rPr lang="en-US" dirty="0" err="1"/>
              <a:t>bài</a:t>
            </a:r>
            <a:r>
              <a:rPr lang="en-US" dirty="0"/>
              <a:t> </a:t>
            </a:r>
            <a:r>
              <a:rPr lang="en-US" dirty="0" err="1"/>
              <a:t>tập</a:t>
            </a:r>
            <a:r>
              <a:rPr lang="en-US" dirty="0"/>
              <a:t> </a:t>
            </a:r>
            <a:r>
              <a:rPr lang="en-US" dirty="0" err="1"/>
              <a:t>khác</a:t>
            </a:r>
            <a:r>
              <a:rPr lang="en-US" dirty="0" smtClean="0"/>
              <a:t>.</a:t>
            </a:r>
          </a:p>
          <a:p>
            <a:r>
              <a:rPr lang="en-US" dirty="0" err="1" smtClean="0"/>
              <a:t>Các</a:t>
            </a:r>
            <a:r>
              <a:rPr lang="en-US" dirty="0" smtClean="0"/>
              <a:t> </a:t>
            </a:r>
            <a:r>
              <a:rPr lang="en-US" dirty="0" err="1"/>
              <a:t>thao</a:t>
            </a:r>
            <a:r>
              <a:rPr lang="en-US" dirty="0"/>
              <a:t> </a:t>
            </a:r>
            <a:r>
              <a:rPr lang="en-US" dirty="0" err="1"/>
              <a:t>tác</a:t>
            </a:r>
            <a:r>
              <a:rPr lang="en-US" dirty="0"/>
              <a:t> </a:t>
            </a:r>
            <a:r>
              <a:rPr lang="en-US" dirty="0" err="1"/>
              <a:t>trên</a:t>
            </a:r>
            <a:r>
              <a:rPr lang="en-US" dirty="0"/>
              <a:t> </a:t>
            </a:r>
            <a:r>
              <a:rPr lang="en-US" dirty="0" err="1"/>
              <a:t>mảng</a:t>
            </a:r>
            <a:r>
              <a:rPr lang="en-US" dirty="0"/>
              <a:t> </a:t>
            </a:r>
            <a:r>
              <a:rPr lang="en-US" dirty="0" err="1"/>
              <a:t>đều</a:t>
            </a:r>
            <a:r>
              <a:rPr lang="en-US" dirty="0"/>
              <a:t> </a:t>
            </a:r>
            <a:r>
              <a:rPr lang="en-US" dirty="0" err="1"/>
              <a:t>theo</a:t>
            </a:r>
            <a:r>
              <a:rPr lang="en-US" dirty="0"/>
              <a:t> </a:t>
            </a:r>
            <a:r>
              <a:rPr lang="en-US" dirty="0" err="1"/>
              <a:t>quy</a:t>
            </a:r>
            <a:r>
              <a:rPr lang="en-US" dirty="0"/>
              <a:t> </a:t>
            </a:r>
            <a:r>
              <a:rPr lang="en-US" dirty="0" err="1"/>
              <a:t>tắc</a:t>
            </a:r>
            <a:r>
              <a:rPr lang="en-US" dirty="0"/>
              <a:t> </a:t>
            </a:r>
            <a:r>
              <a:rPr lang="en-US" dirty="0" err="1"/>
              <a:t>nhất</a:t>
            </a:r>
            <a:r>
              <a:rPr lang="en-US" dirty="0"/>
              <a:t> </a:t>
            </a:r>
            <a:r>
              <a:rPr lang="en-US" dirty="0" err="1"/>
              <a:t>định</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ứng</a:t>
            </a:r>
            <a:r>
              <a:rPr lang="en-US" dirty="0"/>
              <a:t> </a:t>
            </a:r>
            <a:r>
              <a:rPr lang="en-US" dirty="0" err="1"/>
              <a:t>dụng</a:t>
            </a:r>
            <a:r>
              <a:rPr lang="en-US" dirty="0"/>
              <a:t/>
            </a:r>
            <a:br>
              <a:rPr lang="en-US" dirty="0"/>
            </a:br>
            <a:r>
              <a:rPr lang="en-US" dirty="0" err="1"/>
              <a:t>mảng</a:t>
            </a:r>
            <a:r>
              <a:rPr lang="en-US" dirty="0"/>
              <a:t> </a:t>
            </a:r>
            <a:r>
              <a:rPr lang="en-US" dirty="0" err="1"/>
              <a:t>trong</a:t>
            </a:r>
            <a:r>
              <a:rPr lang="en-US" dirty="0"/>
              <a:t> </a:t>
            </a:r>
            <a:r>
              <a:rPr lang="en-US" dirty="0" err="1"/>
              <a:t>việc</a:t>
            </a:r>
            <a:r>
              <a:rPr lang="en-US" dirty="0"/>
              <a:t> </a:t>
            </a:r>
            <a:r>
              <a:rPr lang="en-US" dirty="0" err="1"/>
              <a:t>biểu</a:t>
            </a:r>
            <a:r>
              <a:rPr lang="en-US" dirty="0"/>
              <a:t> </a:t>
            </a:r>
            <a:r>
              <a:rPr lang="en-US" dirty="0" err="1"/>
              <a:t>diễn</a:t>
            </a:r>
            <a:r>
              <a:rPr lang="en-US" dirty="0"/>
              <a:t> </a:t>
            </a:r>
            <a:r>
              <a:rPr lang="en-US" dirty="0" err="1"/>
              <a:t>số</a:t>
            </a:r>
            <a:r>
              <a:rPr lang="en-US" dirty="0"/>
              <a:t> </a:t>
            </a:r>
            <a:r>
              <a:rPr lang="en-US" dirty="0" err="1"/>
              <a:t>lớn</a:t>
            </a:r>
            <a:r>
              <a:rPr lang="en-US" dirty="0"/>
              <a:t>, </a:t>
            </a:r>
            <a:r>
              <a:rPr lang="en-US" dirty="0" err="1"/>
              <a:t>dùng</a:t>
            </a:r>
            <a:r>
              <a:rPr lang="en-US" dirty="0"/>
              <a:t> </a:t>
            </a:r>
            <a:r>
              <a:rPr lang="en-US" dirty="0" err="1"/>
              <a:t>bảng</a:t>
            </a:r>
            <a:r>
              <a:rPr lang="en-US" dirty="0"/>
              <a:t> </a:t>
            </a:r>
            <a:r>
              <a:rPr lang="en-US" dirty="0" err="1"/>
              <a:t>tra</a:t>
            </a:r>
            <a:r>
              <a:rPr lang="en-US" dirty="0"/>
              <a:t>, </a:t>
            </a:r>
            <a:r>
              <a:rPr lang="en-US" dirty="0" err="1"/>
              <a:t>khử</a:t>
            </a:r>
            <a:r>
              <a:rPr lang="en-US" dirty="0"/>
              <a:t> </a:t>
            </a:r>
            <a:r>
              <a:rPr lang="en-US" dirty="0" err="1"/>
              <a:t>đệ</a:t>
            </a:r>
            <a:r>
              <a:rPr lang="en-US" dirty="0"/>
              <a:t> qui, …</a:t>
            </a:r>
            <a:r>
              <a:rPr lang="en-US" dirty="0"/>
              <a:t> </a:t>
            </a:r>
            <a:br>
              <a:rPr lang="en-US" dirty="0"/>
            </a:br>
            <a:endParaRPr lang="en-US" dirty="0"/>
          </a:p>
        </p:txBody>
      </p:sp>
    </p:spTree>
    <p:extLst>
      <p:ext uri="{BB962C8B-B14F-4D97-AF65-F5344CB8AC3E}">
        <p14:creationId xmlns:p14="http://schemas.microsoft.com/office/powerpoint/2010/main" val="3190981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nhớ</a:t>
            </a:r>
            <a:endParaRPr lang="en-US" dirty="0"/>
          </a:p>
        </p:txBody>
      </p:sp>
      <p:sp>
        <p:nvSpPr>
          <p:cNvPr id="3" name="Content Placeholder 2"/>
          <p:cNvSpPr>
            <a:spLocks noGrp="1"/>
          </p:cNvSpPr>
          <p:nvPr>
            <p:ph idx="1"/>
          </p:nvPr>
        </p:nvSpPr>
        <p:spPr/>
        <p:txBody>
          <a:bodyPr/>
          <a:lstStyle/>
          <a:p>
            <a:r>
              <a:rPr lang="en-US" dirty="0" err="1" smtClean="0"/>
              <a:t>Cách</a:t>
            </a:r>
            <a:r>
              <a:rPr lang="en-US" dirty="0" smtClean="0"/>
              <a:t> </a:t>
            </a:r>
            <a:r>
              <a:rPr lang="en-US" dirty="0" err="1" smtClean="0"/>
              <a:t>khai</a:t>
            </a:r>
            <a:r>
              <a:rPr lang="en-US" dirty="0" smtClean="0"/>
              <a:t> </a:t>
            </a:r>
            <a:r>
              <a:rPr lang="en-US" dirty="0" err="1" smtClean="0"/>
              <a:t>báo</a:t>
            </a:r>
            <a:r>
              <a:rPr lang="en-US" dirty="0" smtClean="0"/>
              <a:t>, </a:t>
            </a:r>
            <a:r>
              <a:rPr lang="en-US" dirty="0" err="1" smtClean="0"/>
              <a:t>gọi</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mảng</a:t>
            </a:r>
            <a:r>
              <a:rPr lang="en-US" dirty="0" smtClean="0"/>
              <a:t>.</a:t>
            </a:r>
          </a:p>
          <a:p>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xử</a:t>
            </a:r>
            <a:r>
              <a:rPr lang="en-US" dirty="0" smtClean="0"/>
              <a:t> </a:t>
            </a:r>
            <a:r>
              <a:rPr lang="en-US" dirty="0" err="1" smtClean="0"/>
              <a:t>lý</a:t>
            </a:r>
            <a:r>
              <a:rPr lang="en-US" dirty="0" smtClean="0"/>
              <a:t>:</a:t>
            </a:r>
          </a:p>
          <a:p>
            <a:pPr lvl="1"/>
            <a:r>
              <a:rPr lang="en-US" dirty="0" err="1" smtClean="0"/>
              <a:t>Kỹ</a:t>
            </a:r>
            <a:r>
              <a:rPr lang="en-US" dirty="0" smtClean="0"/>
              <a:t> </a:t>
            </a:r>
            <a:r>
              <a:rPr lang="en-US" dirty="0" err="1" smtClean="0"/>
              <a:t>thuật</a:t>
            </a:r>
            <a:r>
              <a:rPr lang="en-US" dirty="0" smtClean="0"/>
              <a:t> </a:t>
            </a:r>
            <a:r>
              <a:rPr lang="en-US" dirty="0" err="1" smtClean="0"/>
              <a:t>đặt</a:t>
            </a:r>
            <a:r>
              <a:rPr lang="en-US" dirty="0" smtClean="0"/>
              <a:t> </a:t>
            </a:r>
            <a:r>
              <a:rPr lang="en-US" dirty="0" err="1" smtClean="0"/>
              <a:t>cờ</a:t>
            </a:r>
            <a:r>
              <a:rPr lang="en-US" dirty="0" smtClean="0"/>
              <a:t> </a:t>
            </a:r>
            <a:r>
              <a:rPr lang="en-US" dirty="0" err="1" smtClean="0"/>
              <a:t>hiệu</a:t>
            </a:r>
            <a:endParaRPr lang="en-US" dirty="0" smtClean="0"/>
          </a:p>
          <a:p>
            <a:pPr lvl="1"/>
            <a:r>
              <a:rPr lang="en-US" dirty="0" err="1" smtClean="0"/>
              <a:t>Kỹ</a:t>
            </a:r>
            <a:r>
              <a:rPr lang="en-US" dirty="0" smtClean="0"/>
              <a:t> </a:t>
            </a:r>
            <a:r>
              <a:rPr lang="en-US" dirty="0" err="1" smtClean="0"/>
              <a:t>thuật</a:t>
            </a:r>
            <a:r>
              <a:rPr lang="en-US" dirty="0" smtClean="0"/>
              <a:t> </a:t>
            </a:r>
            <a:r>
              <a:rPr lang="en-US" dirty="0" err="1" smtClean="0"/>
              <a:t>đặt</a:t>
            </a:r>
            <a:r>
              <a:rPr lang="en-US" dirty="0" smtClean="0"/>
              <a:t> </a:t>
            </a:r>
            <a:r>
              <a:rPr lang="en-US" dirty="0" err="1" smtClean="0"/>
              <a:t>lính</a:t>
            </a:r>
            <a:r>
              <a:rPr lang="en-US" dirty="0" smtClean="0"/>
              <a:t> </a:t>
            </a:r>
            <a:r>
              <a:rPr lang="en-US" dirty="0" err="1" smtClean="0"/>
              <a:t>canh</a:t>
            </a:r>
            <a:endParaRPr lang="en-US" dirty="0" smtClean="0"/>
          </a:p>
          <a:p>
            <a:pPr lvl="1"/>
            <a:r>
              <a:rPr lang="en-US" dirty="0" err="1" smtClean="0"/>
              <a:t>Tìm</a:t>
            </a:r>
            <a:r>
              <a:rPr lang="en-US" dirty="0" smtClean="0"/>
              <a:t> </a:t>
            </a:r>
            <a:r>
              <a:rPr lang="en-US" dirty="0" err="1" smtClean="0"/>
              <a:t>kiếm</a:t>
            </a:r>
            <a:r>
              <a:rPr lang="en-US" dirty="0" smtClean="0"/>
              <a:t> </a:t>
            </a:r>
            <a:r>
              <a:rPr lang="en-US" dirty="0" err="1" smtClean="0"/>
              <a:t>trên</a:t>
            </a:r>
            <a:r>
              <a:rPr lang="en-US" dirty="0" smtClean="0"/>
              <a:t> </a:t>
            </a:r>
            <a:r>
              <a:rPr lang="en-US" dirty="0" err="1" smtClean="0"/>
              <a:t>mảng</a:t>
            </a:r>
            <a:endParaRPr lang="en-US" dirty="0" smtClean="0"/>
          </a:p>
          <a:p>
            <a:pPr lvl="1"/>
            <a:r>
              <a:rPr lang="en-US" dirty="0" err="1" smtClean="0"/>
              <a:t>Đếm</a:t>
            </a:r>
            <a:r>
              <a:rPr lang="en-US" dirty="0" smtClean="0"/>
              <a:t> </a:t>
            </a:r>
            <a:r>
              <a:rPr lang="en-US" dirty="0" err="1" smtClean="0"/>
              <a:t>trên</a:t>
            </a:r>
            <a:r>
              <a:rPr lang="en-US" dirty="0" smtClean="0"/>
              <a:t> </a:t>
            </a:r>
            <a:r>
              <a:rPr lang="en-US" dirty="0" err="1" smtClean="0"/>
              <a:t>mảng</a:t>
            </a:r>
            <a:r>
              <a:rPr lang="en-US" dirty="0" smtClean="0"/>
              <a:t>, </a:t>
            </a:r>
            <a:r>
              <a:rPr lang="en-US" dirty="0" err="1" smtClean="0"/>
              <a:t>tính</a:t>
            </a:r>
            <a:r>
              <a:rPr lang="en-US" dirty="0" smtClean="0"/>
              <a:t> </a:t>
            </a:r>
            <a:r>
              <a:rPr lang="en-US" dirty="0" err="1" smtClean="0"/>
              <a:t>tổng</a:t>
            </a:r>
            <a:endParaRPr lang="en-US" dirty="0" smtClean="0"/>
          </a:p>
          <a:p>
            <a:pPr lvl="1"/>
            <a:r>
              <a:rPr lang="en-US" dirty="0" err="1" smtClean="0"/>
              <a:t>Sắp</a:t>
            </a:r>
            <a:r>
              <a:rPr lang="en-US" dirty="0" smtClean="0"/>
              <a:t> </a:t>
            </a:r>
            <a:r>
              <a:rPr lang="en-US" dirty="0" err="1" smtClean="0"/>
              <a:t>xếp</a:t>
            </a:r>
            <a:r>
              <a:rPr lang="en-US" dirty="0" smtClean="0"/>
              <a:t> </a:t>
            </a:r>
            <a:r>
              <a:rPr lang="en-US" dirty="0" err="1" smtClean="0"/>
              <a:t>mảng</a:t>
            </a:r>
            <a:endParaRPr lang="en-US" dirty="0" smtClean="0"/>
          </a:p>
          <a:p>
            <a:pPr lvl="1"/>
            <a:r>
              <a:rPr lang="en-US" dirty="0" err="1" smtClean="0"/>
              <a:t>Xóa</a:t>
            </a:r>
            <a:endParaRPr lang="en-US" dirty="0" smtClean="0"/>
          </a:p>
          <a:p>
            <a:pPr lvl="1"/>
            <a:r>
              <a:rPr lang="en-US" dirty="0" err="1" smtClean="0"/>
              <a:t>Chèn</a:t>
            </a:r>
            <a:endParaRPr lang="en-US" dirty="0" smtClean="0"/>
          </a:p>
          <a:p>
            <a:pPr lvl="1"/>
            <a:r>
              <a:rPr lang="en-US" dirty="0" err="1" smtClean="0"/>
              <a:t>Tách</a:t>
            </a:r>
            <a:r>
              <a:rPr lang="en-US" dirty="0" smtClean="0"/>
              <a:t>/ </a:t>
            </a:r>
            <a:r>
              <a:rPr lang="en-US" dirty="0" err="1" smtClean="0"/>
              <a:t>Ghép</a:t>
            </a:r>
            <a:r>
              <a:rPr lang="en-US" dirty="0" smtClean="0"/>
              <a:t> </a:t>
            </a:r>
            <a:r>
              <a:rPr lang="en-US" dirty="0" err="1" smtClean="0"/>
              <a:t>mảng</a:t>
            </a:r>
            <a:endParaRPr lang="en-US" dirty="0"/>
          </a:p>
        </p:txBody>
      </p:sp>
    </p:spTree>
    <p:extLst>
      <p:ext uri="{BB962C8B-B14F-4D97-AF65-F5344CB8AC3E}">
        <p14:creationId xmlns:p14="http://schemas.microsoft.com/office/powerpoint/2010/main" val="287306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Khai</a:t>
            </a:r>
            <a:r>
              <a:rPr lang="en-US" dirty="0" smtClean="0"/>
              <a:t> </a:t>
            </a:r>
            <a:r>
              <a:rPr lang="en-US" dirty="0" err="1" smtClean="0"/>
              <a:t>báo</a:t>
            </a:r>
            <a:endParaRPr lang="en-US" dirty="0"/>
          </a:p>
        </p:txBody>
      </p:sp>
      <p:sp>
        <p:nvSpPr>
          <p:cNvPr id="3" name="Content Placeholder 2"/>
          <p:cNvSpPr>
            <a:spLocks noGrp="1"/>
          </p:cNvSpPr>
          <p:nvPr>
            <p:ph idx="1"/>
          </p:nvPr>
        </p:nvSpPr>
        <p:spPr/>
        <p:txBody>
          <a:bodyPr/>
          <a:lstStyle/>
          <a:p>
            <a:r>
              <a:rPr lang="en-US" dirty="0" err="1" smtClean="0"/>
              <a:t>Khai</a:t>
            </a:r>
            <a:r>
              <a:rPr lang="en-US" dirty="0" smtClean="0"/>
              <a:t> </a:t>
            </a:r>
            <a:r>
              <a:rPr lang="en-US" dirty="0" err="1" smtClean="0"/>
              <a:t>báo</a:t>
            </a:r>
            <a:r>
              <a:rPr lang="en-US" dirty="0" smtClean="0"/>
              <a:t> </a:t>
            </a:r>
            <a:r>
              <a:rPr lang="en-US" dirty="0" err="1" smtClean="0"/>
              <a:t>nhưng</a:t>
            </a:r>
            <a:r>
              <a:rPr lang="en-US" dirty="0" smtClean="0"/>
              <a:t> </a:t>
            </a:r>
            <a:r>
              <a:rPr lang="en-US" dirty="0" err="1" smtClean="0"/>
              <a:t>không</a:t>
            </a:r>
            <a:r>
              <a:rPr lang="en-US" dirty="0" smtClean="0"/>
              <a:t> </a:t>
            </a:r>
            <a:r>
              <a:rPr lang="en-US" dirty="0" err="1" smtClean="0"/>
              <a:t>khởi</a:t>
            </a:r>
            <a:r>
              <a:rPr lang="en-US" dirty="0" smtClean="0"/>
              <a:t> </a:t>
            </a:r>
            <a:r>
              <a:rPr lang="en-US" dirty="0" err="1" smtClean="0"/>
              <a:t>tạo</a:t>
            </a:r>
            <a:r>
              <a:rPr lang="en-US" dirty="0" smtClean="0"/>
              <a:t>:</a:t>
            </a:r>
          </a:p>
          <a:p>
            <a:pPr marL="0" indent="0">
              <a:buNone/>
            </a:pPr>
            <a:r>
              <a:rPr lang="en-US" dirty="0"/>
              <a:t>	</a:t>
            </a:r>
            <a:r>
              <a:rPr lang="en-US" dirty="0" smtClean="0"/>
              <a:t>	</a:t>
            </a:r>
            <a:r>
              <a:rPr lang="en-US" dirty="0" smtClean="0">
                <a:solidFill>
                  <a:srgbClr val="FF0000"/>
                </a:solidFill>
                <a:latin typeface="Consolas" panose="020B0609020204030204" pitchFamily="49" charset="0"/>
              </a:rPr>
              <a:t>&lt;</a:t>
            </a:r>
            <a:r>
              <a:rPr lang="en-US" dirty="0" err="1" smtClean="0">
                <a:solidFill>
                  <a:srgbClr val="FF0000"/>
                </a:solidFill>
                <a:latin typeface="Consolas" panose="020B0609020204030204" pitchFamily="49" charset="0"/>
              </a:rPr>
              <a:t>data_type</a:t>
            </a:r>
            <a:r>
              <a:rPr lang="en-US" dirty="0" smtClean="0">
                <a:solidFill>
                  <a:srgbClr val="FF0000"/>
                </a:solidFill>
                <a:latin typeface="Consolas" panose="020B0609020204030204" pitchFamily="49" charset="0"/>
              </a:rPr>
              <a:t>&gt; &lt;</a:t>
            </a:r>
            <a:r>
              <a:rPr lang="en-US" dirty="0" err="1" smtClean="0">
                <a:solidFill>
                  <a:srgbClr val="FF0000"/>
                </a:solidFill>
                <a:latin typeface="Consolas" panose="020B0609020204030204" pitchFamily="49" charset="0"/>
              </a:rPr>
              <a:t>name_array</a:t>
            </a:r>
            <a:r>
              <a:rPr lang="en-US" dirty="0" smtClean="0">
                <a:solidFill>
                  <a:srgbClr val="FF0000"/>
                </a:solidFill>
                <a:latin typeface="Consolas" panose="020B0609020204030204" pitchFamily="49" charset="0"/>
              </a:rPr>
              <a:t>&gt;[&lt;</a:t>
            </a:r>
            <a:r>
              <a:rPr lang="en-US" dirty="0" err="1" smtClean="0">
                <a:solidFill>
                  <a:srgbClr val="FF0000"/>
                </a:solidFill>
                <a:latin typeface="Consolas" panose="020B0609020204030204" pitchFamily="49" charset="0"/>
              </a:rPr>
              <a:t>number_of_elements</a:t>
            </a:r>
            <a:r>
              <a:rPr lang="en-US" dirty="0" smtClean="0">
                <a:solidFill>
                  <a:srgbClr val="FF0000"/>
                </a:solidFill>
                <a:latin typeface="Consolas" panose="020B0609020204030204" pitchFamily="49" charset="0"/>
              </a:rPr>
              <a:t>&gt;];</a:t>
            </a:r>
          </a:p>
          <a:p>
            <a:pPr marL="0" indent="0">
              <a:buNone/>
            </a:pPr>
            <a:r>
              <a:rPr lang="en-US" dirty="0" err="1" smtClean="0">
                <a:solidFill>
                  <a:schemeClr val="tx1"/>
                </a:solidFill>
                <a:latin typeface="Consolas" panose="020B0609020204030204" pitchFamily="49" charset="0"/>
              </a:rPr>
              <a:t>Ví</a:t>
            </a:r>
            <a:r>
              <a:rPr lang="en-US" dirty="0" smtClean="0">
                <a:solidFill>
                  <a:schemeClr val="tx1"/>
                </a:solidFill>
                <a:latin typeface="Consolas" panose="020B0609020204030204" pitchFamily="49" charset="0"/>
              </a:rPr>
              <a:t> </a:t>
            </a:r>
            <a:r>
              <a:rPr lang="en-US" dirty="0" err="1" smtClean="0">
                <a:solidFill>
                  <a:schemeClr val="tx1"/>
                </a:solidFill>
                <a:latin typeface="Consolas" panose="020B0609020204030204" pitchFamily="49" charset="0"/>
              </a:rPr>
              <a:t>dụ</a:t>
            </a:r>
            <a:r>
              <a:rPr lang="en-US" dirty="0" smtClean="0">
                <a:solidFill>
                  <a:schemeClr val="tx1"/>
                </a:solidFill>
                <a:latin typeface="Consolas" panose="020B0609020204030204" pitchFamily="49" charset="0"/>
              </a:rPr>
              <a:t>: </a:t>
            </a:r>
            <a:r>
              <a:rPr lang="en-US" dirty="0" err="1" smtClean="0">
                <a:solidFill>
                  <a:schemeClr val="tx1"/>
                </a:solidFill>
                <a:latin typeface="Consolas" panose="020B0609020204030204" pitchFamily="49" charset="0"/>
              </a:rPr>
              <a:t>int</a:t>
            </a:r>
            <a:r>
              <a:rPr lang="en-US" dirty="0" smtClean="0">
                <a:solidFill>
                  <a:schemeClr val="tx1"/>
                </a:solidFill>
                <a:latin typeface="Consolas" panose="020B0609020204030204" pitchFamily="49" charset="0"/>
              </a:rPr>
              <a:t> a[10];</a:t>
            </a:r>
          </a:p>
          <a:p>
            <a:pPr marL="0" indent="0">
              <a:buNone/>
            </a:pPr>
            <a:r>
              <a:rPr lang="en-US" dirty="0">
                <a:solidFill>
                  <a:schemeClr val="tx1"/>
                </a:solidFill>
                <a:latin typeface="Consolas" panose="020B0609020204030204" pitchFamily="49" charset="0"/>
              </a:rPr>
              <a:t>	</a:t>
            </a:r>
            <a:r>
              <a:rPr lang="en-US" dirty="0" smtClean="0">
                <a:solidFill>
                  <a:schemeClr val="tx1"/>
                </a:solidFill>
                <a:latin typeface="Consolas" panose="020B0609020204030204" pitchFamily="49" charset="0"/>
              </a:rPr>
              <a:t>	double b[1000];</a:t>
            </a:r>
          </a:p>
          <a:p>
            <a:r>
              <a:rPr lang="en-US" dirty="0" err="1" smtClean="0"/>
              <a:t>Khai</a:t>
            </a:r>
            <a:r>
              <a:rPr lang="en-US" dirty="0" smtClean="0"/>
              <a:t> </a:t>
            </a:r>
            <a:r>
              <a:rPr lang="en-US" dirty="0" err="1" smtClean="0"/>
              <a:t>báo</a:t>
            </a:r>
            <a:r>
              <a:rPr lang="en-US" dirty="0" smtClean="0"/>
              <a:t> </a:t>
            </a:r>
            <a:r>
              <a:rPr lang="en-US" dirty="0" err="1" smtClean="0"/>
              <a:t>và</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giá</a:t>
            </a:r>
            <a:r>
              <a:rPr lang="en-US" dirty="0" smtClean="0"/>
              <a:t> </a:t>
            </a:r>
            <a:r>
              <a:rPr lang="en-US" dirty="0" err="1" smtClean="0"/>
              <a:t>trị</a:t>
            </a:r>
            <a:r>
              <a:rPr lang="en-US" dirty="0" smtClean="0"/>
              <a:t>:</a:t>
            </a:r>
          </a:p>
          <a:p>
            <a:pPr marL="0" indent="0">
              <a:buNone/>
            </a:pPr>
            <a:r>
              <a:rPr lang="en-US" dirty="0"/>
              <a:t>	</a:t>
            </a:r>
            <a:r>
              <a:rPr lang="en-US" dirty="0" smtClean="0"/>
              <a:t>	</a:t>
            </a:r>
            <a:r>
              <a:rPr lang="en-US" dirty="0" smtClean="0">
                <a:solidFill>
                  <a:srgbClr val="FF0000"/>
                </a:solidFill>
                <a:latin typeface="Consolas" panose="020B0609020204030204" pitchFamily="49" charset="0"/>
              </a:rPr>
              <a:t>&lt;</a:t>
            </a:r>
            <a:r>
              <a:rPr lang="en-US" dirty="0" err="1" smtClean="0">
                <a:solidFill>
                  <a:srgbClr val="FF0000"/>
                </a:solidFill>
                <a:latin typeface="Consolas" panose="020B0609020204030204" pitchFamily="49" charset="0"/>
              </a:rPr>
              <a:t>data_type</a:t>
            </a:r>
            <a:r>
              <a:rPr lang="en-US" dirty="0" smtClean="0">
                <a:solidFill>
                  <a:srgbClr val="FF0000"/>
                </a:solidFill>
                <a:latin typeface="Consolas" panose="020B0609020204030204" pitchFamily="49" charset="0"/>
              </a:rPr>
              <a:t>&gt; &lt;</a:t>
            </a:r>
            <a:r>
              <a:rPr lang="en-US" dirty="0" err="1" smtClean="0">
                <a:solidFill>
                  <a:srgbClr val="FF0000"/>
                </a:solidFill>
                <a:latin typeface="Consolas" panose="020B0609020204030204" pitchFamily="49" charset="0"/>
              </a:rPr>
              <a:t>name_array</a:t>
            </a:r>
            <a:r>
              <a:rPr lang="en-US" dirty="0" smtClean="0">
                <a:solidFill>
                  <a:srgbClr val="FF0000"/>
                </a:solidFill>
                <a:latin typeface="Consolas" panose="020B0609020204030204" pitchFamily="49" charset="0"/>
              </a:rPr>
              <a:t>&gt;[]={&lt;value1&gt;,&lt;value2&gt;,….}</a:t>
            </a:r>
          </a:p>
          <a:p>
            <a:pPr marL="0" indent="0">
              <a:buNone/>
            </a:pPr>
            <a:r>
              <a:rPr lang="en-US" dirty="0" err="1" smtClean="0">
                <a:latin typeface="Consolas" panose="020B0609020204030204" pitchFamily="49" charset="0"/>
              </a:rPr>
              <a:t>Ví</a:t>
            </a:r>
            <a:r>
              <a:rPr lang="en-US" dirty="0" smtClean="0">
                <a:latin typeface="Consolas" panose="020B0609020204030204" pitchFamily="49" charset="0"/>
              </a:rPr>
              <a:t> </a:t>
            </a:r>
            <a:r>
              <a:rPr lang="en-US" dirty="0" err="1" smtClean="0">
                <a:latin typeface="Consolas" panose="020B0609020204030204" pitchFamily="49" charset="0"/>
              </a:rPr>
              <a:t>dụ</a:t>
            </a:r>
            <a:r>
              <a:rPr lang="en-US" dirty="0" smtClean="0">
                <a:latin typeface="Consolas" panose="020B0609020204030204" pitchFamily="49" charset="0"/>
              </a:rPr>
              <a:t>: char ten[]={‘</a:t>
            </a:r>
            <a:r>
              <a:rPr lang="en-US" dirty="0" err="1" smtClean="0">
                <a:latin typeface="Consolas" panose="020B0609020204030204" pitchFamily="49" charset="0"/>
              </a:rPr>
              <a:t>t’,’h’,’a’,’n’,’g</a:t>
            </a:r>
            <a:r>
              <a:rPr lang="en-US" dirty="0" smtClean="0">
                <a:latin typeface="Consolas" panose="020B0609020204030204" pitchFamily="49" charset="0"/>
              </a:rPr>
              <a:t>’,’\n’};</a:t>
            </a:r>
          </a:p>
          <a:p>
            <a:pPr marL="0" indent="0">
              <a:buNone/>
            </a:pPr>
            <a:r>
              <a:rPr lang="en-US" dirty="0">
                <a:latin typeface="Consolas" panose="020B0609020204030204" pitchFamily="49" charset="0"/>
              </a:rPr>
              <a:t>	</a:t>
            </a:r>
            <a:r>
              <a:rPr lang="en-US" dirty="0" smtClean="0">
                <a:latin typeface="Consolas" panose="020B0609020204030204" pitchFamily="49" charset="0"/>
              </a:rPr>
              <a:t>   </a:t>
            </a:r>
            <a:r>
              <a:rPr lang="en-US" dirty="0" err="1" smtClean="0">
                <a:latin typeface="Consolas" panose="020B0609020204030204" pitchFamily="49" charset="0"/>
              </a:rPr>
              <a:t>int</a:t>
            </a:r>
            <a:r>
              <a:rPr lang="en-US" dirty="0" smtClean="0">
                <a:latin typeface="Consolas" panose="020B0609020204030204" pitchFamily="49" charset="0"/>
              </a:rPr>
              <a:t> a[10]={0,1,2,3,4,5,6,7,8,9};</a:t>
            </a:r>
          </a:p>
        </p:txBody>
      </p:sp>
    </p:spTree>
    <p:extLst>
      <p:ext uri="{BB962C8B-B14F-4D97-AF65-F5344CB8AC3E}">
        <p14:creationId xmlns:p14="http://schemas.microsoft.com/office/powerpoint/2010/main" val="401293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a:t>
            </a:r>
            <a:r>
              <a:rPr lang="en-US" dirty="0" smtClean="0"/>
              <a:t> </a:t>
            </a:r>
            <a:r>
              <a:rPr lang="en-US" dirty="0" err="1" smtClean="0"/>
              <a:t>xuất</a:t>
            </a:r>
            <a:r>
              <a:rPr lang="en-US" dirty="0" smtClean="0"/>
              <a:t> </a:t>
            </a:r>
            <a:r>
              <a:rPr lang="en-US" dirty="0" err="1" smtClean="0"/>
              <a:t>đến</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mảng</a:t>
            </a:r>
            <a:r>
              <a:rPr lang="en-US" dirty="0" smtClean="0"/>
              <a:t> 1 </a:t>
            </a:r>
            <a:r>
              <a:rPr lang="en-US" dirty="0" err="1" smtClean="0"/>
              <a:t>chiều</a:t>
            </a:r>
            <a:endParaRPr lang="en-US" dirty="0"/>
          </a:p>
        </p:txBody>
      </p:sp>
      <p:sp>
        <p:nvSpPr>
          <p:cNvPr id="3" name="Content Placeholder 2"/>
          <p:cNvSpPr>
            <a:spLocks noGrp="1"/>
          </p:cNvSpPr>
          <p:nvPr>
            <p:ph idx="1"/>
          </p:nvPr>
        </p:nvSpPr>
        <p:spPr/>
        <p:txBody>
          <a:bodyPr/>
          <a:lstStyle/>
          <a:p>
            <a:r>
              <a:rPr lang="en-US" dirty="0" err="1" smtClean="0"/>
              <a:t>Chỉ</a:t>
            </a:r>
            <a:r>
              <a:rPr lang="en-US" dirty="0" smtClean="0"/>
              <a:t> </a:t>
            </a:r>
            <a:r>
              <a:rPr lang="en-US" dirty="0" err="1" smtClean="0"/>
              <a:t>số</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mảng</a:t>
            </a:r>
            <a:r>
              <a:rPr lang="en-US" dirty="0" smtClean="0"/>
              <a:t> 1 </a:t>
            </a:r>
            <a:r>
              <a:rPr lang="en-US" dirty="0" err="1" smtClean="0"/>
              <a:t>chiều</a:t>
            </a:r>
            <a:r>
              <a:rPr lang="en-US" dirty="0" smtClean="0"/>
              <a:t> </a:t>
            </a:r>
            <a:r>
              <a:rPr lang="en-US" dirty="0" err="1" smtClean="0">
                <a:solidFill>
                  <a:srgbClr val="FF0000"/>
                </a:solidFill>
              </a:rPr>
              <a:t>bắt</a:t>
            </a:r>
            <a:r>
              <a:rPr lang="en-US" dirty="0" smtClean="0">
                <a:solidFill>
                  <a:srgbClr val="FF0000"/>
                </a:solidFill>
              </a:rPr>
              <a:t> </a:t>
            </a:r>
            <a:r>
              <a:rPr lang="en-US" dirty="0" err="1" smtClean="0">
                <a:solidFill>
                  <a:srgbClr val="FF0000"/>
                </a:solidFill>
              </a:rPr>
              <a:t>đầu</a:t>
            </a:r>
            <a:r>
              <a:rPr lang="en-US" dirty="0" smtClean="0">
                <a:solidFill>
                  <a:srgbClr val="FF0000"/>
                </a:solidFill>
              </a:rPr>
              <a:t> </a:t>
            </a:r>
            <a:r>
              <a:rPr lang="en-US" dirty="0" err="1" smtClean="0">
                <a:solidFill>
                  <a:srgbClr val="FF0000"/>
                </a:solidFill>
              </a:rPr>
              <a:t>từ</a:t>
            </a:r>
            <a:r>
              <a:rPr lang="en-US" dirty="0" smtClean="0">
                <a:solidFill>
                  <a:srgbClr val="FF0000"/>
                </a:solidFill>
              </a:rPr>
              <a:t> </a:t>
            </a:r>
            <a:r>
              <a:rPr lang="en-US" dirty="0" err="1" smtClean="0">
                <a:solidFill>
                  <a:srgbClr val="FF0000"/>
                </a:solidFill>
              </a:rPr>
              <a:t>số</a:t>
            </a:r>
            <a:r>
              <a:rPr lang="en-US" dirty="0" smtClean="0">
                <a:solidFill>
                  <a:srgbClr val="FF0000"/>
                </a:solidFill>
              </a:rPr>
              <a:t> 0</a:t>
            </a:r>
            <a:r>
              <a:rPr lang="en-US" dirty="0" smtClean="0">
                <a:solidFill>
                  <a:schemeClr val="tx1"/>
                </a:solidFill>
              </a:rPr>
              <a:t>, </a:t>
            </a:r>
            <a:r>
              <a:rPr lang="en-US" dirty="0" err="1" smtClean="0">
                <a:solidFill>
                  <a:schemeClr val="tx1"/>
                </a:solidFill>
              </a:rPr>
              <a:t>phần</a:t>
            </a:r>
            <a:r>
              <a:rPr lang="en-US" dirty="0" smtClean="0">
                <a:solidFill>
                  <a:schemeClr val="tx1"/>
                </a:solidFill>
              </a:rPr>
              <a:t> </a:t>
            </a:r>
            <a:r>
              <a:rPr lang="en-US" dirty="0" err="1" smtClean="0">
                <a:solidFill>
                  <a:schemeClr val="tx1"/>
                </a:solidFill>
              </a:rPr>
              <a:t>tử</a:t>
            </a:r>
            <a:r>
              <a:rPr lang="en-US" dirty="0" smtClean="0">
                <a:solidFill>
                  <a:schemeClr val="tx1"/>
                </a:solidFill>
              </a:rPr>
              <a:t> </a:t>
            </a:r>
            <a:r>
              <a:rPr lang="en-US" dirty="0" err="1" smtClean="0">
                <a:solidFill>
                  <a:schemeClr val="tx1"/>
                </a:solidFill>
              </a:rPr>
              <a:t>cuối</a:t>
            </a:r>
            <a:r>
              <a:rPr lang="en-US" dirty="0" smtClean="0">
                <a:solidFill>
                  <a:schemeClr val="tx1"/>
                </a:solidFill>
              </a:rPr>
              <a:t> </a:t>
            </a:r>
            <a:r>
              <a:rPr lang="en-US" dirty="0" err="1" smtClean="0">
                <a:solidFill>
                  <a:schemeClr val="tx1"/>
                </a:solidFill>
              </a:rPr>
              <a:t>cùng</a:t>
            </a:r>
            <a:r>
              <a:rPr lang="en-US" dirty="0" smtClean="0">
                <a:solidFill>
                  <a:schemeClr val="tx1"/>
                </a:solidFill>
              </a:rPr>
              <a:t> </a:t>
            </a:r>
            <a:r>
              <a:rPr lang="en-US" dirty="0" err="1" smtClean="0">
                <a:solidFill>
                  <a:schemeClr val="tx1"/>
                </a:solidFill>
              </a:rPr>
              <a:t>sẽ</a:t>
            </a:r>
            <a:r>
              <a:rPr lang="en-US" dirty="0" smtClean="0">
                <a:solidFill>
                  <a:schemeClr val="tx1"/>
                </a:solidFill>
              </a:rPr>
              <a:t> </a:t>
            </a:r>
            <a:r>
              <a:rPr lang="en-US" dirty="0" err="1" smtClean="0">
                <a:solidFill>
                  <a:schemeClr val="tx1"/>
                </a:solidFill>
              </a:rPr>
              <a:t>có</a:t>
            </a:r>
            <a:r>
              <a:rPr lang="en-US" dirty="0" smtClean="0">
                <a:solidFill>
                  <a:schemeClr val="tx1"/>
                </a:solidFill>
              </a:rPr>
              <a:t> </a:t>
            </a:r>
            <a:r>
              <a:rPr lang="en-US" dirty="0" err="1" smtClean="0">
                <a:solidFill>
                  <a:schemeClr val="tx1"/>
                </a:solidFill>
              </a:rPr>
              <a:t>chỉ</a:t>
            </a:r>
            <a:r>
              <a:rPr lang="en-US" dirty="0" smtClean="0">
                <a:solidFill>
                  <a:schemeClr val="tx1"/>
                </a:solidFill>
              </a:rPr>
              <a:t> </a:t>
            </a:r>
            <a:r>
              <a:rPr lang="en-US" dirty="0" err="1" smtClean="0">
                <a:solidFill>
                  <a:schemeClr val="tx1"/>
                </a:solidFill>
              </a:rPr>
              <a:t>số</a:t>
            </a:r>
            <a:r>
              <a:rPr lang="en-US" dirty="0" smtClean="0">
                <a:solidFill>
                  <a:schemeClr val="tx1"/>
                </a:solidFill>
              </a:rPr>
              <a:t> </a:t>
            </a:r>
            <a:r>
              <a:rPr lang="en-US" dirty="0" err="1" smtClean="0">
                <a:solidFill>
                  <a:schemeClr val="tx1"/>
                </a:solidFill>
              </a:rPr>
              <a:t>là</a:t>
            </a:r>
            <a:r>
              <a:rPr lang="en-US" dirty="0" smtClean="0">
                <a:solidFill>
                  <a:schemeClr val="tx1"/>
                </a:solidFill>
              </a:rPr>
              <a:t> N-1</a:t>
            </a:r>
          </a:p>
          <a:p>
            <a:r>
              <a:rPr lang="en-US" dirty="0" err="1" smtClean="0"/>
              <a:t>Cú</a:t>
            </a:r>
            <a:r>
              <a:rPr lang="en-US" dirty="0" smtClean="0"/>
              <a:t> </a:t>
            </a:r>
            <a:r>
              <a:rPr lang="en-US" dirty="0" err="1" smtClean="0"/>
              <a:t>pháp</a:t>
            </a:r>
            <a:r>
              <a:rPr lang="en-US" dirty="0" smtClean="0"/>
              <a:t>:</a:t>
            </a:r>
          </a:p>
          <a:p>
            <a:pPr marL="0" indent="0">
              <a:buNone/>
            </a:pPr>
            <a:r>
              <a:rPr lang="en-US" dirty="0"/>
              <a:t>	</a:t>
            </a:r>
            <a:r>
              <a:rPr lang="en-US" dirty="0" smtClean="0"/>
              <a:t>	</a:t>
            </a:r>
            <a:r>
              <a:rPr lang="en-US" dirty="0" smtClean="0">
                <a:solidFill>
                  <a:srgbClr val="FF0000"/>
                </a:solidFill>
                <a:latin typeface="Consolas" panose="020B0609020204030204" pitchFamily="49" charset="0"/>
              </a:rPr>
              <a:t>&lt;</a:t>
            </a:r>
            <a:r>
              <a:rPr lang="en-US" dirty="0" err="1" smtClean="0">
                <a:solidFill>
                  <a:srgbClr val="FF0000"/>
                </a:solidFill>
                <a:latin typeface="Consolas" panose="020B0609020204030204" pitchFamily="49" charset="0"/>
              </a:rPr>
              <a:t>name_of_array</a:t>
            </a:r>
            <a:r>
              <a:rPr lang="en-US" dirty="0" smtClean="0">
                <a:solidFill>
                  <a:srgbClr val="FF0000"/>
                </a:solidFill>
                <a:latin typeface="Consolas" panose="020B0609020204030204" pitchFamily="49" charset="0"/>
              </a:rPr>
              <a:t>&gt;[&lt;index&gt;]</a:t>
            </a:r>
          </a:p>
          <a:p>
            <a:pPr marL="0" indent="0">
              <a:buNone/>
            </a:pPr>
            <a:r>
              <a:rPr lang="en-US" dirty="0" err="1" smtClean="0">
                <a:solidFill>
                  <a:srgbClr val="00B0F0"/>
                </a:solidFill>
              </a:rPr>
              <a:t>Nhập</a:t>
            </a:r>
            <a:r>
              <a:rPr lang="en-US" dirty="0" smtClean="0">
                <a:solidFill>
                  <a:srgbClr val="00B0F0"/>
                </a:solidFill>
              </a:rPr>
              <a:t> </a:t>
            </a:r>
            <a:r>
              <a:rPr lang="en-US" dirty="0" err="1" smtClean="0">
                <a:solidFill>
                  <a:srgbClr val="00B0F0"/>
                </a:solidFill>
              </a:rPr>
              <a:t>xuất</a:t>
            </a:r>
            <a:r>
              <a:rPr lang="en-US" dirty="0" smtClean="0">
                <a:solidFill>
                  <a:srgbClr val="00B0F0"/>
                </a:solidFill>
              </a:rPr>
              <a:t> </a:t>
            </a:r>
            <a:r>
              <a:rPr lang="en-US" dirty="0" err="1" smtClean="0">
                <a:solidFill>
                  <a:srgbClr val="00B0F0"/>
                </a:solidFill>
              </a:rPr>
              <a:t>từng</a:t>
            </a:r>
            <a:r>
              <a:rPr lang="en-US" dirty="0" smtClean="0">
                <a:solidFill>
                  <a:srgbClr val="00B0F0"/>
                </a:solidFill>
              </a:rPr>
              <a:t> </a:t>
            </a:r>
            <a:r>
              <a:rPr lang="en-US" dirty="0" err="1" smtClean="0">
                <a:solidFill>
                  <a:srgbClr val="00B0F0"/>
                </a:solidFill>
              </a:rPr>
              <a:t>phần</a:t>
            </a:r>
            <a:r>
              <a:rPr lang="en-US" dirty="0" smtClean="0">
                <a:solidFill>
                  <a:srgbClr val="00B0F0"/>
                </a:solidFill>
              </a:rPr>
              <a:t> </a:t>
            </a:r>
            <a:r>
              <a:rPr lang="en-US" dirty="0" err="1" smtClean="0">
                <a:solidFill>
                  <a:srgbClr val="00B0F0"/>
                </a:solidFill>
              </a:rPr>
              <a:t>tử</a:t>
            </a:r>
            <a:r>
              <a:rPr lang="en-US" dirty="0" smtClean="0">
                <a:solidFill>
                  <a:srgbClr val="00B0F0"/>
                </a:solidFill>
              </a:rPr>
              <a:t> </a:t>
            </a:r>
            <a:r>
              <a:rPr lang="en-US" dirty="0" err="1" smtClean="0">
                <a:solidFill>
                  <a:srgbClr val="00B0F0"/>
                </a:solidFill>
              </a:rPr>
              <a:t>của</a:t>
            </a:r>
            <a:r>
              <a:rPr lang="en-US" dirty="0" smtClean="0">
                <a:solidFill>
                  <a:srgbClr val="00B0F0"/>
                </a:solidFill>
              </a:rPr>
              <a:t> </a:t>
            </a:r>
            <a:r>
              <a:rPr lang="en-US" dirty="0" err="1" smtClean="0">
                <a:solidFill>
                  <a:srgbClr val="00B0F0"/>
                </a:solidFill>
              </a:rPr>
              <a:t>mảng</a:t>
            </a:r>
            <a:r>
              <a:rPr lang="en-US" dirty="0" smtClean="0">
                <a:solidFill>
                  <a:srgbClr val="00B0F0"/>
                </a:solidFill>
              </a:rPr>
              <a:t> 1 </a:t>
            </a:r>
            <a:r>
              <a:rPr lang="en-US" dirty="0" err="1" smtClean="0">
                <a:solidFill>
                  <a:srgbClr val="00B0F0"/>
                </a:solidFill>
              </a:rPr>
              <a:t>chiều</a:t>
            </a:r>
            <a:r>
              <a:rPr lang="en-US" dirty="0" smtClean="0">
                <a:solidFill>
                  <a:srgbClr val="00B0F0"/>
                </a:solidFill>
              </a:rPr>
              <a:t> </a:t>
            </a:r>
            <a:r>
              <a:rPr lang="en-US" dirty="0" err="1" smtClean="0">
                <a:solidFill>
                  <a:srgbClr val="00B0F0"/>
                </a:solidFill>
              </a:rPr>
              <a:t>tương</a:t>
            </a:r>
            <a:r>
              <a:rPr lang="en-US" dirty="0" smtClean="0">
                <a:solidFill>
                  <a:srgbClr val="00B0F0"/>
                </a:solidFill>
              </a:rPr>
              <a:t> </a:t>
            </a:r>
            <a:r>
              <a:rPr lang="en-US" dirty="0" err="1" smtClean="0">
                <a:solidFill>
                  <a:srgbClr val="00B0F0"/>
                </a:solidFill>
              </a:rPr>
              <a:t>tự</a:t>
            </a:r>
            <a:r>
              <a:rPr lang="en-US" dirty="0" smtClean="0">
                <a:solidFill>
                  <a:srgbClr val="00B0F0"/>
                </a:solidFill>
              </a:rPr>
              <a:t> </a:t>
            </a:r>
            <a:r>
              <a:rPr lang="en-US" dirty="0" err="1" smtClean="0">
                <a:solidFill>
                  <a:srgbClr val="00B0F0"/>
                </a:solidFill>
              </a:rPr>
              <a:t>như</a:t>
            </a:r>
            <a:r>
              <a:rPr lang="en-US" dirty="0" smtClean="0">
                <a:solidFill>
                  <a:srgbClr val="00B0F0"/>
                </a:solidFill>
              </a:rPr>
              <a:t> </a:t>
            </a:r>
            <a:r>
              <a:rPr lang="en-US" dirty="0" err="1" smtClean="0">
                <a:solidFill>
                  <a:srgbClr val="00B0F0"/>
                </a:solidFill>
              </a:rPr>
              <a:t>nhập</a:t>
            </a:r>
            <a:r>
              <a:rPr lang="en-US" dirty="0" smtClean="0">
                <a:solidFill>
                  <a:srgbClr val="00B0F0"/>
                </a:solidFill>
              </a:rPr>
              <a:t> </a:t>
            </a:r>
            <a:r>
              <a:rPr lang="en-US" dirty="0" err="1" smtClean="0">
                <a:solidFill>
                  <a:srgbClr val="00B0F0"/>
                </a:solidFill>
              </a:rPr>
              <a:t>xuất</a:t>
            </a:r>
            <a:r>
              <a:rPr lang="en-US" dirty="0" smtClean="0">
                <a:solidFill>
                  <a:srgbClr val="00B0F0"/>
                </a:solidFill>
              </a:rPr>
              <a:t> </a:t>
            </a:r>
            <a:r>
              <a:rPr lang="en-US" dirty="0" err="1" smtClean="0">
                <a:solidFill>
                  <a:srgbClr val="00B0F0"/>
                </a:solidFill>
              </a:rPr>
              <a:t>với</a:t>
            </a:r>
            <a:r>
              <a:rPr lang="en-US" dirty="0" smtClean="0">
                <a:solidFill>
                  <a:srgbClr val="00B0F0"/>
                </a:solidFill>
              </a:rPr>
              <a:t> </a:t>
            </a:r>
            <a:r>
              <a:rPr lang="en-US" dirty="0" err="1" smtClean="0">
                <a:solidFill>
                  <a:srgbClr val="00B0F0"/>
                </a:solidFill>
              </a:rPr>
              <a:t>biến</a:t>
            </a:r>
            <a:endParaRPr lang="en-US" dirty="0">
              <a:solidFill>
                <a:srgbClr val="00B0F0"/>
              </a:solidFill>
            </a:endParaRPr>
          </a:p>
        </p:txBody>
      </p:sp>
    </p:spTree>
    <p:extLst>
      <p:ext uri="{BB962C8B-B14F-4D97-AF65-F5344CB8AC3E}">
        <p14:creationId xmlns:p14="http://schemas.microsoft.com/office/powerpoint/2010/main" val="331896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1: </a:t>
            </a: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a:t>
            </a:r>
            <a:r>
              <a:rPr lang="en-US" dirty="0"/>
              <a:t> </a:t>
            </a:r>
            <a:r>
              <a:rPr lang="en-US" dirty="0" err="1"/>
              <a:t>xuất</a:t>
            </a:r>
            <a:r>
              <a:rPr lang="en-US" dirty="0"/>
              <a:t> </a:t>
            </a:r>
            <a:r>
              <a:rPr lang="en-US" dirty="0" err="1"/>
              <a:t>điểm</a:t>
            </a:r>
            <a:r>
              <a:rPr lang="en-US" dirty="0"/>
              <a:t> </a:t>
            </a:r>
            <a:r>
              <a:rPr lang="en-US" dirty="0" err="1"/>
              <a:t>của</a:t>
            </a:r>
            <a:r>
              <a:rPr lang="en-US" dirty="0"/>
              <a:t> 10 </a:t>
            </a:r>
            <a:r>
              <a:rPr lang="en-US" dirty="0" err="1"/>
              <a:t>sinh</a:t>
            </a:r>
            <a:r>
              <a:rPr lang="en-US" dirty="0"/>
              <a:t> </a:t>
            </a:r>
            <a:r>
              <a:rPr lang="en-US" dirty="0" err="1"/>
              <a:t>viên</a:t>
            </a:r>
            <a:endParaRPr lang="en-US" dirty="0"/>
          </a:p>
        </p:txBody>
      </p:sp>
      <p:pic>
        <p:nvPicPr>
          <p:cNvPr id="6" name="Content Placeholder 5"/>
          <p:cNvPicPr>
            <a:picLocks noGrp="1" noChangeAspect="1"/>
          </p:cNvPicPr>
          <p:nvPr>
            <p:ph sz="half" idx="1"/>
          </p:nvPr>
        </p:nvPicPr>
        <p:blipFill>
          <a:blip r:embed="rId2"/>
          <a:stretch>
            <a:fillRect/>
          </a:stretch>
        </p:blipFill>
        <p:spPr>
          <a:xfrm>
            <a:off x="792606" y="2160589"/>
            <a:ext cx="4183062" cy="1280529"/>
          </a:xfrm>
          <a:prstGeom prst="rect">
            <a:avLst/>
          </a:prstGeom>
        </p:spPr>
      </p:pic>
      <p:pic>
        <p:nvPicPr>
          <p:cNvPr id="5" name="Content Placeholder 4"/>
          <p:cNvPicPr>
            <a:picLocks noGrp="1" noChangeAspect="1"/>
          </p:cNvPicPr>
          <p:nvPr>
            <p:ph sz="half" idx="2"/>
          </p:nvPr>
        </p:nvPicPr>
        <p:blipFill>
          <a:blip r:embed="rId3"/>
          <a:stretch>
            <a:fillRect/>
          </a:stretch>
        </p:blipFill>
        <p:spPr>
          <a:xfrm>
            <a:off x="5089524" y="2160589"/>
            <a:ext cx="4758563" cy="2210243"/>
          </a:xfrm>
          <a:prstGeom prst="rect">
            <a:avLst/>
          </a:prstGeom>
        </p:spPr>
      </p:pic>
      <p:pic>
        <p:nvPicPr>
          <p:cNvPr id="8" name="Picture 7"/>
          <p:cNvPicPr>
            <a:picLocks noChangeAspect="1"/>
          </p:cNvPicPr>
          <p:nvPr/>
        </p:nvPicPr>
        <p:blipFill>
          <a:blip r:embed="rId4"/>
          <a:stretch>
            <a:fillRect/>
          </a:stretch>
        </p:blipFill>
        <p:spPr>
          <a:xfrm>
            <a:off x="3608830" y="4725162"/>
            <a:ext cx="2733675" cy="1028700"/>
          </a:xfrm>
          <a:prstGeom prst="rect">
            <a:avLst/>
          </a:prstGeom>
        </p:spPr>
      </p:pic>
      <p:pic>
        <p:nvPicPr>
          <p:cNvPr id="9" name="Picture 8"/>
          <p:cNvPicPr>
            <a:picLocks noChangeAspect="1"/>
          </p:cNvPicPr>
          <p:nvPr/>
        </p:nvPicPr>
        <p:blipFill>
          <a:blip r:embed="rId5"/>
          <a:stretch>
            <a:fillRect/>
          </a:stretch>
        </p:blipFill>
        <p:spPr>
          <a:xfrm>
            <a:off x="527271" y="2086478"/>
            <a:ext cx="4505325" cy="1428750"/>
          </a:xfrm>
          <a:prstGeom prst="rect">
            <a:avLst/>
          </a:prstGeom>
        </p:spPr>
      </p:pic>
    </p:spTree>
    <p:extLst>
      <p:ext uri="{BB962C8B-B14F-4D97-AF65-F5344CB8AC3E}">
        <p14:creationId xmlns:p14="http://schemas.microsoft.com/office/powerpoint/2010/main" val="112989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đặt</a:t>
            </a:r>
            <a:r>
              <a:rPr lang="en-US" dirty="0" smtClean="0"/>
              <a:t> </a:t>
            </a:r>
            <a:r>
              <a:rPr lang="en-US" dirty="0" err="1" smtClean="0"/>
              <a:t>cờ</a:t>
            </a:r>
            <a:r>
              <a:rPr lang="en-US" dirty="0" smtClean="0"/>
              <a:t> </a:t>
            </a:r>
            <a:r>
              <a:rPr lang="en-US" dirty="0" err="1" smtClean="0"/>
              <a:t>hiệu</a:t>
            </a:r>
            <a:endParaRPr lang="en-US" dirty="0"/>
          </a:p>
        </p:txBody>
      </p:sp>
      <p:sp>
        <p:nvSpPr>
          <p:cNvPr id="3" name="Content Placeholder 2"/>
          <p:cNvSpPr>
            <a:spLocks noGrp="1"/>
          </p:cNvSpPr>
          <p:nvPr>
            <p:ph idx="1"/>
          </p:nvPr>
        </p:nvSpPr>
        <p:spPr/>
        <p:txBody>
          <a:bodyPr/>
          <a:lstStyle/>
          <a:p>
            <a:r>
              <a:rPr lang="en-US" dirty="0" err="1" smtClean="0"/>
              <a:t>Thường</a:t>
            </a:r>
            <a:r>
              <a:rPr lang="en-US" dirty="0" smtClean="0"/>
              <a:t> </a:t>
            </a: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bài</a:t>
            </a:r>
            <a:r>
              <a:rPr lang="en-US" dirty="0" smtClean="0"/>
              <a:t> </a:t>
            </a:r>
            <a:r>
              <a:rPr lang="en-US" dirty="0" err="1" smtClean="0"/>
              <a:t>toán</a:t>
            </a:r>
            <a:r>
              <a:rPr lang="en-US" dirty="0" smtClean="0"/>
              <a:t> </a:t>
            </a:r>
            <a:r>
              <a:rPr lang="en-US" dirty="0" err="1" smtClean="0">
                <a:solidFill>
                  <a:srgbClr val="FF0000"/>
                </a:solidFill>
              </a:rPr>
              <a:t>kiểm</a:t>
            </a:r>
            <a:r>
              <a:rPr lang="en-US" dirty="0" smtClean="0">
                <a:solidFill>
                  <a:srgbClr val="FF0000"/>
                </a:solidFill>
              </a:rPr>
              <a:t> </a:t>
            </a:r>
            <a:r>
              <a:rPr lang="en-US" dirty="0" err="1" smtClean="0">
                <a:solidFill>
                  <a:srgbClr val="FF0000"/>
                </a:solidFill>
              </a:rPr>
              <a:t>tra</a:t>
            </a:r>
            <a:r>
              <a:rPr lang="en-US" dirty="0" smtClean="0">
                <a:solidFill>
                  <a:srgbClr val="FF0000"/>
                </a:solidFill>
              </a:rPr>
              <a:t> </a:t>
            </a:r>
            <a:r>
              <a:rPr lang="en-US" dirty="0" smtClean="0"/>
              <a:t>hay </a:t>
            </a:r>
            <a:r>
              <a:rPr lang="en-US" dirty="0" err="1" smtClean="0">
                <a:solidFill>
                  <a:srgbClr val="FF0000"/>
                </a:solidFill>
              </a:rPr>
              <a:t>đánh</a:t>
            </a:r>
            <a:r>
              <a:rPr lang="en-US" dirty="0" smtClean="0">
                <a:solidFill>
                  <a:srgbClr val="FF0000"/>
                </a:solidFill>
              </a:rPr>
              <a:t> </a:t>
            </a:r>
            <a:r>
              <a:rPr lang="en-US" dirty="0" err="1" smtClean="0">
                <a:solidFill>
                  <a:srgbClr val="FF0000"/>
                </a:solidFill>
              </a:rPr>
              <a:t>dấu</a:t>
            </a:r>
            <a:endParaRPr lang="en-US" dirty="0" smtClean="0">
              <a:solidFill>
                <a:srgbClr val="FF0000"/>
              </a:solidFill>
            </a:endParaRPr>
          </a:p>
          <a:p>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 </a:t>
            </a:r>
            <a:r>
              <a:rPr lang="en-US" dirty="0" err="1" smtClean="0">
                <a:solidFill>
                  <a:schemeClr val="tx1"/>
                </a:solidFill>
              </a:rPr>
              <a:t>Kiểm</a:t>
            </a:r>
            <a:r>
              <a:rPr lang="en-US" dirty="0" smtClean="0">
                <a:solidFill>
                  <a:schemeClr val="tx1"/>
                </a:solidFill>
              </a:rPr>
              <a:t> </a:t>
            </a:r>
            <a:r>
              <a:rPr lang="en-US" dirty="0" err="1" smtClean="0">
                <a:solidFill>
                  <a:schemeClr val="tx1"/>
                </a:solidFill>
              </a:rPr>
              <a:t>tra</a:t>
            </a:r>
            <a:r>
              <a:rPr lang="en-US" dirty="0" smtClean="0">
                <a:solidFill>
                  <a:schemeClr val="tx1"/>
                </a:solidFill>
              </a:rPr>
              <a:t> </a:t>
            </a:r>
            <a:r>
              <a:rPr lang="en-US" dirty="0" err="1" smtClean="0">
                <a:solidFill>
                  <a:schemeClr val="tx1"/>
                </a:solidFill>
              </a:rPr>
              <a:t>xem</a:t>
            </a:r>
            <a:r>
              <a:rPr lang="en-US" dirty="0" smtClean="0">
                <a:solidFill>
                  <a:schemeClr val="tx1"/>
                </a:solidFill>
              </a:rPr>
              <a:t> </a:t>
            </a:r>
            <a:r>
              <a:rPr lang="en-US" dirty="0" err="1" smtClean="0">
                <a:solidFill>
                  <a:schemeClr val="tx1"/>
                </a:solidFill>
              </a:rPr>
              <a:t>mảng</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số</a:t>
            </a:r>
            <a:r>
              <a:rPr lang="en-US" dirty="0" smtClean="0">
                <a:solidFill>
                  <a:schemeClr val="tx1"/>
                </a:solidFill>
              </a:rPr>
              <a:t> </a:t>
            </a:r>
            <a:r>
              <a:rPr lang="en-US" dirty="0" err="1" smtClean="0">
                <a:solidFill>
                  <a:schemeClr val="tx1"/>
                </a:solidFill>
              </a:rPr>
              <a:t>nguyên</a:t>
            </a:r>
            <a:r>
              <a:rPr lang="en-US" dirty="0" smtClean="0">
                <a:solidFill>
                  <a:schemeClr val="tx1"/>
                </a:solidFill>
              </a:rPr>
              <a:t> </a:t>
            </a:r>
            <a:r>
              <a:rPr lang="en-US" dirty="0" err="1" smtClean="0">
                <a:solidFill>
                  <a:schemeClr val="tx1"/>
                </a:solidFill>
              </a:rPr>
              <a:t>có</a:t>
            </a:r>
            <a:r>
              <a:rPr lang="en-US" dirty="0" smtClean="0">
                <a:solidFill>
                  <a:schemeClr val="tx1"/>
                </a:solidFill>
              </a:rPr>
              <a:t> </a:t>
            </a:r>
            <a:r>
              <a:rPr lang="en-US" dirty="0" err="1" smtClean="0">
                <a:solidFill>
                  <a:schemeClr val="tx1"/>
                </a:solidFill>
              </a:rPr>
              <a:t>thứ</a:t>
            </a:r>
            <a:r>
              <a:rPr lang="en-US" dirty="0" smtClean="0">
                <a:solidFill>
                  <a:schemeClr val="tx1"/>
                </a:solidFill>
              </a:rPr>
              <a:t> </a:t>
            </a:r>
            <a:r>
              <a:rPr lang="en-US" dirty="0" err="1" smtClean="0">
                <a:solidFill>
                  <a:schemeClr val="tx1"/>
                </a:solidFill>
              </a:rPr>
              <a:t>tự</a:t>
            </a:r>
            <a:r>
              <a:rPr lang="en-US" dirty="0" smtClean="0">
                <a:solidFill>
                  <a:schemeClr val="tx1"/>
                </a:solidFill>
              </a:rPr>
              <a:t> </a:t>
            </a:r>
            <a:r>
              <a:rPr lang="en-US" dirty="0" err="1" smtClean="0">
                <a:solidFill>
                  <a:schemeClr val="tx1"/>
                </a:solidFill>
              </a:rPr>
              <a:t>tăng</a:t>
            </a:r>
            <a:r>
              <a:rPr lang="en-US" dirty="0" smtClean="0">
                <a:solidFill>
                  <a:schemeClr val="tx1"/>
                </a:solidFill>
              </a:rPr>
              <a:t> </a:t>
            </a:r>
            <a:r>
              <a:rPr lang="en-US" dirty="0" err="1" smtClean="0">
                <a:solidFill>
                  <a:schemeClr val="tx1"/>
                </a:solidFill>
              </a:rPr>
              <a:t>dần</a:t>
            </a:r>
            <a:r>
              <a:rPr lang="en-US" dirty="0" smtClean="0">
                <a:solidFill>
                  <a:schemeClr val="tx1"/>
                </a:solidFill>
              </a:rPr>
              <a:t> hay </a:t>
            </a:r>
            <a:r>
              <a:rPr lang="en-US" dirty="0" err="1" smtClean="0">
                <a:solidFill>
                  <a:schemeClr val="tx1"/>
                </a:solidFill>
              </a:rPr>
              <a:t>không</a:t>
            </a:r>
            <a:r>
              <a:rPr lang="en-US" dirty="0" smtClean="0">
                <a:solidFill>
                  <a:schemeClr val="tx1"/>
                </a:solidFill>
              </a:rPr>
              <a:t>?</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1034415" y="3154299"/>
            <a:ext cx="5276850" cy="2305050"/>
          </a:xfrm>
          <a:prstGeom prst="rect">
            <a:avLst/>
          </a:prstGeom>
        </p:spPr>
      </p:pic>
    </p:spTree>
    <p:extLst>
      <p:ext uri="{BB962C8B-B14F-4D97-AF65-F5344CB8AC3E}">
        <p14:creationId xmlns:p14="http://schemas.microsoft.com/office/powerpoint/2010/main" val="415363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r>
              <a:rPr lang="en-US" dirty="0" err="1" smtClean="0"/>
              <a:t>Ví</a:t>
            </a:r>
            <a:r>
              <a:rPr lang="en-US" dirty="0" smtClean="0"/>
              <a:t> </a:t>
            </a:r>
            <a:r>
              <a:rPr lang="en-US" dirty="0" err="1" smtClean="0"/>
              <a:t>dụ</a:t>
            </a:r>
            <a:r>
              <a:rPr lang="en-US" dirty="0" smtClean="0"/>
              <a:t> 2: </a:t>
            </a:r>
            <a:r>
              <a:rPr lang="en-US" dirty="0" err="1" smtClean="0"/>
              <a:t>Viết</a:t>
            </a:r>
            <a:r>
              <a:rPr lang="en-US" dirty="0" smtClean="0"/>
              <a:t> </a:t>
            </a:r>
            <a:r>
              <a:rPr lang="en-US" dirty="0" err="1" smtClean="0"/>
              <a:t>hàm</a:t>
            </a:r>
            <a:r>
              <a:rPr lang="en-US" dirty="0" smtClean="0"/>
              <a:t> </a:t>
            </a:r>
            <a:r>
              <a:rPr lang="en-US" dirty="0" err="1" smtClean="0"/>
              <a:t>kiểm</a:t>
            </a:r>
            <a:r>
              <a:rPr lang="en-US" dirty="0" smtClean="0"/>
              <a:t> </a:t>
            </a:r>
            <a:r>
              <a:rPr lang="en-US" dirty="0" err="1" smtClean="0"/>
              <a:t>tra</a:t>
            </a:r>
            <a:r>
              <a:rPr lang="en-US" dirty="0" smtClean="0"/>
              <a:t> </a:t>
            </a:r>
            <a:r>
              <a:rPr lang="en-US" dirty="0" err="1" smtClean="0"/>
              <a:t>xem</a:t>
            </a:r>
            <a:r>
              <a:rPr lang="en-US" dirty="0" smtClean="0"/>
              <a:t> </a:t>
            </a:r>
            <a:r>
              <a:rPr lang="en-US" dirty="0" err="1" smtClean="0"/>
              <a:t>mảng</a:t>
            </a:r>
            <a:r>
              <a:rPr lang="en-US" dirty="0" smtClean="0"/>
              <a:t> </a:t>
            </a:r>
            <a:r>
              <a:rPr lang="en-US" dirty="0" err="1" smtClean="0"/>
              <a:t>các</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có</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lẻ</a:t>
            </a:r>
            <a:r>
              <a:rPr lang="en-US" dirty="0" smtClean="0"/>
              <a:t> </a:t>
            </a:r>
            <a:r>
              <a:rPr lang="en-US" dirty="0" err="1" smtClean="0"/>
              <a:t>lớn</a:t>
            </a:r>
            <a:r>
              <a:rPr lang="en-US" dirty="0" smtClean="0"/>
              <a:t> </a:t>
            </a:r>
            <a:r>
              <a:rPr lang="en-US" dirty="0" err="1" smtClean="0"/>
              <a:t>hơn</a:t>
            </a:r>
            <a:r>
              <a:rPr lang="en-US" dirty="0" smtClean="0"/>
              <a:t> 100 hay </a:t>
            </a:r>
            <a:r>
              <a:rPr lang="en-US" dirty="0" err="1" smtClean="0"/>
              <a:t>không</a:t>
            </a:r>
            <a:r>
              <a:rPr lang="en-US" dirty="0" smtClean="0"/>
              <a:t>?</a:t>
            </a:r>
            <a:endParaRPr lang="en-US" dirty="0"/>
          </a:p>
        </p:txBody>
      </p:sp>
      <p:pic>
        <p:nvPicPr>
          <p:cNvPr id="4" name="Picture 3"/>
          <p:cNvPicPr>
            <a:picLocks noChangeAspect="1"/>
          </p:cNvPicPr>
          <p:nvPr/>
        </p:nvPicPr>
        <p:blipFill>
          <a:blip r:embed="rId2"/>
          <a:stretch>
            <a:fillRect/>
          </a:stretch>
        </p:blipFill>
        <p:spPr>
          <a:xfrm>
            <a:off x="2342005" y="2771775"/>
            <a:ext cx="5267325" cy="2228850"/>
          </a:xfrm>
          <a:prstGeom prst="rect">
            <a:avLst/>
          </a:prstGeom>
        </p:spPr>
      </p:pic>
    </p:spTree>
    <p:extLst>
      <p:ext uri="{BB962C8B-B14F-4D97-AF65-F5344CB8AC3E}">
        <p14:creationId xmlns:p14="http://schemas.microsoft.com/office/powerpoint/2010/main" val="379977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đặt</a:t>
            </a:r>
            <a:r>
              <a:rPr lang="en-US" dirty="0" smtClean="0"/>
              <a:t> </a:t>
            </a:r>
            <a:r>
              <a:rPr lang="en-US" dirty="0" err="1" smtClean="0"/>
              <a:t>lính</a:t>
            </a:r>
            <a:r>
              <a:rPr lang="en-US" dirty="0" smtClean="0"/>
              <a:t> </a:t>
            </a:r>
            <a:r>
              <a:rPr lang="en-US" dirty="0" err="1" smtClean="0"/>
              <a:t>canh</a:t>
            </a:r>
            <a:endParaRPr lang="en-US" dirty="0"/>
          </a:p>
        </p:txBody>
      </p:sp>
      <p:sp>
        <p:nvSpPr>
          <p:cNvPr id="3" name="Content Placeholder 2"/>
          <p:cNvSpPr>
            <a:spLocks noGrp="1"/>
          </p:cNvSpPr>
          <p:nvPr>
            <p:ph idx="1"/>
          </p:nvPr>
        </p:nvSpPr>
        <p:spPr/>
        <p:txBody>
          <a:bodyPr/>
          <a:lstStyle/>
          <a:p>
            <a:r>
              <a:rPr lang="en-US" dirty="0" err="1" smtClean="0"/>
              <a:t>Thường</a:t>
            </a:r>
            <a:r>
              <a:rPr lang="en-US" dirty="0" smtClean="0"/>
              <a:t> </a:t>
            </a: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bài</a:t>
            </a:r>
            <a:r>
              <a:rPr lang="en-US" dirty="0" smtClean="0"/>
              <a:t> </a:t>
            </a:r>
            <a:r>
              <a:rPr lang="en-US" dirty="0" err="1" smtClean="0"/>
              <a:t>tập</a:t>
            </a:r>
            <a:r>
              <a:rPr lang="en-US" dirty="0" smtClean="0"/>
              <a:t> </a:t>
            </a:r>
            <a:r>
              <a:rPr lang="en-US" dirty="0" err="1" smtClean="0">
                <a:solidFill>
                  <a:srgbClr val="FF0000"/>
                </a:solidFill>
              </a:rPr>
              <a:t>tìm</a:t>
            </a:r>
            <a:r>
              <a:rPr lang="en-US" dirty="0" smtClean="0">
                <a:solidFill>
                  <a:srgbClr val="FF0000"/>
                </a:solidFill>
              </a:rPr>
              <a:t> </a:t>
            </a:r>
            <a:r>
              <a:rPr lang="en-US" dirty="0" err="1" smtClean="0">
                <a:solidFill>
                  <a:srgbClr val="FF0000"/>
                </a:solidFill>
              </a:rPr>
              <a:t>kiếm</a:t>
            </a:r>
            <a:r>
              <a:rPr lang="en-US" dirty="0" smtClean="0"/>
              <a:t>, </a:t>
            </a:r>
            <a:r>
              <a:rPr lang="en-US" dirty="0" err="1" smtClean="0">
                <a:solidFill>
                  <a:srgbClr val="FF0000"/>
                </a:solidFill>
              </a:rPr>
              <a:t>liệt</a:t>
            </a:r>
            <a:r>
              <a:rPr lang="en-US" dirty="0" smtClean="0">
                <a:solidFill>
                  <a:srgbClr val="FF0000"/>
                </a:solidFill>
              </a:rPr>
              <a:t> </a:t>
            </a:r>
            <a:r>
              <a:rPr lang="en-US" dirty="0" err="1" smtClean="0">
                <a:solidFill>
                  <a:srgbClr val="FF0000"/>
                </a:solidFill>
              </a:rPr>
              <a:t>kê</a:t>
            </a:r>
            <a:r>
              <a:rPr lang="en-US" dirty="0" smtClean="0">
                <a:solidFill>
                  <a:srgbClr val="FF0000"/>
                </a:solidFill>
              </a:rPr>
              <a:t> </a:t>
            </a:r>
            <a:r>
              <a:rPr lang="en-US" dirty="0" err="1" smtClean="0"/>
              <a:t>theo</a:t>
            </a:r>
            <a:r>
              <a:rPr lang="en-US" dirty="0" smtClean="0"/>
              <a:t> 1 </a:t>
            </a:r>
            <a:r>
              <a:rPr lang="en-US" dirty="0" err="1" smtClean="0"/>
              <a:t>chiều</a:t>
            </a:r>
            <a:r>
              <a:rPr lang="en-US" dirty="0" smtClean="0"/>
              <a:t> </a:t>
            </a:r>
            <a:r>
              <a:rPr lang="en-US" dirty="0" err="1" smtClean="0"/>
              <a:t>nhất</a:t>
            </a:r>
            <a:r>
              <a:rPr lang="en-US" dirty="0" smtClean="0"/>
              <a:t> </a:t>
            </a:r>
            <a:r>
              <a:rPr lang="en-US" dirty="0" err="1" smtClean="0"/>
              <a:t>định</a:t>
            </a:r>
            <a:r>
              <a:rPr lang="en-US" dirty="0" smtClean="0"/>
              <a:t> </a:t>
            </a:r>
            <a:r>
              <a:rPr lang="en-US" dirty="0" err="1" smtClean="0"/>
              <a:t>nào</a:t>
            </a:r>
            <a:r>
              <a:rPr lang="en-US" dirty="0" smtClean="0"/>
              <a:t> </a:t>
            </a:r>
            <a:r>
              <a:rPr lang="en-US" dirty="0" err="1" smtClean="0"/>
              <a:t>đó</a:t>
            </a:r>
            <a:r>
              <a:rPr lang="en-US" dirty="0" smtClean="0"/>
              <a:t>.</a:t>
            </a:r>
          </a:p>
          <a:p>
            <a:r>
              <a:rPr lang="en-US" dirty="0" err="1" smtClean="0"/>
              <a:t>Ví</a:t>
            </a:r>
            <a:r>
              <a:rPr lang="en-US" dirty="0" smtClean="0"/>
              <a:t> </a:t>
            </a:r>
            <a:r>
              <a:rPr lang="en-US" dirty="0" err="1" smtClean="0"/>
              <a:t>dụ</a:t>
            </a:r>
            <a:r>
              <a:rPr lang="en-US" dirty="0" smtClean="0"/>
              <a:t>: </a:t>
            </a:r>
            <a:r>
              <a:rPr lang="en-US" dirty="0" err="1" smtClean="0"/>
              <a:t>Viết</a:t>
            </a:r>
            <a:r>
              <a:rPr lang="en-US" dirty="0" smtClean="0"/>
              <a:t> </a:t>
            </a:r>
            <a:r>
              <a:rPr lang="en-US" dirty="0" err="1" smtClean="0"/>
              <a:t>hàm</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trong</a:t>
            </a:r>
            <a:r>
              <a:rPr lang="en-US" dirty="0" smtClean="0"/>
              <a:t> </a:t>
            </a:r>
            <a:r>
              <a:rPr lang="en-US" dirty="0" err="1" smtClean="0"/>
              <a:t>mảng</a:t>
            </a:r>
            <a:r>
              <a:rPr lang="en-US" dirty="0" smtClean="0"/>
              <a:t> 1 </a:t>
            </a:r>
            <a:r>
              <a:rPr lang="en-US" dirty="0" err="1" smtClean="0"/>
              <a:t>chiều</a:t>
            </a:r>
            <a:r>
              <a:rPr lang="en-US" dirty="0" smtClean="0"/>
              <a:t> </a:t>
            </a:r>
            <a:r>
              <a:rPr lang="en-US" dirty="0" err="1" smtClean="0"/>
              <a:t>các</a:t>
            </a:r>
            <a:r>
              <a:rPr lang="en-US" dirty="0" smtClean="0"/>
              <a:t> </a:t>
            </a:r>
            <a:r>
              <a:rPr lang="en-US" dirty="0" err="1" smtClean="0"/>
              <a:t>số</a:t>
            </a:r>
            <a:r>
              <a:rPr lang="en-US" dirty="0" smtClean="0"/>
              <a:t> </a:t>
            </a:r>
            <a:r>
              <a:rPr lang="en-US" dirty="0" err="1" smtClean="0"/>
              <a:t>nguyên</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2191321" y="3235261"/>
            <a:ext cx="5267325" cy="2600325"/>
          </a:xfrm>
          <a:prstGeom prst="rect">
            <a:avLst/>
          </a:prstGeom>
        </p:spPr>
      </p:pic>
    </p:spTree>
    <p:extLst>
      <p:ext uri="{BB962C8B-B14F-4D97-AF65-F5344CB8AC3E}">
        <p14:creationId xmlns:p14="http://schemas.microsoft.com/office/powerpoint/2010/main" val="351285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3:</a:t>
            </a:r>
            <a:endParaRPr lang="en-US" dirty="0"/>
          </a:p>
        </p:txBody>
      </p:sp>
      <p:sp>
        <p:nvSpPr>
          <p:cNvPr id="3" name="Content Placeholder 2"/>
          <p:cNvSpPr>
            <a:spLocks noGrp="1"/>
          </p:cNvSpPr>
          <p:nvPr>
            <p:ph idx="1"/>
          </p:nvPr>
        </p:nvSpPr>
        <p:spPr/>
        <p:txBody>
          <a:bodyPr/>
          <a:lstStyle/>
          <a:p>
            <a:r>
              <a:rPr lang="vi-VN" dirty="0"/>
              <a:t>Với yêu cầu đặt ra ban đầu, giảng viên cần biết điểm số cao nhất của </a:t>
            </a:r>
            <a:r>
              <a:rPr lang="en-US" dirty="0" smtClean="0">
                <a:latin typeface="Trebuchet MS" panose="020B0603020202020204" pitchFamily="34" charset="0"/>
              </a:rPr>
              <a:t>1</a:t>
            </a:r>
            <a:r>
              <a:rPr lang="vi-VN" dirty="0" smtClean="0"/>
              <a:t>0 </a:t>
            </a:r>
            <a:r>
              <a:rPr lang="vi-VN" dirty="0"/>
              <a:t>sinh viên trong lớp, đồng thời muốn biết điểm cao nhất là của sinh viên có số thứ tự bao nhiêu. </a:t>
            </a:r>
            <a:r>
              <a:rPr lang="en-US" dirty="0" err="1" smtClean="0">
                <a:latin typeface="Trebuchet MS" panose="020B0603020202020204" pitchFamily="34" charset="0"/>
              </a:rPr>
              <a:t>Hãy</a:t>
            </a:r>
            <a:r>
              <a:rPr lang="en-US" dirty="0" smtClean="0">
                <a:latin typeface="Trebuchet MS" panose="020B0603020202020204" pitchFamily="34" charset="0"/>
              </a:rPr>
              <a:t> </a:t>
            </a:r>
            <a:r>
              <a:rPr lang="vi-VN" dirty="0" smtClean="0"/>
              <a:t>sử </a:t>
            </a:r>
            <a:r>
              <a:rPr lang="vi-VN" dirty="0"/>
              <a:t>dụng mảng 1 chiều để giải quyết vấn đề này. (Điểm của sinh viên được nhập từ bàn phím)</a:t>
            </a:r>
            <a:endParaRPr lang="en-US" dirty="0">
              <a:latin typeface="Trebuchet MS" panose="020B0603020202020204" pitchFamily="34" charset="0"/>
            </a:endParaRPr>
          </a:p>
        </p:txBody>
      </p:sp>
    </p:spTree>
    <p:extLst>
      <p:ext uri="{BB962C8B-B14F-4D97-AF65-F5344CB8AC3E}">
        <p14:creationId xmlns:p14="http://schemas.microsoft.com/office/powerpoint/2010/main" val="30533155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TotalTime>
  <Words>662</Words>
  <Application>Microsoft Office PowerPoint</Application>
  <PresentationFormat>Widescreen</PresentationFormat>
  <Paragraphs>92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Consolas</vt:lpstr>
      <vt:lpstr>Trebuchet MS</vt:lpstr>
      <vt:lpstr>Wingdings 3</vt:lpstr>
      <vt:lpstr>Facet</vt:lpstr>
      <vt:lpstr>Bài 4: Mảng</vt:lpstr>
      <vt:lpstr>Mảng 1 chiều</vt:lpstr>
      <vt:lpstr>Khai báo</vt:lpstr>
      <vt:lpstr>Truy xuất đến phần tử mảng 1 chiều</vt:lpstr>
      <vt:lpstr>Ví dụ 1: Viết chương trình nhập và xuất điểm của 10 sinh viên</vt:lpstr>
      <vt:lpstr>Kỹ thuật đặt cờ hiệu</vt:lpstr>
      <vt:lpstr>Ví dụ 2: Viết hàm kiểm tra xem mảng các số nguyên có tồn tại số nguyên lẻ lớn hơn 100 hay không?</vt:lpstr>
      <vt:lpstr>Kỹ thuật đặt lính canh</vt:lpstr>
      <vt:lpstr>Ví dụ 3:</vt:lpstr>
      <vt:lpstr>Tìm kiếm trên mảng 1 chiều</vt:lpstr>
      <vt:lpstr>Đếm – tần suất</vt:lpstr>
      <vt:lpstr>Tính tổng – trung bình có điều kiện</vt:lpstr>
      <vt:lpstr>Sắp xếp</vt:lpstr>
      <vt:lpstr>Kỹ thuật xóa trên mảng 1 chiều</vt:lpstr>
      <vt:lpstr>Kỹ thuật xóa trên mảng 1 chiều</vt:lpstr>
      <vt:lpstr>Chèn phần tử vào mảng</vt:lpstr>
      <vt:lpstr>Chèn phần tử vào mảng</vt:lpstr>
      <vt:lpstr>Tách/ Ghép mảng</vt:lpstr>
      <vt:lpstr>Tách/ Ghép mảng</vt:lpstr>
      <vt:lpstr>Tách/ Ghép mảng</vt:lpstr>
      <vt:lpstr>Tách/ Ghép mảng</vt:lpstr>
      <vt:lpstr>Luyện tập</vt:lpstr>
      <vt:lpstr>Kết Luận</vt:lpstr>
      <vt:lpstr>Kiến thức cần nhớ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4: Mảng 1 chiều</dc:title>
  <dc:creator>Windows User</dc:creator>
  <cp:lastModifiedBy>Windows User</cp:lastModifiedBy>
  <cp:revision>14</cp:revision>
  <dcterms:created xsi:type="dcterms:W3CDTF">2018-06-29T05:11:19Z</dcterms:created>
  <dcterms:modified xsi:type="dcterms:W3CDTF">2018-07-12T14:28:53Z</dcterms:modified>
</cp:coreProperties>
</file>