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aynhauhoc.com/t/tong-hop-doc-file-bang-c-va-c/3391"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4f1ba54e8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94f1ba54e8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94f1ba54e8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94f1ba54e8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4f1ba54e8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94f1ba54e8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200">
                <a:solidFill>
                  <a:srgbClr val="333333"/>
                </a:solidFill>
              </a:rPr>
              <a:t>chương trình sẽ rơi vào tình trạng lặp vô hạn. Đó là do kiểu dữ liệu mà chúng ta chọn để lưu giá trị đọc từ file là số nguyên, nhưng trong file lại xuất hiện các kí tự. Do đó, khi đọc hết số nguyên trong file, các kí tự không thể đưa vào biến n được do lỗi định dạng, vòng lặp while không thể kết thúc do chúng ta đặt điều kiện là đọc cho đến khi kết thúc file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94f1ba54e8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94f1ba54e8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4f1ba54e8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4f1ba54e8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4f1ba54e8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94f1ba54e8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 sz="1200">
                <a:solidFill>
                  <a:srgbClr val="333333"/>
                </a:solidFill>
              </a:rPr>
              <a:t>ử dụng phương thức getline có sẵn trong class ifstream để đọc dữ liệu từ file và đưa vào một C-style string có kích thước cố định cho trước, sau đó dùng C-style string đó đưa vào đối tượng của std::string để giảm kích thước bộ nhớ dư thừa.</a:t>
            </a:r>
            <a:endParaRPr sz="1200">
              <a:solidFill>
                <a:srgbClr val="333333"/>
              </a:solidFill>
            </a:endParaRPr>
          </a:p>
          <a:p>
            <a:pPr indent="0" lvl="0" marL="0" rtl="0" algn="l">
              <a:lnSpc>
                <a:spcPct val="115000"/>
              </a:lnSpc>
              <a:spcBef>
                <a:spcPts val="1200"/>
              </a:spcBef>
              <a:spcAft>
                <a:spcPts val="0"/>
              </a:spcAft>
              <a:buClr>
                <a:schemeClr val="dk1"/>
              </a:buClr>
              <a:buSzPts val="1100"/>
              <a:buFont typeface="Arial"/>
              <a:buNone/>
            </a:pPr>
            <a:r>
              <a:rPr lang="vi" sz="1200">
                <a:solidFill>
                  <a:srgbClr val="333333"/>
                </a:solidFill>
              </a:rPr>
              <a:t>Nếu sử dụng extraction operator (&gt;&gt;) để đọc dữ liệu và std::string trực tiếp, chúng ta sẽ gặp phải trường hợp kí tự khoảng trắng không đọc được như khi sử dụng đối tượng std::cin.</a:t>
            </a:r>
            <a:endParaRPr sz="1200">
              <a:solidFill>
                <a:srgbClr val="333333"/>
              </a:solidFill>
            </a:endParaRPr>
          </a:p>
          <a:p>
            <a:pPr indent="0" lvl="0" marL="0" rtl="0" algn="l">
              <a:spcBef>
                <a:spcPts val="12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4f1ba54e8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94f1ba54e8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94f1ba54e8_0_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94f1ba54e8_0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94f1ba54e8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94f1ba54e8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u="sng">
                <a:solidFill>
                  <a:schemeClr val="hlink"/>
                </a:solidFill>
                <a:hlinkClick r:id="rId2"/>
              </a:rPr>
              <a:t>https://daynhauhoc.com/t/tong-hop-doc-file-bang-c-va-c/3391</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94f1ba54e8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94f1ba54e8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4f1ba54e8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4f1ba54e8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94f1ba54e8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94f1ba54e8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94f1ba54e8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94f1ba54e8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94f1ba54e8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94f1ba54e8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94f1ba54e8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94f1ba54e8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95eb5116f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95eb5116f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95eb5116f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95eb5116f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95eb5116f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95eb5116f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95eb5116f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95eb5116f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95eb5116f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95eb5116f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4f1ba54e8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4f1ba54e8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4f1ba54e8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4f1ba54e8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4f1ba54e8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94f1ba54e8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4f1ba54e8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94f1ba54e8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 sz="1200">
                <a:solidFill>
                  <a:srgbClr val="333333"/>
                </a:solidFill>
              </a:rPr>
              <a:t>Tuy nhiên, kết quả cho ra màn hình không như mong muốn.</a:t>
            </a:r>
            <a:endParaRPr sz="1200">
              <a:solidFill>
                <a:srgbClr val="333333"/>
              </a:solidFill>
            </a:endParaRPr>
          </a:p>
          <a:p>
            <a:pPr indent="0" lvl="0" marL="0" rtl="0" algn="l">
              <a:lnSpc>
                <a:spcPct val="115000"/>
              </a:lnSpc>
              <a:spcBef>
                <a:spcPts val="1200"/>
              </a:spcBef>
              <a:spcAft>
                <a:spcPts val="0"/>
              </a:spcAft>
              <a:buClr>
                <a:schemeClr val="dk1"/>
              </a:buClr>
              <a:buSzPts val="1100"/>
              <a:buFont typeface="Arial"/>
              <a:buNone/>
            </a:pPr>
            <a:r>
              <a:rPr lang="vi" sz="1200">
                <a:solidFill>
                  <a:srgbClr val="333333"/>
                </a:solidFill>
              </a:rPr>
              <a:t>Nguyên nhân là khi chúng ta gọi hàm writeToFile và truyền vào đó con trỏ file, việc ghi file đã khiến internal file position indicator trỏ đến vị trí cuối cùng trong file. Sau khi quay trở lại hàm main, chúng ta tiếp tục gọi hàm readFromFile với cùng một con trỏ file. Như vậy, lúc chúng ta đọc file thì chúng ta lại bắt đầu đọc tại vị trí kết thúc file.</a:t>
            </a:r>
            <a:endParaRPr sz="1200">
              <a:solidFill>
                <a:srgbClr val="333333"/>
              </a:solidFill>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94f1ba54e8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94f1ba54e8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94f1ba54e8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94f1ba54e8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4f1ba54e8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94f1ba54e8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 sz="1200">
                <a:solidFill>
                  <a:schemeClr val="dk1"/>
                </a:solidFill>
              </a:rPr>
              <a:t>Hàm fwrite dùng để ghi dãy bit trong vùng nhớ được quản lý bởi con trỏ ptr vào file đang được trỏ bởi f, size là số bytes sẽ copy từ vùng nhớ của ptr và count là số lần ghi vùng nhớ đó xuống file.</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vi" sz="1200">
                <a:solidFill>
                  <a:schemeClr val="dk1"/>
                </a:solidFill>
              </a:rPr>
              <a:t>Hàm fwrite không quan tâm vùng nhớ của các bạn có định dạng gì, nó quan tâm kích thước vùng nhớ cần đọc và cứ thế copy tất cả các bits và file, mỗi lần sẽ copy 1 block of bit.</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vi" sz="1200">
                <a:solidFill>
                  <a:schemeClr val="dk1"/>
                </a:solidFill>
              </a:rPr>
              <a:t>Hàm fread sẽ copy count lần block of bits có kích thước là size, đưa vào vùng nhớ được trỏ đến bởi ptr, từ file đang được quản lý bởi f.</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vi" sz="1200">
                <a:solidFill>
                  <a:schemeClr val="dk1"/>
                </a:solidFill>
              </a:rPr>
              <a:t>Sau khi gọi hàm fread, internal file position indicator sẽ di chuyển tới (size * count) bytes từ vị trí bắt đầu đọc file.</a:t>
            </a:r>
            <a:endParaRPr sz="12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File và các thao tác trên tập tin</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Nguyễn Đức Thắng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Đọc/ghi struct</a:t>
            </a:r>
            <a:endParaRPr/>
          </a:p>
        </p:txBody>
      </p:sp>
      <p:pic>
        <p:nvPicPr>
          <p:cNvPr id="145" name="Google Shape;145;p22"/>
          <p:cNvPicPr preferRelativeResize="0"/>
          <p:nvPr/>
        </p:nvPicPr>
        <p:blipFill>
          <a:blip r:embed="rId3">
            <a:alphaModFix/>
          </a:blip>
          <a:stretch>
            <a:fillRect/>
          </a:stretch>
        </p:blipFill>
        <p:spPr>
          <a:xfrm>
            <a:off x="2363700" y="1017800"/>
            <a:ext cx="3838698" cy="38208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Luyện tập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Đọc file trong C++</a:t>
            </a:r>
            <a:endParaRPr/>
          </a:p>
        </p:txBody>
      </p:sp>
      <p:sp>
        <p:nvSpPr>
          <p:cNvPr id="156" name="Google Shape;156;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Các thao tác file C dùng con trỏ file ở thư viện cstdin, trong C++, ta dùng stream ở thư viện fstream.</a:t>
            </a:r>
            <a:endParaRPr/>
          </a:p>
          <a:p>
            <a:pPr indent="0" lvl="0" marL="0" rtl="0" algn="l">
              <a:spcBef>
                <a:spcPts val="1600"/>
              </a:spcBef>
              <a:spcAft>
                <a:spcPts val="0"/>
              </a:spcAft>
              <a:buNone/>
            </a:pPr>
            <a:r>
              <a:rPr lang="vi"/>
              <a:t>- File: </a:t>
            </a:r>
            <a:r>
              <a:rPr lang="vi" sz="1000">
                <a:solidFill>
                  <a:srgbClr val="990073"/>
                </a:solidFill>
                <a:highlight>
                  <a:srgbClr val="F7F7F7"/>
                </a:highlight>
                <a:latin typeface="Consolas"/>
                <a:ea typeface="Consolas"/>
                <a:cs typeface="Consolas"/>
                <a:sym typeface="Consolas"/>
              </a:rPr>
              <a:t>1 </a:t>
            </a:r>
            <a:r>
              <a:rPr lang="vi" sz="1000">
                <a:solidFill>
                  <a:srgbClr val="008080"/>
                </a:solidFill>
                <a:highlight>
                  <a:srgbClr val="F7F7F7"/>
                </a:highlight>
                <a:latin typeface="Consolas"/>
                <a:ea typeface="Consolas"/>
                <a:cs typeface="Consolas"/>
                <a:sym typeface="Consolas"/>
              </a:rPr>
              <a:t>2</a:t>
            </a:r>
            <a:r>
              <a:rPr lang="vi" sz="1000">
                <a:solidFill>
                  <a:srgbClr val="333333"/>
                </a:solidFill>
                <a:highlight>
                  <a:srgbClr val="F7F7F7"/>
                </a:highlight>
                <a:latin typeface="Consolas"/>
                <a:ea typeface="Consolas"/>
                <a:cs typeface="Consolas"/>
                <a:sym typeface="Consolas"/>
              </a:rPr>
              <a:t> </a:t>
            </a:r>
            <a:r>
              <a:rPr lang="vi" sz="1000">
                <a:solidFill>
                  <a:srgbClr val="008080"/>
                </a:solidFill>
                <a:highlight>
                  <a:srgbClr val="F7F7F7"/>
                </a:highlight>
                <a:latin typeface="Consolas"/>
                <a:ea typeface="Consolas"/>
                <a:cs typeface="Consolas"/>
                <a:sym typeface="Consolas"/>
              </a:rPr>
              <a:t>3</a:t>
            </a:r>
            <a:r>
              <a:rPr lang="vi" sz="1000">
                <a:solidFill>
                  <a:srgbClr val="333333"/>
                </a:solidFill>
                <a:highlight>
                  <a:srgbClr val="F7F7F7"/>
                </a:highlight>
                <a:latin typeface="Consolas"/>
                <a:ea typeface="Consolas"/>
                <a:cs typeface="Consolas"/>
                <a:sym typeface="Consolas"/>
              </a:rPr>
              <a:t> </a:t>
            </a:r>
            <a:r>
              <a:rPr lang="vi" sz="1000">
                <a:solidFill>
                  <a:srgbClr val="008080"/>
                </a:solidFill>
                <a:highlight>
                  <a:srgbClr val="F7F7F7"/>
                </a:highlight>
                <a:latin typeface="Consolas"/>
                <a:ea typeface="Consolas"/>
                <a:cs typeface="Consolas"/>
                <a:sym typeface="Consolas"/>
              </a:rPr>
              <a:t>4</a:t>
            </a:r>
            <a:r>
              <a:rPr lang="vi" sz="1000">
                <a:solidFill>
                  <a:srgbClr val="333333"/>
                </a:solidFill>
                <a:highlight>
                  <a:srgbClr val="F7F7F7"/>
                </a:highlight>
                <a:latin typeface="Consolas"/>
                <a:ea typeface="Consolas"/>
                <a:cs typeface="Consolas"/>
                <a:sym typeface="Consolas"/>
              </a:rPr>
              <a:t> </a:t>
            </a:r>
            <a:r>
              <a:rPr lang="vi" sz="1000">
                <a:solidFill>
                  <a:srgbClr val="008080"/>
                </a:solidFill>
                <a:highlight>
                  <a:srgbClr val="F7F7F7"/>
                </a:highlight>
                <a:latin typeface="Consolas"/>
                <a:ea typeface="Consolas"/>
                <a:cs typeface="Consolas"/>
                <a:sym typeface="Consolas"/>
              </a:rPr>
              <a:t>5</a:t>
            </a:r>
            <a:endParaRPr/>
          </a:p>
          <a:p>
            <a:pPr indent="0" lvl="0" marL="0" rtl="0" algn="l">
              <a:spcBef>
                <a:spcPts val="1600"/>
              </a:spcBef>
              <a:spcAft>
                <a:spcPts val="0"/>
              </a:spcAft>
              <a:buNone/>
            </a:pPr>
            <a:r>
              <a:rPr lang="vi"/>
              <a:t>- File: </a:t>
            </a:r>
            <a:r>
              <a:rPr lang="vi" sz="1200">
                <a:solidFill>
                  <a:srgbClr val="333333"/>
                </a:solidFill>
                <a:latin typeface="Arial"/>
                <a:ea typeface="Arial"/>
                <a:cs typeface="Arial"/>
                <a:sym typeface="Arial"/>
              </a:rPr>
              <a:t>1 2 3 4 5 a b c</a:t>
            </a:r>
            <a:endParaRPr sz="1200">
              <a:solidFill>
                <a:srgbClr val="333333"/>
              </a:solidFill>
              <a:latin typeface="Arial"/>
              <a:ea typeface="Arial"/>
              <a:cs typeface="Arial"/>
              <a:sym typeface="Arial"/>
            </a:endParaRPr>
          </a:p>
          <a:p>
            <a:pPr indent="0" lvl="0" marL="0" rtl="0" algn="l">
              <a:spcBef>
                <a:spcPts val="1600"/>
              </a:spcBef>
              <a:spcAft>
                <a:spcPts val="1600"/>
              </a:spcAft>
              <a:buNone/>
            </a:pPr>
            <a:r>
              <a:t/>
            </a:r>
            <a:endParaRPr sz="1200">
              <a:solidFill>
                <a:srgbClr val="333333"/>
              </a:solidFill>
              <a:latin typeface="Arial"/>
              <a:ea typeface="Arial"/>
              <a:cs typeface="Arial"/>
              <a:sym typeface="Arial"/>
            </a:endParaRPr>
          </a:p>
        </p:txBody>
      </p:sp>
      <p:pic>
        <p:nvPicPr>
          <p:cNvPr id="157" name="Google Shape;157;p24"/>
          <p:cNvPicPr preferRelativeResize="0"/>
          <p:nvPr/>
        </p:nvPicPr>
        <p:blipFill>
          <a:blip r:embed="rId3">
            <a:alphaModFix/>
          </a:blip>
          <a:stretch>
            <a:fillRect/>
          </a:stretch>
        </p:blipFill>
        <p:spPr>
          <a:xfrm>
            <a:off x="3085350" y="2176799"/>
            <a:ext cx="3606800" cy="2722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Khắc phục lỗi</a:t>
            </a:r>
            <a:endParaRPr/>
          </a:p>
        </p:txBody>
      </p:sp>
      <p:pic>
        <p:nvPicPr>
          <p:cNvPr id="163" name="Google Shape;163;p25"/>
          <p:cNvPicPr preferRelativeResize="0"/>
          <p:nvPr/>
        </p:nvPicPr>
        <p:blipFill>
          <a:blip r:embed="rId3">
            <a:alphaModFix/>
          </a:blip>
          <a:stretch>
            <a:fillRect/>
          </a:stretch>
        </p:blipFill>
        <p:spPr>
          <a:xfrm>
            <a:off x="1190825" y="1117925"/>
            <a:ext cx="5238750" cy="3495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Đọc tất cả ký tự trong file</a:t>
            </a:r>
            <a:endParaRPr/>
          </a:p>
        </p:txBody>
      </p:sp>
      <p:sp>
        <p:nvSpPr>
          <p:cNvPr id="169" name="Google Shape;169;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 </a:t>
            </a:r>
            <a:r>
              <a:rPr lang="vi"/>
              <a:t>Đọc toàn bộ dữ liệu trong file và in ra màn hình, chúng ta có thể đọc từng ký tự trong file sử dụng biến kiểu char thay vì số nguyên.</a:t>
            </a:r>
            <a:endParaRPr/>
          </a:p>
        </p:txBody>
      </p:sp>
      <p:pic>
        <p:nvPicPr>
          <p:cNvPr id="170" name="Google Shape;170;p26"/>
          <p:cNvPicPr preferRelativeResize="0"/>
          <p:nvPr/>
        </p:nvPicPr>
        <p:blipFill>
          <a:blip r:embed="rId3">
            <a:alphaModFix/>
          </a:blip>
          <a:stretch>
            <a:fillRect/>
          </a:stretch>
        </p:blipFill>
        <p:spPr>
          <a:xfrm>
            <a:off x="2957500" y="2129038"/>
            <a:ext cx="3228975" cy="1438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Lệnh đọc file khác</a:t>
            </a:r>
            <a:endParaRPr/>
          </a:p>
        </p:txBody>
      </p:sp>
      <p:pic>
        <p:nvPicPr>
          <p:cNvPr id="176" name="Google Shape;176;p27"/>
          <p:cNvPicPr preferRelativeResize="0"/>
          <p:nvPr/>
        </p:nvPicPr>
        <p:blipFill>
          <a:blip r:embed="rId3">
            <a:alphaModFix/>
          </a:blip>
          <a:stretch>
            <a:fillRect/>
          </a:stretch>
        </p:blipFill>
        <p:spPr>
          <a:xfrm>
            <a:off x="630525" y="1185125"/>
            <a:ext cx="1362075" cy="1038225"/>
          </a:xfrm>
          <a:prstGeom prst="rect">
            <a:avLst/>
          </a:prstGeom>
          <a:noFill/>
          <a:ln>
            <a:noFill/>
          </a:ln>
        </p:spPr>
      </p:pic>
      <p:pic>
        <p:nvPicPr>
          <p:cNvPr id="177" name="Google Shape;177;p27"/>
          <p:cNvPicPr preferRelativeResize="0"/>
          <p:nvPr/>
        </p:nvPicPr>
        <p:blipFill>
          <a:blip r:embed="rId4">
            <a:alphaModFix/>
          </a:blip>
          <a:stretch>
            <a:fillRect/>
          </a:stretch>
        </p:blipFill>
        <p:spPr>
          <a:xfrm>
            <a:off x="3631650" y="1185125"/>
            <a:ext cx="3495675" cy="1352550"/>
          </a:xfrm>
          <a:prstGeom prst="rect">
            <a:avLst/>
          </a:prstGeom>
          <a:noFill/>
          <a:ln>
            <a:noFill/>
          </a:ln>
        </p:spPr>
      </p:pic>
      <p:sp>
        <p:nvSpPr>
          <p:cNvPr id="178" name="Google Shape;178;p27"/>
          <p:cNvSpPr txBox="1"/>
          <p:nvPr/>
        </p:nvSpPr>
        <p:spPr>
          <a:xfrm>
            <a:off x="717175" y="3018125"/>
            <a:ext cx="6118500" cy="8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a:latin typeface="Roboto"/>
                <a:ea typeface="Roboto"/>
                <a:cs typeface="Roboto"/>
                <a:sym typeface="Roboto"/>
              </a:rPr>
              <a:t>- Tìm hiểu thêm: </a:t>
            </a:r>
            <a:r>
              <a:rPr lang="vi">
                <a:solidFill>
                  <a:srgbClr val="FF0000"/>
                </a:solidFill>
                <a:latin typeface="Roboto"/>
                <a:ea typeface="Roboto"/>
                <a:cs typeface="Roboto"/>
                <a:sym typeface="Roboto"/>
              </a:rPr>
              <a:t>http://www.cplusplus.com/reference/fstream/ifstream/</a:t>
            </a:r>
            <a:endParaRPr>
              <a:solidFill>
                <a:srgbClr val="FF0000"/>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Các chế độ đọc file C++</a:t>
            </a:r>
            <a:endParaRPr/>
          </a:p>
        </p:txBody>
      </p:sp>
      <p:pic>
        <p:nvPicPr>
          <p:cNvPr id="184" name="Google Shape;184;p28"/>
          <p:cNvPicPr preferRelativeResize="0"/>
          <p:nvPr/>
        </p:nvPicPr>
        <p:blipFill>
          <a:blip r:embed="rId3">
            <a:alphaModFix/>
          </a:blip>
          <a:stretch>
            <a:fillRect/>
          </a:stretch>
        </p:blipFill>
        <p:spPr>
          <a:xfrm>
            <a:off x="2062163" y="1895475"/>
            <a:ext cx="5019675" cy="1352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Ví dụ</a:t>
            </a:r>
            <a:endParaRPr/>
          </a:p>
        </p:txBody>
      </p:sp>
      <p:pic>
        <p:nvPicPr>
          <p:cNvPr id="190" name="Google Shape;190;p29"/>
          <p:cNvPicPr preferRelativeResize="0"/>
          <p:nvPr/>
        </p:nvPicPr>
        <p:blipFill>
          <a:blip r:embed="rId3">
            <a:alphaModFix/>
          </a:blip>
          <a:stretch>
            <a:fillRect/>
          </a:stretch>
        </p:blipFill>
        <p:spPr>
          <a:xfrm>
            <a:off x="1355175" y="946100"/>
            <a:ext cx="6276975" cy="2847975"/>
          </a:xfrm>
          <a:prstGeom prst="rect">
            <a:avLst/>
          </a:prstGeom>
          <a:noFill/>
          <a:ln>
            <a:noFill/>
          </a:ln>
        </p:spPr>
      </p:pic>
      <p:sp>
        <p:nvSpPr>
          <p:cNvPr id="191" name="Google Shape;191;p29"/>
          <p:cNvSpPr txBox="1"/>
          <p:nvPr/>
        </p:nvSpPr>
        <p:spPr>
          <a:xfrm>
            <a:off x="560300" y="3966875"/>
            <a:ext cx="8271900" cy="642600"/>
          </a:xfrm>
          <a:prstGeom prst="rect">
            <a:avLst/>
          </a:prstGeom>
          <a:noFill/>
          <a:ln>
            <a:noFill/>
          </a:ln>
        </p:spPr>
        <p:txBody>
          <a:bodyPr anchorCtr="0" anchor="t" bIns="91425" lIns="91425" spcFirstLastPara="1" rIns="91425" wrap="square" tIns="91425">
            <a:noAutofit/>
          </a:bodyPr>
          <a:lstStyle/>
          <a:p>
            <a:pPr indent="0" lvl="0" marL="152400" marR="152400" rtl="0" algn="l">
              <a:lnSpc>
                <a:spcPct val="145000"/>
              </a:lnSpc>
              <a:spcBef>
                <a:spcPts val="0"/>
              </a:spcBef>
              <a:spcAft>
                <a:spcPts val="0"/>
              </a:spcAft>
              <a:buNone/>
            </a:pPr>
            <a:r>
              <a:rPr lang="vi" sz="1000">
                <a:solidFill>
                  <a:srgbClr val="DD1144"/>
                </a:solidFill>
                <a:highlight>
                  <a:srgbClr val="F7F7F7"/>
                </a:highlight>
                <a:latin typeface="Consolas"/>
                <a:ea typeface="Consolas"/>
                <a:cs typeface="Consolas"/>
                <a:sym typeface="Consolas"/>
              </a:rPr>
              <a:t>std:</a:t>
            </a:r>
            <a:r>
              <a:rPr lang="vi" sz="1000">
                <a:solidFill>
                  <a:srgbClr val="333333"/>
                </a:solidFill>
                <a:highlight>
                  <a:srgbClr val="F7F7F7"/>
                </a:highlight>
                <a:latin typeface="Consolas"/>
                <a:ea typeface="Consolas"/>
                <a:cs typeface="Consolas"/>
                <a:sym typeface="Consolas"/>
              </a:rPr>
              <a:t>:fstream fileInput(</a:t>
            </a:r>
            <a:r>
              <a:rPr lang="vi" sz="1000">
                <a:solidFill>
                  <a:srgbClr val="DD1144"/>
                </a:solidFill>
                <a:highlight>
                  <a:srgbClr val="F7F7F7"/>
                </a:highlight>
                <a:latin typeface="Consolas"/>
                <a:ea typeface="Consolas"/>
                <a:cs typeface="Consolas"/>
                <a:sym typeface="Consolas"/>
              </a:rPr>
              <a:t>"C:/Users/ADMIN/Desktop/my_document.txt"</a:t>
            </a:r>
            <a:r>
              <a:rPr lang="vi" sz="1000">
                <a:solidFill>
                  <a:srgbClr val="333333"/>
                </a:solidFill>
                <a:highlight>
                  <a:srgbClr val="F7F7F7"/>
                </a:highlight>
                <a:latin typeface="Consolas"/>
                <a:ea typeface="Consolas"/>
                <a:cs typeface="Consolas"/>
                <a:sym typeface="Consolas"/>
              </a:rPr>
              <a:t>, </a:t>
            </a:r>
            <a:r>
              <a:rPr lang="vi" sz="1000">
                <a:solidFill>
                  <a:srgbClr val="DD1144"/>
                </a:solidFill>
                <a:highlight>
                  <a:srgbClr val="F7F7F7"/>
                </a:highlight>
                <a:latin typeface="Consolas"/>
                <a:ea typeface="Consolas"/>
                <a:cs typeface="Consolas"/>
                <a:sym typeface="Consolas"/>
              </a:rPr>
              <a:t>std:</a:t>
            </a:r>
            <a:r>
              <a:rPr lang="vi" sz="1000">
                <a:solidFill>
                  <a:srgbClr val="333333"/>
                </a:solidFill>
                <a:highlight>
                  <a:srgbClr val="F7F7F7"/>
                </a:highlight>
                <a:latin typeface="Consolas"/>
                <a:ea typeface="Consolas"/>
                <a:cs typeface="Consolas"/>
                <a:sym typeface="Consolas"/>
              </a:rPr>
              <a:t>:</a:t>
            </a:r>
            <a:r>
              <a:rPr lang="vi" sz="1000">
                <a:solidFill>
                  <a:srgbClr val="DD1144"/>
                </a:solidFill>
                <a:highlight>
                  <a:srgbClr val="F7F7F7"/>
                </a:highlight>
                <a:latin typeface="Consolas"/>
                <a:ea typeface="Consolas"/>
                <a:cs typeface="Consolas"/>
                <a:sym typeface="Consolas"/>
              </a:rPr>
              <a:t>ios:</a:t>
            </a:r>
            <a:r>
              <a:rPr lang="vi" sz="1000">
                <a:solidFill>
                  <a:srgbClr val="333333"/>
                </a:solidFill>
                <a:highlight>
                  <a:srgbClr val="F7F7F7"/>
                </a:highlight>
                <a:latin typeface="Consolas"/>
                <a:ea typeface="Consolas"/>
                <a:cs typeface="Consolas"/>
                <a:sym typeface="Consolas"/>
              </a:rPr>
              <a:t>:</a:t>
            </a:r>
            <a:r>
              <a:rPr b="1" lang="vi" sz="1000">
                <a:solidFill>
                  <a:srgbClr val="333333"/>
                </a:solidFill>
                <a:highlight>
                  <a:srgbClr val="F7F7F7"/>
                </a:highlight>
                <a:latin typeface="Consolas"/>
                <a:ea typeface="Consolas"/>
                <a:cs typeface="Consolas"/>
                <a:sym typeface="Consolas"/>
              </a:rPr>
              <a:t>in</a:t>
            </a:r>
            <a:r>
              <a:rPr lang="vi" sz="1000">
                <a:solidFill>
                  <a:srgbClr val="333333"/>
                </a:solidFill>
                <a:highlight>
                  <a:srgbClr val="F7F7F7"/>
                </a:highlight>
                <a:latin typeface="Consolas"/>
                <a:ea typeface="Consolas"/>
                <a:cs typeface="Consolas"/>
                <a:sym typeface="Consolas"/>
              </a:rPr>
              <a:t> |</a:t>
            </a:r>
            <a:r>
              <a:rPr lang="vi" sz="1000">
                <a:solidFill>
                  <a:srgbClr val="DD1144"/>
                </a:solidFill>
                <a:highlight>
                  <a:srgbClr val="F7F7F7"/>
                </a:highlight>
                <a:latin typeface="Consolas"/>
                <a:ea typeface="Consolas"/>
                <a:cs typeface="Consolas"/>
                <a:sym typeface="Consolas"/>
              </a:rPr>
              <a:t>std:</a:t>
            </a:r>
            <a:r>
              <a:rPr lang="vi" sz="1000">
                <a:solidFill>
                  <a:srgbClr val="333333"/>
                </a:solidFill>
                <a:highlight>
                  <a:srgbClr val="F7F7F7"/>
                </a:highlight>
                <a:latin typeface="Consolas"/>
                <a:ea typeface="Consolas"/>
                <a:cs typeface="Consolas"/>
                <a:sym typeface="Consolas"/>
              </a:rPr>
              <a:t>:</a:t>
            </a:r>
            <a:r>
              <a:rPr lang="vi" sz="1000">
                <a:solidFill>
                  <a:srgbClr val="DD1144"/>
                </a:solidFill>
                <a:highlight>
                  <a:srgbClr val="F7F7F7"/>
                </a:highlight>
                <a:latin typeface="Consolas"/>
                <a:ea typeface="Consolas"/>
                <a:cs typeface="Consolas"/>
                <a:sym typeface="Consolas"/>
              </a:rPr>
              <a:t>ios:</a:t>
            </a:r>
            <a:r>
              <a:rPr lang="vi" sz="1000">
                <a:solidFill>
                  <a:srgbClr val="333333"/>
                </a:solidFill>
                <a:highlight>
                  <a:srgbClr val="F7F7F7"/>
                </a:highlight>
                <a:latin typeface="Consolas"/>
                <a:ea typeface="Consolas"/>
                <a:cs typeface="Consolas"/>
                <a:sym typeface="Consolas"/>
              </a:rPr>
              <a:t>:binary);</a:t>
            </a:r>
            <a:endParaRPr sz="1000">
              <a:solidFill>
                <a:srgbClr val="333333"/>
              </a:solidFill>
              <a:highlight>
                <a:srgbClr val="F7F7F7"/>
              </a:highlight>
              <a:latin typeface="Consolas"/>
              <a:ea typeface="Consolas"/>
              <a:cs typeface="Consolas"/>
              <a:sym typeface="Consolas"/>
            </a:endParaRPr>
          </a:p>
          <a:p>
            <a:pPr indent="0" lvl="0" marL="0" rtl="0" algn="l">
              <a:spcBef>
                <a:spcPts val="1200"/>
              </a:spcBef>
              <a:spcAft>
                <a:spcPts val="0"/>
              </a:spcAft>
              <a:buNone/>
            </a:pPr>
            <a:r>
              <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Sử dụng 1 input stream cho nhiều file</a:t>
            </a:r>
            <a:endParaRPr/>
          </a:p>
        </p:txBody>
      </p:sp>
      <p:sp>
        <p:nvSpPr>
          <p:cNvPr id="197" name="Google Shape;197;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000">
                <a:solidFill>
                  <a:srgbClr val="000080"/>
                </a:solidFill>
                <a:highlight>
                  <a:srgbClr val="F7F7F7"/>
                </a:highlight>
                <a:latin typeface="Consolas"/>
                <a:ea typeface="Consolas"/>
                <a:cs typeface="Consolas"/>
                <a:sym typeface="Consolas"/>
              </a:rPr>
              <a:t>std</a:t>
            </a:r>
            <a:r>
              <a:rPr lang="vi" sz="1000">
                <a:solidFill>
                  <a:srgbClr val="333333"/>
                </a:solidFill>
                <a:highlight>
                  <a:srgbClr val="F7F7F7"/>
                </a:highlight>
                <a:latin typeface="Consolas"/>
                <a:ea typeface="Consolas"/>
                <a:cs typeface="Consolas"/>
                <a:sym typeface="Consolas"/>
              </a:rPr>
              <a:t>::ifstream fileInput(</a:t>
            </a:r>
            <a:r>
              <a:rPr lang="vi" sz="1000">
                <a:solidFill>
                  <a:srgbClr val="DD1144"/>
                </a:solidFill>
                <a:highlight>
                  <a:srgbClr val="F7F7F7"/>
                </a:highlight>
                <a:latin typeface="Consolas"/>
                <a:ea typeface="Consolas"/>
                <a:cs typeface="Consolas"/>
                <a:sym typeface="Consolas"/>
              </a:rPr>
              <a:t>"C:/Users/ADMIN/Desktop/my_document.txt"</a:t>
            </a:r>
            <a:r>
              <a:rPr lang="vi" sz="1000">
                <a:solidFill>
                  <a:srgbClr val="333333"/>
                </a:solidFill>
                <a:highlight>
                  <a:srgbClr val="F7F7F7"/>
                </a:highlight>
                <a:latin typeface="Consolas"/>
                <a:ea typeface="Consolas"/>
                <a:cs typeface="Consolas"/>
                <a:sym typeface="Consolas"/>
              </a:rPr>
              <a:t>);</a:t>
            </a:r>
            <a:endParaRPr sz="1000">
              <a:solidFill>
                <a:srgbClr val="333333"/>
              </a:solidFill>
              <a:highlight>
                <a:srgbClr val="F7F7F7"/>
              </a:highlight>
              <a:latin typeface="Consolas"/>
              <a:ea typeface="Consolas"/>
              <a:cs typeface="Consolas"/>
              <a:sym typeface="Consolas"/>
            </a:endParaRPr>
          </a:p>
          <a:p>
            <a:pPr indent="0" lvl="0" marL="0" rtl="0" algn="l">
              <a:spcBef>
                <a:spcPts val="1600"/>
              </a:spcBef>
              <a:spcAft>
                <a:spcPts val="0"/>
              </a:spcAft>
              <a:buNone/>
            </a:pPr>
            <a:r>
              <a:rPr i="1" lang="vi" sz="1000">
                <a:solidFill>
                  <a:srgbClr val="999988"/>
                </a:solidFill>
                <a:highlight>
                  <a:srgbClr val="F7F7F7"/>
                </a:highlight>
                <a:latin typeface="Consolas"/>
                <a:ea typeface="Consolas"/>
                <a:cs typeface="Consolas"/>
                <a:sym typeface="Consolas"/>
              </a:rPr>
              <a:t>//..............</a:t>
            </a:r>
            <a:endParaRPr sz="1000">
              <a:solidFill>
                <a:srgbClr val="333333"/>
              </a:solidFill>
              <a:highlight>
                <a:srgbClr val="F7F7F7"/>
              </a:highlight>
              <a:latin typeface="Consolas"/>
              <a:ea typeface="Consolas"/>
              <a:cs typeface="Consolas"/>
              <a:sym typeface="Consolas"/>
            </a:endParaRPr>
          </a:p>
          <a:p>
            <a:pPr indent="0" lvl="0" marL="0" rtl="0" algn="l">
              <a:spcBef>
                <a:spcPts val="1600"/>
              </a:spcBef>
              <a:spcAft>
                <a:spcPts val="0"/>
              </a:spcAft>
              <a:buNone/>
            </a:pPr>
            <a:r>
              <a:rPr lang="vi" sz="1000">
                <a:solidFill>
                  <a:srgbClr val="333333"/>
                </a:solidFill>
                <a:highlight>
                  <a:srgbClr val="F7F7F7"/>
                </a:highlight>
                <a:latin typeface="Consolas"/>
                <a:ea typeface="Consolas"/>
                <a:cs typeface="Consolas"/>
                <a:sym typeface="Consolas"/>
              </a:rPr>
              <a:t>fileInput.close();</a:t>
            </a:r>
            <a:endParaRPr sz="1000">
              <a:solidFill>
                <a:srgbClr val="333333"/>
              </a:solidFill>
              <a:highlight>
                <a:srgbClr val="F7F7F7"/>
              </a:highlight>
              <a:latin typeface="Consolas"/>
              <a:ea typeface="Consolas"/>
              <a:cs typeface="Consolas"/>
              <a:sym typeface="Consolas"/>
            </a:endParaRPr>
          </a:p>
          <a:p>
            <a:pPr indent="0" lvl="0" marL="0" rtl="0" algn="l">
              <a:spcBef>
                <a:spcPts val="1600"/>
              </a:spcBef>
              <a:spcAft>
                <a:spcPts val="0"/>
              </a:spcAft>
              <a:buNone/>
            </a:pPr>
            <a:r>
              <a:t/>
            </a:r>
            <a:endParaRPr sz="1000">
              <a:solidFill>
                <a:srgbClr val="333333"/>
              </a:solidFill>
              <a:highlight>
                <a:srgbClr val="F7F7F7"/>
              </a:highlight>
              <a:latin typeface="Consolas"/>
              <a:ea typeface="Consolas"/>
              <a:cs typeface="Consolas"/>
              <a:sym typeface="Consolas"/>
            </a:endParaRPr>
          </a:p>
          <a:p>
            <a:pPr indent="0" lvl="0" marL="0" rtl="0" algn="l">
              <a:spcBef>
                <a:spcPts val="1600"/>
              </a:spcBef>
              <a:spcAft>
                <a:spcPts val="0"/>
              </a:spcAft>
              <a:buNone/>
            </a:pPr>
            <a:r>
              <a:rPr lang="vi" sz="1000">
                <a:solidFill>
                  <a:srgbClr val="333333"/>
                </a:solidFill>
                <a:highlight>
                  <a:srgbClr val="F7F7F7"/>
                </a:highlight>
                <a:latin typeface="Consolas"/>
                <a:ea typeface="Consolas"/>
                <a:cs typeface="Consolas"/>
                <a:sym typeface="Consolas"/>
              </a:rPr>
              <a:t>fileInput.open(</a:t>
            </a:r>
            <a:r>
              <a:rPr lang="vi" sz="1000">
                <a:solidFill>
                  <a:srgbClr val="DD1144"/>
                </a:solidFill>
                <a:highlight>
                  <a:srgbClr val="F7F7F7"/>
                </a:highlight>
                <a:latin typeface="Consolas"/>
                <a:ea typeface="Consolas"/>
                <a:cs typeface="Consolas"/>
                <a:sym typeface="Consolas"/>
              </a:rPr>
              <a:t>""</a:t>
            </a:r>
            <a:r>
              <a:rPr lang="vi" sz="1000">
                <a:solidFill>
                  <a:srgbClr val="000080"/>
                </a:solidFill>
                <a:highlight>
                  <a:srgbClr val="F7F7F7"/>
                </a:highlight>
                <a:latin typeface="Consolas"/>
                <a:ea typeface="Consolas"/>
                <a:cs typeface="Consolas"/>
                <a:sym typeface="Consolas"/>
              </a:rPr>
              <a:t>C</a:t>
            </a:r>
            <a:r>
              <a:rPr lang="vi" sz="1000">
                <a:solidFill>
                  <a:srgbClr val="333333"/>
                </a:solidFill>
                <a:highlight>
                  <a:srgbClr val="F7F7F7"/>
                </a:highlight>
                <a:latin typeface="Consolas"/>
                <a:ea typeface="Consolas"/>
                <a:cs typeface="Consolas"/>
                <a:sym typeface="Consolas"/>
              </a:rPr>
              <a:t>:/Users/ADMIN/Desktop/my_document2.txt</a:t>
            </a:r>
            <a:r>
              <a:rPr lang="vi" sz="1000">
                <a:solidFill>
                  <a:srgbClr val="DD1144"/>
                </a:solidFill>
                <a:highlight>
                  <a:srgbClr val="F7F7F7"/>
                </a:highlight>
                <a:latin typeface="Consolas"/>
                <a:ea typeface="Consolas"/>
                <a:cs typeface="Consolas"/>
                <a:sym typeface="Consolas"/>
              </a:rPr>
              <a:t>""</a:t>
            </a:r>
            <a:r>
              <a:rPr lang="vi" sz="1000">
                <a:solidFill>
                  <a:srgbClr val="333333"/>
                </a:solidFill>
                <a:highlight>
                  <a:srgbClr val="F7F7F7"/>
                </a:highlight>
                <a:latin typeface="Consolas"/>
                <a:ea typeface="Consolas"/>
                <a:cs typeface="Consolas"/>
                <a:sym typeface="Consolas"/>
              </a:rPr>
              <a:t>);</a:t>
            </a:r>
            <a:endParaRPr sz="1000">
              <a:solidFill>
                <a:srgbClr val="333333"/>
              </a:solidFill>
              <a:highlight>
                <a:srgbClr val="F7F7F7"/>
              </a:highlight>
              <a:latin typeface="Consolas"/>
              <a:ea typeface="Consolas"/>
              <a:cs typeface="Consolas"/>
              <a:sym typeface="Consolas"/>
            </a:endParaRPr>
          </a:p>
          <a:p>
            <a:pPr indent="0" lvl="0" marL="0" rtl="0" algn="l">
              <a:spcBef>
                <a:spcPts val="1600"/>
              </a:spcBef>
              <a:spcAft>
                <a:spcPts val="0"/>
              </a:spcAft>
              <a:buNone/>
            </a:pPr>
            <a:r>
              <a:rPr i="1" lang="vi" sz="1000">
                <a:solidFill>
                  <a:srgbClr val="999988"/>
                </a:solidFill>
                <a:highlight>
                  <a:srgbClr val="F7F7F7"/>
                </a:highlight>
                <a:latin typeface="Consolas"/>
                <a:ea typeface="Consolas"/>
                <a:cs typeface="Consolas"/>
                <a:sym typeface="Consolas"/>
              </a:rPr>
              <a:t>//..............</a:t>
            </a:r>
            <a:endParaRPr sz="1000">
              <a:solidFill>
                <a:srgbClr val="333333"/>
              </a:solidFill>
              <a:highlight>
                <a:srgbClr val="F7F7F7"/>
              </a:highlight>
              <a:latin typeface="Consolas"/>
              <a:ea typeface="Consolas"/>
              <a:cs typeface="Consolas"/>
              <a:sym typeface="Consolas"/>
            </a:endParaRPr>
          </a:p>
          <a:p>
            <a:pPr indent="0" lvl="0" marL="0" marR="152400" rtl="0" algn="l">
              <a:lnSpc>
                <a:spcPct val="145000"/>
              </a:lnSpc>
              <a:spcBef>
                <a:spcPts val="1600"/>
              </a:spcBef>
              <a:spcAft>
                <a:spcPts val="0"/>
              </a:spcAft>
              <a:buNone/>
            </a:pPr>
            <a:r>
              <a:rPr lang="vi" sz="1000">
                <a:solidFill>
                  <a:srgbClr val="333333"/>
                </a:solidFill>
                <a:highlight>
                  <a:srgbClr val="F7F7F7"/>
                </a:highlight>
                <a:latin typeface="Consolas"/>
                <a:ea typeface="Consolas"/>
                <a:cs typeface="Consolas"/>
                <a:sym typeface="Consolas"/>
              </a:rPr>
              <a:t>fileInput.close();</a:t>
            </a:r>
            <a:endParaRPr sz="1000">
              <a:solidFill>
                <a:srgbClr val="333333"/>
              </a:solidFill>
              <a:highlight>
                <a:srgbClr val="F7F7F7"/>
              </a:highlight>
              <a:latin typeface="Consolas"/>
              <a:ea typeface="Consolas"/>
              <a:cs typeface="Consolas"/>
              <a:sym typeface="Consolas"/>
            </a:endParaRPr>
          </a:p>
          <a:p>
            <a:pPr indent="0" lvl="0" marL="0" rtl="0" algn="l">
              <a:spcBef>
                <a:spcPts val="12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Ghi dữ liệu vào file trong C++</a:t>
            </a:r>
            <a:endParaRPr/>
          </a:p>
        </p:txBody>
      </p:sp>
      <p:pic>
        <p:nvPicPr>
          <p:cNvPr id="203" name="Google Shape;203;p31"/>
          <p:cNvPicPr preferRelativeResize="0"/>
          <p:nvPr/>
        </p:nvPicPr>
        <p:blipFill>
          <a:blip r:embed="rId3">
            <a:alphaModFix/>
          </a:blip>
          <a:stretch>
            <a:fillRect/>
          </a:stretch>
        </p:blipFill>
        <p:spPr>
          <a:xfrm>
            <a:off x="1362650" y="1140325"/>
            <a:ext cx="5857875" cy="3181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File</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Một file trên máy tính là một tài nguyên dùng để lưu trữ thông tin lâu dài, sử dụng cho các chương trình máy tính.</a:t>
            </a:r>
            <a:endParaRPr/>
          </a:p>
          <a:p>
            <a:pPr indent="0" lvl="0" marL="0" rtl="0" algn="l">
              <a:spcBef>
                <a:spcPts val="1600"/>
              </a:spcBef>
              <a:spcAft>
                <a:spcPts val="1600"/>
              </a:spcAft>
              <a:buNone/>
            </a:pPr>
            <a:r>
              <a:rPr lang="vi"/>
              <a:t>- Mở file và đóng file trong C:</a:t>
            </a:r>
            <a:endParaRPr/>
          </a:p>
        </p:txBody>
      </p:sp>
      <p:pic>
        <p:nvPicPr>
          <p:cNvPr id="93" name="Google Shape;93;p14"/>
          <p:cNvPicPr preferRelativeResize="0"/>
          <p:nvPr/>
        </p:nvPicPr>
        <p:blipFill>
          <a:blip r:embed="rId3">
            <a:alphaModFix/>
          </a:blip>
          <a:stretch>
            <a:fillRect/>
          </a:stretch>
        </p:blipFill>
        <p:spPr>
          <a:xfrm>
            <a:off x="2131263" y="2675025"/>
            <a:ext cx="5057775" cy="20764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File output mode</a:t>
            </a:r>
            <a:endParaRPr/>
          </a:p>
        </p:txBody>
      </p:sp>
      <p:sp>
        <p:nvSpPr>
          <p:cNvPr id="209" name="Google Shape;209;p3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152400" marR="152400" rtl="0" algn="l">
              <a:lnSpc>
                <a:spcPct val="145000"/>
              </a:lnSpc>
              <a:spcBef>
                <a:spcPts val="0"/>
              </a:spcBef>
              <a:spcAft>
                <a:spcPts val="0"/>
              </a:spcAft>
              <a:buNone/>
            </a:pPr>
            <a:r>
              <a:rPr lang="vi" sz="1000">
                <a:solidFill>
                  <a:srgbClr val="0086B3"/>
                </a:solidFill>
                <a:highlight>
                  <a:srgbClr val="F7F7F7"/>
                </a:highlight>
                <a:latin typeface="Consolas"/>
                <a:ea typeface="Consolas"/>
                <a:cs typeface="Consolas"/>
                <a:sym typeface="Consolas"/>
              </a:rPr>
              <a:t>std</a:t>
            </a:r>
            <a:r>
              <a:rPr lang="vi" sz="1000">
                <a:solidFill>
                  <a:srgbClr val="333333"/>
                </a:solidFill>
                <a:highlight>
                  <a:srgbClr val="F7F7F7"/>
                </a:highlight>
                <a:latin typeface="Consolas"/>
                <a:ea typeface="Consolas"/>
                <a:cs typeface="Consolas"/>
                <a:sym typeface="Consolas"/>
              </a:rPr>
              <a:t>::fstream </a:t>
            </a:r>
            <a:r>
              <a:rPr b="1" lang="vi" sz="1000">
                <a:solidFill>
                  <a:srgbClr val="990000"/>
                </a:solidFill>
                <a:highlight>
                  <a:srgbClr val="F7F7F7"/>
                </a:highlight>
                <a:latin typeface="Consolas"/>
                <a:ea typeface="Consolas"/>
                <a:cs typeface="Consolas"/>
                <a:sym typeface="Consolas"/>
              </a:rPr>
              <a:t>file</a:t>
            </a:r>
            <a:r>
              <a:rPr lang="vi" sz="1000">
                <a:solidFill>
                  <a:srgbClr val="333333"/>
                </a:solidFill>
                <a:highlight>
                  <a:srgbClr val="F7F7F7"/>
                </a:highlight>
                <a:latin typeface="Consolas"/>
                <a:ea typeface="Consolas"/>
                <a:cs typeface="Consolas"/>
                <a:sym typeface="Consolas"/>
              </a:rPr>
              <a:t>(</a:t>
            </a:r>
            <a:r>
              <a:rPr lang="vi" sz="1000">
                <a:solidFill>
                  <a:srgbClr val="DD1144"/>
                </a:solidFill>
                <a:highlight>
                  <a:srgbClr val="F7F7F7"/>
                </a:highlight>
                <a:latin typeface="Consolas"/>
                <a:ea typeface="Consolas"/>
                <a:cs typeface="Consolas"/>
                <a:sym typeface="Consolas"/>
              </a:rPr>
              <a:t>"C:/Users/ADMIN/Desktop/my_document.txt"</a:t>
            </a:r>
            <a:r>
              <a:rPr lang="vi" sz="1000">
                <a:solidFill>
                  <a:srgbClr val="333333"/>
                </a:solidFill>
                <a:highlight>
                  <a:srgbClr val="F7F7F7"/>
                </a:highlight>
                <a:latin typeface="Consolas"/>
                <a:ea typeface="Consolas"/>
                <a:cs typeface="Consolas"/>
                <a:sym typeface="Consolas"/>
              </a:rPr>
              <a:t>, </a:t>
            </a:r>
            <a:r>
              <a:rPr lang="vi" sz="1000">
                <a:solidFill>
                  <a:srgbClr val="0086B3"/>
                </a:solidFill>
                <a:highlight>
                  <a:srgbClr val="F7F7F7"/>
                </a:highlight>
                <a:latin typeface="Consolas"/>
                <a:ea typeface="Consolas"/>
                <a:cs typeface="Consolas"/>
                <a:sym typeface="Consolas"/>
              </a:rPr>
              <a:t>std</a:t>
            </a:r>
            <a:r>
              <a:rPr lang="vi" sz="1000">
                <a:solidFill>
                  <a:srgbClr val="333333"/>
                </a:solidFill>
                <a:highlight>
                  <a:srgbClr val="F7F7F7"/>
                </a:highlight>
                <a:latin typeface="Consolas"/>
                <a:ea typeface="Consolas"/>
                <a:cs typeface="Consolas"/>
                <a:sym typeface="Consolas"/>
              </a:rPr>
              <a:t>::ios::out);</a:t>
            </a:r>
            <a:endParaRPr sz="1000">
              <a:solidFill>
                <a:srgbClr val="333333"/>
              </a:solidFill>
              <a:highlight>
                <a:srgbClr val="F7F7F7"/>
              </a:highlight>
              <a:latin typeface="Consolas"/>
              <a:ea typeface="Consolas"/>
              <a:cs typeface="Consolas"/>
              <a:sym typeface="Consolas"/>
            </a:endParaRPr>
          </a:p>
          <a:p>
            <a:pPr indent="0" lvl="0" marL="152400" marR="152400" rtl="0" algn="l">
              <a:lnSpc>
                <a:spcPct val="145000"/>
              </a:lnSpc>
              <a:spcBef>
                <a:spcPts val="1200"/>
              </a:spcBef>
              <a:spcAft>
                <a:spcPts val="0"/>
              </a:spcAft>
              <a:buNone/>
            </a:pPr>
            <a:r>
              <a:rPr lang="vi" sz="1000">
                <a:solidFill>
                  <a:srgbClr val="0086B3"/>
                </a:solidFill>
                <a:highlight>
                  <a:srgbClr val="F7F7F7"/>
                </a:highlight>
                <a:latin typeface="Consolas"/>
                <a:ea typeface="Consolas"/>
                <a:cs typeface="Consolas"/>
                <a:sym typeface="Consolas"/>
              </a:rPr>
              <a:t>std</a:t>
            </a:r>
            <a:r>
              <a:rPr lang="vi" sz="1000">
                <a:solidFill>
                  <a:srgbClr val="333333"/>
                </a:solidFill>
                <a:highlight>
                  <a:srgbClr val="F7F7F7"/>
                </a:highlight>
                <a:latin typeface="Consolas"/>
                <a:ea typeface="Consolas"/>
                <a:cs typeface="Consolas"/>
                <a:sym typeface="Consolas"/>
              </a:rPr>
              <a:t>::fstream </a:t>
            </a:r>
            <a:r>
              <a:rPr b="1" lang="vi" sz="1000">
                <a:solidFill>
                  <a:srgbClr val="990000"/>
                </a:solidFill>
                <a:highlight>
                  <a:srgbClr val="F7F7F7"/>
                </a:highlight>
                <a:latin typeface="Consolas"/>
                <a:ea typeface="Consolas"/>
                <a:cs typeface="Consolas"/>
                <a:sym typeface="Consolas"/>
              </a:rPr>
              <a:t>file</a:t>
            </a:r>
            <a:r>
              <a:rPr lang="vi" sz="1000">
                <a:solidFill>
                  <a:srgbClr val="333333"/>
                </a:solidFill>
                <a:highlight>
                  <a:srgbClr val="F7F7F7"/>
                </a:highlight>
                <a:latin typeface="Consolas"/>
                <a:ea typeface="Consolas"/>
                <a:cs typeface="Consolas"/>
                <a:sym typeface="Consolas"/>
              </a:rPr>
              <a:t>(</a:t>
            </a:r>
            <a:r>
              <a:rPr lang="vi" sz="1000">
                <a:solidFill>
                  <a:srgbClr val="DD1144"/>
                </a:solidFill>
                <a:highlight>
                  <a:srgbClr val="F7F7F7"/>
                </a:highlight>
                <a:latin typeface="Consolas"/>
                <a:ea typeface="Consolas"/>
                <a:cs typeface="Consolas"/>
                <a:sym typeface="Consolas"/>
              </a:rPr>
              <a:t>"C:/Users/ADMIN/Desktop/my_document.txt"</a:t>
            </a:r>
            <a:r>
              <a:rPr lang="vi" sz="1000">
                <a:solidFill>
                  <a:srgbClr val="333333"/>
                </a:solidFill>
                <a:highlight>
                  <a:srgbClr val="F7F7F7"/>
                </a:highlight>
                <a:latin typeface="Consolas"/>
                <a:ea typeface="Consolas"/>
                <a:cs typeface="Consolas"/>
                <a:sym typeface="Consolas"/>
              </a:rPr>
              <a:t>, </a:t>
            </a:r>
            <a:r>
              <a:rPr lang="vi" sz="1000">
                <a:solidFill>
                  <a:srgbClr val="0086B3"/>
                </a:solidFill>
                <a:highlight>
                  <a:srgbClr val="F7F7F7"/>
                </a:highlight>
                <a:latin typeface="Consolas"/>
                <a:ea typeface="Consolas"/>
                <a:cs typeface="Consolas"/>
                <a:sym typeface="Consolas"/>
              </a:rPr>
              <a:t>std</a:t>
            </a:r>
            <a:r>
              <a:rPr lang="vi" sz="1000">
                <a:solidFill>
                  <a:srgbClr val="333333"/>
                </a:solidFill>
                <a:highlight>
                  <a:srgbClr val="F7F7F7"/>
                </a:highlight>
                <a:latin typeface="Consolas"/>
                <a:ea typeface="Consolas"/>
                <a:cs typeface="Consolas"/>
                <a:sym typeface="Consolas"/>
              </a:rPr>
              <a:t>::ios::out | </a:t>
            </a:r>
            <a:r>
              <a:rPr lang="vi" sz="1000">
                <a:solidFill>
                  <a:srgbClr val="0086B3"/>
                </a:solidFill>
                <a:highlight>
                  <a:srgbClr val="F7F7F7"/>
                </a:highlight>
                <a:latin typeface="Consolas"/>
                <a:ea typeface="Consolas"/>
                <a:cs typeface="Consolas"/>
                <a:sym typeface="Consolas"/>
              </a:rPr>
              <a:t>std</a:t>
            </a:r>
            <a:r>
              <a:rPr lang="vi" sz="1000">
                <a:solidFill>
                  <a:srgbClr val="333333"/>
                </a:solidFill>
                <a:highlight>
                  <a:srgbClr val="F7F7F7"/>
                </a:highlight>
                <a:latin typeface="Consolas"/>
                <a:ea typeface="Consolas"/>
                <a:cs typeface="Consolas"/>
                <a:sym typeface="Consolas"/>
              </a:rPr>
              <a:t>::ios::binary);</a:t>
            </a:r>
            <a:endParaRPr sz="1000">
              <a:solidFill>
                <a:srgbClr val="333333"/>
              </a:solidFill>
              <a:highlight>
                <a:srgbClr val="F7F7F7"/>
              </a:highlight>
              <a:latin typeface="Consolas"/>
              <a:ea typeface="Consolas"/>
              <a:cs typeface="Consolas"/>
              <a:sym typeface="Consolas"/>
            </a:endParaRPr>
          </a:p>
          <a:p>
            <a:pPr indent="0" lvl="0" marL="0" rtl="0" algn="l">
              <a:spcBef>
                <a:spcPts val="1200"/>
              </a:spcBef>
              <a:spcAft>
                <a:spcPts val="1600"/>
              </a:spcAft>
              <a:buNone/>
            </a:pPr>
            <a:r>
              <a:t/>
            </a:r>
            <a:endParaRPr/>
          </a:p>
        </p:txBody>
      </p:sp>
      <p:pic>
        <p:nvPicPr>
          <p:cNvPr id="210" name="Google Shape;210;p32"/>
          <p:cNvPicPr preferRelativeResize="0"/>
          <p:nvPr/>
        </p:nvPicPr>
        <p:blipFill>
          <a:blip r:embed="rId3">
            <a:alphaModFix/>
          </a:blip>
          <a:stretch>
            <a:fillRect/>
          </a:stretch>
        </p:blipFill>
        <p:spPr>
          <a:xfrm>
            <a:off x="1999675" y="2140525"/>
            <a:ext cx="5010150" cy="2266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Sử dụng 1 output stream cho nhiều file</a:t>
            </a:r>
            <a:endParaRPr/>
          </a:p>
        </p:txBody>
      </p:sp>
      <p:pic>
        <p:nvPicPr>
          <p:cNvPr id="216" name="Google Shape;216;p33"/>
          <p:cNvPicPr preferRelativeResize="0"/>
          <p:nvPr/>
        </p:nvPicPr>
        <p:blipFill>
          <a:blip r:embed="rId3">
            <a:alphaModFix/>
          </a:blip>
          <a:stretch>
            <a:fillRect/>
          </a:stretch>
        </p:blipFill>
        <p:spPr>
          <a:xfrm>
            <a:off x="1235650" y="1192600"/>
            <a:ext cx="5943600" cy="3571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Luyện tập</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Stream for string C++</a:t>
            </a:r>
            <a:endParaRPr/>
          </a:p>
        </p:txBody>
      </p:sp>
      <p:sp>
        <p:nvSpPr>
          <p:cNvPr id="227" name="Google Shape;227;p3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vi"/>
              <a:t>Ngôn ngữ C++ cung cấp 1 số stream khác sử dụng cho đối tượng string.</a:t>
            </a:r>
            <a:endParaRPr/>
          </a:p>
          <a:p>
            <a:pPr indent="-342900" lvl="0" marL="457200" rtl="0" algn="l">
              <a:spcBef>
                <a:spcPts val="0"/>
              </a:spcBef>
              <a:spcAft>
                <a:spcPts val="0"/>
              </a:spcAft>
              <a:buSzPts val="1800"/>
              <a:buChar char="-"/>
            </a:pPr>
            <a:r>
              <a:rPr lang="vi"/>
              <a:t>Một số stream cho string C++: </a:t>
            </a:r>
            <a:r>
              <a:rPr b="1" lang="vi"/>
              <a:t>istringstream</a:t>
            </a:r>
            <a:r>
              <a:rPr lang="vi"/>
              <a:t>, </a:t>
            </a:r>
            <a:r>
              <a:rPr b="1" lang="vi"/>
              <a:t>ostringstream</a:t>
            </a:r>
            <a:r>
              <a:rPr lang="vi"/>
              <a:t>, </a:t>
            </a:r>
            <a:r>
              <a:rPr b="1" lang="vi"/>
              <a:t>stringstream </a:t>
            </a:r>
            <a:r>
              <a:rPr lang="vi"/>
              <a:t>trong thư viện </a:t>
            </a:r>
            <a:r>
              <a:rPr b="1" lang="vi"/>
              <a:t>sstream</a:t>
            </a:r>
            <a:r>
              <a:rPr lang="vi"/>
              <a:t>.</a:t>
            </a:r>
            <a:endParaRPr b="1" sz="1000">
              <a:solidFill>
                <a:schemeClr val="lt2"/>
              </a:solidFill>
              <a:highlight>
                <a:srgbClr val="F7F7F7"/>
              </a:highlight>
              <a:latin typeface="Consolas"/>
              <a:ea typeface="Consolas"/>
              <a:cs typeface="Consolas"/>
              <a:sym typeface="Consolas"/>
            </a:endParaRPr>
          </a:p>
          <a:p>
            <a:pPr indent="-342900" lvl="0" marL="457200" rtl="0" algn="l">
              <a:spcBef>
                <a:spcPts val="0"/>
              </a:spcBef>
              <a:spcAft>
                <a:spcPts val="0"/>
              </a:spcAft>
              <a:buSzPts val="1800"/>
              <a:buChar char="-"/>
            </a:pPr>
            <a:r>
              <a:rPr lang="vi"/>
              <a:t>Có 2 cách để đưa dữ liệu buffer vào đối tượng stringstream: sử dụng </a:t>
            </a:r>
            <a:r>
              <a:rPr b="1" lang="vi"/>
              <a:t>&lt;&lt; </a:t>
            </a:r>
            <a:r>
              <a:rPr lang="vi"/>
              <a:t>hoặc set value bằng phương thức </a:t>
            </a:r>
            <a:r>
              <a:rPr b="1" lang="vi"/>
              <a:t>str</a:t>
            </a:r>
            <a:endParaRPr b="1"/>
          </a:p>
        </p:txBody>
      </p:sp>
      <p:pic>
        <p:nvPicPr>
          <p:cNvPr id="228" name="Google Shape;228;p35"/>
          <p:cNvPicPr preferRelativeResize="0"/>
          <p:nvPr/>
        </p:nvPicPr>
        <p:blipFill>
          <a:blip r:embed="rId3">
            <a:alphaModFix/>
          </a:blip>
          <a:stretch>
            <a:fillRect/>
          </a:stretch>
        </p:blipFill>
        <p:spPr>
          <a:xfrm>
            <a:off x="838675" y="3127125"/>
            <a:ext cx="3943450" cy="488025"/>
          </a:xfrm>
          <a:prstGeom prst="rect">
            <a:avLst/>
          </a:prstGeom>
          <a:noFill/>
          <a:ln>
            <a:noFill/>
          </a:ln>
        </p:spPr>
      </p:pic>
      <p:pic>
        <p:nvPicPr>
          <p:cNvPr id="229" name="Google Shape;229;p35"/>
          <p:cNvPicPr preferRelativeResize="0"/>
          <p:nvPr/>
        </p:nvPicPr>
        <p:blipFill>
          <a:blip r:embed="rId4">
            <a:alphaModFix/>
          </a:blip>
          <a:stretch>
            <a:fillRect/>
          </a:stretch>
        </p:blipFill>
        <p:spPr>
          <a:xfrm>
            <a:off x="838675" y="3888275"/>
            <a:ext cx="3943450" cy="488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Stream for string C++</a:t>
            </a:r>
            <a:endParaRPr/>
          </a:p>
        </p:txBody>
      </p:sp>
      <p:sp>
        <p:nvSpPr>
          <p:cNvPr id="235" name="Google Shape;235;p3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vi"/>
              <a:t>Phương thức str còn dùng để truy xuất dữ liệu trong stringstream.</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vi"/>
              <a:t>Để lấy dữ liệu từ buffer của đối tượng stringstream đưa vào std::string, chúng ta sử dụng toán tử &gt;&gt;</a:t>
            </a:r>
            <a:endParaRPr/>
          </a:p>
        </p:txBody>
      </p:sp>
      <p:pic>
        <p:nvPicPr>
          <p:cNvPr id="236" name="Google Shape;236;p36"/>
          <p:cNvPicPr preferRelativeResize="0"/>
          <p:nvPr/>
        </p:nvPicPr>
        <p:blipFill>
          <a:blip r:embed="rId3">
            <a:alphaModFix/>
          </a:blip>
          <a:stretch>
            <a:fillRect/>
          </a:stretch>
        </p:blipFill>
        <p:spPr>
          <a:xfrm>
            <a:off x="2623481" y="1684100"/>
            <a:ext cx="4600694" cy="607800"/>
          </a:xfrm>
          <a:prstGeom prst="rect">
            <a:avLst/>
          </a:prstGeom>
          <a:noFill/>
          <a:ln>
            <a:noFill/>
          </a:ln>
        </p:spPr>
      </p:pic>
      <p:pic>
        <p:nvPicPr>
          <p:cNvPr id="237" name="Google Shape;237;p36"/>
          <p:cNvPicPr preferRelativeResize="0"/>
          <p:nvPr/>
        </p:nvPicPr>
        <p:blipFill>
          <a:blip r:embed="rId4">
            <a:alphaModFix/>
          </a:blip>
          <a:stretch>
            <a:fillRect/>
          </a:stretch>
        </p:blipFill>
        <p:spPr>
          <a:xfrm>
            <a:off x="2985623" y="2995600"/>
            <a:ext cx="4164250" cy="1829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Chuyển đổi giữa string và số</a:t>
            </a:r>
            <a:endParaRPr/>
          </a:p>
        </p:txBody>
      </p:sp>
      <p:sp>
        <p:nvSpPr>
          <p:cNvPr id="243" name="Google Shape;243;p3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vi"/>
              <a:t>Số sang string:</a:t>
            </a:r>
            <a:endParaRPr/>
          </a:p>
        </p:txBody>
      </p:sp>
      <p:pic>
        <p:nvPicPr>
          <p:cNvPr id="244" name="Google Shape;244;p37"/>
          <p:cNvPicPr preferRelativeResize="0"/>
          <p:nvPr/>
        </p:nvPicPr>
        <p:blipFill>
          <a:blip r:embed="rId3">
            <a:alphaModFix/>
          </a:blip>
          <a:stretch>
            <a:fillRect/>
          </a:stretch>
        </p:blipFill>
        <p:spPr>
          <a:xfrm>
            <a:off x="2481250" y="1661425"/>
            <a:ext cx="4181475" cy="1962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Chuyển đổi giữa string và số</a:t>
            </a:r>
            <a:endParaRPr/>
          </a:p>
        </p:txBody>
      </p:sp>
      <p:sp>
        <p:nvSpPr>
          <p:cNvPr id="250" name="Google Shape;250;p3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vi"/>
              <a:t>String sang số:</a:t>
            </a:r>
            <a:endParaRPr/>
          </a:p>
          <a:p>
            <a:pPr indent="0" lvl="0" marL="457200" rtl="0" algn="l">
              <a:spcBef>
                <a:spcPts val="1600"/>
              </a:spcBef>
              <a:spcAft>
                <a:spcPts val="1600"/>
              </a:spcAft>
              <a:buNone/>
            </a:pPr>
            <a:r>
              <a:t/>
            </a:r>
            <a:endParaRPr/>
          </a:p>
        </p:txBody>
      </p:sp>
      <p:pic>
        <p:nvPicPr>
          <p:cNvPr id="251" name="Google Shape;251;p38"/>
          <p:cNvPicPr preferRelativeResize="0"/>
          <p:nvPr/>
        </p:nvPicPr>
        <p:blipFill>
          <a:blip r:embed="rId3">
            <a:alphaModFix/>
          </a:blip>
          <a:stretch>
            <a:fillRect/>
          </a:stretch>
        </p:blipFill>
        <p:spPr>
          <a:xfrm>
            <a:off x="2676525" y="1800225"/>
            <a:ext cx="3790950" cy="1543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Clear streamstring để sử dụng lại</a:t>
            </a:r>
            <a:endParaRPr/>
          </a:p>
        </p:txBody>
      </p:sp>
      <p:sp>
        <p:nvSpPr>
          <p:cNvPr id="257" name="Google Shape;257;p3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vi"/>
              <a:t>Chúng ta có thể dùng một đối tượng streamstring cho nhiều string khác nhau bằng cách xóa dữ liệu bên trong buffer của nó đi.</a:t>
            </a:r>
            <a:endParaRPr/>
          </a:p>
        </p:txBody>
      </p:sp>
      <p:pic>
        <p:nvPicPr>
          <p:cNvPr id="258" name="Google Shape;258;p39"/>
          <p:cNvPicPr preferRelativeResize="0"/>
          <p:nvPr/>
        </p:nvPicPr>
        <p:blipFill>
          <a:blip r:embed="rId3">
            <a:alphaModFix/>
          </a:blip>
          <a:stretch>
            <a:fillRect/>
          </a:stretch>
        </p:blipFill>
        <p:spPr>
          <a:xfrm>
            <a:off x="2990850" y="2252663"/>
            <a:ext cx="3162300" cy="6381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0"/>
          <p:cNvSpPr txBox="1"/>
          <p:nvPr>
            <p:ph type="title"/>
          </p:nvPr>
        </p:nvSpPr>
        <p:spPr>
          <a:xfrm>
            <a:off x="311700" y="1256050"/>
            <a:ext cx="8520600" cy="203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Các chế độ mở file</a:t>
            </a:r>
            <a:endParaRPr/>
          </a:p>
        </p:txBody>
      </p:sp>
      <p:pic>
        <p:nvPicPr>
          <p:cNvPr id="99" name="Google Shape;99;p15"/>
          <p:cNvPicPr preferRelativeResize="0"/>
          <p:nvPr/>
        </p:nvPicPr>
        <p:blipFill>
          <a:blip r:embed="rId3">
            <a:alphaModFix/>
          </a:blip>
          <a:stretch>
            <a:fillRect/>
          </a:stretch>
        </p:blipFill>
        <p:spPr>
          <a:xfrm>
            <a:off x="985838" y="1088025"/>
            <a:ext cx="7172325" cy="3552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Ghi file</a:t>
            </a:r>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Sử dụng các hàm: </a:t>
            </a:r>
            <a:r>
              <a:rPr b="1" lang="vi"/>
              <a:t>fputc </a:t>
            </a:r>
            <a:r>
              <a:rPr lang="vi"/>
              <a:t>(ghi ký tự vào file), </a:t>
            </a:r>
            <a:r>
              <a:rPr b="1" lang="vi"/>
              <a:t>fputs </a:t>
            </a:r>
            <a:r>
              <a:rPr lang="vi"/>
              <a:t>(ghi chuỗi vào file), </a:t>
            </a:r>
            <a:r>
              <a:rPr b="1" lang="vi"/>
              <a:t>fprintf </a:t>
            </a:r>
            <a:r>
              <a:rPr lang="vi"/>
              <a:t>(ghi file theo định dạng của C).</a:t>
            </a:r>
            <a:endParaRPr/>
          </a:p>
          <a:p>
            <a:pPr indent="0" lvl="0" marL="152400" marR="152400" rtl="0" algn="l">
              <a:lnSpc>
                <a:spcPct val="145000"/>
              </a:lnSpc>
              <a:spcBef>
                <a:spcPts val="1600"/>
              </a:spcBef>
              <a:spcAft>
                <a:spcPts val="0"/>
              </a:spcAft>
              <a:buNone/>
            </a:pPr>
            <a:r>
              <a:rPr b="1" lang="vi" sz="1000">
                <a:solidFill>
                  <a:srgbClr val="333333"/>
                </a:solidFill>
                <a:highlight>
                  <a:srgbClr val="F7F7F7"/>
                </a:highlight>
                <a:latin typeface="Consolas"/>
                <a:ea typeface="Consolas"/>
                <a:cs typeface="Consolas"/>
                <a:sym typeface="Consolas"/>
              </a:rPr>
              <a:t>int</a:t>
            </a:r>
            <a:r>
              <a:rPr lang="vi" sz="1000">
                <a:solidFill>
                  <a:srgbClr val="333333"/>
                </a:solidFill>
                <a:highlight>
                  <a:srgbClr val="F7F7F7"/>
                </a:highlight>
                <a:latin typeface="Consolas"/>
                <a:ea typeface="Consolas"/>
                <a:cs typeface="Consolas"/>
                <a:sym typeface="Consolas"/>
              </a:rPr>
              <a:t> </a:t>
            </a:r>
            <a:r>
              <a:rPr b="1" lang="vi" sz="1000">
                <a:solidFill>
                  <a:srgbClr val="990000"/>
                </a:solidFill>
                <a:highlight>
                  <a:srgbClr val="F7F7F7"/>
                </a:highlight>
                <a:latin typeface="Consolas"/>
                <a:ea typeface="Consolas"/>
                <a:cs typeface="Consolas"/>
                <a:sym typeface="Consolas"/>
              </a:rPr>
              <a:t>fputc</a:t>
            </a:r>
            <a:r>
              <a:rPr lang="vi" sz="1000">
                <a:solidFill>
                  <a:srgbClr val="333333"/>
                </a:solidFill>
                <a:highlight>
                  <a:srgbClr val="F7F7F7"/>
                </a:highlight>
                <a:latin typeface="Consolas"/>
                <a:ea typeface="Consolas"/>
                <a:cs typeface="Consolas"/>
                <a:sym typeface="Consolas"/>
              </a:rPr>
              <a:t>(</a:t>
            </a:r>
            <a:r>
              <a:rPr b="1" lang="vi" sz="1000">
                <a:solidFill>
                  <a:srgbClr val="333333"/>
                </a:solidFill>
                <a:highlight>
                  <a:srgbClr val="F7F7F7"/>
                </a:highlight>
                <a:latin typeface="Consolas"/>
                <a:ea typeface="Consolas"/>
                <a:cs typeface="Consolas"/>
                <a:sym typeface="Consolas"/>
              </a:rPr>
              <a:t>int</a:t>
            </a:r>
            <a:r>
              <a:rPr lang="vi" sz="1000">
                <a:solidFill>
                  <a:srgbClr val="333333"/>
                </a:solidFill>
                <a:highlight>
                  <a:srgbClr val="F7F7F7"/>
                </a:highlight>
                <a:latin typeface="Consolas"/>
                <a:ea typeface="Consolas"/>
                <a:cs typeface="Consolas"/>
                <a:sym typeface="Consolas"/>
              </a:rPr>
              <a:t> c, FILE *f);</a:t>
            </a:r>
            <a:endParaRPr sz="1000">
              <a:solidFill>
                <a:srgbClr val="333333"/>
              </a:solidFill>
              <a:highlight>
                <a:srgbClr val="F7F7F7"/>
              </a:highlight>
              <a:latin typeface="Consolas"/>
              <a:ea typeface="Consolas"/>
              <a:cs typeface="Consolas"/>
              <a:sym typeface="Consolas"/>
            </a:endParaRPr>
          </a:p>
          <a:p>
            <a:pPr indent="0" lvl="0" marL="152400" marR="152400" rtl="0" algn="l">
              <a:lnSpc>
                <a:spcPct val="145000"/>
              </a:lnSpc>
              <a:spcBef>
                <a:spcPts val="1200"/>
              </a:spcBef>
              <a:spcAft>
                <a:spcPts val="0"/>
              </a:spcAft>
              <a:buNone/>
            </a:pPr>
            <a:r>
              <a:rPr b="1" lang="vi" sz="1000">
                <a:solidFill>
                  <a:srgbClr val="333333"/>
                </a:solidFill>
                <a:highlight>
                  <a:srgbClr val="F7F7F7"/>
                </a:highlight>
                <a:latin typeface="Consolas"/>
                <a:ea typeface="Consolas"/>
                <a:cs typeface="Consolas"/>
                <a:sym typeface="Consolas"/>
              </a:rPr>
              <a:t>int</a:t>
            </a:r>
            <a:r>
              <a:rPr lang="vi" sz="1000">
                <a:solidFill>
                  <a:srgbClr val="333333"/>
                </a:solidFill>
                <a:highlight>
                  <a:srgbClr val="F7F7F7"/>
                </a:highlight>
                <a:latin typeface="Consolas"/>
                <a:ea typeface="Consolas"/>
                <a:cs typeface="Consolas"/>
                <a:sym typeface="Consolas"/>
              </a:rPr>
              <a:t> </a:t>
            </a:r>
            <a:r>
              <a:rPr b="1" lang="vi" sz="1000">
                <a:solidFill>
                  <a:srgbClr val="990000"/>
                </a:solidFill>
                <a:highlight>
                  <a:srgbClr val="F7F7F7"/>
                </a:highlight>
                <a:latin typeface="Consolas"/>
                <a:ea typeface="Consolas"/>
                <a:cs typeface="Consolas"/>
                <a:sym typeface="Consolas"/>
              </a:rPr>
              <a:t>fputs</a:t>
            </a:r>
            <a:r>
              <a:rPr lang="vi" sz="1000">
                <a:solidFill>
                  <a:srgbClr val="333333"/>
                </a:solidFill>
                <a:highlight>
                  <a:srgbClr val="F7F7F7"/>
                </a:highlight>
                <a:latin typeface="Consolas"/>
                <a:ea typeface="Consolas"/>
                <a:cs typeface="Consolas"/>
                <a:sym typeface="Consolas"/>
              </a:rPr>
              <a:t>(</a:t>
            </a:r>
            <a:r>
              <a:rPr b="1" lang="vi" sz="1000">
                <a:solidFill>
                  <a:srgbClr val="333333"/>
                </a:solidFill>
                <a:highlight>
                  <a:srgbClr val="F7F7F7"/>
                </a:highlight>
                <a:latin typeface="Consolas"/>
                <a:ea typeface="Consolas"/>
                <a:cs typeface="Consolas"/>
                <a:sym typeface="Consolas"/>
              </a:rPr>
              <a:t>const</a:t>
            </a:r>
            <a:r>
              <a:rPr lang="vi" sz="1000">
                <a:solidFill>
                  <a:srgbClr val="333333"/>
                </a:solidFill>
                <a:highlight>
                  <a:srgbClr val="F7F7F7"/>
                </a:highlight>
                <a:latin typeface="Consolas"/>
                <a:ea typeface="Consolas"/>
                <a:cs typeface="Consolas"/>
                <a:sym typeface="Consolas"/>
              </a:rPr>
              <a:t> </a:t>
            </a:r>
            <a:r>
              <a:rPr b="1" lang="vi" sz="1000">
                <a:solidFill>
                  <a:srgbClr val="333333"/>
                </a:solidFill>
                <a:highlight>
                  <a:srgbClr val="F7F7F7"/>
                </a:highlight>
                <a:latin typeface="Consolas"/>
                <a:ea typeface="Consolas"/>
                <a:cs typeface="Consolas"/>
                <a:sym typeface="Consolas"/>
              </a:rPr>
              <a:t>char</a:t>
            </a:r>
            <a:r>
              <a:rPr lang="vi" sz="1000">
                <a:solidFill>
                  <a:srgbClr val="333333"/>
                </a:solidFill>
                <a:highlight>
                  <a:srgbClr val="F7F7F7"/>
                </a:highlight>
                <a:latin typeface="Consolas"/>
                <a:ea typeface="Consolas"/>
                <a:cs typeface="Consolas"/>
                <a:sym typeface="Consolas"/>
              </a:rPr>
              <a:t> *str, FILE *f);</a:t>
            </a:r>
            <a:endParaRPr sz="1000">
              <a:solidFill>
                <a:srgbClr val="333333"/>
              </a:solidFill>
              <a:highlight>
                <a:srgbClr val="F7F7F7"/>
              </a:highlight>
              <a:latin typeface="Consolas"/>
              <a:ea typeface="Consolas"/>
              <a:cs typeface="Consolas"/>
              <a:sym typeface="Consolas"/>
            </a:endParaRPr>
          </a:p>
          <a:p>
            <a:pPr indent="0" lvl="0" marL="152400" marR="152400" rtl="0" algn="l">
              <a:lnSpc>
                <a:spcPct val="145000"/>
              </a:lnSpc>
              <a:spcBef>
                <a:spcPts val="1200"/>
              </a:spcBef>
              <a:spcAft>
                <a:spcPts val="0"/>
              </a:spcAft>
              <a:buNone/>
            </a:pPr>
            <a:r>
              <a:rPr b="1" lang="vi" sz="1000">
                <a:solidFill>
                  <a:srgbClr val="333333"/>
                </a:solidFill>
                <a:highlight>
                  <a:srgbClr val="F7F7F7"/>
                </a:highlight>
                <a:latin typeface="Consolas"/>
                <a:ea typeface="Consolas"/>
                <a:cs typeface="Consolas"/>
                <a:sym typeface="Consolas"/>
              </a:rPr>
              <a:t>int</a:t>
            </a:r>
            <a:r>
              <a:rPr lang="vi" sz="1000">
                <a:solidFill>
                  <a:srgbClr val="333333"/>
                </a:solidFill>
                <a:highlight>
                  <a:srgbClr val="F7F7F7"/>
                </a:highlight>
                <a:latin typeface="Consolas"/>
                <a:ea typeface="Consolas"/>
                <a:cs typeface="Consolas"/>
                <a:sym typeface="Consolas"/>
              </a:rPr>
              <a:t> </a:t>
            </a:r>
            <a:r>
              <a:rPr b="1" lang="vi" sz="1000">
                <a:solidFill>
                  <a:srgbClr val="990000"/>
                </a:solidFill>
                <a:highlight>
                  <a:srgbClr val="F7F7F7"/>
                </a:highlight>
                <a:latin typeface="Consolas"/>
                <a:ea typeface="Consolas"/>
                <a:cs typeface="Consolas"/>
                <a:sym typeface="Consolas"/>
              </a:rPr>
              <a:t>fprintf</a:t>
            </a:r>
            <a:r>
              <a:rPr lang="vi" sz="1000">
                <a:solidFill>
                  <a:srgbClr val="333333"/>
                </a:solidFill>
                <a:highlight>
                  <a:srgbClr val="F7F7F7"/>
                </a:highlight>
                <a:latin typeface="Consolas"/>
                <a:ea typeface="Consolas"/>
                <a:cs typeface="Consolas"/>
                <a:sym typeface="Consolas"/>
              </a:rPr>
              <a:t>(FILE *f, </a:t>
            </a:r>
            <a:r>
              <a:rPr b="1" lang="vi" sz="1000">
                <a:solidFill>
                  <a:srgbClr val="333333"/>
                </a:solidFill>
                <a:highlight>
                  <a:srgbClr val="F7F7F7"/>
                </a:highlight>
                <a:latin typeface="Consolas"/>
                <a:ea typeface="Consolas"/>
                <a:cs typeface="Consolas"/>
                <a:sym typeface="Consolas"/>
              </a:rPr>
              <a:t>const</a:t>
            </a:r>
            <a:r>
              <a:rPr lang="vi" sz="1000">
                <a:solidFill>
                  <a:srgbClr val="333333"/>
                </a:solidFill>
                <a:highlight>
                  <a:srgbClr val="F7F7F7"/>
                </a:highlight>
                <a:latin typeface="Consolas"/>
                <a:ea typeface="Consolas"/>
                <a:cs typeface="Consolas"/>
                <a:sym typeface="Consolas"/>
              </a:rPr>
              <a:t> </a:t>
            </a:r>
            <a:r>
              <a:rPr b="1" lang="vi" sz="1000">
                <a:solidFill>
                  <a:srgbClr val="333333"/>
                </a:solidFill>
                <a:highlight>
                  <a:srgbClr val="F7F7F7"/>
                </a:highlight>
                <a:latin typeface="Consolas"/>
                <a:ea typeface="Consolas"/>
                <a:cs typeface="Consolas"/>
                <a:sym typeface="Consolas"/>
              </a:rPr>
              <a:t>char</a:t>
            </a:r>
            <a:r>
              <a:rPr lang="vi" sz="1000">
                <a:solidFill>
                  <a:srgbClr val="333333"/>
                </a:solidFill>
                <a:highlight>
                  <a:srgbClr val="F7F7F7"/>
                </a:highlight>
                <a:latin typeface="Consolas"/>
                <a:ea typeface="Consolas"/>
                <a:cs typeface="Consolas"/>
                <a:sym typeface="Consolas"/>
              </a:rPr>
              <a:t> *format, ...);</a:t>
            </a:r>
            <a:endParaRPr sz="1000">
              <a:solidFill>
                <a:srgbClr val="333333"/>
              </a:solidFill>
              <a:highlight>
                <a:srgbClr val="F7F7F7"/>
              </a:highlight>
              <a:latin typeface="Consolas"/>
              <a:ea typeface="Consolas"/>
              <a:cs typeface="Consolas"/>
              <a:sym typeface="Consolas"/>
            </a:endParaRPr>
          </a:p>
          <a:p>
            <a:pPr indent="0" lvl="0" marL="0" rtl="0" algn="l">
              <a:spcBef>
                <a:spcPts val="1200"/>
              </a:spcBef>
              <a:spcAft>
                <a:spcPts val="1600"/>
              </a:spcAft>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Đọc file</a:t>
            </a:r>
            <a:endParaRPr/>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Tương tự như ghi file, với đọc file ta có các hàm: </a:t>
            </a:r>
            <a:r>
              <a:rPr b="1" lang="vi"/>
              <a:t>fgetc</a:t>
            </a:r>
            <a:r>
              <a:rPr lang="vi"/>
              <a:t>, </a:t>
            </a:r>
            <a:r>
              <a:rPr b="1" lang="vi"/>
              <a:t>fgets</a:t>
            </a:r>
            <a:r>
              <a:rPr lang="vi"/>
              <a:t>, </a:t>
            </a:r>
            <a:r>
              <a:rPr b="1" lang="vi"/>
              <a:t>fscanf</a:t>
            </a:r>
            <a:endParaRPr b="1"/>
          </a:p>
          <a:p>
            <a:pPr indent="0" lvl="0" marL="152400" marR="152400" rtl="0" algn="l">
              <a:lnSpc>
                <a:spcPct val="145000"/>
              </a:lnSpc>
              <a:spcBef>
                <a:spcPts val="1600"/>
              </a:spcBef>
              <a:spcAft>
                <a:spcPts val="0"/>
              </a:spcAft>
              <a:buNone/>
            </a:pPr>
            <a:r>
              <a:rPr b="1" lang="vi" sz="1000">
                <a:solidFill>
                  <a:srgbClr val="333333"/>
                </a:solidFill>
                <a:highlight>
                  <a:srgbClr val="F7F7F7"/>
                </a:highlight>
                <a:latin typeface="Consolas"/>
                <a:ea typeface="Consolas"/>
                <a:cs typeface="Consolas"/>
                <a:sym typeface="Consolas"/>
              </a:rPr>
              <a:t>int</a:t>
            </a:r>
            <a:r>
              <a:rPr lang="vi" sz="1000">
                <a:solidFill>
                  <a:srgbClr val="333333"/>
                </a:solidFill>
                <a:highlight>
                  <a:srgbClr val="F7F7F7"/>
                </a:highlight>
                <a:latin typeface="Consolas"/>
                <a:ea typeface="Consolas"/>
                <a:cs typeface="Consolas"/>
                <a:sym typeface="Consolas"/>
              </a:rPr>
              <a:t> </a:t>
            </a:r>
            <a:r>
              <a:rPr b="1" lang="vi" sz="1000">
                <a:solidFill>
                  <a:srgbClr val="990000"/>
                </a:solidFill>
                <a:highlight>
                  <a:srgbClr val="F7F7F7"/>
                </a:highlight>
                <a:latin typeface="Consolas"/>
                <a:ea typeface="Consolas"/>
                <a:cs typeface="Consolas"/>
                <a:sym typeface="Consolas"/>
              </a:rPr>
              <a:t>fgetc</a:t>
            </a:r>
            <a:r>
              <a:rPr lang="vi" sz="1000">
                <a:solidFill>
                  <a:srgbClr val="333333"/>
                </a:solidFill>
                <a:highlight>
                  <a:srgbClr val="F7F7F7"/>
                </a:highlight>
                <a:latin typeface="Consolas"/>
                <a:ea typeface="Consolas"/>
                <a:cs typeface="Consolas"/>
                <a:sym typeface="Consolas"/>
              </a:rPr>
              <a:t>(FILE *f);</a:t>
            </a:r>
            <a:endParaRPr sz="1000">
              <a:solidFill>
                <a:srgbClr val="333333"/>
              </a:solidFill>
              <a:highlight>
                <a:srgbClr val="F7F7F7"/>
              </a:highlight>
              <a:latin typeface="Consolas"/>
              <a:ea typeface="Consolas"/>
              <a:cs typeface="Consolas"/>
              <a:sym typeface="Consolas"/>
            </a:endParaRPr>
          </a:p>
          <a:p>
            <a:pPr indent="0" lvl="0" marL="152400" marR="152400" rtl="0" algn="l">
              <a:lnSpc>
                <a:spcPct val="145000"/>
              </a:lnSpc>
              <a:spcBef>
                <a:spcPts val="1200"/>
              </a:spcBef>
              <a:spcAft>
                <a:spcPts val="0"/>
              </a:spcAft>
              <a:buNone/>
            </a:pPr>
            <a:r>
              <a:rPr b="1" lang="vi" sz="1000">
                <a:solidFill>
                  <a:srgbClr val="333333"/>
                </a:solidFill>
                <a:highlight>
                  <a:srgbClr val="F7F7F7"/>
                </a:highlight>
                <a:latin typeface="Consolas"/>
                <a:ea typeface="Consolas"/>
                <a:cs typeface="Consolas"/>
                <a:sym typeface="Consolas"/>
              </a:rPr>
              <a:t>char</a:t>
            </a:r>
            <a:r>
              <a:rPr lang="vi" sz="1000">
                <a:solidFill>
                  <a:srgbClr val="333333"/>
                </a:solidFill>
                <a:highlight>
                  <a:srgbClr val="F7F7F7"/>
                </a:highlight>
                <a:latin typeface="Consolas"/>
                <a:ea typeface="Consolas"/>
                <a:cs typeface="Consolas"/>
                <a:sym typeface="Consolas"/>
              </a:rPr>
              <a:t>* </a:t>
            </a:r>
            <a:r>
              <a:rPr b="1" lang="vi" sz="1000">
                <a:solidFill>
                  <a:srgbClr val="990000"/>
                </a:solidFill>
                <a:highlight>
                  <a:srgbClr val="F7F7F7"/>
                </a:highlight>
                <a:latin typeface="Consolas"/>
                <a:ea typeface="Consolas"/>
                <a:cs typeface="Consolas"/>
                <a:sym typeface="Consolas"/>
              </a:rPr>
              <a:t>fgets</a:t>
            </a:r>
            <a:r>
              <a:rPr lang="vi" sz="1000">
                <a:solidFill>
                  <a:srgbClr val="333333"/>
                </a:solidFill>
                <a:highlight>
                  <a:srgbClr val="F7F7F7"/>
                </a:highlight>
                <a:latin typeface="Consolas"/>
                <a:ea typeface="Consolas"/>
                <a:cs typeface="Consolas"/>
                <a:sym typeface="Consolas"/>
              </a:rPr>
              <a:t>(</a:t>
            </a:r>
            <a:r>
              <a:rPr b="1" lang="vi" sz="1000">
                <a:solidFill>
                  <a:srgbClr val="333333"/>
                </a:solidFill>
                <a:highlight>
                  <a:srgbClr val="F7F7F7"/>
                </a:highlight>
                <a:latin typeface="Consolas"/>
                <a:ea typeface="Consolas"/>
                <a:cs typeface="Consolas"/>
                <a:sym typeface="Consolas"/>
              </a:rPr>
              <a:t>char</a:t>
            </a:r>
            <a:r>
              <a:rPr lang="vi" sz="1000">
                <a:solidFill>
                  <a:srgbClr val="333333"/>
                </a:solidFill>
                <a:highlight>
                  <a:srgbClr val="F7F7F7"/>
                </a:highlight>
                <a:latin typeface="Consolas"/>
                <a:ea typeface="Consolas"/>
                <a:cs typeface="Consolas"/>
                <a:sym typeface="Consolas"/>
              </a:rPr>
              <a:t> *buf, </a:t>
            </a:r>
            <a:r>
              <a:rPr b="1" lang="vi" sz="1000">
                <a:solidFill>
                  <a:srgbClr val="333333"/>
                </a:solidFill>
                <a:highlight>
                  <a:srgbClr val="F7F7F7"/>
                </a:highlight>
                <a:latin typeface="Consolas"/>
                <a:ea typeface="Consolas"/>
                <a:cs typeface="Consolas"/>
                <a:sym typeface="Consolas"/>
              </a:rPr>
              <a:t>int</a:t>
            </a:r>
            <a:r>
              <a:rPr lang="vi" sz="1000">
                <a:solidFill>
                  <a:srgbClr val="333333"/>
                </a:solidFill>
                <a:highlight>
                  <a:srgbClr val="F7F7F7"/>
                </a:highlight>
                <a:latin typeface="Consolas"/>
                <a:ea typeface="Consolas"/>
                <a:cs typeface="Consolas"/>
                <a:sym typeface="Consolas"/>
              </a:rPr>
              <a:t> n, FILE *f);</a:t>
            </a:r>
            <a:endParaRPr sz="1000">
              <a:solidFill>
                <a:srgbClr val="333333"/>
              </a:solidFill>
              <a:highlight>
                <a:srgbClr val="F7F7F7"/>
              </a:highlight>
              <a:latin typeface="Consolas"/>
              <a:ea typeface="Consolas"/>
              <a:cs typeface="Consolas"/>
              <a:sym typeface="Consolas"/>
            </a:endParaRPr>
          </a:p>
          <a:p>
            <a:pPr indent="0" lvl="0" marL="152400" marR="152400" rtl="0" algn="l">
              <a:lnSpc>
                <a:spcPct val="145000"/>
              </a:lnSpc>
              <a:spcBef>
                <a:spcPts val="1200"/>
              </a:spcBef>
              <a:spcAft>
                <a:spcPts val="0"/>
              </a:spcAft>
              <a:buNone/>
            </a:pPr>
            <a:r>
              <a:rPr b="1" lang="vi" sz="1000">
                <a:solidFill>
                  <a:srgbClr val="333333"/>
                </a:solidFill>
                <a:highlight>
                  <a:srgbClr val="F7F7F7"/>
                </a:highlight>
                <a:latin typeface="Consolas"/>
                <a:ea typeface="Consolas"/>
                <a:cs typeface="Consolas"/>
                <a:sym typeface="Consolas"/>
              </a:rPr>
              <a:t>int</a:t>
            </a:r>
            <a:r>
              <a:rPr lang="vi" sz="1000">
                <a:solidFill>
                  <a:srgbClr val="333333"/>
                </a:solidFill>
                <a:highlight>
                  <a:srgbClr val="F7F7F7"/>
                </a:highlight>
                <a:latin typeface="Consolas"/>
                <a:ea typeface="Consolas"/>
                <a:cs typeface="Consolas"/>
                <a:sym typeface="Consolas"/>
              </a:rPr>
              <a:t> </a:t>
            </a:r>
            <a:r>
              <a:rPr b="1" lang="vi" sz="1000">
                <a:solidFill>
                  <a:srgbClr val="990000"/>
                </a:solidFill>
                <a:highlight>
                  <a:srgbClr val="F7F7F7"/>
                </a:highlight>
                <a:latin typeface="Consolas"/>
                <a:ea typeface="Consolas"/>
                <a:cs typeface="Consolas"/>
                <a:sym typeface="Consolas"/>
              </a:rPr>
              <a:t>fscanf</a:t>
            </a:r>
            <a:r>
              <a:rPr lang="vi" sz="1000">
                <a:solidFill>
                  <a:srgbClr val="333333"/>
                </a:solidFill>
                <a:highlight>
                  <a:srgbClr val="F7F7F7"/>
                </a:highlight>
                <a:latin typeface="Consolas"/>
                <a:ea typeface="Consolas"/>
                <a:cs typeface="Consolas"/>
                <a:sym typeface="Consolas"/>
              </a:rPr>
              <a:t>(FILE *f, </a:t>
            </a:r>
            <a:r>
              <a:rPr b="1" lang="vi" sz="1000">
                <a:solidFill>
                  <a:srgbClr val="333333"/>
                </a:solidFill>
                <a:highlight>
                  <a:srgbClr val="F7F7F7"/>
                </a:highlight>
                <a:latin typeface="Consolas"/>
                <a:ea typeface="Consolas"/>
                <a:cs typeface="Consolas"/>
                <a:sym typeface="Consolas"/>
              </a:rPr>
              <a:t>const</a:t>
            </a:r>
            <a:r>
              <a:rPr lang="vi" sz="1000">
                <a:solidFill>
                  <a:srgbClr val="333333"/>
                </a:solidFill>
                <a:highlight>
                  <a:srgbClr val="F7F7F7"/>
                </a:highlight>
                <a:latin typeface="Consolas"/>
                <a:ea typeface="Consolas"/>
                <a:cs typeface="Consolas"/>
                <a:sym typeface="Consolas"/>
              </a:rPr>
              <a:t> </a:t>
            </a:r>
            <a:r>
              <a:rPr b="1" lang="vi" sz="1000">
                <a:solidFill>
                  <a:srgbClr val="333333"/>
                </a:solidFill>
                <a:highlight>
                  <a:srgbClr val="F7F7F7"/>
                </a:highlight>
                <a:latin typeface="Consolas"/>
                <a:ea typeface="Consolas"/>
                <a:cs typeface="Consolas"/>
                <a:sym typeface="Consolas"/>
              </a:rPr>
              <a:t>char</a:t>
            </a:r>
            <a:r>
              <a:rPr lang="vi" sz="1000">
                <a:solidFill>
                  <a:srgbClr val="333333"/>
                </a:solidFill>
                <a:highlight>
                  <a:srgbClr val="F7F7F7"/>
                </a:highlight>
                <a:latin typeface="Consolas"/>
                <a:ea typeface="Consolas"/>
                <a:cs typeface="Consolas"/>
                <a:sym typeface="Consolas"/>
              </a:rPr>
              <a:t> *format, ...);</a:t>
            </a:r>
            <a:endParaRPr sz="1000">
              <a:solidFill>
                <a:srgbClr val="333333"/>
              </a:solidFill>
              <a:highlight>
                <a:srgbClr val="F7F7F7"/>
              </a:highlight>
              <a:latin typeface="Consolas"/>
              <a:ea typeface="Consolas"/>
              <a:cs typeface="Consolas"/>
              <a:sym typeface="Consolas"/>
            </a:endParaRPr>
          </a:p>
          <a:p>
            <a:pPr indent="0" lvl="0" marL="0" rtl="0" algn="l">
              <a:spcBef>
                <a:spcPts val="1200"/>
              </a:spcBef>
              <a:spcAft>
                <a:spcPts val="1600"/>
              </a:spcAft>
              <a:buNone/>
            </a:pPr>
            <a:r>
              <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Ví dụ</a:t>
            </a:r>
            <a:endParaRPr/>
          </a:p>
        </p:txBody>
      </p:sp>
      <p:pic>
        <p:nvPicPr>
          <p:cNvPr id="117" name="Google Shape;117;p18"/>
          <p:cNvPicPr preferRelativeResize="0"/>
          <p:nvPr/>
        </p:nvPicPr>
        <p:blipFill>
          <a:blip r:embed="rId3">
            <a:alphaModFix/>
          </a:blip>
          <a:stretch>
            <a:fillRect/>
          </a:stretch>
        </p:blipFill>
        <p:spPr>
          <a:xfrm>
            <a:off x="152400" y="1170200"/>
            <a:ext cx="4185675" cy="2729450"/>
          </a:xfrm>
          <a:prstGeom prst="rect">
            <a:avLst/>
          </a:prstGeom>
          <a:noFill/>
          <a:ln>
            <a:noFill/>
          </a:ln>
        </p:spPr>
      </p:pic>
      <p:pic>
        <p:nvPicPr>
          <p:cNvPr id="118" name="Google Shape;118;p18"/>
          <p:cNvPicPr preferRelativeResize="0"/>
          <p:nvPr/>
        </p:nvPicPr>
        <p:blipFill>
          <a:blip r:embed="rId4">
            <a:alphaModFix/>
          </a:blip>
          <a:stretch>
            <a:fillRect/>
          </a:stretch>
        </p:blipFill>
        <p:spPr>
          <a:xfrm>
            <a:off x="4296965" y="1170200"/>
            <a:ext cx="4694635" cy="2729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Thay đổi vị trí con trỏ file (cstdio)</a:t>
            </a:r>
            <a:endParaRPr/>
          </a:p>
        </p:txBody>
      </p:sp>
      <p:sp>
        <p:nvSpPr>
          <p:cNvPr id="124" name="Google Shape;124;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152400" marR="152400" rtl="0" algn="l">
              <a:lnSpc>
                <a:spcPct val="145000"/>
              </a:lnSpc>
              <a:spcBef>
                <a:spcPts val="0"/>
              </a:spcBef>
              <a:spcAft>
                <a:spcPts val="0"/>
              </a:spcAft>
              <a:buNone/>
            </a:pPr>
            <a:r>
              <a:rPr b="1" lang="vi" sz="1000">
                <a:solidFill>
                  <a:srgbClr val="333333"/>
                </a:solidFill>
                <a:highlight>
                  <a:srgbClr val="F7F7F7"/>
                </a:highlight>
                <a:latin typeface="Consolas"/>
                <a:ea typeface="Consolas"/>
                <a:cs typeface="Consolas"/>
                <a:sym typeface="Consolas"/>
              </a:rPr>
              <a:t>int</a:t>
            </a:r>
            <a:r>
              <a:rPr lang="vi" sz="1000">
                <a:solidFill>
                  <a:srgbClr val="333333"/>
                </a:solidFill>
                <a:highlight>
                  <a:srgbClr val="F7F7F7"/>
                </a:highlight>
                <a:latin typeface="Consolas"/>
                <a:ea typeface="Consolas"/>
                <a:cs typeface="Consolas"/>
                <a:sym typeface="Consolas"/>
              </a:rPr>
              <a:t> </a:t>
            </a:r>
            <a:r>
              <a:rPr b="1" lang="vi" sz="1000">
                <a:solidFill>
                  <a:srgbClr val="990000"/>
                </a:solidFill>
                <a:highlight>
                  <a:srgbClr val="F7F7F7"/>
                </a:highlight>
                <a:latin typeface="Consolas"/>
                <a:ea typeface="Consolas"/>
                <a:cs typeface="Consolas"/>
                <a:sym typeface="Consolas"/>
              </a:rPr>
              <a:t>fseek</a:t>
            </a:r>
            <a:r>
              <a:rPr lang="vi" sz="1000">
                <a:solidFill>
                  <a:srgbClr val="333333"/>
                </a:solidFill>
                <a:highlight>
                  <a:srgbClr val="F7F7F7"/>
                </a:highlight>
                <a:latin typeface="Consolas"/>
                <a:ea typeface="Consolas"/>
                <a:cs typeface="Consolas"/>
                <a:sym typeface="Consolas"/>
              </a:rPr>
              <a:t>(FILE *f, </a:t>
            </a:r>
            <a:r>
              <a:rPr b="1" lang="vi" sz="1000">
                <a:solidFill>
                  <a:srgbClr val="333333"/>
                </a:solidFill>
                <a:highlight>
                  <a:srgbClr val="F7F7F7"/>
                </a:highlight>
                <a:latin typeface="Consolas"/>
                <a:ea typeface="Consolas"/>
                <a:cs typeface="Consolas"/>
                <a:sym typeface="Consolas"/>
              </a:rPr>
              <a:t>long</a:t>
            </a:r>
            <a:r>
              <a:rPr lang="vi" sz="1000">
                <a:solidFill>
                  <a:srgbClr val="333333"/>
                </a:solidFill>
                <a:highlight>
                  <a:srgbClr val="F7F7F7"/>
                </a:highlight>
                <a:latin typeface="Consolas"/>
                <a:ea typeface="Consolas"/>
                <a:cs typeface="Consolas"/>
                <a:sym typeface="Consolas"/>
              </a:rPr>
              <a:t> </a:t>
            </a:r>
            <a:r>
              <a:rPr b="1" lang="vi" sz="1000">
                <a:solidFill>
                  <a:srgbClr val="333333"/>
                </a:solidFill>
                <a:highlight>
                  <a:srgbClr val="F7F7F7"/>
                </a:highlight>
                <a:latin typeface="Consolas"/>
                <a:ea typeface="Consolas"/>
                <a:cs typeface="Consolas"/>
                <a:sym typeface="Consolas"/>
              </a:rPr>
              <a:t>int</a:t>
            </a:r>
            <a:r>
              <a:rPr lang="vi" sz="1000">
                <a:solidFill>
                  <a:srgbClr val="333333"/>
                </a:solidFill>
                <a:highlight>
                  <a:srgbClr val="F7F7F7"/>
                </a:highlight>
                <a:latin typeface="Consolas"/>
                <a:ea typeface="Consolas"/>
                <a:cs typeface="Consolas"/>
                <a:sym typeface="Consolas"/>
              </a:rPr>
              <a:t> offset, </a:t>
            </a:r>
            <a:r>
              <a:rPr b="1" lang="vi" sz="1000">
                <a:solidFill>
                  <a:srgbClr val="333333"/>
                </a:solidFill>
                <a:highlight>
                  <a:srgbClr val="F7F7F7"/>
                </a:highlight>
                <a:latin typeface="Consolas"/>
                <a:ea typeface="Consolas"/>
                <a:cs typeface="Consolas"/>
                <a:sym typeface="Consolas"/>
              </a:rPr>
              <a:t>int</a:t>
            </a:r>
            <a:r>
              <a:rPr lang="vi" sz="1000">
                <a:solidFill>
                  <a:srgbClr val="333333"/>
                </a:solidFill>
                <a:highlight>
                  <a:srgbClr val="F7F7F7"/>
                </a:highlight>
                <a:latin typeface="Consolas"/>
                <a:ea typeface="Consolas"/>
                <a:cs typeface="Consolas"/>
                <a:sym typeface="Consolas"/>
              </a:rPr>
              <a:t> origin);</a:t>
            </a:r>
            <a:endParaRPr sz="1000">
              <a:solidFill>
                <a:srgbClr val="333333"/>
              </a:solidFill>
              <a:highlight>
                <a:srgbClr val="F7F7F7"/>
              </a:highlight>
              <a:latin typeface="Consolas"/>
              <a:ea typeface="Consolas"/>
              <a:cs typeface="Consolas"/>
              <a:sym typeface="Consolas"/>
            </a:endParaRPr>
          </a:p>
          <a:p>
            <a:pPr indent="0" lvl="0" marL="0" rtl="0" algn="l">
              <a:spcBef>
                <a:spcPts val="1200"/>
              </a:spcBef>
              <a:spcAft>
                <a:spcPts val="0"/>
              </a:spcAft>
              <a:buNone/>
            </a:pPr>
            <a:r>
              <a:rPr lang="vi" sz="1200">
                <a:solidFill>
                  <a:srgbClr val="333333"/>
                </a:solidFill>
                <a:latin typeface="Arial"/>
                <a:ea typeface="Arial"/>
                <a:cs typeface="Arial"/>
                <a:sym typeface="Arial"/>
              </a:rPr>
              <a:t>Trong đó:</a:t>
            </a:r>
            <a:endParaRPr sz="1200">
              <a:solidFill>
                <a:srgbClr val="333333"/>
              </a:solidFill>
              <a:latin typeface="Arial"/>
              <a:ea typeface="Arial"/>
              <a:cs typeface="Arial"/>
              <a:sym typeface="Arial"/>
            </a:endParaRPr>
          </a:p>
          <a:p>
            <a:pPr indent="-304800" lvl="0" marL="457200" rtl="0" algn="l">
              <a:spcBef>
                <a:spcPts val="1200"/>
              </a:spcBef>
              <a:spcAft>
                <a:spcPts val="0"/>
              </a:spcAft>
              <a:buClr>
                <a:srgbClr val="333333"/>
              </a:buClr>
              <a:buSzPts val="1200"/>
              <a:buFont typeface="Arial"/>
              <a:buChar char="●"/>
            </a:pPr>
            <a:r>
              <a:rPr lang="vi" sz="1200">
                <a:solidFill>
                  <a:srgbClr val="333333"/>
                </a:solidFill>
                <a:latin typeface="Arial"/>
                <a:ea typeface="Arial"/>
                <a:cs typeface="Arial"/>
                <a:sym typeface="Arial"/>
              </a:rPr>
              <a:t>f là con trỏ trỏ đến đối tượng FILE đang mở.</a:t>
            </a:r>
            <a:endParaRPr sz="1200">
              <a:solidFill>
                <a:srgbClr val="333333"/>
              </a:solidFill>
              <a:latin typeface="Arial"/>
              <a:ea typeface="Arial"/>
              <a:cs typeface="Arial"/>
              <a:sym typeface="Arial"/>
            </a:endParaRPr>
          </a:p>
          <a:p>
            <a:pPr indent="-304800" lvl="0" marL="457200" rtl="0" algn="l">
              <a:spcBef>
                <a:spcPts val="0"/>
              </a:spcBef>
              <a:spcAft>
                <a:spcPts val="0"/>
              </a:spcAft>
              <a:buClr>
                <a:srgbClr val="333333"/>
              </a:buClr>
              <a:buSzPts val="1200"/>
              <a:buFont typeface="Arial"/>
              <a:buChar char="●"/>
            </a:pPr>
            <a:r>
              <a:rPr lang="vi" sz="1200">
                <a:solidFill>
                  <a:srgbClr val="333333"/>
                </a:solidFill>
                <a:latin typeface="Arial"/>
                <a:ea typeface="Arial"/>
                <a:cs typeface="Arial"/>
                <a:sym typeface="Arial"/>
              </a:rPr>
              <a:t>offset là số bytes được cộng thêm tính từ vị trí origin.</a:t>
            </a:r>
            <a:endParaRPr sz="1200">
              <a:solidFill>
                <a:srgbClr val="333333"/>
              </a:solidFill>
              <a:latin typeface="Arial"/>
              <a:ea typeface="Arial"/>
              <a:cs typeface="Arial"/>
              <a:sym typeface="Arial"/>
            </a:endParaRPr>
          </a:p>
          <a:p>
            <a:pPr indent="-304800" lvl="0" marL="457200" rtl="0" algn="l">
              <a:spcBef>
                <a:spcPts val="0"/>
              </a:spcBef>
              <a:spcAft>
                <a:spcPts val="0"/>
              </a:spcAft>
              <a:buClr>
                <a:srgbClr val="333333"/>
              </a:buClr>
              <a:buSzPts val="1200"/>
              <a:buFont typeface="Arial"/>
              <a:buChar char="●"/>
            </a:pPr>
            <a:r>
              <a:rPr lang="vi" sz="1200">
                <a:solidFill>
                  <a:srgbClr val="333333"/>
                </a:solidFill>
                <a:latin typeface="Arial"/>
                <a:ea typeface="Arial"/>
                <a:cs typeface="Arial"/>
                <a:sym typeface="Arial"/>
              </a:rPr>
              <a:t>origin là địa điểm đặt con trỏ trong file:</a:t>
            </a:r>
            <a:endParaRPr sz="1200">
              <a:solidFill>
                <a:srgbClr val="333333"/>
              </a:solidFill>
              <a:latin typeface="Arial"/>
              <a:ea typeface="Arial"/>
              <a:cs typeface="Arial"/>
              <a:sym typeface="Arial"/>
            </a:endParaRPr>
          </a:p>
          <a:p>
            <a:pPr indent="0" lvl="0" marL="0" rtl="0" algn="l">
              <a:spcBef>
                <a:spcPts val="1200"/>
              </a:spcBef>
              <a:spcAft>
                <a:spcPts val="1600"/>
              </a:spcAft>
              <a:buNone/>
            </a:pPr>
            <a:r>
              <a:t/>
            </a:r>
            <a:endParaRPr/>
          </a:p>
        </p:txBody>
      </p:sp>
      <p:pic>
        <p:nvPicPr>
          <p:cNvPr id="125" name="Google Shape;125;p19"/>
          <p:cNvPicPr preferRelativeResize="0"/>
          <p:nvPr/>
        </p:nvPicPr>
        <p:blipFill>
          <a:blip r:embed="rId3">
            <a:alphaModFix/>
          </a:blip>
          <a:stretch>
            <a:fillRect/>
          </a:stretch>
        </p:blipFill>
        <p:spPr>
          <a:xfrm>
            <a:off x="2318025" y="2832850"/>
            <a:ext cx="4448175" cy="1181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Xác định kích thước file (cstdio)</a:t>
            </a:r>
            <a:endParaRPr/>
          </a:p>
        </p:txBody>
      </p:sp>
      <p:sp>
        <p:nvSpPr>
          <p:cNvPr id="131" name="Google Shape;131;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152400" marR="152400" rtl="0" algn="l">
              <a:lnSpc>
                <a:spcPct val="145000"/>
              </a:lnSpc>
              <a:spcBef>
                <a:spcPts val="0"/>
              </a:spcBef>
              <a:spcAft>
                <a:spcPts val="0"/>
              </a:spcAft>
              <a:buNone/>
            </a:pPr>
            <a:r>
              <a:rPr b="1" lang="vi" sz="1000">
                <a:solidFill>
                  <a:srgbClr val="333333"/>
                </a:solidFill>
                <a:highlight>
                  <a:srgbClr val="F7F7F7"/>
                </a:highlight>
                <a:latin typeface="Consolas"/>
                <a:ea typeface="Consolas"/>
                <a:cs typeface="Consolas"/>
                <a:sym typeface="Consolas"/>
              </a:rPr>
              <a:t>long</a:t>
            </a:r>
            <a:r>
              <a:rPr lang="vi" sz="1000">
                <a:solidFill>
                  <a:srgbClr val="333333"/>
                </a:solidFill>
                <a:highlight>
                  <a:srgbClr val="F7F7F7"/>
                </a:highlight>
                <a:latin typeface="Consolas"/>
                <a:ea typeface="Consolas"/>
                <a:cs typeface="Consolas"/>
                <a:sym typeface="Consolas"/>
              </a:rPr>
              <a:t> </a:t>
            </a:r>
            <a:r>
              <a:rPr b="1" lang="vi" sz="1000">
                <a:solidFill>
                  <a:srgbClr val="333333"/>
                </a:solidFill>
                <a:highlight>
                  <a:srgbClr val="F7F7F7"/>
                </a:highlight>
                <a:latin typeface="Consolas"/>
                <a:ea typeface="Consolas"/>
                <a:cs typeface="Consolas"/>
                <a:sym typeface="Consolas"/>
              </a:rPr>
              <a:t>int</a:t>
            </a:r>
            <a:r>
              <a:rPr lang="vi" sz="1000">
                <a:solidFill>
                  <a:srgbClr val="333333"/>
                </a:solidFill>
                <a:highlight>
                  <a:srgbClr val="F7F7F7"/>
                </a:highlight>
                <a:latin typeface="Consolas"/>
                <a:ea typeface="Consolas"/>
                <a:cs typeface="Consolas"/>
                <a:sym typeface="Consolas"/>
              </a:rPr>
              <a:t> </a:t>
            </a:r>
            <a:r>
              <a:rPr b="1" lang="vi" sz="1000">
                <a:solidFill>
                  <a:srgbClr val="990000"/>
                </a:solidFill>
                <a:highlight>
                  <a:srgbClr val="F7F7F7"/>
                </a:highlight>
                <a:latin typeface="Consolas"/>
                <a:ea typeface="Consolas"/>
                <a:cs typeface="Consolas"/>
                <a:sym typeface="Consolas"/>
              </a:rPr>
              <a:t>ftell</a:t>
            </a:r>
            <a:r>
              <a:rPr lang="vi" sz="1000">
                <a:solidFill>
                  <a:srgbClr val="333333"/>
                </a:solidFill>
                <a:highlight>
                  <a:srgbClr val="F7F7F7"/>
                </a:highlight>
                <a:latin typeface="Consolas"/>
                <a:ea typeface="Consolas"/>
                <a:cs typeface="Consolas"/>
                <a:sym typeface="Consolas"/>
              </a:rPr>
              <a:t>(FILE *f);</a:t>
            </a:r>
            <a:endParaRPr sz="1000">
              <a:solidFill>
                <a:srgbClr val="333333"/>
              </a:solidFill>
              <a:highlight>
                <a:srgbClr val="F7F7F7"/>
              </a:highlight>
              <a:latin typeface="Consolas"/>
              <a:ea typeface="Consolas"/>
              <a:cs typeface="Consolas"/>
              <a:sym typeface="Consolas"/>
            </a:endParaRPr>
          </a:p>
          <a:p>
            <a:pPr indent="0" lvl="0" marL="0" rtl="0" algn="l">
              <a:spcBef>
                <a:spcPts val="1200"/>
              </a:spcBef>
              <a:spcAft>
                <a:spcPts val="1600"/>
              </a:spcAft>
              <a:buNone/>
            </a:pPr>
            <a:r>
              <a:t/>
            </a:r>
            <a:endParaRPr/>
          </a:p>
        </p:txBody>
      </p:sp>
      <p:pic>
        <p:nvPicPr>
          <p:cNvPr id="132" name="Google Shape;132;p20"/>
          <p:cNvPicPr preferRelativeResize="0"/>
          <p:nvPr/>
        </p:nvPicPr>
        <p:blipFill>
          <a:blip r:embed="rId3">
            <a:alphaModFix/>
          </a:blip>
          <a:stretch>
            <a:fillRect/>
          </a:stretch>
        </p:blipFill>
        <p:spPr>
          <a:xfrm>
            <a:off x="3081338" y="1757363"/>
            <a:ext cx="2981325" cy="1628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Đọc/ghi file nhị phân</a:t>
            </a:r>
            <a:endParaRPr/>
          </a:p>
        </p:txBody>
      </p:sp>
      <p:sp>
        <p:nvSpPr>
          <p:cNvPr id="138" name="Google Shape;138;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marR="152400" rtl="0" algn="l">
              <a:lnSpc>
                <a:spcPct val="145000"/>
              </a:lnSpc>
              <a:spcBef>
                <a:spcPts val="0"/>
              </a:spcBef>
              <a:spcAft>
                <a:spcPts val="0"/>
              </a:spcAft>
              <a:buNone/>
            </a:pPr>
            <a:r>
              <a:rPr b="1" lang="vi" sz="1000">
                <a:solidFill>
                  <a:srgbClr val="333333"/>
                </a:solidFill>
                <a:highlight>
                  <a:srgbClr val="F7F7F7"/>
                </a:highlight>
                <a:latin typeface="Consolas"/>
                <a:ea typeface="Consolas"/>
                <a:cs typeface="Consolas"/>
                <a:sym typeface="Consolas"/>
              </a:rPr>
              <a:t>size_t</a:t>
            </a:r>
            <a:r>
              <a:rPr lang="vi" sz="1000">
                <a:solidFill>
                  <a:srgbClr val="333333"/>
                </a:solidFill>
                <a:highlight>
                  <a:srgbClr val="F7F7F7"/>
                </a:highlight>
                <a:latin typeface="Consolas"/>
                <a:ea typeface="Consolas"/>
                <a:cs typeface="Consolas"/>
                <a:sym typeface="Consolas"/>
              </a:rPr>
              <a:t> fwrite(</a:t>
            </a:r>
            <a:r>
              <a:rPr b="1" lang="vi" sz="1000">
                <a:solidFill>
                  <a:srgbClr val="333333"/>
                </a:solidFill>
                <a:highlight>
                  <a:srgbClr val="F7F7F7"/>
                </a:highlight>
                <a:latin typeface="Consolas"/>
                <a:ea typeface="Consolas"/>
                <a:cs typeface="Consolas"/>
                <a:sym typeface="Consolas"/>
              </a:rPr>
              <a:t>const</a:t>
            </a:r>
            <a:r>
              <a:rPr lang="vi" sz="1000">
                <a:solidFill>
                  <a:srgbClr val="333333"/>
                </a:solidFill>
                <a:highlight>
                  <a:srgbClr val="F7F7F7"/>
                </a:highlight>
                <a:latin typeface="Consolas"/>
                <a:ea typeface="Consolas"/>
                <a:cs typeface="Consolas"/>
                <a:sym typeface="Consolas"/>
              </a:rPr>
              <a:t> </a:t>
            </a:r>
            <a:r>
              <a:rPr b="1" lang="vi" sz="1000">
                <a:solidFill>
                  <a:srgbClr val="333333"/>
                </a:solidFill>
                <a:highlight>
                  <a:srgbClr val="F7F7F7"/>
                </a:highlight>
                <a:latin typeface="Consolas"/>
                <a:ea typeface="Consolas"/>
                <a:cs typeface="Consolas"/>
                <a:sym typeface="Consolas"/>
              </a:rPr>
              <a:t>void</a:t>
            </a:r>
            <a:r>
              <a:rPr lang="vi" sz="1000">
                <a:solidFill>
                  <a:srgbClr val="333333"/>
                </a:solidFill>
                <a:highlight>
                  <a:srgbClr val="F7F7F7"/>
                </a:highlight>
                <a:latin typeface="Consolas"/>
                <a:ea typeface="Consolas"/>
                <a:cs typeface="Consolas"/>
                <a:sym typeface="Consolas"/>
              </a:rPr>
              <a:t> *ptr, </a:t>
            </a:r>
            <a:r>
              <a:rPr b="1" lang="vi" sz="1000">
                <a:solidFill>
                  <a:srgbClr val="333333"/>
                </a:solidFill>
                <a:highlight>
                  <a:srgbClr val="F7F7F7"/>
                </a:highlight>
                <a:latin typeface="Consolas"/>
                <a:ea typeface="Consolas"/>
                <a:cs typeface="Consolas"/>
                <a:sym typeface="Consolas"/>
              </a:rPr>
              <a:t>size_t</a:t>
            </a:r>
            <a:r>
              <a:rPr lang="vi" sz="1000">
                <a:solidFill>
                  <a:srgbClr val="333333"/>
                </a:solidFill>
                <a:highlight>
                  <a:srgbClr val="F7F7F7"/>
                </a:highlight>
                <a:latin typeface="Consolas"/>
                <a:ea typeface="Consolas"/>
                <a:cs typeface="Consolas"/>
                <a:sym typeface="Consolas"/>
              </a:rPr>
              <a:t> size, </a:t>
            </a:r>
            <a:r>
              <a:rPr b="1" lang="vi" sz="1000">
                <a:solidFill>
                  <a:srgbClr val="333333"/>
                </a:solidFill>
                <a:highlight>
                  <a:srgbClr val="F7F7F7"/>
                </a:highlight>
                <a:latin typeface="Consolas"/>
                <a:ea typeface="Consolas"/>
                <a:cs typeface="Consolas"/>
                <a:sym typeface="Consolas"/>
              </a:rPr>
              <a:t>size_t</a:t>
            </a:r>
            <a:r>
              <a:rPr lang="vi" sz="1000">
                <a:solidFill>
                  <a:srgbClr val="333333"/>
                </a:solidFill>
                <a:highlight>
                  <a:srgbClr val="F7F7F7"/>
                </a:highlight>
                <a:latin typeface="Consolas"/>
                <a:ea typeface="Consolas"/>
                <a:cs typeface="Consolas"/>
                <a:sym typeface="Consolas"/>
              </a:rPr>
              <a:t> count, FILE *f);</a:t>
            </a:r>
            <a:endParaRPr sz="1000">
              <a:solidFill>
                <a:srgbClr val="333333"/>
              </a:solidFill>
              <a:highlight>
                <a:srgbClr val="F7F7F7"/>
              </a:highlight>
              <a:latin typeface="Consolas"/>
              <a:ea typeface="Consolas"/>
              <a:cs typeface="Consolas"/>
              <a:sym typeface="Consolas"/>
            </a:endParaRPr>
          </a:p>
          <a:p>
            <a:pPr indent="0" lvl="0" marL="0" marR="152400" rtl="0" algn="l">
              <a:lnSpc>
                <a:spcPct val="145000"/>
              </a:lnSpc>
              <a:spcBef>
                <a:spcPts val="1200"/>
              </a:spcBef>
              <a:spcAft>
                <a:spcPts val="0"/>
              </a:spcAft>
              <a:buNone/>
            </a:pPr>
            <a:r>
              <a:rPr b="1" lang="vi" sz="1000">
                <a:solidFill>
                  <a:srgbClr val="333333"/>
                </a:solidFill>
                <a:highlight>
                  <a:srgbClr val="F7F7F7"/>
                </a:highlight>
                <a:latin typeface="Consolas"/>
                <a:ea typeface="Consolas"/>
                <a:cs typeface="Consolas"/>
                <a:sym typeface="Consolas"/>
              </a:rPr>
              <a:t>size_t</a:t>
            </a:r>
            <a:r>
              <a:rPr lang="vi" sz="1000">
                <a:solidFill>
                  <a:srgbClr val="333333"/>
                </a:solidFill>
                <a:highlight>
                  <a:srgbClr val="F7F7F7"/>
                </a:highlight>
                <a:latin typeface="Consolas"/>
                <a:ea typeface="Consolas"/>
                <a:cs typeface="Consolas"/>
                <a:sym typeface="Consolas"/>
              </a:rPr>
              <a:t> fread(</a:t>
            </a:r>
            <a:r>
              <a:rPr b="1" lang="vi" sz="1000">
                <a:solidFill>
                  <a:srgbClr val="333333"/>
                </a:solidFill>
                <a:highlight>
                  <a:srgbClr val="F7F7F7"/>
                </a:highlight>
                <a:latin typeface="Consolas"/>
                <a:ea typeface="Consolas"/>
                <a:cs typeface="Consolas"/>
                <a:sym typeface="Consolas"/>
              </a:rPr>
              <a:t>void</a:t>
            </a:r>
            <a:r>
              <a:rPr lang="vi" sz="1000">
                <a:solidFill>
                  <a:srgbClr val="333333"/>
                </a:solidFill>
                <a:highlight>
                  <a:srgbClr val="F7F7F7"/>
                </a:highlight>
                <a:latin typeface="Consolas"/>
                <a:ea typeface="Consolas"/>
                <a:cs typeface="Consolas"/>
                <a:sym typeface="Consolas"/>
              </a:rPr>
              <a:t> *ptr, </a:t>
            </a:r>
            <a:r>
              <a:rPr b="1" lang="vi" sz="1000">
                <a:solidFill>
                  <a:srgbClr val="333333"/>
                </a:solidFill>
                <a:highlight>
                  <a:srgbClr val="F7F7F7"/>
                </a:highlight>
                <a:latin typeface="Consolas"/>
                <a:ea typeface="Consolas"/>
                <a:cs typeface="Consolas"/>
                <a:sym typeface="Consolas"/>
              </a:rPr>
              <a:t>size_t</a:t>
            </a:r>
            <a:r>
              <a:rPr lang="vi" sz="1000">
                <a:solidFill>
                  <a:srgbClr val="333333"/>
                </a:solidFill>
                <a:highlight>
                  <a:srgbClr val="F7F7F7"/>
                </a:highlight>
                <a:latin typeface="Consolas"/>
                <a:ea typeface="Consolas"/>
                <a:cs typeface="Consolas"/>
                <a:sym typeface="Consolas"/>
              </a:rPr>
              <a:t> size, </a:t>
            </a:r>
            <a:r>
              <a:rPr b="1" lang="vi" sz="1000">
                <a:solidFill>
                  <a:srgbClr val="333333"/>
                </a:solidFill>
                <a:highlight>
                  <a:srgbClr val="F7F7F7"/>
                </a:highlight>
                <a:latin typeface="Consolas"/>
                <a:ea typeface="Consolas"/>
                <a:cs typeface="Consolas"/>
                <a:sym typeface="Consolas"/>
              </a:rPr>
              <a:t>size_t</a:t>
            </a:r>
            <a:r>
              <a:rPr lang="vi" sz="1000">
                <a:solidFill>
                  <a:srgbClr val="333333"/>
                </a:solidFill>
                <a:highlight>
                  <a:srgbClr val="F7F7F7"/>
                </a:highlight>
                <a:latin typeface="Consolas"/>
                <a:ea typeface="Consolas"/>
                <a:cs typeface="Consolas"/>
                <a:sym typeface="Consolas"/>
              </a:rPr>
              <a:t> count, FILE *f);</a:t>
            </a:r>
            <a:endParaRPr sz="1000">
              <a:solidFill>
                <a:srgbClr val="333333"/>
              </a:solidFill>
              <a:highlight>
                <a:srgbClr val="F7F7F7"/>
              </a:highlight>
              <a:latin typeface="Consolas"/>
              <a:ea typeface="Consolas"/>
              <a:cs typeface="Consolas"/>
              <a:sym typeface="Consolas"/>
            </a:endParaRPr>
          </a:p>
          <a:p>
            <a:pPr indent="0" lvl="0" marL="0" rtl="0" algn="l">
              <a:spcBef>
                <a:spcPts val="1200"/>
              </a:spcBef>
              <a:spcAft>
                <a:spcPts val="1600"/>
              </a:spcAft>
              <a:buNone/>
            </a:pPr>
            <a:r>
              <a:t/>
            </a:r>
            <a:endParaRPr/>
          </a:p>
        </p:txBody>
      </p:sp>
      <p:pic>
        <p:nvPicPr>
          <p:cNvPr id="139" name="Google Shape;139;p21"/>
          <p:cNvPicPr preferRelativeResize="0"/>
          <p:nvPr/>
        </p:nvPicPr>
        <p:blipFill>
          <a:blip r:embed="rId3">
            <a:alphaModFix/>
          </a:blip>
          <a:stretch>
            <a:fillRect/>
          </a:stretch>
        </p:blipFill>
        <p:spPr>
          <a:xfrm>
            <a:off x="1895475" y="2125375"/>
            <a:ext cx="5353050" cy="2476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