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153856bdd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153856bdd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153856bdd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9153856bdd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9153856bdd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9153856bd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9153856bdd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9153856bdd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153856bdd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153856bdd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9153856bdd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9153856bdd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9153856bdd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9153856bdd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9153856bdd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9153856bdd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9153856bdd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9153856bdd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94da5d73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94da5d73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153856bd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153856bd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 sz="1200">
                <a:solidFill>
                  <a:srgbClr val="333333"/>
                </a:solidFill>
              </a:rPr>
              <a:t>Việc khai báo các hằng số như trên vẫn có một số nhược điểm:</a:t>
            </a:r>
            <a:endParaRPr sz="1200">
              <a:solidFill>
                <a:srgbClr val="333333"/>
              </a:solidFill>
            </a:endParaRPr>
          </a:p>
          <a:p>
            <a:pPr indent="-304800" lvl="0" marL="457200" rtl="0" algn="l">
              <a:lnSpc>
                <a:spcPct val="115000"/>
              </a:lnSpc>
              <a:spcBef>
                <a:spcPts val="1200"/>
              </a:spcBef>
              <a:spcAft>
                <a:spcPts val="0"/>
              </a:spcAft>
              <a:buClr>
                <a:srgbClr val="333333"/>
              </a:buClr>
              <a:buSzPts val="1200"/>
              <a:buChar char="●"/>
            </a:pPr>
            <a:r>
              <a:rPr lang="vi" sz="1200">
                <a:solidFill>
                  <a:srgbClr val="333333"/>
                </a:solidFill>
              </a:rPr>
              <a:t>Có thể khai báo thiếu sót một vài giá trị khi danh sách các hằng số là quá nhiều.</a:t>
            </a:r>
            <a:endParaRPr sz="1200">
              <a:solidFill>
                <a:srgbClr val="333333"/>
              </a:solidFill>
            </a:endParaRPr>
          </a:p>
          <a:p>
            <a:pPr indent="-304800" lvl="0" marL="457200" rtl="0" algn="l">
              <a:lnSpc>
                <a:spcPct val="115000"/>
              </a:lnSpc>
              <a:spcBef>
                <a:spcPts val="0"/>
              </a:spcBef>
              <a:spcAft>
                <a:spcPts val="0"/>
              </a:spcAft>
              <a:buClr>
                <a:srgbClr val="333333"/>
              </a:buClr>
              <a:buSzPts val="1200"/>
              <a:buChar char="●"/>
            </a:pPr>
            <a:r>
              <a:rPr lang="vi" sz="1200">
                <a:solidFill>
                  <a:srgbClr val="333333"/>
                </a:solidFill>
              </a:rPr>
              <a:t>Có thể khai báo không theo một quy luật (hay thứ tự) nhất định khiến chúng ta khó tìm trong chương trình. Ví dụ:</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94da5d731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94da5d731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94da5d731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94da5d731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94da5d731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94da5d731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94da5d731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94da5d731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94da5d731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94da5d731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9153856bd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9153856bd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153856bd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9153856bd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9153856bd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9153856bd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200">
                <a:solidFill>
                  <a:srgbClr val="333333"/>
                </a:solidFill>
              </a:rPr>
              <a:t> compiler sẽ tự động gán giá trị cho các phần tử không được khởi tạo giá trị. Ngoại trừ phần tử đầu tiên trong enum, những hằng số khác sẽ được gán giá trị bằng phần tử trước nó cộng thêm 1.</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9153856bdd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9153856bdd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153856bd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153856bd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153856bdd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153856bdd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200">
                <a:solidFill>
                  <a:srgbClr val="333333"/>
                </a:solidFill>
              </a:rPr>
              <a:t>Thông thường, chúng ta nên định nghĩa kiểu dữ liệu enum bên ngoài các khối lệnh, vì việc khai báo kiểu enum mới không yêu cầu cấp phát bộ nhớ nên không hề ảnh hưởng đến tài nguyên của hệ thống.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153856bd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153856bd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5.png"/><Relationship Id="rId4" Type="http://schemas.openxmlformats.org/officeDocument/2006/relationships/image" Target="../media/image16.png"/><Relationship Id="rId5" Type="http://schemas.openxmlformats.org/officeDocument/2006/relationships/image" Target="../media/image3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2.png"/><Relationship Id="rId5"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4.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5.png"/><Relationship Id="rId5" Type="http://schemas.openxmlformats.org/officeDocument/2006/relationships/image" Target="../media/image20.png"/><Relationship Id="rId6"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4.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Kiểu dữ liệu tự định nghĩa trong C++</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Nguyễn Đức Thắng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Enum class</a:t>
            </a:r>
            <a:endParaRPr/>
          </a:p>
        </p:txBody>
      </p:sp>
      <p:pic>
        <p:nvPicPr>
          <p:cNvPr id="153" name="Google Shape;153;p22"/>
          <p:cNvPicPr preferRelativeResize="0"/>
          <p:nvPr/>
        </p:nvPicPr>
        <p:blipFill>
          <a:blip r:embed="rId3">
            <a:alphaModFix/>
          </a:blip>
          <a:stretch>
            <a:fillRect/>
          </a:stretch>
        </p:blipFill>
        <p:spPr>
          <a:xfrm>
            <a:off x="400723" y="1017798"/>
            <a:ext cx="3828739" cy="3844726"/>
          </a:xfrm>
          <a:prstGeom prst="rect">
            <a:avLst/>
          </a:prstGeom>
          <a:noFill/>
          <a:ln>
            <a:noFill/>
          </a:ln>
        </p:spPr>
      </p:pic>
      <p:pic>
        <p:nvPicPr>
          <p:cNvPr id="154" name="Google Shape;154;p22"/>
          <p:cNvPicPr preferRelativeResize="0"/>
          <p:nvPr/>
        </p:nvPicPr>
        <p:blipFill>
          <a:blip r:embed="rId4">
            <a:alphaModFix/>
          </a:blip>
          <a:stretch>
            <a:fillRect/>
          </a:stretch>
        </p:blipFill>
        <p:spPr>
          <a:xfrm>
            <a:off x="6002662" y="1017800"/>
            <a:ext cx="2486025" cy="904875"/>
          </a:xfrm>
          <a:prstGeom prst="rect">
            <a:avLst/>
          </a:prstGeom>
          <a:noFill/>
          <a:ln>
            <a:noFill/>
          </a:ln>
        </p:spPr>
      </p:pic>
      <p:pic>
        <p:nvPicPr>
          <p:cNvPr id="155" name="Google Shape;155;p22"/>
          <p:cNvPicPr preferRelativeResize="0"/>
          <p:nvPr/>
        </p:nvPicPr>
        <p:blipFill>
          <a:blip r:embed="rId5">
            <a:alphaModFix/>
          </a:blip>
          <a:stretch>
            <a:fillRect/>
          </a:stretch>
        </p:blipFill>
        <p:spPr>
          <a:xfrm>
            <a:off x="5983612" y="2157250"/>
            <a:ext cx="2524125" cy="923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struct</a:t>
            </a:r>
            <a:endParaRPr/>
          </a:p>
        </p:txBody>
      </p:sp>
      <p:sp>
        <p:nvSpPr>
          <p:cNvPr id="161" name="Google Shape;161;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Giả sử chúng ta cần lưu trữ thông tin cá nhân của nhiều người:</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vi"/>
              <a:t>-&gt; Nhiều biến, khó quản lý chương trình</a:t>
            </a:r>
            <a:endParaRPr/>
          </a:p>
          <a:p>
            <a:pPr indent="0" lvl="0" marL="0" rtl="0" algn="l">
              <a:spcBef>
                <a:spcPts val="1600"/>
              </a:spcBef>
              <a:spcAft>
                <a:spcPts val="1600"/>
              </a:spcAft>
              <a:buNone/>
            </a:pPr>
            <a:r>
              <a:rPr lang="vi"/>
              <a:t>- </a:t>
            </a:r>
            <a:r>
              <a:rPr b="1" lang="vi"/>
              <a:t>Struct</a:t>
            </a:r>
            <a:r>
              <a:rPr lang="vi"/>
              <a:t> cho phép nhóm nhiều biến có thể sử dụng khác nhau để lưu trữ một tập các dữ liệu cần thiết mô tả một đơn vị nào đó.</a:t>
            </a:r>
            <a:endParaRPr/>
          </a:p>
        </p:txBody>
      </p:sp>
      <p:pic>
        <p:nvPicPr>
          <p:cNvPr id="162" name="Google Shape;162;p23"/>
          <p:cNvPicPr preferRelativeResize="0"/>
          <p:nvPr/>
        </p:nvPicPr>
        <p:blipFill>
          <a:blip r:embed="rId3">
            <a:alphaModFix/>
          </a:blip>
          <a:stretch>
            <a:fillRect/>
          </a:stretch>
        </p:blipFill>
        <p:spPr>
          <a:xfrm>
            <a:off x="3138475" y="1596275"/>
            <a:ext cx="2867025" cy="1771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Cú pháp khai báo struct</a:t>
            </a:r>
            <a:endParaRPr/>
          </a:p>
        </p:txBody>
      </p:sp>
      <p:sp>
        <p:nvSpPr>
          <p:cNvPr id="168" name="Google Shape;168;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Tổng quát: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vi"/>
              <a:t>- Ví dụ:</a:t>
            </a:r>
            <a:endParaRPr/>
          </a:p>
        </p:txBody>
      </p:sp>
      <p:pic>
        <p:nvPicPr>
          <p:cNvPr id="169" name="Google Shape;169;p24"/>
          <p:cNvPicPr preferRelativeResize="0"/>
          <p:nvPr/>
        </p:nvPicPr>
        <p:blipFill>
          <a:blip r:embed="rId3">
            <a:alphaModFix/>
          </a:blip>
          <a:stretch>
            <a:fillRect/>
          </a:stretch>
        </p:blipFill>
        <p:spPr>
          <a:xfrm>
            <a:off x="1993813" y="1628763"/>
            <a:ext cx="2466975" cy="942975"/>
          </a:xfrm>
          <a:prstGeom prst="rect">
            <a:avLst/>
          </a:prstGeom>
          <a:noFill/>
          <a:ln>
            <a:noFill/>
          </a:ln>
        </p:spPr>
      </p:pic>
      <p:pic>
        <p:nvPicPr>
          <p:cNvPr id="170" name="Google Shape;170;p24"/>
          <p:cNvPicPr preferRelativeResize="0"/>
          <p:nvPr/>
        </p:nvPicPr>
        <p:blipFill>
          <a:blip r:embed="rId4">
            <a:alphaModFix/>
          </a:blip>
          <a:stretch>
            <a:fillRect/>
          </a:stretch>
        </p:blipFill>
        <p:spPr>
          <a:xfrm>
            <a:off x="1993813" y="2983375"/>
            <a:ext cx="2371725" cy="1752600"/>
          </a:xfrm>
          <a:prstGeom prst="rect">
            <a:avLst/>
          </a:prstGeom>
          <a:noFill/>
          <a:ln>
            <a:noFill/>
          </a:ln>
        </p:spPr>
      </p:pic>
      <p:pic>
        <p:nvPicPr>
          <p:cNvPr id="171" name="Google Shape;171;p24"/>
          <p:cNvPicPr preferRelativeResize="0"/>
          <p:nvPr/>
        </p:nvPicPr>
        <p:blipFill>
          <a:blip r:embed="rId5">
            <a:alphaModFix/>
          </a:blip>
          <a:stretch>
            <a:fillRect/>
          </a:stretch>
        </p:blipFill>
        <p:spPr>
          <a:xfrm>
            <a:off x="4912200" y="2983375"/>
            <a:ext cx="3920101" cy="1853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Khởi tạo cho biến struct</a:t>
            </a:r>
            <a:endParaRPr/>
          </a:p>
        </p:txBody>
      </p:sp>
      <p:sp>
        <p:nvSpPr>
          <p:cNvPr id="177" name="Google Shape;177;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Ví dụ:</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vi"/>
              <a:t>- Giá trị mặc định sẽ được khởi tạo nếu không được chỉ định cụ thể.</a:t>
            </a:r>
            <a:endParaRPr/>
          </a:p>
          <a:p>
            <a:pPr indent="0" lvl="0" marL="0" rtl="0" algn="l">
              <a:spcBef>
                <a:spcPts val="1600"/>
              </a:spcBef>
              <a:spcAft>
                <a:spcPts val="1600"/>
              </a:spcAft>
              <a:buNone/>
            </a:pPr>
            <a:r>
              <a:t/>
            </a:r>
            <a:endParaRPr/>
          </a:p>
        </p:txBody>
      </p:sp>
      <p:pic>
        <p:nvPicPr>
          <p:cNvPr id="178" name="Google Shape;178;p25"/>
          <p:cNvPicPr preferRelativeResize="0"/>
          <p:nvPr/>
        </p:nvPicPr>
        <p:blipFill>
          <a:blip r:embed="rId3">
            <a:alphaModFix/>
          </a:blip>
          <a:stretch>
            <a:fillRect/>
          </a:stretch>
        </p:blipFill>
        <p:spPr>
          <a:xfrm>
            <a:off x="2021638" y="1694438"/>
            <a:ext cx="4772025" cy="2143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Truy cập dữ liệu biến struct</a:t>
            </a:r>
            <a:endParaRPr/>
          </a:p>
        </p:txBody>
      </p:sp>
      <p:sp>
        <p:nvSpPr>
          <p:cNvPr id="184" name="Google Shape;184;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Cú pháp: &lt;tên biến&gt;.&lt;thuộc tính&gt;</a:t>
            </a:r>
            <a:endParaRPr/>
          </a:p>
          <a:p>
            <a:pPr indent="0" lvl="0" marL="0" rtl="0" algn="l">
              <a:spcBef>
                <a:spcPts val="1600"/>
              </a:spcBef>
              <a:spcAft>
                <a:spcPts val="0"/>
              </a:spcAft>
              <a:buNone/>
            </a:pPr>
            <a:r>
              <a:rPr lang="vi"/>
              <a:t>- Thực hiện phép gán và xuất như biến bình thường.</a:t>
            </a:r>
            <a:endParaRPr/>
          </a:p>
          <a:p>
            <a:pPr indent="0" lvl="0" marL="0" rtl="0" algn="l">
              <a:spcBef>
                <a:spcPts val="1600"/>
              </a:spcBef>
              <a:spcAft>
                <a:spcPts val="1600"/>
              </a:spcAft>
              <a:buNone/>
            </a:pPr>
            <a:r>
              <a:rPr lang="vi"/>
              <a:t>- Truyền vào hàm không cần truyền tất cả các thuộc tính. Có thể truyền tham trị hay tham chiếu như 1 biến bình thường, cũng có thể sử dụng làm kiểu trả về của hàm.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Sử dụng kiểu dữ liệu struct</a:t>
            </a:r>
            <a:endParaRPr/>
          </a:p>
        </p:txBody>
      </p:sp>
      <p:sp>
        <p:nvSpPr>
          <p:cNvPr id="190" name="Google Shape;190;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 </a:t>
            </a:r>
            <a:r>
              <a:rPr lang="vi"/>
              <a:t>Chúng ta có thể định nghĩa hàm bên trong struct</a:t>
            </a:r>
            <a:endParaRPr/>
          </a:p>
        </p:txBody>
      </p:sp>
      <p:pic>
        <p:nvPicPr>
          <p:cNvPr id="191" name="Google Shape;191;p27"/>
          <p:cNvPicPr preferRelativeResize="0"/>
          <p:nvPr/>
        </p:nvPicPr>
        <p:blipFill>
          <a:blip r:embed="rId3">
            <a:alphaModFix/>
          </a:blip>
          <a:stretch>
            <a:fillRect/>
          </a:stretch>
        </p:blipFill>
        <p:spPr>
          <a:xfrm>
            <a:off x="529388" y="1718350"/>
            <a:ext cx="4200525" cy="2257425"/>
          </a:xfrm>
          <a:prstGeom prst="rect">
            <a:avLst/>
          </a:prstGeom>
          <a:noFill/>
          <a:ln>
            <a:noFill/>
          </a:ln>
        </p:spPr>
      </p:pic>
      <p:pic>
        <p:nvPicPr>
          <p:cNvPr id="192" name="Google Shape;192;p27"/>
          <p:cNvPicPr preferRelativeResize="0"/>
          <p:nvPr/>
        </p:nvPicPr>
        <p:blipFill>
          <a:blip r:embed="rId4">
            <a:alphaModFix/>
          </a:blip>
          <a:stretch>
            <a:fillRect/>
          </a:stretch>
        </p:blipFill>
        <p:spPr>
          <a:xfrm>
            <a:off x="5195425" y="1718350"/>
            <a:ext cx="3390900" cy="1771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Cấu trúc lồng nhau của struct</a:t>
            </a:r>
            <a:endParaRPr/>
          </a:p>
        </p:txBody>
      </p:sp>
      <p:sp>
        <p:nvSpPr>
          <p:cNvPr id="198" name="Google Shape;198;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 </a:t>
            </a:r>
            <a:r>
              <a:rPr lang="vi"/>
              <a:t>Struct là một tập hợp kiểu dữ liệu dùng để tạo nên dữ liệu mới, nên có thể sử dụng 1 kiểu struct khác để làm 1 trường cho dữ liệu struct được tạo ra.</a:t>
            </a:r>
            <a:endParaRPr/>
          </a:p>
        </p:txBody>
      </p:sp>
      <p:pic>
        <p:nvPicPr>
          <p:cNvPr id="199" name="Google Shape;199;p28"/>
          <p:cNvPicPr preferRelativeResize="0"/>
          <p:nvPr/>
        </p:nvPicPr>
        <p:blipFill>
          <a:blip r:embed="rId3">
            <a:alphaModFix/>
          </a:blip>
          <a:stretch>
            <a:fillRect/>
          </a:stretch>
        </p:blipFill>
        <p:spPr>
          <a:xfrm>
            <a:off x="2893400" y="2051138"/>
            <a:ext cx="2819400" cy="2714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Truy xuất struct lồng nhau</a:t>
            </a:r>
            <a:endParaRPr/>
          </a:p>
        </p:txBody>
      </p:sp>
      <p:pic>
        <p:nvPicPr>
          <p:cNvPr id="205" name="Google Shape;205;p29"/>
          <p:cNvPicPr preferRelativeResize="0"/>
          <p:nvPr/>
        </p:nvPicPr>
        <p:blipFill>
          <a:blip r:embed="rId3">
            <a:alphaModFix/>
          </a:blip>
          <a:stretch>
            <a:fillRect/>
          </a:stretch>
        </p:blipFill>
        <p:spPr>
          <a:xfrm>
            <a:off x="1347675" y="1371900"/>
            <a:ext cx="6810375" cy="1285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Bài tập</a:t>
            </a:r>
            <a:endParaRPr/>
          </a:p>
        </p:txBody>
      </p:sp>
      <p:sp>
        <p:nvSpPr>
          <p:cNvPr id="211" name="Google Shape;211;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1. Định nghĩa kiểu dữ liệu PhanSo đại diện cho kiểu phân số. Qua đó, viết chương trình cho phép người dùng thực hiện các phép cộng, trừ, nhân, chia trên 2 phân số.</a:t>
            </a:r>
            <a:endParaRPr/>
          </a:p>
          <a:p>
            <a:pPr indent="0" lvl="0" marL="0" rtl="0" algn="l">
              <a:spcBef>
                <a:spcPts val="1600"/>
              </a:spcBef>
              <a:spcAft>
                <a:spcPts val="0"/>
              </a:spcAft>
              <a:buNone/>
            </a:pPr>
            <a:r>
              <a:rPr lang="vi"/>
              <a:t>2. Viết chương trình thực hiện phân tích thống kê 1 lớp khoảng 20 sinh viên. Thông tin của mỗi sinh viên gồm ID, tên, tuổi, điểm tổng kết học kỳ 1, điểm tổng kết học kỳ 2. Những thông tin cần thống kê bao gồm:</a:t>
            </a:r>
            <a:endParaRPr/>
          </a:p>
          <a:p>
            <a:pPr indent="-342900" lvl="0" marL="457200" rtl="0" algn="l">
              <a:spcBef>
                <a:spcPts val="1600"/>
              </a:spcBef>
              <a:spcAft>
                <a:spcPts val="0"/>
              </a:spcAft>
              <a:buSzPts val="1800"/>
              <a:buChar char="●"/>
            </a:pPr>
            <a:r>
              <a:rPr lang="vi"/>
              <a:t>Điểm trung bình cuối năm của cả lớp</a:t>
            </a:r>
            <a:endParaRPr/>
          </a:p>
          <a:p>
            <a:pPr indent="-342900" lvl="0" marL="457200" rtl="0" algn="l">
              <a:spcBef>
                <a:spcPts val="0"/>
              </a:spcBef>
              <a:spcAft>
                <a:spcPts val="0"/>
              </a:spcAft>
              <a:buSzPts val="1800"/>
              <a:buChar char="●"/>
            </a:pPr>
            <a:r>
              <a:rPr lang="vi"/>
              <a:t>Điểm tổng kết cuối năm của sinh viên nào là cao nhất</a:t>
            </a:r>
            <a:endParaRPr/>
          </a:p>
          <a:p>
            <a:pPr indent="-342900" lvl="0" marL="457200" rtl="0" algn="l">
              <a:spcBef>
                <a:spcPts val="0"/>
              </a:spcBef>
              <a:spcAft>
                <a:spcPts val="0"/>
              </a:spcAft>
              <a:buSzPts val="1800"/>
              <a:buChar char="●"/>
            </a:pPr>
            <a:r>
              <a:rPr lang="vi"/>
              <a:t>Liệt kê danh sách những sinh viên có tiến bộ trong học tập</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Con tr</a:t>
            </a:r>
            <a:r>
              <a:rPr lang="vi"/>
              <a:t>ỏ và struct</a:t>
            </a:r>
            <a:endParaRPr/>
          </a:p>
        </p:txBody>
      </p:sp>
      <p:sp>
        <p:nvSpPr>
          <p:cNvPr id="217" name="Google Shape;217;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Giả sử chúng ta cần định nghĩa kiểu dữ liệu letter.</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vi"/>
              <a:t>- Vấn đề:</a:t>
            </a:r>
            <a:endParaRPr/>
          </a:p>
        </p:txBody>
      </p:sp>
      <p:pic>
        <p:nvPicPr>
          <p:cNvPr id="218" name="Google Shape;218;p31"/>
          <p:cNvPicPr preferRelativeResize="0"/>
          <p:nvPr/>
        </p:nvPicPr>
        <p:blipFill>
          <a:blip r:embed="rId3">
            <a:alphaModFix/>
          </a:blip>
          <a:stretch>
            <a:fillRect/>
          </a:stretch>
        </p:blipFill>
        <p:spPr>
          <a:xfrm>
            <a:off x="3109900" y="1730813"/>
            <a:ext cx="2924175" cy="1114425"/>
          </a:xfrm>
          <a:prstGeom prst="rect">
            <a:avLst/>
          </a:prstGeom>
          <a:noFill/>
          <a:ln>
            <a:noFill/>
          </a:ln>
        </p:spPr>
      </p:pic>
      <p:pic>
        <p:nvPicPr>
          <p:cNvPr id="219" name="Google Shape;219;p31"/>
          <p:cNvPicPr preferRelativeResize="0"/>
          <p:nvPr/>
        </p:nvPicPr>
        <p:blipFill>
          <a:blip r:embed="rId4">
            <a:alphaModFix/>
          </a:blip>
          <a:stretch>
            <a:fillRect/>
          </a:stretch>
        </p:blipFill>
        <p:spPr>
          <a:xfrm>
            <a:off x="1545300" y="3318075"/>
            <a:ext cx="6343650" cy="1562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Tại sao cần sử dụng kiểu dữ liệu tự định nghĩa?</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 </a:t>
            </a:r>
            <a:r>
              <a:rPr lang="vi"/>
              <a:t>Trong quá trình lập trình, những kiểu dữ liệu định nghĩa có sẵn có thể không mang lại ý nghĩa phù hợp.</a:t>
            </a:r>
            <a:endParaRPr/>
          </a:p>
        </p:txBody>
      </p:sp>
      <p:pic>
        <p:nvPicPr>
          <p:cNvPr id="93" name="Google Shape;93;p14"/>
          <p:cNvPicPr preferRelativeResize="0"/>
          <p:nvPr/>
        </p:nvPicPr>
        <p:blipFill>
          <a:blip r:embed="rId3">
            <a:alphaModFix/>
          </a:blip>
          <a:stretch>
            <a:fillRect/>
          </a:stretch>
        </p:blipFill>
        <p:spPr>
          <a:xfrm>
            <a:off x="852113" y="2092413"/>
            <a:ext cx="2524125" cy="1362075"/>
          </a:xfrm>
          <a:prstGeom prst="rect">
            <a:avLst/>
          </a:prstGeom>
          <a:noFill/>
          <a:ln>
            <a:noFill/>
          </a:ln>
        </p:spPr>
      </p:pic>
      <p:pic>
        <p:nvPicPr>
          <p:cNvPr id="94" name="Google Shape;94;p14"/>
          <p:cNvPicPr preferRelativeResize="0"/>
          <p:nvPr/>
        </p:nvPicPr>
        <p:blipFill>
          <a:blip r:embed="rId4">
            <a:alphaModFix/>
          </a:blip>
          <a:stretch>
            <a:fillRect/>
          </a:stretch>
        </p:blipFill>
        <p:spPr>
          <a:xfrm>
            <a:off x="3842875" y="2092425"/>
            <a:ext cx="4147607" cy="479325"/>
          </a:xfrm>
          <a:prstGeom prst="rect">
            <a:avLst/>
          </a:prstGeom>
          <a:noFill/>
          <a:ln>
            <a:noFill/>
          </a:ln>
        </p:spPr>
      </p:pic>
      <p:pic>
        <p:nvPicPr>
          <p:cNvPr id="95" name="Google Shape;95;p14"/>
          <p:cNvPicPr preferRelativeResize="0"/>
          <p:nvPr/>
        </p:nvPicPr>
        <p:blipFill>
          <a:blip r:embed="rId5">
            <a:alphaModFix/>
          </a:blip>
          <a:stretch>
            <a:fillRect/>
          </a:stretch>
        </p:blipFill>
        <p:spPr>
          <a:xfrm>
            <a:off x="4853475" y="2706213"/>
            <a:ext cx="2724150" cy="1400175"/>
          </a:xfrm>
          <a:prstGeom prst="rect">
            <a:avLst/>
          </a:prstGeom>
          <a:noFill/>
          <a:ln>
            <a:noFill/>
          </a:ln>
        </p:spPr>
      </p:pic>
      <p:pic>
        <p:nvPicPr>
          <p:cNvPr id="96" name="Google Shape;96;p14"/>
          <p:cNvPicPr preferRelativeResize="0"/>
          <p:nvPr/>
        </p:nvPicPr>
        <p:blipFill>
          <a:blip r:embed="rId6">
            <a:alphaModFix/>
          </a:blip>
          <a:stretch>
            <a:fillRect/>
          </a:stretch>
        </p:blipFill>
        <p:spPr>
          <a:xfrm>
            <a:off x="590925" y="3943150"/>
            <a:ext cx="4038600" cy="8191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Con trỏ và struct</a:t>
            </a:r>
            <a:endParaRPr/>
          </a:p>
        </p:txBody>
      </p:sp>
      <p:sp>
        <p:nvSpPr>
          <p:cNvPr id="225" name="Google Shape;225;p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Địa chỉ biến đầu tiên trong struct cũng chính là địa chỉ biến struct đó.</a:t>
            </a:r>
            <a:endParaRPr/>
          </a:p>
          <a:p>
            <a:pPr indent="0" lvl="0" marL="0" rtl="0" algn="l">
              <a:spcBef>
                <a:spcPts val="1600"/>
              </a:spcBef>
              <a:spcAft>
                <a:spcPts val="1600"/>
              </a:spcAft>
              <a:buNone/>
            </a:pPr>
            <a:r>
              <a:rPr lang="vi"/>
              <a:t>- Có thể trỏ đến kiểu struct bằng con trỏ cùng kiểu với struct.</a:t>
            </a:r>
            <a:endParaRPr/>
          </a:p>
        </p:txBody>
      </p:sp>
      <p:pic>
        <p:nvPicPr>
          <p:cNvPr id="226" name="Google Shape;226;p32"/>
          <p:cNvPicPr preferRelativeResize="0"/>
          <p:nvPr/>
        </p:nvPicPr>
        <p:blipFill>
          <a:blip r:embed="rId3">
            <a:alphaModFix/>
          </a:blip>
          <a:stretch>
            <a:fillRect/>
          </a:stretch>
        </p:blipFill>
        <p:spPr>
          <a:xfrm>
            <a:off x="3106100" y="2211625"/>
            <a:ext cx="2771975" cy="538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Truy xuất phần tử của con trỏ struct</a:t>
            </a:r>
            <a:endParaRPr/>
          </a:p>
        </p:txBody>
      </p:sp>
      <p:pic>
        <p:nvPicPr>
          <p:cNvPr id="232" name="Google Shape;232;p33"/>
          <p:cNvPicPr preferRelativeResize="0"/>
          <p:nvPr/>
        </p:nvPicPr>
        <p:blipFill>
          <a:blip r:embed="rId3">
            <a:alphaModFix/>
          </a:blip>
          <a:stretch>
            <a:fillRect/>
          </a:stretch>
        </p:blipFill>
        <p:spPr>
          <a:xfrm>
            <a:off x="1090875" y="1126550"/>
            <a:ext cx="7153275" cy="3609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Một số nhầm lẫn khi sử dụng con trỏ struct</a:t>
            </a:r>
            <a:endParaRPr/>
          </a:p>
        </p:txBody>
      </p:sp>
      <p:sp>
        <p:nvSpPr>
          <p:cNvPr id="238" name="Google Shape;238;p3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 </a:t>
            </a:r>
            <a:r>
              <a:rPr lang="vi"/>
              <a:t>Nhẫm lẫn khởi tạo biến struct thường và biến con trỏ struct.</a:t>
            </a:r>
            <a:endParaRPr/>
          </a:p>
        </p:txBody>
      </p:sp>
      <p:pic>
        <p:nvPicPr>
          <p:cNvPr id="239" name="Google Shape;239;p34"/>
          <p:cNvPicPr preferRelativeResize="0"/>
          <p:nvPr/>
        </p:nvPicPr>
        <p:blipFill>
          <a:blip r:embed="rId3">
            <a:alphaModFix/>
          </a:blip>
          <a:stretch>
            <a:fillRect/>
          </a:stretch>
        </p:blipFill>
        <p:spPr>
          <a:xfrm>
            <a:off x="2282550" y="1733238"/>
            <a:ext cx="4724400" cy="2695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Một số nhầm lẫn khi sử dụng con trỏ struct</a:t>
            </a:r>
            <a:endParaRPr/>
          </a:p>
        </p:txBody>
      </p:sp>
      <p:sp>
        <p:nvSpPr>
          <p:cNvPr id="245" name="Google Shape;245;p3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 </a:t>
            </a:r>
            <a:r>
              <a:rPr lang="vi"/>
              <a:t>Khắc phục lỗi: Trỏ đến con trỏ struct khác, hoặc cấp phát bộ nhớ.</a:t>
            </a:r>
            <a:endParaRPr/>
          </a:p>
        </p:txBody>
      </p:sp>
      <p:pic>
        <p:nvPicPr>
          <p:cNvPr id="246" name="Google Shape;246;p35"/>
          <p:cNvPicPr preferRelativeResize="0"/>
          <p:nvPr/>
        </p:nvPicPr>
        <p:blipFill>
          <a:blip r:embed="rId3">
            <a:alphaModFix/>
          </a:blip>
          <a:stretch>
            <a:fillRect/>
          </a:stretch>
        </p:blipFill>
        <p:spPr>
          <a:xfrm>
            <a:off x="431875" y="1869700"/>
            <a:ext cx="5061701" cy="2438650"/>
          </a:xfrm>
          <a:prstGeom prst="rect">
            <a:avLst/>
          </a:prstGeom>
          <a:noFill/>
          <a:ln>
            <a:noFill/>
          </a:ln>
        </p:spPr>
      </p:pic>
      <p:pic>
        <p:nvPicPr>
          <p:cNvPr id="247" name="Google Shape;247;p35"/>
          <p:cNvPicPr preferRelativeResize="0"/>
          <p:nvPr/>
        </p:nvPicPr>
        <p:blipFill>
          <a:blip r:embed="rId4">
            <a:alphaModFix/>
          </a:blip>
          <a:stretch>
            <a:fillRect/>
          </a:stretch>
        </p:blipFill>
        <p:spPr>
          <a:xfrm>
            <a:off x="5601450" y="1913350"/>
            <a:ext cx="2983175" cy="521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a:t>
            </a:r>
            <a:r>
              <a:rPr lang="vi"/>
              <a:t>hú ý</a:t>
            </a:r>
            <a:endParaRPr/>
          </a:p>
        </p:txBody>
      </p:sp>
      <p:sp>
        <p:nvSpPr>
          <p:cNvPr id="253" name="Google Shape;253;p3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 </a:t>
            </a:r>
            <a:r>
              <a:rPr lang="vi"/>
              <a:t>Phân biệt rõ cách truy xuất của struct thường với con trỏ struct.</a:t>
            </a:r>
            <a:endParaRPr/>
          </a:p>
        </p:txBody>
      </p:sp>
      <p:pic>
        <p:nvPicPr>
          <p:cNvPr id="254" name="Google Shape;254;p36"/>
          <p:cNvPicPr preferRelativeResize="0"/>
          <p:nvPr/>
        </p:nvPicPr>
        <p:blipFill>
          <a:blip r:embed="rId3">
            <a:alphaModFix/>
          </a:blip>
          <a:stretch>
            <a:fillRect/>
          </a:stretch>
        </p:blipFill>
        <p:spPr>
          <a:xfrm>
            <a:off x="1881713" y="1774750"/>
            <a:ext cx="5438775" cy="2990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Kiểu liệt kê enum</a:t>
            </a:r>
            <a:endParaRPr/>
          </a:p>
        </p:txBody>
      </p:sp>
      <p:sp>
        <p:nvSpPr>
          <p:cNvPr id="102" name="Google Shape;102;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 </a:t>
            </a:r>
            <a:r>
              <a:rPr lang="vi"/>
              <a:t>Kiểu liệt kê giúp thay thế các con số bằng những cái tên có ý nghĩa, giúp chúng ta tập hợp các giá trị có ý nghĩa liên quan với nhau thành từng nhóm.</a:t>
            </a:r>
            <a:endParaRPr/>
          </a:p>
        </p:txBody>
      </p:sp>
      <p:pic>
        <p:nvPicPr>
          <p:cNvPr id="103" name="Google Shape;103;p15"/>
          <p:cNvPicPr preferRelativeResize="0"/>
          <p:nvPr/>
        </p:nvPicPr>
        <p:blipFill>
          <a:blip r:embed="rId3">
            <a:alphaModFix/>
          </a:blip>
          <a:stretch>
            <a:fillRect/>
          </a:stretch>
        </p:blipFill>
        <p:spPr>
          <a:xfrm>
            <a:off x="1862125" y="2047875"/>
            <a:ext cx="5419725" cy="1047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Kiểu liệt kê enum</a:t>
            </a:r>
            <a:endParaRPr/>
          </a:p>
        </p:txBody>
      </p:sp>
      <p:sp>
        <p:nvSpPr>
          <p:cNvPr id="109" name="Google Shape;109;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Việc khai báo kiểu dữ liệu mới (như kiểu enum) không yêu cầu chương trình cấp phát bộ nhớ, lúc nào chúng ta sử dụng thì chương trình mới cấp phát bộ nhớ.</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vi"/>
              <a:t>- Giá trị các biến enum là gì???</a:t>
            </a:r>
            <a:endParaRPr/>
          </a:p>
        </p:txBody>
      </p:sp>
      <p:pic>
        <p:nvPicPr>
          <p:cNvPr id="110" name="Google Shape;110;p16"/>
          <p:cNvPicPr preferRelativeResize="0"/>
          <p:nvPr/>
        </p:nvPicPr>
        <p:blipFill>
          <a:blip r:embed="rId3">
            <a:alphaModFix/>
          </a:blip>
          <a:stretch>
            <a:fillRect/>
          </a:stretch>
        </p:blipFill>
        <p:spPr>
          <a:xfrm>
            <a:off x="518163" y="2089788"/>
            <a:ext cx="2295525" cy="2009775"/>
          </a:xfrm>
          <a:prstGeom prst="rect">
            <a:avLst/>
          </a:prstGeom>
          <a:noFill/>
          <a:ln>
            <a:noFill/>
          </a:ln>
        </p:spPr>
      </p:pic>
      <p:pic>
        <p:nvPicPr>
          <p:cNvPr id="111" name="Google Shape;111;p16"/>
          <p:cNvPicPr preferRelativeResize="0"/>
          <p:nvPr/>
        </p:nvPicPr>
        <p:blipFill>
          <a:blip r:embed="rId4">
            <a:alphaModFix/>
          </a:blip>
          <a:stretch>
            <a:fillRect/>
          </a:stretch>
        </p:blipFill>
        <p:spPr>
          <a:xfrm>
            <a:off x="3432088" y="2089800"/>
            <a:ext cx="2181225" cy="1466850"/>
          </a:xfrm>
          <a:prstGeom prst="rect">
            <a:avLst/>
          </a:prstGeom>
          <a:noFill/>
          <a:ln>
            <a:noFill/>
          </a:ln>
        </p:spPr>
      </p:pic>
      <p:pic>
        <p:nvPicPr>
          <p:cNvPr id="112" name="Google Shape;112;p16"/>
          <p:cNvPicPr preferRelativeResize="0"/>
          <p:nvPr/>
        </p:nvPicPr>
        <p:blipFill>
          <a:blip r:embed="rId5">
            <a:alphaModFix/>
          </a:blip>
          <a:stretch>
            <a:fillRect/>
          </a:stretch>
        </p:blipFill>
        <p:spPr>
          <a:xfrm>
            <a:off x="6136725" y="2089800"/>
            <a:ext cx="2171700" cy="1647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Kiểu liệt kê enum</a:t>
            </a:r>
            <a:endParaRPr/>
          </a:p>
        </p:txBody>
      </p:sp>
      <p:sp>
        <p:nvSpPr>
          <p:cNvPr id="118" name="Google Shape;118;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Bên cạnh giá trị tự động, chúng ta cũng có thể chủ động thay đổi giá trị cho kiểu enum (nhưng chỉ thay đổi trong phần khai báo), khi đã định nghĩa xong thì không thể thay đổi nữa.</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vi"/>
              <a:t>- Những hằng số trong cùng 1 enum có thể có giá trị giống nhau. Không nên tự gán giá trị cho enum.</a:t>
            </a:r>
            <a:endParaRPr/>
          </a:p>
          <a:p>
            <a:pPr indent="0" lvl="0" marL="0" rtl="0" algn="l">
              <a:spcBef>
                <a:spcPts val="1600"/>
              </a:spcBef>
              <a:spcAft>
                <a:spcPts val="1600"/>
              </a:spcAft>
              <a:buNone/>
            </a:pPr>
            <a:r>
              <a:t/>
            </a:r>
            <a:endParaRPr/>
          </a:p>
        </p:txBody>
      </p:sp>
      <p:pic>
        <p:nvPicPr>
          <p:cNvPr id="119" name="Google Shape;119;p17"/>
          <p:cNvPicPr preferRelativeResize="0"/>
          <p:nvPr/>
        </p:nvPicPr>
        <p:blipFill>
          <a:blip r:embed="rId3">
            <a:alphaModFix/>
          </a:blip>
          <a:stretch>
            <a:fillRect/>
          </a:stretch>
        </p:blipFill>
        <p:spPr>
          <a:xfrm>
            <a:off x="1833550" y="2278825"/>
            <a:ext cx="5173850" cy="1682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Sử dụng kiểu liệt kê enum</a:t>
            </a:r>
            <a:endParaRPr/>
          </a:p>
        </p:txBody>
      </p:sp>
      <p:pic>
        <p:nvPicPr>
          <p:cNvPr id="125" name="Google Shape;125;p18"/>
          <p:cNvPicPr preferRelativeResize="0"/>
          <p:nvPr/>
        </p:nvPicPr>
        <p:blipFill>
          <a:blip r:embed="rId3">
            <a:alphaModFix/>
          </a:blip>
          <a:stretch>
            <a:fillRect/>
          </a:stretch>
        </p:blipFill>
        <p:spPr>
          <a:xfrm>
            <a:off x="436275" y="1017800"/>
            <a:ext cx="3409950" cy="3467100"/>
          </a:xfrm>
          <a:prstGeom prst="rect">
            <a:avLst/>
          </a:prstGeom>
          <a:noFill/>
          <a:ln>
            <a:noFill/>
          </a:ln>
        </p:spPr>
      </p:pic>
      <p:pic>
        <p:nvPicPr>
          <p:cNvPr id="126" name="Google Shape;126;p18"/>
          <p:cNvPicPr preferRelativeResize="0"/>
          <p:nvPr/>
        </p:nvPicPr>
        <p:blipFill>
          <a:blip r:embed="rId4">
            <a:alphaModFix/>
          </a:blip>
          <a:stretch>
            <a:fillRect/>
          </a:stretch>
        </p:blipFill>
        <p:spPr>
          <a:xfrm>
            <a:off x="4073325" y="1017800"/>
            <a:ext cx="4210050" cy="1371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Sử dụng kiểu liệt kê enum</a:t>
            </a:r>
            <a:endParaRPr/>
          </a:p>
        </p:txBody>
      </p:sp>
      <p:pic>
        <p:nvPicPr>
          <p:cNvPr id="132" name="Google Shape;132;p19"/>
          <p:cNvPicPr preferRelativeResize="0"/>
          <p:nvPr/>
        </p:nvPicPr>
        <p:blipFill>
          <a:blip r:embed="rId3">
            <a:alphaModFix/>
          </a:blip>
          <a:stretch>
            <a:fillRect/>
          </a:stretch>
        </p:blipFill>
        <p:spPr>
          <a:xfrm>
            <a:off x="445700" y="978650"/>
            <a:ext cx="2971350" cy="3893501"/>
          </a:xfrm>
          <a:prstGeom prst="rect">
            <a:avLst/>
          </a:prstGeom>
          <a:noFill/>
          <a:ln>
            <a:noFill/>
          </a:ln>
        </p:spPr>
      </p:pic>
      <p:pic>
        <p:nvPicPr>
          <p:cNvPr id="133" name="Google Shape;133;p19"/>
          <p:cNvPicPr preferRelativeResize="0"/>
          <p:nvPr/>
        </p:nvPicPr>
        <p:blipFill>
          <a:blip r:embed="rId4">
            <a:alphaModFix/>
          </a:blip>
          <a:stretch>
            <a:fillRect/>
          </a:stretch>
        </p:blipFill>
        <p:spPr>
          <a:xfrm>
            <a:off x="3629200" y="978650"/>
            <a:ext cx="3189549" cy="38208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Phạm vi sử dụng của kiểu liệt kê enum</a:t>
            </a:r>
            <a:endParaRPr/>
          </a:p>
        </p:txBody>
      </p:sp>
      <p:sp>
        <p:nvSpPr>
          <p:cNvPr id="139" name="Google Shape;139;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 </a:t>
            </a:r>
            <a:r>
              <a:rPr lang="vi"/>
              <a:t>Tương tự như khai báo biến</a:t>
            </a:r>
            <a:endParaRPr/>
          </a:p>
        </p:txBody>
      </p:sp>
      <p:pic>
        <p:nvPicPr>
          <p:cNvPr id="140" name="Google Shape;140;p20"/>
          <p:cNvPicPr preferRelativeResize="0"/>
          <p:nvPr/>
        </p:nvPicPr>
        <p:blipFill>
          <a:blip r:embed="rId3">
            <a:alphaModFix/>
          </a:blip>
          <a:stretch>
            <a:fillRect/>
          </a:stretch>
        </p:blipFill>
        <p:spPr>
          <a:xfrm>
            <a:off x="2947238" y="1641949"/>
            <a:ext cx="3249525" cy="3223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Vấn đề với kiểu dữ liệu enum</a:t>
            </a:r>
            <a:endParaRPr/>
          </a:p>
        </p:txBody>
      </p:sp>
      <p:sp>
        <p:nvSpPr>
          <p:cNvPr id="146" name="Google Shape;146;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 </a:t>
            </a:r>
            <a:r>
              <a:rPr lang="vi"/>
              <a:t>Khi chương trình có nhiều enum tự định nghĩa, sẽ có nhiều giá trị trùng nhau giữa các enum khác nhau.</a:t>
            </a:r>
            <a:endParaRPr/>
          </a:p>
        </p:txBody>
      </p:sp>
      <p:pic>
        <p:nvPicPr>
          <p:cNvPr id="147" name="Google Shape;147;p21"/>
          <p:cNvPicPr preferRelativeResize="0"/>
          <p:nvPr/>
        </p:nvPicPr>
        <p:blipFill>
          <a:blip r:embed="rId3">
            <a:alphaModFix/>
          </a:blip>
          <a:stretch>
            <a:fillRect/>
          </a:stretch>
        </p:blipFill>
        <p:spPr>
          <a:xfrm>
            <a:off x="2906050" y="1692525"/>
            <a:ext cx="2996275" cy="3131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