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97" r:id="rId9"/>
    <p:sldId id="298" r:id="rId10"/>
    <p:sldId id="299" r:id="rId11"/>
    <p:sldId id="264" r:id="rId12"/>
    <p:sldId id="265" r:id="rId13"/>
    <p:sldId id="266" r:id="rId14"/>
    <p:sldId id="267" r:id="rId15"/>
    <p:sldId id="268" r:id="rId16"/>
    <p:sldId id="269" r:id="rId17"/>
    <p:sldId id="270" r:id="rId18"/>
    <p:sldId id="272" r:id="rId19"/>
    <p:sldId id="273" r:id="rId20"/>
    <p:sldId id="276" r:id="rId21"/>
    <p:sldId id="277" r:id="rId22"/>
    <p:sldId id="278" r:id="rId23"/>
    <p:sldId id="275" r:id="rId24"/>
    <p:sldId id="279" r:id="rId25"/>
    <p:sldId id="280" r:id="rId26"/>
    <p:sldId id="271" r:id="rId27"/>
    <p:sldId id="281" r:id="rId28"/>
    <p:sldId id="283" r:id="rId29"/>
    <p:sldId id="282" r:id="rId30"/>
    <p:sldId id="300" r:id="rId31"/>
    <p:sldId id="307" r:id="rId32"/>
    <p:sldId id="302" r:id="rId33"/>
    <p:sldId id="301" r:id="rId34"/>
    <p:sldId id="304" r:id="rId35"/>
    <p:sldId id="305" r:id="rId36"/>
    <p:sldId id="284" r:id="rId37"/>
    <p:sldId id="285" r:id="rId38"/>
    <p:sldId id="287" r:id="rId39"/>
    <p:sldId id="289" r:id="rId40"/>
    <p:sldId id="290" r:id="rId41"/>
    <p:sldId id="291" r:id="rId42"/>
    <p:sldId id="292" r:id="rId43"/>
    <p:sldId id="288" r:id="rId44"/>
    <p:sldId id="294" r:id="rId45"/>
    <p:sldId id="295" r:id="rId46"/>
    <p:sldId id="29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cplusplus.com/reference/cmath/"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Bài</a:t>
            </a:r>
            <a:r>
              <a:rPr lang="en-US" dirty="0" smtClean="0"/>
              <a:t> 1: C++ </a:t>
            </a:r>
            <a:r>
              <a:rPr lang="en-US" dirty="0" err="1" smtClean="0"/>
              <a:t>cơ</a:t>
            </a:r>
            <a:r>
              <a:rPr lang="en-US" dirty="0" smtClean="0"/>
              <a:t> </a:t>
            </a:r>
            <a:r>
              <a:rPr lang="en-US" dirty="0" err="1" smtClean="0"/>
              <a:t>bản</a:t>
            </a:r>
            <a:endParaRPr lang="en-US" dirty="0"/>
          </a:p>
        </p:txBody>
      </p:sp>
      <p:sp>
        <p:nvSpPr>
          <p:cNvPr id="3" name="Subtitle 2"/>
          <p:cNvSpPr>
            <a:spLocks noGrp="1"/>
          </p:cNvSpPr>
          <p:nvPr>
            <p:ph type="subTitle" idx="1"/>
          </p:nvPr>
        </p:nvSpPr>
        <p:spPr/>
        <p:txBody>
          <a:bodyPr/>
          <a:lstStyle/>
          <a:p>
            <a:r>
              <a:rPr lang="en-US" dirty="0" err="1" smtClean="0"/>
              <a:t>Nguyễn</a:t>
            </a:r>
            <a:r>
              <a:rPr lang="en-US" dirty="0" smtClean="0"/>
              <a:t> </a:t>
            </a:r>
            <a:r>
              <a:rPr lang="en-US" dirty="0" err="1" smtClean="0"/>
              <a:t>Đức</a:t>
            </a:r>
            <a:r>
              <a:rPr lang="en-US" dirty="0" smtClean="0"/>
              <a:t> </a:t>
            </a:r>
            <a:r>
              <a:rPr lang="en-US" dirty="0" err="1" smtClean="0"/>
              <a:t>Thắng</a:t>
            </a:r>
            <a:endParaRPr lang="en-US" dirty="0"/>
          </a:p>
        </p:txBody>
      </p:sp>
    </p:spTree>
    <p:extLst>
      <p:ext uri="{BB962C8B-B14F-4D97-AF65-F5344CB8AC3E}">
        <p14:creationId xmlns:p14="http://schemas.microsoft.com/office/powerpoint/2010/main" val="316825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677334" y="1346773"/>
            <a:ext cx="8596668" cy="3880773"/>
          </a:xfrm>
        </p:spPr>
        <p:txBody>
          <a:bodyPr/>
          <a:lstStyle/>
          <a:p>
            <a:r>
              <a:rPr lang="en-US" dirty="0" smtClean="0"/>
              <a:t>Code </a:t>
            </a:r>
            <a:r>
              <a:rPr lang="en-US" dirty="0" err="1" smtClean="0"/>
              <a:t>chính</a:t>
            </a:r>
            <a:r>
              <a:rPr lang="en-US" dirty="0" smtClean="0"/>
              <a:t> </a:t>
            </a:r>
            <a:r>
              <a:rPr lang="en-US" dirty="0" err="1" smtClean="0"/>
              <a:t>chương</a:t>
            </a:r>
            <a:r>
              <a:rPr lang="en-US" dirty="0" smtClean="0"/>
              <a:t> </a:t>
            </a:r>
            <a:r>
              <a:rPr lang="en-US" dirty="0" err="1" smtClean="0"/>
              <a:t>trình</a:t>
            </a:r>
            <a:r>
              <a:rPr lang="en-US" dirty="0" smtClean="0"/>
              <a:t>:</a:t>
            </a:r>
          </a:p>
          <a:p>
            <a:pPr marL="0" indent="0">
              <a:buNone/>
            </a:pPr>
            <a:endParaRPr lang="en-US" dirty="0"/>
          </a:p>
        </p:txBody>
      </p:sp>
      <p:sp>
        <p:nvSpPr>
          <p:cNvPr id="4" name="Rectangle 3"/>
          <p:cNvSpPr/>
          <p:nvPr/>
        </p:nvSpPr>
        <p:spPr>
          <a:xfrm>
            <a:off x="1027176" y="1786160"/>
            <a:ext cx="6096000" cy="4339650"/>
          </a:xfrm>
          <a:prstGeom prst="rect">
            <a:avLst/>
          </a:prstGeom>
        </p:spPr>
        <p:txBody>
          <a:bodyPr>
            <a:spAutoFit/>
          </a:bodyPr>
          <a:lstStyle/>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(5)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left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"ID"</a:t>
            </a:r>
            <a:r>
              <a:rPr lang="en-US" sz="1200" dirty="0">
                <a:solidFill>
                  <a:srgbClr val="000000"/>
                </a:solidFill>
                <a:latin typeface="Consolas" panose="020B0609020204030204" pitchFamily="49" charset="0"/>
              </a:rPr>
              <a:t>;</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độ</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rộng</a:t>
            </a:r>
            <a:r>
              <a:rPr lang="en-US" sz="1200" dirty="0">
                <a:solidFill>
                  <a:srgbClr val="008000"/>
                </a:solidFill>
                <a:latin typeface="Consolas" panose="020B0609020204030204" pitchFamily="49" charset="0"/>
              </a:rPr>
              <a:t> 5 </a:t>
            </a:r>
            <a:r>
              <a:rPr lang="en-US" sz="1200" dirty="0" err="1">
                <a:solidFill>
                  <a:srgbClr val="008000"/>
                </a:solidFill>
                <a:latin typeface="Consolas" panose="020B0609020204030204" pitchFamily="49" charset="0"/>
              </a:rPr>
              <a:t>ký</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tự</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canh</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trái</a:t>
            </a:r>
            <a:r>
              <a:rPr lang="en-US" sz="1200" dirty="0">
                <a:solidFill>
                  <a:srgbClr val="008000"/>
                </a:solidFill>
                <a:latin typeface="Consolas" panose="020B0609020204030204" pitchFamily="49" charset="0"/>
              </a:rPr>
              <a:t> ID</a:t>
            </a:r>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(30)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left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smtClean="0">
                <a:solidFill>
                  <a:srgbClr val="A31515"/>
                </a:solidFill>
                <a:latin typeface="Consolas" panose="020B0609020204030204" pitchFamily="49" charset="0"/>
              </a:rPr>
              <a:t>“Name"</a:t>
            </a:r>
            <a:r>
              <a:rPr lang="en-US" sz="1200" dirty="0" smtClean="0">
                <a:solidFill>
                  <a:srgbClr val="000000"/>
                </a:solidFill>
                <a:latin typeface="Consolas" panose="020B0609020204030204" pitchFamily="49" charset="0"/>
              </a:rPr>
              <a:t>;</a:t>
            </a:r>
            <a:r>
              <a:rPr lang="en-US" sz="1200" dirty="0" smtClean="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độ</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rộng</a:t>
            </a:r>
            <a:r>
              <a:rPr lang="en-US" sz="1200" dirty="0">
                <a:solidFill>
                  <a:srgbClr val="008000"/>
                </a:solidFill>
                <a:latin typeface="Consolas" panose="020B0609020204030204" pitchFamily="49" charset="0"/>
              </a:rPr>
              <a:t> 30 </a:t>
            </a:r>
            <a:r>
              <a:rPr lang="en-US" sz="1200" dirty="0" err="1">
                <a:solidFill>
                  <a:srgbClr val="008000"/>
                </a:solidFill>
                <a:latin typeface="Consolas" panose="020B0609020204030204" pitchFamily="49" charset="0"/>
              </a:rPr>
              <a:t>ký</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tự</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canh</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trái</a:t>
            </a:r>
            <a:r>
              <a:rPr lang="en-US" sz="1200" dirty="0">
                <a:solidFill>
                  <a:srgbClr val="008000"/>
                </a:solidFill>
                <a:latin typeface="Consolas" panose="020B0609020204030204" pitchFamily="49" charset="0"/>
              </a:rPr>
              <a:t> Name</a:t>
            </a:r>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(20)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right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"Diem </a:t>
            </a:r>
            <a:r>
              <a:rPr lang="en-US" sz="1200" dirty="0" err="1">
                <a:solidFill>
                  <a:srgbClr val="A31515"/>
                </a:solidFill>
                <a:latin typeface="Consolas" panose="020B0609020204030204" pitchFamily="49" charset="0"/>
              </a:rPr>
              <a:t>thi</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độ</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rộng</a:t>
            </a:r>
            <a:r>
              <a:rPr lang="en-US" sz="1200" dirty="0">
                <a:solidFill>
                  <a:srgbClr val="008000"/>
                </a:solidFill>
                <a:latin typeface="Consolas" panose="020B0609020204030204" pitchFamily="49" charset="0"/>
              </a:rPr>
              <a:t> 20 </a:t>
            </a:r>
            <a:r>
              <a:rPr lang="en-US" sz="1200" dirty="0" err="1">
                <a:solidFill>
                  <a:srgbClr val="008000"/>
                </a:solidFill>
                <a:latin typeface="Consolas" panose="020B0609020204030204" pitchFamily="49" charset="0"/>
              </a:rPr>
              <a:t>ký</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tự</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canh</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phải</a:t>
            </a:r>
            <a:r>
              <a:rPr lang="en-US" sz="1200" dirty="0">
                <a:solidFill>
                  <a:srgbClr val="008000"/>
                </a:solidFill>
                <a:latin typeface="Consolas" panose="020B0609020204030204" pitchFamily="49" charset="0"/>
              </a:rPr>
              <a:t> </a:t>
            </a:r>
            <a:r>
              <a:rPr lang="en-US" sz="1200" dirty="0" smtClean="0">
                <a:solidFill>
                  <a:srgbClr val="008000"/>
                </a:solidFill>
                <a:latin typeface="Consolas" panose="020B0609020204030204" pitchFamily="49" charset="0"/>
              </a:rPr>
              <a:t>Diem </a:t>
            </a:r>
            <a:r>
              <a:rPr lang="en-US" sz="1200" dirty="0" err="1" smtClean="0">
                <a:solidFill>
                  <a:srgbClr val="008000"/>
                </a:solidFill>
                <a:latin typeface="Consolas" panose="020B0609020204030204" pitchFamily="49" charset="0"/>
              </a:rPr>
              <a:t>thi</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setfill</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a:t>
            </a:r>
            <a:r>
              <a:rPr lang="en-US" sz="1200" dirty="0">
                <a:solidFill>
                  <a:srgbClr val="008000"/>
                </a:solidFill>
                <a:latin typeface="Consolas" panose="020B0609020204030204" pitchFamily="49" charset="0"/>
              </a:rPr>
              <a:t>// set fill </a:t>
            </a:r>
            <a:r>
              <a:rPr lang="en-US" sz="1200" dirty="0" err="1">
                <a:solidFill>
                  <a:srgbClr val="008000"/>
                </a:solidFill>
                <a:latin typeface="Consolas" panose="020B0609020204030204" pitchFamily="49" charset="0"/>
              </a:rPr>
              <a:t>bằng</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ký</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tự</a:t>
            </a:r>
            <a:r>
              <a:rPr lang="en-US" sz="1200" dirty="0">
                <a:solidFill>
                  <a:srgbClr val="008000"/>
                </a:solidFill>
                <a:latin typeface="Consolas" panose="020B0609020204030204" pitchFamily="49" charset="0"/>
              </a:rPr>
              <a:t> '-' </a:t>
            </a:r>
            <a:r>
              <a:rPr lang="en-US" sz="1200" dirty="0" err="1">
                <a:solidFill>
                  <a:srgbClr val="008000"/>
                </a:solidFill>
                <a:latin typeface="Consolas" panose="020B0609020204030204" pitchFamily="49" charset="0"/>
              </a:rPr>
              <a:t>thay</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vì</a:t>
            </a:r>
            <a:r>
              <a:rPr lang="en-US" sz="1200" dirty="0">
                <a:solidFill>
                  <a:srgbClr val="008000"/>
                </a:solidFill>
                <a:latin typeface="Consolas" panose="020B0609020204030204" pitchFamily="49" charset="0"/>
              </a:rPr>
              <a:t> ' '</a:t>
            </a:r>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(55)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r>
              <a:rPr lang="en-US" sz="1200" dirty="0">
                <a:solidFill>
                  <a:srgbClr val="008000"/>
                </a:solidFill>
                <a:latin typeface="Consolas" panose="020B0609020204030204" pitchFamily="49" charset="0"/>
              </a:rPr>
              <a:t>// fill 55 </a:t>
            </a:r>
            <a:r>
              <a:rPr lang="en-US" sz="1200" dirty="0" err="1">
                <a:solidFill>
                  <a:srgbClr val="008000"/>
                </a:solidFill>
                <a:latin typeface="Consolas" panose="020B0609020204030204" pitchFamily="49" charset="0"/>
              </a:rPr>
              <a:t>ký</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tự</a:t>
            </a:r>
            <a:r>
              <a:rPr lang="en-US" sz="1200" dirty="0">
                <a:solidFill>
                  <a:srgbClr val="008000"/>
                </a:solidFill>
                <a:latin typeface="Consolas" panose="020B0609020204030204" pitchFamily="49" charset="0"/>
              </a:rPr>
              <a:t> '-'</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8000"/>
                </a:solidFill>
                <a:latin typeface="Consolas" panose="020B0609020204030204" pitchFamily="49" charset="0"/>
              </a:rPr>
              <a:t>// reset fill </a:t>
            </a:r>
            <a:r>
              <a:rPr lang="en-US" sz="1200" dirty="0" err="1">
                <a:solidFill>
                  <a:srgbClr val="008000"/>
                </a:solidFill>
                <a:latin typeface="Consolas" panose="020B0609020204030204" pitchFamily="49" charset="0"/>
              </a:rPr>
              <a:t>bằng</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ký</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tự</a:t>
            </a:r>
            <a:r>
              <a:rPr lang="en-US" sz="1200" dirty="0">
                <a:solidFill>
                  <a:srgbClr val="008000"/>
                </a:solidFill>
                <a:latin typeface="Consolas" panose="020B0609020204030204" pitchFamily="49" charset="0"/>
              </a:rPr>
              <a:t> ' '</a:t>
            </a:r>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setfill</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8000"/>
                </a:solidFill>
                <a:latin typeface="Consolas" panose="020B0609020204030204" pitchFamily="49" charset="0"/>
              </a:rPr>
              <a:t>// in </a:t>
            </a:r>
            <a:r>
              <a:rPr lang="en-US" sz="1200" dirty="0" err="1">
                <a:solidFill>
                  <a:srgbClr val="008000"/>
                </a:solidFill>
                <a:latin typeface="Consolas" panose="020B0609020204030204" pitchFamily="49" charset="0"/>
              </a:rPr>
              <a:t>thông</a:t>
            </a:r>
            <a:r>
              <a:rPr lang="en-US" sz="1200" dirty="0">
                <a:solidFill>
                  <a:srgbClr val="008000"/>
                </a:solidFill>
                <a:latin typeface="Consolas" panose="020B0609020204030204" pitchFamily="49" charset="0"/>
              </a:rPr>
              <a:t> tin </a:t>
            </a:r>
            <a:r>
              <a:rPr lang="en-US" sz="1200" dirty="0" err="1">
                <a:solidFill>
                  <a:srgbClr val="008000"/>
                </a:solidFill>
                <a:latin typeface="Consolas" panose="020B0609020204030204" pitchFamily="49" charset="0"/>
              </a:rPr>
              <a:t>theo</a:t>
            </a:r>
            <a:r>
              <a:rPr lang="en-US" sz="1200" dirty="0">
                <a:solidFill>
                  <a:srgbClr val="008000"/>
                </a:solidFill>
                <a:latin typeface="Consolas" panose="020B0609020204030204" pitchFamily="49" charset="0"/>
              </a:rPr>
              <a:t> format </a:t>
            </a:r>
            <a:r>
              <a:rPr lang="en-US" sz="1200" dirty="0" err="1">
                <a:solidFill>
                  <a:srgbClr val="008000"/>
                </a:solidFill>
                <a:latin typeface="Consolas" panose="020B0609020204030204" pitchFamily="49" charset="0"/>
              </a:rPr>
              <a:t>như</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trên</a:t>
            </a:r>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(5)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left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1;</a:t>
            </a: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(30)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left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"Nguyen </a:t>
            </a:r>
            <a:r>
              <a:rPr lang="en-US" sz="1200" dirty="0" err="1">
                <a:solidFill>
                  <a:srgbClr val="A31515"/>
                </a:solidFill>
                <a:latin typeface="Consolas" panose="020B0609020204030204" pitchFamily="49" charset="0"/>
              </a:rPr>
              <a:t>Duc</a:t>
            </a:r>
            <a:r>
              <a:rPr lang="en-US" sz="1200" dirty="0">
                <a:solidFill>
                  <a:srgbClr val="A31515"/>
                </a:solidFill>
                <a:latin typeface="Consolas" panose="020B0609020204030204" pitchFamily="49" charset="0"/>
              </a:rPr>
              <a:t> Thang"</a:t>
            </a:r>
            <a:r>
              <a:rPr lang="en-US" sz="1200" dirty="0">
                <a:solidFill>
                  <a:srgbClr val="000000"/>
                </a:solidFill>
                <a:latin typeface="Consolas" panose="020B0609020204030204" pitchFamily="49" charset="0"/>
              </a:rPr>
              <a:t>;</a:t>
            </a: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(20)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right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setprecision</a:t>
            </a:r>
            <a:r>
              <a:rPr lang="en-US" sz="1200" dirty="0">
                <a:solidFill>
                  <a:srgbClr val="000000"/>
                </a:solidFill>
                <a:latin typeface="Consolas" panose="020B0609020204030204" pitchFamily="49" charset="0"/>
              </a:rPr>
              <a:t>(2)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9.89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(5)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left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2;</a:t>
            </a: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(30)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left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"Nguyen Van A"</a:t>
            </a:r>
            <a:r>
              <a:rPr lang="en-US" sz="1200" dirty="0">
                <a:solidFill>
                  <a:srgbClr val="000000"/>
                </a:solidFill>
                <a:latin typeface="Consolas" panose="020B0609020204030204" pitchFamily="49" charset="0"/>
              </a:rPr>
              <a:t>;</a:t>
            </a: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(20)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right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setprecision</a:t>
            </a:r>
            <a:r>
              <a:rPr lang="en-US" sz="1200" dirty="0">
                <a:solidFill>
                  <a:srgbClr val="000000"/>
                </a:solidFill>
                <a:latin typeface="Consolas" panose="020B0609020204030204" pitchFamily="49" charset="0"/>
              </a:rPr>
              <a:t>(2)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8.2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(5)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left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3;</a:t>
            </a: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(30)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left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"Nguyen Son Tung"</a:t>
            </a:r>
            <a:r>
              <a:rPr lang="en-US" sz="1200" dirty="0">
                <a:solidFill>
                  <a:srgbClr val="000000"/>
                </a:solidFill>
                <a:latin typeface="Consolas" panose="020B0609020204030204" pitchFamily="49" charset="0"/>
              </a:rPr>
              <a:t>;</a:t>
            </a:r>
          </a:p>
          <a:p>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setw</a:t>
            </a:r>
            <a:r>
              <a:rPr lang="en-US" sz="1200" dirty="0">
                <a:solidFill>
                  <a:srgbClr val="000000"/>
                </a:solidFill>
                <a:latin typeface="Consolas" panose="020B0609020204030204" pitchFamily="49" charset="0"/>
              </a:rPr>
              <a:t>(20)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right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setprecision</a:t>
            </a:r>
            <a:r>
              <a:rPr lang="en-US" sz="1200" dirty="0">
                <a:solidFill>
                  <a:srgbClr val="000000"/>
                </a:solidFill>
                <a:latin typeface="Consolas" panose="020B0609020204030204" pitchFamily="49" charset="0"/>
              </a:rPr>
              <a:t>(2)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6.78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897578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Biến</a:t>
            </a:r>
            <a:r>
              <a:rPr lang="en-US" dirty="0" smtClean="0"/>
              <a:t> </a:t>
            </a:r>
            <a:r>
              <a:rPr lang="en-US" dirty="0" err="1" smtClean="0"/>
              <a:t>số</a:t>
            </a:r>
            <a:r>
              <a:rPr lang="en-US" dirty="0" smtClean="0"/>
              <a:t> (variable)</a:t>
            </a:r>
            <a:endParaRPr lang="en-US" dirty="0"/>
          </a:p>
        </p:txBody>
      </p:sp>
      <p:sp>
        <p:nvSpPr>
          <p:cNvPr id="3" name="Content Placeholder 2"/>
          <p:cNvSpPr>
            <a:spLocks noGrp="1"/>
          </p:cNvSpPr>
          <p:nvPr>
            <p:ph idx="1"/>
          </p:nvPr>
        </p:nvSpPr>
        <p:spPr/>
        <p:txBody>
          <a:bodyPr/>
          <a:lstStyle/>
          <a:p>
            <a:r>
              <a:rPr lang="vi-VN" dirty="0"/>
              <a:t>Biến là một ô nhớ đơn lẻ hoặc một vùng nhớ được hệ điều hành cấp phát cho chương trình C++ nhằm để lưu trữ giá trị vào bên trong vùng nhớ </a:t>
            </a:r>
            <a:r>
              <a:rPr lang="vi-VN" dirty="0" smtClean="0"/>
              <a:t>đó</a:t>
            </a:r>
            <a:r>
              <a:rPr lang="en-US" dirty="0" smtClean="0"/>
              <a:t>.</a:t>
            </a:r>
            <a:endParaRPr lang="en-US" dirty="0"/>
          </a:p>
          <a:p>
            <a:endParaRPr lang="en-US" dirty="0"/>
          </a:p>
        </p:txBody>
      </p:sp>
      <p:sp>
        <p:nvSpPr>
          <p:cNvPr id="5" name="TextBox 4"/>
          <p:cNvSpPr txBox="1"/>
          <p:nvPr/>
        </p:nvSpPr>
        <p:spPr>
          <a:xfrm>
            <a:off x="1179576" y="4770509"/>
            <a:ext cx="7461504" cy="369332"/>
          </a:xfrm>
          <a:prstGeom prst="rect">
            <a:avLst/>
          </a:prstGeom>
          <a:noFill/>
        </p:spPr>
        <p:txBody>
          <a:bodyPr wrap="square" rtlCol="0">
            <a:spAutoFit/>
          </a:bodyPr>
          <a:lstStyle/>
          <a:p>
            <a:r>
              <a:rPr lang="en-US" dirty="0" err="1" smtClean="0"/>
              <a:t>Cú</a:t>
            </a:r>
            <a:r>
              <a:rPr lang="en-US" dirty="0" smtClean="0"/>
              <a:t> </a:t>
            </a:r>
            <a:r>
              <a:rPr lang="en-US" dirty="0" err="1" smtClean="0"/>
              <a:t>pháp</a:t>
            </a:r>
            <a:r>
              <a:rPr lang="en-US" dirty="0" smtClean="0"/>
              <a:t> </a:t>
            </a:r>
            <a:r>
              <a:rPr lang="en-US" dirty="0" err="1" smtClean="0"/>
              <a:t>khai</a:t>
            </a:r>
            <a:r>
              <a:rPr lang="en-US" dirty="0" smtClean="0"/>
              <a:t> </a:t>
            </a:r>
            <a:r>
              <a:rPr lang="en-US" dirty="0" err="1" smtClean="0"/>
              <a:t>báo</a:t>
            </a:r>
            <a:r>
              <a:rPr lang="en-US" dirty="0" smtClean="0"/>
              <a:t>: </a:t>
            </a:r>
            <a:r>
              <a:rPr lang="en-US" dirty="0" smtClean="0">
                <a:solidFill>
                  <a:srgbClr val="FF0000"/>
                </a:solidFill>
              </a:rPr>
              <a:t>&lt;</a:t>
            </a:r>
            <a:r>
              <a:rPr lang="en-US" dirty="0" err="1" smtClean="0">
                <a:solidFill>
                  <a:srgbClr val="FF0000"/>
                </a:solidFill>
              </a:rPr>
              <a:t>data_type</a:t>
            </a:r>
            <a:r>
              <a:rPr lang="en-US" dirty="0" smtClean="0">
                <a:solidFill>
                  <a:srgbClr val="FF0000"/>
                </a:solidFill>
              </a:rPr>
              <a:t>&gt; &lt;</a:t>
            </a:r>
            <a:r>
              <a:rPr lang="en-US" dirty="0" err="1" smtClean="0">
                <a:solidFill>
                  <a:srgbClr val="FF0000"/>
                </a:solidFill>
              </a:rPr>
              <a:t>name_variable</a:t>
            </a:r>
            <a:r>
              <a:rPr lang="en-US" dirty="0" smtClean="0">
                <a:solidFill>
                  <a:srgbClr val="FF0000"/>
                </a:solidFill>
              </a:rPr>
              <a:t>&gt; = [value];</a:t>
            </a:r>
            <a:endParaRPr lang="en-US" dirty="0">
              <a:solidFill>
                <a:srgbClr val="FF0000"/>
              </a:solidFill>
            </a:endParaRPr>
          </a:p>
        </p:txBody>
      </p:sp>
      <p:sp>
        <p:nvSpPr>
          <p:cNvPr id="6" name="TextBox 5"/>
          <p:cNvSpPr txBox="1"/>
          <p:nvPr/>
        </p:nvSpPr>
        <p:spPr>
          <a:xfrm>
            <a:off x="1179576" y="5139841"/>
            <a:ext cx="6402651" cy="369332"/>
          </a:xfrm>
          <a:prstGeom prst="rect">
            <a:avLst/>
          </a:prstGeom>
          <a:noFill/>
        </p:spPr>
        <p:txBody>
          <a:bodyPr wrap="square" rtlCol="0">
            <a:spAutoFit/>
          </a:bodyPr>
          <a:lstStyle/>
          <a:p>
            <a:r>
              <a:rPr lang="en-US" dirty="0" err="1" smtClean="0"/>
              <a:t>Hoặc</a:t>
            </a:r>
            <a:r>
              <a:rPr lang="en-US" dirty="0" smtClean="0"/>
              <a:t>: </a:t>
            </a:r>
            <a:r>
              <a:rPr lang="en-US" dirty="0" smtClean="0">
                <a:solidFill>
                  <a:srgbClr val="FF0000"/>
                </a:solidFill>
              </a:rPr>
              <a:t>&lt;</a:t>
            </a:r>
            <a:r>
              <a:rPr lang="en-US" dirty="0" err="1" smtClean="0">
                <a:solidFill>
                  <a:srgbClr val="FF0000"/>
                </a:solidFill>
              </a:rPr>
              <a:t>data_type</a:t>
            </a:r>
            <a:r>
              <a:rPr lang="en-US" dirty="0" smtClean="0">
                <a:solidFill>
                  <a:srgbClr val="FF0000"/>
                </a:solidFill>
              </a:rPr>
              <a:t>&gt; &lt;</a:t>
            </a:r>
            <a:r>
              <a:rPr lang="en-US" dirty="0" err="1" smtClean="0">
                <a:solidFill>
                  <a:srgbClr val="FF0000"/>
                </a:solidFill>
              </a:rPr>
              <a:t>name_variable</a:t>
            </a:r>
            <a:r>
              <a:rPr lang="en-US" dirty="0" smtClean="0">
                <a:solidFill>
                  <a:srgbClr val="FF0000"/>
                </a:solidFill>
              </a:rPr>
              <a:t>&gt;(&lt;value&gt;);</a:t>
            </a:r>
            <a:endParaRPr lang="en-US" dirty="0">
              <a:solidFill>
                <a:srgbClr val="FF0000"/>
              </a:solidFill>
            </a:endParaRPr>
          </a:p>
        </p:txBody>
      </p:sp>
      <p:pic>
        <p:nvPicPr>
          <p:cNvPr id="7" name="Picture 6"/>
          <p:cNvPicPr>
            <a:picLocks noChangeAspect="1"/>
          </p:cNvPicPr>
          <p:nvPr/>
        </p:nvPicPr>
        <p:blipFill>
          <a:blip r:embed="rId2"/>
          <a:stretch>
            <a:fillRect/>
          </a:stretch>
        </p:blipFill>
        <p:spPr>
          <a:xfrm>
            <a:off x="2002536" y="3142288"/>
            <a:ext cx="5650992" cy="1398032"/>
          </a:xfrm>
          <a:prstGeom prst="rect">
            <a:avLst/>
          </a:prstGeom>
        </p:spPr>
      </p:pic>
    </p:spTree>
    <p:extLst>
      <p:ext uri="{BB962C8B-B14F-4D97-AF65-F5344CB8AC3E}">
        <p14:creationId xmlns:p14="http://schemas.microsoft.com/office/powerpoint/2010/main" val="1044916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tắc</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biến</a:t>
            </a:r>
            <a:endParaRPr lang="en-US" dirty="0"/>
          </a:p>
        </p:txBody>
      </p:sp>
      <p:sp>
        <p:nvSpPr>
          <p:cNvPr id="3" name="Content Placeholder 2"/>
          <p:cNvSpPr>
            <a:spLocks noGrp="1"/>
          </p:cNvSpPr>
          <p:nvPr>
            <p:ph idx="1"/>
          </p:nvPr>
        </p:nvSpPr>
        <p:spPr/>
        <p:txBody>
          <a:bodyPr/>
          <a:lstStyle/>
          <a:p>
            <a:r>
              <a:rPr lang="en-US" dirty="0" err="1"/>
              <a:t>Trong</a:t>
            </a:r>
            <a:r>
              <a:rPr lang="en-US" dirty="0"/>
              <a:t> C++, </a:t>
            </a:r>
            <a:r>
              <a:rPr lang="en-US" dirty="0" err="1"/>
              <a:t>phân</a:t>
            </a:r>
            <a:r>
              <a:rPr lang="en-US" dirty="0"/>
              <a:t> </a:t>
            </a:r>
            <a:r>
              <a:rPr lang="en-US" dirty="0" err="1"/>
              <a:t>biệt</a:t>
            </a:r>
            <a:r>
              <a:rPr lang="en-US" dirty="0"/>
              <a:t> </a:t>
            </a:r>
            <a:r>
              <a:rPr lang="en-US" dirty="0" err="1"/>
              <a:t>chữ</a:t>
            </a:r>
            <a:r>
              <a:rPr lang="en-US" dirty="0"/>
              <a:t> </a:t>
            </a:r>
            <a:r>
              <a:rPr lang="en-US" dirty="0" err="1"/>
              <a:t>hoa</a:t>
            </a:r>
            <a:r>
              <a:rPr lang="en-US" dirty="0"/>
              <a:t> </a:t>
            </a:r>
            <a:r>
              <a:rPr lang="en-US" dirty="0" err="1"/>
              <a:t>và</a:t>
            </a:r>
            <a:r>
              <a:rPr lang="en-US" dirty="0"/>
              <a:t> </a:t>
            </a:r>
            <a:r>
              <a:rPr lang="en-US" dirty="0" err="1"/>
              <a:t>chữ</a:t>
            </a:r>
            <a:r>
              <a:rPr lang="en-US" dirty="0"/>
              <a:t> </a:t>
            </a:r>
            <a:r>
              <a:rPr lang="en-US" dirty="0" err="1"/>
              <a:t>thường</a:t>
            </a:r>
            <a:endParaRPr lang="en-US" dirty="0"/>
          </a:p>
          <a:p>
            <a:r>
              <a:rPr lang="en-US" dirty="0" err="1"/>
              <a:t>Tên</a:t>
            </a:r>
            <a:r>
              <a:rPr lang="en-US" dirty="0"/>
              <a:t> </a:t>
            </a:r>
            <a:r>
              <a:rPr lang="en-US" dirty="0" err="1"/>
              <a:t>biến</a:t>
            </a:r>
            <a:r>
              <a:rPr lang="en-US" dirty="0"/>
              <a:t> </a:t>
            </a:r>
            <a:r>
              <a:rPr lang="en-US" dirty="0" err="1"/>
              <a:t>bằng</a:t>
            </a:r>
            <a:r>
              <a:rPr lang="en-US" dirty="0"/>
              <a:t> </a:t>
            </a:r>
            <a:r>
              <a:rPr lang="en-US" dirty="0" err="1"/>
              <a:t>chữ</a:t>
            </a:r>
            <a:r>
              <a:rPr lang="en-US" dirty="0"/>
              <a:t> </a:t>
            </a:r>
            <a:r>
              <a:rPr lang="en-US" dirty="0" err="1"/>
              <a:t>viết</a:t>
            </a:r>
            <a:r>
              <a:rPr lang="en-US" dirty="0"/>
              <a:t> </a:t>
            </a:r>
            <a:r>
              <a:rPr lang="en-US" dirty="0" err="1"/>
              <a:t>thường,hoa,số,ký</a:t>
            </a:r>
            <a:r>
              <a:rPr lang="en-US" dirty="0"/>
              <a:t> </a:t>
            </a:r>
            <a:r>
              <a:rPr lang="en-US" dirty="0" err="1"/>
              <a:t>tự</a:t>
            </a:r>
            <a:r>
              <a:rPr lang="en-US" dirty="0"/>
              <a:t> “_”</a:t>
            </a:r>
          </a:p>
          <a:p>
            <a:r>
              <a:rPr lang="en-US" dirty="0" err="1"/>
              <a:t>Không</a:t>
            </a:r>
            <a:r>
              <a:rPr lang="en-US" dirty="0"/>
              <a:t> </a:t>
            </a:r>
            <a:r>
              <a:rPr lang="en-US" dirty="0" err="1"/>
              <a:t>sử</a:t>
            </a:r>
            <a:r>
              <a:rPr lang="en-US" dirty="0"/>
              <a:t> </a:t>
            </a:r>
            <a:r>
              <a:rPr lang="en-US" dirty="0" err="1"/>
              <a:t>dụng</a:t>
            </a:r>
            <a:r>
              <a:rPr lang="en-US" dirty="0"/>
              <a:t> </a:t>
            </a:r>
            <a:r>
              <a:rPr lang="en-US" dirty="0" err="1"/>
              <a:t>chữ</a:t>
            </a:r>
            <a:r>
              <a:rPr lang="en-US" dirty="0"/>
              <a:t> </a:t>
            </a:r>
            <a:r>
              <a:rPr lang="en-US" dirty="0" err="1"/>
              <a:t>cái</a:t>
            </a:r>
            <a:r>
              <a:rPr lang="en-US" dirty="0"/>
              <a:t> </a:t>
            </a:r>
            <a:r>
              <a:rPr lang="en-US" dirty="0" err="1"/>
              <a:t>mang</a:t>
            </a:r>
            <a:r>
              <a:rPr lang="en-US" dirty="0"/>
              <a:t> </a:t>
            </a:r>
            <a:r>
              <a:rPr lang="en-US" dirty="0" err="1"/>
              <a:t>dấu</a:t>
            </a:r>
            <a:r>
              <a:rPr lang="en-US" dirty="0"/>
              <a:t> </a:t>
            </a:r>
            <a:r>
              <a:rPr lang="en-US" dirty="0" err="1"/>
              <a:t>trọng</a:t>
            </a:r>
            <a:r>
              <a:rPr lang="en-US" dirty="0"/>
              <a:t> </a:t>
            </a:r>
            <a:r>
              <a:rPr lang="en-US" dirty="0" err="1"/>
              <a:t>âm</a:t>
            </a:r>
            <a:r>
              <a:rPr lang="en-US" dirty="0"/>
              <a:t> (â, á, ă…)</a:t>
            </a:r>
          </a:p>
          <a:p>
            <a:r>
              <a:rPr lang="en-US" dirty="0" err="1"/>
              <a:t>Tên</a:t>
            </a:r>
            <a:r>
              <a:rPr lang="en-US" dirty="0"/>
              <a:t> </a:t>
            </a:r>
            <a:r>
              <a:rPr lang="en-US" dirty="0" err="1"/>
              <a:t>biến</a:t>
            </a:r>
            <a:r>
              <a:rPr lang="en-US" dirty="0"/>
              <a:t> </a:t>
            </a:r>
            <a:r>
              <a:rPr lang="en-US" dirty="0" err="1"/>
              <a:t>phải</a:t>
            </a:r>
            <a:r>
              <a:rPr lang="en-US" dirty="0"/>
              <a:t> </a:t>
            </a:r>
            <a:r>
              <a:rPr lang="en-US" dirty="0" err="1"/>
              <a:t>bắt</a:t>
            </a:r>
            <a:r>
              <a:rPr lang="en-US" dirty="0"/>
              <a:t> </a:t>
            </a:r>
            <a:r>
              <a:rPr lang="en-US" dirty="0" err="1"/>
              <a:t>đầu</a:t>
            </a:r>
            <a:r>
              <a:rPr lang="en-US" dirty="0"/>
              <a:t> </a:t>
            </a:r>
            <a:r>
              <a:rPr lang="en-US" dirty="0" err="1"/>
              <a:t>bằng</a:t>
            </a:r>
            <a:r>
              <a:rPr lang="en-US" dirty="0"/>
              <a:t> 1 </a:t>
            </a:r>
            <a:r>
              <a:rPr lang="en-US" dirty="0" err="1"/>
              <a:t>chữ</a:t>
            </a:r>
            <a:r>
              <a:rPr lang="en-US" dirty="0"/>
              <a:t> </a:t>
            </a:r>
            <a:r>
              <a:rPr lang="en-US" dirty="0" err="1"/>
              <a:t>cái</a:t>
            </a:r>
            <a:endParaRPr lang="en-US" dirty="0"/>
          </a:p>
          <a:p>
            <a:r>
              <a:rPr lang="en-US" dirty="0" err="1"/>
              <a:t>Không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khoảng</a:t>
            </a:r>
            <a:r>
              <a:rPr lang="en-US" dirty="0"/>
              <a:t> </a:t>
            </a:r>
            <a:r>
              <a:rPr lang="en-US" dirty="0" err="1"/>
              <a:t>trống</a:t>
            </a:r>
            <a:r>
              <a:rPr lang="en-US" dirty="0"/>
              <a:t> </a:t>
            </a:r>
            <a:r>
              <a:rPr lang="en-US" dirty="0" err="1"/>
              <a:t>trong</a:t>
            </a:r>
            <a:r>
              <a:rPr lang="en-US" dirty="0"/>
              <a:t> </a:t>
            </a:r>
            <a:r>
              <a:rPr lang="en-US" dirty="0" err="1"/>
              <a:t>tên</a:t>
            </a:r>
            <a:r>
              <a:rPr lang="en-US" dirty="0"/>
              <a:t> </a:t>
            </a:r>
            <a:r>
              <a:rPr lang="en-US" dirty="0" err="1"/>
              <a:t>biến</a:t>
            </a:r>
            <a:endParaRPr lang="en-US" dirty="0"/>
          </a:p>
          <a:p>
            <a:r>
              <a:rPr lang="vi-VN" dirty="0"/>
              <a:t>Trong một khối lệnh { } không được có hai biến cùng </a:t>
            </a:r>
            <a:r>
              <a:rPr lang="vi-VN" dirty="0" smtClean="0"/>
              <a:t>tên</a:t>
            </a:r>
            <a:endParaRPr lang="en-US" dirty="0" smtClean="0"/>
          </a:p>
          <a:p>
            <a:r>
              <a:rPr lang="en-US" dirty="0" err="1" smtClean="0"/>
              <a:t>Không</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biến</a:t>
            </a:r>
            <a:r>
              <a:rPr lang="en-US" dirty="0" smtClean="0"/>
              <a:t> </a:t>
            </a:r>
            <a:r>
              <a:rPr lang="en-US" dirty="0" err="1" smtClean="0"/>
              <a:t>trùng</a:t>
            </a:r>
            <a:r>
              <a:rPr lang="en-US" dirty="0" smtClean="0"/>
              <a:t> </a:t>
            </a:r>
            <a:r>
              <a:rPr lang="en-US" dirty="0" err="1" smtClean="0"/>
              <a:t>với</a:t>
            </a:r>
            <a:r>
              <a:rPr lang="en-US" dirty="0" smtClean="0"/>
              <a:t> </a:t>
            </a:r>
            <a:r>
              <a:rPr lang="en-US" i="1" dirty="0" err="1" smtClean="0"/>
              <a:t>từ</a:t>
            </a:r>
            <a:r>
              <a:rPr lang="en-US" i="1" dirty="0" smtClean="0"/>
              <a:t> </a:t>
            </a:r>
            <a:r>
              <a:rPr lang="en-US" i="1" dirty="0" err="1" smtClean="0"/>
              <a:t>khóa</a:t>
            </a:r>
            <a:r>
              <a:rPr lang="en-US" i="1" dirty="0" smtClean="0"/>
              <a:t> </a:t>
            </a:r>
            <a:r>
              <a:rPr lang="en-US" i="1" dirty="0" err="1" smtClean="0"/>
              <a:t>trong</a:t>
            </a:r>
            <a:r>
              <a:rPr lang="en-US" i="1" dirty="0" smtClean="0"/>
              <a:t> C++</a:t>
            </a:r>
            <a:endParaRPr lang="vi-VN" i="1" dirty="0"/>
          </a:p>
        </p:txBody>
      </p:sp>
    </p:spTree>
    <p:extLst>
      <p:ext uri="{BB962C8B-B14F-4D97-AF65-F5344CB8AC3E}">
        <p14:creationId xmlns:p14="http://schemas.microsoft.com/office/powerpoint/2010/main" val="2883027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Từ</a:t>
            </a:r>
            <a:r>
              <a:rPr lang="en-US" dirty="0" smtClean="0"/>
              <a:t> </a:t>
            </a:r>
            <a:r>
              <a:rPr lang="en-US" dirty="0" err="1" smtClean="0"/>
              <a:t>khóa</a:t>
            </a:r>
            <a:r>
              <a:rPr lang="en-US" dirty="0" smtClean="0"/>
              <a:t> </a:t>
            </a:r>
            <a:r>
              <a:rPr lang="en-US" dirty="0" err="1" smtClean="0"/>
              <a:t>trong</a:t>
            </a:r>
            <a:r>
              <a:rPr lang="en-US" dirty="0" smtClean="0"/>
              <a:t> C++</a:t>
            </a:r>
            <a:endParaRPr lang="en-US" dirty="0"/>
          </a:p>
        </p:txBody>
      </p:sp>
      <p:pic>
        <p:nvPicPr>
          <p:cNvPr id="4" name="Picture 2" descr="https://raw.githubusercontent.com/nguyenchiemminhvu/CPP-Tutorial/master/1-cpp-co-ban/1-2-lenh-khoi-lenh-tu-khoa/keywor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5336" y="1401636"/>
            <a:ext cx="7040880" cy="462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01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trong</a:t>
            </a:r>
            <a:r>
              <a:rPr lang="en-US" dirty="0" smtClean="0"/>
              <a:t> C++</a:t>
            </a:r>
            <a:endParaRPr lang="en-US" dirty="0"/>
          </a:p>
        </p:txBody>
      </p:sp>
      <p:pic>
        <p:nvPicPr>
          <p:cNvPr id="4" name="Content Placeholder 3"/>
          <p:cNvPicPr>
            <a:picLocks noGrp="1" noChangeAspect="1"/>
          </p:cNvPicPr>
          <p:nvPr>
            <p:ph idx="1"/>
          </p:nvPr>
        </p:nvPicPr>
        <p:blipFill>
          <a:blip r:embed="rId2"/>
          <a:stretch>
            <a:fillRect/>
          </a:stretch>
        </p:blipFill>
        <p:spPr>
          <a:xfrm>
            <a:off x="987552" y="1447356"/>
            <a:ext cx="7123176" cy="4386516"/>
          </a:xfrm>
          <a:prstGeom prst="rect">
            <a:avLst/>
          </a:prstGeom>
        </p:spPr>
      </p:pic>
    </p:spTree>
    <p:extLst>
      <p:ext uri="{BB962C8B-B14F-4D97-AF65-F5344CB8AC3E}">
        <p14:creationId xmlns:p14="http://schemas.microsoft.com/office/powerpoint/2010/main" val="3806048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thường</a:t>
            </a:r>
            <a:r>
              <a:rPr lang="en-US" dirty="0" smtClean="0"/>
              <a:t> </a:t>
            </a:r>
            <a:r>
              <a:rPr lang="en-US" dirty="0" err="1" smtClean="0"/>
              <a:t>xuyên</a:t>
            </a:r>
            <a:r>
              <a:rPr lang="en-US" dirty="0" smtClean="0"/>
              <a:t> </a:t>
            </a:r>
            <a:r>
              <a:rPr lang="en-US" dirty="0" err="1" smtClean="0"/>
              <a:t>sử</a:t>
            </a:r>
            <a:r>
              <a:rPr lang="en-US" dirty="0" smtClean="0"/>
              <a:t> </a:t>
            </a:r>
            <a:r>
              <a:rPr lang="en-US" dirty="0" err="1" smtClean="0"/>
              <a:t>dụng</a:t>
            </a:r>
            <a:endParaRPr lang="en-US" dirty="0"/>
          </a:p>
        </p:txBody>
      </p:sp>
      <p:pic>
        <p:nvPicPr>
          <p:cNvPr id="4" name="Picture 2" descr="HÃ¬nh 1.4.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9359" y="2263792"/>
            <a:ext cx="6249272" cy="202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639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tra</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được</a:t>
            </a:r>
            <a:r>
              <a:rPr lang="en-US" dirty="0" smtClean="0"/>
              <a:t> </a:t>
            </a:r>
            <a:r>
              <a:rPr lang="en-US" dirty="0" err="1" smtClean="0"/>
              <a:t>cấp</a:t>
            </a:r>
            <a:r>
              <a:rPr lang="en-US" dirty="0" smtClean="0"/>
              <a:t> </a:t>
            </a:r>
            <a:r>
              <a:rPr lang="en-US" dirty="0" err="1" smtClean="0"/>
              <a:t>phát</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toán</a:t>
            </a:r>
            <a:r>
              <a:rPr lang="en-US" dirty="0" smtClean="0"/>
              <a:t> </a:t>
            </a:r>
            <a:r>
              <a:rPr lang="en-US" dirty="0" err="1" smtClean="0"/>
              <a:t>tử</a:t>
            </a:r>
            <a:r>
              <a:rPr lang="en-US" dirty="0" smtClean="0"/>
              <a:t> </a:t>
            </a:r>
            <a:r>
              <a:rPr lang="en-US" b="1" dirty="0" err="1" smtClean="0"/>
              <a:t>sizeof</a:t>
            </a:r>
            <a:r>
              <a:rPr lang="en-US" b="1" dirty="0" smtClean="0"/>
              <a:t>(&lt;</a:t>
            </a:r>
            <a:r>
              <a:rPr lang="en-US" b="1" dirty="0" err="1" smtClean="0"/>
              <a:t>Cái</a:t>
            </a:r>
            <a:r>
              <a:rPr lang="en-US" b="1" dirty="0" smtClean="0"/>
              <a:t> </a:t>
            </a:r>
            <a:r>
              <a:rPr lang="en-US" b="1" dirty="0" err="1" smtClean="0"/>
              <a:t>cần</a:t>
            </a:r>
            <a:r>
              <a:rPr lang="en-US" b="1" dirty="0" smtClean="0"/>
              <a:t> </a:t>
            </a:r>
            <a:r>
              <a:rPr lang="en-US" b="1" dirty="0" err="1" smtClean="0"/>
              <a:t>kiểm</a:t>
            </a:r>
            <a:r>
              <a:rPr lang="en-US" b="1" dirty="0" smtClean="0"/>
              <a:t> </a:t>
            </a:r>
            <a:r>
              <a:rPr lang="en-US" b="1" dirty="0" err="1" smtClean="0"/>
              <a:t>tra</a:t>
            </a:r>
            <a:r>
              <a:rPr lang="en-US" b="1" dirty="0" smtClean="0"/>
              <a:t>&gt;);</a:t>
            </a:r>
          </a:p>
          <a:p>
            <a:endParaRPr lang="en-US" b="1" dirty="0"/>
          </a:p>
        </p:txBody>
      </p:sp>
      <p:pic>
        <p:nvPicPr>
          <p:cNvPr id="4" name="Picture 3"/>
          <p:cNvPicPr>
            <a:picLocks noChangeAspect="1"/>
          </p:cNvPicPr>
          <p:nvPr/>
        </p:nvPicPr>
        <p:blipFill>
          <a:blip r:embed="rId2"/>
          <a:stretch>
            <a:fillRect/>
          </a:stretch>
        </p:blipFill>
        <p:spPr>
          <a:xfrm>
            <a:off x="1022603" y="2676143"/>
            <a:ext cx="7724775" cy="2514601"/>
          </a:xfrm>
          <a:prstGeom prst="rect">
            <a:avLst/>
          </a:prstGeom>
        </p:spPr>
      </p:pic>
    </p:spTree>
    <p:extLst>
      <p:ext uri="{BB962C8B-B14F-4D97-AF65-F5344CB8AC3E}">
        <p14:creationId xmlns:p14="http://schemas.microsoft.com/office/powerpoint/2010/main" val="3488061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Vấn</a:t>
            </a:r>
            <a:r>
              <a:rPr lang="en-US" dirty="0"/>
              <a:t> </a:t>
            </a:r>
            <a:r>
              <a:rPr lang="en-US" dirty="0" err="1"/>
              <a:t>đề</a:t>
            </a:r>
            <a:r>
              <a:rPr lang="en-US" dirty="0"/>
              <a:t> </a:t>
            </a:r>
            <a:r>
              <a:rPr lang="en-US" dirty="0" err="1"/>
              <a:t>tràn</a:t>
            </a:r>
            <a:r>
              <a:rPr lang="en-US" dirty="0"/>
              <a:t> </a:t>
            </a:r>
            <a:r>
              <a:rPr lang="en-US" dirty="0" err="1"/>
              <a:t>không</a:t>
            </a:r>
            <a:r>
              <a:rPr lang="en-US" dirty="0"/>
              <a:t> </a:t>
            </a:r>
            <a:r>
              <a:rPr lang="en-US" dirty="0" err="1"/>
              <a:t>gian</a:t>
            </a:r>
            <a:r>
              <a:rPr lang="en-US" dirty="0"/>
              <a:t> </a:t>
            </a:r>
            <a:r>
              <a:rPr lang="en-US" dirty="0" err="1"/>
              <a:t>lưu</a:t>
            </a:r>
            <a:r>
              <a:rPr lang="en-US" dirty="0"/>
              <a:t> </a:t>
            </a:r>
            <a:r>
              <a:rPr lang="en-US" dirty="0" err="1"/>
              <a:t>trữ</a:t>
            </a:r>
            <a:r>
              <a:rPr lang="en-US" dirty="0"/>
              <a:t> </a:t>
            </a:r>
            <a:r>
              <a:rPr lang="en-US" dirty="0" err="1"/>
              <a:t>của</a:t>
            </a:r>
            <a:r>
              <a:rPr lang="en-US" dirty="0"/>
              <a:t> </a:t>
            </a:r>
            <a:r>
              <a:rPr lang="en-US" dirty="0" err="1"/>
              <a:t>vùng</a:t>
            </a:r>
            <a:r>
              <a:rPr lang="en-US" dirty="0"/>
              <a:t> </a:t>
            </a:r>
            <a:r>
              <a:rPr lang="en-US" dirty="0" err="1"/>
              <a:t>nhớ</a:t>
            </a:r>
            <a:r>
              <a:rPr lang="en-US" dirty="0"/>
              <a:t> </a:t>
            </a:r>
            <a:r>
              <a:rPr lang="en-US" dirty="0" err="1"/>
              <a:t>được</a:t>
            </a:r>
            <a:r>
              <a:rPr lang="en-US" dirty="0"/>
              <a:t> </a:t>
            </a:r>
            <a:r>
              <a:rPr lang="en-US" dirty="0" err="1"/>
              <a:t>cấp</a:t>
            </a:r>
            <a:r>
              <a:rPr lang="en-US" dirty="0"/>
              <a:t> </a:t>
            </a:r>
            <a:r>
              <a:rPr lang="en-US" dirty="0" err="1"/>
              <a:t>phát</a:t>
            </a:r>
            <a:r>
              <a:rPr lang="en-US" dirty="0"/>
              <a:t>?</a:t>
            </a:r>
          </a:p>
        </p:txBody>
      </p:sp>
      <p:sp>
        <p:nvSpPr>
          <p:cNvPr id="3" name="Content Placeholder 2"/>
          <p:cNvSpPr>
            <a:spLocks noGrp="1"/>
          </p:cNvSpPr>
          <p:nvPr>
            <p:ph idx="1"/>
          </p:nvPr>
        </p:nvSpPr>
        <p:spPr/>
        <p:txBody>
          <a:bodyPr/>
          <a:lstStyle/>
          <a:p>
            <a:pPr marL="0" indent="0">
              <a:buNone/>
            </a:pPr>
            <a:r>
              <a:rPr lang="en-US" dirty="0" err="1"/>
              <a:t>int</a:t>
            </a:r>
            <a:r>
              <a:rPr lang="en-US" dirty="0"/>
              <a:t> a=999999999999;</a:t>
            </a:r>
          </a:p>
          <a:p>
            <a:pPr marL="0" indent="0">
              <a:buNone/>
            </a:pPr>
            <a:r>
              <a:rPr lang="en-US" dirty="0" err="1"/>
              <a:t>cout</a:t>
            </a:r>
            <a:r>
              <a:rPr lang="en-US" dirty="0"/>
              <a:t>&lt;&lt;a&lt;&lt;</a:t>
            </a:r>
            <a:r>
              <a:rPr lang="en-US" dirty="0" err="1"/>
              <a:t>endl</a:t>
            </a:r>
            <a:r>
              <a:rPr lang="en-US" dirty="0"/>
              <a:t>;</a:t>
            </a:r>
          </a:p>
          <a:p>
            <a:pPr marL="0" indent="0">
              <a:buNone/>
            </a:pPr>
            <a:r>
              <a:rPr lang="en-US" dirty="0"/>
              <a:t>long </a:t>
            </a:r>
            <a:r>
              <a:rPr lang="en-US" dirty="0" err="1"/>
              <a:t>long</a:t>
            </a:r>
            <a:r>
              <a:rPr lang="en-US" dirty="0"/>
              <a:t> b=999999999999;</a:t>
            </a:r>
          </a:p>
          <a:p>
            <a:pPr marL="0" indent="0">
              <a:buNone/>
            </a:pPr>
            <a:r>
              <a:rPr lang="en-US" dirty="0" err="1"/>
              <a:t>cout</a:t>
            </a:r>
            <a:r>
              <a:rPr lang="en-US" dirty="0"/>
              <a:t>&lt;&lt;b&lt;&lt;</a:t>
            </a:r>
            <a:r>
              <a:rPr lang="en-US" dirty="0" err="1"/>
              <a:t>endl</a:t>
            </a:r>
            <a:r>
              <a:rPr lang="en-US" dirty="0" smtClean="0"/>
              <a:t>;</a:t>
            </a:r>
          </a:p>
          <a:p>
            <a:pPr marL="0" indent="0">
              <a:buNone/>
            </a:pPr>
            <a:endParaRPr lang="en-US" dirty="0"/>
          </a:p>
          <a:p>
            <a:r>
              <a:rPr lang="en-US" dirty="0" err="1">
                <a:solidFill>
                  <a:srgbClr val="7030A0"/>
                </a:solidFill>
              </a:rPr>
              <a:t>Tại</a:t>
            </a:r>
            <a:r>
              <a:rPr lang="en-US" dirty="0">
                <a:solidFill>
                  <a:srgbClr val="7030A0"/>
                </a:solidFill>
              </a:rPr>
              <a:t> </a:t>
            </a:r>
            <a:r>
              <a:rPr lang="en-US" dirty="0" err="1">
                <a:solidFill>
                  <a:srgbClr val="7030A0"/>
                </a:solidFill>
              </a:rPr>
              <a:t>sao</a:t>
            </a:r>
            <a:r>
              <a:rPr lang="en-US" dirty="0">
                <a:solidFill>
                  <a:srgbClr val="7030A0"/>
                </a:solidFill>
              </a:rPr>
              <a:t> </a:t>
            </a:r>
            <a:r>
              <a:rPr lang="en-US" dirty="0" err="1">
                <a:solidFill>
                  <a:srgbClr val="7030A0"/>
                </a:solidFill>
              </a:rPr>
              <a:t>lại</a:t>
            </a:r>
            <a:r>
              <a:rPr lang="en-US" dirty="0">
                <a:solidFill>
                  <a:srgbClr val="7030A0"/>
                </a:solidFill>
              </a:rPr>
              <a:t> </a:t>
            </a:r>
            <a:r>
              <a:rPr lang="en-US" dirty="0" err="1">
                <a:solidFill>
                  <a:srgbClr val="7030A0"/>
                </a:solidFill>
              </a:rPr>
              <a:t>xuất</a:t>
            </a:r>
            <a:r>
              <a:rPr lang="en-US" dirty="0">
                <a:solidFill>
                  <a:srgbClr val="7030A0"/>
                </a:solidFill>
              </a:rPr>
              <a:t> </a:t>
            </a:r>
            <a:r>
              <a:rPr lang="en-US" dirty="0" err="1">
                <a:solidFill>
                  <a:srgbClr val="7030A0"/>
                </a:solidFill>
              </a:rPr>
              <a:t>hiện</a:t>
            </a:r>
            <a:r>
              <a:rPr lang="en-US" dirty="0">
                <a:solidFill>
                  <a:srgbClr val="7030A0"/>
                </a:solidFill>
              </a:rPr>
              <a:t> </a:t>
            </a:r>
            <a:r>
              <a:rPr lang="en-US" dirty="0" err="1">
                <a:solidFill>
                  <a:srgbClr val="7030A0"/>
                </a:solidFill>
              </a:rPr>
              <a:t>số</a:t>
            </a:r>
            <a:r>
              <a:rPr lang="en-US" dirty="0">
                <a:solidFill>
                  <a:srgbClr val="7030A0"/>
                </a:solidFill>
              </a:rPr>
              <a:t> -727 379 969 </a:t>
            </a:r>
            <a:r>
              <a:rPr lang="en-US" dirty="0" err="1">
                <a:solidFill>
                  <a:srgbClr val="7030A0"/>
                </a:solidFill>
              </a:rPr>
              <a:t>mà</a:t>
            </a:r>
            <a:r>
              <a:rPr lang="en-US" dirty="0">
                <a:solidFill>
                  <a:srgbClr val="7030A0"/>
                </a:solidFill>
              </a:rPr>
              <a:t> </a:t>
            </a:r>
            <a:r>
              <a:rPr lang="en-US" dirty="0" err="1">
                <a:solidFill>
                  <a:srgbClr val="7030A0"/>
                </a:solidFill>
              </a:rPr>
              <a:t>không</a:t>
            </a:r>
            <a:r>
              <a:rPr lang="en-US" dirty="0">
                <a:solidFill>
                  <a:srgbClr val="7030A0"/>
                </a:solidFill>
              </a:rPr>
              <a:t> </a:t>
            </a:r>
            <a:r>
              <a:rPr lang="en-US" dirty="0" err="1">
                <a:solidFill>
                  <a:srgbClr val="7030A0"/>
                </a:solidFill>
              </a:rPr>
              <a:t>phải</a:t>
            </a:r>
            <a:r>
              <a:rPr lang="en-US" dirty="0">
                <a:solidFill>
                  <a:srgbClr val="7030A0"/>
                </a:solidFill>
              </a:rPr>
              <a:t> </a:t>
            </a:r>
            <a:r>
              <a:rPr lang="en-US" dirty="0" err="1">
                <a:solidFill>
                  <a:srgbClr val="7030A0"/>
                </a:solidFill>
              </a:rPr>
              <a:t>là</a:t>
            </a:r>
            <a:r>
              <a:rPr lang="en-US" dirty="0">
                <a:solidFill>
                  <a:srgbClr val="7030A0"/>
                </a:solidFill>
              </a:rPr>
              <a:t> </a:t>
            </a:r>
            <a:r>
              <a:rPr lang="en-US" dirty="0" err="1">
                <a:solidFill>
                  <a:srgbClr val="7030A0"/>
                </a:solidFill>
              </a:rPr>
              <a:t>số</a:t>
            </a:r>
            <a:r>
              <a:rPr lang="en-US" dirty="0">
                <a:solidFill>
                  <a:srgbClr val="7030A0"/>
                </a:solidFill>
              </a:rPr>
              <a:t> </a:t>
            </a:r>
            <a:r>
              <a:rPr lang="en-US" dirty="0" err="1">
                <a:solidFill>
                  <a:srgbClr val="7030A0"/>
                </a:solidFill>
              </a:rPr>
              <a:t>khác</a:t>
            </a:r>
            <a:r>
              <a:rPr lang="en-US" dirty="0">
                <a:solidFill>
                  <a:srgbClr val="7030A0"/>
                </a:solidFill>
              </a:rPr>
              <a:t>?</a:t>
            </a:r>
          </a:p>
          <a:p>
            <a:pPr marL="0" indent="0">
              <a:buNone/>
            </a:pPr>
            <a:endParaRPr lang="en-US" dirty="0"/>
          </a:p>
        </p:txBody>
      </p:sp>
      <p:pic>
        <p:nvPicPr>
          <p:cNvPr id="4" name="Picture 3"/>
          <p:cNvPicPr>
            <a:picLocks noChangeAspect="1"/>
          </p:cNvPicPr>
          <p:nvPr/>
        </p:nvPicPr>
        <p:blipFill>
          <a:blip r:embed="rId2"/>
          <a:stretch>
            <a:fillRect/>
          </a:stretch>
        </p:blipFill>
        <p:spPr>
          <a:xfrm>
            <a:off x="4407979" y="2316037"/>
            <a:ext cx="4124325" cy="1228725"/>
          </a:xfrm>
          <a:prstGeom prst="rect">
            <a:avLst/>
          </a:prstGeom>
        </p:spPr>
      </p:pic>
    </p:spTree>
    <p:extLst>
      <p:ext uri="{BB962C8B-B14F-4D97-AF65-F5344CB8AC3E}">
        <p14:creationId xmlns:p14="http://schemas.microsoft.com/office/powerpoint/2010/main" val="4168739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Hằng</a:t>
            </a:r>
            <a:r>
              <a:rPr lang="en-US" dirty="0" smtClean="0"/>
              <a:t> </a:t>
            </a:r>
            <a:r>
              <a:rPr lang="en-US" dirty="0" err="1" smtClean="0"/>
              <a:t>số</a:t>
            </a:r>
            <a:endParaRPr lang="en-US" dirty="0"/>
          </a:p>
        </p:txBody>
      </p:sp>
      <p:sp>
        <p:nvSpPr>
          <p:cNvPr id="3" name="Content Placeholder 2"/>
          <p:cNvSpPr>
            <a:spLocks noGrp="1"/>
          </p:cNvSpPr>
          <p:nvPr>
            <p:ph idx="1"/>
          </p:nvPr>
        </p:nvSpPr>
        <p:spPr>
          <a:xfrm>
            <a:off x="677334" y="1179576"/>
            <a:ext cx="8596668" cy="5355563"/>
          </a:xfrm>
        </p:spPr>
        <p:txBody>
          <a:bodyPr>
            <a:normAutofit/>
          </a:bodyPr>
          <a:lstStyle/>
          <a:p>
            <a:pPr>
              <a:lnSpc>
                <a:spcPct val="80000"/>
              </a:lnSpc>
            </a:pPr>
            <a:r>
              <a:rPr lang="en-US" altLang="ja-JP" sz="2000" dirty="0" smtClean="0">
                <a:ea typeface="ＭＳ Ｐゴシック" panose="020B0600070205080204" pitchFamily="34" charset="-128"/>
              </a:rPr>
              <a:t>2 </a:t>
            </a:r>
            <a:r>
              <a:rPr lang="en-US" altLang="ja-JP" sz="2000" dirty="0" err="1" smtClean="0">
                <a:ea typeface="ＭＳ Ｐゴシック" panose="020B0600070205080204" pitchFamily="34" charset="-128"/>
              </a:rPr>
              <a:t>cách</a:t>
            </a:r>
            <a:r>
              <a:rPr lang="en-US" altLang="ja-JP" sz="2000" dirty="0" smtClean="0">
                <a:ea typeface="ＭＳ Ｐゴシック" panose="020B0600070205080204" pitchFamily="34" charset="-128"/>
              </a:rPr>
              <a:t> : </a:t>
            </a:r>
            <a:r>
              <a:rPr lang="en-US" altLang="ja-JP" sz="2000" dirty="0" err="1" smtClean="0">
                <a:ea typeface="ＭＳ Ｐゴシック" panose="020B0600070205080204" pitchFamily="34" charset="-128"/>
              </a:rPr>
              <a:t>dùng</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chỉ</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thị</a:t>
            </a:r>
            <a:r>
              <a:rPr lang="en-US" altLang="ja-JP" sz="2000" dirty="0" smtClean="0">
                <a:ea typeface="ＭＳ Ｐゴシック" panose="020B0600070205080204" pitchFamily="34" charset="-128"/>
              </a:rPr>
              <a:t> </a:t>
            </a:r>
            <a:r>
              <a:rPr lang="en-US" altLang="ja-JP" sz="2000" b="1" dirty="0" smtClean="0">
                <a:ea typeface="ＭＳ Ｐゴシック" panose="020B0600070205080204" pitchFamily="34" charset="-128"/>
              </a:rPr>
              <a:t>#define</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hoặc</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khai</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báo</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với</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từ</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khóa</a:t>
            </a:r>
            <a:r>
              <a:rPr lang="en-US" altLang="ja-JP" sz="2000" dirty="0" smtClean="0">
                <a:ea typeface="ＭＳ Ｐゴシック" panose="020B0600070205080204" pitchFamily="34" charset="-128"/>
              </a:rPr>
              <a:t> </a:t>
            </a:r>
            <a:r>
              <a:rPr lang="en-US" altLang="ja-JP" sz="2000" b="1" dirty="0" smtClean="0">
                <a:ea typeface="ＭＳ Ｐゴシック" panose="020B0600070205080204" pitchFamily="34" charset="-128"/>
              </a:rPr>
              <a:t>const</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Giá</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trị</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của</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hằng</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sẽ</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không</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được</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phép</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thay</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đổi</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trong</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chương</a:t>
            </a:r>
            <a:r>
              <a:rPr lang="en-US" altLang="ja-JP" sz="2000" dirty="0" smtClean="0">
                <a:ea typeface="ＭＳ Ｐゴシック" panose="020B0600070205080204" pitchFamily="34" charset="-128"/>
              </a:rPr>
              <a:t> </a:t>
            </a:r>
            <a:r>
              <a:rPr lang="en-US" altLang="ja-JP" sz="2000" dirty="0" err="1" smtClean="0">
                <a:ea typeface="ＭＳ Ｐゴシック" panose="020B0600070205080204" pitchFamily="34" charset="-128"/>
              </a:rPr>
              <a:t>trình</a:t>
            </a:r>
            <a:r>
              <a:rPr lang="en-US" altLang="ja-JP" sz="2000" dirty="0" smtClean="0">
                <a:ea typeface="ＭＳ Ｐゴシック" panose="020B0600070205080204" pitchFamily="34" charset="-128"/>
              </a:rPr>
              <a:t>)</a:t>
            </a:r>
            <a:endParaRPr lang="en-US" altLang="ja-JP" sz="2000" dirty="0">
              <a:ea typeface="ＭＳ Ｐゴシック" panose="020B0600070205080204" pitchFamily="34" charset="-128"/>
            </a:endParaRPr>
          </a:p>
          <a:p>
            <a:pPr>
              <a:lnSpc>
                <a:spcPct val="80000"/>
              </a:lnSpc>
            </a:pPr>
            <a:r>
              <a:rPr lang="en-US" altLang="ja-JP" sz="2000" dirty="0" err="1">
                <a:solidFill>
                  <a:srgbClr val="FF0066"/>
                </a:solidFill>
                <a:ea typeface="ＭＳ Ｐゴシック" panose="020B0600070205080204" pitchFamily="34" charset="-128"/>
              </a:rPr>
              <a:t>Dùng</a:t>
            </a:r>
            <a:r>
              <a:rPr lang="en-US" altLang="ja-JP" sz="2000" dirty="0">
                <a:solidFill>
                  <a:srgbClr val="FF0066"/>
                </a:solidFill>
                <a:ea typeface="ＭＳ Ｐゴシック" panose="020B0600070205080204" pitchFamily="34" charset="-128"/>
              </a:rPr>
              <a:t> </a:t>
            </a:r>
            <a:r>
              <a:rPr lang="en-US" altLang="ja-JP" sz="2000" dirty="0" err="1">
                <a:solidFill>
                  <a:srgbClr val="FF0066"/>
                </a:solidFill>
                <a:ea typeface="ＭＳ Ｐゴシック" panose="020B0600070205080204" pitchFamily="34" charset="-128"/>
              </a:rPr>
              <a:t>chỉ</a:t>
            </a:r>
            <a:r>
              <a:rPr lang="en-US" altLang="ja-JP" sz="2000" dirty="0">
                <a:solidFill>
                  <a:srgbClr val="FF0066"/>
                </a:solidFill>
                <a:ea typeface="ＭＳ Ｐゴシック" panose="020B0600070205080204" pitchFamily="34" charset="-128"/>
              </a:rPr>
              <a:t> </a:t>
            </a:r>
            <a:r>
              <a:rPr lang="en-US" altLang="ja-JP" sz="2000" dirty="0" err="1">
                <a:solidFill>
                  <a:srgbClr val="FF0066"/>
                </a:solidFill>
                <a:ea typeface="ＭＳ Ｐゴシック" panose="020B0600070205080204" pitchFamily="34" charset="-128"/>
              </a:rPr>
              <a:t>thị</a:t>
            </a:r>
            <a:r>
              <a:rPr lang="en-US" altLang="ja-JP" sz="2000" dirty="0">
                <a:solidFill>
                  <a:srgbClr val="FF0066"/>
                </a:solidFill>
                <a:ea typeface="ＭＳ Ｐゴシック" panose="020B0600070205080204" pitchFamily="34" charset="-128"/>
              </a:rPr>
              <a:t> </a:t>
            </a:r>
            <a:r>
              <a:rPr lang="en-US" altLang="ja-JP" sz="2000" b="1" dirty="0">
                <a:solidFill>
                  <a:srgbClr val="FF0066"/>
                </a:solidFill>
                <a:ea typeface="ＭＳ Ｐゴシック" panose="020B0600070205080204" pitchFamily="34" charset="-128"/>
              </a:rPr>
              <a:t>#define </a:t>
            </a:r>
            <a:r>
              <a:rPr lang="en-US" altLang="ja-JP" sz="2000" b="1" dirty="0" err="1">
                <a:solidFill>
                  <a:srgbClr val="FF0066"/>
                </a:solidFill>
                <a:ea typeface="ＭＳ Ｐゴシック" panose="020B0600070205080204" pitchFamily="34" charset="-128"/>
              </a:rPr>
              <a:t>với</a:t>
            </a:r>
            <a:r>
              <a:rPr lang="en-US" altLang="ja-JP" sz="2000" b="1" dirty="0">
                <a:solidFill>
                  <a:srgbClr val="FF0066"/>
                </a:solidFill>
                <a:ea typeface="ＭＳ Ｐゴシック" panose="020B0600070205080204" pitchFamily="34" charset="-128"/>
              </a:rPr>
              <a:t> </a:t>
            </a:r>
            <a:r>
              <a:rPr lang="en-US" altLang="ja-JP" sz="2000" b="1" dirty="0" err="1">
                <a:solidFill>
                  <a:srgbClr val="FF0066"/>
                </a:solidFill>
                <a:ea typeface="ＭＳ Ｐゴシック" panose="020B0600070205080204" pitchFamily="34" charset="-128"/>
              </a:rPr>
              <a:t>cú</a:t>
            </a:r>
            <a:r>
              <a:rPr lang="en-US" altLang="ja-JP" sz="2000" b="1" dirty="0">
                <a:solidFill>
                  <a:srgbClr val="FF0066"/>
                </a:solidFill>
                <a:ea typeface="ＭＳ Ｐゴシック" panose="020B0600070205080204" pitchFamily="34" charset="-128"/>
              </a:rPr>
              <a:t> </a:t>
            </a:r>
            <a:r>
              <a:rPr lang="en-US" altLang="ja-JP" sz="2000" b="1" dirty="0" err="1">
                <a:solidFill>
                  <a:srgbClr val="FF0066"/>
                </a:solidFill>
                <a:ea typeface="ＭＳ Ｐゴシック" panose="020B0600070205080204" pitchFamily="34" charset="-128"/>
              </a:rPr>
              <a:t>pháp</a:t>
            </a:r>
            <a:r>
              <a:rPr lang="en-US" altLang="ja-JP" sz="2000" dirty="0">
                <a:ea typeface="ＭＳ Ｐゴシック" panose="020B0600070205080204" pitchFamily="34" charset="-128"/>
              </a:rPr>
              <a:t>:</a:t>
            </a:r>
            <a:endParaRPr lang="en-US" altLang="ja-JP" sz="2000" b="1" i="1" dirty="0">
              <a:ea typeface="ＭＳ Ｐゴシック" panose="020B0600070205080204" pitchFamily="34" charset="-128"/>
            </a:endParaRPr>
          </a:p>
          <a:p>
            <a:pPr>
              <a:lnSpc>
                <a:spcPct val="80000"/>
              </a:lnSpc>
            </a:pPr>
            <a:r>
              <a:rPr lang="en-US" altLang="ja-JP" sz="2000" b="1" i="1" dirty="0">
                <a:ea typeface="ＭＳ Ｐゴシック" panose="020B0600070205080204" pitchFamily="34" charset="-128"/>
              </a:rPr>
              <a:t># define  </a:t>
            </a:r>
            <a:r>
              <a:rPr lang="en-US" altLang="ja-JP" sz="2000" b="1" i="1" dirty="0" smtClean="0">
                <a:ea typeface="ＭＳ Ｐゴシック" panose="020B0600070205080204" pitchFamily="34" charset="-128"/>
              </a:rPr>
              <a:t>&lt;</a:t>
            </a:r>
            <a:r>
              <a:rPr lang="en-US" altLang="ja-JP" sz="2000" b="1" i="1" dirty="0" err="1" smtClean="0">
                <a:ea typeface="ＭＳ Ｐゴシック" panose="020B0600070205080204" pitchFamily="34" charset="-128"/>
              </a:rPr>
              <a:t>tên_hằng</a:t>
            </a:r>
            <a:r>
              <a:rPr lang="en-US" altLang="ja-JP" sz="2000" b="1" i="1" dirty="0" smtClean="0">
                <a:ea typeface="ＭＳ Ｐゴシック" panose="020B0600070205080204" pitchFamily="34" charset="-128"/>
              </a:rPr>
              <a:t>&gt;  &lt;</a:t>
            </a:r>
            <a:r>
              <a:rPr lang="en-US" altLang="ja-JP" sz="2000" b="1" i="1" dirty="0" err="1" smtClean="0">
                <a:ea typeface="ＭＳ Ｐゴシック" panose="020B0600070205080204" pitchFamily="34" charset="-128"/>
              </a:rPr>
              <a:t>giá_trị</a:t>
            </a:r>
            <a:r>
              <a:rPr lang="en-US" altLang="ja-JP" sz="2000" b="1" i="1" dirty="0" smtClean="0">
                <a:ea typeface="ＭＳ Ｐゴシック" panose="020B0600070205080204" pitchFamily="34" charset="-128"/>
              </a:rPr>
              <a:t>&gt;</a:t>
            </a:r>
            <a:endParaRPr lang="en-US" altLang="ja-JP" sz="2000" dirty="0">
              <a:ea typeface="ＭＳ Ｐゴシック" panose="020B0600070205080204" pitchFamily="34" charset="-128"/>
            </a:endParaRPr>
          </a:p>
          <a:p>
            <a:pPr>
              <a:lnSpc>
                <a:spcPct val="80000"/>
              </a:lnSpc>
            </a:pPr>
            <a:r>
              <a:rPr lang="en-US" altLang="ja-JP" sz="2000" u="sng" dirty="0" err="1">
                <a:ea typeface="ＭＳ Ｐゴシック" panose="020B0600070205080204" pitchFamily="34" charset="-128"/>
              </a:rPr>
              <a:t>Lưu</a:t>
            </a:r>
            <a:r>
              <a:rPr lang="en-US" altLang="ja-JP" sz="2000" u="sng" dirty="0">
                <a:ea typeface="ＭＳ Ｐゴシック" panose="020B0600070205080204" pitchFamily="34" charset="-128"/>
              </a:rPr>
              <a:t> </a:t>
            </a:r>
            <a:r>
              <a:rPr lang="en-US" altLang="ja-JP" sz="2000" u="sng" dirty="0" smtClean="0">
                <a:ea typeface="ＭＳ Ｐゴシック" panose="020B0600070205080204" pitchFamily="34" charset="-128"/>
              </a:rPr>
              <a:t>ý:</a:t>
            </a:r>
            <a:r>
              <a:rPr lang="en-US" altLang="ja-JP" sz="2000" dirty="0" smtClean="0">
                <a:ea typeface="ＭＳ Ｐゴシック" panose="020B0600070205080204" pitchFamily="34" charset="-128"/>
              </a:rPr>
              <a:t> </a:t>
            </a:r>
            <a:r>
              <a:rPr lang="en-US" altLang="ja-JP" sz="2000" i="1" dirty="0" err="1" smtClean="0">
                <a:ea typeface="ＭＳ Ｐゴシック" panose="020B0600070205080204" pitchFamily="34" charset="-128"/>
              </a:rPr>
              <a:t>không</a:t>
            </a:r>
            <a:r>
              <a:rPr lang="en-US" altLang="ja-JP" sz="2000" i="1" dirty="0" smtClean="0">
                <a:ea typeface="ＭＳ Ｐゴシック" panose="020B0600070205080204" pitchFamily="34" charset="-128"/>
              </a:rPr>
              <a:t> </a:t>
            </a:r>
            <a:r>
              <a:rPr lang="en-US" altLang="ja-JP" sz="2000" i="1" dirty="0" err="1">
                <a:ea typeface="ＭＳ Ｐゴシック" panose="020B0600070205080204" pitchFamily="34" charset="-128"/>
              </a:rPr>
              <a:t>có</a:t>
            </a:r>
            <a:r>
              <a:rPr lang="en-US" altLang="ja-JP" sz="2000" i="1" dirty="0">
                <a:ea typeface="ＭＳ Ｐゴシック" panose="020B0600070205080204" pitchFamily="34" charset="-128"/>
              </a:rPr>
              <a:t> </a:t>
            </a:r>
            <a:r>
              <a:rPr lang="en-US" altLang="ja-JP" sz="2000" i="1" dirty="0" err="1">
                <a:ea typeface="ＭＳ Ｐゴシック" panose="020B0600070205080204" pitchFamily="34" charset="-128"/>
              </a:rPr>
              <a:t>dấu</a:t>
            </a:r>
            <a:r>
              <a:rPr lang="en-US" altLang="ja-JP" sz="2000" i="1" dirty="0">
                <a:ea typeface="ＭＳ Ｐゴシック" panose="020B0600070205080204" pitchFamily="34" charset="-128"/>
              </a:rPr>
              <a:t> </a:t>
            </a:r>
            <a:r>
              <a:rPr lang="en-US" altLang="ja-JP" sz="2000" i="1" dirty="0" err="1">
                <a:ea typeface="ＭＳ Ｐゴシック" panose="020B0600070205080204" pitchFamily="34" charset="-128"/>
              </a:rPr>
              <a:t>chấm</a:t>
            </a:r>
            <a:r>
              <a:rPr lang="en-US" altLang="ja-JP" sz="2000" i="1" dirty="0">
                <a:ea typeface="ＭＳ Ｐゴシック" panose="020B0600070205080204" pitchFamily="34" charset="-128"/>
              </a:rPr>
              <a:t> </a:t>
            </a:r>
            <a:r>
              <a:rPr lang="en-US" altLang="ja-JP" sz="2000" i="1" dirty="0" err="1">
                <a:ea typeface="ＭＳ Ｐゴシック" panose="020B0600070205080204" pitchFamily="34" charset="-128"/>
              </a:rPr>
              <a:t>phẩy</a:t>
            </a:r>
            <a:r>
              <a:rPr lang="en-US" altLang="ja-JP" sz="2000" i="1" dirty="0">
                <a:ea typeface="ＭＳ Ｐゴシック" panose="020B0600070205080204" pitchFamily="34" charset="-128"/>
              </a:rPr>
              <a:t> ở </a:t>
            </a:r>
            <a:r>
              <a:rPr lang="en-US" altLang="ja-JP" sz="2000" i="1" dirty="0" err="1">
                <a:ea typeface="ＭＳ Ｐゴシック" panose="020B0600070205080204" pitchFamily="34" charset="-128"/>
              </a:rPr>
              <a:t>cuối</a:t>
            </a:r>
            <a:r>
              <a:rPr lang="en-US" altLang="ja-JP" sz="2000" i="1" dirty="0">
                <a:ea typeface="ＭＳ Ｐゴシック" panose="020B0600070205080204" pitchFamily="34" charset="-128"/>
              </a:rPr>
              <a:t> </a:t>
            </a:r>
            <a:r>
              <a:rPr lang="en-US" altLang="ja-JP" sz="2000" i="1" dirty="0" err="1">
                <a:ea typeface="ＭＳ Ｐゴシック" panose="020B0600070205080204" pitchFamily="34" charset="-128"/>
              </a:rPr>
              <a:t>dòng</a:t>
            </a:r>
            <a:r>
              <a:rPr lang="en-US" altLang="ja-JP" sz="2000" i="1" dirty="0">
                <a:ea typeface="ＭＳ Ｐゴシック" panose="020B0600070205080204" pitchFamily="34" charset="-128"/>
              </a:rPr>
              <a:t> </a:t>
            </a:r>
            <a:r>
              <a:rPr lang="en-US" altLang="ja-JP" sz="2000" i="1" dirty="0" err="1">
                <a:ea typeface="ＭＳ Ｐゴシック" panose="020B0600070205080204" pitchFamily="34" charset="-128"/>
              </a:rPr>
              <a:t>chỉ</a:t>
            </a:r>
            <a:r>
              <a:rPr lang="en-US" altLang="ja-JP" sz="2000" i="1" dirty="0">
                <a:ea typeface="ＭＳ Ｐゴシック" panose="020B0600070205080204" pitchFamily="34" charset="-128"/>
              </a:rPr>
              <a:t> </a:t>
            </a:r>
            <a:r>
              <a:rPr lang="en-US" altLang="ja-JP" sz="2000" i="1" dirty="0" err="1">
                <a:ea typeface="ＭＳ Ｐゴシック" panose="020B0600070205080204" pitchFamily="34" charset="-128"/>
              </a:rPr>
              <a:t>thị</a:t>
            </a:r>
            <a:r>
              <a:rPr lang="en-US" altLang="ja-JP" sz="2000" i="1" dirty="0">
                <a:ea typeface="ＭＳ Ｐゴシック" panose="020B0600070205080204" pitchFamily="34" charset="-128"/>
              </a:rPr>
              <a:t>.</a:t>
            </a:r>
          </a:p>
          <a:p>
            <a:pPr lvl="1">
              <a:lnSpc>
                <a:spcPct val="80000"/>
              </a:lnSpc>
              <a:buNone/>
            </a:pPr>
            <a:r>
              <a:rPr lang="en-US" altLang="ja-JP" sz="2000" i="1" dirty="0" err="1">
                <a:ea typeface="ＭＳ Ｐゴシック" panose="020B0600070205080204" pitchFamily="34" charset="-128"/>
              </a:rPr>
              <a:t>Ví</a:t>
            </a:r>
            <a:r>
              <a:rPr lang="en-US" altLang="ja-JP" sz="2000" i="1" dirty="0">
                <a:ea typeface="ＭＳ Ｐゴシック" panose="020B0600070205080204" pitchFamily="34" charset="-128"/>
              </a:rPr>
              <a:t> </a:t>
            </a:r>
            <a:r>
              <a:rPr lang="en-US" altLang="ja-JP" sz="2000" i="1" dirty="0" err="1">
                <a:ea typeface="ＭＳ Ｐゴシック" panose="020B0600070205080204" pitchFamily="34" charset="-128"/>
              </a:rPr>
              <a:t>dụ</a:t>
            </a:r>
            <a:r>
              <a:rPr lang="en-US" altLang="ja-JP" sz="2000" dirty="0">
                <a:ea typeface="ＭＳ Ｐゴシック" panose="020B0600070205080204" pitchFamily="34" charset="-128"/>
              </a:rPr>
              <a:t>:</a:t>
            </a:r>
          </a:p>
          <a:p>
            <a:pPr lvl="1">
              <a:lnSpc>
                <a:spcPct val="80000"/>
              </a:lnSpc>
              <a:buNone/>
            </a:pPr>
            <a:r>
              <a:rPr lang="en-US" altLang="ja-JP" dirty="0" smtClean="0">
                <a:ea typeface="ＭＳ Ｐゴシック" panose="020B0600070205080204" pitchFamily="34" charset="-128"/>
              </a:rPr>
              <a:t>#</a:t>
            </a:r>
            <a:r>
              <a:rPr lang="en-US" altLang="ja-JP" dirty="0">
                <a:ea typeface="ＭＳ Ｐゴシック" panose="020B0600070205080204" pitchFamily="34" charset="-128"/>
              </a:rPr>
              <a:t>define CNTT “Cong </a:t>
            </a:r>
            <a:r>
              <a:rPr lang="en-US" altLang="ja-JP" dirty="0" err="1">
                <a:ea typeface="ＭＳ Ｐゴシック" panose="020B0600070205080204" pitchFamily="34" charset="-128"/>
              </a:rPr>
              <a:t>nghe</a:t>
            </a:r>
            <a:r>
              <a:rPr lang="en-US" altLang="ja-JP" dirty="0">
                <a:ea typeface="ＭＳ Ｐゴシック" panose="020B0600070205080204" pitchFamily="34" charset="-128"/>
              </a:rPr>
              <a:t> thong tin”	// </a:t>
            </a:r>
            <a:r>
              <a:rPr lang="en-US" altLang="ja-JP" dirty="0" err="1">
                <a:ea typeface="ＭＳ Ｐゴシック" panose="020B0600070205080204" pitchFamily="34" charset="-128"/>
              </a:rPr>
              <a:t>hằng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kiểu</a:t>
            </a:r>
            <a:r>
              <a:rPr lang="en-US" altLang="ja-JP" dirty="0">
                <a:ea typeface="ＭＳ Ｐゴシック" panose="020B0600070205080204" pitchFamily="34" charset="-128"/>
              </a:rPr>
              <a:t> </a:t>
            </a:r>
            <a:r>
              <a:rPr lang="en-US" altLang="ja-JP" dirty="0" err="1">
                <a:ea typeface="ＭＳ Ｐゴシック" panose="020B0600070205080204" pitchFamily="34" charset="-128"/>
              </a:rPr>
              <a:t>xâu</a:t>
            </a:r>
            <a:r>
              <a:rPr lang="en-US" altLang="ja-JP" dirty="0">
                <a:ea typeface="ＭＳ Ｐゴシック" panose="020B0600070205080204" pitchFamily="34" charset="-128"/>
              </a:rPr>
              <a:t> </a:t>
            </a:r>
            <a:r>
              <a:rPr lang="en-US" altLang="ja-JP" dirty="0" err="1">
                <a:ea typeface="ＭＳ Ｐゴシック" panose="020B0600070205080204" pitchFamily="34" charset="-128"/>
              </a:rPr>
              <a:t>kí</a:t>
            </a:r>
            <a:r>
              <a:rPr lang="en-US" altLang="ja-JP" dirty="0">
                <a:ea typeface="ＭＳ Ｐゴシック" panose="020B0600070205080204" pitchFamily="34" charset="-128"/>
              </a:rPr>
              <a:t> </a:t>
            </a:r>
            <a:r>
              <a:rPr lang="en-US" altLang="ja-JP" dirty="0" err="1">
                <a:ea typeface="ＭＳ Ｐゴシック" panose="020B0600070205080204" pitchFamily="34" charset="-128"/>
              </a:rPr>
              <a:t>tự</a:t>
            </a:r>
            <a:r>
              <a:rPr lang="en-US" altLang="ja-JP" dirty="0">
                <a:ea typeface="ＭＳ Ｐゴシック" panose="020B0600070205080204" pitchFamily="34" charset="-128"/>
              </a:rPr>
              <a:t> (</a:t>
            </a:r>
            <a:r>
              <a:rPr lang="en-US" altLang="ja-JP" i="1" dirty="0">
                <a:ea typeface="ＭＳ Ｐゴシック" panose="020B0600070205080204" pitchFamily="34" charset="-128"/>
              </a:rPr>
              <a:t>string</a:t>
            </a:r>
            <a:r>
              <a:rPr lang="en-US" altLang="ja-JP" dirty="0">
                <a:ea typeface="ＭＳ Ｐゴシック" panose="020B0600070205080204" pitchFamily="34" charset="-128"/>
              </a:rPr>
              <a:t>)</a:t>
            </a:r>
          </a:p>
          <a:p>
            <a:pPr lvl="1">
              <a:lnSpc>
                <a:spcPct val="80000"/>
              </a:lnSpc>
              <a:buNone/>
            </a:pPr>
            <a:r>
              <a:rPr lang="en-US" altLang="ja-JP" dirty="0">
                <a:ea typeface="ＭＳ Ｐゴシック" panose="020B0600070205080204" pitchFamily="34" charset="-128"/>
              </a:rPr>
              <a:t>#define DIEMCHUAN  23.5		// </a:t>
            </a:r>
            <a:r>
              <a:rPr lang="en-US" altLang="ja-JP" dirty="0" err="1">
                <a:ea typeface="ＭＳ Ｐゴシック" panose="020B0600070205080204" pitchFamily="34" charset="-128"/>
              </a:rPr>
              <a:t>hằng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kiểu</a:t>
            </a:r>
            <a:r>
              <a:rPr lang="en-US" altLang="ja-JP" dirty="0">
                <a:ea typeface="ＭＳ Ｐゴシック" panose="020B0600070205080204" pitchFamily="34" charset="-128"/>
              </a:rPr>
              <a:t> </a:t>
            </a:r>
            <a:r>
              <a:rPr lang="en-US" altLang="ja-JP" dirty="0" err="1">
                <a:ea typeface="ＭＳ Ｐゴシック" panose="020B0600070205080204" pitchFamily="34" charset="-128"/>
              </a:rPr>
              <a:t>số</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thực</a:t>
            </a:r>
            <a:endParaRPr lang="en-US" altLang="ja-JP" dirty="0">
              <a:ea typeface="ＭＳ Ｐゴシック" panose="020B0600070205080204" pitchFamily="34" charset="-128"/>
            </a:endParaRPr>
          </a:p>
          <a:p>
            <a:pPr>
              <a:lnSpc>
                <a:spcPct val="80000"/>
              </a:lnSpc>
            </a:pPr>
            <a:r>
              <a:rPr lang="en-US" altLang="ja-JP" sz="2000" dirty="0" err="1">
                <a:solidFill>
                  <a:srgbClr val="FF0066"/>
                </a:solidFill>
                <a:ea typeface="ＭＳ Ｐゴシック" panose="020B0600070205080204" pitchFamily="34" charset="-128"/>
              </a:rPr>
              <a:t>Dùng</a:t>
            </a:r>
            <a:r>
              <a:rPr lang="en-US" altLang="ja-JP" sz="2000" dirty="0">
                <a:solidFill>
                  <a:srgbClr val="FF0066"/>
                </a:solidFill>
                <a:ea typeface="ＭＳ Ｐゴシック" panose="020B0600070205080204" pitchFamily="34" charset="-128"/>
              </a:rPr>
              <a:t> </a:t>
            </a:r>
            <a:r>
              <a:rPr lang="en-US" altLang="ja-JP" sz="2000" dirty="0" err="1">
                <a:solidFill>
                  <a:srgbClr val="FF0066"/>
                </a:solidFill>
                <a:ea typeface="ＭＳ Ｐゴシック" panose="020B0600070205080204" pitchFamily="34" charset="-128"/>
              </a:rPr>
              <a:t>từ</a:t>
            </a:r>
            <a:r>
              <a:rPr lang="en-US" altLang="ja-JP" sz="2000" dirty="0">
                <a:solidFill>
                  <a:srgbClr val="FF0066"/>
                </a:solidFill>
                <a:ea typeface="ＭＳ Ｐゴシック" panose="020B0600070205080204" pitchFamily="34" charset="-128"/>
              </a:rPr>
              <a:t> </a:t>
            </a:r>
            <a:r>
              <a:rPr lang="en-US" altLang="ja-JP" sz="2000" dirty="0" err="1">
                <a:solidFill>
                  <a:srgbClr val="FF0066"/>
                </a:solidFill>
                <a:ea typeface="ＭＳ Ｐゴシック" panose="020B0600070205080204" pitchFamily="34" charset="-128"/>
              </a:rPr>
              <a:t>khóa</a:t>
            </a:r>
            <a:r>
              <a:rPr lang="en-US" altLang="ja-JP" sz="2000" dirty="0">
                <a:solidFill>
                  <a:srgbClr val="FF0066"/>
                </a:solidFill>
                <a:ea typeface="ＭＳ Ｐゴシック" panose="020B0600070205080204" pitchFamily="34" charset="-128"/>
              </a:rPr>
              <a:t> </a:t>
            </a:r>
            <a:r>
              <a:rPr lang="en-US" altLang="ja-JP" sz="2000" b="1" dirty="0" err="1">
                <a:solidFill>
                  <a:srgbClr val="FF0066"/>
                </a:solidFill>
                <a:ea typeface="ＭＳ Ｐゴシック" panose="020B0600070205080204" pitchFamily="34" charset="-128"/>
              </a:rPr>
              <a:t>const</a:t>
            </a:r>
            <a:r>
              <a:rPr lang="en-US" altLang="ja-JP" sz="2000" dirty="0">
                <a:solidFill>
                  <a:srgbClr val="FF0066"/>
                </a:solidFill>
                <a:ea typeface="ＭＳ Ｐゴシック" panose="020B0600070205080204" pitchFamily="34" charset="-128"/>
              </a:rPr>
              <a:t> </a:t>
            </a:r>
            <a:r>
              <a:rPr lang="en-US" altLang="ja-JP" sz="2000" dirty="0" err="1">
                <a:solidFill>
                  <a:srgbClr val="FF0066"/>
                </a:solidFill>
                <a:ea typeface="ＭＳ Ｐゴシック" panose="020B0600070205080204" pitchFamily="34" charset="-128"/>
              </a:rPr>
              <a:t>để</a:t>
            </a:r>
            <a:r>
              <a:rPr lang="en-US" altLang="ja-JP" sz="2000" dirty="0">
                <a:solidFill>
                  <a:srgbClr val="FF0066"/>
                </a:solidFill>
                <a:ea typeface="ＭＳ Ｐゴシック" panose="020B0600070205080204" pitchFamily="34" charset="-128"/>
              </a:rPr>
              <a:t> </a:t>
            </a:r>
            <a:r>
              <a:rPr lang="en-US" altLang="ja-JP" sz="2000" dirty="0" err="1" smtClean="0">
                <a:solidFill>
                  <a:srgbClr val="FF0066"/>
                </a:solidFill>
                <a:ea typeface="ＭＳ Ｐゴシック" panose="020B0600070205080204" pitchFamily="34" charset="-128"/>
              </a:rPr>
              <a:t>trước</a:t>
            </a:r>
            <a:r>
              <a:rPr lang="en-US" altLang="ja-JP" sz="2000" dirty="0" smtClean="0">
                <a:solidFill>
                  <a:srgbClr val="FF0066"/>
                </a:solidFill>
                <a:ea typeface="ＭＳ Ｐゴシック" panose="020B0600070205080204" pitchFamily="34" charset="-128"/>
              </a:rPr>
              <a:t> </a:t>
            </a:r>
            <a:r>
              <a:rPr lang="en-US" altLang="ja-JP" sz="2000" dirty="0" err="1" smtClean="0">
                <a:solidFill>
                  <a:srgbClr val="FF0066"/>
                </a:solidFill>
                <a:ea typeface="ＭＳ Ｐゴシック" panose="020B0600070205080204" pitchFamily="34" charset="-128"/>
              </a:rPr>
              <a:t>hoặc</a:t>
            </a:r>
            <a:r>
              <a:rPr lang="en-US" altLang="ja-JP" sz="2000" dirty="0" smtClean="0">
                <a:solidFill>
                  <a:srgbClr val="FF0066"/>
                </a:solidFill>
                <a:ea typeface="ＭＳ Ｐゴシック" panose="020B0600070205080204" pitchFamily="34" charset="-128"/>
              </a:rPr>
              <a:t> </a:t>
            </a:r>
            <a:r>
              <a:rPr lang="en-US" altLang="ja-JP" sz="2000" dirty="0" err="1" smtClean="0">
                <a:solidFill>
                  <a:srgbClr val="FF0066"/>
                </a:solidFill>
                <a:ea typeface="ＭＳ Ｐゴシック" panose="020B0600070205080204" pitchFamily="34" charset="-128"/>
              </a:rPr>
              <a:t>sau</a:t>
            </a:r>
            <a:r>
              <a:rPr lang="en-US" altLang="ja-JP" sz="2000" dirty="0" smtClean="0">
                <a:solidFill>
                  <a:srgbClr val="FF0066"/>
                </a:solidFill>
                <a:ea typeface="ＭＳ Ｐゴシック" panose="020B0600070205080204" pitchFamily="34" charset="-128"/>
              </a:rPr>
              <a:t> </a:t>
            </a:r>
            <a:r>
              <a:rPr lang="en-US" altLang="ja-JP" sz="2000" dirty="0" err="1" smtClean="0">
                <a:solidFill>
                  <a:srgbClr val="FF0066"/>
                </a:solidFill>
                <a:ea typeface="ＭＳ Ｐゴシック" panose="020B0600070205080204" pitchFamily="34" charset="-128"/>
              </a:rPr>
              <a:t>kiểu</a:t>
            </a:r>
            <a:r>
              <a:rPr lang="en-US" altLang="ja-JP" sz="2000" dirty="0" smtClean="0">
                <a:solidFill>
                  <a:srgbClr val="FF0066"/>
                </a:solidFill>
                <a:ea typeface="ＭＳ Ｐゴシック" panose="020B0600070205080204" pitchFamily="34" charset="-128"/>
              </a:rPr>
              <a:t> </a:t>
            </a:r>
            <a:r>
              <a:rPr lang="en-US" altLang="ja-JP" sz="2000" dirty="0" err="1" smtClean="0">
                <a:solidFill>
                  <a:srgbClr val="FF0066"/>
                </a:solidFill>
                <a:ea typeface="ＭＳ Ｐゴシック" panose="020B0600070205080204" pitchFamily="34" charset="-128"/>
              </a:rPr>
              <a:t>dữ</a:t>
            </a:r>
            <a:r>
              <a:rPr lang="en-US" altLang="ja-JP" sz="2000" dirty="0" smtClean="0">
                <a:solidFill>
                  <a:srgbClr val="FF0066"/>
                </a:solidFill>
                <a:ea typeface="ＭＳ Ｐゴシック" panose="020B0600070205080204" pitchFamily="34" charset="-128"/>
              </a:rPr>
              <a:t> </a:t>
            </a:r>
            <a:r>
              <a:rPr lang="en-US" altLang="ja-JP" sz="2000" dirty="0" err="1" smtClean="0">
                <a:solidFill>
                  <a:srgbClr val="FF0066"/>
                </a:solidFill>
                <a:ea typeface="ＭＳ Ｐゴシック" panose="020B0600070205080204" pitchFamily="34" charset="-128"/>
              </a:rPr>
              <a:t>liệu</a:t>
            </a:r>
            <a:r>
              <a:rPr lang="en-US" altLang="ja-JP" sz="2000" dirty="0" smtClean="0">
                <a:solidFill>
                  <a:srgbClr val="FF0066"/>
                </a:solidFill>
                <a:ea typeface="ＭＳ Ｐゴシック" panose="020B0600070205080204" pitchFamily="34" charset="-128"/>
              </a:rPr>
              <a:t> </a:t>
            </a:r>
            <a:r>
              <a:rPr lang="en-US" altLang="ja-JP" sz="2000" dirty="0" err="1" smtClean="0">
                <a:solidFill>
                  <a:srgbClr val="FF0066"/>
                </a:solidFill>
                <a:ea typeface="ＭＳ Ｐゴシック" panose="020B0600070205080204" pitchFamily="34" charset="-128"/>
              </a:rPr>
              <a:t>khi</a:t>
            </a:r>
            <a:r>
              <a:rPr lang="en-US" altLang="ja-JP" sz="2000" dirty="0" smtClean="0">
                <a:solidFill>
                  <a:srgbClr val="FF0066"/>
                </a:solidFill>
                <a:ea typeface="ＭＳ Ｐゴシック" panose="020B0600070205080204" pitchFamily="34" charset="-128"/>
              </a:rPr>
              <a:t> </a:t>
            </a:r>
            <a:r>
              <a:rPr lang="en-US" altLang="ja-JP" sz="2000" dirty="0" err="1" smtClean="0">
                <a:solidFill>
                  <a:srgbClr val="FF0066"/>
                </a:solidFill>
                <a:ea typeface="ＭＳ Ｐゴシック" panose="020B0600070205080204" pitchFamily="34" charset="-128"/>
              </a:rPr>
              <a:t>khai</a:t>
            </a:r>
            <a:r>
              <a:rPr lang="en-US" altLang="ja-JP" sz="2000" dirty="0" smtClean="0">
                <a:solidFill>
                  <a:srgbClr val="FF0066"/>
                </a:solidFill>
                <a:ea typeface="ＭＳ Ｐゴシック" panose="020B0600070205080204" pitchFamily="34" charset="-128"/>
              </a:rPr>
              <a:t> </a:t>
            </a:r>
            <a:r>
              <a:rPr lang="en-US" altLang="ja-JP" sz="2000" dirty="0" err="1" smtClean="0">
                <a:solidFill>
                  <a:srgbClr val="FF0066"/>
                </a:solidFill>
                <a:ea typeface="ＭＳ Ｐゴシック" panose="020B0600070205080204" pitchFamily="34" charset="-128"/>
              </a:rPr>
              <a:t>báo</a:t>
            </a:r>
            <a:r>
              <a:rPr lang="en-US" altLang="ja-JP" sz="2000" dirty="0" smtClean="0">
                <a:solidFill>
                  <a:srgbClr val="FF0066"/>
                </a:solidFill>
                <a:ea typeface="ＭＳ Ｐゴシック" panose="020B0600070205080204" pitchFamily="34" charset="-128"/>
              </a:rPr>
              <a:t> </a:t>
            </a:r>
            <a:r>
              <a:rPr lang="en-US" altLang="ja-JP" sz="2000" dirty="0" err="1" smtClean="0">
                <a:solidFill>
                  <a:srgbClr val="FF0066"/>
                </a:solidFill>
                <a:ea typeface="ＭＳ Ｐゴシック" panose="020B0600070205080204" pitchFamily="34" charset="-128"/>
              </a:rPr>
              <a:t>biến</a:t>
            </a:r>
            <a:r>
              <a:rPr lang="en-US" altLang="ja-JP" sz="2000" dirty="0" smtClean="0">
                <a:solidFill>
                  <a:srgbClr val="FF0066"/>
                </a:solidFill>
                <a:ea typeface="ＭＳ Ｐゴシック" panose="020B0600070205080204" pitchFamily="34" charset="-128"/>
              </a:rPr>
              <a:t>:</a:t>
            </a:r>
            <a:endParaRPr lang="en-US" altLang="ja-JP" sz="2000" b="1" i="1" dirty="0">
              <a:solidFill>
                <a:srgbClr val="FF0066"/>
              </a:solidFill>
              <a:ea typeface="ＭＳ Ｐゴシック" panose="020B0600070205080204" pitchFamily="34" charset="-128"/>
            </a:endParaRPr>
          </a:p>
          <a:p>
            <a:pPr>
              <a:lnSpc>
                <a:spcPct val="80000"/>
              </a:lnSpc>
            </a:pPr>
            <a:r>
              <a:rPr lang="en-US" altLang="ja-JP" sz="2000" dirty="0" err="1" smtClean="0">
                <a:ea typeface="ＭＳ Ｐゴシック" panose="020B0600070205080204" pitchFamily="34" charset="-128"/>
              </a:rPr>
              <a:t>Trong</a:t>
            </a:r>
            <a:r>
              <a:rPr lang="en-US" altLang="ja-JP" sz="2000" dirty="0" smtClean="0">
                <a:ea typeface="ＭＳ Ｐゴシック" panose="020B0600070205080204" pitchFamily="34" charset="-128"/>
              </a:rPr>
              <a:t> </a:t>
            </a:r>
            <a:r>
              <a:rPr lang="en-US" altLang="ja-JP" sz="2000" dirty="0" err="1">
                <a:ea typeface="ＭＳ Ｐゴシック" panose="020B0600070205080204" pitchFamily="34" charset="-128"/>
              </a:rPr>
              <a:t>khai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báo</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biến</a:t>
            </a:r>
            <a:r>
              <a:rPr lang="en-US" altLang="ja-JP" sz="2000" dirty="0">
                <a:ea typeface="ＭＳ Ｐゴシック" panose="020B0600070205080204" pitchFamily="34" charset="-128"/>
              </a:rPr>
              <a:t> , </a:t>
            </a:r>
            <a:r>
              <a:rPr lang="en-US" altLang="ja-JP" sz="2000" dirty="0" err="1">
                <a:ea typeface="ＭＳ Ｐゴシック" panose="020B0600070205080204" pitchFamily="34" charset="-128"/>
              </a:rPr>
              <a:t>có</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thể</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khởi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tạo</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giá</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trị</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cho</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biến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ngay</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từ</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khi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khai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báo</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hoặc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không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Nhưng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trong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khai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báo</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hằng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giá</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trị</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của</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tất</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cả</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hằng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cần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được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xác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định</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ngay</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trong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lệnh</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khai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báo</a:t>
            </a:r>
            <a:r>
              <a:rPr lang="en-US" altLang="ja-JP" sz="2000" dirty="0">
                <a:ea typeface="ＭＳ Ｐゴシック" panose="020B0600070205080204" pitchFamily="34" charset="-128"/>
              </a:rPr>
              <a:t>.</a:t>
            </a:r>
          </a:p>
          <a:p>
            <a:pPr lvl="1">
              <a:lnSpc>
                <a:spcPct val="80000"/>
              </a:lnSpc>
              <a:buNone/>
            </a:pPr>
            <a:r>
              <a:rPr lang="en-US" altLang="ja-JP" sz="2000" dirty="0" err="1">
                <a:ea typeface="ＭＳ Ｐゴシック" panose="020B0600070205080204" pitchFamily="34" charset="-128"/>
              </a:rPr>
              <a:t>Ví</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dụ</a:t>
            </a:r>
            <a:r>
              <a:rPr lang="en-US" altLang="ja-JP" sz="2000" dirty="0">
                <a:ea typeface="ＭＳ Ｐゴシック" panose="020B0600070205080204" pitchFamily="34" charset="-128"/>
              </a:rPr>
              <a:t>:</a:t>
            </a:r>
          </a:p>
          <a:p>
            <a:pPr lvl="1">
              <a:lnSpc>
                <a:spcPct val="80000"/>
              </a:lnSpc>
              <a:buNone/>
            </a:pPr>
            <a:r>
              <a:rPr lang="en-US" altLang="ja-JP" dirty="0" err="1">
                <a:ea typeface="ＭＳ Ｐゴシック" panose="020B0600070205080204" pitchFamily="34" charset="-128"/>
              </a:rPr>
              <a:t>const</a:t>
            </a:r>
            <a:r>
              <a:rPr lang="en-US" altLang="ja-JP" dirty="0">
                <a:ea typeface="ＭＳ Ｐゴシック" panose="020B0600070205080204" pitchFamily="34" charset="-128"/>
              </a:rPr>
              <a:t> </a:t>
            </a:r>
            <a:r>
              <a:rPr lang="en-US" altLang="ja-JP" dirty="0" err="1">
                <a:ea typeface="ＭＳ Ｐゴシック" panose="020B0600070205080204" pitchFamily="34" charset="-128"/>
              </a:rPr>
              <a:t>int</a:t>
            </a:r>
            <a:r>
              <a:rPr lang="en-US" altLang="ja-JP" dirty="0">
                <a:ea typeface="ＭＳ Ｐゴシック" panose="020B0600070205080204" pitchFamily="34" charset="-128"/>
              </a:rPr>
              <a:t>  MAXSINHVIEN  = 50;</a:t>
            </a:r>
          </a:p>
          <a:p>
            <a:pPr lvl="1">
              <a:lnSpc>
                <a:spcPct val="80000"/>
              </a:lnSpc>
              <a:buNone/>
            </a:pPr>
            <a:r>
              <a:rPr lang="en-US" altLang="ja-JP" dirty="0" err="1">
                <a:ea typeface="ＭＳ Ｐゴシック" panose="020B0600070205080204" pitchFamily="34" charset="-128"/>
              </a:rPr>
              <a:t>const</a:t>
            </a:r>
            <a:r>
              <a:rPr lang="en-US" altLang="ja-JP" dirty="0">
                <a:ea typeface="ＭＳ Ｐゴシック" panose="020B0600070205080204" pitchFamily="34" charset="-128"/>
              </a:rPr>
              <a:t> char  CNTT</a:t>
            </a:r>
            <a:r>
              <a:rPr lang="vi-VN" altLang="en-US" dirty="0"/>
              <a:t>[20] </a:t>
            </a:r>
            <a:r>
              <a:rPr lang="en-US" altLang="ja-JP" dirty="0">
                <a:ea typeface="ＭＳ Ｐゴシック" panose="020B0600070205080204" pitchFamily="34" charset="-128"/>
              </a:rPr>
              <a:t>= “Cong </a:t>
            </a:r>
            <a:r>
              <a:rPr lang="en-US" altLang="ja-JP" dirty="0" err="1">
                <a:ea typeface="ＭＳ Ｐゴシック" panose="020B0600070205080204" pitchFamily="34" charset="-128"/>
              </a:rPr>
              <a:t>nghe</a:t>
            </a:r>
            <a:r>
              <a:rPr lang="en-US" altLang="ja-JP" dirty="0">
                <a:ea typeface="ＭＳ Ｐゴシック" panose="020B0600070205080204" pitchFamily="34" charset="-128"/>
              </a:rPr>
              <a:t> thong tin”;</a:t>
            </a:r>
          </a:p>
          <a:p>
            <a:pPr lvl="1">
              <a:lnSpc>
                <a:spcPct val="80000"/>
              </a:lnSpc>
              <a:buNone/>
            </a:pPr>
            <a:r>
              <a:rPr lang="en-US" altLang="ja-JP" dirty="0" err="1">
                <a:ea typeface="ＭＳ Ｐゴシック" panose="020B0600070205080204" pitchFamily="34" charset="-128"/>
              </a:rPr>
              <a:t>const</a:t>
            </a:r>
            <a:r>
              <a:rPr lang="en-US" altLang="ja-JP" dirty="0">
                <a:ea typeface="ＭＳ Ｐゴシック" panose="020B0600070205080204" pitchFamily="34" charset="-128"/>
              </a:rPr>
              <a:t> float  DIEMCHUAN = 23.5</a:t>
            </a:r>
            <a:r>
              <a:rPr lang="en-US" altLang="ja-JP" dirty="0" smtClean="0">
                <a:ea typeface="ＭＳ Ｐゴシック" panose="020B0600070205080204" pitchFamily="34" charset="-128"/>
              </a:rPr>
              <a:t>;</a:t>
            </a:r>
            <a:endParaRPr lang="en-US" altLang="ja-JP" dirty="0">
              <a:ea typeface="ＭＳ Ｐゴシック" panose="020B0600070205080204" pitchFamily="34" charset="-128"/>
            </a:endParaRPr>
          </a:p>
        </p:txBody>
      </p:sp>
    </p:spTree>
    <p:extLst>
      <p:ext uri="{BB962C8B-B14F-4D97-AF65-F5344CB8AC3E}">
        <p14:creationId xmlns:p14="http://schemas.microsoft.com/office/powerpoint/2010/main" val="4232830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Phạm</a:t>
            </a:r>
            <a:r>
              <a:rPr lang="en-US" dirty="0" smtClean="0"/>
              <a:t> vi </a:t>
            </a:r>
            <a:r>
              <a:rPr lang="en-US" dirty="0" err="1" smtClean="0"/>
              <a:t>của</a:t>
            </a:r>
            <a:r>
              <a:rPr lang="en-US" dirty="0" smtClean="0"/>
              <a:t> </a:t>
            </a:r>
            <a:r>
              <a:rPr lang="en-US" dirty="0" err="1" smtClean="0"/>
              <a:t>biến</a:t>
            </a:r>
            <a:endParaRPr lang="en-US" dirty="0"/>
          </a:p>
        </p:txBody>
      </p:sp>
      <p:sp>
        <p:nvSpPr>
          <p:cNvPr id="3" name="Content Placeholder 2"/>
          <p:cNvSpPr>
            <a:spLocks noGrp="1"/>
          </p:cNvSpPr>
          <p:nvPr>
            <p:ph idx="1"/>
          </p:nvPr>
        </p:nvSpPr>
        <p:spPr/>
        <p:txBody>
          <a:bodyPr/>
          <a:lstStyle/>
          <a:p>
            <a:r>
              <a:rPr lang="vi-VN" dirty="0"/>
              <a:t>Biến được khai báo bên trong </a:t>
            </a:r>
            <a:r>
              <a:rPr lang="vi-VN" b="1" dirty="0"/>
              <a:t>khối lệnh</a:t>
            </a:r>
            <a:r>
              <a:rPr lang="vi-VN" dirty="0"/>
              <a:t> (block) được gọi là </a:t>
            </a:r>
            <a:r>
              <a:rPr lang="vi-VN" b="1" dirty="0"/>
              <a:t>biến cục bộ</a:t>
            </a:r>
            <a:r>
              <a:rPr lang="vi-VN" dirty="0"/>
              <a:t> (local variable).</a:t>
            </a:r>
          </a:p>
          <a:p>
            <a:r>
              <a:rPr lang="en-US" dirty="0" err="1"/>
              <a:t>Một</a:t>
            </a:r>
            <a:r>
              <a:rPr lang="en-US" dirty="0"/>
              <a:t> </a:t>
            </a:r>
            <a:r>
              <a:rPr lang="en-US" dirty="0" err="1"/>
              <a:t>khối</a:t>
            </a:r>
            <a:r>
              <a:rPr lang="en-US" dirty="0"/>
              <a:t> </a:t>
            </a:r>
            <a:r>
              <a:rPr lang="en-US" dirty="0" err="1"/>
              <a:t>lệnh</a:t>
            </a:r>
            <a:r>
              <a:rPr lang="en-US" dirty="0"/>
              <a:t> </a:t>
            </a:r>
            <a:r>
              <a:rPr lang="en-US" dirty="0" err="1"/>
              <a:t>có</a:t>
            </a:r>
            <a:r>
              <a:rPr lang="en-US" dirty="0"/>
              <a:t> </a:t>
            </a:r>
            <a:r>
              <a:rPr lang="en-US" dirty="0" err="1"/>
              <a:t>thể</a:t>
            </a:r>
            <a:r>
              <a:rPr lang="en-US" dirty="0"/>
              <a:t> </a:t>
            </a:r>
            <a:r>
              <a:rPr lang="en-US" dirty="0" err="1"/>
              <a:t>chứa</a:t>
            </a:r>
            <a:r>
              <a:rPr lang="en-US" dirty="0"/>
              <a:t> </a:t>
            </a:r>
            <a:r>
              <a:rPr lang="en-US" dirty="0" err="1"/>
              <a:t>nhiều</a:t>
            </a:r>
            <a:r>
              <a:rPr lang="en-US" dirty="0"/>
              <a:t> </a:t>
            </a:r>
            <a:r>
              <a:rPr lang="en-US" dirty="0" err="1"/>
              <a:t>khối</a:t>
            </a:r>
            <a:r>
              <a:rPr lang="en-US" dirty="0"/>
              <a:t> </a:t>
            </a:r>
            <a:r>
              <a:rPr lang="en-US" dirty="0" err="1"/>
              <a:t>lệnh</a:t>
            </a:r>
            <a:r>
              <a:rPr lang="en-US" dirty="0"/>
              <a:t> con </a:t>
            </a:r>
            <a:r>
              <a:rPr lang="en-US" dirty="0" err="1"/>
              <a:t>khác</a:t>
            </a:r>
            <a:r>
              <a:rPr lang="en-US" dirty="0"/>
              <a:t> </a:t>
            </a:r>
            <a:r>
              <a:rPr lang="en-US" dirty="0" err="1" smtClean="0"/>
              <a:t>nhau</a:t>
            </a:r>
            <a:endParaRPr lang="en-US" dirty="0" smtClean="0"/>
          </a:p>
          <a:p>
            <a:r>
              <a:rPr lang="en-US" dirty="0" smtClean="0"/>
              <a:t>3 </a:t>
            </a:r>
            <a:r>
              <a:rPr lang="en-US" dirty="0" err="1" smtClean="0"/>
              <a:t>loại</a:t>
            </a:r>
            <a:r>
              <a:rPr lang="en-US" dirty="0"/>
              <a:t> </a:t>
            </a:r>
            <a:r>
              <a:rPr lang="en-US" dirty="0" err="1" smtClean="0"/>
              <a:t>phạm</a:t>
            </a:r>
            <a:r>
              <a:rPr lang="en-US" dirty="0" smtClean="0"/>
              <a:t> vi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là</a:t>
            </a:r>
            <a:r>
              <a:rPr lang="en-US" dirty="0" smtClean="0"/>
              <a:t>: </a:t>
            </a:r>
            <a:r>
              <a:rPr lang="en-US" b="1" dirty="0" err="1" smtClean="0"/>
              <a:t>biến</a:t>
            </a:r>
            <a:r>
              <a:rPr lang="en-US" b="1" dirty="0" smtClean="0"/>
              <a:t> </a:t>
            </a:r>
            <a:r>
              <a:rPr lang="en-US" b="1" dirty="0" err="1" smtClean="0"/>
              <a:t>toàn</a:t>
            </a:r>
            <a:r>
              <a:rPr lang="en-US" b="1" dirty="0" smtClean="0"/>
              <a:t> </a:t>
            </a:r>
            <a:r>
              <a:rPr lang="en-US" b="1" dirty="0" err="1" smtClean="0"/>
              <a:t>cục</a:t>
            </a:r>
            <a:r>
              <a:rPr lang="en-US" dirty="0" smtClean="0"/>
              <a:t>, </a:t>
            </a:r>
            <a:r>
              <a:rPr lang="en-US" b="1" dirty="0" err="1" smtClean="0"/>
              <a:t>biến</a:t>
            </a:r>
            <a:r>
              <a:rPr lang="en-US" b="1" dirty="0" smtClean="0"/>
              <a:t> </a:t>
            </a:r>
            <a:r>
              <a:rPr lang="en-US" b="1" dirty="0" err="1" smtClean="0"/>
              <a:t>cục</a:t>
            </a:r>
            <a:r>
              <a:rPr lang="en-US" b="1" dirty="0" smtClean="0"/>
              <a:t> </a:t>
            </a:r>
            <a:r>
              <a:rPr lang="en-US" b="1" dirty="0" err="1" smtClean="0"/>
              <a:t>bộ</a:t>
            </a:r>
            <a:r>
              <a:rPr lang="en-US" dirty="0" smtClean="0"/>
              <a:t> </a:t>
            </a:r>
            <a:r>
              <a:rPr lang="en-US" dirty="0" err="1" smtClean="0"/>
              <a:t>và</a:t>
            </a:r>
            <a:r>
              <a:rPr lang="en-US" dirty="0" smtClean="0"/>
              <a:t> </a:t>
            </a:r>
            <a:r>
              <a:rPr lang="en-US" b="1" dirty="0" err="1" smtClean="0"/>
              <a:t>biến</a:t>
            </a:r>
            <a:r>
              <a:rPr lang="en-US" b="1" dirty="0" smtClean="0"/>
              <a:t> </a:t>
            </a:r>
            <a:r>
              <a:rPr lang="en-US" b="1" dirty="0" err="1" smtClean="0"/>
              <a:t>tĩnh</a:t>
            </a:r>
            <a:endParaRPr lang="en-US" b="1" dirty="0" smtClean="0"/>
          </a:p>
          <a:p>
            <a:endParaRPr lang="en-US" b="1" dirty="0" smtClean="0"/>
          </a:p>
          <a:p>
            <a:endParaRPr lang="en-US" dirty="0"/>
          </a:p>
        </p:txBody>
      </p:sp>
    </p:spTree>
    <p:extLst>
      <p:ext uri="{BB962C8B-B14F-4D97-AF65-F5344CB8AC3E}">
        <p14:creationId xmlns:p14="http://schemas.microsoft.com/office/powerpoint/2010/main" val="212290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a:t>
            </a:r>
            <a:r>
              <a:rPr lang="en-US" dirty="0" err="1" smtClean="0"/>
              <a:t>mở</a:t>
            </a:r>
            <a:r>
              <a:rPr lang="en-US" dirty="0" smtClean="0"/>
              <a:t> </a:t>
            </a:r>
            <a:r>
              <a:rPr lang="en-US" dirty="0" err="1" smtClean="0"/>
              <a:t>đầu</a:t>
            </a:r>
            <a:r>
              <a:rPr lang="en-US" dirty="0" smtClean="0"/>
              <a:t> – Hello </a:t>
            </a:r>
            <a:r>
              <a:rPr lang="en-US" dirty="0" err="1" smtClean="0"/>
              <a:t>Wordl</a:t>
            </a:r>
            <a:r>
              <a:rPr lang="en-US" dirty="0" smtClean="0"/>
              <a:t>!</a:t>
            </a:r>
            <a:endParaRPr lang="en-US" dirty="0"/>
          </a:p>
        </p:txBody>
      </p:sp>
      <p:sp>
        <p:nvSpPr>
          <p:cNvPr id="3" name="Content Placeholder 2"/>
          <p:cNvSpPr>
            <a:spLocks noGrp="1"/>
          </p:cNvSpPr>
          <p:nvPr>
            <p:ph idx="1"/>
          </p:nvPr>
        </p:nvSpPr>
        <p:spPr>
          <a:xfrm>
            <a:off x="750486" y="1789749"/>
            <a:ext cx="8596668" cy="3880773"/>
          </a:xfrm>
        </p:spPr>
        <p:txBody>
          <a:bodyPr/>
          <a:lstStyle/>
          <a:p>
            <a:pPr marL="0" indent="0">
              <a:buNone/>
            </a:pPr>
            <a:r>
              <a:rPr lang="en-US" sz="1400" i="1" dirty="0"/>
              <a:t>#include &lt;</a:t>
            </a:r>
            <a:r>
              <a:rPr lang="en-US" sz="1400" i="1" dirty="0" err="1"/>
              <a:t>iostream</a:t>
            </a:r>
            <a:r>
              <a:rPr lang="en-US" sz="1400" i="1" dirty="0"/>
              <a:t>&gt;</a:t>
            </a:r>
          </a:p>
          <a:p>
            <a:pPr marL="0" indent="0">
              <a:buNone/>
            </a:pPr>
            <a:r>
              <a:rPr lang="en-US" sz="1400" i="1" dirty="0"/>
              <a:t>using namespace </a:t>
            </a:r>
            <a:r>
              <a:rPr lang="en-US" sz="1400" i="1" dirty="0" err="1"/>
              <a:t>std</a:t>
            </a:r>
            <a:r>
              <a:rPr lang="en-US" sz="1400" i="1" dirty="0"/>
              <a:t>;</a:t>
            </a:r>
          </a:p>
          <a:p>
            <a:pPr marL="0" indent="0">
              <a:buNone/>
            </a:pPr>
            <a:r>
              <a:rPr lang="en-US" sz="1400" i="1" dirty="0" err="1"/>
              <a:t>int</a:t>
            </a:r>
            <a:r>
              <a:rPr lang="en-US" sz="1400" i="1" dirty="0"/>
              <a:t> main()</a:t>
            </a:r>
          </a:p>
          <a:p>
            <a:pPr marL="0" indent="0">
              <a:buNone/>
            </a:pPr>
            <a:r>
              <a:rPr lang="en-US" sz="1400" i="1" dirty="0"/>
              <a:t>{</a:t>
            </a:r>
          </a:p>
          <a:p>
            <a:pPr marL="457200" lvl="1" indent="0">
              <a:buNone/>
            </a:pPr>
            <a:r>
              <a:rPr lang="en-US" sz="1400" i="1" dirty="0" err="1"/>
              <a:t>cout</a:t>
            </a:r>
            <a:r>
              <a:rPr lang="en-US" sz="1400" i="1" dirty="0"/>
              <a:t> &lt;&lt; "Hello world!" &lt;&lt; </a:t>
            </a:r>
            <a:r>
              <a:rPr lang="en-US" sz="1400" i="1" dirty="0" err="1"/>
              <a:t>endl</a:t>
            </a:r>
            <a:r>
              <a:rPr lang="en-US" sz="1400" i="1" dirty="0"/>
              <a:t>;</a:t>
            </a:r>
          </a:p>
          <a:p>
            <a:pPr marL="457200" lvl="1" indent="0">
              <a:buNone/>
            </a:pPr>
            <a:r>
              <a:rPr lang="en-US" sz="1400" i="1" dirty="0"/>
              <a:t>system("pause");</a:t>
            </a:r>
          </a:p>
          <a:p>
            <a:pPr marL="457200" lvl="1" indent="0">
              <a:buNone/>
            </a:pPr>
            <a:r>
              <a:rPr lang="en-US" sz="1400" i="1" dirty="0"/>
              <a:t>return 0;</a:t>
            </a:r>
          </a:p>
          <a:p>
            <a:pPr marL="0" indent="0">
              <a:buNone/>
            </a:pPr>
            <a:r>
              <a:rPr lang="en-US" sz="1400" i="1"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34198669"/>
              </p:ext>
            </p:extLst>
          </p:nvPr>
        </p:nvGraphicFramePr>
        <p:xfrm>
          <a:off x="4767342" y="1789749"/>
          <a:ext cx="4543236" cy="2931160"/>
        </p:xfrm>
        <a:graphic>
          <a:graphicData uri="http://schemas.openxmlformats.org/drawingml/2006/table">
            <a:tbl>
              <a:tblPr firstRow="1" bandRow="1">
                <a:tableStyleId>{5C22544A-7EE6-4342-B048-85BDC9FD1C3A}</a:tableStyleId>
              </a:tblPr>
              <a:tblGrid>
                <a:gridCol w="4543236">
                  <a:extLst>
                    <a:ext uri="{9D8B030D-6E8A-4147-A177-3AD203B41FA5}">
                      <a16:colId xmlns:a16="http://schemas.microsoft.com/office/drawing/2014/main" val="449454225"/>
                    </a:ext>
                  </a:extLst>
                </a:gridCol>
              </a:tblGrid>
              <a:tr h="370840">
                <a:tc>
                  <a:txBody>
                    <a:bodyPr/>
                    <a:lstStyle/>
                    <a:p>
                      <a:r>
                        <a:rPr lang="en-US" dirty="0" err="1" smtClean="0"/>
                        <a:t>Một</a:t>
                      </a:r>
                      <a:r>
                        <a:rPr lang="en-US" baseline="0" dirty="0" smtClean="0"/>
                        <a:t> </a:t>
                      </a:r>
                      <a:r>
                        <a:rPr lang="en-US" baseline="0" dirty="0" err="1" smtClean="0"/>
                        <a:t>số</a:t>
                      </a:r>
                      <a:r>
                        <a:rPr lang="en-US" baseline="0" dirty="0" smtClean="0"/>
                        <a:t> </a:t>
                      </a:r>
                      <a:r>
                        <a:rPr lang="en-US" baseline="0" dirty="0" err="1" smtClean="0"/>
                        <a:t>phím</a:t>
                      </a:r>
                      <a:r>
                        <a:rPr lang="en-US" baseline="0" dirty="0" smtClean="0"/>
                        <a:t> </a:t>
                      </a:r>
                      <a:r>
                        <a:rPr lang="en-US" baseline="0" dirty="0" err="1" smtClean="0"/>
                        <a:t>tắt</a:t>
                      </a:r>
                      <a:r>
                        <a:rPr lang="en-US" baseline="0" dirty="0" smtClean="0"/>
                        <a:t> </a:t>
                      </a:r>
                      <a:r>
                        <a:rPr lang="en-US" baseline="0" dirty="0" err="1" smtClean="0"/>
                        <a:t>trên</a:t>
                      </a:r>
                      <a:r>
                        <a:rPr lang="en-US" baseline="0" dirty="0" smtClean="0"/>
                        <a:t> visual studio</a:t>
                      </a:r>
                      <a:endParaRPr lang="en-US" dirty="0"/>
                    </a:p>
                  </a:txBody>
                  <a:tcPr/>
                </a:tc>
                <a:extLst>
                  <a:ext uri="{0D108BD9-81ED-4DB2-BD59-A6C34878D82A}">
                    <a16:rowId xmlns:a16="http://schemas.microsoft.com/office/drawing/2014/main" val="1634244541"/>
                  </a:ext>
                </a:extLst>
              </a:tr>
              <a:tr h="2246819">
                <a:tc>
                  <a:txBody>
                    <a:bodyPr/>
                    <a:lstStyle/>
                    <a:p>
                      <a:pPr lvl="0"/>
                      <a:r>
                        <a:rPr lang="en-US" b="1" dirty="0" smtClean="0"/>
                        <a:t>F5</a:t>
                      </a:r>
                      <a:r>
                        <a:rPr lang="en-US" dirty="0" smtClean="0"/>
                        <a:t>: </a:t>
                      </a:r>
                      <a:r>
                        <a:rPr lang="en-US" dirty="0" err="1" smtClean="0"/>
                        <a:t>chạy</a:t>
                      </a:r>
                      <a:r>
                        <a:rPr lang="en-US" dirty="0" smtClean="0"/>
                        <a:t> ở </a:t>
                      </a:r>
                      <a:r>
                        <a:rPr lang="en-US" dirty="0" err="1" smtClean="0"/>
                        <a:t>chế</a:t>
                      </a:r>
                      <a:r>
                        <a:rPr lang="en-US" dirty="0" smtClean="0"/>
                        <a:t> </a:t>
                      </a:r>
                      <a:r>
                        <a:rPr lang="en-US" dirty="0" err="1" smtClean="0"/>
                        <a:t>độ</a:t>
                      </a:r>
                      <a:r>
                        <a:rPr lang="en-US" dirty="0" smtClean="0"/>
                        <a:t> Debug</a:t>
                      </a:r>
                    </a:p>
                    <a:p>
                      <a:pPr lvl="0"/>
                      <a:r>
                        <a:rPr lang="en-US" b="1" dirty="0" smtClean="0"/>
                        <a:t>Ctrl+F5</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chạy</a:t>
                      </a:r>
                      <a:r>
                        <a:rPr lang="en-US" dirty="0" smtClean="0"/>
                        <a:t> No debug</a:t>
                      </a:r>
                    </a:p>
                    <a:p>
                      <a:pPr lvl="0"/>
                      <a:r>
                        <a:rPr lang="en-US" b="1" dirty="0" smtClean="0"/>
                        <a:t>Ctrl + Shift + B</a:t>
                      </a:r>
                      <a:r>
                        <a:rPr lang="en-US" dirty="0" smtClean="0"/>
                        <a:t>: Build project</a:t>
                      </a:r>
                    </a:p>
                    <a:p>
                      <a:pPr lvl="0"/>
                      <a:r>
                        <a:rPr lang="en-US" b="1" i="0" dirty="0" smtClean="0"/>
                        <a:t>F12</a:t>
                      </a:r>
                      <a:r>
                        <a:rPr lang="en-US" b="0" i="0" dirty="0" smtClean="0"/>
                        <a:t> – See implementation</a:t>
                      </a:r>
                      <a:endParaRPr lang="en-US" dirty="0" smtClean="0"/>
                    </a:p>
                    <a:p>
                      <a:pPr lvl="0"/>
                      <a:r>
                        <a:rPr lang="en-US" b="1" i="0" dirty="0" smtClean="0"/>
                        <a:t>F9</a:t>
                      </a:r>
                      <a:r>
                        <a:rPr lang="en-US" b="0" i="0" dirty="0" smtClean="0"/>
                        <a:t> – Set breakpoint</a:t>
                      </a:r>
                      <a:endParaRPr lang="en-US" dirty="0" smtClean="0"/>
                    </a:p>
                    <a:p>
                      <a:pPr lvl="0"/>
                      <a:r>
                        <a:rPr lang="en-US" b="1" i="0" dirty="0" smtClean="0"/>
                        <a:t>F10/F11</a:t>
                      </a:r>
                      <a:r>
                        <a:rPr lang="en-US" b="0" i="0" dirty="0" smtClean="0"/>
                        <a:t> – Step over/Step into</a:t>
                      </a:r>
                      <a:endParaRPr lang="en-US" dirty="0" smtClean="0"/>
                    </a:p>
                    <a:p>
                      <a:pPr lvl="0"/>
                      <a:r>
                        <a:rPr lang="fr-FR" b="1" i="0" dirty="0" smtClean="0"/>
                        <a:t>Ctrl K + Ctrl C</a:t>
                      </a:r>
                      <a:r>
                        <a:rPr lang="fr-FR" b="0" i="0" dirty="0" smtClean="0"/>
                        <a:t> – Comment Code / </a:t>
                      </a:r>
                      <a:r>
                        <a:rPr lang="fr-FR" b="1" i="0" dirty="0" smtClean="0"/>
                        <a:t>Ctrl K + Ctrl U</a:t>
                      </a:r>
                      <a:r>
                        <a:rPr lang="fr-FR" b="0" i="0" dirty="0" smtClean="0"/>
                        <a:t> – </a:t>
                      </a:r>
                      <a:r>
                        <a:rPr lang="fr-FR" b="0" i="0" dirty="0" err="1" smtClean="0"/>
                        <a:t>Uncomment</a:t>
                      </a:r>
                      <a:r>
                        <a:rPr lang="fr-FR" b="0" i="0" dirty="0" smtClean="0"/>
                        <a:t> Code</a:t>
                      </a:r>
                      <a:endParaRPr lang="en-US" dirty="0" smtClean="0"/>
                    </a:p>
                    <a:p>
                      <a:endParaRPr lang="en-US" dirty="0"/>
                    </a:p>
                  </a:txBody>
                  <a:tcPr/>
                </a:tc>
                <a:extLst>
                  <a:ext uri="{0D108BD9-81ED-4DB2-BD59-A6C34878D82A}">
                    <a16:rowId xmlns:a16="http://schemas.microsoft.com/office/drawing/2014/main" val="3807117404"/>
                  </a:ext>
                </a:extLst>
              </a:tr>
            </a:tbl>
          </a:graphicData>
        </a:graphic>
      </p:graphicFrame>
    </p:spTree>
    <p:extLst>
      <p:ext uri="{BB962C8B-B14F-4D97-AF65-F5344CB8AC3E}">
        <p14:creationId xmlns:p14="http://schemas.microsoft.com/office/powerpoint/2010/main" val="1002552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Biến</a:t>
            </a:r>
            <a:r>
              <a:rPr lang="en-US" dirty="0" smtClean="0"/>
              <a:t> </a:t>
            </a:r>
            <a:r>
              <a:rPr lang="en-US" dirty="0" err="1" smtClean="0"/>
              <a:t>toàn</a:t>
            </a:r>
            <a:r>
              <a:rPr lang="en-US" dirty="0" smtClean="0"/>
              <a:t> </a:t>
            </a:r>
            <a:r>
              <a:rPr lang="en-US" dirty="0" err="1" smtClean="0"/>
              <a:t>cục</a:t>
            </a:r>
            <a:endParaRPr lang="en-US" dirty="0"/>
          </a:p>
        </p:txBody>
      </p:sp>
      <p:sp>
        <p:nvSpPr>
          <p:cNvPr id="3" name="Content Placeholder 2"/>
          <p:cNvSpPr>
            <a:spLocks noGrp="1"/>
          </p:cNvSpPr>
          <p:nvPr>
            <p:ph idx="1"/>
          </p:nvPr>
        </p:nvSpPr>
        <p:spPr/>
        <p:txBody>
          <a:bodyPr/>
          <a:lstStyle/>
          <a:p>
            <a:r>
              <a:rPr lang="vi-VN" dirty="0"/>
              <a:t>Biến toàn cục là biến một khi đã được khai báo thì có thể được sử dụng tại bất kỳ đâu hay bất kỳ file cpp nào cùng </a:t>
            </a:r>
            <a:r>
              <a:rPr lang="vi-VN" dirty="0" smtClean="0"/>
              <a:t>solution suốt </a:t>
            </a:r>
            <a:r>
              <a:rPr lang="vi-VN" dirty="0"/>
              <a:t>quá trình thực thi chương trình. Biến toàn cục phải được khai báo ngoài hàm main(). Nếu chỉ khai báo chứ không khởi tạo, biến toàn cục sẽ được gán giá trị mặc định bằng 0, tuy nhiên vẫn có thể được gán gia trị lại sau đó</a:t>
            </a:r>
            <a:r>
              <a:rPr lang="vi-VN" dirty="0" smtClean="0"/>
              <a:t>.</a:t>
            </a:r>
            <a:endParaRPr lang="en-US" dirty="0" smtClean="0"/>
          </a:p>
          <a:p>
            <a:endParaRPr lang="en-US" dirty="0"/>
          </a:p>
        </p:txBody>
      </p:sp>
      <p:pic>
        <p:nvPicPr>
          <p:cNvPr id="4" name="Picture 3"/>
          <p:cNvPicPr>
            <a:picLocks noChangeAspect="1"/>
          </p:cNvPicPr>
          <p:nvPr/>
        </p:nvPicPr>
        <p:blipFill>
          <a:blip r:embed="rId2"/>
          <a:stretch>
            <a:fillRect/>
          </a:stretch>
        </p:blipFill>
        <p:spPr>
          <a:xfrm>
            <a:off x="1115569" y="3773614"/>
            <a:ext cx="4535424" cy="1743075"/>
          </a:xfrm>
          <a:prstGeom prst="rect">
            <a:avLst/>
          </a:prstGeom>
        </p:spPr>
      </p:pic>
    </p:spTree>
    <p:extLst>
      <p:ext uri="{BB962C8B-B14F-4D97-AF65-F5344CB8AC3E}">
        <p14:creationId xmlns:p14="http://schemas.microsoft.com/office/powerpoint/2010/main" val="2950515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Biến</a:t>
            </a:r>
            <a:r>
              <a:rPr lang="en-US" dirty="0" smtClean="0"/>
              <a:t> </a:t>
            </a:r>
            <a:r>
              <a:rPr lang="en-US" dirty="0" err="1" smtClean="0"/>
              <a:t>cục</a:t>
            </a:r>
            <a:r>
              <a:rPr lang="en-US" dirty="0" smtClean="0"/>
              <a:t> </a:t>
            </a:r>
            <a:r>
              <a:rPr lang="en-US" dirty="0" err="1" smtClean="0"/>
              <a:t>bộ</a:t>
            </a:r>
            <a:endParaRPr lang="en-US" dirty="0"/>
          </a:p>
        </p:txBody>
      </p:sp>
      <p:sp>
        <p:nvSpPr>
          <p:cNvPr id="3" name="Content Placeholder 2"/>
          <p:cNvSpPr>
            <a:spLocks noGrp="1"/>
          </p:cNvSpPr>
          <p:nvPr>
            <p:ph idx="1"/>
          </p:nvPr>
        </p:nvSpPr>
        <p:spPr/>
        <p:txBody>
          <a:bodyPr/>
          <a:lstStyle/>
          <a:p>
            <a:r>
              <a:rPr lang="vi-VN" dirty="0"/>
              <a:t>Biến cục bộ là biến có phạm vi giữa 2 dấu {…} nơi nó được khai báo. Ngoài phạm vi này, nó sẽ không tồn tại và nếu sử dụng sẽ dẫn đến lỗi. Nếu biến cục bộ không được khởi tạo thì nó sẽ mang giá trị rác</a:t>
            </a:r>
            <a:r>
              <a:rPr lang="vi-VN" dirty="0" smtClean="0"/>
              <a:t>.</a:t>
            </a:r>
            <a:endParaRPr lang="en-US" dirty="0" smtClean="0"/>
          </a:p>
          <a:p>
            <a:endParaRPr lang="en-US" dirty="0" smtClean="0"/>
          </a:p>
          <a:p>
            <a:endParaRPr lang="en-US" dirty="0"/>
          </a:p>
        </p:txBody>
      </p:sp>
      <p:pic>
        <p:nvPicPr>
          <p:cNvPr id="4" name="Content Placeholder 6"/>
          <p:cNvPicPr>
            <a:picLocks noChangeAspect="1"/>
          </p:cNvPicPr>
          <p:nvPr/>
        </p:nvPicPr>
        <p:blipFill>
          <a:blip r:embed="rId2"/>
          <a:stretch>
            <a:fillRect/>
          </a:stretch>
        </p:blipFill>
        <p:spPr>
          <a:xfrm>
            <a:off x="1108432" y="3102610"/>
            <a:ext cx="4259095" cy="3305175"/>
          </a:xfrm>
          <a:prstGeom prst="rect">
            <a:avLst/>
          </a:prstGeom>
        </p:spPr>
      </p:pic>
    </p:spTree>
    <p:extLst>
      <p:ext uri="{BB962C8B-B14F-4D97-AF65-F5344CB8AC3E}">
        <p14:creationId xmlns:p14="http://schemas.microsoft.com/office/powerpoint/2010/main" val="1454458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Biến</a:t>
            </a:r>
            <a:r>
              <a:rPr lang="en-US" dirty="0" smtClean="0"/>
              <a:t> </a:t>
            </a:r>
            <a:r>
              <a:rPr lang="en-US" dirty="0" err="1" smtClean="0"/>
              <a:t>cục</a:t>
            </a:r>
            <a:r>
              <a:rPr lang="en-US" dirty="0" smtClean="0"/>
              <a:t> </a:t>
            </a:r>
            <a:r>
              <a:rPr lang="en-US" dirty="0" err="1" smtClean="0"/>
              <a:t>bộ</a:t>
            </a:r>
            <a:endParaRPr lang="en-US" dirty="0"/>
          </a:p>
        </p:txBody>
      </p:sp>
      <p:sp>
        <p:nvSpPr>
          <p:cNvPr id="3" name="Text Placeholder 2"/>
          <p:cNvSpPr>
            <a:spLocks noGrp="1"/>
          </p:cNvSpPr>
          <p:nvPr>
            <p:ph type="body" idx="1"/>
          </p:nvPr>
        </p:nvSpPr>
        <p:spPr/>
        <p:txBody>
          <a:bodyPr/>
          <a:lstStyle/>
          <a:p>
            <a:r>
              <a:rPr lang="en-US" dirty="0" smtClean="0"/>
              <a:t>Code</a:t>
            </a:r>
            <a:endParaRPr lang="en-US" dirty="0"/>
          </a:p>
        </p:txBody>
      </p:sp>
      <p:sp>
        <p:nvSpPr>
          <p:cNvPr id="5" name="Text Placeholder 4"/>
          <p:cNvSpPr>
            <a:spLocks noGrp="1"/>
          </p:cNvSpPr>
          <p:nvPr>
            <p:ph type="body" sz="quarter" idx="3"/>
          </p:nvPr>
        </p:nvSpPr>
        <p:spPr/>
        <p:txBody>
          <a:bodyPr/>
          <a:lstStyle/>
          <a:p>
            <a:r>
              <a:rPr lang="en-US" dirty="0" err="1" smtClean="0"/>
              <a:t>Kết</a:t>
            </a:r>
            <a:r>
              <a:rPr lang="en-US" dirty="0" smtClean="0"/>
              <a:t> </a:t>
            </a:r>
            <a:r>
              <a:rPr lang="en-US" dirty="0" err="1" smtClean="0"/>
              <a:t>quả</a:t>
            </a:r>
            <a:endParaRPr lang="en-US" dirty="0"/>
          </a:p>
        </p:txBody>
      </p:sp>
      <p:pic>
        <p:nvPicPr>
          <p:cNvPr id="11" name="Content Placeholder 10"/>
          <p:cNvPicPr>
            <a:picLocks noGrp="1" noChangeAspect="1"/>
          </p:cNvPicPr>
          <p:nvPr>
            <p:ph sz="quarter" idx="4"/>
          </p:nvPr>
        </p:nvPicPr>
        <p:blipFill>
          <a:blip r:embed="rId2"/>
          <a:stretch>
            <a:fillRect/>
          </a:stretch>
        </p:blipFill>
        <p:spPr>
          <a:xfrm>
            <a:off x="5087938" y="2758375"/>
            <a:ext cx="4186237" cy="3262124"/>
          </a:xfrm>
          <a:prstGeom prst="rect">
            <a:avLst/>
          </a:prstGeom>
        </p:spPr>
      </p:pic>
      <p:pic>
        <p:nvPicPr>
          <p:cNvPr id="10" name="Content Placeholder 9"/>
          <p:cNvPicPr>
            <a:picLocks noGrp="1" noChangeAspect="1"/>
          </p:cNvPicPr>
          <p:nvPr>
            <p:ph sz="half" idx="2"/>
          </p:nvPr>
        </p:nvPicPr>
        <p:blipFill>
          <a:blip r:embed="rId3"/>
          <a:stretch>
            <a:fillRect/>
          </a:stretch>
        </p:blipFill>
        <p:spPr>
          <a:xfrm>
            <a:off x="676275" y="2758375"/>
            <a:ext cx="4184650" cy="3262124"/>
          </a:xfrm>
          <a:prstGeom prst="rect">
            <a:avLst/>
          </a:prstGeom>
        </p:spPr>
      </p:pic>
    </p:spTree>
    <p:extLst>
      <p:ext uri="{BB962C8B-B14F-4D97-AF65-F5344CB8AC3E}">
        <p14:creationId xmlns:p14="http://schemas.microsoft.com/office/powerpoint/2010/main" val="2948784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Phạm</a:t>
            </a:r>
            <a:r>
              <a:rPr lang="en-US" dirty="0" smtClean="0"/>
              <a:t> vi </a:t>
            </a:r>
            <a:r>
              <a:rPr lang="en-US" dirty="0" err="1" smtClean="0"/>
              <a:t>của</a:t>
            </a:r>
            <a:r>
              <a:rPr lang="en-US" dirty="0" smtClean="0"/>
              <a:t> </a:t>
            </a:r>
            <a:r>
              <a:rPr lang="en-US" dirty="0" err="1" smtClean="0"/>
              <a:t>biến</a:t>
            </a:r>
            <a:endParaRPr lang="en-US" dirty="0"/>
          </a:p>
        </p:txBody>
      </p:sp>
      <p:pic>
        <p:nvPicPr>
          <p:cNvPr id="4" name="Content Placeholder 3"/>
          <p:cNvPicPr>
            <a:picLocks noGrp="1" noChangeAspect="1"/>
          </p:cNvPicPr>
          <p:nvPr>
            <p:ph idx="1"/>
          </p:nvPr>
        </p:nvPicPr>
        <p:blipFill>
          <a:blip r:embed="rId2"/>
          <a:stretch>
            <a:fillRect/>
          </a:stretch>
        </p:blipFill>
        <p:spPr>
          <a:xfrm>
            <a:off x="842604" y="1379728"/>
            <a:ext cx="6719483" cy="4801616"/>
          </a:xfrm>
          <a:prstGeom prst="rect">
            <a:avLst/>
          </a:prstGeom>
        </p:spPr>
      </p:pic>
    </p:spTree>
    <p:extLst>
      <p:ext uri="{BB962C8B-B14F-4D97-AF65-F5344CB8AC3E}">
        <p14:creationId xmlns:p14="http://schemas.microsoft.com/office/powerpoint/2010/main" val="3516837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Biến</a:t>
            </a:r>
            <a:r>
              <a:rPr lang="en-US" dirty="0" smtClean="0"/>
              <a:t> </a:t>
            </a:r>
            <a:r>
              <a:rPr lang="en-US" dirty="0" err="1" smtClean="0"/>
              <a:t>tĩnh</a:t>
            </a:r>
            <a:endParaRPr lang="en-US" dirty="0"/>
          </a:p>
        </p:txBody>
      </p:sp>
      <p:sp>
        <p:nvSpPr>
          <p:cNvPr id="3" name="Content Placeholder 2"/>
          <p:cNvSpPr>
            <a:spLocks noGrp="1"/>
          </p:cNvSpPr>
          <p:nvPr>
            <p:ph idx="1"/>
          </p:nvPr>
        </p:nvSpPr>
        <p:spPr/>
        <p:txBody>
          <a:bodyPr/>
          <a:lstStyle/>
          <a:p>
            <a:r>
              <a:rPr lang="vi-VN" dirty="0"/>
              <a:t>Giống như biến toàn cục, biến tĩnh hay còn gọi là static tồn tại từ lúc được khai báo đến khi chương trinh kết thúc. Giá trị mặc định nếu không được khởi tạo cũng là 0. Tuy nhiên, biến static chỉ có thể truy xuất từ trong phạm vi của nó và giá trị vẫn được giữ lại qua các hàm.</a:t>
            </a:r>
          </a:p>
          <a:p>
            <a:r>
              <a:rPr lang="vi-VN" dirty="0"/>
              <a:t>Nếu khai báo giữa hai dấu {…}, biến static chỉ có thể truy xuất ở trong 2 dấu này.</a:t>
            </a:r>
          </a:p>
          <a:p>
            <a:r>
              <a:rPr lang="vi-VN" dirty="0"/>
              <a:t>Nếu khai báo toàn cục, tức không thuộc khối {…} nào hết, biến static có thể truy xuất từ trong file *.cpp đó.</a:t>
            </a:r>
          </a:p>
          <a:p>
            <a:pPr marL="0" indent="0">
              <a:buNone/>
            </a:pPr>
            <a:endParaRPr lang="en-US" dirty="0"/>
          </a:p>
        </p:txBody>
      </p:sp>
    </p:spTree>
    <p:extLst>
      <p:ext uri="{BB962C8B-B14F-4D97-AF65-F5344CB8AC3E}">
        <p14:creationId xmlns:p14="http://schemas.microsoft.com/office/powerpoint/2010/main" val="2910953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Biến</a:t>
            </a:r>
            <a:r>
              <a:rPr lang="en-US" dirty="0" smtClean="0"/>
              <a:t> </a:t>
            </a:r>
            <a:r>
              <a:rPr lang="en-US" dirty="0" err="1" smtClean="0"/>
              <a:t>tĩnh</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245614" y="2452026"/>
            <a:ext cx="5067300" cy="3819525"/>
          </a:xfrm>
          <a:prstGeom prst="rect">
            <a:avLst/>
          </a:prstGeom>
        </p:spPr>
      </p:pic>
    </p:spTree>
    <p:extLst>
      <p:ext uri="{BB962C8B-B14F-4D97-AF65-F5344CB8AC3E}">
        <p14:creationId xmlns:p14="http://schemas.microsoft.com/office/powerpoint/2010/main" val="2793934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cơ</a:t>
            </a:r>
            <a:r>
              <a:rPr lang="en-US" dirty="0" smtClean="0"/>
              <a:t> </a:t>
            </a:r>
            <a:r>
              <a:rPr lang="en-US" dirty="0" err="1" smtClean="0"/>
              <a:t>bản</a:t>
            </a:r>
            <a:r>
              <a:rPr lang="en-US" dirty="0" smtClean="0"/>
              <a:t>)</a:t>
            </a:r>
            <a:endParaRPr lang="en-US" dirty="0"/>
          </a:p>
        </p:txBody>
      </p:sp>
      <p:sp>
        <p:nvSpPr>
          <p:cNvPr id="3" name="Content Placeholder 2"/>
          <p:cNvSpPr>
            <a:spLocks noGrp="1"/>
          </p:cNvSpPr>
          <p:nvPr>
            <p:ph idx="1"/>
          </p:nvPr>
        </p:nvSpPr>
        <p:spPr/>
        <p:txBody>
          <a:bodyPr/>
          <a:lstStyle/>
          <a:p>
            <a:r>
              <a:rPr lang="en-US" dirty="0" err="1" smtClean="0"/>
              <a:t>Để</a:t>
            </a:r>
            <a:r>
              <a:rPr lang="en-US" dirty="0" smtClean="0"/>
              <a:t> </a:t>
            </a:r>
            <a:r>
              <a:rPr lang="en-US" dirty="0" err="1" smtClean="0"/>
              <a:t>nhập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a:t>
            </a:r>
            <a:r>
              <a:rPr lang="en-US" dirty="0" err="1" smtClean="0"/>
              <a:t>biến</a:t>
            </a:r>
            <a:r>
              <a:rPr lang="en-US" dirty="0" smtClean="0"/>
              <a:t>, </a:t>
            </a:r>
            <a:r>
              <a:rPr lang="en-US" dirty="0" err="1" smtClean="0"/>
              <a:t>chúng</a:t>
            </a:r>
            <a:r>
              <a:rPr lang="en-US" dirty="0" smtClean="0"/>
              <a:t> ta </a:t>
            </a:r>
            <a:r>
              <a:rPr lang="en-US" dirty="0" err="1" smtClean="0"/>
              <a:t>sử</a:t>
            </a:r>
            <a:r>
              <a:rPr lang="en-US" dirty="0" smtClean="0"/>
              <a:t> </a:t>
            </a:r>
            <a:r>
              <a:rPr lang="en-US" dirty="0" err="1" smtClean="0"/>
              <a:t>dụng</a:t>
            </a:r>
            <a:r>
              <a:rPr lang="en-US" dirty="0" smtClean="0"/>
              <a:t> </a:t>
            </a:r>
            <a:r>
              <a:rPr lang="en-US" b="1" dirty="0" err="1" smtClean="0"/>
              <a:t>cin</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trong</a:t>
            </a:r>
            <a:r>
              <a:rPr lang="en-US" dirty="0" smtClean="0"/>
              <a:t> </a:t>
            </a:r>
            <a:r>
              <a:rPr lang="en-US" dirty="0" err="1" smtClean="0"/>
              <a:t>thư</a:t>
            </a:r>
            <a:r>
              <a:rPr lang="en-US" dirty="0" smtClean="0"/>
              <a:t> </a:t>
            </a:r>
            <a:r>
              <a:rPr lang="en-US" dirty="0" err="1" smtClean="0"/>
              <a:t>viện</a:t>
            </a:r>
            <a:r>
              <a:rPr lang="en-US" dirty="0" smtClean="0"/>
              <a:t> </a:t>
            </a:r>
            <a:r>
              <a:rPr lang="en-US" b="1" dirty="0" err="1" smtClean="0"/>
              <a:t>iostream</a:t>
            </a:r>
            <a:r>
              <a:rPr lang="en-US" dirty="0" smtClean="0"/>
              <a:t> </a:t>
            </a:r>
            <a:r>
              <a:rPr lang="en-US" dirty="0" err="1" smtClean="0"/>
              <a:t>thuộc</a:t>
            </a:r>
            <a:r>
              <a:rPr lang="en-US" dirty="0" smtClean="0"/>
              <a:t> </a:t>
            </a:r>
            <a:r>
              <a:rPr lang="en-US" b="1" dirty="0" smtClean="0"/>
              <a:t>namespace </a:t>
            </a:r>
            <a:r>
              <a:rPr lang="en-US" b="1" dirty="0" err="1" smtClean="0"/>
              <a:t>std</a:t>
            </a:r>
            <a:endParaRPr lang="en-US" b="1" dirty="0" smtClean="0"/>
          </a:p>
          <a:p>
            <a:r>
              <a:rPr lang="en-US" dirty="0" smtClean="0"/>
              <a:t>T</a:t>
            </a:r>
            <a:r>
              <a:rPr lang="vi-VN" dirty="0" smtClean="0"/>
              <a:t>ên </a:t>
            </a:r>
            <a:r>
              <a:rPr lang="vi-VN" dirty="0"/>
              <a:t>biến phải được khai báo trước khi sử dụng đối tượng </a:t>
            </a:r>
            <a:r>
              <a:rPr lang="vi-VN" b="1" dirty="0"/>
              <a:t>cin</a:t>
            </a:r>
            <a:r>
              <a:rPr lang="vi-VN" dirty="0"/>
              <a:t> để đưa giá trị vào biến </a:t>
            </a:r>
            <a:r>
              <a:rPr lang="vi-VN" dirty="0" smtClean="0"/>
              <a:t>đó</a:t>
            </a:r>
            <a:endParaRPr lang="en-US" dirty="0" smtClean="0"/>
          </a:p>
          <a:p>
            <a:r>
              <a:rPr lang="en-US" b="1" dirty="0" err="1"/>
              <a:t>c</a:t>
            </a:r>
            <a:r>
              <a:rPr lang="en-US" b="1" dirty="0" err="1" smtClean="0"/>
              <a:t>in</a:t>
            </a:r>
            <a:r>
              <a:rPr lang="en-US" b="1" dirty="0" smtClean="0"/>
              <a:t> </a:t>
            </a:r>
            <a:r>
              <a:rPr lang="en-US" dirty="0" err="1" smtClean="0"/>
              <a:t>sẽ</a:t>
            </a:r>
            <a:r>
              <a:rPr lang="en-US" dirty="0" smtClean="0"/>
              <a:t> </a:t>
            </a:r>
            <a:r>
              <a:rPr lang="en-US" i="1" dirty="0" err="1" smtClean="0"/>
              <a:t>ngắt</a:t>
            </a:r>
            <a:r>
              <a:rPr lang="en-US" i="1" dirty="0" smtClean="0"/>
              <a:t> </a:t>
            </a:r>
            <a:r>
              <a:rPr lang="en-US" i="1" dirty="0" err="1" smtClean="0"/>
              <a:t>dữ</a:t>
            </a:r>
            <a:r>
              <a:rPr lang="en-US" i="1" dirty="0" smtClean="0"/>
              <a:t> </a:t>
            </a:r>
            <a:r>
              <a:rPr lang="en-US" i="1" dirty="0" err="1" smtClean="0"/>
              <a:t>liệu</a:t>
            </a:r>
            <a:r>
              <a:rPr lang="en-US" i="1" dirty="0" smtClean="0"/>
              <a:t> </a:t>
            </a:r>
            <a:r>
              <a:rPr lang="en-US" dirty="0" err="1" smtClean="0"/>
              <a:t>bởi</a:t>
            </a:r>
            <a:r>
              <a:rPr lang="en-US" dirty="0" smtClean="0"/>
              <a:t> </a:t>
            </a:r>
            <a:r>
              <a:rPr lang="en-US" b="1" dirty="0" err="1" smtClean="0"/>
              <a:t>khoảng</a:t>
            </a:r>
            <a:r>
              <a:rPr lang="en-US" b="1" dirty="0" smtClean="0"/>
              <a:t> </a:t>
            </a:r>
            <a:r>
              <a:rPr lang="en-US" b="1" dirty="0" err="1" smtClean="0"/>
              <a:t>trắng</a:t>
            </a:r>
            <a:r>
              <a:rPr lang="en-US" dirty="0" smtClean="0"/>
              <a:t>, </a:t>
            </a:r>
            <a:r>
              <a:rPr lang="en-US" b="1" dirty="0" err="1" smtClean="0"/>
              <a:t>dấu</a:t>
            </a:r>
            <a:r>
              <a:rPr lang="en-US" b="1" dirty="0" smtClean="0"/>
              <a:t> tab </a:t>
            </a:r>
            <a:r>
              <a:rPr lang="en-US" dirty="0" err="1" smtClean="0"/>
              <a:t>hoặc</a:t>
            </a:r>
            <a:r>
              <a:rPr lang="en-US" dirty="0" smtClean="0"/>
              <a:t> </a:t>
            </a:r>
            <a:r>
              <a:rPr lang="en-US" b="1" dirty="0" err="1" smtClean="0"/>
              <a:t>xuống</a:t>
            </a:r>
            <a:r>
              <a:rPr lang="en-US" b="1" dirty="0" smtClean="0"/>
              <a:t> </a:t>
            </a:r>
            <a:r>
              <a:rPr lang="en-US" b="1" dirty="0" err="1" smtClean="0"/>
              <a:t>dòng</a:t>
            </a:r>
            <a:endParaRPr lang="en-US" b="1" dirty="0" smtClean="0"/>
          </a:p>
          <a:p>
            <a:r>
              <a:rPr lang="en-US" dirty="0" err="1" smtClean="0"/>
              <a:t>Cú</a:t>
            </a:r>
            <a:r>
              <a:rPr lang="en-US" dirty="0" smtClean="0"/>
              <a:t> </a:t>
            </a:r>
            <a:r>
              <a:rPr lang="en-US" dirty="0" err="1" smtClean="0"/>
              <a:t>pháp</a:t>
            </a:r>
            <a:r>
              <a:rPr lang="en-US" dirty="0" smtClean="0"/>
              <a:t>:</a:t>
            </a:r>
          </a:p>
          <a:p>
            <a:pPr marL="0" indent="0">
              <a:buNone/>
            </a:pPr>
            <a:r>
              <a:rPr lang="en-US" dirty="0"/>
              <a:t>	</a:t>
            </a:r>
            <a:r>
              <a:rPr lang="en-US" dirty="0" smtClean="0">
                <a:solidFill>
                  <a:srgbClr val="FF0000"/>
                </a:solidFill>
              </a:rPr>
              <a:t>	</a:t>
            </a:r>
            <a:r>
              <a:rPr lang="en-US" dirty="0" err="1" smtClean="0">
                <a:solidFill>
                  <a:srgbClr val="FF0000"/>
                </a:solidFill>
              </a:rPr>
              <a:t>cin</a:t>
            </a:r>
            <a:r>
              <a:rPr lang="en-US" dirty="0" smtClean="0">
                <a:solidFill>
                  <a:srgbClr val="FF0000"/>
                </a:solidFill>
              </a:rPr>
              <a:t> &gt;&gt; </a:t>
            </a:r>
            <a:r>
              <a:rPr lang="en-US" dirty="0" smtClean="0">
                <a:solidFill>
                  <a:srgbClr val="0070C0"/>
                </a:solidFill>
              </a:rPr>
              <a:t>&lt;</a:t>
            </a:r>
            <a:r>
              <a:rPr lang="en-US" dirty="0" err="1" smtClean="0">
                <a:solidFill>
                  <a:srgbClr val="0070C0"/>
                </a:solidFill>
              </a:rPr>
              <a:t>tên_biến</a:t>
            </a:r>
            <a:r>
              <a:rPr lang="en-US" dirty="0" smtClean="0">
                <a:solidFill>
                  <a:srgbClr val="0070C0"/>
                </a:solidFill>
              </a:rPr>
              <a:t>&gt;</a:t>
            </a:r>
            <a:r>
              <a:rPr lang="en-US" dirty="0" smtClean="0">
                <a:solidFill>
                  <a:srgbClr val="FF0000"/>
                </a:solidFill>
              </a:rPr>
              <a:t>;</a:t>
            </a:r>
            <a:endParaRPr lang="en-US" dirty="0" smtClean="0">
              <a:solidFill>
                <a:srgbClr val="0070C0"/>
              </a:solidFill>
            </a:endParaRPr>
          </a:p>
          <a:p>
            <a:pPr marL="0" indent="0">
              <a:buNone/>
            </a:pPr>
            <a:r>
              <a:rPr lang="en-US" dirty="0" err="1" smtClean="0">
                <a:solidFill>
                  <a:schemeClr val="tx1"/>
                </a:solidFill>
              </a:rPr>
              <a:t>Hoặc</a:t>
            </a:r>
            <a:r>
              <a:rPr lang="en-US" dirty="0" smtClean="0">
                <a:solidFill>
                  <a:schemeClr val="tx1"/>
                </a:solidFill>
              </a:rPr>
              <a:t> </a:t>
            </a:r>
            <a:r>
              <a:rPr lang="en-US" dirty="0" err="1" smtClean="0">
                <a:solidFill>
                  <a:schemeClr val="tx1"/>
                </a:solidFill>
              </a:rPr>
              <a:t>nhập</a:t>
            </a:r>
            <a:r>
              <a:rPr lang="en-US" dirty="0" smtClean="0">
                <a:solidFill>
                  <a:schemeClr val="tx1"/>
                </a:solidFill>
              </a:rPr>
              <a:t> </a:t>
            </a:r>
            <a:r>
              <a:rPr lang="en-US" dirty="0" err="1" smtClean="0">
                <a:solidFill>
                  <a:schemeClr val="tx1"/>
                </a:solidFill>
              </a:rPr>
              <a:t>dữ</a:t>
            </a:r>
            <a:r>
              <a:rPr lang="en-US" dirty="0" smtClean="0">
                <a:solidFill>
                  <a:schemeClr val="tx1"/>
                </a:solidFill>
              </a:rPr>
              <a:t> </a:t>
            </a:r>
            <a:r>
              <a:rPr lang="en-US" dirty="0" err="1" smtClean="0">
                <a:solidFill>
                  <a:schemeClr val="tx1"/>
                </a:solidFill>
              </a:rPr>
              <a:t>liệu</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nhiều</a:t>
            </a:r>
            <a:r>
              <a:rPr lang="en-US" dirty="0" smtClean="0">
                <a:solidFill>
                  <a:schemeClr val="tx1"/>
                </a:solidFill>
              </a:rPr>
              <a:t> </a:t>
            </a:r>
            <a:r>
              <a:rPr lang="en-US" dirty="0" err="1" smtClean="0">
                <a:solidFill>
                  <a:schemeClr val="tx1"/>
                </a:solidFill>
              </a:rPr>
              <a:t>biến</a:t>
            </a:r>
            <a:r>
              <a:rPr lang="en-US" dirty="0" smtClean="0">
                <a:solidFill>
                  <a:schemeClr val="tx1"/>
                </a:solidFill>
              </a:rPr>
              <a:t>:</a:t>
            </a:r>
          </a:p>
          <a:p>
            <a:pPr marL="0" indent="0">
              <a:buNone/>
            </a:pPr>
            <a:r>
              <a:rPr lang="en-US" dirty="0">
                <a:solidFill>
                  <a:schemeClr val="tx1"/>
                </a:solidFill>
              </a:rPr>
              <a:t>	</a:t>
            </a:r>
            <a:r>
              <a:rPr lang="en-US" dirty="0" smtClean="0">
                <a:solidFill>
                  <a:srgbClr val="FF0000"/>
                </a:solidFill>
              </a:rPr>
              <a:t> 	</a:t>
            </a:r>
            <a:r>
              <a:rPr lang="en-US" dirty="0" err="1" smtClean="0">
                <a:solidFill>
                  <a:srgbClr val="FF0000"/>
                </a:solidFill>
              </a:rPr>
              <a:t>cin</a:t>
            </a:r>
            <a:r>
              <a:rPr lang="en-US" dirty="0" smtClean="0">
                <a:solidFill>
                  <a:srgbClr val="FF0000"/>
                </a:solidFill>
              </a:rPr>
              <a:t> &gt;&gt; </a:t>
            </a:r>
            <a:r>
              <a:rPr lang="en-US" dirty="0" smtClean="0">
                <a:solidFill>
                  <a:srgbClr val="0070C0"/>
                </a:solidFill>
              </a:rPr>
              <a:t>&lt;tên_biến_1&gt; </a:t>
            </a:r>
            <a:r>
              <a:rPr lang="en-US" dirty="0" smtClean="0">
                <a:solidFill>
                  <a:srgbClr val="FF0000"/>
                </a:solidFill>
              </a:rPr>
              <a:t>&gt;&gt; </a:t>
            </a:r>
            <a:r>
              <a:rPr lang="en-US" dirty="0" smtClean="0">
                <a:solidFill>
                  <a:srgbClr val="00B0F0"/>
                </a:solidFill>
              </a:rPr>
              <a:t>&lt;tên_biến_2&gt;</a:t>
            </a:r>
            <a:r>
              <a:rPr lang="en-US" dirty="0" smtClean="0">
                <a:solidFill>
                  <a:srgbClr val="FF0000"/>
                </a:solidFill>
              </a:rPr>
              <a:t>;</a:t>
            </a:r>
            <a:endParaRPr lang="en-US" dirty="0" smtClean="0">
              <a:solidFill>
                <a:srgbClr val="00B0F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1678499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cin</a:t>
            </a:r>
            <a:endParaRPr lang="en-US" dirty="0"/>
          </a:p>
        </p:txBody>
      </p:sp>
      <p:sp>
        <p:nvSpPr>
          <p:cNvPr id="3" name="Content Placeholder 2"/>
          <p:cNvSpPr>
            <a:spLocks noGrp="1"/>
          </p:cNvSpPr>
          <p:nvPr>
            <p:ph idx="1"/>
          </p:nvPr>
        </p:nvSpPr>
        <p:spPr/>
        <p:txBody>
          <a:bodyPr/>
          <a:lstStyle/>
          <a:p>
            <a:r>
              <a:rPr lang="vi-VN" dirty="0"/>
              <a:t>Ngược lại với đối tượng </a:t>
            </a:r>
            <a:r>
              <a:rPr lang="vi-VN" b="1" dirty="0"/>
              <a:t>cout</a:t>
            </a:r>
            <a:r>
              <a:rPr lang="vi-VN" dirty="0"/>
              <a:t> (</a:t>
            </a:r>
            <a:r>
              <a:rPr lang="vi-VN" b="1" dirty="0"/>
              <a:t>cout</a:t>
            </a:r>
            <a:r>
              <a:rPr lang="vi-VN" dirty="0"/>
              <a:t> đưa dữ liệu vào file </a:t>
            </a:r>
            <a:r>
              <a:rPr lang="vi-VN" b="1" dirty="0"/>
              <a:t>stdout</a:t>
            </a:r>
            <a:r>
              <a:rPr lang="vi-VN" dirty="0"/>
              <a:t> để xuất giá trị ra thiết bị xuất chuẩn), đối tượng </a:t>
            </a:r>
            <a:r>
              <a:rPr lang="vi-VN" b="1" dirty="0"/>
              <a:t>cin</a:t>
            </a:r>
            <a:r>
              <a:rPr lang="vi-VN" dirty="0"/>
              <a:t> lấy dữ liệu từ đối tượng file </a:t>
            </a:r>
            <a:r>
              <a:rPr lang="vi-VN" b="1" dirty="0"/>
              <a:t>stdin</a:t>
            </a:r>
            <a:r>
              <a:rPr lang="vi-VN" dirty="0"/>
              <a:t> để đẩy vào vùng nhớ của biến (variable</a:t>
            </a:r>
            <a:r>
              <a:rPr lang="vi-VN" dirty="0" smtClean="0"/>
              <a:t>).</a:t>
            </a:r>
            <a:endParaRPr lang="en-US" dirty="0" smtClean="0"/>
          </a:p>
          <a:p>
            <a:endParaRPr lang="en-US" dirty="0"/>
          </a:p>
        </p:txBody>
      </p:sp>
      <p:pic>
        <p:nvPicPr>
          <p:cNvPr id="7" name="Picture 2" descr="https://raw.githubusercontent.com/nguyenchiemminhvu/CPP-Tutorial/master/1-cpp-co-ban/1-5-nhap-va-xuat-du-lieu/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327" y="3017964"/>
            <a:ext cx="8596312" cy="339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03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Những</a:t>
            </a:r>
            <a:r>
              <a:rPr lang="en-US" dirty="0" smtClean="0"/>
              <a:t> </a:t>
            </a:r>
            <a:r>
              <a:rPr lang="en-US" dirty="0" err="1" smtClean="0"/>
              <a:t>phép</a:t>
            </a:r>
            <a:r>
              <a:rPr lang="en-US" dirty="0" smtClean="0"/>
              <a:t> </a:t>
            </a:r>
            <a:r>
              <a:rPr lang="en-US" dirty="0" err="1" smtClean="0"/>
              <a:t>toán</a:t>
            </a:r>
            <a:r>
              <a:rPr lang="en-US" dirty="0" smtClean="0"/>
              <a:t> </a:t>
            </a:r>
            <a:r>
              <a:rPr lang="en-US" dirty="0" err="1" smtClean="0"/>
              <a:t>cơ</a:t>
            </a:r>
            <a:r>
              <a:rPr lang="en-US" dirty="0" smtClean="0"/>
              <a:t> </a:t>
            </a:r>
            <a:r>
              <a:rPr lang="en-US" dirty="0" err="1" smtClean="0"/>
              <a:t>bản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61536373"/>
              </p:ext>
            </p:extLst>
          </p:nvPr>
        </p:nvGraphicFramePr>
        <p:xfrm>
          <a:off x="677863" y="2160588"/>
          <a:ext cx="8596311" cy="448564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4057263001"/>
                    </a:ext>
                  </a:extLst>
                </a:gridCol>
                <a:gridCol w="2865437">
                  <a:extLst>
                    <a:ext uri="{9D8B030D-6E8A-4147-A177-3AD203B41FA5}">
                      <a16:colId xmlns:a16="http://schemas.microsoft.com/office/drawing/2014/main" val="2364691087"/>
                    </a:ext>
                  </a:extLst>
                </a:gridCol>
                <a:gridCol w="2865437">
                  <a:extLst>
                    <a:ext uri="{9D8B030D-6E8A-4147-A177-3AD203B41FA5}">
                      <a16:colId xmlns:a16="http://schemas.microsoft.com/office/drawing/2014/main" val="872541525"/>
                    </a:ext>
                  </a:extLst>
                </a:gridCol>
              </a:tblGrid>
              <a:tr h="370840">
                <a:tc>
                  <a:txBody>
                    <a:bodyPr/>
                    <a:lstStyle/>
                    <a:p>
                      <a:r>
                        <a:rPr lang="en-US" dirty="0" err="1" smtClean="0"/>
                        <a:t>Phép</a:t>
                      </a:r>
                      <a:r>
                        <a:rPr lang="en-US" baseline="0" dirty="0" smtClean="0"/>
                        <a:t> </a:t>
                      </a:r>
                      <a:r>
                        <a:rPr lang="en-US" baseline="0" dirty="0" err="1" smtClean="0"/>
                        <a:t>toán</a:t>
                      </a:r>
                      <a:endParaRPr lang="en-US" dirty="0"/>
                    </a:p>
                  </a:txBody>
                  <a:tcPr/>
                </a:tc>
                <a:tc>
                  <a:txBody>
                    <a:bodyPr/>
                    <a:lstStyle/>
                    <a:p>
                      <a:r>
                        <a:rPr lang="en-US" dirty="0" err="1" smtClean="0"/>
                        <a:t>Ví</a:t>
                      </a:r>
                      <a:r>
                        <a:rPr lang="en-US" baseline="0" dirty="0" smtClean="0"/>
                        <a:t> </a:t>
                      </a:r>
                      <a:r>
                        <a:rPr lang="en-US" baseline="0" dirty="0" err="1" smtClean="0"/>
                        <a:t>dụ</a:t>
                      </a:r>
                      <a:endParaRPr lang="en-US" dirty="0"/>
                    </a:p>
                  </a:txBody>
                  <a:tcPr/>
                </a:tc>
                <a:tc>
                  <a:txBody>
                    <a:bodyPr/>
                    <a:lstStyle/>
                    <a:p>
                      <a:r>
                        <a:rPr lang="en-US" dirty="0" err="1" smtClean="0"/>
                        <a:t>Viết</a:t>
                      </a:r>
                      <a:r>
                        <a:rPr lang="en-US" baseline="0" dirty="0" smtClean="0"/>
                        <a:t> </a:t>
                      </a:r>
                      <a:r>
                        <a:rPr lang="en-US" baseline="0" dirty="0" err="1" smtClean="0"/>
                        <a:t>tắt</a:t>
                      </a:r>
                      <a:endParaRPr lang="en-US" dirty="0"/>
                    </a:p>
                  </a:txBody>
                  <a:tcPr/>
                </a:tc>
                <a:extLst>
                  <a:ext uri="{0D108BD9-81ED-4DB2-BD59-A6C34878D82A}">
                    <a16:rowId xmlns:a16="http://schemas.microsoft.com/office/drawing/2014/main" val="4151824753"/>
                  </a:ext>
                </a:extLst>
              </a:tr>
              <a:tr h="370840">
                <a:tc>
                  <a:txBody>
                    <a:bodyPr/>
                    <a:lstStyle/>
                    <a:p>
                      <a:r>
                        <a:rPr lang="en-US" dirty="0" err="1" smtClean="0"/>
                        <a:t>Cộng</a:t>
                      </a:r>
                      <a:r>
                        <a:rPr lang="en-US" dirty="0" smtClean="0"/>
                        <a:t> (+)</a:t>
                      </a:r>
                      <a:endParaRPr lang="en-US" dirty="0"/>
                    </a:p>
                  </a:txBody>
                  <a:tcPr/>
                </a:tc>
                <a:tc>
                  <a:txBody>
                    <a:bodyPr/>
                    <a:lstStyle/>
                    <a:p>
                      <a:r>
                        <a:rPr lang="en-US" dirty="0" smtClean="0"/>
                        <a:t>c=</a:t>
                      </a:r>
                      <a:r>
                        <a:rPr lang="en-US" dirty="0" err="1" smtClean="0"/>
                        <a:t>a+b</a:t>
                      </a:r>
                      <a:r>
                        <a:rPr lang="en-US" dirty="0" smtClean="0"/>
                        <a:t>;</a:t>
                      </a:r>
                    </a:p>
                    <a:p>
                      <a:r>
                        <a:rPr lang="en-US" dirty="0" smtClean="0"/>
                        <a:t>c=</a:t>
                      </a:r>
                      <a:r>
                        <a:rPr lang="en-US" dirty="0" err="1" smtClean="0"/>
                        <a:t>c+a</a:t>
                      </a:r>
                      <a:r>
                        <a:rPr lang="en-US" dirty="0" smtClean="0"/>
                        <a:t>;</a:t>
                      </a:r>
                      <a:endParaRPr lang="en-US" dirty="0"/>
                    </a:p>
                  </a:txBody>
                  <a:tcPr/>
                </a:tc>
                <a:tc>
                  <a:txBody>
                    <a:bodyPr/>
                    <a:lstStyle/>
                    <a:p>
                      <a:r>
                        <a:rPr lang="en-US" dirty="0" err="1" smtClean="0"/>
                        <a:t>Khi</a:t>
                      </a:r>
                      <a:r>
                        <a:rPr lang="en-US" baseline="0" dirty="0" smtClean="0"/>
                        <a:t> </a:t>
                      </a:r>
                      <a:r>
                        <a:rPr lang="en-US" baseline="0" dirty="0" err="1" smtClean="0"/>
                        <a:t>muốn</a:t>
                      </a:r>
                      <a:r>
                        <a:rPr lang="en-US" baseline="0" dirty="0" smtClean="0"/>
                        <a:t> 1 </a:t>
                      </a:r>
                      <a:r>
                        <a:rPr lang="en-US" baseline="0" dirty="0" err="1" smtClean="0"/>
                        <a:t>biến</a:t>
                      </a:r>
                      <a:r>
                        <a:rPr lang="en-US" baseline="0" dirty="0" smtClean="0"/>
                        <a:t> c </a:t>
                      </a:r>
                      <a:r>
                        <a:rPr lang="en-US" baseline="0" dirty="0" err="1" smtClean="0"/>
                        <a:t>tăng</a:t>
                      </a:r>
                      <a:r>
                        <a:rPr lang="en-US" baseline="0" dirty="0" smtClean="0"/>
                        <a:t> </a:t>
                      </a:r>
                      <a:r>
                        <a:rPr lang="en-US" baseline="0" dirty="0" err="1" smtClean="0"/>
                        <a:t>thêm</a:t>
                      </a:r>
                      <a:r>
                        <a:rPr lang="en-US" baseline="0" dirty="0" smtClean="0"/>
                        <a:t> a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c=</a:t>
                      </a:r>
                      <a:r>
                        <a:rPr lang="en-US" baseline="0" dirty="0" err="1" smtClean="0"/>
                        <a:t>c+a</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viết</a:t>
                      </a:r>
                      <a:r>
                        <a:rPr lang="en-US" baseline="0" dirty="0" smtClean="0"/>
                        <a:t> </a:t>
                      </a:r>
                      <a:r>
                        <a:rPr lang="en-US" baseline="0" dirty="0" err="1" smtClean="0"/>
                        <a:t>tắt</a:t>
                      </a:r>
                      <a:r>
                        <a:rPr lang="en-US" baseline="0" dirty="0" smtClean="0"/>
                        <a:t> </a:t>
                      </a:r>
                      <a:r>
                        <a:rPr lang="en-US" baseline="0" dirty="0" err="1" smtClean="0"/>
                        <a:t>là</a:t>
                      </a:r>
                      <a:r>
                        <a:rPr lang="en-US" baseline="0" dirty="0" smtClean="0"/>
                        <a:t>:</a:t>
                      </a:r>
                    </a:p>
                    <a:p>
                      <a:r>
                        <a:rPr lang="en-US" i="1" baseline="0" dirty="0" smtClean="0"/>
                        <a:t>c+=a;</a:t>
                      </a:r>
                      <a:endParaRPr lang="en-US" i="1" dirty="0"/>
                    </a:p>
                  </a:txBody>
                  <a:tcPr/>
                </a:tc>
                <a:extLst>
                  <a:ext uri="{0D108BD9-81ED-4DB2-BD59-A6C34878D82A}">
                    <a16:rowId xmlns:a16="http://schemas.microsoft.com/office/drawing/2014/main" val="2532826685"/>
                  </a:ext>
                </a:extLst>
              </a:tr>
              <a:tr h="370840">
                <a:tc>
                  <a:txBody>
                    <a:bodyPr/>
                    <a:lstStyle/>
                    <a:p>
                      <a:r>
                        <a:rPr lang="en-US" dirty="0" err="1" smtClean="0"/>
                        <a:t>Trừ</a:t>
                      </a:r>
                      <a:r>
                        <a:rPr lang="en-US" baseline="0" dirty="0" smtClean="0"/>
                        <a:t> (-)</a:t>
                      </a:r>
                      <a:endParaRPr lang="en-US" dirty="0"/>
                    </a:p>
                  </a:txBody>
                  <a:tcPr/>
                </a:tc>
                <a:tc>
                  <a:txBody>
                    <a:bodyPr/>
                    <a:lstStyle/>
                    <a:p>
                      <a:r>
                        <a:rPr lang="en-US" dirty="0" smtClean="0"/>
                        <a:t>c=c-a;</a:t>
                      </a:r>
                    </a:p>
                  </a:txBody>
                  <a:tcPr/>
                </a:tc>
                <a:tc>
                  <a:txBody>
                    <a:bodyPr/>
                    <a:lstStyle/>
                    <a:p>
                      <a:r>
                        <a:rPr lang="en-US" dirty="0" err="1" smtClean="0"/>
                        <a:t>Như</a:t>
                      </a:r>
                      <a:r>
                        <a:rPr lang="en-US" baseline="0" dirty="0" smtClean="0"/>
                        <a:t> </a:t>
                      </a:r>
                      <a:r>
                        <a:rPr lang="en-US" baseline="0" dirty="0" err="1" smtClean="0"/>
                        <a:t>trên</a:t>
                      </a:r>
                      <a:r>
                        <a:rPr lang="en-US" baseline="0" dirty="0" smtClean="0"/>
                        <a:t>:</a:t>
                      </a:r>
                    </a:p>
                    <a:p>
                      <a:r>
                        <a:rPr lang="en-US" baseline="0" dirty="0" smtClean="0"/>
                        <a:t>c-=a;</a:t>
                      </a:r>
                      <a:endParaRPr lang="en-US" dirty="0"/>
                    </a:p>
                  </a:txBody>
                  <a:tcPr/>
                </a:tc>
                <a:extLst>
                  <a:ext uri="{0D108BD9-81ED-4DB2-BD59-A6C34878D82A}">
                    <a16:rowId xmlns:a16="http://schemas.microsoft.com/office/drawing/2014/main" val="2570862492"/>
                  </a:ext>
                </a:extLst>
              </a:tr>
              <a:tr h="370840">
                <a:tc>
                  <a:txBody>
                    <a:bodyPr/>
                    <a:lstStyle/>
                    <a:p>
                      <a:r>
                        <a:rPr lang="en-US" dirty="0" err="1" smtClean="0"/>
                        <a:t>Nhân</a:t>
                      </a:r>
                      <a:r>
                        <a:rPr lang="en-US" baseline="0" dirty="0" smtClean="0"/>
                        <a:t> (*)</a:t>
                      </a:r>
                      <a:endParaRPr lang="en-US" dirty="0"/>
                    </a:p>
                  </a:txBody>
                  <a:tcPr/>
                </a:tc>
                <a:tc>
                  <a:txBody>
                    <a:bodyPr/>
                    <a:lstStyle/>
                    <a:p>
                      <a:r>
                        <a:rPr lang="en-US" dirty="0" smtClean="0"/>
                        <a:t>c=c*a;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c*=a;</a:t>
                      </a:r>
                      <a:endParaRPr lang="en-US" dirty="0" smtClean="0"/>
                    </a:p>
                    <a:p>
                      <a:endParaRPr lang="en-US" dirty="0"/>
                    </a:p>
                  </a:txBody>
                  <a:tcPr/>
                </a:tc>
                <a:extLst>
                  <a:ext uri="{0D108BD9-81ED-4DB2-BD59-A6C34878D82A}">
                    <a16:rowId xmlns:a16="http://schemas.microsoft.com/office/drawing/2014/main" val="2188558286"/>
                  </a:ext>
                </a:extLst>
              </a:tr>
              <a:tr h="370840">
                <a:tc>
                  <a:txBody>
                    <a:bodyPr/>
                    <a:lstStyle/>
                    <a:p>
                      <a:r>
                        <a:rPr lang="en-US" dirty="0" smtClean="0"/>
                        <a:t>Chia (/)</a:t>
                      </a:r>
                      <a:endParaRPr lang="en-US" dirty="0"/>
                    </a:p>
                  </a:txBody>
                  <a:tcPr/>
                </a:tc>
                <a:tc>
                  <a:txBody>
                    <a:bodyPr/>
                    <a:lstStyle/>
                    <a:p>
                      <a:r>
                        <a:rPr lang="en-US" dirty="0" smtClean="0"/>
                        <a:t>c=c/a; </a:t>
                      </a:r>
                      <a:r>
                        <a:rPr lang="en-US" sz="1400" dirty="0" smtClean="0"/>
                        <a:t>//</a:t>
                      </a:r>
                      <a:r>
                        <a:rPr lang="en-US" sz="1400" dirty="0" err="1" smtClean="0"/>
                        <a:t>Chú</a:t>
                      </a:r>
                      <a:r>
                        <a:rPr lang="en-US" sz="1400" baseline="0" dirty="0" smtClean="0"/>
                        <a:t> ý </a:t>
                      </a:r>
                      <a:r>
                        <a:rPr lang="en-US" sz="1400" baseline="0" dirty="0" err="1" smtClean="0"/>
                        <a:t>đến</a:t>
                      </a:r>
                      <a:r>
                        <a:rPr lang="en-US" sz="1400" baseline="0" dirty="0" smtClean="0"/>
                        <a:t> </a:t>
                      </a:r>
                      <a:r>
                        <a:rPr lang="en-US" sz="1400" baseline="0" dirty="0" err="1" smtClean="0"/>
                        <a:t>kiểu</a:t>
                      </a:r>
                      <a:r>
                        <a:rPr lang="en-US" sz="1400" baseline="0" dirty="0" smtClean="0"/>
                        <a:t> </a:t>
                      </a:r>
                      <a:r>
                        <a:rPr lang="en-US" sz="1400" baseline="0" dirty="0" err="1" smtClean="0"/>
                        <a:t>dữ</a:t>
                      </a:r>
                      <a:r>
                        <a:rPr lang="en-US" sz="1400" baseline="0" dirty="0" smtClean="0"/>
                        <a:t> </a:t>
                      </a:r>
                      <a:r>
                        <a:rPr lang="en-US" sz="1400" baseline="0" dirty="0" err="1" smtClean="0"/>
                        <a:t>liệu</a:t>
                      </a:r>
                      <a:r>
                        <a:rPr lang="en-US" sz="1400" baseline="0" dirty="0" smtClean="0"/>
                        <a:t> </a:t>
                      </a:r>
                      <a:r>
                        <a:rPr lang="en-US" sz="1400" baseline="0" dirty="0" err="1" smtClean="0"/>
                        <a:t>của</a:t>
                      </a:r>
                      <a:r>
                        <a:rPr lang="en-US" sz="1400" baseline="0" dirty="0" smtClean="0"/>
                        <a:t> </a:t>
                      </a:r>
                      <a:r>
                        <a:rPr lang="en-US" sz="1400" baseline="0" dirty="0" err="1" smtClean="0"/>
                        <a:t>biến</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c/=a;</a:t>
                      </a:r>
                      <a:endParaRPr lang="en-US" dirty="0" smtClean="0"/>
                    </a:p>
                  </a:txBody>
                  <a:tcPr/>
                </a:tc>
                <a:extLst>
                  <a:ext uri="{0D108BD9-81ED-4DB2-BD59-A6C34878D82A}">
                    <a16:rowId xmlns:a16="http://schemas.microsoft.com/office/drawing/2014/main" val="2509804961"/>
                  </a:ext>
                </a:extLst>
              </a:tr>
              <a:tr h="370840">
                <a:tc>
                  <a:txBody>
                    <a:bodyPr/>
                    <a:lstStyle/>
                    <a:p>
                      <a:r>
                        <a:rPr lang="en-US" dirty="0" err="1" smtClean="0"/>
                        <a:t>Lấy</a:t>
                      </a:r>
                      <a:r>
                        <a:rPr lang="en-US" baseline="0" dirty="0" smtClean="0"/>
                        <a:t> module (%)</a:t>
                      </a:r>
                      <a:endParaRPr lang="en-US" dirty="0"/>
                    </a:p>
                  </a:txBody>
                  <a:tcPr/>
                </a:tc>
                <a:tc>
                  <a:txBody>
                    <a:bodyPr/>
                    <a:lstStyle/>
                    <a:p>
                      <a:r>
                        <a:rPr lang="en-US" dirty="0" smtClean="0"/>
                        <a:t>c=</a:t>
                      </a:r>
                      <a:r>
                        <a:rPr lang="en-US" dirty="0" err="1" smtClean="0"/>
                        <a:t>c%a</a:t>
                      </a:r>
                      <a:r>
                        <a:rPr lang="en-US" dirty="0" smtClean="0"/>
                        <a:t>; </a:t>
                      </a:r>
                      <a:r>
                        <a:rPr lang="en-US" sz="1400" dirty="0" smtClean="0"/>
                        <a:t>// </a:t>
                      </a:r>
                      <a:r>
                        <a:rPr lang="en-US" sz="1400" dirty="0" err="1" smtClean="0"/>
                        <a:t>Kết</a:t>
                      </a:r>
                      <a:r>
                        <a:rPr lang="en-US" sz="1400" baseline="0" dirty="0" smtClean="0"/>
                        <a:t> </a:t>
                      </a:r>
                      <a:r>
                        <a:rPr lang="en-US" sz="1400" baseline="0" dirty="0" err="1" smtClean="0"/>
                        <a:t>quả</a:t>
                      </a:r>
                      <a:r>
                        <a:rPr lang="en-US" sz="1400" baseline="0" dirty="0" smtClean="0"/>
                        <a:t> </a:t>
                      </a:r>
                      <a:r>
                        <a:rPr lang="en-US" sz="1400" baseline="0" dirty="0" err="1" smtClean="0"/>
                        <a:t>là</a:t>
                      </a:r>
                      <a:r>
                        <a:rPr lang="en-US" sz="1400" baseline="0" dirty="0" smtClean="0"/>
                        <a:t> </a:t>
                      </a:r>
                      <a:r>
                        <a:rPr lang="en-US" sz="1400" baseline="0" dirty="0" err="1" smtClean="0"/>
                        <a:t>d</a:t>
                      </a:r>
                      <a:r>
                        <a:rPr lang="en-US" sz="1400" dirty="0" err="1" smtClean="0"/>
                        <a:t>ư</a:t>
                      </a:r>
                      <a:r>
                        <a:rPr lang="en-US" sz="1400" baseline="0" dirty="0" smtClean="0"/>
                        <a:t> </a:t>
                      </a:r>
                      <a:r>
                        <a:rPr lang="en-US" sz="1400" baseline="0" dirty="0" err="1" smtClean="0"/>
                        <a:t>của</a:t>
                      </a:r>
                      <a:r>
                        <a:rPr lang="en-US" sz="1400" baseline="0" dirty="0" smtClean="0"/>
                        <a:t> c chia </a:t>
                      </a:r>
                      <a:r>
                        <a:rPr lang="en-US" sz="1400" baseline="0" dirty="0" err="1" smtClean="0"/>
                        <a:t>cho</a:t>
                      </a:r>
                      <a:r>
                        <a:rPr lang="en-US" sz="1400" baseline="0" dirty="0" smtClean="0"/>
                        <a:t> a</a:t>
                      </a:r>
                      <a:endParaRPr lang="en-US" sz="1400" dirty="0" smtClean="0"/>
                    </a:p>
                  </a:txBody>
                  <a:tcPr/>
                </a:tc>
                <a:tc>
                  <a:txBody>
                    <a:bodyPr/>
                    <a:lstStyle/>
                    <a:p>
                      <a:r>
                        <a:rPr lang="en-US" dirty="0" smtClean="0"/>
                        <a:t>c%=a; </a:t>
                      </a:r>
                      <a:r>
                        <a:rPr lang="en-US" sz="1400" dirty="0" smtClean="0"/>
                        <a:t>//</a:t>
                      </a:r>
                      <a:r>
                        <a:rPr lang="en-US" sz="1400" b="0" i="1" kern="1200" dirty="0" err="1" smtClean="0">
                          <a:solidFill>
                            <a:schemeClr val="dk1"/>
                          </a:solidFill>
                          <a:effectLst/>
                          <a:latin typeface="+mn-lt"/>
                          <a:ea typeface="+mn-ea"/>
                          <a:cs typeface="+mn-cs"/>
                        </a:rPr>
                        <a:t>Phép</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toán</a:t>
                      </a:r>
                      <a:r>
                        <a:rPr lang="en-US" sz="1400" b="0" i="1" kern="1200" dirty="0" smtClean="0">
                          <a:solidFill>
                            <a:schemeClr val="dk1"/>
                          </a:solidFill>
                          <a:effectLst/>
                          <a:latin typeface="+mn-lt"/>
                          <a:ea typeface="+mn-ea"/>
                          <a:cs typeface="+mn-cs"/>
                        </a:rPr>
                        <a:t> Modulus (%) </a:t>
                      </a:r>
                      <a:r>
                        <a:rPr lang="en-US" sz="1400" b="0" i="1" kern="1200" dirty="0" err="1" smtClean="0">
                          <a:solidFill>
                            <a:schemeClr val="dk1"/>
                          </a:solidFill>
                          <a:effectLst/>
                          <a:latin typeface="+mn-lt"/>
                          <a:ea typeface="+mn-ea"/>
                          <a:cs typeface="+mn-cs"/>
                        </a:rPr>
                        <a:t>chỉ</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cho</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phép</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thực</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hiện</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với</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hai</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giá</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trị</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số</a:t>
                      </a:r>
                      <a:r>
                        <a:rPr lang="en-US" sz="1400" b="0" i="1" kern="1200" dirty="0" smtClean="0">
                          <a:solidFill>
                            <a:schemeClr val="dk1"/>
                          </a:solidFill>
                          <a:effectLst/>
                          <a:latin typeface="+mn-lt"/>
                          <a:ea typeface="+mn-ea"/>
                          <a:cs typeface="+mn-cs"/>
                        </a:rPr>
                        <a:t> </a:t>
                      </a:r>
                      <a:r>
                        <a:rPr lang="en-US" sz="1400" b="0" i="1" kern="1200" dirty="0" err="1" smtClean="0">
                          <a:solidFill>
                            <a:schemeClr val="dk1"/>
                          </a:solidFill>
                          <a:effectLst/>
                          <a:latin typeface="+mn-lt"/>
                          <a:ea typeface="+mn-ea"/>
                          <a:cs typeface="+mn-cs"/>
                        </a:rPr>
                        <a:t>nguyên</a:t>
                      </a:r>
                      <a:r>
                        <a:rPr lang="en-US" sz="1400" b="0" i="1" kern="1200" dirty="0" smtClean="0">
                          <a:solidFill>
                            <a:schemeClr val="dk1"/>
                          </a:solidFill>
                          <a:effectLst/>
                          <a:latin typeface="+mn-lt"/>
                          <a:ea typeface="+mn-ea"/>
                          <a:cs typeface="+mn-cs"/>
                        </a:rPr>
                        <a:t>.</a:t>
                      </a:r>
                      <a:endParaRPr lang="en-US" sz="1400" b="0" i="1" dirty="0"/>
                    </a:p>
                  </a:txBody>
                  <a:tcPr/>
                </a:tc>
                <a:extLst>
                  <a:ext uri="{0D108BD9-81ED-4DB2-BD59-A6C34878D82A}">
                    <a16:rowId xmlns:a16="http://schemas.microsoft.com/office/drawing/2014/main" val="3201893135"/>
                  </a:ext>
                </a:extLst>
              </a:tr>
            </a:tbl>
          </a:graphicData>
        </a:graphic>
      </p:graphicFrame>
    </p:spTree>
    <p:extLst>
      <p:ext uri="{BB962C8B-B14F-4D97-AF65-F5344CB8AC3E}">
        <p14:creationId xmlns:p14="http://schemas.microsoft.com/office/powerpoint/2010/main" val="5681792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toán</a:t>
            </a:r>
            <a:r>
              <a:rPr lang="en-US" dirty="0" smtClean="0"/>
              <a:t> </a:t>
            </a:r>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điểm</a:t>
            </a:r>
            <a:r>
              <a:rPr lang="en-US" dirty="0" smtClean="0"/>
              <a:t> 3 </a:t>
            </a:r>
            <a:r>
              <a:rPr lang="en-US" dirty="0" err="1" smtClean="0"/>
              <a:t>môn</a:t>
            </a:r>
            <a:r>
              <a:rPr lang="en-US" dirty="0" smtClean="0"/>
              <a:t> </a:t>
            </a:r>
            <a:r>
              <a:rPr lang="en-US" dirty="0" err="1" smtClean="0"/>
              <a:t>Toán</a:t>
            </a:r>
            <a:r>
              <a:rPr lang="en-US" dirty="0" smtClean="0"/>
              <a:t>, </a:t>
            </a:r>
            <a:r>
              <a:rPr lang="en-US" dirty="0" err="1" smtClean="0"/>
              <a:t>Lý</a:t>
            </a:r>
            <a:r>
              <a:rPr lang="en-US" dirty="0" smtClean="0"/>
              <a:t>, </a:t>
            </a:r>
            <a:r>
              <a:rPr lang="en-US" dirty="0" err="1" smtClean="0"/>
              <a:t>Hóa</a:t>
            </a:r>
            <a:r>
              <a:rPr lang="en-US" dirty="0" smtClean="0"/>
              <a:t> </a:t>
            </a:r>
            <a:r>
              <a:rPr lang="en-US" dirty="0" err="1" smtClean="0"/>
              <a:t>của</a:t>
            </a:r>
            <a:r>
              <a:rPr lang="en-US" dirty="0" smtClean="0"/>
              <a:t> 1 </a:t>
            </a:r>
            <a:r>
              <a:rPr lang="en-US" dirty="0" err="1" smtClean="0"/>
              <a:t>học</a:t>
            </a:r>
            <a:r>
              <a:rPr lang="en-US" dirty="0" smtClean="0"/>
              <a:t> </a:t>
            </a:r>
            <a:r>
              <a:rPr lang="en-US" dirty="0" err="1" smtClean="0"/>
              <a:t>sinh</a:t>
            </a:r>
            <a:r>
              <a:rPr lang="en-US" dirty="0" smtClean="0"/>
              <a:t>, </a:t>
            </a:r>
            <a:r>
              <a:rPr lang="en-US" dirty="0" err="1" smtClean="0"/>
              <a:t>xuất</a:t>
            </a:r>
            <a:r>
              <a:rPr lang="en-US" dirty="0" smtClean="0"/>
              <a:t> </a:t>
            </a:r>
            <a:r>
              <a:rPr lang="en-US" dirty="0" err="1" smtClean="0"/>
              <a:t>ra</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điểm</a:t>
            </a:r>
            <a:r>
              <a:rPr lang="en-US" dirty="0" smtClean="0"/>
              <a:t> </a:t>
            </a:r>
            <a:r>
              <a:rPr lang="en-US" dirty="0" err="1" smtClean="0"/>
              <a:t>trung</a:t>
            </a:r>
            <a:r>
              <a:rPr lang="en-US" dirty="0" smtClean="0"/>
              <a:t> </a:t>
            </a:r>
            <a:r>
              <a:rPr lang="en-US" dirty="0" err="1" smtClean="0"/>
              <a:t>bình</a:t>
            </a:r>
            <a:r>
              <a:rPr lang="en-US" dirty="0" smtClean="0"/>
              <a:t> 3 </a:t>
            </a:r>
            <a:r>
              <a:rPr lang="en-US" dirty="0" err="1" smtClean="0"/>
              <a:t>môn</a:t>
            </a:r>
            <a:r>
              <a:rPr lang="en-US" dirty="0" smtClean="0"/>
              <a:t> </a:t>
            </a:r>
            <a:r>
              <a:rPr lang="en-US" dirty="0" err="1" smtClean="0"/>
              <a:t>Toán</a:t>
            </a:r>
            <a:r>
              <a:rPr lang="en-US" dirty="0" smtClean="0"/>
              <a:t>, </a:t>
            </a:r>
            <a:r>
              <a:rPr lang="en-US" dirty="0" err="1" smtClean="0"/>
              <a:t>Lý</a:t>
            </a:r>
            <a:r>
              <a:rPr lang="en-US" dirty="0" smtClean="0"/>
              <a:t>, </a:t>
            </a:r>
            <a:r>
              <a:rPr lang="en-US" dirty="0" err="1" smtClean="0"/>
              <a:t>Hóa</a:t>
            </a:r>
            <a:r>
              <a:rPr lang="en-US" dirty="0" smtClean="0"/>
              <a:t> </a:t>
            </a:r>
            <a:r>
              <a:rPr lang="en-US" dirty="0" err="1" smtClean="0"/>
              <a:t>của</a:t>
            </a:r>
            <a:r>
              <a:rPr lang="en-US" dirty="0" smtClean="0"/>
              <a:t> </a:t>
            </a:r>
            <a:r>
              <a:rPr lang="en-US" dirty="0" err="1" smtClean="0"/>
              <a:t>học</a:t>
            </a:r>
            <a:r>
              <a:rPr lang="en-US" dirty="0" smtClean="0"/>
              <a:t> </a:t>
            </a:r>
            <a:r>
              <a:rPr lang="en-US" dirty="0" err="1" smtClean="0"/>
              <a:t>sinh</a:t>
            </a:r>
            <a:r>
              <a:rPr lang="en-US" dirty="0" smtClean="0"/>
              <a:t> </a:t>
            </a:r>
            <a:r>
              <a:rPr lang="en-US" dirty="0" err="1" smtClean="0"/>
              <a:t>đó</a:t>
            </a:r>
            <a:r>
              <a:rPr lang="en-US" dirty="0" smtClean="0"/>
              <a:t>?</a:t>
            </a:r>
            <a:endParaRPr lang="en-US" dirty="0"/>
          </a:p>
        </p:txBody>
      </p:sp>
    </p:spTree>
    <p:extLst>
      <p:ext uri="{BB962C8B-B14F-4D97-AF65-F5344CB8AC3E}">
        <p14:creationId xmlns:p14="http://schemas.microsoft.com/office/powerpoint/2010/main" val="3706959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Chú</a:t>
            </a:r>
            <a:r>
              <a:rPr lang="en-US" dirty="0" smtClean="0"/>
              <a:t> </a:t>
            </a:r>
            <a:r>
              <a:rPr lang="en-US" dirty="0" err="1" smtClean="0"/>
              <a:t>thích</a:t>
            </a:r>
            <a:r>
              <a:rPr lang="en-US" dirty="0" smtClean="0"/>
              <a:t> (Comment)</a:t>
            </a:r>
            <a:endParaRPr lang="en-US" dirty="0"/>
          </a:p>
        </p:txBody>
      </p:sp>
      <p:sp>
        <p:nvSpPr>
          <p:cNvPr id="3" name="Content Placeholder 2"/>
          <p:cNvSpPr>
            <a:spLocks noGrp="1"/>
          </p:cNvSpPr>
          <p:nvPr>
            <p:ph idx="1"/>
          </p:nvPr>
        </p:nvSpPr>
        <p:spPr/>
        <p:txBody>
          <a:bodyPr/>
          <a:lstStyle/>
          <a:p>
            <a:pPr>
              <a:lnSpc>
                <a:spcPct val="80000"/>
              </a:lnSpc>
            </a:pPr>
            <a:r>
              <a:rPr lang="en-US" altLang="ja-JP" dirty="0" err="1">
                <a:ea typeface="ＭＳ Ｐゴシック" panose="020B0600070205080204" pitchFamily="34" charset="-128"/>
              </a:rPr>
              <a:t>Lời</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chú</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thích</a:t>
            </a:r>
            <a:r>
              <a:rPr lang="en-US" altLang="ja-JP" dirty="0">
                <a:ea typeface="ＭＳ Ｐゴシック" panose="020B0600070205080204" pitchFamily="34" charset="-128"/>
              </a:rPr>
              <a:t> </a:t>
            </a:r>
            <a:r>
              <a:rPr lang="en-US" altLang="ja-JP" dirty="0" err="1">
                <a:ea typeface="ＭＳ Ｐゴシック" panose="020B0600070205080204" pitchFamily="34" charset="-128"/>
              </a:rPr>
              <a:t>là</a:t>
            </a:r>
            <a:r>
              <a:rPr lang="en-US" altLang="ja-JP" dirty="0">
                <a:ea typeface="ＭＳ Ｐゴシック" panose="020B0600070205080204" pitchFamily="34" charset="-128"/>
              </a:rPr>
              <a:t> </a:t>
            </a:r>
            <a:r>
              <a:rPr lang="en-US" altLang="ja-JP" dirty="0" err="1">
                <a:ea typeface="ＭＳ Ｐゴシック" panose="020B0600070205080204" pitchFamily="34" charset="-128"/>
              </a:rPr>
              <a:t>lời</a:t>
            </a:r>
            <a:r>
              <a:rPr lang="en-US" altLang="ja-JP" dirty="0">
                <a:ea typeface="ＭＳ Ｐゴシック" panose="020B0600070205080204" pitchFamily="34" charset="-128"/>
              </a:rPr>
              <a:t> </a:t>
            </a:r>
            <a:r>
              <a:rPr lang="en-US" altLang="ja-JP" dirty="0" err="1">
                <a:ea typeface="ＭＳ Ｐゴシック" panose="020B0600070205080204" pitchFamily="34" charset="-128"/>
              </a:rPr>
              <a:t>mô</a:t>
            </a:r>
            <a:r>
              <a:rPr lang="en-US" altLang="ja-JP" dirty="0">
                <a:ea typeface="ＭＳ Ｐゴシック" panose="020B0600070205080204" pitchFamily="34" charset="-128"/>
              </a:rPr>
              <a:t> </a:t>
            </a:r>
            <a:r>
              <a:rPr lang="en-US" altLang="ja-JP" dirty="0" err="1">
                <a:ea typeface="ＭＳ Ｐゴシック" panose="020B0600070205080204" pitchFamily="34" charset="-128"/>
              </a:rPr>
              <a:t>tả</a:t>
            </a:r>
            <a:r>
              <a:rPr lang="en-US" altLang="ja-JP" dirty="0">
                <a:ea typeface="ＭＳ Ｐゴシック" panose="020B0600070205080204" pitchFamily="34" charset="-128"/>
              </a:rPr>
              <a:t>, </a:t>
            </a:r>
            <a:r>
              <a:rPr lang="en-US" altLang="ja-JP" dirty="0" err="1">
                <a:ea typeface="ＭＳ Ｐゴシック" panose="020B0600070205080204" pitchFamily="34" charset="-128"/>
              </a:rPr>
              <a:t>giải</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thích</a:t>
            </a:r>
            <a:r>
              <a:rPr lang="en-US" altLang="ja-JP" dirty="0">
                <a:ea typeface="ＭＳ Ｐゴシック" panose="020B0600070205080204" pitchFamily="34" charset="-128"/>
              </a:rPr>
              <a:t> </a:t>
            </a:r>
            <a:r>
              <a:rPr lang="en-US" altLang="ja-JP" dirty="0" err="1">
                <a:ea typeface="ＭＳ Ｐゴシック" panose="020B0600070205080204" pitchFamily="34" charset="-128"/>
              </a:rPr>
              <a:t>vắn</a:t>
            </a:r>
            <a:r>
              <a:rPr lang="en-US" altLang="ja-JP" dirty="0">
                <a:ea typeface="ＭＳ Ｐゴシック" panose="020B0600070205080204" pitchFamily="34" charset="-128"/>
              </a:rPr>
              <a:t> </a:t>
            </a:r>
            <a:r>
              <a:rPr lang="en-US" altLang="ja-JP" dirty="0" err="1">
                <a:ea typeface="ＭＳ Ｐゴシック" panose="020B0600070205080204" pitchFamily="34" charset="-128"/>
              </a:rPr>
              <a:t>tắt</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cho</a:t>
            </a:r>
            <a:r>
              <a:rPr lang="en-US" altLang="ja-JP" dirty="0">
                <a:ea typeface="ＭＳ Ｐゴシック" panose="020B0600070205080204" pitchFamily="34" charset="-128"/>
              </a:rPr>
              <a:t> </a:t>
            </a:r>
            <a:r>
              <a:rPr lang="en-US" altLang="ja-JP" dirty="0" err="1">
                <a:ea typeface="ＭＳ Ｐゴシック" panose="020B0600070205080204" pitchFamily="34" charset="-128"/>
              </a:rPr>
              <a:t>một</a:t>
            </a:r>
            <a:r>
              <a:rPr lang="en-US" altLang="ja-JP" dirty="0">
                <a:ea typeface="ＭＳ Ｐゴシック" panose="020B0600070205080204" pitchFamily="34" charset="-128"/>
              </a:rPr>
              <a:t> </a:t>
            </a:r>
            <a:r>
              <a:rPr lang="en-US" altLang="ja-JP" dirty="0" err="1">
                <a:ea typeface="ＭＳ Ｐゴシック" panose="020B0600070205080204" pitchFamily="34" charset="-128"/>
              </a:rPr>
              <a:t>câu</a:t>
            </a:r>
            <a:r>
              <a:rPr lang="en-US" altLang="ja-JP" dirty="0">
                <a:ea typeface="ＭＳ Ｐゴシック" panose="020B0600070205080204" pitchFamily="34" charset="-128"/>
              </a:rPr>
              <a:t> </a:t>
            </a:r>
            <a:r>
              <a:rPr lang="en-US" altLang="ja-JP" dirty="0" err="1">
                <a:ea typeface="ＭＳ Ｐゴシック" panose="020B0600070205080204" pitchFamily="34" charset="-128"/>
              </a:rPr>
              <a:t>lệnh</a:t>
            </a:r>
            <a:r>
              <a:rPr lang="en-US" altLang="ja-JP" dirty="0">
                <a:ea typeface="ＭＳ Ｐゴシック" panose="020B0600070205080204" pitchFamily="34" charset="-128"/>
              </a:rPr>
              <a:t>, </a:t>
            </a:r>
            <a:r>
              <a:rPr lang="en-US" altLang="ja-JP" dirty="0" err="1">
                <a:ea typeface="ＭＳ Ｐゴシック" panose="020B0600070205080204" pitchFamily="34" charset="-128"/>
              </a:rPr>
              <a:t>một</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đoạn</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chương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trình</a:t>
            </a:r>
            <a:r>
              <a:rPr lang="en-US" altLang="ja-JP" dirty="0">
                <a:ea typeface="ＭＳ Ｐゴシック" panose="020B0600070205080204" pitchFamily="34" charset="-128"/>
              </a:rPr>
              <a:t> </a:t>
            </a:r>
            <a:r>
              <a:rPr lang="en-US" altLang="ja-JP" dirty="0" err="1">
                <a:ea typeface="ＭＳ Ｐゴシック" panose="020B0600070205080204" pitchFamily="34" charset="-128"/>
              </a:rPr>
              <a:t>hoặc</a:t>
            </a:r>
            <a:r>
              <a:rPr lang="en-US" altLang="ja-JP" dirty="0">
                <a:ea typeface="ＭＳ Ｐゴシック" panose="020B0600070205080204" pitchFamily="34" charset="-128"/>
              </a:rPr>
              <a:t> </a:t>
            </a:r>
            <a:r>
              <a:rPr lang="en-US" altLang="ja-JP" dirty="0" err="1">
                <a:ea typeface="ＭＳ Ｐゴシック" panose="020B0600070205080204" pitchFamily="34" charset="-128"/>
              </a:rPr>
              <a:t>cả</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chương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trình</a:t>
            </a:r>
            <a:r>
              <a:rPr lang="en-US" altLang="ja-JP" dirty="0">
                <a:ea typeface="ＭＳ Ｐゴシック" panose="020B0600070205080204" pitchFamily="34" charset="-128"/>
              </a:rPr>
              <a:t>, </a:t>
            </a:r>
            <a:r>
              <a:rPr lang="en-US" altLang="ja-JP" dirty="0" err="1">
                <a:ea typeface="ＭＳ Ｐゴシック" panose="020B0600070205080204" pitchFamily="34" charset="-128"/>
              </a:rPr>
              <a:t>nhờ</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đó</a:t>
            </a:r>
            <a:r>
              <a:rPr lang="en-US" altLang="ja-JP" dirty="0">
                <a:ea typeface="ＭＳ Ｐゴシック" panose="020B0600070205080204" pitchFamily="34" charset="-128"/>
              </a:rPr>
              <a:t> </a:t>
            </a:r>
            <a:r>
              <a:rPr lang="en-US" altLang="ja-JP" dirty="0" err="1">
                <a:ea typeface="ＭＳ Ｐゴシック" panose="020B0600070205080204" pitchFamily="34" charset="-128"/>
              </a:rPr>
              <a:t>người</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đọc</a:t>
            </a:r>
            <a:r>
              <a:rPr lang="en-US" altLang="ja-JP" dirty="0">
                <a:ea typeface="ＭＳ Ｐゴシック" panose="020B0600070205080204" pitchFamily="34" charset="-128"/>
              </a:rPr>
              <a:t> </a:t>
            </a:r>
            <a:r>
              <a:rPr lang="en-US" altLang="ja-JP" dirty="0" err="1">
                <a:ea typeface="ＭＳ Ｐゴシック" panose="020B0600070205080204" pitchFamily="34" charset="-128"/>
              </a:rPr>
              <a:t>có</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thể</a:t>
            </a:r>
            <a:r>
              <a:rPr lang="en-US" altLang="ja-JP" dirty="0">
                <a:ea typeface="ＭＳ Ｐゴシック" panose="020B0600070205080204" pitchFamily="34" charset="-128"/>
              </a:rPr>
              <a:t> </a:t>
            </a:r>
            <a:r>
              <a:rPr lang="en-US" altLang="ja-JP" dirty="0" err="1">
                <a:ea typeface="ＭＳ Ｐゴシック" panose="020B0600070205080204" pitchFamily="34" charset="-128"/>
              </a:rPr>
              <a:t>hiểu</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được</a:t>
            </a:r>
            <a:r>
              <a:rPr lang="en-US" altLang="ja-JP" dirty="0">
                <a:ea typeface="ＭＳ Ｐゴシック" panose="020B0600070205080204" pitchFamily="34" charset="-128"/>
              </a:rPr>
              <a:t> ý </a:t>
            </a:r>
            <a:r>
              <a:rPr lang="en-US" altLang="ja-JP" dirty="0" err="1">
                <a:ea typeface="ＭＳ Ｐゴシック" panose="020B0600070205080204" pitchFamily="34" charset="-128"/>
              </a:rPr>
              <a:t>đồ</a:t>
            </a:r>
            <a:r>
              <a:rPr lang="en-US" altLang="ja-JP" dirty="0">
                <a:ea typeface="ＭＳ Ｐゴシック" panose="020B0600070205080204" pitchFamily="34" charset="-128"/>
              </a:rPr>
              <a:t> </a:t>
            </a:r>
            <a:r>
              <a:rPr lang="en-US" altLang="ja-JP" dirty="0" err="1">
                <a:ea typeface="ＭＳ Ｐゴシック" panose="020B0600070205080204" pitchFamily="34" charset="-128"/>
              </a:rPr>
              <a:t>của</a:t>
            </a:r>
            <a:r>
              <a:rPr lang="en-US" altLang="ja-JP" dirty="0">
                <a:ea typeface="ＭＳ Ｐゴシック" panose="020B0600070205080204" pitchFamily="34" charset="-128"/>
              </a:rPr>
              <a:t> </a:t>
            </a:r>
            <a:r>
              <a:rPr lang="en-US" altLang="ja-JP" dirty="0" err="1">
                <a:ea typeface="ＭＳ Ｐゴシック" panose="020B0600070205080204" pitchFamily="34" charset="-128"/>
              </a:rPr>
              <a:t>người</a:t>
            </a:r>
            <a:r>
              <a:rPr lang="en-US" altLang="ja-JP" dirty="0">
                <a:ea typeface="ＭＳ Ｐゴシック" panose="020B0600070205080204" pitchFamily="34" charset="-128"/>
              </a:rPr>
              <a:t> </a:t>
            </a:r>
            <a:r>
              <a:rPr lang="en-US" altLang="ja-JP" dirty="0" err="1">
                <a:ea typeface="ＭＳ Ｐゴシック" panose="020B0600070205080204" pitchFamily="34" charset="-128"/>
              </a:rPr>
              <a:t>lập</a:t>
            </a:r>
            <a:r>
              <a:rPr lang="en-US" altLang="ja-JP" dirty="0">
                <a:ea typeface="ＭＳ Ｐゴシック" panose="020B0600070205080204" pitchFamily="34" charset="-128"/>
              </a:rPr>
              <a:t> </a:t>
            </a:r>
            <a:r>
              <a:rPr lang="en-US" altLang="ja-JP" dirty="0" err="1">
                <a:ea typeface="ＭＳ Ｐゴシック" panose="020B0600070205080204" pitchFamily="34" charset="-128"/>
              </a:rPr>
              <a:t>trình</a:t>
            </a:r>
            <a:r>
              <a:rPr lang="en-US" altLang="ja-JP" dirty="0">
                <a:ea typeface="ＭＳ Ｐゴシック" panose="020B0600070205080204" pitchFamily="34" charset="-128"/>
              </a:rPr>
              <a:t> </a:t>
            </a:r>
            <a:r>
              <a:rPr lang="en-US" altLang="ja-JP" dirty="0" err="1">
                <a:ea typeface="ＭＳ Ｐゴシック" panose="020B0600070205080204" pitchFamily="34" charset="-128"/>
              </a:rPr>
              <a:t>và</a:t>
            </a:r>
            <a:r>
              <a:rPr lang="en-US" altLang="ja-JP" dirty="0">
                <a:ea typeface="ＭＳ Ｐゴシック" panose="020B0600070205080204" pitchFamily="34" charset="-128"/>
              </a:rPr>
              <a:t> </a:t>
            </a:r>
            <a:r>
              <a:rPr lang="en-US" altLang="ja-JP" dirty="0" err="1">
                <a:ea typeface="ＭＳ Ｐゴシック" panose="020B0600070205080204" pitchFamily="34" charset="-128"/>
              </a:rPr>
              <a:t>công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việc</a:t>
            </a:r>
            <a:r>
              <a:rPr lang="en-US" altLang="ja-JP" dirty="0">
                <a:ea typeface="ＭＳ Ｐゴシック" panose="020B0600070205080204" pitchFamily="34" charset="-128"/>
              </a:rPr>
              <a:t> </a:t>
            </a:r>
            <a:r>
              <a:rPr lang="en-US" altLang="ja-JP" dirty="0" err="1">
                <a:ea typeface="ＭＳ Ｐゴシック" panose="020B0600070205080204" pitchFamily="34" charset="-128"/>
              </a:rPr>
              <a:t>mà</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chương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trình</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đang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thực</a:t>
            </a:r>
            <a:r>
              <a:rPr lang="en-US" altLang="ja-JP" dirty="0">
                <a:ea typeface="ＭＳ Ｐゴシック" panose="020B0600070205080204" pitchFamily="34" charset="-128"/>
              </a:rPr>
              <a:t> </a:t>
            </a:r>
            <a:r>
              <a:rPr lang="en-US" altLang="ja-JP" dirty="0" err="1">
                <a:ea typeface="ＭＳ Ｐゴシック" panose="020B0600070205080204" pitchFamily="34" charset="-128"/>
              </a:rPr>
              <a:t>hiện</a:t>
            </a:r>
            <a:r>
              <a:rPr lang="en-US" altLang="ja-JP" dirty="0">
                <a:ea typeface="ＭＳ Ｐゴシック" panose="020B0600070205080204" pitchFamily="34" charset="-128"/>
              </a:rPr>
              <a:t>.</a:t>
            </a:r>
          </a:p>
          <a:p>
            <a:pPr>
              <a:lnSpc>
                <a:spcPct val="80000"/>
              </a:lnSpc>
            </a:pPr>
            <a:r>
              <a:rPr lang="en-US" altLang="ja-JP" dirty="0" err="1">
                <a:ea typeface="ＭＳ Ｐゴシック" panose="020B0600070205080204" pitchFamily="34" charset="-128"/>
              </a:rPr>
              <a:t>Lời</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chú</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thích</a:t>
            </a:r>
            <a:r>
              <a:rPr lang="en-US" altLang="ja-JP" dirty="0">
                <a:ea typeface="ＭＳ Ｐゴシック" panose="020B0600070205080204" pitchFamily="34" charset="-128"/>
              </a:rPr>
              <a:t> </a:t>
            </a:r>
            <a:r>
              <a:rPr lang="en-US" altLang="ja-JP" dirty="0" err="1">
                <a:ea typeface="ＭＳ Ｐゴシック" panose="020B0600070205080204" pitchFamily="34" charset="-128"/>
              </a:rPr>
              <a:t>không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phải</a:t>
            </a:r>
            <a:r>
              <a:rPr lang="en-US" altLang="ja-JP" dirty="0">
                <a:ea typeface="ＭＳ Ｐゴシック" panose="020B0600070205080204" pitchFamily="34" charset="-128"/>
              </a:rPr>
              <a:t> </a:t>
            </a:r>
            <a:r>
              <a:rPr lang="en-US" altLang="ja-JP" dirty="0" err="1">
                <a:ea typeface="ＭＳ Ｐゴシック" panose="020B0600070205080204" pitchFamily="34" charset="-128"/>
              </a:rPr>
              <a:t>là</a:t>
            </a:r>
            <a:r>
              <a:rPr lang="en-US" altLang="ja-JP" dirty="0">
                <a:ea typeface="ＭＳ Ｐゴシック" panose="020B0600070205080204" pitchFamily="34" charset="-128"/>
              </a:rPr>
              <a:t> </a:t>
            </a:r>
            <a:r>
              <a:rPr lang="en-US" altLang="ja-JP" dirty="0" err="1">
                <a:ea typeface="ＭＳ Ｐゴシック" panose="020B0600070205080204" pitchFamily="34" charset="-128"/>
              </a:rPr>
              <a:t>câu</a:t>
            </a:r>
            <a:r>
              <a:rPr lang="en-US" altLang="ja-JP" dirty="0">
                <a:ea typeface="ＭＳ Ｐゴシック" panose="020B0600070205080204" pitchFamily="34" charset="-128"/>
              </a:rPr>
              <a:t> </a:t>
            </a:r>
            <a:r>
              <a:rPr lang="en-US" altLang="ja-JP" dirty="0" err="1">
                <a:ea typeface="ＭＳ Ｐゴシック" panose="020B0600070205080204" pitchFamily="34" charset="-128"/>
              </a:rPr>
              <a:t>lệnh,không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ảnh</a:t>
            </a:r>
            <a:r>
              <a:rPr lang="en-US" altLang="ja-JP" dirty="0">
                <a:ea typeface="ＭＳ Ｐゴシック" panose="020B0600070205080204" pitchFamily="34" charset="-128"/>
              </a:rPr>
              <a:t> </a:t>
            </a:r>
            <a:r>
              <a:rPr lang="en-US" altLang="ja-JP" dirty="0" err="1">
                <a:ea typeface="ＭＳ Ｐゴシック" panose="020B0600070205080204" pitchFamily="34" charset="-128"/>
              </a:rPr>
              <a:t>hưởng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gì</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đến</a:t>
            </a:r>
            <a:r>
              <a:rPr lang="en-US" altLang="ja-JP" dirty="0">
                <a:ea typeface="ＭＳ Ｐゴシック" panose="020B0600070205080204" pitchFamily="34" charset="-128"/>
              </a:rPr>
              <a:t> </a:t>
            </a:r>
            <a:r>
              <a:rPr lang="en-US" altLang="ja-JP" dirty="0" err="1">
                <a:ea typeface="ＭＳ Ｐゴシック" panose="020B0600070205080204" pitchFamily="34" charset="-128"/>
              </a:rPr>
              <a:t>hoạt</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động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của</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chương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trình</a:t>
            </a:r>
            <a:r>
              <a:rPr lang="en-US" altLang="ja-JP" dirty="0">
                <a:ea typeface="ＭＳ Ｐゴシック" panose="020B0600070205080204" pitchFamily="34" charset="-128"/>
              </a:rPr>
              <a:t>.</a:t>
            </a:r>
          </a:p>
          <a:p>
            <a:pPr>
              <a:lnSpc>
                <a:spcPct val="80000"/>
              </a:lnSpc>
            </a:pPr>
            <a:r>
              <a:rPr lang="en-US" altLang="ja-JP" dirty="0" err="1">
                <a:ea typeface="ＭＳ Ｐゴシック" panose="020B0600070205080204" pitchFamily="34" charset="-128"/>
              </a:rPr>
              <a:t>Khi</a:t>
            </a:r>
            <a:r>
              <a:rPr lang="en-US" altLang="ja-JP" dirty="0">
                <a:ea typeface="ＭＳ Ｐゴシック" panose="020B0600070205080204" pitchFamily="34" charset="-128"/>
              </a:rPr>
              <a:t> </a:t>
            </a:r>
            <a:r>
              <a:rPr lang="en-US" altLang="ja-JP" dirty="0" err="1">
                <a:ea typeface="ＭＳ Ｐゴシック" panose="020B0600070205080204" pitchFamily="34" charset="-128"/>
              </a:rPr>
              <a:t>gặp</a:t>
            </a:r>
            <a:r>
              <a:rPr lang="en-US" altLang="ja-JP" dirty="0">
                <a:ea typeface="ＭＳ Ｐゴシック" panose="020B0600070205080204" pitchFamily="34" charset="-128"/>
              </a:rPr>
              <a:t> </a:t>
            </a:r>
            <a:r>
              <a:rPr lang="en-US" altLang="ja-JP" dirty="0" err="1">
                <a:ea typeface="ＭＳ Ｐゴシック" panose="020B0600070205080204" pitchFamily="34" charset="-128"/>
              </a:rPr>
              <a:t>kí</a:t>
            </a:r>
            <a:r>
              <a:rPr lang="en-US" altLang="ja-JP" dirty="0">
                <a:ea typeface="ＭＳ Ｐゴシック" panose="020B0600070205080204" pitchFamily="34" charset="-128"/>
              </a:rPr>
              <a:t> </a:t>
            </a:r>
            <a:r>
              <a:rPr lang="en-US" altLang="ja-JP" dirty="0" err="1">
                <a:ea typeface="ＭＳ Ｐゴシック" panose="020B0600070205080204" pitchFamily="34" charset="-128"/>
              </a:rPr>
              <a:t>hiệu</a:t>
            </a:r>
            <a:r>
              <a:rPr lang="en-US" altLang="ja-JP" dirty="0">
                <a:ea typeface="ＭＳ Ｐゴシック" panose="020B0600070205080204" pitchFamily="34" charset="-128"/>
              </a:rPr>
              <a:t> </a:t>
            </a:r>
            <a:r>
              <a:rPr lang="en-US" altLang="ja-JP" dirty="0" err="1">
                <a:ea typeface="ＭＳ Ｐゴシック" panose="020B0600070205080204" pitchFamily="34" charset="-128"/>
              </a:rPr>
              <a:t>lời</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chú</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thích</a:t>
            </a:r>
            <a:r>
              <a:rPr lang="en-US" altLang="ja-JP" dirty="0">
                <a:ea typeface="ＭＳ Ｐゴシック" panose="020B0600070205080204" pitchFamily="34" charset="-128"/>
              </a:rPr>
              <a:t> </a:t>
            </a:r>
            <a:r>
              <a:rPr lang="en-US" altLang="ja-JP" dirty="0" err="1">
                <a:ea typeface="ＭＳ Ｐゴシック" panose="020B0600070205080204" pitchFamily="34" charset="-128"/>
              </a:rPr>
              <a:t>trong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chương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trình</a:t>
            </a:r>
            <a:r>
              <a:rPr lang="en-US" altLang="ja-JP" dirty="0">
                <a:ea typeface="ＭＳ Ｐゴシック" panose="020B0600070205080204" pitchFamily="34" charset="-128"/>
              </a:rPr>
              <a:t>, </a:t>
            </a:r>
            <a:r>
              <a:rPr lang="en-US" altLang="ja-JP" dirty="0" err="1">
                <a:ea typeface="ＭＳ Ｐゴシック" panose="020B0600070205080204" pitchFamily="34" charset="-128"/>
              </a:rPr>
              <a:t>trình</a:t>
            </a:r>
            <a:r>
              <a:rPr lang="en-US" altLang="ja-JP" dirty="0">
                <a:ea typeface="ＭＳ Ｐゴシック" panose="020B0600070205080204" pitchFamily="34" charset="-128"/>
              </a:rPr>
              <a:t> </a:t>
            </a:r>
            <a:r>
              <a:rPr lang="en-US" altLang="ja-JP" dirty="0" err="1">
                <a:ea typeface="ＭＳ Ｐゴシック" panose="020B0600070205080204" pitchFamily="34" charset="-128"/>
              </a:rPr>
              <a:t>biên</a:t>
            </a:r>
            <a:r>
              <a:rPr lang="en-US" altLang="ja-JP" dirty="0">
                <a:ea typeface="ＭＳ Ｐゴシック" panose="020B0600070205080204" pitchFamily="34" charset="-128"/>
              </a:rPr>
              <a:t> </a:t>
            </a:r>
            <a:r>
              <a:rPr lang="en-US" altLang="ja-JP" dirty="0" err="1">
                <a:ea typeface="ＭＳ Ｐゴシック" panose="020B0600070205080204" pitchFamily="34" charset="-128"/>
              </a:rPr>
              <a:t>dịch</a:t>
            </a:r>
            <a:r>
              <a:rPr lang="en-US" altLang="ja-JP" dirty="0">
                <a:ea typeface="ＭＳ Ｐゴシック" panose="020B0600070205080204" pitchFamily="34" charset="-128"/>
              </a:rPr>
              <a:t> </a:t>
            </a:r>
            <a:r>
              <a:rPr lang="en-US" altLang="ja-JP" dirty="0" err="1">
                <a:ea typeface="ＭＳ Ｐゴシック" panose="020B0600070205080204" pitchFamily="34" charset="-128"/>
              </a:rPr>
              <a:t>sẽ</a:t>
            </a:r>
            <a:r>
              <a:rPr lang="en-US" altLang="ja-JP" dirty="0">
                <a:ea typeface="ＭＳ Ｐゴシック" panose="020B0600070205080204" pitchFamily="34" charset="-128"/>
              </a:rPr>
              <a:t> </a:t>
            </a:r>
            <a:r>
              <a:rPr lang="en-US" altLang="ja-JP" dirty="0" err="1">
                <a:ea typeface="ＭＳ Ｐゴシック" panose="020B0600070205080204" pitchFamily="34" charset="-128"/>
              </a:rPr>
              <a:t>tự</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động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bỏ</a:t>
            </a:r>
            <a:r>
              <a:rPr lang="en-US" altLang="ja-JP" dirty="0">
                <a:ea typeface="ＭＳ Ｐゴシック" panose="020B0600070205080204" pitchFamily="34" charset="-128"/>
              </a:rPr>
              <a:t> </a:t>
            </a:r>
            <a:r>
              <a:rPr lang="en-US" altLang="ja-JP" dirty="0" smtClean="0">
                <a:ea typeface="ＭＳ Ｐゴシック" panose="020B0600070205080204" pitchFamily="34" charset="-128"/>
              </a:rPr>
              <a:t>qua.</a:t>
            </a:r>
            <a:endParaRPr lang="en-US" altLang="ja-JP" dirty="0">
              <a:ea typeface="ＭＳ Ｐゴシック" panose="020B0600070205080204" pitchFamily="34" charset="-128"/>
            </a:endParaRPr>
          </a:p>
          <a:p>
            <a:r>
              <a:rPr lang="en-US" dirty="0" err="1" smtClean="0"/>
              <a:t>Trong</a:t>
            </a:r>
            <a:r>
              <a:rPr lang="en-US" dirty="0" smtClean="0"/>
              <a:t> </a:t>
            </a:r>
            <a:r>
              <a:rPr lang="en-US" dirty="0"/>
              <a:t>C++, </a:t>
            </a:r>
            <a:r>
              <a:rPr lang="en-US" dirty="0" err="1"/>
              <a:t>có</a:t>
            </a:r>
            <a:r>
              <a:rPr lang="en-US" dirty="0"/>
              <a:t> 3 </a:t>
            </a:r>
            <a:r>
              <a:rPr lang="en-US" dirty="0" err="1"/>
              <a:t>cách</a:t>
            </a:r>
            <a:r>
              <a:rPr lang="en-US" dirty="0"/>
              <a:t> comment </a:t>
            </a:r>
            <a:r>
              <a:rPr lang="en-US" dirty="0" err="1"/>
              <a:t>phổ</a:t>
            </a:r>
            <a:r>
              <a:rPr lang="en-US" dirty="0"/>
              <a:t> </a:t>
            </a:r>
            <a:r>
              <a:rPr lang="en-US" dirty="0" err="1"/>
              <a:t>biến</a:t>
            </a:r>
            <a:endParaRPr lang="en-US" dirty="0"/>
          </a:p>
          <a:p>
            <a:r>
              <a:rPr lang="en-US" dirty="0" err="1" smtClean="0"/>
              <a:t>Cách</a:t>
            </a:r>
            <a:r>
              <a:rPr lang="en-US" dirty="0" smtClean="0"/>
              <a:t> </a:t>
            </a:r>
            <a:r>
              <a:rPr lang="en-US" dirty="0"/>
              <a:t>1: </a:t>
            </a:r>
            <a:r>
              <a:rPr lang="en-US" dirty="0" err="1"/>
              <a:t>Dùng</a:t>
            </a:r>
            <a:r>
              <a:rPr lang="en-US" dirty="0"/>
              <a:t> </a:t>
            </a:r>
            <a:r>
              <a:rPr lang="en-US" dirty="0">
                <a:solidFill>
                  <a:srgbClr val="FF0000"/>
                </a:solidFill>
              </a:rPr>
              <a:t>//</a:t>
            </a:r>
            <a:r>
              <a:rPr lang="en-US" dirty="0"/>
              <a:t> (comment </a:t>
            </a:r>
            <a:r>
              <a:rPr lang="en-US" dirty="0" err="1"/>
              <a:t>theo</a:t>
            </a:r>
            <a:r>
              <a:rPr lang="en-US" dirty="0"/>
              <a:t> </a:t>
            </a:r>
            <a:r>
              <a:rPr lang="en-US" dirty="0" err="1"/>
              <a:t>từng</a:t>
            </a:r>
            <a:r>
              <a:rPr lang="en-US" dirty="0"/>
              <a:t> </a:t>
            </a:r>
            <a:r>
              <a:rPr lang="en-US" dirty="0" err="1"/>
              <a:t>dòng</a:t>
            </a:r>
            <a:r>
              <a:rPr lang="en-US" dirty="0"/>
              <a:t>)</a:t>
            </a:r>
          </a:p>
          <a:p>
            <a:r>
              <a:rPr lang="en-US" dirty="0" err="1"/>
              <a:t>Cách</a:t>
            </a:r>
            <a:r>
              <a:rPr lang="en-US" dirty="0"/>
              <a:t> 2: </a:t>
            </a:r>
            <a:r>
              <a:rPr lang="en-US" dirty="0" err="1"/>
              <a:t>Dùng</a:t>
            </a:r>
            <a:r>
              <a:rPr lang="en-US" dirty="0"/>
              <a:t> </a:t>
            </a:r>
            <a:r>
              <a:rPr lang="en-US" dirty="0">
                <a:solidFill>
                  <a:srgbClr val="FF0000"/>
                </a:solidFill>
              </a:rPr>
              <a:t>/*   …..    */ </a:t>
            </a:r>
            <a:r>
              <a:rPr lang="en-US" dirty="0"/>
              <a:t>(comment </a:t>
            </a:r>
            <a:r>
              <a:rPr lang="en-US" dirty="0" err="1"/>
              <a:t>nhiều</a:t>
            </a:r>
            <a:r>
              <a:rPr lang="en-US" dirty="0"/>
              <a:t> </a:t>
            </a:r>
            <a:r>
              <a:rPr lang="en-US" dirty="0" err="1"/>
              <a:t>dòng</a:t>
            </a:r>
            <a:r>
              <a:rPr lang="en-US" dirty="0"/>
              <a:t>)</a:t>
            </a:r>
          </a:p>
          <a:p>
            <a:r>
              <a:rPr lang="en-US" dirty="0" err="1"/>
              <a:t>Cách</a:t>
            </a:r>
            <a:r>
              <a:rPr lang="en-US" dirty="0"/>
              <a:t> 3: </a:t>
            </a:r>
            <a:r>
              <a:rPr lang="en-US" dirty="0" err="1"/>
              <a:t>Dùng</a:t>
            </a:r>
            <a:r>
              <a:rPr lang="en-US" dirty="0"/>
              <a:t> </a:t>
            </a:r>
            <a:r>
              <a:rPr lang="en-US" dirty="0">
                <a:solidFill>
                  <a:srgbClr val="FF0000"/>
                </a:solidFill>
              </a:rPr>
              <a:t>///</a:t>
            </a:r>
            <a:r>
              <a:rPr lang="en-US" dirty="0"/>
              <a:t> (</a:t>
            </a:r>
            <a:r>
              <a:rPr lang="en-US" dirty="0" err="1"/>
              <a:t>Đây</a:t>
            </a:r>
            <a:r>
              <a:rPr lang="en-US" dirty="0"/>
              <a:t> </a:t>
            </a:r>
            <a:r>
              <a:rPr lang="en-US" dirty="0" err="1"/>
              <a:t>là</a:t>
            </a:r>
            <a:r>
              <a:rPr lang="en-US" dirty="0"/>
              <a:t> comment </a:t>
            </a:r>
            <a:r>
              <a:rPr lang="en-US" dirty="0" err="1"/>
              <a:t>dạng</a:t>
            </a:r>
            <a:r>
              <a:rPr lang="en-US" dirty="0"/>
              <a:t> xml, </a:t>
            </a:r>
            <a:r>
              <a:rPr lang="en-US" dirty="0" err="1"/>
              <a:t>dùng</a:t>
            </a:r>
            <a:r>
              <a:rPr lang="en-US" dirty="0"/>
              <a:t> </a:t>
            </a:r>
            <a:r>
              <a:rPr lang="en-US" dirty="0" err="1"/>
              <a:t>để</a:t>
            </a:r>
            <a:r>
              <a:rPr lang="en-US" dirty="0"/>
              <a:t> comment </a:t>
            </a:r>
            <a:r>
              <a:rPr lang="en-US" dirty="0" err="1"/>
              <a:t>cho</a:t>
            </a:r>
            <a:r>
              <a:rPr lang="en-US" dirty="0"/>
              <a:t> </a:t>
            </a:r>
            <a:r>
              <a:rPr lang="en-US" dirty="0" err="1"/>
              <a:t>các</a:t>
            </a:r>
            <a:r>
              <a:rPr lang="en-US" dirty="0"/>
              <a:t> </a:t>
            </a:r>
            <a:r>
              <a:rPr lang="en-US" dirty="0" err="1"/>
              <a:t>hàm</a:t>
            </a:r>
            <a:r>
              <a:rPr lang="en-US" dirty="0"/>
              <a:t> – </a:t>
            </a:r>
            <a:r>
              <a:rPr lang="en-US" dirty="0" err="1" smtClean="0"/>
              <a:t>Tải</a:t>
            </a:r>
            <a:r>
              <a:rPr lang="en-US" dirty="0" smtClean="0"/>
              <a:t> </a:t>
            </a:r>
            <a:r>
              <a:rPr lang="en-US" b="1" dirty="0" err="1" smtClean="0"/>
              <a:t>GhostDoc</a:t>
            </a:r>
            <a:r>
              <a:rPr lang="en-US" b="1" dirty="0" smtClean="0"/>
              <a:t> </a:t>
            </a:r>
            <a:r>
              <a:rPr lang="en-US" b="1" dirty="0"/>
              <a:t>Community for VS2017</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468462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Ép</a:t>
            </a:r>
            <a:r>
              <a:rPr lang="en-US" dirty="0" smtClean="0"/>
              <a:t> </a:t>
            </a:r>
            <a:r>
              <a:rPr lang="en-US" dirty="0" err="1" smtClean="0"/>
              <a:t>kiểu</a:t>
            </a:r>
            <a:r>
              <a:rPr lang="en-US" dirty="0" smtClean="0"/>
              <a:t> </a:t>
            </a:r>
            <a:r>
              <a:rPr lang="en-US" dirty="0" err="1" smtClean="0"/>
              <a:t>ngầm</a:t>
            </a:r>
            <a:r>
              <a:rPr lang="en-US" dirty="0" smtClean="0"/>
              <a:t> </a:t>
            </a:r>
            <a:r>
              <a:rPr lang="en-US" dirty="0" err="1" smtClean="0"/>
              <a:t>định</a:t>
            </a:r>
            <a:endParaRPr lang="en-US" dirty="0"/>
          </a:p>
        </p:txBody>
      </p:sp>
      <p:sp>
        <p:nvSpPr>
          <p:cNvPr id="3" name="Content Placeholder 2"/>
          <p:cNvSpPr>
            <a:spLocks noGrp="1"/>
          </p:cNvSpPr>
          <p:nvPr>
            <p:ph idx="1"/>
          </p:nvPr>
        </p:nvSpPr>
        <p:spPr/>
        <p:txBody>
          <a:bodyPr/>
          <a:lstStyle/>
          <a:p>
            <a:r>
              <a:rPr lang="vi-VN" dirty="0"/>
              <a:t>Quá trình chuyển đổi một giá trị </a:t>
            </a:r>
            <a:r>
              <a:rPr lang="vi-VN" b="1" dirty="0"/>
              <a:t>từ kiểu dữ liệu này sang kiểu dữ liệu khác</a:t>
            </a:r>
            <a:r>
              <a:rPr lang="vi-VN" dirty="0"/>
              <a:t> được gọi là </a:t>
            </a:r>
            <a:r>
              <a:rPr lang="vi-VN" b="1" dirty="0"/>
              <a:t>chuyển đổi kiểu dữ liệu (ép kiểu</a:t>
            </a:r>
            <a:r>
              <a:rPr lang="vi-VN" b="1" dirty="0" smtClean="0"/>
              <a:t>)</a:t>
            </a:r>
            <a:endParaRPr lang="en-US" b="1" dirty="0" smtClean="0"/>
          </a:p>
          <a:p>
            <a:r>
              <a:rPr lang="vi-VN" b="1" dirty="0"/>
              <a:t>Ép kiểu ngầm định (Implicit type conversion)</a:t>
            </a:r>
            <a:r>
              <a:rPr lang="vi-VN" dirty="0"/>
              <a:t> là quá trình chuyển đổi giữa các kiểu dữ liệu cơ sở một cách ngầm định,</a:t>
            </a:r>
            <a:r>
              <a:rPr lang="vi-VN" b="1" dirty="0"/>
              <a:t> trình biên dịch (compiler) sẽ tự động chuyển đổi</a:t>
            </a:r>
            <a:r>
              <a:rPr lang="vi-VN" dirty="0"/>
              <a:t> từ một kiểu dữ liệu này sang kiểu dữ liệu khác. </a:t>
            </a:r>
            <a:r>
              <a:rPr lang="vi-VN" b="1" dirty="0"/>
              <a:t>Lập trình viên không can thiệp</a:t>
            </a:r>
            <a:r>
              <a:rPr lang="vi-VN" dirty="0"/>
              <a:t> trực tiếp vào quá trình chuyển đổi</a:t>
            </a:r>
            <a:r>
              <a:rPr lang="vi-VN" dirty="0" smtClean="0"/>
              <a:t>.</a:t>
            </a:r>
            <a:endParaRPr lang="en-US" dirty="0" smtClean="0"/>
          </a:p>
          <a:p>
            <a:r>
              <a:rPr lang="en-US" dirty="0" err="1" smtClean="0"/>
              <a:t>Ví</a:t>
            </a:r>
            <a:r>
              <a:rPr lang="en-US" dirty="0" smtClean="0"/>
              <a:t> </a:t>
            </a:r>
            <a:r>
              <a:rPr lang="en-US" dirty="0" err="1" smtClean="0"/>
              <a:t>dụ</a:t>
            </a:r>
            <a:r>
              <a:rPr lang="en-US" dirty="0" smtClean="0"/>
              <a:t>:</a:t>
            </a:r>
          </a:p>
          <a:p>
            <a:pPr marL="0" indent="0">
              <a:buNone/>
            </a:pPr>
            <a:r>
              <a:rPr lang="fr-FR" sz="1400" dirty="0"/>
              <a:t>double d = </a:t>
            </a:r>
            <a:r>
              <a:rPr lang="fr-FR" sz="1400" dirty="0" smtClean="0"/>
              <a:t>1.5;</a:t>
            </a:r>
          </a:p>
          <a:p>
            <a:pPr marL="0" indent="0">
              <a:buNone/>
            </a:pPr>
            <a:r>
              <a:rPr lang="fr-FR" sz="1400" dirty="0" err="1" smtClean="0"/>
              <a:t>int</a:t>
            </a:r>
            <a:r>
              <a:rPr lang="fr-FR" sz="1400" dirty="0" smtClean="0"/>
              <a:t> </a:t>
            </a:r>
            <a:r>
              <a:rPr lang="fr-FR" sz="1400" dirty="0"/>
              <a:t>n = </a:t>
            </a:r>
            <a:r>
              <a:rPr lang="fr-FR" sz="1400" dirty="0" smtClean="0"/>
              <a:t>d;</a:t>
            </a:r>
          </a:p>
          <a:p>
            <a:pPr marL="0" indent="0">
              <a:buNone/>
            </a:pPr>
            <a:r>
              <a:rPr lang="fr-FR" sz="1400" dirty="0" smtClean="0"/>
              <a:t>cout </a:t>
            </a:r>
            <a:r>
              <a:rPr lang="fr-FR" sz="1400" dirty="0"/>
              <a:t>&lt;&lt; n &lt;&lt; </a:t>
            </a:r>
            <a:r>
              <a:rPr lang="fr-FR" sz="1400" dirty="0" err="1"/>
              <a:t>endl</a:t>
            </a:r>
            <a:r>
              <a:rPr lang="fr-FR" sz="1400" dirty="0" smtClean="0"/>
              <a:t>;</a:t>
            </a:r>
          </a:p>
          <a:p>
            <a:pPr marL="0" indent="0">
              <a:buNone/>
            </a:pPr>
            <a:r>
              <a:rPr lang="fr-FR" sz="1400" dirty="0" smtClean="0"/>
              <a:t>// </a:t>
            </a:r>
            <a:r>
              <a:rPr lang="fr-FR" sz="1400" dirty="0" err="1" smtClean="0"/>
              <a:t>Chuyển</a:t>
            </a:r>
            <a:r>
              <a:rPr lang="fr-FR" sz="1400" dirty="0" smtClean="0"/>
              <a:t> </a:t>
            </a:r>
            <a:r>
              <a:rPr lang="fr-FR" sz="1400" dirty="0" err="1" smtClean="0"/>
              <a:t>đổi</a:t>
            </a:r>
            <a:r>
              <a:rPr lang="fr-FR" sz="1400" dirty="0" smtClean="0"/>
              <a:t> </a:t>
            </a:r>
            <a:r>
              <a:rPr lang="fr-FR" sz="1400" dirty="0" err="1" smtClean="0"/>
              <a:t>từ</a:t>
            </a:r>
            <a:r>
              <a:rPr lang="fr-FR" sz="1400" dirty="0" smtClean="0"/>
              <a:t> </a:t>
            </a:r>
            <a:r>
              <a:rPr lang="fr-FR" sz="1400" dirty="0" err="1" smtClean="0"/>
              <a:t>kiểu</a:t>
            </a:r>
            <a:r>
              <a:rPr lang="fr-FR" sz="1400" dirty="0" smtClean="0"/>
              <a:t> </a:t>
            </a:r>
            <a:r>
              <a:rPr lang="fr-FR" sz="1400" dirty="0" err="1" smtClean="0"/>
              <a:t>lớn</a:t>
            </a:r>
            <a:r>
              <a:rPr lang="fr-FR" sz="1400" dirty="0" smtClean="0"/>
              <a:t> </a:t>
            </a:r>
            <a:r>
              <a:rPr lang="fr-FR" sz="1400" dirty="0" err="1" smtClean="0"/>
              <a:t>hơn</a:t>
            </a:r>
            <a:r>
              <a:rPr lang="fr-FR" sz="1400" dirty="0" smtClean="0"/>
              <a:t> sang </a:t>
            </a:r>
            <a:r>
              <a:rPr lang="fr-FR" sz="1400" dirty="0" err="1" smtClean="0"/>
              <a:t>kiểu</a:t>
            </a:r>
            <a:r>
              <a:rPr lang="fr-FR" sz="1400" dirty="0" smtClean="0"/>
              <a:t> </a:t>
            </a:r>
            <a:r>
              <a:rPr lang="fr-FR" sz="1400" dirty="0" err="1" smtClean="0"/>
              <a:t>nhỏ</a:t>
            </a:r>
            <a:r>
              <a:rPr lang="fr-FR" sz="1400" dirty="0" smtClean="0"/>
              <a:t> </a:t>
            </a:r>
            <a:r>
              <a:rPr lang="fr-FR" sz="1400" dirty="0" err="1" smtClean="0"/>
              <a:t>hơn</a:t>
            </a:r>
            <a:r>
              <a:rPr lang="fr-FR" sz="1400" dirty="0" smtClean="0"/>
              <a:t> </a:t>
            </a:r>
            <a:r>
              <a:rPr lang="fr-FR" sz="1400" dirty="0" smtClean="0">
                <a:sym typeface="Wingdings" panose="05000000000000000000" pitchFamily="2" charset="2"/>
              </a:rPr>
              <a:t> </a:t>
            </a:r>
            <a:r>
              <a:rPr lang="fr-FR" sz="1400" dirty="0" err="1" smtClean="0">
                <a:sym typeface="Wingdings" panose="05000000000000000000" pitchFamily="2" charset="2"/>
              </a:rPr>
              <a:t>làm</a:t>
            </a:r>
            <a:r>
              <a:rPr lang="fr-FR" sz="1400" dirty="0" smtClean="0">
                <a:sym typeface="Wingdings" panose="05000000000000000000" pitchFamily="2" charset="2"/>
              </a:rPr>
              <a:t> </a:t>
            </a:r>
            <a:r>
              <a:rPr lang="fr-FR" sz="1400" dirty="0" err="1" smtClean="0">
                <a:sym typeface="Wingdings" panose="05000000000000000000" pitchFamily="2" charset="2"/>
              </a:rPr>
              <a:t>mất</a:t>
            </a:r>
            <a:r>
              <a:rPr lang="fr-FR" sz="1400" dirty="0" smtClean="0">
                <a:sym typeface="Wingdings" panose="05000000000000000000" pitchFamily="2" charset="2"/>
              </a:rPr>
              <a:t> </a:t>
            </a:r>
            <a:r>
              <a:rPr lang="fr-FR" sz="1400" dirty="0" err="1" smtClean="0">
                <a:sym typeface="Wingdings" panose="05000000000000000000" pitchFamily="2" charset="2"/>
              </a:rPr>
              <a:t>dữ</a:t>
            </a:r>
            <a:r>
              <a:rPr lang="fr-FR" sz="1400" dirty="0" smtClean="0">
                <a:sym typeface="Wingdings" panose="05000000000000000000" pitchFamily="2" charset="2"/>
              </a:rPr>
              <a:t> </a:t>
            </a:r>
            <a:r>
              <a:rPr lang="fr-FR" sz="1400" dirty="0" err="1" smtClean="0">
                <a:sym typeface="Wingdings" panose="05000000000000000000" pitchFamily="2" charset="2"/>
              </a:rPr>
              <a:t>liệu</a:t>
            </a:r>
            <a:endParaRPr lang="en-US" sz="1400" dirty="0"/>
          </a:p>
        </p:txBody>
      </p:sp>
    </p:spTree>
    <p:extLst>
      <p:ext uri="{BB962C8B-B14F-4D97-AF65-F5344CB8AC3E}">
        <p14:creationId xmlns:p14="http://schemas.microsoft.com/office/powerpoint/2010/main" val="3304010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Ép</a:t>
            </a:r>
            <a:r>
              <a:rPr lang="en-US" dirty="0" smtClean="0"/>
              <a:t> </a:t>
            </a:r>
            <a:r>
              <a:rPr lang="en-US" dirty="0" err="1" smtClean="0"/>
              <a:t>kiểu</a:t>
            </a:r>
            <a:r>
              <a:rPr lang="en-US" dirty="0" smtClean="0"/>
              <a:t> </a:t>
            </a:r>
            <a:r>
              <a:rPr lang="en-US" dirty="0" err="1" smtClean="0"/>
              <a:t>ngầm</a:t>
            </a:r>
            <a:r>
              <a:rPr lang="en-US" dirty="0" smtClean="0"/>
              <a:t> </a:t>
            </a:r>
            <a:r>
              <a:rPr lang="en-US" dirty="0" err="1" smtClean="0"/>
              <a:t>định</a:t>
            </a:r>
            <a:endParaRPr lang="en-US" dirty="0"/>
          </a:p>
        </p:txBody>
      </p:sp>
      <p:sp>
        <p:nvSpPr>
          <p:cNvPr id="3" name="Content Placeholder 2"/>
          <p:cNvSpPr>
            <a:spLocks noGrp="1"/>
          </p:cNvSpPr>
          <p:nvPr>
            <p:ph sz="half" idx="1"/>
          </p:nvPr>
        </p:nvSpPr>
        <p:spPr/>
        <p:txBody>
          <a:bodyPr/>
          <a:lstStyle/>
          <a:p>
            <a:r>
              <a:rPr lang="en-US" dirty="0" err="1" smtClean="0"/>
              <a:t>Ví</a:t>
            </a:r>
            <a:r>
              <a:rPr lang="en-US" dirty="0" smtClean="0"/>
              <a:t> </a:t>
            </a:r>
            <a:r>
              <a:rPr lang="en-US" dirty="0" err="1" smtClean="0"/>
              <a:t>dụ</a:t>
            </a:r>
            <a:r>
              <a:rPr lang="en-US" dirty="0" smtClean="0"/>
              <a:t> 1:</a:t>
            </a:r>
          </a:p>
          <a:p>
            <a:r>
              <a:rPr lang="en-US" dirty="0" err="1" smtClean="0"/>
              <a:t>Chuyển</a:t>
            </a:r>
            <a:r>
              <a:rPr lang="en-US" dirty="0" smtClean="0"/>
              <a:t> </a:t>
            </a:r>
            <a:r>
              <a:rPr lang="en-US" dirty="0" err="1" smtClean="0"/>
              <a:t>đổi</a:t>
            </a:r>
            <a:r>
              <a:rPr lang="en-US" dirty="0" smtClean="0"/>
              <a:t> </a:t>
            </a:r>
            <a:r>
              <a:rPr lang="en-US" dirty="0" err="1" smtClean="0"/>
              <a:t>từ</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r>
              <a:rPr lang="en-US" dirty="0" smtClean="0"/>
              <a:t> </a:t>
            </a:r>
            <a:r>
              <a:rPr lang="en-US" dirty="0" err="1" smtClean="0"/>
              <a:t>hơn</a:t>
            </a:r>
            <a:r>
              <a:rPr lang="en-US" dirty="0" smtClean="0"/>
              <a:t> sang </a:t>
            </a:r>
            <a:r>
              <a:rPr lang="en-US" dirty="0" err="1" smtClean="0"/>
              <a:t>nhỏ</a:t>
            </a:r>
            <a:r>
              <a:rPr lang="en-US" dirty="0" smtClean="0"/>
              <a:t> </a:t>
            </a:r>
            <a:r>
              <a:rPr lang="en-US" dirty="0" err="1" smtClean="0"/>
              <a:t>hơn</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Làm</a:t>
            </a:r>
            <a:r>
              <a:rPr lang="en-US" dirty="0" smtClean="0">
                <a:sym typeface="Wingdings" panose="05000000000000000000" pitchFamily="2" charset="2"/>
              </a:rPr>
              <a:t> </a:t>
            </a:r>
            <a:r>
              <a:rPr lang="en-US" dirty="0" err="1" smtClean="0">
                <a:sym typeface="Wingdings" panose="05000000000000000000" pitchFamily="2" charset="2"/>
              </a:rPr>
              <a:t>mất</a:t>
            </a:r>
            <a:r>
              <a:rPr lang="en-US" dirty="0" smtClean="0">
                <a:sym typeface="Wingdings" panose="05000000000000000000" pitchFamily="2" charset="2"/>
              </a:rPr>
              <a:t> </a:t>
            </a:r>
            <a:r>
              <a:rPr lang="en-US" dirty="0" err="1" smtClean="0">
                <a:sym typeface="Wingdings" panose="05000000000000000000" pitchFamily="2" charset="2"/>
              </a:rPr>
              <a:t>dữ</a:t>
            </a:r>
            <a:r>
              <a:rPr lang="en-US" dirty="0" smtClean="0">
                <a:sym typeface="Wingdings" panose="05000000000000000000" pitchFamily="2" charset="2"/>
              </a:rPr>
              <a:t> </a:t>
            </a:r>
            <a:r>
              <a:rPr lang="en-US" dirty="0" err="1" smtClean="0">
                <a:sym typeface="Wingdings" panose="05000000000000000000" pitchFamily="2" charset="2"/>
              </a:rPr>
              <a:t>liệu</a:t>
            </a:r>
            <a:endParaRPr lang="en-US" dirty="0" smtClean="0">
              <a:sym typeface="Wingdings" panose="05000000000000000000" pitchFamily="2" charset="2"/>
            </a:endParaRPr>
          </a:p>
          <a:p>
            <a:pPr marL="0" indent="0">
              <a:buNone/>
            </a:pPr>
            <a:r>
              <a:rPr lang="fr-FR" sz="1400" dirty="0">
                <a:latin typeface="Consolas" panose="020B0609020204030204" pitchFamily="49" charset="0"/>
              </a:rPr>
              <a:t>double d = 1.5;</a:t>
            </a:r>
          </a:p>
          <a:p>
            <a:pPr marL="0" indent="0">
              <a:buNone/>
            </a:pPr>
            <a:r>
              <a:rPr lang="fr-FR" sz="1400" dirty="0" err="1">
                <a:latin typeface="Consolas" panose="020B0609020204030204" pitchFamily="49" charset="0"/>
              </a:rPr>
              <a:t>int</a:t>
            </a:r>
            <a:r>
              <a:rPr lang="fr-FR" sz="1400" dirty="0">
                <a:latin typeface="Consolas" panose="020B0609020204030204" pitchFamily="49" charset="0"/>
              </a:rPr>
              <a:t> n = d;</a:t>
            </a:r>
          </a:p>
          <a:p>
            <a:pPr marL="0" indent="0">
              <a:buNone/>
            </a:pPr>
            <a:r>
              <a:rPr lang="fr-FR" sz="1400" dirty="0">
                <a:latin typeface="Consolas" panose="020B0609020204030204" pitchFamily="49" charset="0"/>
              </a:rPr>
              <a:t>cout &lt;&lt; n &lt;&lt; </a:t>
            </a:r>
            <a:r>
              <a:rPr lang="fr-FR" sz="1400" dirty="0" err="1">
                <a:latin typeface="Consolas" panose="020B0609020204030204" pitchFamily="49" charset="0"/>
              </a:rPr>
              <a:t>endl</a:t>
            </a:r>
            <a:r>
              <a:rPr lang="fr-FR" sz="1400" dirty="0">
                <a:latin typeface="Consolas" panose="020B0609020204030204" pitchFamily="49" charset="0"/>
              </a:rPr>
              <a:t>;</a:t>
            </a:r>
          </a:p>
          <a:p>
            <a:pPr marL="0" indent="0">
              <a:buNone/>
            </a:pPr>
            <a:r>
              <a:rPr lang="fr-FR" sz="1400" dirty="0">
                <a:latin typeface="Consolas" panose="020B0609020204030204" pitchFamily="49" charset="0"/>
              </a:rPr>
              <a:t>// </a:t>
            </a:r>
            <a:r>
              <a:rPr lang="fr-FR" sz="1400" dirty="0" err="1">
                <a:latin typeface="Consolas" panose="020B0609020204030204" pitchFamily="49" charset="0"/>
              </a:rPr>
              <a:t>Chuyển</a:t>
            </a:r>
            <a:r>
              <a:rPr lang="fr-FR" sz="1400" dirty="0">
                <a:latin typeface="Consolas" panose="020B0609020204030204" pitchFamily="49" charset="0"/>
              </a:rPr>
              <a:t> </a:t>
            </a:r>
            <a:r>
              <a:rPr lang="fr-FR" sz="1400" dirty="0" err="1">
                <a:latin typeface="Consolas" panose="020B0609020204030204" pitchFamily="49" charset="0"/>
              </a:rPr>
              <a:t>đổi</a:t>
            </a:r>
            <a:r>
              <a:rPr lang="fr-FR" sz="1400" dirty="0">
                <a:latin typeface="Consolas" panose="020B0609020204030204" pitchFamily="49" charset="0"/>
              </a:rPr>
              <a:t> </a:t>
            </a:r>
            <a:r>
              <a:rPr lang="fr-FR" sz="1400" dirty="0" err="1">
                <a:latin typeface="Consolas" panose="020B0609020204030204" pitchFamily="49" charset="0"/>
              </a:rPr>
              <a:t>từ</a:t>
            </a:r>
            <a:r>
              <a:rPr lang="fr-FR" sz="1400" dirty="0">
                <a:latin typeface="Consolas" panose="020B0609020204030204" pitchFamily="49" charset="0"/>
              </a:rPr>
              <a:t> </a:t>
            </a:r>
            <a:r>
              <a:rPr lang="fr-FR" sz="1400" dirty="0" err="1">
                <a:latin typeface="Consolas" panose="020B0609020204030204" pitchFamily="49" charset="0"/>
              </a:rPr>
              <a:t>kiểu</a:t>
            </a:r>
            <a:r>
              <a:rPr lang="fr-FR" sz="1400" dirty="0">
                <a:latin typeface="Consolas" panose="020B0609020204030204" pitchFamily="49" charset="0"/>
              </a:rPr>
              <a:t> </a:t>
            </a:r>
            <a:r>
              <a:rPr lang="fr-FR" sz="1400" dirty="0" err="1">
                <a:latin typeface="Consolas" panose="020B0609020204030204" pitchFamily="49" charset="0"/>
              </a:rPr>
              <a:t>lớn</a:t>
            </a:r>
            <a:r>
              <a:rPr lang="fr-FR" sz="1400" dirty="0">
                <a:latin typeface="Consolas" panose="020B0609020204030204" pitchFamily="49" charset="0"/>
              </a:rPr>
              <a:t> </a:t>
            </a:r>
            <a:r>
              <a:rPr lang="fr-FR" sz="1400" dirty="0" err="1">
                <a:latin typeface="Consolas" panose="020B0609020204030204" pitchFamily="49" charset="0"/>
              </a:rPr>
              <a:t>hơn</a:t>
            </a:r>
            <a:r>
              <a:rPr lang="fr-FR" sz="1400" dirty="0">
                <a:latin typeface="Consolas" panose="020B0609020204030204" pitchFamily="49" charset="0"/>
              </a:rPr>
              <a:t> sang </a:t>
            </a:r>
            <a:r>
              <a:rPr lang="fr-FR" sz="1400" dirty="0" err="1">
                <a:latin typeface="Consolas" panose="020B0609020204030204" pitchFamily="49" charset="0"/>
              </a:rPr>
              <a:t>kiểu</a:t>
            </a:r>
            <a:r>
              <a:rPr lang="fr-FR" sz="1400" dirty="0">
                <a:latin typeface="Consolas" panose="020B0609020204030204" pitchFamily="49" charset="0"/>
              </a:rPr>
              <a:t> </a:t>
            </a:r>
            <a:r>
              <a:rPr lang="fr-FR" sz="1400" dirty="0" err="1">
                <a:latin typeface="Consolas" panose="020B0609020204030204" pitchFamily="49" charset="0"/>
              </a:rPr>
              <a:t>nhỏ</a:t>
            </a:r>
            <a:r>
              <a:rPr lang="fr-FR" sz="1400" dirty="0">
                <a:latin typeface="Consolas" panose="020B0609020204030204" pitchFamily="49" charset="0"/>
              </a:rPr>
              <a:t> </a:t>
            </a:r>
            <a:r>
              <a:rPr lang="fr-FR" sz="1400" dirty="0" err="1">
                <a:latin typeface="Consolas" panose="020B0609020204030204" pitchFamily="49" charset="0"/>
              </a:rPr>
              <a:t>hơn</a:t>
            </a:r>
            <a:r>
              <a:rPr lang="fr-FR" sz="1400" dirty="0">
                <a:latin typeface="Consolas" panose="020B0609020204030204" pitchFamily="49" charset="0"/>
              </a:rPr>
              <a:t> </a:t>
            </a:r>
            <a:r>
              <a:rPr lang="fr-FR" sz="1400" dirty="0">
                <a:latin typeface="Consolas" panose="020B0609020204030204" pitchFamily="49" charset="0"/>
                <a:sym typeface="Wingdings" panose="05000000000000000000" pitchFamily="2" charset="2"/>
              </a:rPr>
              <a:t> </a:t>
            </a:r>
            <a:r>
              <a:rPr lang="fr-FR" sz="1400" dirty="0" err="1">
                <a:latin typeface="Consolas" panose="020B0609020204030204" pitchFamily="49" charset="0"/>
                <a:sym typeface="Wingdings" panose="05000000000000000000" pitchFamily="2" charset="2"/>
              </a:rPr>
              <a:t>làm</a:t>
            </a:r>
            <a:r>
              <a:rPr lang="fr-FR" sz="1400" dirty="0">
                <a:latin typeface="Consolas" panose="020B0609020204030204" pitchFamily="49" charset="0"/>
                <a:sym typeface="Wingdings" panose="05000000000000000000" pitchFamily="2" charset="2"/>
              </a:rPr>
              <a:t> </a:t>
            </a:r>
            <a:r>
              <a:rPr lang="fr-FR" sz="1400" dirty="0" err="1">
                <a:latin typeface="Consolas" panose="020B0609020204030204" pitchFamily="49" charset="0"/>
                <a:sym typeface="Wingdings" panose="05000000000000000000" pitchFamily="2" charset="2"/>
              </a:rPr>
              <a:t>mất</a:t>
            </a:r>
            <a:r>
              <a:rPr lang="fr-FR" sz="1400" dirty="0">
                <a:latin typeface="Consolas" panose="020B0609020204030204" pitchFamily="49" charset="0"/>
                <a:sym typeface="Wingdings" panose="05000000000000000000" pitchFamily="2" charset="2"/>
              </a:rPr>
              <a:t> </a:t>
            </a:r>
            <a:r>
              <a:rPr lang="fr-FR" sz="1400" dirty="0" err="1">
                <a:latin typeface="Consolas" panose="020B0609020204030204" pitchFamily="49" charset="0"/>
                <a:sym typeface="Wingdings" panose="05000000000000000000" pitchFamily="2" charset="2"/>
              </a:rPr>
              <a:t>dữ</a:t>
            </a:r>
            <a:r>
              <a:rPr lang="fr-FR" sz="1400" dirty="0">
                <a:latin typeface="Consolas" panose="020B0609020204030204" pitchFamily="49" charset="0"/>
                <a:sym typeface="Wingdings" panose="05000000000000000000" pitchFamily="2" charset="2"/>
              </a:rPr>
              <a:t> </a:t>
            </a:r>
            <a:r>
              <a:rPr lang="fr-FR" sz="1400" dirty="0" err="1">
                <a:latin typeface="Consolas" panose="020B0609020204030204" pitchFamily="49" charset="0"/>
                <a:sym typeface="Wingdings" panose="05000000000000000000" pitchFamily="2" charset="2"/>
              </a:rPr>
              <a:t>liệu</a:t>
            </a:r>
            <a:endParaRPr lang="en-US" sz="1400" dirty="0">
              <a:latin typeface="Consolas" panose="020B0609020204030204" pitchFamily="49" charset="0"/>
            </a:endParaRPr>
          </a:p>
          <a:p>
            <a:pPr marL="0" indent="0">
              <a:buNone/>
            </a:pPr>
            <a:endParaRPr lang="en-US" dirty="0"/>
          </a:p>
        </p:txBody>
      </p:sp>
      <p:sp>
        <p:nvSpPr>
          <p:cNvPr id="4" name="Content Placeholder 3"/>
          <p:cNvSpPr>
            <a:spLocks noGrp="1"/>
          </p:cNvSpPr>
          <p:nvPr>
            <p:ph sz="half" idx="2"/>
          </p:nvPr>
        </p:nvSpPr>
        <p:spPr/>
        <p:txBody>
          <a:bodyPr/>
          <a:lstStyle/>
          <a:p>
            <a:r>
              <a:rPr lang="en-US" dirty="0" err="1" smtClean="0"/>
              <a:t>Ví</a:t>
            </a:r>
            <a:r>
              <a:rPr lang="en-US" dirty="0" smtClean="0"/>
              <a:t> </a:t>
            </a:r>
            <a:r>
              <a:rPr lang="en-US" dirty="0" err="1" smtClean="0"/>
              <a:t>dụ</a:t>
            </a:r>
            <a:r>
              <a:rPr lang="en-US" dirty="0" smtClean="0"/>
              <a:t> 2:</a:t>
            </a:r>
          </a:p>
          <a:p>
            <a:r>
              <a:rPr lang="en-US" dirty="0" err="1" smtClean="0"/>
              <a:t>Chuyển</a:t>
            </a:r>
            <a:r>
              <a:rPr lang="en-US" dirty="0" smtClean="0"/>
              <a:t> </a:t>
            </a:r>
            <a:r>
              <a:rPr lang="en-US" dirty="0" err="1" smtClean="0"/>
              <a:t>đổi</a:t>
            </a:r>
            <a:r>
              <a:rPr lang="en-US" dirty="0" smtClean="0"/>
              <a:t> </a:t>
            </a:r>
            <a:r>
              <a:rPr lang="en-US" dirty="0" err="1" smtClean="0"/>
              <a:t>kiểu</a:t>
            </a:r>
            <a:r>
              <a:rPr lang="en-US" dirty="0" smtClean="0"/>
              <a:t> </a:t>
            </a:r>
            <a:r>
              <a:rPr lang="en-US" dirty="0" err="1" smtClean="0"/>
              <a:t>ngang</a:t>
            </a:r>
            <a:r>
              <a:rPr lang="en-US" dirty="0" smtClean="0"/>
              <a:t> </a:t>
            </a:r>
            <a:r>
              <a:rPr lang="en-US" dirty="0" err="1" smtClean="0"/>
              <a:t>hàng</a:t>
            </a:r>
            <a:endParaRPr lang="en-US" dirty="0" smtClean="0"/>
          </a:p>
          <a:p>
            <a:r>
              <a:rPr lang="en-US" sz="1400" dirty="0" smtClean="0">
                <a:latin typeface="Consolas" panose="020B0609020204030204" pitchFamily="49" charset="0"/>
              </a:rPr>
              <a:t>(</a:t>
            </a:r>
            <a:r>
              <a:rPr lang="en-US" sz="1400" dirty="0" err="1" smtClean="0">
                <a:latin typeface="Consolas" panose="020B0609020204030204" pitchFamily="49" charset="0"/>
              </a:rPr>
              <a:t>int</a:t>
            </a:r>
            <a:r>
              <a:rPr lang="en-US" sz="1400" dirty="0" smtClean="0">
                <a:latin typeface="Consolas" panose="020B0609020204030204" pitchFamily="49" charset="0"/>
              </a:rPr>
              <a:t> -&gt; long) (float -&gt;double)</a:t>
            </a:r>
          </a:p>
          <a:p>
            <a:pPr marL="0" indent="0">
              <a:buNone/>
            </a:pPr>
            <a:endParaRPr lang="fr-FR" sz="1400" dirty="0">
              <a:latin typeface="Consolas" panose="020B0609020204030204" pitchFamily="49" charset="0"/>
            </a:endParaRPr>
          </a:p>
          <a:p>
            <a:pPr marL="0" indent="0">
              <a:buNone/>
            </a:pPr>
            <a:r>
              <a:rPr lang="en-US" sz="1400" dirty="0">
                <a:latin typeface="Consolas" panose="020B0609020204030204" pitchFamily="49" charset="0"/>
              </a:rPr>
              <a:t>long l(1);         // 1 is a integer</a:t>
            </a:r>
          </a:p>
          <a:p>
            <a:pPr marL="0" indent="0">
              <a:buNone/>
            </a:pPr>
            <a:r>
              <a:rPr lang="en-US" sz="1400" dirty="0">
                <a:latin typeface="Consolas" panose="020B0609020204030204" pitchFamily="49" charset="0"/>
              </a:rPr>
              <a:t>double d(0.1f);    // 0.1 is a float</a:t>
            </a:r>
          </a:p>
          <a:p>
            <a:pPr marL="0" indent="0">
              <a:buNone/>
            </a:pPr>
            <a:r>
              <a:rPr lang="en-US" sz="1400" dirty="0" err="1">
                <a:latin typeface="Consolas" panose="020B0609020204030204" pitchFamily="49" charset="0"/>
              </a:rPr>
              <a:t>cout</a:t>
            </a:r>
            <a:r>
              <a:rPr lang="en-US" sz="1400" dirty="0">
                <a:latin typeface="Consolas" panose="020B0609020204030204" pitchFamily="49" charset="0"/>
              </a:rPr>
              <a:t> &lt;&lt; d &lt;&lt; </a:t>
            </a:r>
            <a:r>
              <a:rPr lang="en-US" sz="1400" dirty="0" err="1">
                <a:latin typeface="Consolas" panose="020B0609020204030204" pitchFamily="49" charset="0"/>
              </a:rPr>
              <a:t>endl</a:t>
            </a:r>
            <a:r>
              <a:rPr lang="en-US" sz="1400" dirty="0">
                <a:latin typeface="Consolas" panose="020B0609020204030204" pitchFamily="49" charset="0"/>
              </a:rPr>
              <a:t>;</a:t>
            </a:r>
            <a:endParaRPr lang="en-US" sz="1400" dirty="0">
              <a:latin typeface="Consolas" panose="020B0609020204030204" pitchFamily="49" charset="0"/>
            </a:endParaRPr>
          </a:p>
        </p:txBody>
      </p:sp>
    </p:spTree>
    <p:extLst>
      <p:ext uri="{BB962C8B-B14F-4D97-AF65-F5344CB8AC3E}">
        <p14:creationId xmlns:p14="http://schemas.microsoft.com/office/powerpoint/2010/main" val="524100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tắc</a:t>
            </a:r>
            <a:r>
              <a:rPr lang="en-US" dirty="0" smtClean="0"/>
              <a:t> </a:t>
            </a:r>
            <a:r>
              <a:rPr lang="en-US" dirty="0" err="1" smtClean="0"/>
              <a:t>ép</a:t>
            </a:r>
            <a:r>
              <a:rPr lang="en-US" dirty="0" smtClean="0"/>
              <a:t> </a:t>
            </a:r>
            <a:r>
              <a:rPr lang="en-US" dirty="0" err="1" smtClean="0"/>
              <a:t>kiểu</a:t>
            </a:r>
            <a:r>
              <a:rPr lang="en-US" dirty="0" smtClean="0"/>
              <a:t> </a:t>
            </a:r>
            <a:r>
              <a:rPr lang="en-US" dirty="0" err="1" smtClean="0"/>
              <a:t>ngầm</a:t>
            </a:r>
            <a:r>
              <a:rPr lang="en-US" dirty="0" smtClean="0"/>
              <a:t> </a:t>
            </a:r>
            <a:r>
              <a:rPr lang="en-US" dirty="0" err="1" smtClean="0"/>
              <a:t>định</a:t>
            </a:r>
            <a:r>
              <a:rPr lang="en-US" dirty="0" smtClean="0"/>
              <a:t> </a:t>
            </a:r>
            <a:r>
              <a:rPr lang="en-US" dirty="0" err="1" smtClean="0"/>
              <a:t>cho</a:t>
            </a:r>
            <a:r>
              <a:rPr lang="en-US" dirty="0" smtClean="0"/>
              <a:t> </a:t>
            </a:r>
            <a:r>
              <a:rPr lang="en-US" dirty="0" err="1" smtClean="0"/>
              <a:t>biểu</a:t>
            </a:r>
            <a:r>
              <a:rPr lang="en-US" dirty="0" smtClean="0"/>
              <a:t> </a:t>
            </a:r>
            <a:r>
              <a:rPr lang="en-US" dirty="0" err="1" smtClean="0"/>
              <a:t>thức</a:t>
            </a:r>
            <a:endParaRPr lang="en-US" dirty="0"/>
          </a:p>
        </p:txBody>
      </p:sp>
      <p:sp>
        <p:nvSpPr>
          <p:cNvPr id="3" name="Content Placeholder 2"/>
          <p:cNvSpPr>
            <a:spLocks noGrp="1"/>
          </p:cNvSpPr>
          <p:nvPr>
            <p:ph idx="1"/>
          </p:nvPr>
        </p:nvSpPr>
        <p:spPr/>
        <p:txBody>
          <a:bodyPr/>
          <a:lstStyle/>
          <a:p>
            <a:r>
              <a:rPr lang="vi-VN" dirty="0"/>
              <a:t>Nếu toán hạng là một số nguyên có </a:t>
            </a:r>
            <a:r>
              <a:rPr lang="vi-VN" b="1" dirty="0"/>
              <a:t>miền giá trị nhỏ</a:t>
            </a:r>
            <a:r>
              <a:rPr lang="vi-VN" dirty="0"/>
              <a:t> </a:t>
            </a:r>
            <a:r>
              <a:rPr lang="vi-VN" b="1" dirty="0"/>
              <a:t>hơn kiểu int</a:t>
            </a:r>
            <a:r>
              <a:rPr lang="vi-VN" dirty="0"/>
              <a:t> (bool, char, unsigned char, signed char, unsigned short, signed short), toán hạng đó sẽ </a:t>
            </a:r>
            <a:r>
              <a:rPr lang="vi-VN" b="1" dirty="0"/>
              <a:t>tự động chuyển về kiểu int hoặc unsigned int.</a:t>
            </a:r>
            <a:endParaRPr lang="vi-VN" dirty="0"/>
          </a:p>
          <a:p>
            <a:r>
              <a:rPr lang="vi-VN" dirty="0"/>
              <a:t>Nếu vẫn không phù hợp, trình biên dịch (compiler) sẽ chuyển các toán hạng về</a:t>
            </a:r>
            <a:r>
              <a:rPr lang="vi-VN" b="1" dirty="0"/>
              <a:t> cùng kiểu dữ liệu với toán hạng có độ ưu tiên cao nhất</a:t>
            </a:r>
            <a:r>
              <a:rPr lang="vi-VN" dirty="0"/>
              <a:t>.</a:t>
            </a:r>
          </a:p>
          <a:p>
            <a:pPr marL="0" indent="0">
              <a:buNone/>
            </a:pPr>
            <a:endParaRPr lang="en-US" dirty="0"/>
          </a:p>
        </p:txBody>
      </p:sp>
    </p:spTree>
    <p:extLst>
      <p:ext uri="{BB962C8B-B14F-4D97-AF65-F5344CB8AC3E}">
        <p14:creationId xmlns:p14="http://schemas.microsoft.com/office/powerpoint/2010/main" val="2448627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Ép</a:t>
            </a:r>
            <a:r>
              <a:rPr lang="en-US" dirty="0" smtClean="0"/>
              <a:t> </a:t>
            </a:r>
            <a:r>
              <a:rPr lang="en-US" dirty="0" err="1" smtClean="0"/>
              <a:t>kiểu</a:t>
            </a:r>
            <a:r>
              <a:rPr lang="en-US" dirty="0" smtClean="0"/>
              <a:t> </a:t>
            </a:r>
            <a:r>
              <a:rPr lang="en-US" dirty="0" err="1" smtClean="0"/>
              <a:t>ngầm</a:t>
            </a:r>
            <a:r>
              <a:rPr lang="en-US" dirty="0" smtClean="0"/>
              <a:t> </a:t>
            </a:r>
            <a:r>
              <a:rPr lang="en-US" dirty="0" err="1" smtClean="0"/>
              <a:t>định</a:t>
            </a:r>
            <a:endParaRPr lang="en-US" dirty="0"/>
          </a:p>
        </p:txBody>
      </p:sp>
      <p:sp>
        <p:nvSpPr>
          <p:cNvPr id="3" name="Content Placeholder 2"/>
          <p:cNvSpPr>
            <a:spLocks noGrp="1"/>
          </p:cNvSpPr>
          <p:nvPr>
            <p:ph idx="1"/>
          </p:nvPr>
        </p:nvSpPr>
        <p:spPr/>
        <p:txBody>
          <a:bodyPr>
            <a:normAutofit/>
          </a:bodyPr>
          <a:lstStyle/>
          <a:p>
            <a:r>
              <a:rPr lang="vi-VN" dirty="0" smtClean="0"/>
              <a:t>Độ </a:t>
            </a:r>
            <a:r>
              <a:rPr lang="vi-VN" dirty="0"/>
              <a:t>ưu tiên kiểu dữ liệu của các toán hạng như sau:</a:t>
            </a:r>
          </a:p>
          <a:p>
            <a:pPr marL="0" indent="0">
              <a:buNone/>
            </a:pPr>
            <a:r>
              <a:rPr lang="en-US" sz="1400" dirty="0" smtClean="0"/>
              <a:t>1. </a:t>
            </a:r>
            <a:r>
              <a:rPr lang="vi-VN" sz="1400" dirty="0" smtClean="0"/>
              <a:t>long </a:t>
            </a:r>
            <a:r>
              <a:rPr lang="vi-VN" sz="1400" dirty="0"/>
              <a:t>double (highest)</a:t>
            </a:r>
          </a:p>
          <a:p>
            <a:pPr marL="0" indent="0">
              <a:buNone/>
            </a:pPr>
            <a:r>
              <a:rPr lang="en-US" sz="1400" dirty="0" smtClean="0"/>
              <a:t>2. </a:t>
            </a:r>
            <a:r>
              <a:rPr lang="vi-VN" sz="1400" dirty="0" smtClean="0"/>
              <a:t>double</a:t>
            </a:r>
            <a:endParaRPr lang="vi-VN" sz="1400" dirty="0"/>
          </a:p>
          <a:p>
            <a:pPr marL="0" indent="0">
              <a:buNone/>
            </a:pPr>
            <a:r>
              <a:rPr lang="en-US" sz="1400" dirty="0" smtClean="0"/>
              <a:t>3. </a:t>
            </a:r>
            <a:r>
              <a:rPr lang="vi-VN" sz="1400" dirty="0" smtClean="0"/>
              <a:t>float</a:t>
            </a:r>
            <a:endParaRPr lang="vi-VN" sz="1400" dirty="0"/>
          </a:p>
          <a:p>
            <a:pPr marL="0" indent="0">
              <a:buNone/>
            </a:pPr>
            <a:r>
              <a:rPr lang="en-US" sz="1400" dirty="0" smtClean="0"/>
              <a:t>4. </a:t>
            </a:r>
            <a:r>
              <a:rPr lang="vi-VN" sz="1400" dirty="0" smtClean="0"/>
              <a:t>unsigned </a:t>
            </a:r>
            <a:r>
              <a:rPr lang="vi-VN" sz="1400" dirty="0"/>
              <a:t>long long</a:t>
            </a:r>
          </a:p>
          <a:p>
            <a:pPr marL="0" indent="0">
              <a:buNone/>
            </a:pPr>
            <a:r>
              <a:rPr lang="en-US" sz="1400" dirty="0" smtClean="0"/>
              <a:t>5. </a:t>
            </a:r>
            <a:r>
              <a:rPr lang="vi-VN" sz="1400" dirty="0" smtClean="0"/>
              <a:t>long </a:t>
            </a:r>
            <a:r>
              <a:rPr lang="vi-VN" sz="1400" dirty="0"/>
              <a:t>long</a:t>
            </a:r>
          </a:p>
          <a:p>
            <a:pPr marL="0" indent="0">
              <a:buNone/>
            </a:pPr>
            <a:r>
              <a:rPr lang="en-US" sz="1400" dirty="0" smtClean="0"/>
              <a:t>6. </a:t>
            </a:r>
            <a:r>
              <a:rPr lang="vi-VN" sz="1400" dirty="0" smtClean="0"/>
              <a:t>unsigned </a:t>
            </a:r>
            <a:r>
              <a:rPr lang="vi-VN" sz="1400" dirty="0"/>
              <a:t>long</a:t>
            </a:r>
          </a:p>
          <a:p>
            <a:pPr marL="0" indent="0">
              <a:buNone/>
            </a:pPr>
            <a:r>
              <a:rPr lang="en-US" sz="1400" dirty="0" smtClean="0"/>
              <a:t>7. </a:t>
            </a:r>
            <a:r>
              <a:rPr lang="vi-VN" sz="1400" dirty="0" smtClean="0"/>
              <a:t>long</a:t>
            </a:r>
            <a:endParaRPr lang="vi-VN" sz="1400" dirty="0"/>
          </a:p>
          <a:p>
            <a:pPr marL="0" indent="0">
              <a:buNone/>
            </a:pPr>
            <a:r>
              <a:rPr lang="en-US" sz="1400" dirty="0" smtClean="0"/>
              <a:t>8. </a:t>
            </a:r>
            <a:r>
              <a:rPr lang="vi-VN" sz="1400" dirty="0" smtClean="0"/>
              <a:t>unsigned </a:t>
            </a:r>
            <a:r>
              <a:rPr lang="vi-VN" sz="1400" dirty="0"/>
              <a:t>int</a:t>
            </a:r>
          </a:p>
          <a:p>
            <a:pPr marL="0" indent="0">
              <a:buNone/>
            </a:pPr>
            <a:r>
              <a:rPr lang="en-US" sz="1400" dirty="0" smtClean="0"/>
              <a:t>9. </a:t>
            </a:r>
            <a:r>
              <a:rPr lang="vi-VN" sz="1400" dirty="0" smtClean="0"/>
              <a:t>int </a:t>
            </a:r>
            <a:r>
              <a:rPr lang="vi-VN" sz="1400" dirty="0"/>
              <a:t>(lowest)</a:t>
            </a:r>
          </a:p>
          <a:p>
            <a:endParaRPr lang="en-US" dirty="0"/>
          </a:p>
        </p:txBody>
      </p:sp>
    </p:spTree>
    <p:extLst>
      <p:ext uri="{BB962C8B-B14F-4D97-AF65-F5344CB8AC3E}">
        <p14:creationId xmlns:p14="http://schemas.microsoft.com/office/powerpoint/2010/main" val="791489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Ép</a:t>
            </a:r>
            <a:r>
              <a:rPr lang="en-US" dirty="0" smtClean="0"/>
              <a:t> </a:t>
            </a:r>
            <a:r>
              <a:rPr lang="en-US" dirty="0" err="1" smtClean="0"/>
              <a:t>kiểu</a:t>
            </a:r>
            <a:r>
              <a:rPr lang="en-US" dirty="0" smtClean="0"/>
              <a:t> </a:t>
            </a:r>
            <a:r>
              <a:rPr lang="en-US" dirty="0" err="1" smtClean="0"/>
              <a:t>ngầm</a:t>
            </a:r>
            <a:r>
              <a:rPr lang="en-US" dirty="0" smtClean="0"/>
              <a:t> </a:t>
            </a:r>
            <a:r>
              <a:rPr lang="en-US" dirty="0" err="1" smtClean="0"/>
              <a:t>định</a:t>
            </a:r>
            <a:endParaRPr lang="en-US" dirty="0"/>
          </a:p>
        </p:txBody>
      </p:sp>
      <p:sp>
        <p:nvSpPr>
          <p:cNvPr id="3" name="Content Placeholder 2"/>
          <p:cNvSpPr>
            <a:spLocks noGrp="1"/>
          </p:cNvSpPr>
          <p:nvPr>
            <p:ph sz="half" idx="1"/>
          </p:nvPr>
        </p:nvSpPr>
        <p:spPr/>
        <p:txBody>
          <a:bodyPr/>
          <a:lstStyle/>
          <a:p>
            <a:r>
              <a:rPr lang="en-US" dirty="0" err="1" smtClean="0"/>
              <a:t>Ví</a:t>
            </a:r>
            <a:r>
              <a:rPr lang="en-US" dirty="0" smtClean="0"/>
              <a:t> </a:t>
            </a:r>
            <a:r>
              <a:rPr lang="en-US" dirty="0" err="1" smtClean="0"/>
              <a:t>dụ</a:t>
            </a:r>
            <a:r>
              <a:rPr lang="en-US" dirty="0" smtClean="0"/>
              <a:t> 1:</a:t>
            </a:r>
          </a:p>
          <a:p>
            <a:endParaRPr lang="en-US" dirty="0"/>
          </a:p>
        </p:txBody>
      </p:sp>
      <p:pic>
        <p:nvPicPr>
          <p:cNvPr id="7" name="Content Placeholder 6"/>
          <p:cNvPicPr>
            <a:picLocks noGrp="1" noChangeAspect="1"/>
          </p:cNvPicPr>
          <p:nvPr>
            <p:ph sz="half" idx="2"/>
          </p:nvPr>
        </p:nvPicPr>
        <p:blipFill>
          <a:blip r:embed="rId2"/>
          <a:stretch>
            <a:fillRect/>
          </a:stretch>
        </p:blipFill>
        <p:spPr>
          <a:xfrm>
            <a:off x="5440489" y="1642090"/>
            <a:ext cx="3743325" cy="2695575"/>
          </a:xfrm>
          <a:prstGeom prst="rect">
            <a:avLst/>
          </a:prstGeom>
        </p:spPr>
      </p:pic>
      <p:sp>
        <p:nvSpPr>
          <p:cNvPr id="6" name="Rectangle 5"/>
          <p:cNvSpPr/>
          <p:nvPr/>
        </p:nvSpPr>
        <p:spPr>
          <a:xfrm>
            <a:off x="822960" y="2592199"/>
            <a:ext cx="6096000" cy="2431435"/>
          </a:xfrm>
          <a:prstGeom prst="rect">
            <a:avLst/>
          </a:prstGeom>
        </p:spPr>
        <p:txBody>
          <a:bodyPr>
            <a:spAutoFit/>
          </a:bodyPr>
          <a:lstStyle/>
          <a:p>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b(2);</a:t>
            </a:r>
          </a:p>
          <a:p>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c(6);</a:t>
            </a:r>
          </a:p>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s(9);</a:t>
            </a:r>
          </a:p>
          <a:p>
            <a:r>
              <a:rPr lang="en-US" sz="1400" dirty="0" err="1" smtClean="0">
                <a:solidFill>
                  <a:srgbClr val="000000"/>
                </a:solidFill>
                <a:latin typeface="Consolas" panose="020B0609020204030204" pitchFamily="49" charset="0"/>
              </a:rPr>
              <a:t>cout</a:t>
            </a:r>
            <a:r>
              <a:rPr lang="en-US" sz="1400" dirty="0" smtClean="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b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c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typeid</a:t>
            </a:r>
            <a:r>
              <a:rPr lang="en-US" sz="1400" dirty="0">
                <a:solidFill>
                  <a:srgbClr val="000000"/>
                </a:solidFill>
                <a:latin typeface="Consolas" panose="020B0609020204030204" pitchFamily="49" charset="0"/>
              </a:rPr>
              <a:t>(b + c + s).name()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endParaRPr lang="en-US" sz="1400" dirty="0" smtClean="0">
              <a:solidFill>
                <a:srgbClr val="000000"/>
              </a:solidFill>
              <a:latin typeface="Consolas" panose="020B0609020204030204" pitchFamily="49" charset="0"/>
            </a:endParaRPr>
          </a:p>
          <a:p>
            <a:r>
              <a:rPr lang="en-US" sz="1400" dirty="0" smtClean="0">
                <a:solidFill>
                  <a:srgbClr val="008080"/>
                </a:solidFill>
                <a:latin typeface="Consolas" panose="020B0609020204030204" pitchFamily="49" charset="0"/>
              </a:rPr>
              <a:t>&lt;&lt;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b + c + s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smtClean="0">
                <a:solidFill>
                  <a:srgbClr val="000000"/>
                </a:solidFill>
                <a:latin typeface="Consolas" panose="020B0609020204030204" pitchFamily="49" charset="0"/>
              </a:rPr>
              <a:t>;</a:t>
            </a:r>
          </a:p>
          <a:p>
            <a:r>
              <a:rPr lang="en-US" sz="1400" dirty="0" smtClean="0">
                <a:latin typeface="Consolas" panose="020B0609020204030204" pitchFamily="49" charset="0"/>
              </a:rPr>
              <a:t>// </a:t>
            </a:r>
            <a:r>
              <a:rPr lang="en-US" sz="1400" dirty="0" err="1" smtClean="0">
                <a:latin typeface="Consolas" panose="020B0609020204030204" pitchFamily="49" charset="0"/>
              </a:rPr>
              <a:t>bị</a:t>
            </a:r>
            <a:r>
              <a:rPr lang="en-US" sz="1400" dirty="0" smtClean="0">
                <a:latin typeface="Consolas" panose="020B0609020204030204" pitchFamily="49" charset="0"/>
              </a:rPr>
              <a:t> </a:t>
            </a:r>
            <a:r>
              <a:rPr lang="en-US" sz="1400" dirty="0" err="1" smtClean="0">
                <a:latin typeface="Consolas" panose="020B0609020204030204" pitchFamily="49" charset="0"/>
              </a:rPr>
              <a:t>chuyển</a:t>
            </a:r>
            <a:r>
              <a:rPr lang="en-US" sz="1400" dirty="0" smtClean="0">
                <a:latin typeface="Consolas" panose="020B0609020204030204" pitchFamily="49" charset="0"/>
              </a:rPr>
              <a:t> </a:t>
            </a:r>
            <a:r>
              <a:rPr lang="en-US" sz="1400" dirty="0" err="1" smtClean="0">
                <a:latin typeface="Consolas" panose="020B0609020204030204" pitchFamily="49" charset="0"/>
              </a:rPr>
              <a:t>về</a:t>
            </a:r>
            <a:r>
              <a:rPr lang="en-US" sz="1400" dirty="0" smtClean="0">
                <a:latin typeface="Consolas" panose="020B0609020204030204" pitchFamily="49" charset="0"/>
              </a:rPr>
              <a:t> </a:t>
            </a:r>
            <a:r>
              <a:rPr lang="en-US" sz="1400" dirty="0" err="1" smtClean="0">
                <a:latin typeface="Consolas" panose="020B0609020204030204" pitchFamily="49" charset="0"/>
              </a:rPr>
              <a:t>int</a:t>
            </a:r>
            <a:r>
              <a:rPr lang="en-US" sz="1400" dirty="0" smtClean="0">
                <a:latin typeface="Consolas" panose="020B0609020204030204" pitchFamily="49" charset="0"/>
              </a:rPr>
              <a:t> b-&gt;1,c-&gt;6,s-&gt;9</a:t>
            </a:r>
          </a:p>
          <a:p>
            <a:r>
              <a:rPr lang="en-US" sz="1400" dirty="0" smtClean="0">
                <a:latin typeface="Consolas" panose="020B0609020204030204" pitchFamily="49" charset="0"/>
              </a:rPr>
              <a:t>/* </a:t>
            </a:r>
            <a:r>
              <a:rPr lang="vi-VN" sz="1200" dirty="0">
                <a:latin typeface="Consolas" panose="020B0609020204030204" pitchFamily="49" charset="0"/>
              </a:rPr>
              <a:t>3 biến b, c, s có kiểu dữ liệu nhỏ hơn kiểu int, nên kết quả biểu thức được chuyển đổi ngầm định về kiểu int</a:t>
            </a:r>
            <a:r>
              <a:rPr lang="vi-VN" sz="1200" dirty="0" smtClean="0">
                <a:latin typeface="Consolas" panose="020B0609020204030204" pitchFamily="49" charset="0"/>
              </a:rPr>
              <a:t>.</a:t>
            </a:r>
            <a:r>
              <a:rPr lang="en-US" sz="1200" dirty="0" smtClean="0">
                <a:latin typeface="Consolas" panose="020B0609020204030204" pitchFamily="49" charset="0"/>
              </a:rPr>
              <a:t> */</a:t>
            </a:r>
            <a:endParaRPr lang="en-US" sz="1200" dirty="0">
              <a:latin typeface="Consolas" panose="020B0609020204030204" pitchFamily="49" charset="0"/>
            </a:endParaRPr>
          </a:p>
        </p:txBody>
      </p:sp>
      <p:sp>
        <p:nvSpPr>
          <p:cNvPr id="8" name="TextBox 7"/>
          <p:cNvSpPr txBox="1"/>
          <p:nvPr/>
        </p:nvSpPr>
        <p:spPr>
          <a:xfrm>
            <a:off x="822960" y="5469989"/>
            <a:ext cx="8202168" cy="646331"/>
          </a:xfrm>
          <a:prstGeom prst="rect">
            <a:avLst/>
          </a:prstGeom>
          <a:noFill/>
        </p:spPr>
        <p:txBody>
          <a:bodyPr wrap="square" rtlCol="0">
            <a:spAutoFit/>
          </a:bodyPr>
          <a:lstStyle/>
          <a:p>
            <a:r>
              <a:rPr lang="en-US" b="1" u="sng" dirty="0" err="1" smtClean="0"/>
              <a:t>Chú</a:t>
            </a:r>
            <a:r>
              <a:rPr lang="en-US" b="1" u="sng" dirty="0" smtClean="0"/>
              <a:t> ý</a:t>
            </a:r>
            <a:r>
              <a:rPr lang="en-US" dirty="0" smtClean="0"/>
              <a:t>: </a:t>
            </a:r>
            <a:r>
              <a:rPr lang="en-US" dirty="0" err="1" smtClean="0">
                <a:solidFill>
                  <a:srgbClr val="FF0000"/>
                </a:solidFill>
              </a:rPr>
              <a:t>typeid</a:t>
            </a:r>
            <a:r>
              <a:rPr lang="en-US" dirty="0" smtClean="0">
                <a:solidFill>
                  <a:srgbClr val="FF0000"/>
                </a:solidFill>
              </a:rPr>
              <a:t>(&lt;</a:t>
            </a:r>
            <a:r>
              <a:rPr lang="en-US" dirty="0" err="1" smtClean="0">
                <a:solidFill>
                  <a:srgbClr val="FF0000"/>
                </a:solidFill>
              </a:rPr>
              <a:t>đối</a:t>
            </a:r>
            <a:r>
              <a:rPr lang="en-US" dirty="0" smtClean="0">
                <a:solidFill>
                  <a:srgbClr val="FF0000"/>
                </a:solidFill>
              </a:rPr>
              <a:t> </a:t>
            </a:r>
            <a:r>
              <a:rPr lang="en-US" dirty="0" err="1" smtClean="0">
                <a:solidFill>
                  <a:srgbClr val="FF0000"/>
                </a:solidFill>
              </a:rPr>
              <a:t>tượng</a:t>
            </a:r>
            <a:r>
              <a:rPr lang="en-US" dirty="0" smtClean="0">
                <a:solidFill>
                  <a:srgbClr val="FF0000"/>
                </a:solidFill>
              </a:rPr>
              <a:t>&gt;).name()</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xuất</a:t>
            </a:r>
            <a:r>
              <a:rPr lang="en-US" dirty="0" smtClean="0"/>
              <a:t> </a:t>
            </a:r>
            <a:r>
              <a:rPr lang="en-US" dirty="0" err="1" smtClean="0"/>
              <a:t>ra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&lt;</a:t>
            </a:r>
            <a:r>
              <a:rPr lang="en-US" dirty="0" err="1" smtClean="0"/>
              <a:t>đối</a:t>
            </a:r>
            <a:r>
              <a:rPr lang="en-US" dirty="0" smtClean="0"/>
              <a:t> </a:t>
            </a:r>
            <a:r>
              <a:rPr lang="en-US" dirty="0" err="1" smtClean="0"/>
              <a:t>tượng</a:t>
            </a:r>
            <a:r>
              <a:rPr lang="en-US" dirty="0" smtClean="0"/>
              <a:t>&gt;</a:t>
            </a:r>
            <a:endParaRPr lang="en-US" dirty="0"/>
          </a:p>
        </p:txBody>
      </p:sp>
    </p:spTree>
    <p:extLst>
      <p:ext uri="{BB962C8B-B14F-4D97-AF65-F5344CB8AC3E}">
        <p14:creationId xmlns:p14="http://schemas.microsoft.com/office/powerpoint/2010/main" val="2312219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Ép</a:t>
            </a:r>
            <a:r>
              <a:rPr lang="en-US" dirty="0" smtClean="0"/>
              <a:t> </a:t>
            </a:r>
            <a:r>
              <a:rPr lang="en-US" dirty="0" err="1" smtClean="0"/>
              <a:t>kiểu</a:t>
            </a:r>
            <a:r>
              <a:rPr lang="en-US" dirty="0" smtClean="0"/>
              <a:t> </a:t>
            </a:r>
            <a:r>
              <a:rPr lang="en-US" dirty="0" err="1" smtClean="0"/>
              <a:t>ngầm</a:t>
            </a:r>
            <a:r>
              <a:rPr lang="en-US" dirty="0" smtClean="0"/>
              <a:t> </a:t>
            </a:r>
            <a:r>
              <a:rPr lang="en-US" dirty="0" err="1" smtClean="0"/>
              <a:t>định</a:t>
            </a:r>
            <a:endParaRPr lang="en-US" dirty="0"/>
          </a:p>
        </p:txBody>
      </p:sp>
      <p:sp>
        <p:nvSpPr>
          <p:cNvPr id="3" name="Content Placeholder 2"/>
          <p:cNvSpPr>
            <a:spLocks noGrp="1"/>
          </p:cNvSpPr>
          <p:nvPr>
            <p:ph sz="half" idx="1"/>
          </p:nvPr>
        </p:nvSpPr>
        <p:spPr/>
        <p:txBody>
          <a:bodyPr/>
          <a:lstStyle/>
          <a:p>
            <a:r>
              <a:rPr lang="en-US" dirty="0" err="1" smtClean="0"/>
              <a:t>Ví</a:t>
            </a:r>
            <a:r>
              <a:rPr lang="en-US" dirty="0" smtClean="0"/>
              <a:t> </a:t>
            </a:r>
            <a:r>
              <a:rPr lang="en-US" dirty="0" err="1" smtClean="0"/>
              <a:t>dụ</a:t>
            </a:r>
            <a:r>
              <a:rPr lang="en-US" dirty="0" smtClean="0"/>
              <a:t> 2:</a:t>
            </a:r>
            <a:endParaRPr lang="en-US" dirty="0"/>
          </a:p>
        </p:txBody>
      </p:sp>
      <p:pic>
        <p:nvPicPr>
          <p:cNvPr id="6" name="Content Placeholder 5"/>
          <p:cNvPicPr>
            <a:picLocks noGrp="1" noChangeAspect="1"/>
          </p:cNvPicPr>
          <p:nvPr>
            <p:ph sz="half" idx="2"/>
          </p:nvPr>
        </p:nvPicPr>
        <p:blipFill>
          <a:blip r:embed="rId2"/>
          <a:stretch>
            <a:fillRect/>
          </a:stretch>
        </p:blipFill>
        <p:spPr>
          <a:xfrm>
            <a:off x="5168727" y="2160589"/>
            <a:ext cx="4105275" cy="2466975"/>
          </a:xfrm>
          <a:prstGeom prst="rect">
            <a:avLst/>
          </a:prstGeom>
        </p:spPr>
      </p:pic>
      <p:sp>
        <p:nvSpPr>
          <p:cNvPr id="5" name="Rectangle 4"/>
          <p:cNvSpPr/>
          <p:nvPr/>
        </p:nvSpPr>
        <p:spPr>
          <a:xfrm>
            <a:off x="677334" y="2649742"/>
            <a:ext cx="4412636" cy="2462213"/>
          </a:xfrm>
          <a:prstGeom prst="rect">
            <a:avLst/>
          </a:prstGeom>
        </p:spPr>
        <p:txBody>
          <a:bodyPr wrap="square">
            <a:spAutoFit/>
          </a:bodyPr>
          <a:lstStyle/>
          <a:p>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s(65);</a:t>
            </a:r>
          </a:p>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n(2);</a:t>
            </a:r>
          </a:p>
          <a:p>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d(1.0);</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d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typeid</a:t>
            </a:r>
            <a:r>
              <a:rPr lang="en-US" sz="1400" dirty="0">
                <a:solidFill>
                  <a:srgbClr val="000000"/>
                </a:solidFill>
                <a:latin typeface="Consolas" panose="020B0609020204030204" pitchFamily="49" charset="0"/>
              </a:rPr>
              <a:t>((s + d) * n).name()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 + d) * n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vi-VN" sz="1400" dirty="0">
                <a:latin typeface="Consolas" panose="020B0609020204030204" pitchFamily="49" charset="0"/>
              </a:rPr>
              <a:t>kiểu double có độ ưu tiên cao nhất, nên cả biểu thức sẽ chuyển đổi ngầm định về kiểu </a:t>
            </a:r>
            <a:r>
              <a:rPr lang="vi-VN" sz="1400" dirty="0" smtClean="0">
                <a:latin typeface="Consolas" panose="020B0609020204030204" pitchFamily="49" charset="0"/>
              </a:rPr>
              <a:t>double</a:t>
            </a:r>
            <a:r>
              <a:rPr lang="en-US" sz="1400" dirty="0" smtClean="0">
                <a:latin typeface="Consolas" panose="020B0609020204030204" pitchFamily="49" charset="0"/>
              </a:rPr>
              <a:t> */</a:t>
            </a:r>
            <a:endParaRPr lang="en-US" sz="1400" dirty="0">
              <a:latin typeface="Consolas" panose="020B0609020204030204" pitchFamily="49" charset="0"/>
            </a:endParaRPr>
          </a:p>
        </p:txBody>
      </p:sp>
    </p:spTree>
    <p:extLst>
      <p:ext uri="{BB962C8B-B14F-4D97-AF65-F5344CB8AC3E}">
        <p14:creationId xmlns:p14="http://schemas.microsoft.com/office/powerpoint/2010/main" val="366531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Ép</a:t>
            </a:r>
            <a:r>
              <a:rPr lang="en-US" dirty="0" smtClean="0"/>
              <a:t> </a:t>
            </a:r>
            <a:r>
              <a:rPr lang="en-US" dirty="0" err="1" smtClean="0"/>
              <a:t>kiểu</a:t>
            </a:r>
            <a:r>
              <a:rPr lang="en-US" dirty="0" smtClean="0"/>
              <a:t> </a:t>
            </a:r>
            <a:r>
              <a:rPr lang="en-US" dirty="0" err="1" smtClean="0"/>
              <a:t>tường</a:t>
            </a:r>
            <a:r>
              <a:rPr lang="en-US" dirty="0" smtClean="0"/>
              <a:t> minh</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1 -  </a:t>
            </a:r>
            <a:r>
              <a:rPr lang="en-US" dirty="0" err="1" smtClean="0"/>
              <a:t>cách</a:t>
            </a:r>
            <a:r>
              <a:rPr lang="en-US" dirty="0" smtClean="0"/>
              <a:t> </a:t>
            </a:r>
            <a:r>
              <a:rPr lang="en-US" dirty="0" smtClean="0"/>
              <a:t>1 (C-style) </a:t>
            </a:r>
            <a:r>
              <a:rPr lang="en-US" dirty="0" smtClean="0"/>
              <a:t>– </a:t>
            </a:r>
            <a:r>
              <a:rPr lang="en-US" i="1" dirty="0" err="1" smtClean="0"/>
              <a:t>Không</a:t>
            </a:r>
            <a:r>
              <a:rPr lang="en-US" i="1" dirty="0" smtClean="0"/>
              <a:t> an </a:t>
            </a:r>
            <a:r>
              <a:rPr lang="en-US" i="1" dirty="0" err="1" smtClean="0"/>
              <a:t>toàn</a:t>
            </a:r>
            <a:r>
              <a:rPr lang="en-US" i="1" dirty="0" smtClean="0"/>
              <a:t> </a:t>
            </a:r>
            <a:r>
              <a:rPr lang="en-US" i="1" dirty="0" err="1" smtClean="0"/>
              <a:t>trong</a:t>
            </a:r>
            <a:r>
              <a:rPr lang="en-US" i="1" dirty="0" smtClean="0"/>
              <a:t> </a:t>
            </a:r>
            <a:r>
              <a:rPr lang="en-US" i="1" dirty="0" err="1" smtClean="0"/>
              <a:t>bảo</a:t>
            </a:r>
            <a:r>
              <a:rPr lang="en-US" i="1" dirty="0" smtClean="0"/>
              <a:t> </a:t>
            </a:r>
            <a:r>
              <a:rPr lang="en-US" i="1" dirty="0" err="1" smtClean="0"/>
              <a:t>mật</a:t>
            </a:r>
            <a:r>
              <a:rPr lang="en-US" dirty="0" smtClean="0"/>
              <a:t>:</a:t>
            </a:r>
          </a:p>
          <a:p>
            <a:pPr marL="0" indent="0">
              <a:buNone/>
            </a:pPr>
            <a:r>
              <a:rPr lang="en-US" dirty="0" err="1"/>
              <a:t>int</a:t>
            </a:r>
            <a:r>
              <a:rPr lang="en-US" dirty="0"/>
              <a:t> x=9,y=2;</a:t>
            </a:r>
          </a:p>
          <a:p>
            <a:pPr marL="0" indent="0">
              <a:buNone/>
            </a:pPr>
            <a:r>
              <a:rPr lang="en-US" dirty="0" err="1"/>
              <a:t>cout</a:t>
            </a:r>
            <a:r>
              <a:rPr lang="en-US" dirty="0"/>
              <a:t> &lt;&lt; </a:t>
            </a:r>
            <a:r>
              <a:rPr lang="en-US" dirty="0">
                <a:solidFill>
                  <a:srgbClr val="FF0000"/>
                </a:solidFill>
              </a:rPr>
              <a:t>(double) </a:t>
            </a:r>
            <a:r>
              <a:rPr lang="en-US" dirty="0"/>
              <a:t>x/y &lt;&lt;</a:t>
            </a:r>
            <a:r>
              <a:rPr lang="en-US" dirty="0" err="1"/>
              <a:t>endl</a:t>
            </a:r>
            <a:r>
              <a:rPr lang="en-US" dirty="0"/>
              <a:t>; </a:t>
            </a:r>
            <a:endParaRPr lang="en-US" dirty="0" smtClean="0"/>
          </a:p>
          <a:p>
            <a:r>
              <a:rPr lang="en-US" dirty="0" err="1" smtClean="0"/>
              <a:t>Ví</a:t>
            </a:r>
            <a:r>
              <a:rPr lang="en-US" dirty="0" smtClean="0"/>
              <a:t> </a:t>
            </a:r>
            <a:r>
              <a:rPr lang="en-US" dirty="0" err="1" smtClean="0"/>
              <a:t>dụ</a:t>
            </a:r>
            <a:r>
              <a:rPr lang="en-US" dirty="0" smtClean="0"/>
              <a:t> 2 -  </a:t>
            </a:r>
            <a:r>
              <a:rPr lang="en-US" dirty="0" err="1" smtClean="0"/>
              <a:t>cách</a:t>
            </a:r>
            <a:r>
              <a:rPr lang="en-US" dirty="0" smtClean="0"/>
              <a:t> 2:</a:t>
            </a:r>
          </a:p>
          <a:p>
            <a:pPr marL="0" indent="0">
              <a:buNone/>
            </a:pPr>
            <a:r>
              <a:rPr lang="en-US" dirty="0"/>
              <a:t>	</a:t>
            </a:r>
            <a:r>
              <a:rPr lang="en-US" dirty="0" err="1" smtClean="0">
                <a:solidFill>
                  <a:srgbClr val="0070C0"/>
                </a:solidFill>
              </a:rPr>
              <a:t>static_cast</a:t>
            </a:r>
            <a:r>
              <a:rPr lang="en-US" dirty="0" smtClean="0">
                <a:solidFill>
                  <a:srgbClr val="0070C0"/>
                </a:solidFill>
              </a:rPr>
              <a:t>&lt;</a:t>
            </a:r>
            <a:r>
              <a:rPr lang="en-US" dirty="0" err="1" smtClean="0">
                <a:solidFill>
                  <a:srgbClr val="0070C0"/>
                </a:solidFill>
              </a:rPr>
              <a:t>new_type</a:t>
            </a:r>
            <a:r>
              <a:rPr lang="en-US" dirty="0" smtClean="0">
                <a:solidFill>
                  <a:srgbClr val="0070C0"/>
                </a:solidFill>
              </a:rPr>
              <a:t>&gt;( &lt;</a:t>
            </a:r>
            <a:r>
              <a:rPr lang="en-US" dirty="0" err="1" smtClean="0">
                <a:solidFill>
                  <a:srgbClr val="0070C0"/>
                </a:solidFill>
              </a:rPr>
              <a:t>biến</a:t>
            </a:r>
            <a:r>
              <a:rPr lang="en-US" dirty="0" smtClean="0">
                <a:solidFill>
                  <a:srgbClr val="0070C0"/>
                </a:solidFill>
              </a:rPr>
              <a:t> </a:t>
            </a:r>
            <a:r>
              <a:rPr lang="en-US" dirty="0" err="1" smtClean="0">
                <a:solidFill>
                  <a:srgbClr val="0070C0"/>
                </a:solidFill>
              </a:rPr>
              <a:t>cần</a:t>
            </a:r>
            <a:r>
              <a:rPr lang="en-US" dirty="0" smtClean="0">
                <a:solidFill>
                  <a:srgbClr val="0070C0"/>
                </a:solidFill>
              </a:rPr>
              <a:t> </a:t>
            </a:r>
            <a:r>
              <a:rPr lang="en-US" dirty="0" err="1" smtClean="0">
                <a:solidFill>
                  <a:srgbClr val="0070C0"/>
                </a:solidFill>
              </a:rPr>
              <a:t>ép</a:t>
            </a:r>
            <a:r>
              <a:rPr lang="en-US" dirty="0" smtClean="0">
                <a:solidFill>
                  <a:srgbClr val="0070C0"/>
                </a:solidFill>
              </a:rPr>
              <a:t> </a:t>
            </a:r>
            <a:r>
              <a:rPr lang="en-US" dirty="0" err="1" smtClean="0">
                <a:solidFill>
                  <a:srgbClr val="0070C0"/>
                </a:solidFill>
              </a:rPr>
              <a:t>kiểu</a:t>
            </a:r>
            <a:r>
              <a:rPr lang="en-US" dirty="0" smtClean="0">
                <a:solidFill>
                  <a:srgbClr val="0070C0"/>
                </a:solidFill>
              </a:rPr>
              <a:t>&gt;);</a:t>
            </a:r>
          </a:p>
          <a:p>
            <a:pPr marL="0" indent="0">
              <a:buNone/>
            </a:pPr>
            <a:r>
              <a:rPr lang="en-US" dirty="0" err="1"/>
              <a:t>int</a:t>
            </a:r>
            <a:r>
              <a:rPr lang="en-US" dirty="0"/>
              <a:t> x=9,y=2;</a:t>
            </a:r>
          </a:p>
          <a:p>
            <a:pPr marL="0" indent="0">
              <a:buNone/>
            </a:pPr>
            <a:r>
              <a:rPr lang="en-US" dirty="0" err="1"/>
              <a:t>cout</a:t>
            </a:r>
            <a:r>
              <a:rPr lang="en-US" dirty="0"/>
              <a:t> &lt;&lt; </a:t>
            </a:r>
            <a:r>
              <a:rPr lang="en-US" dirty="0" err="1" smtClean="0">
                <a:solidFill>
                  <a:srgbClr val="FF0000"/>
                </a:solidFill>
              </a:rPr>
              <a:t>static_cast</a:t>
            </a:r>
            <a:r>
              <a:rPr lang="en-US" dirty="0" smtClean="0">
                <a:solidFill>
                  <a:srgbClr val="FF0000"/>
                </a:solidFill>
              </a:rPr>
              <a:t>&lt;double&gt;(x)/y </a:t>
            </a:r>
            <a:r>
              <a:rPr lang="en-US" dirty="0" smtClean="0"/>
              <a:t>&lt;&lt;</a:t>
            </a:r>
            <a:r>
              <a:rPr lang="en-US" dirty="0" err="1"/>
              <a:t>endl</a:t>
            </a:r>
            <a:r>
              <a:rPr lang="en-US" dirty="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59547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tăng</a:t>
            </a:r>
            <a:r>
              <a:rPr lang="en-US" dirty="0" smtClean="0"/>
              <a:t> </a:t>
            </a:r>
            <a:r>
              <a:rPr lang="en-US" dirty="0" err="1" smtClean="0"/>
              <a:t>giảm</a:t>
            </a:r>
            <a:endParaRPr lang="en-US" dirty="0"/>
          </a:p>
        </p:txBody>
      </p:sp>
      <p:sp>
        <p:nvSpPr>
          <p:cNvPr id="3" name="Content Placeholder 2"/>
          <p:cNvSpPr>
            <a:spLocks noGrp="1"/>
          </p:cNvSpPr>
          <p:nvPr>
            <p:ph idx="1"/>
          </p:nvPr>
        </p:nvSpPr>
        <p:spPr/>
        <p:txBody>
          <a:bodyPr/>
          <a:lstStyle/>
          <a:p>
            <a:r>
              <a:rPr lang="en-US" dirty="0" err="1" smtClean="0"/>
              <a:t>Để</a:t>
            </a:r>
            <a:r>
              <a:rPr lang="en-US" dirty="0" smtClean="0"/>
              <a:t> </a:t>
            </a:r>
            <a:r>
              <a:rPr lang="en-US" dirty="0" err="1" smtClean="0"/>
              <a:t>tăng</a:t>
            </a:r>
            <a:r>
              <a:rPr lang="en-US" dirty="0" smtClean="0"/>
              <a:t> 1 </a:t>
            </a:r>
            <a:r>
              <a:rPr lang="en-US" dirty="0" err="1" smtClean="0"/>
              <a:t>biến</a:t>
            </a:r>
            <a:r>
              <a:rPr lang="en-US" dirty="0" smtClean="0"/>
              <a:t> </a:t>
            </a:r>
            <a:r>
              <a:rPr lang="en-US" b="1" dirty="0" smtClean="0"/>
              <a:t>a</a:t>
            </a:r>
            <a:r>
              <a:rPr lang="en-US" dirty="0" smtClean="0"/>
              <a:t> </a:t>
            </a:r>
            <a:r>
              <a:rPr lang="en-US" dirty="0" err="1" smtClean="0"/>
              <a:t>lên</a:t>
            </a:r>
            <a:r>
              <a:rPr lang="en-US" dirty="0" smtClean="0"/>
              <a:t> 1 </a:t>
            </a:r>
            <a:r>
              <a:rPr lang="en-US" dirty="0" err="1" smtClean="0"/>
              <a:t>đơn</a:t>
            </a:r>
            <a:r>
              <a:rPr lang="en-US" dirty="0" smtClean="0"/>
              <a:t> </a:t>
            </a:r>
            <a:r>
              <a:rPr lang="en-US" dirty="0" err="1" smtClean="0"/>
              <a:t>vị</a:t>
            </a:r>
            <a:r>
              <a:rPr lang="en-US" dirty="0" smtClean="0"/>
              <a:t>, </a:t>
            </a:r>
            <a:r>
              <a:rPr lang="en-US" dirty="0" err="1" smtClean="0"/>
              <a:t>ngoài</a:t>
            </a:r>
            <a:r>
              <a:rPr lang="en-US" dirty="0" smtClean="0"/>
              <a:t> </a:t>
            </a:r>
            <a:r>
              <a:rPr lang="en-US" dirty="0" err="1" smtClean="0"/>
              <a:t>cách</a:t>
            </a:r>
            <a:r>
              <a:rPr lang="en-US" dirty="0" smtClean="0"/>
              <a:t> </a:t>
            </a:r>
            <a:r>
              <a:rPr lang="en-US" dirty="0" err="1" smtClean="0"/>
              <a:t>cách</a:t>
            </a:r>
            <a:r>
              <a:rPr lang="en-US" dirty="0" smtClean="0"/>
              <a:t> </a:t>
            </a:r>
            <a:r>
              <a:rPr lang="en-US" dirty="0" err="1" smtClean="0"/>
              <a:t>viết</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như</a:t>
            </a:r>
            <a:r>
              <a:rPr lang="en-US" dirty="0" smtClean="0"/>
              <a:t> </a:t>
            </a:r>
            <a:r>
              <a:rPr lang="en-US" dirty="0" err="1" smtClean="0"/>
              <a:t>là</a:t>
            </a:r>
            <a:r>
              <a:rPr lang="en-US" dirty="0" smtClean="0"/>
              <a:t>:</a:t>
            </a:r>
          </a:p>
          <a:p>
            <a:pPr marL="0" indent="0">
              <a:buNone/>
            </a:pPr>
            <a:r>
              <a:rPr lang="en-US" dirty="0" smtClean="0"/>
              <a:t>a=a+1;</a:t>
            </a:r>
          </a:p>
          <a:p>
            <a:pPr marL="0" indent="0">
              <a:buNone/>
            </a:pPr>
            <a:r>
              <a:rPr lang="en-US" dirty="0"/>
              <a:t>a</a:t>
            </a:r>
            <a:r>
              <a:rPr lang="en-US" dirty="0" smtClean="0"/>
              <a:t>+=1;</a:t>
            </a:r>
          </a:p>
          <a:p>
            <a:pPr marL="0" indent="0">
              <a:buNone/>
            </a:pPr>
            <a:r>
              <a:rPr lang="en-US" dirty="0" err="1" smtClean="0"/>
              <a:t>Thì</a:t>
            </a:r>
            <a:r>
              <a:rPr lang="en-US" dirty="0" smtClean="0"/>
              <a:t> ta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viết</a:t>
            </a:r>
            <a:r>
              <a:rPr lang="en-US" dirty="0" smtClean="0"/>
              <a:t> </a:t>
            </a:r>
            <a:r>
              <a:rPr lang="en-US" dirty="0" err="1" smtClean="0"/>
              <a:t>là</a:t>
            </a:r>
            <a:r>
              <a:rPr lang="en-US" dirty="0" smtClean="0"/>
              <a:t> </a:t>
            </a:r>
            <a:r>
              <a:rPr lang="en-US" b="1" dirty="0" smtClean="0"/>
              <a:t>++a</a:t>
            </a:r>
            <a:r>
              <a:rPr lang="en-US" dirty="0" smtClean="0"/>
              <a:t> </a:t>
            </a:r>
            <a:r>
              <a:rPr lang="en-US" dirty="0" err="1" smtClean="0"/>
              <a:t>hoặc</a:t>
            </a:r>
            <a:r>
              <a:rPr lang="en-US" dirty="0" smtClean="0"/>
              <a:t> </a:t>
            </a:r>
            <a:r>
              <a:rPr lang="en-US" b="1" dirty="0" smtClean="0"/>
              <a:t>a++</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thế</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phép</a:t>
            </a:r>
            <a:r>
              <a:rPr lang="en-US" dirty="0" smtClean="0"/>
              <a:t> </a:t>
            </a:r>
            <a:r>
              <a:rPr lang="en-US" dirty="0" err="1" smtClean="0"/>
              <a:t>trừ</a:t>
            </a:r>
            <a:r>
              <a:rPr lang="en-US" dirty="0" smtClean="0"/>
              <a:t>.</a:t>
            </a:r>
            <a:endParaRPr lang="en-US" dirty="0"/>
          </a:p>
        </p:txBody>
      </p:sp>
    </p:spTree>
    <p:extLst>
      <p:ext uri="{BB962C8B-B14F-4D97-AF65-F5344CB8AC3E}">
        <p14:creationId xmlns:p14="http://schemas.microsoft.com/office/powerpoint/2010/main" val="8282850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khác</a:t>
            </a:r>
            <a:r>
              <a:rPr lang="en-US" dirty="0" smtClean="0"/>
              <a:t> </a:t>
            </a:r>
            <a:r>
              <a:rPr lang="en-US" dirty="0" err="1" smtClean="0"/>
              <a:t>nhau</a:t>
            </a:r>
            <a:r>
              <a:rPr lang="en-US" dirty="0" smtClean="0"/>
              <a:t> </a:t>
            </a:r>
            <a:r>
              <a:rPr lang="en-US" dirty="0" err="1" smtClean="0"/>
              <a:t>giữa</a:t>
            </a:r>
            <a:r>
              <a:rPr lang="en-US" dirty="0" smtClean="0"/>
              <a:t> a++ </a:t>
            </a:r>
            <a:r>
              <a:rPr lang="en-US" dirty="0" err="1" smtClean="0"/>
              <a:t>và</a:t>
            </a:r>
            <a:r>
              <a:rPr lang="en-US" dirty="0" smtClean="0"/>
              <a:t> ++a</a:t>
            </a:r>
            <a:endParaRPr lang="en-US" dirty="0"/>
          </a:p>
        </p:txBody>
      </p:sp>
      <p:sp>
        <p:nvSpPr>
          <p:cNvPr id="3" name="Text Placeholder 2"/>
          <p:cNvSpPr>
            <a:spLocks noGrp="1"/>
          </p:cNvSpPr>
          <p:nvPr>
            <p:ph type="body" idx="1"/>
          </p:nvPr>
        </p:nvSpPr>
        <p:spPr/>
        <p:txBody>
          <a:bodyPr/>
          <a:lstStyle/>
          <a:p>
            <a:r>
              <a:rPr lang="en-US" b="1" dirty="0" smtClean="0"/>
              <a:t>a++ </a:t>
            </a:r>
            <a:r>
              <a:rPr lang="en-US" dirty="0" smtClean="0"/>
              <a:t>: </a:t>
            </a:r>
            <a:r>
              <a:rPr lang="en-US" dirty="0" err="1" smtClean="0"/>
              <a:t>Tính</a:t>
            </a:r>
            <a:r>
              <a:rPr lang="en-US" dirty="0" smtClean="0"/>
              <a:t> </a:t>
            </a:r>
            <a:r>
              <a:rPr lang="en-US" dirty="0" err="1" smtClean="0"/>
              <a:t>trước</a:t>
            </a:r>
            <a:r>
              <a:rPr lang="en-US" dirty="0" smtClean="0"/>
              <a:t>, </a:t>
            </a:r>
            <a:r>
              <a:rPr lang="en-US" dirty="0" err="1" smtClean="0"/>
              <a:t>tăng</a:t>
            </a:r>
            <a:r>
              <a:rPr lang="en-US" dirty="0" smtClean="0"/>
              <a:t> </a:t>
            </a:r>
            <a:r>
              <a:rPr lang="en-US" dirty="0" err="1" smtClean="0"/>
              <a:t>sau</a:t>
            </a:r>
            <a:endParaRPr lang="en-US" dirty="0"/>
          </a:p>
        </p:txBody>
      </p:sp>
      <p:sp>
        <p:nvSpPr>
          <p:cNvPr id="4" name="Content Placeholder 3"/>
          <p:cNvSpPr>
            <a:spLocks noGrp="1"/>
          </p:cNvSpPr>
          <p:nvPr>
            <p:ph sz="half" idx="2"/>
          </p:nvPr>
        </p:nvSpPr>
        <p:spPr/>
        <p:txBody>
          <a:bodyPr/>
          <a:lstStyle/>
          <a:p>
            <a:pPr marL="0" indent="0">
              <a:buNone/>
            </a:pPr>
            <a:r>
              <a:rPr lang="en-US" sz="1400" dirty="0" err="1"/>
              <a:t>int</a:t>
            </a:r>
            <a:r>
              <a:rPr lang="en-US" sz="1400" dirty="0"/>
              <a:t> a = 3;</a:t>
            </a:r>
          </a:p>
          <a:p>
            <a:pPr marL="0" indent="0">
              <a:buNone/>
            </a:pPr>
            <a:r>
              <a:rPr lang="en-US" sz="1400" dirty="0" err="1"/>
              <a:t>int</a:t>
            </a:r>
            <a:r>
              <a:rPr lang="en-US" sz="1400" dirty="0"/>
              <a:t> x = (a++) + 3;</a:t>
            </a:r>
          </a:p>
          <a:p>
            <a:pPr marL="0" indent="0">
              <a:buNone/>
            </a:pPr>
            <a:r>
              <a:rPr lang="en-US" sz="1400" dirty="0" err="1"/>
              <a:t>cout</a:t>
            </a:r>
            <a:r>
              <a:rPr lang="en-US" sz="1400" dirty="0"/>
              <a:t> &lt;&lt; "a = " &lt;&lt; a &lt;&lt; </a:t>
            </a:r>
            <a:r>
              <a:rPr lang="en-US" sz="1400" dirty="0" err="1"/>
              <a:t>endl</a:t>
            </a:r>
            <a:r>
              <a:rPr lang="en-US" sz="1400" dirty="0"/>
              <a:t>;</a:t>
            </a:r>
          </a:p>
          <a:p>
            <a:pPr marL="0" indent="0">
              <a:buNone/>
            </a:pPr>
            <a:r>
              <a:rPr lang="en-US" sz="1400" dirty="0" err="1"/>
              <a:t>cout</a:t>
            </a:r>
            <a:r>
              <a:rPr lang="en-US" sz="1400" dirty="0"/>
              <a:t> &lt;&lt; "</a:t>
            </a:r>
            <a:r>
              <a:rPr lang="en-US" sz="1400" dirty="0" smtClean="0"/>
              <a:t>x = </a:t>
            </a:r>
            <a:r>
              <a:rPr lang="en-US" sz="1400" dirty="0"/>
              <a:t>" &lt;&lt; x &lt;&lt; </a:t>
            </a:r>
            <a:r>
              <a:rPr lang="en-US" sz="1400" dirty="0" err="1"/>
              <a:t>endl</a:t>
            </a:r>
            <a:r>
              <a:rPr lang="en-US" sz="1400" dirty="0" smtClean="0"/>
              <a:t>;</a:t>
            </a:r>
          </a:p>
          <a:p>
            <a:r>
              <a:rPr lang="en-US" dirty="0" err="1" smtClean="0"/>
              <a:t>Kết</a:t>
            </a:r>
            <a:r>
              <a:rPr lang="en-US" dirty="0" smtClean="0"/>
              <a:t> </a:t>
            </a:r>
            <a:r>
              <a:rPr lang="en-US" dirty="0" err="1" smtClean="0"/>
              <a:t>quả</a:t>
            </a:r>
            <a:r>
              <a:rPr lang="en-US" dirty="0" smtClean="0"/>
              <a:t>: </a:t>
            </a:r>
          </a:p>
          <a:p>
            <a:r>
              <a:rPr lang="en-US" dirty="0" smtClean="0"/>
              <a:t>a = 4</a:t>
            </a:r>
          </a:p>
          <a:p>
            <a:r>
              <a:rPr lang="en-US" dirty="0" smtClean="0"/>
              <a:t>x = 6</a:t>
            </a:r>
            <a:endParaRPr lang="en-US" dirty="0"/>
          </a:p>
        </p:txBody>
      </p:sp>
      <p:sp>
        <p:nvSpPr>
          <p:cNvPr id="5" name="Text Placeholder 4"/>
          <p:cNvSpPr>
            <a:spLocks noGrp="1"/>
          </p:cNvSpPr>
          <p:nvPr>
            <p:ph type="body" sz="quarter" idx="3"/>
          </p:nvPr>
        </p:nvSpPr>
        <p:spPr/>
        <p:txBody>
          <a:bodyPr/>
          <a:lstStyle/>
          <a:p>
            <a:r>
              <a:rPr lang="en-US" b="1" dirty="0" smtClean="0"/>
              <a:t>++a</a:t>
            </a:r>
            <a:r>
              <a:rPr lang="en-US" dirty="0" smtClean="0"/>
              <a:t>: </a:t>
            </a:r>
            <a:r>
              <a:rPr lang="en-US" dirty="0" err="1" smtClean="0"/>
              <a:t>tăng</a:t>
            </a:r>
            <a:r>
              <a:rPr lang="en-US" dirty="0" smtClean="0"/>
              <a:t> </a:t>
            </a:r>
            <a:r>
              <a:rPr lang="en-US" dirty="0" err="1" smtClean="0"/>
              <a:t>trước</a:t>
            </a:r>
            <a:r>
              <a:rPr lang="en-US" dirty="0" smtClean="0"/>
              <a:t>, </a:t>
            </a:r>
            <a:r>
              <a:rPr lang="en-US" dirty="0" err="1" smtClean="0"/>
              <a:t>tính</a:t>
            </a:r>
            <a:r>
              <a:rPr lang="en-US" dirty="0" smtClean="0"/>
              <a:t> </a:t>
            </a:r>
            <a:r>
              <a:rPr lang="en-US" dirty="0" err="1" smtClean="0"/>
              <a:t>sau</a:t>
            </a:r>
            <a:endParaRPr lang="en-US" dirty="0"/>
          </a:p>
        </p:txBody>
      </p:sp>
      <p:sp>
        <p:nvSpPr>
          <p:cNvPr id="6" name="Content Placeholder 5"/>
          <p:cNvSpPr>
            <a:spLocks noGrp="1"/>
          </p:cNvSpPr>
          <p:nvPr>
            <p:ph sz="quarter" idx="4"/>
          </p:nvPr>
        </p:nvSpPr>
        <p:spPr/>
        <p:txBody>
          <a:bodyPr/>
          <a:lstStyle/>
          <a:p>
            <a:pPr marL="0" indent="0">
              <a:buNone/>
            </a:pPr>
            <a:r>
              <a:rPr lang="en-US" sz="1400" dirty="0" err="1"/>
              <a:t>int</a:t>
            </a:r>
            <a:r>
              <a:rPr lang="en-US" sz="1400" dirty="0"/>
              <a:t> a = 3;</a:t>
            </a:r>
          </a:p>
          <a:p>
            <a:pPr marL="0" indent="0">
              <a:buNone/>
            </a:pPr>
            <a:r>
              <a:rPr lang="en-US" sz="1400" dirty="0" err="1"/>
              <a:t>int</a:t>
            </a:r>
            <a:r>
              <a:rPr lang="en-US" sz="1400" dirty="0"/>
              <a:t> x = (++a) + 3;</a:t>
            </a:r>
          </a:p>
          <a:p>
            <a:pPr marL="0" indent="0">
              <a:buNone/>
            </a:pPr>
            <a:r>
              <a:rPr lang="en-US" sz="1400" dirty="0" err="1"/>
              <a:t>cout</a:t>
            </a:r>
            <a:r>
              <a:rPr lang="en-US" sz="1400" dirty="0"/>
              <a:t> &lt;&lt; "a = " &lt;&lt; a &lt;&lt; </a:t>
            </a:r>
            <a:r>
              <a:rPr lang="en-US" sz="1400" dirty="0" err="1"/>
              <a:t>endl</a:t>
            </a:r>
            <a:r>
              <a:rPr lang="en-US" sz="1400" dirty="0"/>
              <a:t>;</a:t>
            </a:r>
          </a:p>
          <a:p>
            <a:pPr marL="0" indent="0">
              <a:buNone/>
            </a:pPr>
            <a:r>
              <a:rPr lang="en-US" sz="1400" dirty="0" err="1"/>
              <a:t>cout</a:t>
            </a:r>
            <a:r>
              <a:rPr lang="en-US" sz="1400" dirty="0"/>
              <a:t> &lt;&lt; "</a:t>
            </a:r>
            <a:r>
              <a:rPr lang="en-US" sz="1400" dirty="0" smtClean="0"/>
              <a:t>x = </a:t>
            </a:r>
            <a:r>
              <a:rPr lang="en-US" sz="1400" dirty="0"/>
              <a:t>" &lt;&lt; x &lt;&lt; </a:t>
            </a:r>
            <a:r>
              <a:rPr lang="en-US" sz="1400" dirty="0" err="1"/>
              <a:t>endl</a:t>
            </a:r>
            <a:r>
              <a:rPr lang="en-US" sz="1400" dirty="0" smtClean="0"/>
              <a:t>;</a:t>
            </a:r>
          </a:p>
          <a:p>
            <a:r>
              <a:rPr lang="en-US" dirty="0" err="1" smtClean="0"/>
              <a:t>Kết</a:t>
            </a:r>
            <a:r>
              <a:rPr lang="en-US" dirty="0" smtClean="0"/>
              <a:t> </a:t>
            </a:r>
            <a:r>
              <a:rPr lang="en-US" dirty="0" err="1" smtClean="0"/>
              <a:t>quả</a:t>
            </a:r>
            <a:r>
              <a:rPr lang="en-US" dirty="0" smtClean="0"/>
              <a:t>:</a:t>
            </a:r>
          </a:p>
          <a:p>
            <a:r>
              <a:rPr lang="en-US" dirty="0" smtClean="0"/>
              <a:t>a = 4</a:t>
            </a:r>
          </a:p>
          <a:p>
            <a:r>
              <a:rPr lang="en-US" dirty="0" smtClean="0"/>
              <a:t>x = 7</a:t>
            </a:r>
            <a:endParaRPr lang="en-US" dirty="0"/>
          </a:p>
        </p:txBody>
      </p:sp>
    </p:spTree>
    <p:extLst>
      <p:ext uri="{BB962C8B-B14F-4D97-AF65-F5344CB8AC3E}">
        <p14:creationId xmlns:p14="http://schemas.microsoft.com/office/powerpoint/2010/main" val="20970518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so </a:t>
            </a:r>
            <a:r>
              <a:rPr lang="en-US" dirty="0" err="1" smtClean="0"/>
              <a:t>sánh</a:t>
            </a:r>
            <a:endParaRPr lang="en-US" dirty="0"/>
          </a:p>
        </p:txBody>
      </p:sp>
      <p:sp>
        <p:nvSpPr>
          <p:cNvPr id="3" name="Content Placeholder 2"/>
          <p:cNvSpPr>
            <a:spLocks noGrp="1"/>
          </p:cNvSpPr>
          <p:nvPr>
            <p:ph idx="1"/>
          </p:nvPr>
        </p:nvSpPr>
        <p:spPr/>
        <p:txBody>
          <a:bodyPr/>
          <a:lstStyle/>
          <a:p>
            <a:r>
              <a:rPr lang="en-US" altLang="ja-JP" b="1" dirty="0" err="1">
                <a:ea typeface="ＭＳ Ｐゴシック" panose="020B0600070205080204" pitchFamily="34" charset="-128"/>
              </a:rPr>
              <a:t>Các</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toán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tử</a:t>
            </a:r>
            <a:r>
              <a:rPr lang="en-US" altLang="ja-JP" b="1" dirty="0">
                <a:ea typeface="ＭＳ Ｐゴシック" panose="020B0600070205080204" pitchFamily="34" charset="-128"/>
              </a:rPr>
              <a:t> so </a:t>
            </a:r>
            <a:r>
              <a:rPr lang="en-US" altLang="ja-JP" b="1" dirty="0" err="1">
                <a:ea typeface="ＭＳ Ｐゴシック" panose="020B0600070205080204" pitchFamily="34" charset="-128"/>
              </a:rPr>
              <a:t>sánh</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cũng</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có</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thể</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áp</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dụng</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cho</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các</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toán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hạng</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là</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biến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hằng</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số</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hoặc</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là</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một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biểu</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thức</a:t>
            </a:r>
            <a:r>
              <a:rPr lang="en-US" altLang="ja-JP" b="1" dirty="0">
                <a:ea typeface="ＭＳ Ｐゴシック" panose="020B0600070205080204" pitchFamily="34" charset="-128"/>
              </a:rPr>
              <a:t> con. </a:t>
            </a:r>
            <a:r>
              <a:rPr lang="en-US" altLang="ja-JP" b="1" dirty="0" err="1">
                <a:ea typeface="ＭＳ Ｐゴシック" panose="020B0600070205080204" pitchFamily="34" charset="-128"/>
              </a:rPr>
              <a:t>Kết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quả</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của</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biểu</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thức</a:t>
            </a:r>
            <a:r>
              <a:rPr lang="en-US" altLang="ja-JP" b="1" dirty="0">
                <a:ea typeface="ＭＳ Ｐゴシック" panose="020B0600070205080204" pitchFamily="34" charset="-128"/>
              </a:rPr>
              <a:t> so </a:t>
            </a:r>
            <a:r>
              <a:rPr lang="en-US" altLang="ja-JP" b="1" dirty="0" err="1">
                <a:ea typeface="ＭＳ Ｐゴシック" panose="020B0600070205080204" pitchFamily="34" charset="-128"/>
              </a:rPr>
              <a:t>sánh</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luôn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trả</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về</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kết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quả</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là</a:t>
            </a:r>
            <a:r>
              <a:rPr lang="en-US" altLang="ja-JP" b="1" dirty="0">
                <a:ea typeface="ＭＳ Ｐゴシック" panose="020B0600070205080204" pitchFamily="34" charset="-128"/>
              </a:rPr>
              <a:t> 1 </a:t>
            </a:r>
            <a:r>
              <a:rPr lang="en-US" altLang="ja-JP" b="1" dirty="0" err="1">
                <a:ea typeface="ＭＳ Ｐゴシック" panose="020B0600070205080204" pitchFamily="34" charset="-128"/>
              </a:rPr>
              <a:t>thể</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hiện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phép</a:t>
            </a:r>
            <a:r>
              <a:rPr lang="en-US" altLang="ja-JP" b="1" dirty="0">
                <a:ea typeface="ＭＳ Ｐゴシック" panose="020B0600070205080204" pitchFamily="34" charset="-128"/>
              </a:rPr>
              <a:t> so </a:t>
            </a:r>
            <a:r>
              <a:rPr lang="en-US" altLang="ja-JP" b="1" dirty="0" err="1">
                <a:ea typeface="ＭＳ Ｐゴシック" panose="020B0600070205080204" pitchFamily="34" charset="-128"/>
              </a:rPr>
              <a:t>sánh</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đúng</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hoặc</a:t>
            </a:r>
            <a:r>
              <a:rPr lang="en-US" altLang="ja-JP" b="1" dirty="0">
                <a:ea typeface="ＭＳ Ｐゴシック" panose="020B0600070205080204" pitchFamily="34" charset="-128"/>
              </a:rPr>
              <a:t> 0 </a:t>
            </a:r>
            <a:r>
              <a:rPr lang="en-US" altLang="ja-JP" b="1" dirty="0" err="1">
                <a:ea typeface="ＭＳ Ｐゴシック" panose="020B0600070205080204" pitchFamily="34" charset="-128"/>
              </a:rPr>
              <a:t>thể</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hiện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phép</a:t>
            </a:r>
            <a:r>
              <a:rPr lang="en-US" altLang="ja-JP" b="1" dirty="0">
                <a:ea typeface="ＭＳ Ｐゴシック" panose="020B0600070205080204" pitchFamily="34" charset="-128"/>
              </a:rPr>
              <a:t> so </a:t>
            </a:r>
            <a:r>
              <a:rPr lang="en-US" altLang="ja-JP" b="1" dirty="0" err="1">
                <a:ea typeface="ＭＳ Ｐゴシック" panose="020B0600070205080204" pitchFamily="34" charset="-128"/>
              </a:rPr>
              <a:t>sánh</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sai</a:t>
            </a:r>
            <a:r>
              <a:rPr lang="en-US" altLang="ja-JP" b="1" dirty="0">
                <a:ea typeface="ＭＳ Ｐゴシック" panose="020B0600070205080204" pitchFamily="34" charset="-128"/>
              </a:rPr>
              <a:t> </a:t>
            </a:r>
          </a:p>
          <a:p>
            <a:endParaRPr lang="en-US" dirty="0"/>
          </a:p>
        </p:txBody>
      </p:sp>
      <p:pic>
        <p:nvPicPr>
          <p:cNvPr id="5" name="Picture 4" descr="sosa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42416" y="3115056"/>
            <a:ext cx="6967728" cy="2739984"/>
          </a:xfrm>
          <a:prstGeom prst="rect">
            <a:avLst/>
          </a:prstGeom>
          <a:noFill/>
        </p:spPr>
      </p:pic>
    </p:spTree>
    <p:extLst>
      <p:ext uri="{BB962C8B-B14F-4D97-AF65-F5344CB8AC3E}">
        <p14:creationId xmlns:p14="http://schemas.microsoft.com/office/powerpoint/2010/main" val="1689419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Xuất</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r>
              <a:rPr lang="vi-VN" b="1" dirty="0"/>
              <a:t>cout</a:t>
            </a:r>
            <a:r>
              <a:rPr lang="vi-VN" dirty="0"/>
              <a:t> là một đối tượng được định nghĩa trong thư viện </a:t>
            </a:r>
            <a:r>
              <a:rPr lang="vi-VN" b="1" dirty="0"/>
              <a:t>iostream</a:t>
            </a:r>
            <a:r>
              <a:rPr lang="vi-VN" dirty="0"/>
              <a:t>, nó điều </a:t>
            </a:r>
            <a:r>
              <a:rPr lang="vi-VN" dirty="0" smtClean="0"/>
              <a:t>khiển</a:t>
            </a:r>
            <a:r>
              <a:rPr lang="en-US" dirty="0" smtClean="0"/>
              <a:t> </a:t>
            </a:r>
            <a:r>
              <a:rPr lang="vi-VN" dirty="0" smtClean="0"/>
              <a:t>một </a:t>
            </a:r>
            <a:r>
              <a:rPr lang="vi-VN" dirty="0"/>
              <a:t>luồng dữ liệu đầu ra của chương trình, mặc định kết nối với output stream có tên là </a:t>
            </a:r>
            <a:r>
              <a:rPr lang="vi-VN" b="1" dirty="0"/>
              <a:t>stdout</a:t>
            </a:r>
            <a:r>
              <a:rPr lang="vi-VN" dirty="0"/>
              <a:t>. Dữ liệu được đưa vào đối tượng file </a:t>
            </a:r>
            <a:r>
              <a:rPr lang="vi-VN" b="1" dirty="0"/>
              <a:t>stdout</a:t>
            </a:r>
            <a:r>
              <a:rPr lang="vi-VN" dirty="0"/>
              <a:t> này sẽ được chuyển lên màn hình (hoặc thiết bị đầu ra chuẩn nào đó</a:t>
            </a:r>
            <a:r>
              <a:rPr lang="vi-VN" dirty="0" smtClean="0"/>
              <a:t>).</a:t>
            </a:r>
            <a:endParaRPr lang="en-US" dirty="0" smtClean="0"/>
          </a:p>
          <a:p>
            <a:r>
              <a:rPr lang="en-US" b="1" dirty="0" err="1" smtClean="0"/>
              <a:t>cout</a:t>
            </a:r>
            <a:r>
              <a:rPr lang="en-US" dirty="0" smtClean="0"/>
              <a:t> </a:t>
            </a:r>
            <a:r>
              <a:rPr lang="en-US" dirty="0" err="1" smtClean="0"/>
              <a:t>nằm</a:t>
            </a:r>
            <a:r>
              <a:rPr lang="en-US" dirty="0" smtClean="0"/>
              <a:t> </a:t>
            </a:r>
            <a:r>
              <a:rPr lang="en-US" dirty="0" err="1" smtClean="0"/>
              <a:t>trong</a:t>
            </a:r>
            <a:r>
              <a:rPr lang="en-US" dirty="0" smtClean="0"/>
              <a:t> namespace </a:t>
            </a:r>
            <a:r>
              <a:rPr lang="en-US" dirty="0" err="1" smtClean="0"/>
              <a:t>std</a:t>
            </a:r>
            <a:endParaRPr lang="en-US" dirty="0" smtClean="0"/>
          </a:p>
          <a:p>
            <a:r>
              <a:rPr lang="en-US" u="sng" dirty="0" err="1" smtClean="0"/>
              <a:t>Ví</a:t>
            </a:r>
            <a:r>
              <a:rPr lang="en-US" u="sng" dirty="0" smtClean="0"/>
              <a:t> </a:t>
            </a:r>
            <a:r>
              <a:rPr lang="en-US" u="sng" dirty="0" err="1" smtClean="0"/>
              <a:t>dụ</a:t>
            </a:r>
            <a:r>
              <a:rPr lang="en-US" u="sng" dirty="0" smtClean="0"/>
              <a:t>:</a:t>
            </a:r>
          </a:p>
          <a:p>
            <a:pPr marL="0" indent="0">
              <a:buNone/>
            </a:pPr>
            <a:r>
              <a:rPr lang="en-US" sz="1400" dirty="0" err="1"/>
              <a:t>cout</a:t>
            </a:r>
            <a:r>
              <a:rPr lang="en-US" sz="1400" dirty="0"/>
              <a:t> &lt;&lt; "Hello"; // </a:t>
            </a:r>
            <a:r>
              <a:rPr lang="en-US" sz="1400" dirty="0" err="1"/>
              <a:t>Xuất</a:t>
            </a:r>
            <a:r>
              <a:rPr lang="en-US" sz="1400" dirty="0"/>
              <a:t> </a:t>
            </a:r>
            <a:r>
              <a:rPr lang="en-US" sz="1400" dirty="0" err="1"/>
              <a:t>lên</a:t>
            </a:r>
            <a:r>
              <a:rPr lang="en-US" sz="1400" dirty="0"/>
              <a:t> </a:t>
            </a:r>
            <a:r>
              <a:rPr lang="en-US" sz="1400" dirty="0" err="1"/>
              <a:t>màn</a:t>
            </a:r>
            <a:r>
              <a:rPr lang="en-US" sz="1400" dirty="0"/>
              <a:t> </a:t>
            </a:r>
            <a:r>
              <a:rPr lang="en-US" sz="1400" dirty="0" err="1"/>
              <a:t>hình</a:t>
            </a:r>
            <a:r>
              <a:rPr lang="en-US" sz="1400" dirty="0"/>
              <a:t> </a:t>
            </a:r>
            <a:r>
              <a:rPr lang="en-US" sz="1400" dirty="0" err="1"/>
              <a:t>chữ</a:t>
            </a:r>
            <a:r>
              <a:rPr lang="en-US" sz="1400" dirty="0"/>
              <a:t> Hello</a:t>
            </a:r>
          </a:p>
          <a:p>
            <a:pPr marL="0" indent="0">
              <a:buNone/>
            </a:pPr>
            <a:r>
              <a:rPr lang="en-US" sz="1400" dirty="0" err="1"/>
              <a:t>cout</a:t>
            </a:r>
            <a:r>
              <a:rPr lang="en-US" sz="1400" dirty="0"/>
              <a:t> &lt;&lt; "Nam nay la </a:t>
            </a:r>
            <a:r>
              <a:rPr lang="en-US" sz="1400" dirty="0" err="1"/>
              <a:t>nam</a:t>
            </a:r>
            <a:r>
              <a:rPr lang="en-US" sz="1400" dirty="0"/>
              <a:t> " &lt;&lt; 2018&lt;&lt; " - Nam Mau </a:t>
            </a:r>
            <a:r>
              <a:rPr lang="en-US" sz="1400" dirty="0" err="1"/>
              <a:t>Tuat</a:t>
            </a:r>
            <a:r>
              <a:rPr lang="en-US" sz="1400" dirty="0"/>
              <a:t>" &lt;&lt;</a:t>
            </a:r>
            <a:r>
              <a:rPr lang="en-US" sz="1400" dirty="0" err="1"/>
              <a:t>endl</a:t>
            </a:r>
            <a:r>
              <a:rPr lang="en-US" sz="1400" dirty="0" smtClean="0"/>
              <a:t>;</a:t>
            </a:r>
          </a:p>
          <a:p>
            <a:pPr marL="0" indent="0">
              <a:buNone/>
            </a:pPr>
            <a:r>
              <a:rPr lang="en-US" sz="1400" dirty="0" smtClean="0"/>
              <a:t>// </a:t>
            </a:r>
            <a:r>
              <a:rPr lang="en-US" sz="1400" dirty="0" err="1" smtClean="0"/>
              <a:t>Xuất</a:t>
            </a:r>
            <a:r>
              <a:rPr lang="en-US" sz="1400" dirty="0" smtClean="0"/>
              <a:t> </a:t>
            </a:r>
            <a:r>
              <a:rPr lang="en-US" sz="1400" dirty="0" err="1" smtClean="0"/>
              <a:t>số</a:t>
            </a:r>
            <a:r>
              <a:rPr lang="en-US" sz="1400" dirty="0" smtClean="0"/>
              <a:t> </a:t>
            </a:r>
            <a:r>
              <a:rPr lang="en-US" sz="1400" dirty="0" err="1" smtClean="0"/>
              <a:t>và</a:t>
            </a:r>
            <a:r>
              <a:rPr lang="en-US" sz="1400" dirty="0" smtClean="0"/>
              <a:t> </a:t>
            </a:r>
            <a:r>
              <a:rPr lang="en-US" sz="1400" dirty="0" err="1" smtClean="0"/>
              <a:t>chữ</a:t>
            </a:r>
            <a:r>
              <a:rPr lang="en-US" sz="1400" dirty="0" smtClean="0"/>
              <a:t>, </a:t>
            </a:r>
            <a:r>
              <a:rPr lang="en-US" sz="1400" dirty="0" err="1" smtClean="0"/>
              <a:t>kèm</a:t>
            </a:r>
            <a:r>
              <a:rPr lang="en-US" sz="1400" dirty="0" smtClean="0"/>
              <a:t> </a:t>
            </a:r>
            <a:r>
              <a:rPr lang="en-US" sz="1400" dirty="0" err="1" smtClean="0"/>
              <a:t>theo</a:t>
            </a:r>
            <a:r>
              <a:rPr lang="en-US" sz="1400" dirty="0" smtClean="0"/>
              <a:t> </a:t>
            </a:r>
            <a:r>
              <a:rPr lang="en-US" sz="1400" dirty="0" err="1" smtClean="0"/>
              <a:t>hàm</a:t>
            </a:r>
            <a:r>
              <a:rPr lang="en-US" sz="1400" dirty="0" smtClean="0"/>
              <a:t> </a:t>
            </a:r>
            <a:r>
              <a:rPr lang="en-US" sz="1400" dirty="0" err="1" smtClean="0"/>
              <a:t>endl</a:t>
            </a:r>
            <a:r>
              <a:rPr lang="en-US" sz="1400" dirty="0" smtClean="0"/>
              <a:t> </a:t>
            </a:r>
            <a:r>
              <a:rPr lang="en-US" sz="1400" dirty="0" err="1" smtClean="0"/>
              <a:t>xuống</a:t>
            </a:r>
            <a:r>
              <a:rPr lang="en-US" sz="1400" dirty="0" smtClean="0"/>
              <a:t> </a:t>
            </a:r>
            <a:r>
              <a:rPr lang="en-US" sz="1400" dirty="0" err="1" smtClean="0"/>
              <a:t>dòng</a:t>
            </a:r>
            <a:endParaRPr lang="en-US" sz="1400" dirty="0" smtClean="0"/>
          </a:p>
        </p:txBody>
      </p:sp>
    </p:spTree>
    <p:extLst>
      <p:ext uri="{BB962C8B-B14F-4D97-AF65-F5344CB8AC3E}">
        <p14:creationId xmlns:p14="http://schemas.microsoft.com/office/powerpoint/2010/main" val="1102421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quan</a:t>
            </a:r>
            <a:r>
              <a:rPr lang="en-US" dirty="0" smtClean="0"/>
              <a:t> </a:t>
            </a:r>
            <a:r>
              <a:rPr lang="en-US" dirty="0" err="1" smtClean="0"/>
              <a:t>hệ</a:t>
            </a:r>
            <a:r>
              <a:rPr lang="en-US" dirty="0" smtClean="0"/>
              <a:t> logic</a:t>
            </a:r>
            <a:endParaRPr lang="en-US" dirty="0"/>
          </a:p>
        </p:txBody>
      </p:sp>
      <p:sp>
        <p:nvSpPr>
          <p:cNvPr id="3" name="Content Placeholder 2"/>
          <p:cNvSpPr>
            <a:spLocks noGrp="1"/>
          </p:cNvSpPr>
          <p:nvPr>
            <p:ph idx="1"/>
          </p:nvPr>
        </p:nvSpPr>
        <p:spPr/>
        <p:txBody>
          <a:bodyPr/>
          <a:lstStyle/>
          <a:p>
            <a:r>
              <a:rPr lang="en-US" altLang="ja-JP" b="1" dirty="0" err="1">
                <a:ea typeface="ＭＳ Ｐゴシック" panose="020B0600070205080204" pitchFamily="34" charset="-128"/>
              </a:rPr>
              <a:t>Các</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toán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tử</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quan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hệ</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áp</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dụng</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được</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cho</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các</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biến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hằng</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số</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và</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biểu</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thức</a:t>
            </a:r>
            <a:r>
              <a:rPr lang="en-US" altLang="ja-JP" b="1" dirty="0">
                <a:ea typeface="ＭＳ Ｐゴシック" panose="020B0600070205080204" pitchFamily="34" charset="-128"/>
              </a:rPr>
              <a:t> con </a:t>
            </a:r>
            <a:r>
              <a:rPr lang="en-US" altLang="ja-JP" b="1" dirty="0" err="1">
                <a:ea typeface="ＭＳ Ｐゴシック" panose="020B0600070205080204" pitchFamily="34" charset="-128"/>
              </a:rPr>
              <a:t>trả</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về</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giá</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trị</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số</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Nếu</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toán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hạng</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có</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giá</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trị</a:t>
            </a:r>
            <a:r>
              <a:rPr lang="en-US" altLang="ja-JP" b="1" dirty="0">
                <a:ea typeface="ＭＳ Ｐゴシック" panose="020B0600070205080204" pitchFamily="34" charset="-128"/>
              </a:rPr>
              <a:t> 0 </a:t>
            </a:r>
            <a:r>
              <a:rPr lang="en-US" altLang="ja-JP" b="1" dirty="0" err="1">
                <a:ea typeface="ＭＳ Ｐゴシック" panose="020B0600070205080204" pitchFamily="34" charset="-128"/>
              </a:rPr>
              <a:t>thì</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được</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coi</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như</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là</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một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mệnh</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đề</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sai</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khác</a:t>
            </a:r>
            <a:r>
              <a:rPr lang="en-US" altLang="ja-JP" b="1" dirty="0">
                <a:ea typeface="ＭＳ Ｐゴシック" panose="020B0600070205080204" pitchFamily="34" charset="-128"/>
              </a:rPr>
              <a:t> 0 </a:t>
            </a:r>
            <a:r>
              <a:rPr lang="en-US" altLang="ja-JP" b="1" dirty="0" err="1">
                <a:ea typeface="ＭＳ Ｐゴシック" panose="020B0600070205080204" pitchFamily="34" charset="-128"/>
              </a:rPr>
              <a:t>cho</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một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mệnh</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đề</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đúng</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Giá</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trị</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biểu</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thức</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thể</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hiện</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kết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quả</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của</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kết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hợp</a:t>
            </a:r>
            <a:r>
              <a:rPr lang="en-US" altLang="ja-JP" b="1" dirty="0">
                <a:ea typeface="ＭＳ Ｐゴシック" panose="020B0600070205080204" pitchFamily="34" charset="-128"/>
              </a:rPr>
              <a:t> logic </a:t>
            </a:r>
            <a:r>
              <a:rPr lang="en-US" altLang="ja-JP" b="1" dirty="0" err="1">
                <a:ea typeface="ＭＳ Ｐゴシック" panose="020B0600070205080204" pitchFamily="34" charset="-128"/>
              </a:rPr>
              <a:t>hai</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mệnh</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đề</a:t>
            </a:r>
            <a:r>
              <a:rPr lang="en-US" altLang="ja-JP" b="1" dirty="0">
                <a:ea typeface="ＭＳ Ｐゴシック" panose="020B0600070205080204" pitchFamily="34" charset="-128"/>
              </a:rPr>
              <a:t>, 1 </a:t>
            </a:r>
            <a:r>
              <a:rPr lang="en-US" altLang="ja-JP" b="1" dirty="0" err="1">
                <a:ea typeface="ＭＳ Ｐゴシック" panose="020B0600070205080204" pitchFamily="34" charset="-128"/>
              </a:rPr>
              <a:t>nếu</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kết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hợp</a:t>
            </a:r>
            <a:r>
              <a:rPr lang="en-US" altLang="ja-JP" b="1" dirty="0">
                <a:ea typeface="ＭＳ Ｐゴシック" panose="020B0600070205080204" pitchFamily="34" charset="-128"/>
              </a:rPr>
              <a:t> logic </a:t>
            </a:r>
            <a:r>
              <a:rPr lang="en-US" altLang="ja-JP" b="1" dirty="0" err="1">
                <a:ea typeface="ＭＳ Ｐゴシック" panose="020B0600070205080204" pitchFamily="34" charset="-128"/>
              </a:rPr>
              <a:t>là</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đúng</a:t>
            </a:r>
            <a:r>
              <a:rPr lang="en-US" altLang="ja-JP" b="1" dirty="0">
                <a:ea typeface="ＭＳ Ｐゴシック" panose="020B0600070205080204" pitchFamily="34" charset="-128"/>
              </a:rPr>
              <a:t>, 0 </a:t>
            </a:r>
            <a:r>
              <a:rPr lang="en-US" altLang="ja-JP" b="1" dirty="0" err="1">
                <a:ea typeface="ＭＳ Ｐゴシック" panose="020B0600070205080204" pitchFamily="34" charset="-128"/>
              </a:rPr>
              <a:t>cho</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trường</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hợp</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sai</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Ví</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dụ</a:t>
            </a:r>
            <a:r>
              <a:rPr lang="en-US" altLang="ja-JP" b="1" dirty="0">
                <a:ea typeface="ＭＳ Ｐゴシック" panose="020B0600070205080204" pitchFamily="34" charset="-128"/>
              </a:rPr>
              <a:t> </a:t>
            </a:r>
            <a:r>
              <a:rPr lang="en-US" altLang="ja-JP" b="1" dirty="0" smtClean="0">
                <a:ea typeface="ＭＳ Ｐゴシック" panose="020B0600070205080204" pitchFamily="34" charset="-128"/>
              </a:rPr>
              <a:t>3&lt;7&amp;&amp;8&gt;6 </a:t>
            </a:r>
            <a:r>
              <a:rPr lang="en-US" altLang="ja-JP" b="1" dirty="0" err="1">
                <a:ea typeface="ＭＳ Ｐゴシック" panose="020B0600070205080204" pitchFamily="34" charset="-128"/>
              </a:rPr>
              <a:t>cho</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kết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quả</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là</a:t>
            </a:r>
            <a:r>
              <a:rPr lang="en-US" altLang="ja-JP" b="1" dirty="0">
                <a:ea typeface="ＭＳ Ｐゴシック" panose="020B0600070205080204" pitchFamily="34" charset="-128"/>
              </a:rPr>
              <a:t> 1, !3 </a:t>
            </a:r>
            <a:r>
              <a:rPr lang="en-US" altLang="ja-JP" b="1" dirty="0" err="1">
                <a:ea typeface="ＭＳ Ｐゴシック" panose="020B0600070205080204" pitchFamily="34" charset="-128"/>
              </a:rPr>
              <a:t>cho</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giá</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trị</a:t>
            </a:r>
            <a:r>
              <a:rPr lang="en-US" altLang="ja-JP" b="1" dirty="0">
                <a:ea typeface="ＭＳ Ｐゴシック" panose="020B0600070205080204" pitchFamily="34" charset="-128"/>
              </a:rPr>
              <a:t> 0. </a:t>
            </a:r>
          </a:p>
          <a:p>
            <a:endParaRPr lang="en-US" dirty="0"/>
          </a:p>
        </p:txBody>
      </p:sp>
      <p:pic>
        <p:nvPicPr>
          <p:cNvPr id="4" name="Picture 4" descr="q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52238" y="3609948"/>
            <a:ext cx="6903042" cy="2371722"/>
          </a:xfrm>
          <a:prstGeom prst="rect">
            <a:avLst/>
          </a:prstGeom>
          <a:noFill/>
        </p:spPr>
      </p:pic>
    </p:spTree>
    <p:extLst>
      <p:ext uri="{BB962C8B-B14F-4D97-AF65-F5344CB8AC3E}">
        <p14:creationId xmlns:p14="http://schemas.microsoft.com/office/powerpoint/2010/main" val="11964609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xử</a:t>
            </a:r>
            <a:r>
              <a:rPr lang="en-US" dirty="0" smtClean="0"/>
              <a:t> </a:t>
            </a:r>
            <a:r>
              <a:rPr lang="en-US" dirty="0" err="1" smtClean="0"/>
              <a:t>lý</a:t>
            </a:r>
            <a:r>
              <a:rPr lang="en-US" dirty="0" smtClean="0"/>
              <a:t> bit</a:t>
            </a:r>
            <a:endParaRPr lang="en-US" dirty="0"/>
          </a:p>
        </p:txBody>
      </p:sp>
      <p:sp>
        <p:nvSpPr>
          <p:cNvPr id="3" name="Content Placeholder 2"/>
          <p:cNvSpPr>
            <a:spLocks noGrp="1"/>
          </p:cNvSpPr>
          <p:nvPr>
            <p:ph idx="1"/>
          </p:nvPr>
        </p:nvSpPr>
        <p:spPr/>
        <p:txBody>
          <a:bodyPr/>
          <a:lstStyle/>
          <a:p>
            <a:r>
              <a:rPr lang="fr-FR" altLang="en-US" b="1" dirty="0" err="1" smtClean="0"/>
              <a:t>Toán</a:t>
            </a:r>
            <a:r>
              <a:rPr lang="fr-FR" altLang="en-US" b="1" dirty="0" smtClean="0"/>
              <a:t> </a:t>
            </a:r>
            <a:r>
              <a:rPr lang="fr-FR" altLang="en-US" b="1" dirty="0" err="1"/>
              <a:t>tử</a:t>
            </a:r>
            <a:r>
              <a:rPr lang="fr-FR" altLang="en-US" b="1" dirty="0"/>
              <a:t> </a:t>
            </a:r>
            <a:r>
              <a:rPr lang="fr-FR" altLang="en-US" b="1" dirty="0" err="1"/>
              <a:t>trên</a:t>
            </a:r>
            <a:r>
              <a:rPr lang="fr-FR" altLang="en-US" b="1" dirty="0"/>
              <a:t> bit </a:t>
            </a:r>
            <a:r>
              <a:rPr lang="fr-FR" altLang="en-US" b="1" dirty="0" err="1"/>
              <a:t>thực</a:t>
            </a:r>
            <a:r>
              <a:rPr lang="fr-FR" altLang="en-US" b="1" dirty="0"/>
              <a:t> </a:t>
            </a:r>
            <a:r>
              <a:rPr lang="fr-FR" altLang="en-US" b="1" dirty="0" err="1"/>
              <a:t>hiện</a:t>
            </a:r>
            <a:r>
              <a:rPr lang="fr-FR" altLang="en-US" b="1" dirty="0"/>
              <a:t> </a:t>
            </a:r>
            <a:r>
              <a:rPr lang="fr-FR" altLang="en-US" b="1" dirty="0" err="1"/>
              <a:t>các</a:t>
            </a:r>
            <a:r>
              <a:rPr lang="fr-FR" altLang="en-US" b="1" dirty="0"/>
              <a:t> </a:t>
            </a:r>
            <a:r>
              <a:rPr lang="fr-FR" altLang="en-US" b="1" dirty="0" err="1"/>
              <a:t>phép</a:t>
            </a:r>
            <a:r>
              <a:rPr lang="fr-FR" altLang="en-US" b="1" dirty="0"/>
              <a:t> </a:t>
            </a:r>
            <a:r>
              <a:rPr lang="fr-FR" altLang="en-US" b="1" dirty="0" err="1"/>
              <a:t>tính</a:t>
            </a:r>
            <a:r>
              <a:rPr lang="fr-FR" altLang="en-US" b="1" dirty="0"/>
              <a:t> </a:t>
            </a:r>
            <a:r>
              <a:rPr lang="fr-FR" altLang="en-US" b="1" dirty="0" err="1"/>
              <a:t>số</a:t>
            </a:r>
            <a:r>
              <a:rPr lang="fr-FR" altLang="en-US" b="1" dirty="0"/>
              <a:t> </a:t>
            </a:r>
            <a:r>
              <a:rPr lang="fr-FR" altLang="en-US" b="1" dirty="0" err="1"/>
              <a:t>học</a:t>
            </a:r>
            <a:r>
              <a:rPr lang="fr-FR" altLang="en-US" b="1" dirty="0"/>
              <a:t> </a:t>
            </a:r>
            <a:r>
              <a:rPr lang="fr-FR" altLang="en-US" b="1" dirty="0" err="1"/>
              <a:t>trên</a:t>
            </a:r>
            <a:r>
              <a:rPr lang="fr-FR" altLang="en-US" b="1" dirty="0"/>
              <a:t> bit </a:t>
            </a:r>
            <a:r>
              <a:rPr lang="fr-FR" altLang="en-US" b="1" dirty="0" err="1"/>
              <a:t>với</a:t>
            </a:r>
            <a:r>
              <a:rPr lang="fr-FR" altLang="en-US" b="1" dirty="0"/>
              <a:t> </a:t>
            </a:r>
            <a:r>
              <a:rPr lang="fr-FR" altLang="en-US" b="1" dirty="0" err="1"/>
              <a:t>các</a:t>
            </a:r>
            <a:r>
              <a:rPr lang="fr-FR" altLang="en-US" b="1" dirty="0"/>
              <a:t> </a:t>
            </a:r>
            <a:r>
              <a:rPr lang="fr-FR" altLang="en-US" b="1" dirty="0" err="1"/>
              <a:t>số</a:t>
            </a:r>
            <a:r>
              <a:rPr lang="fr-FR" altLang="en-US" b="1" dirty="0"/>
              <a:t> </a:t>
            </a:r>
            <a:r>
              <a:rPr lang="fr-FR" altLang="en-US" b="1" dirty="0" err="1"/>
              <a:t>nguyên</a:t>
            </a:r>
            <a:r>
              <a:rPr lang="fr-FR" altLang="en-US" b="1" dirty="0"/>
              <a:t>. </a:t>
            </a:r>
            <a:r>
              <a:rPr lang="fr-FR" altLang="en-US" b="1" dirty="0" err="1"/>
              <a:t>Các</a:t>
            </a:r>
            <a:r>
              <a:rPr lang="fr-FR" altLang="en-US" b="1" dirty="0"/>
              <a:t> </a:t>
            </a:r>
            <a:r>
              <a:rPr lang="fr-FR" altLang="en-US" b="1" dirty="0" err="1"/>
              <a:t>toán</a:t>
            </a:r>
            <a:r>
              <a:rPr lang="fr-FR" altLang="en-US" b="1" dirty="0"/>
              <a:t> </a:t>
            </a:r>
            <a:r>
              <a:rPr lang="fr-FR" altLang="en-US" b="1" dirty="0" err="1"/>
              <a:t>hạng</a:t>
            </a:r>
            <a:r>
              <a:rPr lang="fr-FR" altLang="en-US" b="1" dirty="0"/>
              <a:t> </a:t>
            </a:r>
            <a:r>
              <a:rPr lang="fr-FR" altLang="en-US" b="1" dirty="0" err="1"/>
              <a:t>dùng</a:t>
            </a:r>
            <a:r>
              <a:rPr lang="fr-FR" altLang="en-US" b="1" dirty="0"/>
              <a:t> </a:t>
            </a:r>
            <a:r>
              <a:rPr lang="fr-FR" altLang="en-US" b="1" dirty="0" err="1"/>
              <a:t>cho</a:t>
            </a:r>
            <a:r>
              <a:rPr lang="fr-FR" altLang="en-US" b="1" dirty="0"/>
              <a:t> </a:t>
            </a:r>
            <a:r>
              <a:rPr lang="fr-FR" altLang="en-US" b="1" dirty="0" err="1"/>
              <a:t>các</a:t>
            </a:r>
            <a:r>
              <a:rPr lang="fr-FR" altLang="en-US" b="1" dirty="0"/>
              <a:t> </a:t>
            </a:r>
            <a:r>
              <a:rPr lang="fr-FR" altLang="en-US" b="1" dirty="0" err="1"/>
              <a:t>toán</a:t>
            </a:r>
            <a:r>
              <a:rPr lang="fr-FR" altLang="en-US" b="1" dirty="0"/>
              <a:t> </a:t>
            </a:r>
            <a:r>
              <a:rPr lang="fr-FR" altLang="en-US" b="1" dirty="0" err="1"/>
              <a:t>tử</a:t>
            </a:r>
            <a:r>
              <a:rPr lang="fr-FR" altLang="en-US" b="1" dirty="0"/>
              <a:t> </a:t>
            </a:r>
            <a:r>
              <a:rPr lang="fr-FR" altLang="en-US" b="1" dirty="0" err="1"/>
              <a:t>trên</a:t>
            </a:r>
            <a:r>
              <a:rPr lang="fr-FR" altLang="en-US" b="1" dirty="0"/>
              <a:t> bit </a:t>
            </a:r>
            <a:r>
              <a:rPr lang="fr-FR" altLang="en-US" b="1" dirty="0" err="1"/>
              <a:t>phải</a:t>
            </a:r>
            <a:r>
              <a:rPr lang="fr-FR" altLang="en-US" b="1" dirty="0"/>
              <a:t> là </a:t>
            </a:r>
            <a:r>
              <a:rPr lang="fr-FR" altLang="en-US" b="1" dirty="0" err="1"/>
              <a:t>số</a:t>
            </a:r>
            <a:r>
              <a:rPr lang="fr-FR" altLang="en-US" b="1" dirty="0"/>
              <a:t> </a:t>
            </a:r>
            <a:r>
              <a:rPr lang="fr-FR" altLang="en-US" b="1" dirty="0" err="1"/>
              <a:t>nguyên</a:t>
            </a:r>
            <a:r>
              <a:rPr lang="fr-FR" altLang="en-US" b="1" dirty="0"/>
              <a:t>. </a:t>
            </a:r>
            <a:r>
              <a:rPr lang="fr-FR" altLang="en-US" b="1" dirty="0" err="1"/>
              <a:t>Kết</a:t>
            </a:r>
            <a:r>
              <a:rPr lang="fr-FR" altLang="en-US" b="1" dirty="0"/>
              <a:t> </a:t>
            </a:r>
            <a:r>
              <a:rPr lang="fr-FR" altLang="en-US" b="1" dirty="0" err="1"/>
              <a:t>quả</a:t>
            </a:r>
            <a:r>
              <a:rPr lang="fr-FR" altLang="en-US" b="1" dirty="0"/>
              <a:t> </a:t>
            </a:r>
            <a:r>
              <a:rPr lang="fr-FR" altLang="en-US" b="1" dirty="0" err="1"/>
              <a:t>của</a:t>
            </a:r>
            <a:r>
              <a:rPr lang="fr-FR" altLang="en-US" b="1" dirty="0"/>
              <a:t> </a:t>
            </a:r>
            <a:r>
              <a:rPr lang="fr-FR" altLang="en-US" b="1" dirty="0" err="1"/>
              <a:t>biểu</a:t>
            </a:r>
            <a:r>
              <a:rPr lang="fr-FR" altLang="en-US" b="1" dirty="0"/>
              <a:t> </a:t>
            </a:r>
            <a:r>
              <a:rPr lang="fr-FR" altLang="en-US" b="1" dirty="0" err="1"/>
              <a:t>thức</a:t>
            </a:r>
            <a:r>
              <a:rPr lang="fr-FR" altLang="en-US" b="1" dirty="0"/>
              <a:t> </a:t>
            </a:r>
            <a:r>
              <a:rPr lang="fr-FR" altLang="en-US" b="1" dirty="0" err="1"/>
              <a:t>hoàn</a:t>
            </a:r>
            <a:r>
              <a:rPr lang="fr-FR" altLang="en-US" b="1" dirty="0"/>
              <a:t> </a:t>
            </a:r>
            <a:r>
              <a:rPr lang="fr-FR" altLang="en-US" b="1" dirty="0" err="1"/>
              <a:t>toàn</a:t>
            </a:r>
            <a:r>
              <a:rPr lang="fr-FR" altLang="en-US" b="1" dirty="0"/>
              <a:t> </a:t>
            </a:r>
            <a:r>
              <a:rPr lang="fr-FR" altLang="en-US" b="1" dirty="0" err="1"/>
              <a:t>phụ</a:t>
            </a:r>
            <a:r>
              <a:rPr lang="fr-FR" altLang="en-US" b="1" dirty="0"/>
              <a:t> </a:t>
            </a:r>
            <a:r>
              <a:rPr lang="fr-FR" altLang="en-US" b="1" dirty="0" err="1"/>
              <a:t>thuộc</a:t>
            </a:r>
            <a:r>
              <a:rPr lang="fr-FR" altLang="en-US" b="1" dirty="0"/>
              <a:t> </a:t>
            </a:r>
            <a:r>
              <a:rPr lang="fr-FR" altLang="en-US" b="1" dirty="0" err="1"/>
              <a:t>vào</a:t>
            </a:r>
            <a:r>
              <a:rPr lang="fr-FR" altLang="en-US" b="1" dirty="0"/>
              <a:t> </a:t>
            </a:r>
            <a:r>
              <a:rPr lang="fr-FR" altLang="en-US" b="1" dirty="0" err="1"/>
              <a:t>phép</a:t>
            </a:r>
            <a:r>
              <a:rPr lang="fr-FR" altLang="en-US" b="1" dirty="0"/>
              <a:t> </a:t>
            </a:r>
            <a:r>
              <a:rPr lang="fr-FR" altLang="en-US" b="1" dirty="0" err="1"/>
              <a:t>tính</a:t>
            </a:r>
            <a:r>
              <a:rPr lang="fr-FR" altLang="en-US" b="1" dirty="0"/>
              <a:t> </a:t>
            </a:r>
            <a:r>
              <a:rPr lang="fr-FR" altLang="en-US" b="1" dirty="0" err="1"/>
              <a:t>trên</a:t>
            </a:r>
            <a:r>
              <a:rPr lang="fr-FR" altLang="en-US" b="1" dirty="0"/>
              <a:t> bit </a:t>
            </a:r>
            <a:r>
              <a:rPr lang="fr-FR" altLang="en-US" b="1" dirty="0" err="1"/>
              <a:t>của</a:t>
            </a:r>
            <a:r>
              <a:rPr lang="fr-FR" altLang="en-US" b="1" dirty="0"/>
              <a:t> </a:t>
            </a:r>
            <a:r>
              <a:rPr lang="fr-FR" altLang="en-US" b="1" dirty="0" err="1"/>
              <a:t>các</a:t>
            </a:r>
            <a:r>
              <a:rPr lang="fr-FR" altLang="en-US" b="1" dirty="0"/>
              <a:t> </a:t>
            </a:r>
            <a:r>
              <a:rPr lang="fr-FR" altLang="en-US" b="1" dirty="0" err="1"/>
              <a:t>số</a:t>
            </a:r>
            <a:r>
              <a:rPr lang="fr-FR" altLang="en-US" b="1" dirty="0"/>
              <a:t> </a:t>
            </a:r>
            <a:r>
              <a:rPr lang="fr-FR" altLang="en-US" b="1" dirty="0" err="1"/>
              <a:t>hạng</a:t>
            </a:r>
            <a:r>
              <a:rPr lang="fr-FR" altLang="en-US" b="1" dirty="0"/>
              <a:t> </a:t>
            </a:r>
            <a:r>
              <a:rPr lang="fr-FR" altLang="en-US" b="1" dirty="0" err="1"/>
              <a:t>sau</a:t>
            </a:r>
            <a:r>
              <a:rPr lang="fr-FR" altLang="en-US" b="1" dirty="0"/>
              <a:t> khi </a:t>
            </a:r>
            <a:r>
              <a:rPr lang="fr-FR" altLang="en-US" b="1" dirty="0" err="1"/>
              <a:t>đã</a:t>
            </a:r>
            <a:r>
              <a:rPr lang="fr-FR" altLang="en-US" b="1" dirty="0"/>
              <a:t> </a:t>
            </a:r>
            <a:r>
              <a:rPr lang="fr-FR" altLang="en-US" b="1" dirty="0" err="1"/>
              <a:t>được</a:t>
            </a:r>
            <a:r>
              <a:rPr lang="fr-FR" altLang="en-US" b="1" dirty="0"/>
              <a:t> </a:t>
            </a:r>
            <a:r>
              <a:rPr lang="fr-FR" altLang="en-US" b="1" dirty="0" err="1"/>
              <a:t>phân</a:t>
            </a:r>
            <a:r>
              <a:rPr lang="fr-FR" altLang="en-US" b="1" dirty="0"/>
              <a:t> </a:t>
            </a:r>
            <a:r>
              <a:rPr lang="fr-FR" altLang="en-US" b="1" dirty="0" err="1"/>
              <a:t>tích</a:t>
            </a:r>
            <a:r>
              <a:rPr lang="fr-FR" altLang="en-US" b="1" dirty="0"/>
              <a:t> </a:t>
            </a:r>
            <a:r>
              <a:rPr lang="fr-FR" altLang="en-US" b="1" dirty="0" err="1"/>
              <a:t>thành</a:t>
            </a:r>
            <a:r>
              <a:rPr lang="fr-FR" altLang="en-US" b="1" dirty="0"/>
              <a:t> </a:t>
            </a:r>
            <a:r>
              <a:rPr lang="fr-FR" altLang="en-US" b="1" dirty="0" err="1"/>
              <a:t>số</a:t>
            </a:r>
            <a:r>
              <a:rPr lang="fr-FR" altLang="en-US" b="1" dirty="0"/>
              <a:t> </a:t>
            </a:r>
            <a:r>
              <a:rPr lang="fr-FR" altLang="en-US" b="1" dirty="0" err="1"/>
              <a:t>nhị</a:t>
            </a:r>
            <a:r>
              <a:rPr lang="fr-FR" altLang="en-US" b="1" dirty="0"/>
              <a:t> </a:t>
            </a:r>
            <a:r>
              <a:rPr lang="fr-FR" altLang="en-US" b="1" dirty="0" err="1"/>
              <a:t>phân</a:t>
            </a:r>
            <a:r>
              <a:rPr lang="fr-FR" altLang="en-US" b="1" dirty="0"/>
              <a:t>. </a:t>
            </a:r>
            <a:r>
              <a:rPr lang="fr-FR" altLang="en-US" b="1" dirty="0" err="1"/>
              <a:t>Ví</a:t>
            </a:r>
            <a:r>
              <a:rPr lang="fr-FR" altLang="en-US" b="1" dirty="0"/>
              <a:t> </a:t>
            </a:r>
            <a:r>
              <a:rPr lang="fr-FR" altLang="en-US" b="1" dirty="0" err="1"/>
              <a:t>dụ</a:t>
            </a:r>
            <a:r>
              <a:rPr lang="fr-FR" altLang="en-US" b="1" dirty="0"/>
              <a:t> 5&amp;4 </a:t>
            </a:r>
            <a:r>
              <a:rPr lang="fr-FR" altLang="en-US" b="1" dirty="0" err="1"/>
              <a:t>cho</a:t>
            </a:r>
            <a:r>
              <a:rPr lang="fr-FR" altLang="en-US" b="1" dirty="0"/>
              <a:t> </a:t>
            </a:r>
            <a:r>
              <a:rPr lang="fr-FR" altLang="en-US" b="1" dirty="0" err="1"/>
              <a:t>kết</a:t>
            </a:r>
            <a:r>
              <a:rPr lang="fr-FR" altLang="en-US" b="1" dirty="0"/>
              <a:t> </a:t>
            </a:r>
            <a:r>
              <a:rPr lang="fr-FR" altLang="en-US" b="1" dirty="0" err="1"/>
              <a:t>quả</a:t>
            </a:r>
            <a:r>
              <a:rPr lang="fr-FR" altLang="en-US" b="1" dirty="0"/>
              <a:t> là 4 (101&amp;100=100), 5|3 </a:t>
            </a:r>
            <a:r>
              <a:rPr lang="fr-FR" altLang="en-US" b="1" dirty="0" err="1"/>
              <a:t>cho</a:t>
            </a:r>
            <a:r>
              <a:rPr lang="fr-FR" altLang="en-US" b="1" dirty="0"/>
              <a:t> </a:t>
            </a:r>
            <a:r>
              <a:rPr lang="fr-FR" altLang="en-US" b="1" dirty="0" err="1"/>
              <a:t>kết</a:t>
            </a:r>
            <a:r>
              <a:rPr lang="fr-FR" altLang="en-US" b="1" dirty="0"/>
              <a:t> </a:t>
            </a:r>
            <a:r>
              <a:rPr lang="fr-FR" altLang="en-US" b="1" dirty="0" err="1"/>
              <a:t>quả</a:t>
            </a:r>
            <a:r>
              <a:rPr lang="fr-FR" altLang="en-US" b="1" dirty="0"/>
              <a:t> là 7 (101|011=111).</a:t>
            </a:r>
            <a:r>
              <a:rPr lang="en-US" altLang="ja-JP" b="1" dirty="0">
                <a:ea typeface="ＭＳ Ｐゴシック" panose="020B0600070205080204" pitchFamily="34" charset="-128"/>
              </a:rPr>
              <a:t> </a:t>
            </a:r>
            <a:endParaRPr lang="en-US" altLang="ja-JP" b="1" dirty="0" smtClean="0">
              <a:ea typeface="ＭＳ Ｐゴシック" panose="020B0600070205080204" pitchFamily="34" charset="-128"/>
            </a:endParaRPr>
          </a:p>
          <a:p>
            <a:endParaRPr lang="en-US" altLang="ja-JP" b="1" dirty="0">
              <a:ea typeface="ＭＳ Ｐゴシック" panose="020B0600070205080204" pitchFamily="34" charset="-128"/>
            </a:endParaRPr>
          </a:p>
          <a:p>
            <a:endParaRPr lang="en-US" dirty="0"/>
          </a:p>
        </p:txBody>
      </p:sp>
      <p:pic>
        <p:nvPicPr>
          <p:cNvPr id="4" name="Picture 4" descr="b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80324" y="3598467"/>
            <a:ext cx="5421060" cy="2604235"/>
          </a:xfrm>
          <a:prstGeom prst="rect">
            <a:avLst/>
          </a:prstGeom>
          <a:noFill/>
        </p:spPr>
      </p:pic>
    </p:spTree>
    <p:extLst>
      <p:ext uri="{BB962C8B-B14F-4D97-AF65-F5344CB8AC3E}">
        <p14:creationId xmlns:p14="http://schemas.microsoft.com/office/powerpoint/2010/main" val="19688952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gán</a:t>
            </a:r>
            <a:endParaRPr lang="en-US" dirty="0"/>
          </a:p>
        </p:txBody>
      </p:sp>
      <p:sp>
        <p:nvSpPr>
          <p:cNvPr id="3" name="Content Placeholder 2"/>
          <p:cNvSpPr>
            <a:spLocks noGrp="1"/>
          </p:cNvSpPr>
          <p:nvPr>
            <p:ph idx="1"/>
          </p:nvPr>
        </p:nvSpPr>
        <p:spPr>
          <a:xfrm>
            <a:off x="677334" y="1383349"/>
            <a:ext cx="8596668" cy="4898579"/>
          </a:xfrm>
        </p:spPr>
        <p:txBody>
          <a:bodyPr>
            <a:normAutofit/>
          </a:bodyPr>
          <a:lstStyle/>
          <a:p>
            <a:pPr>
              <a:lnSpc>
                <a:spcPct val="80000"/>
              </a:lnSpc>
              <a:buNone/>
            </a:pPr>
            <a:endParaRPr lang="fr-FR" altLang="en-US" dirty="0"/>
          </a:p>
          <a:p>
            <a:pPr>
              <a:lnSpc>
                <a:spcPct val="80000"/>
              </a:lnSpc>
            </a:pPr>
            <a:r>
              <a:rPr lang="fr-FR" altLang="en-US" dirty="0" err="1" smtClean="0"/>
              <a:t>Trong</a:t>
            </a:r>
            <a:r>
              <a:rPr lang="fr-FR" altLang="en-US" dirty="0" smtClean="0"/>
              <a:t> </a:t>
            </a:r>
            <a:r>
              <a:rPr lang="fr-FR" altLang="en-US" dirty="0" err="1"/>
              <a:t>ngôn</a:t>
            </a:r>
            <a:r>
              <a:rPr lang="fr-FR" altLang="en-US" dirty="0"/>
              <a:t> </a:t>
            </a:r>
            <a:r>
              <a:rPr lang="fr-FR" altLang="en-US" dirty="0" err="1"/>
              <a:t>ngữ</a:t>
            </a:r>
            <a:r>
              <a:rPr lang="fr-FR" altLang="en-US" dirty="0"/>
              <a:t> </a:t>
            </a:r>
            <a:r>
              <a:rPr lang="fr-FR" altLang="en-US" dirty="0" smtClean="0"/>
              <a:t>C++ </a:t>
            </a:r>
            <a:r>
              <a:rPr lang="fr-FR" altLang="en-US" dirty="0" err="1"/>
              <a:t>phép</a:t>
            </a:r>
            <a:r>
              <a:rPr lang="fr-FR" altLang="en-US" dirty="0"/>
              <a:t> </a:t>
            </a:r>
            <a:r>
              <a:rPr lang="fr-FR" altLang="en-US" dirty="0" err="1"/>
              <a:t>gán</a:t>
            </a:r>
            <a:r>
              <a:rPr lang="fr-FR" altLang="en-US" dirty="0"/>
              <a:t> </a:t>
            </a:r>
            <a:r>
              <a:rPr lang="fr-FR" altLang="en-US" dirty="0" err="1"/>
              <a:t>cũng</a:t>
            </a:r>
            <a:r>
              <a:rPr lang="fr-FR" altLang="en-US" dirty="0"/>
              <a:t> </a:t>
            </a:r>
            <a:r>
              <a:rPr lang="fr-FR" altLang="en-US" dirty="0" err="1"/>
              <a:t>được</a:t>
            </a:r>
            <a:r>
              <a:rPr lang="fr-FR" altLang="en-US" dirty="0"/>
              <a:t> coi là </a:t>
            </a:r>
            <a:r>
              <a:rPr lang="fr-FR" altLang="en-US" dirty="0" err="1"/>
              <a:t>toán</a:t>
            </a:r>
            <a:r>
              <a:rPr lang="fr-FR" altLang="en-US" dirty="0"/>
              <a:t> </a:t>
            </a:r>
            <a:r>
              <a:rPr lang="fr-FR" altLang="en-US" dirty="0" err="1"/>
              <a:t>tử</a:t>
            </a:r>
            <a:r>
              <a:rPr lang="fr-FR" altLang="en-US" dirty="0"/>
              <a:t> </a:t>
            </a:r>
            <a:r>
              <a:rPr lang="fr-FR" altLang="en-US" dirty="0" err="1"/>
              <a:t>của</a:t>
            </a:r>
            <a:r>
              <a:rPr lang="fr-FR" altLang="en-US" dirty="0"/>
              <a:t> </a:t>
            </a:r>
            <a:r>
              <a:rPr lang="fr-FR" altLang="en-US" dirty="0" err="1"/>
              <a:t>biểu</a:t>
            </a:r>
            <a:r>
              <a:rPr lang="fr-FR" altLang="en-US" dirty="0"/>
              <a:t> </a:t>
            </a:r>
            <a:r>
              <a:rPr lang="fr-FR" altLang="en-US" dirty="0" err="1"/>
              <a:t>thức</a:t>
            </a:r>
            <a:r>
              <a:rPr lang="fr-FR" altLang="en-US" dirty="0"/>
              <a:t>. </a:t>
            </a:r>
            <a:r>
              <a:rPr lang="fr-FR" altLang="en-US" dirty="0" err="1"/>
              <a:t>Một</a:t>
            </a:r>
            <a:r>
              <a:rPr lang="fr-FR" altLang="en-US" dirty="0"/>
              <a:t> </a:t>
            </a:r>
            <a:r>
              <a:rPr lang="fr-FR" altLang="en-US" dirty="0" err="1"/>
              <a:t>biểu</a:t>
            </a:r>
            <a:r>
              <a:rPr lang="fr-FR" altLang="en-US" dirty="0"/>
              <a:t> </a:t>
            </a:r>
            <a:r>
              <a:rPr lang="fr-FR" altLang="en-US" dirty="0" err="1" smtClean="0"/>
              <a:t>thức</a:t>
            </a:r>
            <a:r>
              <a:rPr lang="fr-FR" altLang="en-US" dirty="0" smtClean="0"/>
              <a:t> </a:t>
            </a:r>
            <a:r>
              <a:rPr lang="fr-FR" altLang="en-US" dirty="0" err="1" smtClean="0"/>
              <a:t>gán</a:t>
            </a:r>
            <a:r>
              <a:rPr lang="fr-FR" altLang="en-US" dirty="0" smtClean="0"/>
              <a:t> </a:t>
            </a:r>
            <a:r>
              <a:rPr lang="fr-FR" altLang="en-US" dirty="0" err="1"/>
              <a:t>có</a:t>
            </a:r>
            <a:r>
              <a:rPr lang="fr-FR" altLang="en-US" dirty="0"/>
              <a:t> </a:t>
            </a:r>
            <a:r>
              <a:rPr lang="fr-FR" altLang="en-US" dirty="0" err="1"/>
              <a:t>dạng</a:t>
            </a:r>
            <a:r>
              <a:rPr lang="fr-FR" altLang="en-US" dirty="0"/>
              <a:t>:</a:t>
            </a:r>
          </a:p>
          <a:p>
            <a:pPr marL="0" indent="0">
              <a:lnSpc>
                <a:spcPct val="80000"/>
              </a:lnSpc>
              <a:buNone/>
            </a:pPr>
            <a:r>
              <a:rPr lang="fr-FR" altLang="en-US" b="1" dirty="0" smtClean="0">
                <a:solidFill>
                  <a:srgbClr val="CC00CC"/>
                </a:solidFill>
              </a:rPr>
              <a:t>					&lt;</a:t>
            </a:r>
            <a:r>
              <a:rPr lang="fr-FR" altLang="en-US" b="1" dirty="0" err="1">
                <a:solidFill>
                  <a:srgbClr val="CC00CC"/>
                </a:solidFill>
              </a:rPr>
              <a:t>biến</a:t>
            </a:r>
            <a:r>
              <a:rPr lang="fr-FR" altLang="en-US" b="1" dirty="0">
                <a:solidFill>
                  <a:srgbClr val="CC00CC"/>
                </a:solidFill>
              </a:rPr>
              <a:t>&gt; = &lt;</a:t>
            </a:r>
            <a:r>
              <a:rPr lang="fr-FR" altLang="en-US" b="1" dirty="0" err="1">
                <a:solidFill>
                  <a:srgbClr val="CC00CC"/>
                </a:solidFill>
              </a:rPr>
              <a:t>biểu</a:t>
            </a:r>
            <a:r>
              <a:rPr lang="fr-FR" altLang="en-US" b="1" dirty="0">
                <a:solidFill>
                  <a:srgbClr val="CC00CC"/>
                </a:solidFill>
              </a:rPr>
              <a:t> </a:t>
            </a:r>
            <a:r>
              <a:rPr lang="fr-FR" altLang="en-US" b="1" dirty="0" err="1">
                <a:solidFill>
                  <a:srgbClr val="CC00CC"/>
                </a:solidFill>
              </a:rPr>
              <a:t>thức</a:t>
            </a:r>
            <a:r>
              <a:rPr lang="fr-FR" altLang="en-US" b="1" dirty="0">
                <a:solidFill>
                  <a:srgbClr val="CC00CC"/>
                </a:solidFill>
              </a:rPr>
              <a:t>&gt;</a:t>
            </a:r>
          </a:p>
          <a:p>
            <a:pPr>
              <a:lnSpc>
                <a:spcPct val="80000"/>
              </a:lnSpc>
            </a:pPr>
            <a:r>
              <a:rPr lang="fr-FR" altLang="en-US" dirty="0" err="1"/>
              <a:t>Gán</a:t>
            </a:r>
            <a:r>
              <a:rPr lang="fr-FR" altLang="en-US" dirty="0"/>
              <a:t> </a:t>
            </a:r>
            <a:r>
              <a:rPr lang="fr-FR" altLang="en-US" dirty="0" err="1"/>
              <a:t>giá</a:t>
            </a:r>
            <a:r>
              <a:rPr lang="fr-FR" altLang="en-US" dirty="0"/>
              <a:t> </a:t>
            </a:r>
            <a:r>
              <a:rPr lang="fr-FR" altLang="en-US" dirty="0" err="1"/>
              <a:t>trị</a:t>
            </a:r>
            <a:r>
              <a:rPr lang="fr-FR" altLang="en-US" dirty="0"/>
              <a:t> </a:t>
            </a:r>
            <a:r>
              <a:rPr lang="fr-FR" altLang="en-US" dirty="0" err="1"/>
              <a:t>của</a:t>
            </a:r>
            <a:r>
              <a:rPr lang="fr-FR" altLang="en-US" dirty="0"/>
              <a:t> </a:t>
            </a:r>
            <a:r>
              <a:rPr lang="fr-FR" altLang="en-US" dirty="0" err="1"/>
              <a:t>biểu</a:t>
            </a:r>
            <a:r>
              <a:rPr lang="fr-FR" altLang="en-US" dirty="0"/>
              <a:t> </a:t>
            </a:r>
            <a:r>
              <a:rPr lang="fr-FR" altLang="en-US" dirty="0" err="1"/>
              <a:t>thức</a:t>
            </a:r>
            <a:r>
              <a:rPr lang="fr-FR" altLang="en-US" dirty="0"/>
              <a:t> </a:t>
            </a:r>
            <a:r>
              <a:rPr lang="fr-FR" altLang="en-US" dirty="0" err="1"/>
              <a:t>vế</a:t>
            </a:r>
            <a:r>
              <a:rPr lang="fr-FR" altLang="en-US" dirty="0"/>
              <a:t> </a:t>
            </a:r>
            <a:r>
              <a:rPr lang="fr-FR" altLang="en-US" dirty="0" err="1"/>
              <a:t>phải</a:t>
            </a:r>
            <a:r>
              <a:rPr lang="fr-FR" altLang="en-US" dirty="0"/>
              <a:t> </a:t>
            </a:r>
            <a:r>
              <a:rPr lang="fr-FR" altLang="en-US" dirty="0" err="1"/>
              <a:t>cho</a:t>
            </a:r>
            <a:r>
              <a:rPr lang="fr-FR" altLang="en-US" dirty="0"/>
              <a:t> </a:t>
            </a:r>
            <a:r>
              <a:rPr lang="fr-FR" altLang="en-US" dirty="0" err="1"/>
              <a:t>biến</a:t>
            </a:r>
            <a:r>
              <a:rPr lang="fr-FR" altLang="en-US" dirty="0"/>
              <a:t> </a:t>
            </a:r>
            <a:r>
              <a:rPr lang="fr-FR" altLang="en-US" dirty="0" err="1"/>
              <a:t>chỉ</a:t>
            </a:r>
            <a:r>
              <a:rPr lang="fr-FR" altLang="en-US" dirty="0"/>
              <a:t> </a:t>
            </a:r>
            <a:r>
              <a:rPr lang="fr-FR" altLang="en-US" dirty="0" err="1"/>
              <a:t>định</a:t>
            </a:r>
            <a:r>
              <a:rPr lang="fr-FR" altLang="en-US" dirty="0"/>
              <a:t> ở </a:t>
            </a:r>
            <a:r>
              <a:rPr lang="fr-FR" altLang="en-US" dirty="0" err="1"/>
              <a:t>vế</a:t>
            </a:r>
            <a:r>
              <a:rPr lang="fr-FR" altLang="en-US" dirty="0"/>
              <a:t> </a:t>
            </a:r>
            <a:r>
              <a:rPr lang="fr-FR" altLang="en-US" dirty="0" err="1"/>
              <a:t>trái</a:t>
            </a:r>
            <a:r>
              <a:rPr lang="fr-FR" altLang="en-US" dirty="0"/>
              <a:t>. </a:t>
            </a:r>
            <a:r>
              <a:rPr lang="fr-FR" altLang="en-US" dirty="0" err="1"/>
              <a:t>Biểu</a:t>
            </a:r>
            <a:r>
              <a:rPr lang="fr-FR" altLang="en-US" dirty="0"/>
              <a:t> </a:t>
            </a:r>
            <a:r>
              <a:rPr lang="fr-FR" altLang="en-US" dirty="0" err="1"/>
              <a:t>thức</a:t>
            </a:r>
            <a:r>
              <a:rPr lang="fr-FR" altLang="en-US" dirty="0"/>
              <a:t> </a:t>
            </a:r>
            <a:r>
              <a:rPr lang="fr-FR" altLang="en-US" dirty="0" err="1"/>
              <a:t>gán</a:t>
            </a:r>
            <a:r>
              <a:rPr lang="fr-FR" altLang="en-US" dirty="0"/>
              <a:t> </a:t>
            </a:r>
            <a:r>
              <a:rPr lang="fr-FR" altLang="en-US" dirty="0" err="1"/>
              <a:t>cũng</a:t>
            </a:r>
            <a:r>
              <a:rPr lang="fr-FR" altLang="en-US" dirty="0"/>
              <a:t> </a:t>
            </a:r>
            <a:r>
              <a:rPr lang="fr-FR" altLang="en-US" dirty="0" err="1"/>
              <a:t>trả</a:t>
            </a:r>
            <a:r>
              <a:rPr lang="fr-FR" altLang="en-US" dirty="0"/>
              <a:t> </a:t>
            </a:r>
            <a:r>
              <a:rPr lang="fr-FR" altLang="en-US" dirty="0" err="1"/>
              <a:t>về</a:t>
            </a:r>
            <a:r>
              <a:rPr lang="fr-FR" altLang="en-US" dirty="0"/>
              <a:t> </a:t>
            </a:r>
            <a:r>
              <a:rPr lang="fr-FR" altLang="en-US" dirty="0" err="1"/>
              <a:t>giá</a:t>
            </a:r>
            <a:r>
              <a:rPr lang="fr-FR" altLang="en-US" dirty="0"/>
              <a:t> </a:t>
            </a:r>
            <a:r>
              <a:rPr lang="fr-FR" altLang="en-US" dirty="0" err="1"/>
              <a:t>trị</a:t>
            </a:r>
            <a:r>
              <a:rPr lang="fr-FR" altLang="en-US" dirty="0"/>
              <a:t> </a:t>
            </a:r>
            <a:r>
              <a:rPr lang="fr-FR" altLang="en-US" dirty="0" err="1"/>
              <a:t>của</a:t>
            </a:r>
            <a:r>
              <a:rPr lang="fr-FR" altLang="en-US" dirty="0"/>
              <a:t> </a:t>
            </a:r>
            <a:r>
              <a:rPr lang="fr-FR" altLang="en-US" dirty="0" err="1"/>
              <a:t>biến</a:t>
            </a:r>
            <a:r>
              <a:rPr lang="fr-FR" altLang="en-US" dirty="0"/>
              <a:t> </a:t>
            </a:r>
            <a:r>
              <a:rPr lang="fr-FR" altLang="en-US" dirty="0" err="1"/>
              <a:t>sau</a:t>
            </a:r>
            <a:r>
              <a:rPr lang="fr-FR" altLang="en-US" dirty="0"/>
              <a:t> khi </a:t>
            </a:r>
            <a:r>
              <a:rPr lang="fr-FR" altLang="en-US" dirty="0" err="1"/>
              <a:t>gán</a:t>
            </a:r>
            <a:r>
              <a:rPr lang="fr-FR" altLang="en-US" dirty="0"/>
              <a:t>. </a:t>
            </a:r>
            <a:r>
              <a:rPr lang="fr-FR" altLang="en-US" dirty="0" err="1"/>
              <a:t>Chính</a:t>
            </a:r>
            <a:r>
              <a:rPr lang="fr-FR" altLang="en-US" dirty="0"/>
              <a:t> </a:t>
            </a:r>
            <a:r>
              <a:rPr lang="fr-FR" altLang="en-US" dirty="0" err="1"/>
              <a:t>vì</a:t>
            </a:r>
            <a:r>
              <a:rPr lang="fr-FR" altLang="en-US" dirty="0"/>
              <a:t> </a:t>
            </a:r>
            <a:r>
              <a:rPr lang="fr-FR" altLang="en-US" dirty="0" err="1"/>
              <a:t>lí</a:t>
            </a:r>
            <a:r>
              <a:rPr lang="fr-FR" altLang="en-US" dirty="0"/>
              <a:t> do </a:t>
            </a:r>
            <a:r>
              <a:rPr lang="fr-FR" altLang="en-US" dirty="0" err="1"/>
              <a:t>này</a:t>
            </a:r>
            <a:r>
              <a:rPr lang="fr-FR" altLang="en-US" dirty="0"/>
              <a:t> </a:t>
            </a:r>
            <a:r>
              <a:rPr lang="fr-FR" altLang="en-US" dirty="0" err="1"/>
              <a:t>mà</a:t>
            </a:r>
            <a:r>
              <a:rPr lang="fr-FR" altLang="en-US" dirty="0"/>
              <a:t> ta </a:t>
            </a:r>
            <a:r>
              <a:rPr lang="fr-FR" altLang="en-US" dirty="0" err="1"/>
              <a:t>có</a:t>
            </a:r>
            <a:r>
              <a:rPr lang="fr-FR" altLang="en-US" dirty="0"/>
              <a:t> </a:t>
            </a:r>
            <a:r>
              <a:rPr lang="fr-FR" altLang="en-US" dirty="0" err="1"/>
              <a:t>thể</a:t>
            </a:r>
            <a:r>
              <a:rPr lang="fr-FR" altLang="en-US" dirty="0"/>
              <a:t> </a:t>
            </a:r>
            <a:r>
              <a:rPr lang="fr-FR" altLang="en-US" dirty="0" err="1"/>
              <a:t>tạo</a:t>
            </a:r>
            <a:r>
              <a:rPr lang="fr-FR" altLang="en-US" dirty="0"/>
              <a:t> </a:t>
            </a:r>
            <a:r>
              <a:rPr lang="fr-FR" altLang="en-US" dirty="0" err="1"/>
              <a:t>nhiều</a:t>
            </a:r>
            <a:r>
              <a:rPr lang="fr-FR" altLang="en-US" dirty="0"/>
              <a:t> </a:t>
            </a:r>
            <a:r>
              <a:rPr lang="fr-FR" altLang="en-US" dirty="0" err="1"/>
              <a:t>phép</a:t>
            </a:r>
            <a:r>
              <a:rPr lang="fr-FR" altLang="en-US" dirty="0"/>
              <a:t> </a:t>
            </a:r>
            <a:r>
              <a:rPr lang="fr-FR" altLang="en-US" dirty="0" err="1"/>
              <a:t>gán</a:t>
            </a:r>
            <a:r>
              <a:rPr lang="fr-FR" altLang="en-US" dirty="0"/>
              <a:t> </a:t>
            </a:r>
            <a:r>
              <a:rPr lang="fr-FR" altLang="en-US" dirty="0" err="1"/>
              <a:t>liên</a:t>
            </a:r>
            <a:r>
              <a:rPr lang="fr-FR" altLang="en-US" dirty="0"/>
              <a:t> </a:t>
            </a:r>
            <a:r>
              <a:rPr lang="fr-FR" altLang="en-US" dirty="0" err="1"/>
              <a:t>tiếp</a:t>
            </a:r>
            <a:r>
              <a:rPr lang="fr-FR" altLang="en-US" dirty="0"/>
              <a:t> </a:t>
            </a:r>
            <a:r>
              <a:rPr lang="fr-FR" altLang="en-US" dirty="0" err="1"/>
              <a:t>trong</a:t>
            </a:r>
            <a:r>
              <a:rPr lang="fr-FR" altLang="en-US" dirty="0"/>
              <a:t> </a:t>
            </a:r>
            <a:r>
              <a:rPr lang="fr-FR" altLang="en-US" dirty="0" err="1"/>
              <a:t>một</a:t>
            </a:r>
            <a:r>
              <a:rPr lang="fr-FR" altLang="en-US" dirty="0"/>
              <a:t> </a:t>
            </a:r>
            <a:r>
              <a:rPr lang="fr-FR" altLang="en-US" dirty="0" err="1"/>
              <a:t>biểu</a:t>
            </a:r>
            <a:r>
              <a:rPr lang="fr-FR" altLang="en-US" dirty="0"/>
              <a:t> </a:t>
            </a:r>
            <a:r>
              <a:rPr lang="fr-FR" altLang="en-US" dirty="0" err="1"/>
              <a:t>thức</a:t>
            </a:r>
            <a:r>
              <a:rPr lang="fr-FR" altLang="en-US" dirty="0"/>
              <a:t>. </a:t>
            </a:r>
            <a:r>
              <a:rPr lang="fr-FR" altLang="en-US" dirty="0" err="1"/>
              <a:t>Vị</a:t>
            </a:r>
            <a:r>
              <a:rPr lang="fr-FR" altLang="en-US" dirty="0"/>
              <a:t> </a:t>
            </a:r>
            <a:r>
              <a:rPr lang="fr-FR" altLang="en-US" dirty="0" err="1"/>
              <a:t>dụ</a:t>
            </a:r>
            <a:r>
              <a:rPr lang="fr-FR" altLang="en-US" dirty="0"/>
              <a:t> :</a:t>
            </a:r>
          </a:p>
          <a:p>
            <a:pPr>
              <a:lnSpc>
                <a:spcPct val="80000"/>
              </a:lnSpc>
              <a:buNone/>
            </a:pPr>
            <a:r>
              <a:rPr lang="fr-FR" altLang="en-US" dirty="0"/>
              <a:t>		</a:t>
            </a:r>
            <a:r>
              <a:rPr lang="fr-FR" altLang="en-US" dirty="0" err="1"/>
              <a:t>int</a:t>
            </a:r>
            <a:r>
              <a:rPr lang="fr-FR" altLang="en-US" dirty="0"/>
              <a:t> a, b, c;</a:t>
            </a:r>
          </a:p>
          <a:p>
            <a:pPr>
              <a:lnSpc>
                <a:spcPct val="80000"/>
              </a:lnSpc>
              <a:buNone/>
            </a:pPr>
            <a:r>
              <a:rPr lang="fr-FR" altLang="en-US" dirty="0"/>
              <a:t>		a = 5; // </a:t>
            </a:r>
            <a:r>
              <a:rPr lang="fr-FR" altLang="en-US" dirty="0" err="1"/>
              <a:t>biểu</a:t>
            </a:r>
            <a:r>
              <a:rPr lang="fr-FR" altLang="en-US" dirty="0"/>
              <a:t> </a:t>
            </a:r>
            <a:r>
              <a:rPr lang="fr-FR" altLang="en-US" dirty="0" err="1"/>
              <a:t>thức</a:t>
            </a:r>
            <a:r>
              <a:rPr lang="fr-FR" altLang="en-US" dirty="0"/>
              <a:t> </a:t>
            </a:r>
            <a:r>
              <a:rPr lang="fr-FR" altLang="en-US" dirty="0" err="1"/>
              <a:t>gán</a:t>
            </a:r>
            <a:r>
              <a:rPr lang="fr-FR" altLang="en-US" dirty="0"/>
              <a:t> </a:t>
            </a:r>
            <a:r>
              <a:rPr lang="fr-FR" altLang="en-US" dirty="0" err="1"/>
              <a:t>được</a:t>
            </a:r>
            <a:r>
              <a:rPr lang="fr-FR" altLang="en-US" dirty="0"/>
              <a:t> </a:t>
            </a:r>
            <a:r>
              <a:rPr lang="fr-FR" altLang="en-US" dirty="0" err="1"/>
              <a:t>sử</a:t>
            </a:r>
            <a:r>
              <a:rPr lang="fr-FR" altLang="en-US" dirty="0"/>
              <a:t> </a:t>
            </a:r>
            <a:r>
              <a:rPr lang="fr-FR" altLang="en-US" dirty="0" err="1"/>
              <a:t>dụng</a:t>
            </a:r>
            <a:r>
              <a:rPr lang="fr-FR" altLang="en-US" dirty="0"/>
              <a:t> </a:t>
            </a:r>
            <a:r>
              <a:rPr lang="fr-FR" altLang="en-US" dirty="0" err="1"/>
              <a:t>làm</a:t>
            </a:r>
            <a:r>
              <a:rPr lang="fr-FR" altLang="en-US" dirty="0"/>
              <a:t> </a:t>
            </a:r>
            <a:r>
              <a:rPr lang="fr-FR" altLang="en-US" dirty="0" err="1"/>
              <a:t>lệnh</a:t>
            </a:r>
            <a:r>
              <a:rPr lang="fr-FR" altLang="en-US" dirty="0"/>
              <a:t> </a:t>
            </a:r>
            <a:r>
              <a:rPr lang="fr-FR" altLang="en-US" dirty="0" err="1"/>
              <a:t>gán</a:t>
            </a:r>
            <a:r>
              <a:rPr lang="fr-FR" altLang="en-US" dirty="0"/>
              <a:t> </a:t>
            </a:r>
          </a:p>
          <a:p>
            <a:pPr>
              <a:lnSpc>
                <a:spcPct val="80000"/>
              </a:lnSpc>
              <a:buNone/>
            </a:pPr>
            <a:r>
              <a:rPr lang="fr-FR" altLang="en-US" dirty="0"/>
              <a:t>		b = c = 2; // </a:t>
            </a:r>
            <a:r>
              <a:rPr lang="fr-FR" altLang="en-US" dirty="0" err="1"/>
              <a:t>tương</a:t>
            </a:r>
            <a:r>
              <a:rPr lang="fr-FR" altLang="en-US" dirty="0"/>
              <a:t> </a:t>
            </a:r>
            <a:r>
              <a:rPr lang="fr-FR" altLang="en-US" dirty="0" err="1"/>
              <a:t>đương</a:t>
            </a:r>
            <a:r>
              <a:rPr lang="fr-FR" altLang="en-US" dirty="0"/>
              <a:t> b=(c=2);</a:t>
            </a:r>
          </a:p>
          <a:p>
            <a:pPr>
              <a:lnSpc>
                <a:spcPct val="80000"/>
              </a:lnSpc>
            </a:pPr>
            <a:r>
              <a:rPr lang="fr-FR" altLang="en-US" dirty="0" err="1"/>
              <a:t>Cần</a:t>
            </a:r>
            <a:r>
              <a:rPr lang="fr-FR" altLang="en-US" dirty="0"/>
              <a:t> </a:t>
            </a:r>
            <a:r>
              <a:rPr lang="fr-FR" altLang="en-US" dirty="0" err="1"/>
              <a:t>chú</a:t>
            </a:r>
            <a:r>
              <a:rPr lang="fr-FR" altLang="en-US" dirty="0"/>
              <a:t> ý </a:t>
            </a:r>
            <a:r>
              <a:rPr lang="fr-FR" altLang="en-US" dirty="0" err="1"/>
              <a:t>sự</a:t>
            </a:r>
            <a:r>
              <a:rPr lang="fr-FR" altLang="en-US" dirty="0"/>
              <a:t> </a:t>
            </a:r>
            <a:r>
              <a:rPr lang="fr-FR" altLang="en-US" dirty="0" err="1"/>
              <a:t>nhầm</a:t>
            </a:r>
            <a:r>
              <a:rPr lang="fr-FR" altLang="en-US" dirty="0"/>
              <a:t> </a:t>
            </a:r>
            <a:r>
              <a:rPr lang="fr-FR" altLang="en-US" dirty="0" err="1"/>
              <a:t>lẫn</a:t>
            </a:r>
            <a:r>
              <a:rPr lang="fr-FR" altLang="en-US" dirty="0"/>
              <a:t> </a:t>
            </a:r>
            <a:r>
              <a:rPr lang="fr-FR" altLang="en-US" dirty="0" err="1"/>
              <a:t>trong</a:t>
            </a:r>
            <a:r>
              <a:rPr lang="fr-FR" altLang="en-US" dirty="0"/>
              <a:t> </a:t>
            </a:r>
            <a:r>
              <a:rPr lang="fr-FR" altLang="en-US" dirty="0" err="1"/>
              <a:t>việc</a:t>
            </a:r>
            <a:r>
              <a:rPr lang="fr-FR" altLang="en-US" dirty="0"/>
              <a:t> </a:t>
            </a:r>
            <a:r>
              <a:rPr lang="fr-FR" altLang="en-US" dirty="0" err="1"/>
              <a:t>sử</a:t>
            </a:r>
            <a:r>
              <a:rPr lang="fr-FR" altLang="en-US" dirty="0"/>
              <a:t> </a:t>
            </a:r>
            <a:r>
              <a:rPr lang="fr-FR" altLang="en-US" dirty="0" err="1"/>
              <a:t>dụng</a:t>
            </a:r>
            <a:r>
              <a:rPr lang="fr-FR" altLang="en-US" dirty="0"/>
              <a:t> </a:t>
            </a:r>
            <a:r>
              <a:rPr lang="fr-FR" altLang="en-US" dirty="0" err="1"/>
              <a:t>toán</a:t>
            </a:r>
            <a:r>
              <a:rPr lang="fr-FR" altLang="en-US" dirty="0"/>
              <a:t> </a:t>
            </a:r>
            <a:r>
              <a:rPr lang="fr-FR" altLang="en-US" dirty="0" err="1"/>
              <a:t>tử</a:t>
            </a:r>
            <a:r>
              <a:rPr lang="fr-FR" altLang="en-US" dirty="0"/>
              <a:t> </a:t>
            </a:r>
            <a:r>
              <a:rPr lang="fr-FR" altLang="en-US" dirty="0" err="1"/>
              <a:t>gán</a:t>
            </a:r>
            <a:r>
              <a:rPr lang="fr-FR" altLang="en-US" dirty="0"/>
              <a:t> (=) </a:t>
            </a:r>
            <a:r>
              <a:rPr lang="fr-FR" altLang="en-US" dirty="0" err="1"/>
              <a:t>và</a:t>
            </a:r>
            <a:r>
              <a:rPr lang="fr-FR" altLang="en-US" dirty="0"/>
              <a:t> </a:t>
            </a:r>
            <a:r>
              <a:rPr lang="fr-FR" altLang="en-US" dirty="0" err="1"/>
              <a:t>toán</a:t>
            </a:r>
            <a:r>
              <a:rPr lang="fr-FR" altLang="en-US" dirty="0"/>
              <a:t> </a:t>
            </a:r>
            <a:r>
              <a:rPr lang="fr-FR" altLang="en-US" dirty="0" err="1"/>
              <a:t>tử</a:t>
            </a:r>
            <a:r>
              <a:rPr lang="fr-FR" altLang="en-US" dirty="0"/>
              <a:t> </a:t>
            </a:r>
            <a:r>
              <a:rPr lang="fr-FR" altLang="en-US" dirty="0" err="1"/>
              <a:t>so</a:t>
            </a:r>
            <a:r>
              <a:rPr lang="fr-FR" altLang="en-US" dirty="0"/>
              <a:t> </a:t>
            </a:r>
            <a:r>
              <a:rPr lang="fr-FR" altLang="en-US" dirty="0" err="1"/>
              <a:t>sánh</a:t>
            </a:r>
            <a:r>
              <a:rPr lang="fr-FR" altLang="en-US" dirty="0"/>
              <a:t> (==). </a:t>
            </a:r>
            <a:r>
              <a:rPr lang="fr-FR" altLang="en-US" dirty="0" err="1"/>
              <a:t>Xét</a:t>
            </a:r>
            <a:r>
              <a:rPr lang="fr-FR" altLang="en-US" dirty="0"/>
              <a:t> </a:t>
            </a:r>
            <a:r>
              <a:rPr lang="fr-FR" altLang="en-US" dirty="0" err="1"/>
              <a:t>ví</a:t>
            </a:r>
            <a:r>
              <a:rPr lang="fr-FR" altLang="en-US" dirty="0"/>
              <a:t> </a:t>
            </a:r>
            <a:r>
              <a:rPr lang="fr-FR" altLang="en-US" dirty="0" err="1"/>
              <a:t>dụ</a:t>
            </a:r>
            <a:r>
              <a:rPr lang="fr-FR" altLang="en-US" dirty="0"/>
              <a:t> </a:t>
            </a:r>
            <a:r>
              <a:rPr lang="fr-FR" altLang="en-US" dirty="0" err="1"/>
              <a:t>dưới</a:t>
            </a:r>
            <a:r>
              <a:rPr lang="fr-FR" altLang="en-US" dirty="0"/>
              <a:t> </a:t>
            </a:r>
            <a:r>
              <a:rPr lang="fr-FR" altLang="en-US" dirty="0" err="1"/>
              <a:t>đây</a:t>
            </a:r>
            <a:r>
              <a:rPr lang="fr-FR" altLang="en-US" dirty="0"/>
              <a:t>: </a:t>
            </a:r>
          </a:p>
          <a:p>
            <a:pPr>
              <a:lnSpc>
                <a:spcPct val="80000"/>
              </a:lnSpc>
              <a:buNone/>
            </a:pPr>
            <a:r>
              <a:rPr lang="fr-FR" altLang="en-US" dirty="0"/>
              <a:t>	</a:t>
            </a:r>
            <a:r>
              <a:rPr lang="fr-FR" altLang="en-US" dirty="0" err="1"/>
              <a:t>int</a:t>
            </a:r>
            <a:r>
              <a:rPr lang="fr-FR" altLang="en-US" dirty="0"/>
              <a:t> a = 5;</a:t>
            </a:r>
          </a:p>
          <a:p>
            <a:pPr>
              <a:lnSpc>
                <a:spcPct val="80000"/>
              </a:lnSpc>
              <a:buNone/>
            </a:pPr>
            <a:r>
              <a:rPr lang="fr-FR" altLang="en-US" dirty="0"/>
              <a:t>	</a:t>
            </a:r>
            <a:r>
              <a:rPr lang="fr-FR" altLang="en-US" dirty="0" err="1"/>
              <a:t>int</a:t>
            </a:r>
            <a:r>
              <a:rPr lang="fr-FR" altLang="en-US" dirty="0"/>
              <a:t> b = a == 5; // ~ b=(a==5) </a:t>
            </a:r>
            <a:r>
              <a:rPr lang="fr-FR" altLang="en-US" dirty="0" err="1"/>
              <a:t>và</a:t>
            </a:r>
            <a:r>
              <a:rPr lang="fr-FR" altLang="en-US" dirty="0"/>
              <a:t> khi </a:t>
            </a:r>
            <a:r>
              <a:rPr lang="fr-FR" altLang="en-US" dirty="0" err="1"/>
              <a:t>đó</a:t>
            </a:r>
            <a:r>
              <a:rPr lang="fr-FR" altLang="en-US" dirty="0"/>
              <a:t> b </a:t>
            </a:r>
            <a:r>
              <a:rPr lang="fr-FR" altLang="en-US" dirty="0" err="1"/>
              <a:t>có</a:t>
            </a:r>
            <a:r>
              <a:rPr lang="fr-FR" altLang="en-US" dirty="0"/>
              <a:t> </a:t>
            </a:r>
            <a:r>
              <a:rPr lang="fr-FR" altLang="en-US" dirty="0" err="1"/>
              <a:t>giá</a:t>
            </a:r>
            <a:r>
              <a:rPr lang="fr-FR" altLang="en-US" dirty="0"/>
              <a:t> </a:t>
            </a:r>
            <a:r>
              <a:rPr lang="fr-FR" altLang="en-US" dirty="0" err="1"/>
              <a:t>trị</a:t>
            </a:r>
            <a:r>
              <a:rPr lang="fr-FR" altLang="en-US" dirty="0"/>
              <a:t> 1 </a:t>
            </a:r>
            <a:endParaRPr lang="en-US" altLang="ja-JP" dirty="0">
              <a:ea typeface="ＭＳ Ｐゴシック" panose="020B0600070205080204" pitchFamily="34" charset="-128"/>
            </a:endParaRPr>
          </a:p>
          <a:p>
            <a:pPr>
              <a:lnSpc>
                <a:spcPct val="80000"/>
              </a:lnSpc>
              <a:buNone/>
            </a:pPr>
            <a:r>
              <a:rPr lang="en-US" altLang="ja-JP" dirty="0">
                <a:ea typeface="ＭＳ Ｐゴシック" panose="020B0600070205080204" pitchFamily="34" charset="-128"/>
              </a:rPr>
              <a:t>	</a:t>
            </a:r>
            <a:r>
              <a:rPr lang="en-US" altLang="ja-JP" dirty="0" err="1">
                <a:ea typeface="ＭＳ Ｐゴシック" panose="020B0600070205080204" pitchFamily="34" charset="-128"/>
              </a:rPr>
              <a:t>int</a:t>
            </a:r>
            <a:r>
              <a:rPr lang="en-US" altLang="ja-JP" dirty="0">
                <a:ea typeface="ＭＳ Ｐゴシック" panose="020B0600070205080204" pitchFamily="34" charset="-128"/>
              </a:rPr>
              <a:t> c = a = 5; //  ~   c=(a=5) </a:t>
            </a:r>
            <a:r>
              <a:rPr lang="en-US" altLang="ja-JP" dirty="0" err="1">
                <a:ea typeface="ＭＳ Ｐゴシック" panose="020B0600070205080204" pitchFamily="34" charset="-128"/>
              </a:rPr>
              <a:t>và</a:t>
            </a:r>
            <a:r>
              <a:rPr lang="en-US" altLang="ja-JP" dirty="0">
                <a:ea typeface="ＭＳ Ｐゴシック" panose="020B0600070205080204" pitchFamily="34" charset="-128"/>
              </a:rPr>
              <a:t> </a:t>
            </a:r>
            <a:r>
              <a:rPr lang="en-US" altLang="ja-JP" dirty="0" err="1">
                <a:ea typeface="ＭＳ Ｐゴシック" panose="020B0600070205080204" pitchFamily="34" charset="-128"/>
              </a:rPr>
              <a:t>khi</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đó</a:t>
            </a:r>
            <a:r>
              <a:rPr lang="en-US" altLang="ja-JP" dirty="0">
                <a:ea typeface="ＭＳ Ｐゴシック" panose="020B0600070205080204" pitchFamily="34" charset="-128"/>
              </a:rPr>
              <a:t> c </a:t>
            </a:r>
            <a:r>
              <a:rPr lang="en-US" altLang="ja-JP" dirty="0" err="1">
                <a:ea typeface="ＭＳ Ｐゴシック" panose="020B0600070205080204" pitchFamily="34" charset="-128"/>
              </a:rPr>
              <a:t>có</a:t>
            </a:r>
            <a:r>
              <a:rPr lang="en-US" altLang="ja-JP" dirty="0">
                <a:ea typeface="ＭＳ Ｐゴシック" panose="020B0600070205080204" pitchFamily="34" charset="-128"/>
              </a:rPr>
              <a:t> </a:t>
            </a:r>
            <a:r>
              <a:rPr lang="en-US" altLang="ja-JP" dirty="0" err="1">
                <a:ea typeface="ＭＳ Ｐゴシック" panose="020B0600070205080204" pitchFamily="34" charset="-128"/>
              </a:rPr>
              <a:t>giá</a:t>
            </a:r>
            <a:r>
              <a:rPr lang="en-US" altLang="ja-JP" dirty="0">
                <a:ea typeface="ＭＳ Ｐゴシック" panose="020B0600070205080204" pitchFamily="34" charset="-128"/>
              </a:rPr>
              <a:t> </a:t>
            </a:r>
            <a:r>
              <a:rPr lang="en-US" altLang="ja-JP" dirty="0" err="1">
                <a:ea typeface="ＭＳ Ｐゴシック" panose="020B0600070205080204" pitchFamily="34" charset="-128"/>
              </a:rPr>
              <a:t>trị</a:t>
            </a:r>
            <a:r>
              <a:rPr lang="en-US" altLang="ja-JP" dirty="0">
                <a:ea typeface="ＭＳ Ｐゴシック" panose="020B0600070205080204" pitchFamily="34" charset="-128"/>
              </a:rPr>
              <a:t> 5 </a:t>
            </a:r>
          </a:p>
          <a:p>
            <a:endParaRPr lang="en-US" dirty="0"/>
          </a:p>
        </p:txBody>
      </p:sp>
    </p:spTree>
    <p:extLst>
      <p:ext uri="{BB962C8B-B14F-4D97-AF65-F5344CB8AC3E}">
        <p14:creationId xmlns:p14="http://schemas.microsoft.com/office/powerpoint/2010/main" val="36091626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en-US" dirty="0" err="1" smtClean="0"/>
              <a:t>toán</a:t>
            </a:r>
            <a:r>
              <a:rPr lang="en-US" dirty="0" smtClean="0"/>
              <a:t> </a:t>
            </a:r>
            <a:r>
              <a:rPr lang="en-US" dirty="0" err="1" smtClean="0"/>
              <a:t>học</a:t>
            </a:r>
            <a:r>
              <a:rPr lang="en-US" dirty="0" smtClean="0"/>
              <a:t> </a:t>
            </a:r>
            <a:r>
              <a:rPr lang="en-US" dirty="0" err="1" smtClean="0">
                <a:solidFill>
                  <a:srgbClr val="FF0000"/>
                </a:solidFill>
              </a:rPr>
              <a:t>cmath</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b="1" dirty="0" err="1" smtClean="0"/>
              <a:t>cmath</a:t>
            </a:r>
            <a:r>
              <a:rPr lang="en-US" dirty="0" smtClean="0"/>
              <a:t> </a:t>
            </a:r>
            <a:r>
              <a:rPr lang="en-US" dirty="0" err="1" smtClean="0"/>
              <a:t>là</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bao</a:t>
            </a:r>
            <a:r>
              <a:rPr lang="en-US" dirty="0" smtClean="0"/>
              <a:t> </a:t>
            </a:r>
            <a:r>
              <a:rPr lang="en-US" dirty="0" err="1" smtClean="0"/>
              <a:t>gồm</a:t>
            </a:r>
            <a:r>
              <a:rPr lang="en-US" dirty="0" smtClean="0"/>
              <a:t> 1 </a:t>
            </a:r>
            <a:r>
              <a:rPr lang="en-US" dirty="0" err="1" smtClean="0"/>
              <a:t>số</a:t>
            </a:r>
            <a:r>
              <a:rPr lang="en-US" dirty="0" smtClean="0"/>
              <a:t> </a:t>
            </a:r>
            <a:r>
              <a:rPr lang="en-US" dirty="0" err="1" smtClean="0"/>
              <a:t>hàm</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toán</a:t>
            </a:r>
            <a:r>
              <a:rPr lang="en-US" dirty="0" smtClean="0"/>
              <a:t> </a:t>
            </a:r>
            <a:r>
              <a:rPr lang="en-US" dirty="0" err="1" smtClean="0"/>
              <a:t>học</a:t>
            </a:r>
            <a:r>
              <a:rPr lang="en-US" dirty="0" smtClean="0"/>
              <a:t> </a:t>
            </a:r>
            <a:r>
              <a:rPr lang="en-US" dirty="0" err="1" smtClean="0"/>
              <a:t>cơ</a:t>
            </a:r>
            <a:r>
              <a:rPr lang="en-US" dirty="0" smtClean="0"/>
              <a:t> </a:t>
            </a:r>
            <a:r>
              <a:rPr lang="en-US" dirty="0" err="1" smtClean="0"/>
              <a:t>bản</a:t>
            </a:r>
            <a:r>
              <a:rPr lang="en-US" dirty="0" smtClean="0"/>
              <a:t>, chi </a:t>
            </a:r>
            <a:r>
              <a:rPr lang="en-US" dirty="0" err="1" smtClean="0"/>
              <a:t>tiết</a:t>
            </a:r>
            <a:r>
              <a:rPr lang="en-US" dirty="0" smtClean="0"/>
              <a:t> </a:t>
            </a:r>
            <a:r>
              <a:rPr lang="en-US" dirty="0" err="1" smtClean="0"/>
              <a:t>xem</a:t>
            </a:r>
            <a:r>
              <a:rPr lang="en-US" dirty="0" smtClean="0"/>
              <a:t> </a:t>
            </a:r>
            <a:r>
              <a:rPr lang="en-US" dirty="0" err="1" smtClean="0"/>
              <a:t>tại</a:t>
            </a:r>
            <a:r>
              <a:rPr lang="en-US" dirty="0" smtClean="0"/>
              <a:t>:</a:t>
            </a:r>
          </a:p>
          <a:p>
            <a:pPr marL="0" indent="0">
              <a:buNone/>
            </a:pPr>
            <a:r>
              <a:rPr lang="en-US" b="1" dirty="0" smtClean="0"/>
              <a:t>		</a:t>
            </a:r>
            <a:r>
              <a:rPr lang="en-US" b="1" dirty="0" smtClean="0">
                <a:solidFill>
                  <a:srgbClr val="0070C0"/>
                </a:solidFill>
                <a:hlinkClick r:id="rId2"/>
              </a:rPr>
              <a:t>http</a:t>
            </a:r>
            <a:r>
              <a:rPr lang="en-US" b="1" dirty="0">
                <a:solidFill>
                  <a:srgbClr val="0070C0"/>
                </a:solidFill>
                <a:hlinkClick r:id="rId2"/>
              </a:rPr>
              <a:t>://www.cplusplus.com/reference/cmath</a:t>
            </a:r>
            <a:r>
              <a:rPr lang="en-US" b="1" dirty="0" smtClean="0">
                <a:solidFill>
                  <a:srgbClr val="0070C0"/>
                </a:solidFill>
                <a:hlinkClick r:id="rId2"/>
              </a:rPr>
              <a:t>/</a:t>
            </a:r>
            <a:endParaRPr lang="en-US" b="1" dirty="0">
              <a:solidFill>
                <a:schemeClr val="tx1"/>
              </a:solidFill>
            </a:endParaRPr>
          </a:p>
          <a:p>
            <a:r>
              <a:rPr lang="en-US" dirty="0" err="1">
                <a:solidFill>
                  <a:schemeClr val="tx1"/>
                </a:solidFill>
              </a:rPr>
              <a:t>Để</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thư</a:t>
            </a:r>
            <a:r>
              <a:rPr lang="en-US" dirty="0">
                <a:solidFill>
                  <a:schemeClr val="tx1"/>
                </a:solidFill>
              </a:rPr>
              <a:t> </a:t>
            </a:r>
            <a:r>
              <a:rPr lang="en-US" dirty="0" err="1">
                <a:solidFill>
                  <a:schemeClr val="tx1"/>
                </a:solidFill>
              </a:rPr>
              <a:t>viện</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dòng</a:t>
            </a:r>
            <a:r>
              <a:rPr lang="en-US" dirty="0">
                <a:solidFill>
                  <a:schemeClr val="tx1"/>
                </a:solidFill>
              </a:rPr>
              <a:t> </a:t>
            </a:r>
            <a:r>
              <a:rPr lang="en-US" dirty="0" err="1">
                <a:solidFill>
                  <a:schemeClr val="tx1"/>
                </a:solidFill>
              </a:rPr>
              <a:t>lệnh</a:t>
            </a:r>
            <a:r>
              <a:rPr lang="en-US" dirty="0" smtClean="0">
                <a:solidFill>
                  <a:schemeClr val="tx1"/>
                </a:solidFill>
              </a:rPr>
              <a:t>:</a:t>
            </a:r>
          </a:p>
          <a:p>
            <a:pPr marL="0" indent="0">
              <a:buNone/>
            </a:pPr>
            <a:r>
              <a:rPr lang="en-US" b="1" dirty="0">
                <a:solidFill>
                  <a:srgbClr val="0070C0"/>
                </a:solidFill>
              </a:rPr>
              <a:t>	</a:t>
            </a:r>
            <a:r>
              <a:rPr lang="en-US" b="1" dirty="0" smtClean="0">
                <a:solidFill>
                  <a:srgbClr val="0070C0"/>
                </a:solidFill>
              </a:rPr>
              <a:t>	#include &lt;</a:t>
            </a:r>
            <a:r>
              <a:rPr lang="en-US" b="1" dirty="0" err="1" smtClean="0">
                <a:solidFill>
                  <a:srgbClr val="0070C0"/>
                </a:solidFill>
              </a:rPr>
              <a:t>cmath</a:t>
            </a:r>
            <a:r>
              <a:rPr lang="en-US" b="1" dirty="0" smtClean="0">
                <a:solidFill>
                  <a:srgbClr val="0070C0"/>
                </a:solidFill>
              </a:rPr>
              <a:t>&gt;; </a:t>
            </a:r>
            <a:endParaRPr lang="en-US" b="1" dirty="0">
              <a:solidFill>
                <a:schemeClr val="tx1"/>
              </a:solidFill>
            </a:endParaRPr>
          </a:p>
        </p:txBody>
      </p:sp>
    </p:spTree>
    <p:extLst>
      <p:ext uri="{BB962C8B-B14F-4D97-AF65-F5344CB8AC3E}">
        <p14:creationId xmlns:p14="http://schemas.microsoft.com/office/powerpoint/2010/main" val="39900558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cmath</a:t>
            </a:r>
            <a:r>
              <a:rPr lang="en-US" dirty="0" smtClean="0"/>
              <a:t> </a:t>
            </a:r>
            <a:r>
              <a:rPr lang="en-US" dirty="0" err="1" smtClean="0"/>
              <a:t>thường</a:t>
            </a:r>
            <a:r>
              <a:rPr lang="en-US" dirty="0" smtClean="0"/>
              <a:t> </a:t>
            </a:r>
            <a:r>
              <a:rPr lang="en-US" dirty="0" err="1" smtClean="0"/>
              <a:t>dùng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9618037"/>
              </p:ext>
            </p:extLst>
          </p:nvPr>
        </p:nvGraphicFramePr>
        <p:xfrm>
          <a:off x="806004" y="1178560"/>
          <a:ext cx="8339328" cy="5577840"/>
        </p:xfrm>
        <a:graphic>
          <a:graphicData uri="http://schemas.openxmlformats.org/drawingml/2006/table">
            <a:tbl>
              <a:tblPr firstRow="1" bandRow="1">
                <a:tableStyleId>{5C22544A-7EE6-4342-B048-85BDC9FD1C3A}</a:tableStyleId>
              </a:tblPr>
              <a:tblGrid>
                <a:gridCol w="2961623">
                  <a:extLst>
                    <a:ext uri="{9D8B030D-6E8A-4147-A177-3AD203B41FA5}">
                      <a16:colId xmlns:a16="http://schemas.microsoft.com/office/drawing/2014/main" val="2149965071"/>
                    </a:ext>
                  </a:extLst>
                </a:gridCol>
                <a:gridCol w="5377705">
                  <a:extLst>
                    <a:ext uri="{9D8B030D-6E8A-4147-A177-3AD203B41FA5}">
                      <a16:colId xmlns:a16="http://schemas.microsoft.com/office/drawing/2014/main" val="4054817752"/>
                    </a:ext>
                  </a:extLst>
                </a:gridCol>
              </a:tblGrid>
              <a:tr h="356233">
                <a:tc>
                  <a:txBody>
                    <a:bodyPr/>
                    <a:lstStyle/>
                    <a:p>
                      <a:pPr algn="ctr"/>
                      <a:r>
                        <a:rPr lang="en-US" dirty="0" err="1" smtClean="0"/>
                        <a:t>Tên</a:t>
                      </a:r>
                      <a:r>
                        <a:rPr lang="en-US" baseline="0" dirty="0" smtClean="0"/>
                        <a:t> </a:t>
                      </a:r>
                      <a:r>
                        <a:rPr lang="en-US" baseline="0" dirty="0" err="1" smtClean="0"/>
                        <a:t>hàm</a:t>
                      </a:r>
                      <a:endParaRPr lang="en-US" dirty="0"/>
                    </a:p>
                  </a:txBody>
                  <a:tcPr/>
                </a:tc>
                <a:tc>
                  <a:txBody>
                    <a:bodyPr/>
                    <a:lstStyle/>
                    <a:p>
                      <a:pPr algn="ctr"/>
                      <a:r>
                        <a:rPr lang="en-US" dirty="0" err="1" smtClean="0"/>
                        <a:t>Chức</a:t>
                      </a:r>
                      <a:r>
                        <a:rPr lang="en-US" baseline="0" dirty="0" smtClean="0"/>
                        <a:t> </a:t>
                      </a:r>
                      <a:r>
                        <a:rPr lang="en-US" baseline="0" dirty="0" err="1" smtClean="0"/>
                        <a:t>năng</a:t>
                      </a:r>
                      <a:endParaRPr lang="en-US" dirty="0"/>
                    </a:p>
                  </a:txBody>
                  <a:tcPr/>
                </a:tc>
                <a:extLst>
                  <a:ext uri="{0D108BD9-81ED-4DB2-BD59-A6C34878D82A}">
                    <a16:rowId xmlns:a16="http://schemas.microsoft.com/office/drawing/2014/main" val="1578536885"/>
                  </a:ext>
                </a:extLst>
              </a:tr>
              <a:tr h="623408">
                <a:tc>
                  <a:txBody>
                    <a:bodyPr/>
                    <a:lstStyle/>
                    <a:p>
                      <a:r>
                        <a:rPr lang="en-US" b="1" dirty="0" smtClean="0"/>
                        <a:t>cos</a:t>
                      </a:r>
                      <a:r>
                        <a:rPr lang="en-US" dirty="0" smtClean="0"/>
                        <a:t>(double</a:t>
                      </a:r>
                      <a:r>
                        <a:rPr lang="en-US" baseline="0" dirty="0" smtClean="0"/>
                        <a:t> </a:t>
                      </a:r>
                      <a:r>
                        <a:rPr lang="en-US" dirty="0" smtClean="0"/>
                        <a:t>x)</a:t>
                      </a:r>
                    </a:p>
                    <a:p>
                      <a:r>
                        <a:rPr lang="en-US" b="1" dirty="0" err="1" smtClean="0"/>
                        <a:t>sin</a:t>
                      </a:r>
                      <a:r>
                        <a:rPr lang="en-US" dirty="0" err="1" smtClean="0"/>
                        <a:t>,</a:t>
                      </a:r>
                      <a:r>
                        <a:rPr lang="en-US" b="1" dirty="0" err="1" smtClean="0"/>
                        <a:t>tan</a:t>
                      </a:r>
                      <a:endParaRPr lang="en-US" b="1" dirty="0"/>
                    </a:p>
                  </a:txBody>
                  <a:tcPr/>
                </a:tc>
                <a:tc>
                  <a:txBody>
                    <a:bodyPr/>
                    <a:lstStyle/>
                    <a:p>
                      <a:r>
                        <a:rPr lang="en-US" dirty="0" err="1" smtClean="0"/>
                        <a:t>Tính</a:t>
                      </a:r>
                      <a:r>
                        <a:rPr lang="en-US" baseline="0" dirty="0" smtClean="0"/>
                        <a:t> cos(x), </a:t>
                      </a:r>
                      <a:r>
                        <a:rPr lang="en-US" baseline="0" dirty="0" err="1" smtClean="0"/>
                        <a:t>chú</a:t>
                      </a:r>
                      <a:r>
                        <a:rPr lang="en-US" baseline="0" dirty="0" smtClean="0"/>
                        <a:t> ý </a:t>
                      </a:r>
                      <a:r>
                        <a:rPr lang="en-US" baseline="0" dirty="0" err="1" smtClean="0"/>
                        <a:t>đơn</a:t>
                      </a:r>
                      <a:r>
                        <a:rPr lang="en-US" baseline="0" dirty="0" smtClean="0"/>
                        <a:t> </a:t>
                      </a:r>
                      <a:r>
                        <a:rPr lang="en-US" baseline="0" dirty="0" err="1" smtClean="0"/>
                        <a:t>vị</a:t>
                      </a:r>
                      <a:r>
                        <a:rPr lang="en-US" baseline="0" dirty="0" smtClean="0"/>
                        <a:t> x </a:t>
                      </a:r>
                      <a:r>
                        <a:rPr lang="en-US" baseline="0" dirty="0" err="1" smtClean="0"/>
                        <a:t>là</a:t>
                      </a:r>
                      <a:r>
                        <a:rPr lang="en-US" baseline="0" dirty="0" smtClean="0"/>
                        <a:t> </a:t>
                      </a:r>
                      <a:r>
                        <a:rPr lang="en-US" baseline="0" dirty="0" err="1" smtClean="0"/>
                        <a:t>radien</a:t>
                      </a:r>
                      <a:endParaRPr lang="en-US" baseline="0" dirty="0" smtClean="0"/>
                    </a:p>
                    <a:p>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thế</a:t>
                      </a:r>
                      <a:r>
                        <a:rPr lang="en-US" baseline="0" dirty="0" smtClean="0"/>
                        <a:t> </a:t>
                      </a:r>
                      <a:r>
                        <a:rPr lang="en-US" baseline="0" dirty="0" err="1" smtClean="0"/>
                        <a:t>với</a:t>
                      </a:r>
                      <a:r>
                        <a:rPr lang="en-US" baseline="0" dirty="0" smtClean="0"/>
                        <a:t> sin </a:t>
                      </a:r>
                      <a:r>
                        <a:rPr lang="en-US" baseline="0" dirty="0" err="1" smtClean="0"/>
                        <a:t>và</a:t>
                      </a:r>
                      <a:r>
                        <a:rPr lang="en-US" baseline="0" dirty="0" smtClean="0"/>
                        <a:t> tan</a:t>
                      </a:r>
                      <a:endParaRPr lang="en-US" dirty="0"/>
                    </a:p>
                  </a:txBody>
                  <a:tcPr/>
                </a:tc>
                <a:extLst>
                  <a:ext uri="{0D108BD9-81ED-4DB2-BD59-A6C34878D82A}">
                    <a16:rowId xmlns:a16="http://schemas.microsoft.com/office/drawing/2014/main" val="1630309406"/>
                  </a:ext>
                </a:extLst>
              </a:tr>
              <a:tr h="356233">
                <a:tc>
                  <a:txBody>
                    <a:bodyPr/>
                    <a:lstStyle/>
                    <a:p>
                      <a:r>
                        <a:rPr lang="en-US" b="1" dirty="0" err="1" smtClean="0"/>
                        <a:t>exp</a:t>
                      </a:r>
                      <a:r>
                        <a:rPr lang="en-US" dirty="0" smtClean="0"/>
                        <a:t>(double</a:t>
                      </a:r>
                      <a:r>
                        <a:rPr lang="en-US" baseline="0" dirty="0" smtClean="0"/>
                        <a:t> </a:t>
                      </a:r>
                      <a:r>
                        <a:rPr lang="en-US" dirty="0" smtClean="0"/>
                        <a:t>x)</a:t>
                      </a:r>
                      <a:endParaRPr lang="en-US" dirty="0"/>
                    </a:p>
                  </a:txBody>
                  <a:tcPr/>
                </a:tc>
                <a:tc>
                  <a:txBody>
                    <a:bodyPr/>
                    <a:lstStyle/>
                    <a:p>
                      <a:r>
                        <a:rPr lang="en-US" dirty="0" err="1" smtClean="0"/>
                        <a:t>Tính</a:t>
                      </a:r>
                      <a:r>
                        <a:rPr lang="en-US" baseline="0" dirty="0" smtClean="0"/>
                        <a:t> </a:t>
                      </a:r>
                      <a:r>
                        <a:rPr lang="en-US" baseline="0" dirty="0" err="1" smtClean="0"/>
                        <a:t>e^x</a:t>
                      </a:r>
                      <a:endParaRPr lang="en-US" dirty="0"/>
                    </a:p>
                  </a:txBody>
                  <a:tcPr/>
                </a:tc>
                <a:extLst>
                  <a:ext uri="{0D108BD9-81ED-4DB2-BD59-A6C34878D82A}">
                    <a16:rowId xmlns:a16="http://schemas.microsoft.com/office/drawing/2014/main" val="899413801"/>
                  </a:ext>
                </a:extLst>
              </a:tr>
              <a:tr h="356233">
                <a:tc>
                  <a:txBody>
                    <a:bodyPr/>
                    <a:lstStyle/>
                    <a:p>
                      <a:r>
                        <a:rPr lang="en-US" b="1" dirty="0" smtClean="0"/>
                        <a:t>log</a:t>
                      </a:r>
                      <a:r>
                        <a:rPr lang="en-US" dirty="0" smtClean="0"/>
                        <a:t>(double</a:t>
                      </a:r>
                      <a:r>
                        <a:rPr lang="en-US" baseline="0" dirty="0" smtClean="0"/>
                        <a:t> </a:t>
                      </a:r>
                      <a:r>
                        <a:rPr lang="en-US" dirty="0" smtClean="0"/>
                        <a:t>x)</a:t>
                      </a:r>
                      <a:endParaRPr lang="en-US" dirty="0"/>
                    </a:p>
                  </a:txBody>
                  <a:tcPr/>
                </a:tc>
                <a:tc>
                  <a:txBody>
                    <a:bodyPr/>
                    <a:lstStyle/>
                    <a:p>
                      <a:r>
                        <a:rPr lang="en-US" dirty="0" err="1" smtClean="0"/>
                        <a:t>Tính</a:t>
                      </a:r>
                      <a:r>
                        <a:rPr lang="en-US" baseline="0" dirty="0" smtClean="0"/>
                        <a:t> </a:t>
                      </a:r>
                      <a:r>
                        <a:rPr lang="en-US" baseline="0" dirty="0" err="1" smtClean="0"/>
                        <a:t>lnx</a:t>
                      </a:r>
                      <a:endParaRPr lang="en-US" dirty="0"/>
                    </a:p>
                  </a:txBody>
                  <a:tcPr/>
                </a:tc>
                <a:extLst>
                  <a:ext uri="{0D108BD9-81ED-4DB2-BD59-A6C34878D82A}">
                    <a16:rowId xmlns:a16="http://schemas.microsoft.com/office/drawing/2014/main" val="204233502"/>
                  </a:ext>
                </a:extLst>
              </a:tr>
              <a:tr h="356233">
                <a:tc>
                  <a:txBody>
                    <a:bodyPr/>
                    <a:lstStyle/>
                    <a:p>
                      <a:r>
                        <a:rPr lang="en-US" b="1" dirty="0" smtClean="0"/>
                        <a:t>log10</a:t>
                      </a:r>
                      <a:r>
                        <a:rPr lang="en-US" dirty="0" smtClean="0"/>
                        <a:t>(double</a:t>
                      </a:r>
                      <a:r>
                        <a:rPr lang="en-US" baseline="0" dirty="0" smtClean="0"/>
                        <a:t> </a:t>
                      </a:r>
                      <a:r>
                        <a:rPr lang="en-US" dirty="0" smtClean="0"/>
                        <a:t>x)</a:t>
                      </a:r>
                      <a:endParaRPr lang="en-US" dirty="0"/>
                    </a:p>
                  </a:txBody>
                  <a:tcPr/>
                </a:tc>
                <a:tc>
                  <a:txBody>
                    <a:bodyPr/>
                    <a:lstStyle/>
                    <a:p>
                      <a:r>
                        <a:rPr lang="en-US" dirty="0" err="1" smtClean="0"/>
                        <a:t>Tính</a:t>
                      </a:r>
                      <a:r>
                        <a:rPr lang="en-US" baseline="0" dirty="0" smtClean="0"/>
                        <a:t> </a:t>
                      </a:r>
                      <a:r>
                        <a:rPr lang="en-US" baseline="0" dirty="0" err="1" smtClean="0"/>
                        <a:t>loga</a:t>
                      </a:r>
                      <a:r>
                        <a:rPr lang="en-US" baseline="0" dirty="0" smtClean="0"/>
                        <a:t> </a:t>
                      </a:r>
                      <a:r>
                        <a:rPr lang="en-US" baseline="0" dirty="0" err="1" smtClean="0"/>
                        <a:t>cơ</a:t>
                      </a:r>
                      <a:r>
                        <a:rPr lang="en-US" baseline="0" dirty="0" smtClean="0"/>
                        <a:t> </a:t>
                      </a:r>
                      <a:r>
                        <a:rPr lang="en-US" baseline="0" dirty="0" err="1" smtClean="0"/>
                        <a:t>số</a:t>
                      </a:r>
                      <a:r>
                        <a:rPr lang="en-US" baseline="0" dirty="0" smtClean="0"/>
                        <a:t> 10 </a:t>
                      </a:r>
                      <a:r>
                        <a:rPr lang="en-US" baseline="0" dirty="0" err="1" smtClean="0"/>
                        <a:t>của</a:t>
                      </a:r>
                      <a:r>
                        <a:rPr lang="en-US" baseline="0" dirty="0" smtClean="0"/>
                        <a:t> x</a:t>
                      </a:r>
                      <a:endParaRPr lang="en-US" dirty="0"/>
                    </a:p>
                  </a:txBody>
                  <a:tcPr/>
                </a:tc>
                <a:extLst>
                  <a:ext uri="{0D108BD9-81ED-4DB2-BD59-A6C34878D82A}">
                    <a16:rowId xmlns:a16="http://schemas.microsoft.com/office/drawing/2014/main" val="4162370662"/>
                  </a:ext>
                </a:extLst>
              </a:tr>
              <a:tr h="356233">
                <a:tc>
                  <a:txBody>
                    <a:bodyPr/>
                    <a:lstStyle/>
                    <a:p>
                      <a:r>
                        <a:rPr lang="en-US" b="1" dirty="0" smtClean="0"/>
                        <a:t>round</a:t>
                      </a:r>
                      <a:r>
                        <a:rPr lang="en-US" dirty="0" smtClean="0"/>
                        <a:t>(double x)</a:t>
                      </a:r>
                      <a:endParaRPr lang="en-US" dirty="0"/>
                    </a:p>
                  </a:txBody>
                  <a:tcPr/>
                </a:tc>
                <a:tc>
                  <a:txBody>
                    <a:bodyPr/>
                    <a:lstStyle/>
                    <a:p>
                      <a:r>
                        <a:rPr lang="en-US" dirty="0" err="1" smtClean="0"/>
                        <a:t>Làm</a:t>
                      </a:r>
                      <a:r>
                        <a:rPr lang="en-US" baseline="0" dirty="0" smtClean="0"/>
                        <a:t> </a:t>
                      </a:r>
                      <a:r>
                        <a:rPr lang="en-US" baseline="0" dirty="0" err="1" smtClean="0"/>
                        <a:t>tròn</a:t>
                      </a:r>
                      <a:r>
                        <a:rPr lang="en-US" baseline="0" dirty="0" smtClean="0"/>
                        <a:t> </a:t>
                      </a:r>
                      <a:r>
                        <a:rPr lang="en-US" baseline="0" dirty="0" err="1" smtClean="0"/>
                        <a:t>số</a:t>
                      </a:r>
                      <a:r>
                        <a:rPr lang="en-US" baseline="0" dirty="0" smtClean="0"/>
                        <a:t> </a:t>
                      </a:r>
                      <a:r>
                        <a:rPr lang="en-US" baseline="0" dirty="0" err="1" smtClean="0"/>
                        <a:t>thực</a:t>
                      </a:r>
                      <a:r>
                        <a:rPr lang="en-US" baseline="0" dirty="0" smtClean="0"/>
                        <a:t> x </a:t>
                      </a:r>
                      <a:r>
                        <a:rPr lang="en-US" baseline="0" dirty="0" err="1" smtClean="0"/>
                        <a:t>đến</a:t>
                      </a:r>
                      <a:r>
                        <a:rPr lang="en-US" baseline="0" dirty="0" smtClean="0"/>
                        <a:t> </a:t>
                      </a:r>
                      <a:r>
                        <a:rPr lang="en-US" baseline="0" dirty="0" err="1" smtClean="0"/>
                        <a:t>số</a:t>
                      </a:r>
                      <a:r>
                        <a:rPr lang="en-US" baseline="0" dirty="0" smtClean="0"/>
                        <a:t> </a:t>
                      </a:r>
                      <a:r>
                        <a:rPr lang="en-US" baseline="0" dirty="0" err="1" smtClean="0"/>
                        <a:t>nguyên</a:t>
                      </a:r>
                      <a:r>
                        <a:rPr lang="en-US" baseline="0" dirty="0" smtClean="0"/>
                        <a:t> </a:t>
                      </a:r>
                      <a:r>
                        <a:rPr lang="en-US" baseline="0" dirty="0" err="1" smtClean="0"/>
                        <a:t>gần</a:t>
                      </a:r>
                      <a:r>
                        <a:rPr lang="en-US" baseline="0" dirty="0" smtClean="0"/>
                        <a:t> </a:t>
                      </a:r>
                      <a:r>
                        <a:rPr lang="en-US" baseline="0" dirty="0" err="1" smtClean="0"/>
                        <a:t>nhất</a:t>
                      </a:r>
                      <a:endParaRPr lang="en-US" dirty="0"/>
                    </a:p>
                  </a:txBody>
                  <a:tcPr/>
                </a:tc>
                <a:extLst>
                  <a:ext uri="{0D108BD9-81ED-4DB2-BD59-A6C34878D82A}">
                    <a16:rowId xmlns:a16="http://schemas.microsoft.com/office/drawing/2014/main" val="141307476"/>
                  </a:ext>
                </a:extLst>
              </a:tr>
              <a:tr h="356233">
                <a:tc>
                  <a:txBody>
                    <a:bodyPr/>
                    <a:lstStyle/>
                    <a:p>
                      <a:r>
                        <a:rPr lang="en-US" b="1" dirty="0" smtClean="0"/>
                        <a:t>pow</a:t>
                      </a:r>
                      <a:r>
                        <a:rPr lang="en-US" dirty="0" smtClean="0"/>
                        <a:t>(double</a:t>
                      </a:r>
                      <a:r>
                        <a:rPr lang="en-US" baseline="0" dirty="0" smtClean="0"/>
                        <a:t> </a:t>
                      </a:r>
                      <a:r>
                        <a:rPr lang="en-US" dirty="0" err="1" smtClean="0"/>
                        <a:t>x,double</a:t>
                      </a:r>
                      <a:r>
                        <a:rPr lang="en-US" baseline="0" dirty="0" smtClean="0"/>
                        <a:t> y)</a:t>
                      </a:r>
                      <a:endParaRPr lang="en-US" dirty="0"/>
                    </a:p>
                  </a:txBody>
                  <a:tcPr/>
                </a:tc>
                <a:tc>
                  <a:txBody>
                    <a:bodyPr/>
                    <a:lstStyle/>
                    <a:p>
                      <a:r>
                        <a:rPr lang="en-US" dirty="0" err="1" smtClean="0"/>
                        <a:t>Tính</a:t>
                      </a:r>
                      <a:r>
                        <a:rPr lang="en-US" baseline="0" dirty="0" smtClean="0"/>
                        <a:t> </a:t>
                      </a:r>
                      <a:r>
                        <a:rPr lang="en-US" baseline="0" dirty="0" err="1" smtClean="0"/>
                        <a:t>x^y</a:t>
                      </a:r>
                      <a:endParaRPr lang="en-US" dirty="0"/>
                    </a:p>
                  </a:txBody>
                  <a:tcPr/>
                </a:tc>
                <a:extLst>
                  <a:ext uri="{0D108BD9-81ED-4DB2-BD59-A6C34878D82A}">
                    <a16:rowId xmlns:a16="http://schemas.microsoft.com/office/drawing/2014/main" val="3019508204"/>
                  </a:ext>
                </a:extLst>
              </a:tr>
              <a:tr h="356233">
                <a:tc>
                  <a:txBody>
                    <a:bodyPr/>
                    <a:lstStyle/>
                    <a:p>
                      <a:r>
                        <a:rPr lang="en-US" b="1" dirty="0" err="1" smtClean="0"/>
                        <a:t>sqrt</a:t>
                      </a:r>
                      <a:r>
                        <a:rPr lang="en-US" dirty="0" smtClean="0"/>
                        <a:t>(double</a:t>
                      </a:r>
                      <a:r>
                        <a:rPr lang="en-US" baseline="0" dirty="0" smtClean="0"/>
                        <a:t> x)</a:t>
                      </a:r>
                      <a:endParaRPr lang="en-US" dirty="0"/>
                    </a:p>
                  </a:txBody>
                  <a:tcPr/>
                </a:tc>
                <a:tc>
                  <a:txBody>
                    <a:bodyPr/>
                    <a:lstStyle/>
                    <a:p>
                      <a:r>
                        <a:rPr lang="en-US" dirty="0" err="1" smtClean="0"/>
                        <a:t>Tính</a:t>
                      </a:r>
                      <a:r>
                        <a:rPr lang="en-US" baseline="0" dirty="0" smtClean="0"/>
                        <a:t> </a:t>
                      </a:r>
                      <a:r>
                        <a:rPr lang="en-US" baseline="0" dirty="0" err="1" smtClean="0"/>
                        <a:t>căn</a:t>
                      </a:r>
                      <a:r>
                        <a:rPr lang="en-US" baseline="0" dirty="0" smtClean="0"/>
                        <a:t> </a:t>
                      </a:r>
                      <a:r>
                        <a:rPr lang="en-US" baseline="0" dirty="0" err="1" smtClean="0"/>
                        <a:t>bậc</a:t>
                      </a:r>
                      <a:r>
                        <a:rPr lang="en-US" baseline="0" dirty="0" smtClean="0"/>
                        <a:t> 2 </a:t>
                      </a:r>
                      <a:r>
                        <a:rPr lang="en-US" baseline="0" dirty="0" err="1" smtClean="0"/>
                        <a:t>của</a:t>
                      </a:r>
                      <a:r>
                        <a:rPr lang="en-US" baseline="0" dirty="0" smtClean="0"/>
                        <a:t> x</a:t>
                      </a:r>
                      <a:endParaRPr lang="en-US" dirty="0"/>
                    </a:p>
                  </a:txBody>
                  <a:tcPr/>
                </a:tc>
                <a:extLst>
                  <a:ext uri="{0D108BD9-81ED-4DB2-BD59-A6C34878D82A}">
                    <a16:rowId xmlns:a16="http://schemas.microsoft.com/office/drawing/2014/main" val="3241400356"/>
                  </a:ext>
                </a:extLst>
              </a:tr>
              <a:tr h="623408">
                <a:tc>
                  <a:txBody>
                    <a:bodyPr/>
                    <a:lstStyle/>
                    <a:p>
                      <a:r>
                        <a:rPr lang="en-US" b="1" dirty="0" smtClean="0"/>
                        <a:t>ceil</a:t>
                      </a:r>
                      <a:r>
                        <a:rPr lang="en-US" dirty="0" smtClean="0"/>
                        <a:t>(double x)</a:t>
                      </a:r>
                      <a:endParaRPr lang="en-US" dirty="0"/>
                    </a:p>
                  </a:txBody>
                  <a:tcPr/>
                </a:tc>
                <a:tc>
                  <a:txBody>
                    <a:bodyPr/>
                    <a:lstStyle/>
                    <a:p>
                      <a:r>
                        <a:rPr lang="en-US" dirty="0" err="1" smtClean="0"/>
                        <a:t>Làm</a:t>
                      </a:r>
                      <a:r>
                        <a:rPr lang="en-US" baseline="0" dirty="0" smtClean="0"/>
                        <a:t> </a:t>
                      </a:r>
                      <a:r>
                        <a:rPr lang="en-US" baseline="0" dirty="0" err="1" smtClean="0"/>
                        <a:t>tròn</a:t>
                      </a:r>
                      <a:r>
                        <a:rPr lang="en-US" baseline="0" dirty="0" smtClean="0"/>
                        <a:t> </a:t>
                      </a:r>
                      <a:r>
                        <a:rPr lang="en-US" baseline="0" dirty="0" err="1" smtClean="0"/>
                        <a:t>số</a:t>
                      </a:r>
                      <a:r>
                        <a:rPr lang="en-US" baseline="0" dirty="0" smtClean="0"/>
                        <a:t> </a:t>
                      </a:r>
                      <a:r>
                        <a:rPr lang="en-US" baseline="0" dirty="0" err="1" smtClean="0"/>
                        <a:t>thực</a:t>
                      </a:r>
                      <a:r>
                        <a:rPr lang="en-US" baseline="0" dirty="0" smtClean="0"/>
                        <a:t> x </a:t>
                      </a:r>
                      <a:r>
                        <a:rPr lang="en-US" baseline="0" dirty="0" err="1" smtClean="0"/>
                        <a:t>lên</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2.8 </a:t>
                      </a:r>
                      <a:r>
                        <a:rPr lang="en-US" baseline="0" dirty="0" err="1" smtClean="0"/>
                        <a:t>lên</a:t>
                      </a:r>
                      <a:r>
                        <a:rPr lang="en-US" baseline="0" dirty="0" smtClean="0"/>
                        <a:t> </a:t>
                      </a:r>
                      <a:r>
                        <a:rPr lang="en-US" baseline="0" dirty="0" err="1" smtClean="0"/>
                        <a:t>thành</a:t>
                      </a:r>
                      <a:r>
                        <a:rPr lang="en-US" baseline="0" dirty="0" smtClean="0"/>
                        <a:t> 3.0</a:t>
                      </a:r>
                    </a:p>
                    <a:p>
                      <a:r>
                        <a:rPr lang="en-US" baseline="0" dirty="0" smtClean="0"/>
                        <a:t>-3.8 </a:t>
                      </a:r>
                      <a:r>
                        <a:rPr lang="en-US" baseline="0" dirty="0" err="1" smtClean="0"/>
                        <a:t>làm</a:t>
                      </a:r>
                      <a:r>
                        <a:rPr lang="en-US" baseline="0" dirty="0" smtClean="0"/>
                        <a:t> </a:t>
                      </a:r>
                      <a:r>
                        <a:rPr lang="en-US" baseline="0" dirty="0" err="1" smtClean="0"/>
                        <a:t>tròn</a:t>
                      </a:r>
                      <a:r>
                        <a:rPr lang="en-US" baseline="0" dirty="0" smtClean="0"/>
                        <a:t> </a:t>
                      </a:r>
                      <a:r>
                        <a:rPr lang="en-US" baseline="0" dirty="0" err="1" smtClean="0"/>
                        <a:t>thành</a:t>
                      </a:r>
                      <a:r>
                        <a:rPr lang="en-US" baseline="0" dirty="0" smtClean="0"/>
                        <a:t> -3.0</a:t>
                      </a:r>
                      <a:endParaRPr lang="en-US" dirty="0"/>
                    </a:p>
                  </a:txBody>
                  <a:tcPr/>
                </a:tc>
                <a:extLst>
                  <a:ext uri="{0D108BD9-81ED-4DB2-BD59-A6C34878D82A}">
                    <a16:rowId xmlns:a16="http://schemas.microsoft.com/office/drawing/2014/main" val="1541864446"/>
                  </a:ext>
                </a:extLst>
              </a:tr>
              <a:tr h="356233">
                <a:tc>
                  <a:txBody>
                    <a:bodyPr/>
                    <a:lstStyle/>
                    <a:p>
                      <a:r>
                        <a:rPr lang="en-US" b="1" dirty="0" smtClean="0"/>
                        <a:t>floor</a:t>
                      </a:r>
                      <a:r>
                        <a:rPr lang="en-US" dirty="0" smtClean="0"/>
                        <a:t>(double x)</a:t>
                      </a:r>
                      <a:endParaRPr lang="en-US" dirty="0"/>
                    </a:p>
                  </a:txBody>
                  <a:tcPr/>
                </a:tc>
                <a:tc>
                  <a:txBody>
                    <a:bodyPr/>
                    <a:lstStyle/>
                    <a:p>
                      <a:r>
                        <a:rPr lang="en-US" dirty="0" err="1" smtClean="0"/>
                        <a:t>Tương</a:t>
                      </a:r>
                      <a:r>
                        <a:rPr lang="en-US" baseline="0" dirty="0" smtClean="0"/>
                        <a:t> </a:t>
                      </a:r>
                      <a:r>
                        <a:rPr lang="en-US" baseline="0" dirty="0" err="1" smtClean="0"/>
                        <a:t>tự</a:t>
                      </a:r>
                      <a:r>
                        <a:rPr lang="en-US" baseline="0" dirty="0" smtClean="0"/>
                        <a:t> ceil </a:t>
                      </a:r>
                      <a:r>
                        <a:rPr lang="en-US" baseline="0" dirty="0" err="1" smtClean="0"/>
                        <a:t>nhưng</a:t>
                      </a:r>
                      <a:r>
                        <a:rPr lang="en-US" baseline="0" dirty="0" smtClean="0"/>
                        <a:t> </a:t>
                      </a:r>
                      <a:r>
                        <a:rPr lang="en-US" baseline="0" dirty="0" err="1" smtClean="0"/>
                        <a:t>là</a:t>
                      </a:r>
                      <a:r>
                        <a:rPr lang="en-US" baseline="0" dirty="0" smtClean="0"/>
                        <a:t> </a:t>
                      </a:r>
                      <a:r>
                        <a:rPr lang="en-US" baseline="0" dirty="0" err="1" smtClean="0"/>
                        <a:t>làm</a:t>
                      </a:r>
                      <a:r>
                        <a:rPr lang="en-US" baseline="0" dirty="0" smtClean="0"/>
                        <a:t> </a:t>
                      </a:r>
                      <a:r>
                        <a:rPr lang="en-US" baseline="0" dirty="0" err="1" smtClean="0"/>
                        <a:t>tròn</a:t>
                      </a:r>
                      <a:r>
                        <a:rPr lang="en-US" baseline="0" dirty="0" smtClean="0"/>
                        <a:t> </a:t>
                      </a:r>
                      <a:r>
                        <a:rPr lang="en-US" baseline="0" dirty="0" err="1" smtClean="0"/>
                        <a:t>xuống</a:t>
                      </a:r>
                      <a:endParaRPr lang="en-US" dirty="0"/>
                    </a:p>
                  </a:txBody>
                  <a:tcPr/>
                </a:tc>
                <a:extLst>
                  <a:ext uri="{0D108BD9-81ED-4DB2-BD59-A6C34878D82A}">
                    <a16:rowId xmlns:a16="http://schemas.microsoft.com/office/drawing/2014/main" val="3376904415"/>
                  </a:ext>
                </a:extLst>
              </a:tr>
              <a:tr h="356233">
                <a:tc>
                  <a:txBody>
                    <a:bodyPr/>
                    <a:lstStyle/>
                    <a:p>
                      <a:r>
                        <a:rPr lang="en-US" b="1" dirty="0" smtClean="0"/>
                        <a:t>abs</a:t>
                      </a:r>
                      <a:r>
                        <a:rPr lang="en-US" dirty="0" smtClean="0"/>
                        <a:t>(double</a:t>
                      </a:r>
                      <a:r>
                        <a:rPr lang="en-US" baseline="0" dirty="0" smtClean="0"/>
                        <a:t> x)</a:t>
                      </a:r>
                      <a:endParaRPr lang="en-US" dirty="0"/>
                    </a:p>
                  </a:txBody>
                  <a:tcPr/>
                </a:tc>
                <a:tc>
                  <a:txBody>
                    <a:bodyPr/>
                    <a:lstStyle/>
                    <a:p>
                      <a:r>
                        <a:rPr lang="en-US"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tuyệt</a:t>
                      </a:r>
                      <a:r>
                        <a:rPr lang="en-US" baseline="0" dirty="0" smtClean="0"/>
                        <a:t> </a:t>
                      </a:r>
                      <a:r>
                        <a:rPr lang="en-US" baseline="0" dirty="0" err="1" smtClean="0"/>
                        <a:t>đối</a:t>
                      </a:r>
                      <a:r>
                        <a:rPr lang="en-US" baseline="0" dirty="0" smtClean="0"/>
                        <a:t> </a:t>
                      </a:r>
                      <a:r>
                        <a:rPr lang="en-US" baseline="0" dirty="0" err="1" smtClean="0"/>
                        <a:t>của</a:t>
                      </a:r>
                      <a:r>
                        <a:rPr lang="en-US" baseline="0" dirty="0" smtClean="0"/>
                        <a:t> x</a:t>
                      </a:r>
                      <a:endParaRPr lang="en-US" dirty="0"/>
                    </a:p>
                  </a:txBody>
                  <a:tcPr/>
                </a:tc>
                <a:extLst>
                  <a:ext uri="{0D108BD9-81ED-4DB2-BD59-A6C34878D82A}">
                    <a16:rowId xmlns:a16="http://schemas.microsoft.com/office/drawing/2014/main" val="905627882"/>
                  </a:ext>
                </a:extLst>
              </a:tr>
              <a:tr h="623408">
                <a:tc>
                  <a:txBody>
                    <a:bodyPr/>
                    <a:lstStyle/>
                    <a:p>
                      <a:r>
                        <a:rPr lang="en-US" b="1" dirty="0" err="1" smtClean="0"/>
                        <a:t>fmax</a:t>
                      </a:r>
                      <a:r>
                        <a:rPr lang="en-US" b="0" dirty="0" smtClean="0"/>
                        <a:t>(double</a:t>
                      </a:r>
                      <a:r>
                        <a:rPr lang="en-US" b="0" baseline="0" dirty="0" smtClean="0"/>
                        <a:t> </a:t>
                      </a:r>
                      <a:r>
                        <a:rPr lang="en-US" b="0" baseline="0" dirty="0" err="1" smtClean="0"/>
                        <a:t>x,double</a:t>
                      </a:r>
                      <a:r>
                        <a:rPr lang="en-US" b="0" baseline="0" dirty="0" smtClean="0"/>
                        <a:t> y)</a:t>
                      </a:r>
                    </a:p>
                    <a:p>
                      <a:r>
                        <a:rPr lang="en-US" b="1" baseline="0" dirty="0" err="1" smtClean="0"/>
                        <a:t>fmin</a:t>
                      </a:r>
                      <a:r>
                        <a:rPr lang="en-US" b="0" baseline="0" dirty="0" smtClean="0"/>
                        <a:t>(double </a:t>
                      </a:r>
                      <a:r>
                        <a:rPr lang="en-US" b="0" baseline="0" dirty="0" err="1" smtClean="0"/>
                        <a:t>x,double</a:t>
                      </a:r>
                      <a:r>
                        <a:rPr lang="en-US" b="0" baseline="0" dirty="0" smtClean="0"/>
                        <a:t> y)</a:t>
                      </a:r>
                      <a:endParaRPr lang="en-US" b="0" dirty="0"/>
                    </a:p>
                  </a:txBody>
                  <a:tcPr/>
                </a:tc>
                <a:tc>
                  <a:txBody>
                    <a:bodyPr/>
                    <a:lstStyle/>
                    <a:p>
                      <a:r>
                        <a:rPr lang="en-US" b="0" dirty="0" err="1" smtClean="0"/>
                        <a:t>Trả</a:t>
                      </a:r>
                      <a:r>
                        <a:rPr lang="en-US" b="0" baseline="0" dirty="0" smtClean="0"/>
                        <a:t> </a:t>
                      </a:r>
                      <a:r>
                        <a:rPr lang="en-US" b="0" baseline="0" dirty="0" err="1" smtClean="0"/>
                        <a:t>về</a:t>
                      </a:r>
                      <a:r>
                        <a:rPr lang="en-US" b="0" baseline="0" dirty="0" smtClean="0"/>
                        <a:t> </a:t>
                      </a:r>
                      <a:r>
                        <a:rPr lang="en-US" b="0" baseline="0" dirty="0" err="1" smtClean="0"/>
                        <a:t>giá</a:t>
                      </a:r>
                      <a:r>
                        <a:rPr lang="en-US" b="0" baseline="0" dirty="0" smtClean="0"/>
                        <a:t> </a:t>
                      </a:r>
                      <a:r>
                        <a:rPr lang="en-US" b="0" baseline="0" dirty="0" err="1" smtClean="0"/>
                        <a:t>trị</a:t>
                      </a:r>
                      <a:r>
                        <a:rPr lang="en-US" b="0" baseline="0" dirty="0" smtClean="0"/>
                        <a:t> max </a:t>
                      </a:r>
                      <a:r>
                        <a:rPr lang="en-US" b="0" baseline="0" dirty="0" err="1" smtClean="0"/>
                        <a:t>của</a:t>
                      </a:r>
                      <a:r>
                        <a:rPr lang="en-US" b="0" baseline="0" dirty="0" smtClean="0"/>
                        <a:t> x </a:t>
                      </a:r>
                      <a:r>
                        <a:rPr lang="en-US" b="0" baseline="0" dirty="0" err="1" smtClean="0"/>
                        <a:t>và</a:t>
                      </a:r>
                      <a:r>
                        <a:rPr lang="en-US" b="0" baseline="0" dirty="0" smtClean="0"/>
                        <a:t> y (C++11)</a:t>
                      </a:r>
                    </a:p>
                    <a:p>
                      <a:r>
                        <a:rPr lang="en-US" b="0" baseline="0" dirty="0" err="1" smtClean="0"/>
                        <a:t>Tương</a:t>
                      </a:r>
                      <a:r>
                        <a:rPr lang="en-US" b="0" baseline="0" dirty="0" smtClean="0"/>
                        <a:t> </a:t>
                      </a:r>
                      <a:r>
                        <a:rPr lang="en-US" b="0" baseline="0" dirty="0" err="1" smtClean="0"/>
                        <a:t>tự</a:t>
                      </a:r>
                      <a:r>
                        <a:rPr lang="en-US" b="0" baseline="0" dirty="0" smtClean="0"/>
                        <a:t> </a:t>
                      </a:r>
                      <a:r>
                        <a:rPr lang="en-US" b="0" baseline="0" dirty="0" err="1" smtClean="0"/>
                        <a:t>với</a:t>
                      </a:r>
                      <a:r>
                        <a:rPr lang="en-US" b="0" baseline="0" dirty="0" smtClean="0"/>
                        <a:t> </a:t>
                      </a:r>
                      <a:r>
                        <a:rPr lang="en-US" b="0" baseline="0" dirty="0" err="1" smtClean="0"/>
                        <a:t>fmin</a:t>
                      </a:r>
                      <a:endParaRPr lang="en-US" b="0" dirty="0"/>
                    </a:p>
                  </a:txBody>
                  <a:tcPr/>
                </a:tc>
                <a:extLst>
                  <a:ext uri="{0D108BD9-81ED-4DB2-BD59-A6C34878D82A}">
                    <a16:rowId xmlns:a16="http://schemas.microsoft.com/office/drawing/2014/main" val="3419443480"/>
                  </a:ext>
                </a:extLst>
              </a:tr>
              <a:tr h="356233">
                <a:tc>
                  <a:txBody>
                    <a:bodyPr/>
                    <a:lstStyle/>
                    <a:p>
                      <a:r>
                        <a:rPr lang="en-US" b="1" dirty="0" err="1" smtClean="0"/>
                        <a:t>trunc</a:t>
                      </a:r>
                      <a:r>
                        <a:rPr lang="en-US" dirty="0" smtClean="0"/>
                        <a:t>(double x)</a:t>
                      </a:r>
                      <a:endParaRPr lang="en-US" dirty="0"/>
                    </a:p>
                  </a:txBody>
                  <a:tcPr/>
                </a:tc>
                <a:tc>
                  <a:txBody>
                    <a:bodyPr/>
                    <a:lstStyle/>
                    <a:p>
                      <a:r>
                        <a:rPr lang="en-US" dirty="0" smtClean="0"/>
                        <a:t> </a:t>
                      </a:r>
                      <a:r>
                        <a:rPr lang="en-US" dirty="0" err="1" smtClean="0"/>
                        <a:t>Giá</a:t>
                      </a:r>
                      <a:r>
                        <a:rPr lang="en-US" baseline="0" dirty="0" smtClean="0"/>
                        <a:t> </a:t>
                      </a:r>
                      <a:r>
                        <a:rPr lang="en-US" baseline="0" dirty="0" err="1" smtClean="0"/>
                        <a:t>trị</a:t>
                      </a:r>
                      <a:r>
                        <a:rPr lang="en-US" baseline="0" dirty="0" smtClean="0"/>
                        <a:t> </a:t>
                      </a:r>
                      <a:r>
                        <a:rPr lang="en-US" baseline="0" dirty="0" err="1" smtClean="0"/>
                        <a:t>phần</a:t>
                      </a:r>
                      <a:r>
                        <a:rPr lang="en-US" baseline="0" dirty="0" smtClean="0"/>
                        <a:t> </a:t>
                      </a:r>
                      <a:r>
                        <a:rPr lang="en-US" baseline="0" dirty="0" err="1" smtClean="0"/>
                        <a:t>nguyên</a:t>
                      </a:r>
                      <a:r>
                        <a:rPr lang="en-US" baseline="0" dirty="0" smtClean="0"/>
                        <a:t> </a:t>
                      </a:r>
                      <a:r>
                        <a:rPr lang="en-US" baseline="0" dirty="0" err="1" smtClean="0"/>
                        <a:t>của</a:t>
                      </a:r>
                      <a:r>
                        <a:rPr lang="en-US" baseline="0" dirty="0" smtClean="0"/>
                        <a:t> </a:t>
                      </a:r>
                      <a:r>
                        <a:rPr lang="en-US" baseline="0" dirty="0" err="1" smtClean="0"/>
                        <a:t>số</a:t>
                      </a:r>
                      <a:r>
                        <a:rPr lang="en-US" baseline="0" dirty="0" smtClean="0"/>
                        <a:t> </a:t>
                      </a:r>
                      <a:r>
                        <a:rPr lang="en-US" baseline="0" dirty="0" err="1" smtClean="0"/>
                        <a:t>thực</a:t>
                      </a:r>
                      <a:r>
                        <a:rPr lang="en-US" baseline="0" dirty="0" smtClean="0"/>
                        <a:t> x (C++11)</a:t>
                      </a:r>
                      <a:endParaRPr lang="en-US" dirty="0"/>
                    </a:p>
                  </a:txBody>
                  <a:tcPr/>
                </a:tc>
                <a:extLst>
                  <a:ext uri="{0D108BD9-81ED-4DB2-BD59-A6C34878D82A}">
                    <a16:rowId xmlns:a16="http://schemas.microsoft.com/office/drawing/2014/main" val="3822083634"/>
                  </a:ext>
                </a:extLst>
              </a:tr>
            </a:tbl>
          </a:graphicData>
        </a:graphic>
      </p:graphicFrame>
    </p:spTree>
    <p:extLst>
      <p:ext uri="{BB962C8B-B14F-4D97-AF65-F5344CB8AC3E}">
        <p14:creationId xmlns:p14="http://schemas.microsoft.com/office/powerpoint/2010/main" val="33139906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err="1" smtClean="0"/>
              <a:t>Viết</a:t>
            </a:r>
            <a:r>
              <a:rPr lang="en-US" dirty="0" smtClean="0"/>
              <a:t> </a:t>
            </a:r>
            <a:r>
              <a:rPr lang="en-US" dirty="0" err="1" smtClean="0"/>
              <a:t>hàm</a:t>
            </a:r>
            <a:r>
              <a:rPr lang="en-US" dirty="0" smtClean="0"/>
              <a:t> </a:t>
            </a:r>
            <a:r>
              <a:rPr lang="en-US" dirty="0" err="1" smtClean="0"/>
              <a:t>tính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sau</a:t>
            </a:r>
            <a:r>
              <a:rPr lang="en-US" dirty="0" smtClean="0"/>
              <a:t> </a:t>
            </a:r>
            <a:r>
              <a:rPr lang="en-US" dirty="0" err="1" smtClean="0"/>
              <a:t>với</a:t>
            </a:r>
            <a:r>
              <a:rPr lang="en-US" dirty="0" smtClean="0"/>
              <a:t> x </a:t>
            </a:r>
            <a:r>
              <a:rPr lang="en-US" dirty="0" err="1" smtClean="0"/>
              <a:t>và</a:t>
            </a:r>
            <a:r>
              <a:rPr lang="en-US" dirty="0" smtClean="0"/>
              <a:t> y </a:t>
            </a:r>
            <a:r>
              <a:rPr lang="en-US" dirty="0" err="1" smtClean="0"/>
              <a:t>nhập</a:t>
            </a:r>
            <a:r>
              <a:rPr lang="en-US" dirty="0" smtClean="0"/>
              <a:t> </a:t>
            </a:r>
            <a:r>
              <a:rPr lang="en-US" dirty="0" err="1" smtClean="0"/>
              <a:t>từ</a:t>
            </a:r>
            <a:r>
              <a:rPr lang="en-US" dirty="0" smtClean="0"/>
              <a:t> </a:t>
            </a:r>
            <a:r>
              <a:rPr lang="en-US" dirty="0" err="1" smtClean="0"/>
              <a:t>bàn</a:t>
            </a:r>
            <a:r>
              <a:rPr lang="en-US" dirty="0" smtClean="0"/>
              <a:t> </a:t>
            </a:r>
            <a:r>
              <a:rPr lang="en-US" dirty="0" err="1" smtClean="0"/>
              <a:t>phím</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3444276" y="2883026"/>
                <a:ext cx="2395656" cy="6896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r>
                            <a:rPr lang="en-US" i="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𝑦</m:t>
                              </m:r>
                            </m:e>
                          </m:rad>
                        </m:den>
                      </m:f>
                      <m:r>
                        <m:rPr>
                          <m:sty m:val="p"/>
                        </m:rPr>
                        <a:rPr lang="en-US" i="0">
                          <a:latin typeface="Cambria Math" panose="02040503050406030204" pitchFamily="18" charset="0"/>
                        </a:rPr>
                        <m:t>ln</m:t>
                      </m:r>
                      <m:r>
                        <a:rPr lang="en-US" i="1">
                          <a:latin typeface="Cambria Math" panose="02040503050406030204" pitchFamily="18" charset="0"/>
                        </a:rPr>
                        <m:t>𝑥</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444276" y="2883026"/>
                <a:ext cx="2395656" cy="689612"/>
              </a:xfrm>
              <a:prstGeom prst="rect">
                <a:avLst/>
              </a:prstGeom>
              <a:blipFill>
                <a:blip r:embed="rId2"/>
                <a:stretch>
                  <a:fillRect/>
                </a:stretch>
              </a:blipFill>
            </p:spPr>
            <p:txBody>
              <a:bodyPr/>
              <a:lstStyle/>
              <a:p>
                <a:r>
                  <a:rPr lang="en-US">
                    <a:noFill/>
                  </a:rPr>
                  <a:t> </a:t>
                </a:r>
              </a:p>
            </p:txBody>
          </p:sp>
        </mc:Fallback>
      </mc:AlternateContent>
      <p:sp>
        <p:nvSpPr>
          <p:cNvPr id="6" name="Rectangle 5"/>
          <p:cNvSpPr/>
          <p:nvPr/>
        </p:nvSpPr>
        <p:spPr>
          <a:xfrm>
            <a:off x="954024" y="3802827"/>
            <a:ext cx="6096000" cy="1169551"/>
          </a:xfrm>
          <a:prstGeom prst="rect">
            <a:avLst/>
          </a:prstGeom>
        </p:spPr>
        <p:txBody>
          <a:bodyPr>
            <a:spAutoFit/>
          </a:bodyPr>
          <a:lstStyle/>
          <a:p>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x, y;</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Nhap</a:t>
            </a:r>
            <a:r>
              <a:rPr lang="en-US" sz="1400" dirty="0">
                <a:solidFill>
                  <a:srgbClr val="A31515"/>
                </a:solidFill>
                <a:latin typeface="Consolas" panose="020B0609020204030204" pitchFamily="49" charset="0"/>
              </a:rPr>
              <a:t> </a:t>
            </a:r>
            <a:r>
              <a:rPr lang="en-US" sz="1400" dirty="0" err="1">
                <a:solidFill>
                  <a:srgbClr val="A31515"/>
                </a:solidFill>
                <a:latin typeface="Consolas" panose="020B0609020204030204" pitchFamily="49" charset="0"/>
              </a:rPr>
              <a:t>lan</a:t>
            </a:r>
            <a:r>
              <a:rPr lang="en-US" sz="1400" dirty="0">
                <a:solidFill>
                  <a:srgbClr val="A31515"/>
                </a:solidFill>
                <a:latin typeface="Consolas" panose="020B0609020204030204" pitchFamily="49" charset="0"/>
              </a:rPr>
              <a:t> </a:t>
            </a:r>
            <a:r>
              <a:rPr lang="en-US" sz="1400" dirty="0" err="1">
                <a:solidFill>
                  <a:srgbClr val="A31515"/>
                </a:solidFill>
                <a:latin typeface="Consolas" panose="020B0609020204030204" pitchFamily="49" charset="0"/>
              </a:rPr>
              <a:t>luot</a:t>
            </a:r>
            <a:r>
              <a:rPr lang="en-US" sz="1400" dirty="0">
                <a:solidFill>
                  <a:srgbClr val="A31515"/>
                </a:solidFill>
                <a:latin typeface="Consolas" panose="020B0609020204030204" pitchFamily="49" charset="0"/>
              </a:rPr>
              <a:t> x </a:t>
            </a:r>
            <a:r>
              <a:rPr lang="en-US" sz="1400" dirty="0" err="1">
                <a:solidFill>
                  <a:srgbClr val="A31515"/>
                </a:solidFill>
                <a:latin typeface="Consolas" panose="020B0609020204030204" pitchFamily="49" charset="0"/>
              </a:rPr>
              <a:t>va</a:t>
            </a:r>
            <a:r>
              <a:rPr lang="en-US" sz="1400" dirty="0">
                <a:solidFill>
                  <a:srgbClr val="A31515"/>
                </a:solidFill>
                <a:latin typeface="Consolas" panose="020B0609020204030204" pitchFamily="49" charset="0"/>
              </a:rPr>
              <a:t> y: "</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x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y;</a:t>
            </a:r>
          </a:p>
          <a:p>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f = abs(</a:t>
            </a:r>
            <a:r>
              <a:rPr lang="en-US" sz="1400" dirty="0" err="1">
                <a:solidFill>
                  <a:srgbClr val="000000"/>
                </a:solidFill>
                <a:latin typeface="Consolas" panose="020B0609020204030204" pitchFamily="49" charset="0"/>
              </a:rPr>
              <a:t>exp</a:t>
            </a:r>
            <a:r>
              <a:rPr lang="en-US" sz="1400" dirty="0">
                <a:solidFill>
                  <a:srgbClr val="000000"/>
                </a:solidFill>
                <a:latin typeface="Consolas" panose="020B0609020204030204" pitchFamily="49" charset="0"/>
              </a:rPr>
              <a:t>(x) - y)*log(x) / (pow(x, 2) + </a:t>
            </a:r>
            <a:r>
              <a:rPr lang="en-US" sz="1400" dirty="0" err="1">
                <a:solidFill>
                  <a:srgbClr val="000000"/>
                </a:solidFill>
                <a:latin typeface="Consolas" panose="020B0609020204030204" pitchFamily="49" charset="0"/>
              </a:rPr>
              <a:t>sqrt</a:t>
            </a:r>
            <a:r>
              <a:rPr lang="en-US" sz="1400" dirty="0">
                <a:solidFill>
                  <a:srgbClr val="000000"/>
                </a:solidFill>
                <a:latin typeface="Consolas" panose="020B0609020204030204" pitchFamily="49" charset="0"/>
              </a:rPr>
              <a:t>(y));</a:t>
            </a:r>
          </a:p>
          <a:p>
            <a:r>
              <a:rPr lang="fr-FR" sz="1400" dirty="0">
                <a:solidFill>
                  <a:srgbClr val="000000"/>
                </a:solidFill>
                <a:latin typeface="Consolas" panose="020B0609020204030204" pitchFamily="49" charset="0"/>
              </a:rPr>
              <a:t>cout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"Ket qua: "</a:t>
            </a:r>
            <a:r>
              <a:rPr lang="fr-FR" sz="1400" dirty="0">
                <a:solidFill>
                  <a:srgbClr val="000000"/>
                </a:solidFill>
                <a:latin typeface="Consolas" panose="020B0609020204030204" pitchFamily="49" charset="0"/>
              </a:rPr>
              <a: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f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endl</a:t>
            </a:r>
            <a:r>
              <a:rPr lang="fr-FR"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2035804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nhớ</a:t>
            </a:r>
            <a:endParaRPr lang="en-US" dirty="0"/>
          </a:p>
        </p:txBody>
      </p:sp>
      <p:sp>
        <p:nvSpPr>
          <p:cNvPr id="3" name="Content Placeholder 2"/>
          <p:cNvSpPr>
            <a:spLocks noGrp="1"/>
          </p:cNvSpPr>
          <p:nvPr>
            <p:ph idx="1"/>
          </p:nvPr>
        </p:nvSpPr>
        <p:spPr/>
        <p:txBody>
          <a:bodyPr/>
          <a:lstStyle/>
          <a:p>
            <a:r>
              <a:rPr lang="en-US" dirty="0" err="1" smtClean="0"/>
              <a:t>Cấu</a:t>
            </a:r>
            <a:r>
              <a:rPr lang="en-US" dirty="0" smtClean="0"/>
              <a:t> </a:t>
            </a:r>
            <a:r>
              <a:rPr lang="en-US" dirty="0" err="1" smtClean="0"/>
              <a:t>trúc</a:t>
            </a:r>
            <a:r>
              <a:rPr lang="en-US" dirty="0" smtClean="0"/>
              <a:t> 1 </a:t>
            </a:r>
            <a:r>
              <a:rPr lang="en-US" dirty="0" err="1" smtClean="0"/>
              <a:t>chương</a:t>
            </a:r>
            <a:r>
              <a:rPr lang="en-US" dirty="0" smtClean="0"/>
              <a:t> </a:t>
            </a:r>
            <a:r>
              <a:rPr lang="en-US" dirty="0" err="1" smtClean="0"/>
              <a:t>trình</a:t>
            </a:r>
            <a:r>
              <a:rPr lang="en-US" dirty="0" smtClean="0"/>
              <a:t> C++, 3 </a:t>
            </a:r>
            <a:r>
              <a:rPr lang="en-US" dirty="0" err="1" smtClean="0"/>
              <a:t>cách</a:t>
            </a:r>
            <a:r>
              <a:rPr lang="en-US" dirty="0" smtClean="0"/>
              <a:t> comment </a:t>
            </a:r>
            <a:r>
              <a:rPr lang="en-US" dirty="0" err="1" smtClean="0"/>
              <a:t>trong</a:t>
            </a:r>
            <a:r>
              <a:rPr lang="en-US" dirty="0" smtClean="0"/>
              <a:t> C++</a:t>
            </a:r>
          </a:p>
          <a:p>
            <a:r>
              <a:rPr lang="en-US" dirty="0" err="1" smtClean="0"/>
              <a:t>Cú</a:t>
            </a:r>
            <a:r>
              <a:rPr lang="en-US" dirty="0" smtClean="0"/>
              <a:t> </a:t>
            </a:r>
            <a:r>
              <a:rPr lang="en-US" dirty="0" err="1" smtClean="0"/>
              <a:t>pháp</a:t>
            </a:r>
            <a:r>
              <a:rPr lang="en-US" dirty="0" smtClean="0"/>
              <a:t> </a:t>
            </a:r>
            <a:r>
              <a:rPr lang="en-US" dirty="0" err="1" smtClean="0"/>
              <a:t>nhập</a:t>
            </a:r>
            <a:r>
              <a:rPr lang="en-US" dirty="0" smtClean="0"/>
              <a:t> </a:t>
            </a:r>
            <a:r>
              <a:rPr lang="en-US" dirty="0" err="1" smtClean="0"/>
              <a:t>và</a:t>
            </a:r>
            <a:r>
              <a:rPr lang="en-US" dirty="0" smtClean="0"/>
              <a:t> </a:t>
            </a:r>
            <a:r>
              <a:rPr lang="en-US" dirty="0" err="1" smtClean="0"/>
              <a:t>xuất</a:t>
            </a:r>
            <a:r>
              <a:rPr lang="en-US" dirty="0" smtClean="0"/>
              <a:t> </a:t>
            </a:r>
            <a:r>
              <a:rPr lang="en-US" dirty="0" err="1" smtClean="0"/>
              <a:t>trong</a:t>
            </a:r>
            <a:r>
              <a:rPr lang="en-US" dirty="0" smtClean="0"/>
              <a:t> C++ (</a:t>
            </a:r>
            <a:r>
              <a:rPr lang="en-US" dirty="0" err="1" smtClean="0"/>
              <a:t>cout</a:t>
            </a:r>
            <a:r>
              <a:rPr lang="en-US" dirty="0" smtClean="0"/>
              <a:t> </a:t>
            </a:r>
            <a:r>
              <a:rPr lang="en-US" dirty="0" err="1" smtClean="0"/>
              <a:t>và</a:t>
            </a:r>
            <a:r>
              <a:rPr lang="en-US" dirty="0" smtClean="0"/>
              <a:t> </a:t>
            </a:r>
            <a:r>
              <a:rPr lang="en-US" dirty="0" err="1" smtClean="0"/>
              <a:t>cin</a:t>
            </a:r>
            <a:r>
              <a:rPr lang="en-US" dirty="0" smtClean="0"/>
              <a:t>)</a:t>
            </a:r>
          </a:p>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trong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iomanip</a:t>
            </a:r>
            <a:endParaRPr lang="en-US" dirty="0" smtClean="0"/>
          </a:p>
          <a:p>
            <a:r>
              <a:rPr lang="en-US" dirty="0" err="1" smtClean="0"/>
              <a:t>Khai</a:t>
            </a:r>
            <a:r>
              <a:rPr lang="en-US" dirty="0" smtClean="0"/>
              <a:t> </a:t>
            </a:r>
            <a:r>
              <a:rPr lang="en-US" dirty="0" err="1" smtClean="0"/>
              <a:t>báo</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và</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phổ</a:t>
            </a:r>
            <a:r>
              <a:rPr lang="en-US" dirty="0" smtClean="0"/>
              <a:t> </a:t>
            </a:r>
            <a:r>
              <a:rPr lang="en-US" dirty="0" err="1" smtClean="0"/>
              <a:t>biến</a:t>
            </a:r>
            <a:endParaRPr lang="en-US" dirty="0" smtClean="0"/>
          </a:p>
          <a:p>
            <a:r>
              <a:rPr lang="en-US" dirty="0" err="1" smtClean="0"/>
              <a:t>Phạm</a:t>
            </a:r>
            <a:r>
              <a:rPr lang="en-US" dirty="0" smtClean="0"/>
              <a:t> vi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toàn</a:t>
            </a:r>
            <a:r>
              <a:rPr lang="en-US" dirty="0" smtClean="0"/>
              <a:t> </a:t>
            </a:r>
            <a:r>
              <a:rPr lang="en-US" dirty="0" err="1" smtClean="0"/>
              <a:t>cục</a:t>
            </a:r>
            <a:r>
              <a:rPr lang="en-US" dirty="0" smtClean="0"/>
              <a:t>, </a:t>
            </a:r>
            <a:r>
              <a:rPr lang="en-US" dirty="0" err="1" smtClean="0"/>
              <a:t>cục</a:t>
            </a:r>
            <a:r>
              <a:rPr lang="en-US" dirty="0" smtClean="0"/>
              <a:t> </a:t>
            </a:r>
            <a:r>
              <a:rPr lang="en-US" dirty="0" err="1" smtClean="0"/>
              <a:t>bộ</a:t>
            </a:r>
            <a:r>
              <a:rPr lang="en-US" dirty="0" smtClean="0"/>
              <a:t>, </a:t>
            </a:r>
            <a:r>
              <a:rPr lang="en-US" dirty="0" err="1" smtClean="0"/>
              <a:t>tĩnh</a:t>
            </a:r>
            <a:r>
              <a:rPr lang="en-US" dirty="0" smtClean="0"/>
              <a:t>)</a:t>
            </a:r>
          </a:p>
          <a:p>
            <a:r>
              <a:rPr lang="en-US" dirty="0" err="1" smtClean="0"/>
              <a:t>Ép</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a:t>
            </a:r>
            <a:r>
              <a:rPr lang="en-US" dirty="0" err="1" smtClean="0"/>
              <a:t>toán</a:t>
            </a:r>
            <a:r>
              <a:rPr lang="en-US" dirty="0" smtClean="0"/>
              <a:t> </a:t>
            </a:r>
            <a:r>
              <a:rPr lang="en-US" dirty="0" err="1" smtClean="0"/>
              <a:t>tử</a:t>
            </a:r>
            <a:r>
              <a:rPr lang="en-US" dirty="0" smtClean="0"/>
              <a:t> </a:t>
            </a:r>
            <a:r>
              <a:rPr lang="en-US" dirty="0" err="1" smtClean="0"/>
              <a:t>trong</a:t>
            </a:r>
            <a:r>
              <a:rPr lang="en-US" dirty="0" smtClean="0"/>
              <a:t> C++: </a:t>
            </a:r>
            <a:r>
              <a:rPr lang="en-US" dirty="0" err="1" smtClean="0"/>
              <a:t>toán</a:t>
            </a:r>
            <a:r>
              <a:rPr lang="en-US" dirty="0" smtClean="0"/>
              <a:t> </a:t>
            </a:r>
            <a:r>
              <a:rPr lang="en-US" dirty="0" err="1" smtClean="0"/>
              <a:t>tử</a:t>
            </a:r>
            <a:r>
              <a:rPr lang="en-US" dirty="0" smtClean="0"/>
              <a:t> </a:t>
            </a:r>
            <a:r>
              <a:rPr lang="en-US" dirty="0" err="1" smtClean="0"/>
              <a:t>tăng</a:t>
            </a:r>
            <a:r>
              <a:rPr lang="en-US" dirty="0" smtClean="0"/>
              <a:t> </a:t>
            </a:r>
            <a:r>
              <a:rPr lang="en-US" dirty="0" err="1" smtClean="0"/>
              <a:t>giảm</a:t>
            </a:r>
            <a:r>
              <a:rPr lang="en-US" dirty="0" smtClean="0"/>
              <a:t>, </a:t>
            </a:r>
            <a:r>
              <a:rPr lang="en-US" dirty="0" err="1" smtClean="0"/>
              <a:t>toán</a:t>
            </a:r>
            <a:r>
              <a:rPr lang="en-US" dirty="0" smtClean="0"/>
              <a:t> </a:t>
            </a:r>
            <a:r>
              <a:rPr lang="en-US" dirty="0" err="1" smtClean="0"/>
              <a:t>tử</a:t>
            </a:r>
            <a:r>
              <a:rPr lang="en-US" dirty="0" smtClean="0"/>
              <a:t> so </a:t>
            </a:r>
            <a:r>
              <a:rPr lang="en-US" dirty="0" err="1" smtClean="0"/>
              <a:t>sánh</a:t>
            </a:r>
            <a:r>
              <a:rPr lang="en-US" dirty="0" smtClean="0"/>
              <a:t>, </a:t>
            </a:r>
            <a:r>
              <a:rPr lang="en-US" dirty="0" err="1" smtClean="0"/>
              <a:t>toán</a:t>
            </a:r>
            <a:r>
              <a:rPr lang="en-US" dirty="0" smtClean="0"/>
              <a:t> </a:t>
            </a:r>
            <a:r>
              <a:rPr lang="en-US" dirty="0" err="1" smtClean="0"/>
              <a:t>tử</a:t>
            </a:r>
            <a:r>
              <a:rPr lang="en-US" dirty="0" smtClean="0"/>
              <a:t> </a:t>
            </a:r>
            <a:r>
              <a:rPr lang="en-US" dirty="0" err="1" smtClean="0"/>
              <a:t>quan</a:t>
            </a:r>
            <a:r>
              <a:rPr lang="en-US" dirty="0" smtClean="0"/>
              <a:t> </a:t>
            </a:r>
            <a:r>
              <a:rPr lang="en-US" dirty="0" err="1" smtClean="0"/>
              <a:t>hệ</a:t>
            </a:r>
            <a:r>
              <a:rPr lang="en-US" dirty="0" smtClean="0"/>
              <a:t> logic, </a:t>
            </a:r>
            <a:r>
              <a:rPr lang="en-US" dirty="0" err="1" smtClean="0"/>
              <a:t>toán</a:t>
            </a:r>
            <a:r>
              <a:rPr lang="en-US" dirty="0" smtClean="0"/>
              <a:t> </a:t>
            </a:r>
            <a:r>
              <a:rPr lang="en-US" dirty="0" err="1" smtClean="0"/>
              <a:t>tử</a:t>
            </a:r>
            <a:r>
              <a:rPr lang="en-US" dirty="0" smtClean="0"/>
              <a:t> </a:t>
            </a:r>
            <a:r>
              <a:rPr lang="en-US" dirty="0" err="1" smtClean="0"/>
              <a:t>xử</a:t>
            </a:r>
            <a:r>
              <a:rPr lang="en-US" dirty="0" smtClean="0"/>
              <a:t> </a:t>
            </a:r>
            <a:r>
              <a:rPr lang="en-US" dirty="0" err="1" smtClean="0"/>
              <a:t>lý</a:t>
            </a:r>
            <a:r>
              <a:rPr lang="en-US" dirty="0" smtClean="0"/>
              <a:t> bit, </a:t>
            </a:r>
            <a:r>
              <a:rPr lang="en-US" dirty="0" err="1" smtClean="0"/>
              <a:t>toán</a:t>
            </a:r>
            <a:r>
              <a:rPr lang="en-US" dirty="0" smtClean="0"/>
              <a:t> </a:t>
            </a:r>
            <a:r>
              <a:rPr lang="en-US" dirty="0" err="1" smtClean="0"/>
              <a:t>tử</a:t>
            </a:r>
            <a:r>
              <a:rPr lang="en-US" dirty="0" smtClean="0"/>
              <a:t> </a:t>
            </a:r>
            <a:r>
              <a:rPr lang="en-US" dirty="0" err="1" smtClean="0"/>
              <a:t>gán</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trong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cmath</a:t>
            </a:r>
            <a:endParaRPr lang="en-US" dirty="0"/>
          </a:p>
        </p:txBody>
      </p:sp>
    </p:spTree>
    <p:extLst>
      <p:ext uri="{BB962C8B-B14F-4D97-AF65-F5344CB8AC3E}">
        <p14:creationId xmlns:p14="http://schemas.microsoft.com/office/powerpoint/2010/main" val="4017806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Vấn</a:t>
            </a:r>
            <a:r>
              <a:rPr lang="en-US" dirty="0" smtClean="0"/>
              <a:t> </a:t>
            </a:r>
            <a:r>
              <a:rPr lang="en-US" dirty="0" err="1" smtClean="0"/>
              <a:t>đề</a:t>
            </a:r>
            <a:r>
              <a:rPr lang="en-US" dirty="0" smtClean="0"/>
              <a:t> </a:t>
            </a:r>
            <a:r>
              <a:rPr lang="en-US" dirty="0" err="1" smtClean="0"/>
              <a:t>về</a:t>
            </a:r>
            <a:r>
              <a:rPr lang="en-US" dirty="0" smtClean="0"/>
              <a:t> </a:t>
            </a:r>
            <a:r>
              <a:rPr lang="en-US" dirty="0" err="1" smtClean="0"/>
              <a:t>xuất</a:t>
            </a:r>
            <a:r>
              <a:rPr lang="en-US" dirty="0" smtClean="0"/>
              <a:t> </a:t>
            </a:r>
            <a:r>
              <a:rPr lang="en-US" dirty="0" err="1" smtClean="0"/>
              <a:t>tiếng</a:t>
            </a:r>
            <a:r>
              <a:rPr lang="en-US" dirty="0" smtClean="0"/>
              <a:t> </a:t>
            </a:r>
            <a:r>
              <a:rPr lang="en-US" dirty="0" err="1" smtClean="0"/>
              <a:t>Việt</a:t>
            </a:r>
            <a:r>
              <a:rPr lang="en-US" dirty="0" smtClean="0"/>
              <a:t> </a:t>
            </a:r>
            <a:r>
              <a:rPr lang="en-US" dirty="0" err="1" smtClean="0"/>
              <a:t>trên</a:t>
            </a:r>
            <a:r>
              <a:rPr lang="en-US" dirty="0" smtClean="0"/>
              <a:t> console</a:t>
            </a:r>
            <a:endParaRPr lang="en-US" dirty="0"/>
          </a:p>
        </p:txBody>
      </p:sp>
      <p:sp>
        <p:nvSpPr>
          <p:cNvPr id="3" name="Content Placeholder 2"/>
          <p:cNvSpPr>
            <a:spLocks noGrp="1"/>
          </p:cNvSpPr>
          <p:nvPr>
            <p:ph idx="1"/>
          </p:nvPr>
        </p:nvSpPr>
        <p:spPr/>
        <p:txBody>
          <a:bodyPr/>
          <a:lstStyle/>
          <a:p>
            <a:r>
              <a:rPr lang="en-US" dirty="0" err="1"/>
              <a:t>cout</a:t>
            </a:r>
            <a:r>
              <a:rPr lang="en-US" dirty="0"/>
              <a:t> &lt;&lt; “</a:t>
            </a:r>
            <a:r>
              <a:rPr lang="en-US" dirty="0" err="1"/>
              <a:t>Nguyễn</a:t>
            </a:r>
            <a:r>
              <a:rPr lang="en-US" dirty="0"/>
              <a:t> </a:t>
            </a:r>
            <a:r>
              <a:rPr lang="en-US" dirty="0" err="1"/>
              <a:t>Đức</a:t>
            </a:r>
            <a:r>
              <a:rPr lang="en-US" dirty="0"/>
              <a:t> </a:t>
            </a:r>
            <a:r>
              <a:rPr lang="en-US" dirty="0" err="1"/>
              <a:t>Thắng</a:t>
            </a:r>
            <a:r>
              <a:rPr lang="en-US" dirty="0"/>
              <a:t>” &lt;&lt;</a:t>
            </a:r>
            <a:r>
              <a:rPr lang="en-US" dirty="0" err="1"/>
              <a:t>endl</a:t>
            </a:r>
            <a:r>
              <a:rPr lang="en-US" dirty="0"/>
              <a:t>;</a:t>
            </a:r>
          </a:p>
          <a:p>
            <a:endParaRPr lang="en-US" dirty="0"/>
          </a:p>
        </p:txBody>
      </p:sp>
      <p:pic>
        <p:nvPicPr>
          <p:cNvPr id="4" name="Picture 3"/>
          <p:cNvPicPr>
            <a:picLocks noChangeAspect="1"/>
          </p:cNvPicPr>
          <p:nvPr/>
        </p:nvPicPr>
        <p:blipFill>
          <a:blip r:embed="rId2"/>
          <a:stretch>
            <a:fillRect/>
          </a:stretch>
        </p:blipFill>
        <p:spPr>
          <a:xfrm>
            <a:off x="2852928" y="3127248"/>
            <a:ext cx="4754880" cy="1709928"/>
          </a:xfrm>
          <a:prstGeom prst="rect">
            <a:avLst/>
          </a:prstGeom>
        </p:spPr>
      </p:pic>
    </p:spTree>
    <p:extLst>
      <p:ext uri="{BB962C8B-B14F-4D97-AF65-F5344CB8AC3E}">
        <p14:creationId xmlns:p14="http://schemas.microsoft.com/office/powerpoint/2010/main" val="4032429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Ký</a:t>
            </a:r>
            <a:r>
              <a:rPr lang="en-US" dirty="0" smtClean="0"/>
              <a:t> </a:t>
            </a:r>
            <a:r>
              <a:rPr lang="en-US" dirty="0" err="1" smtClean="0"/>
              <a:t>tự</a:t>
            </a:r>
            <a:r>
              <a:rPr lang="en-US" dirty="0" smtClean="0"/>
              <a:t> </a:t>
            </a:r>
            <a:r>
              <a:rPr lang="en-US" dirty="0" err="1" smtClean="0"/>
              <a:t>đặc</a:t>
            </a:r>
            <a:r>
              <a:rPr lang="en-US" dirty="0"/>
              <a:t> </a:t>
            </a:r>
            <a:r>
              <a:rPr lang="en-US" dirty="0" err="1" smtClean="0"/>
              <a:t>biệt</a:t>
            </a:r>
            <a:endParaRPr lang="en-US" dirty="0"/>
          </a:p>
        </p:txBody>
      </p:sp>
      <p:pic>
        <p:nvPicPr>
          <p:cNvPr id="4" name="Content Placeholder 3"/>
          <p:cNvPicPr>
            <a:picLocks noGrp="1" noChangeAspect="1"/>
          </p:cNvPicPr>
          <p:nvPr>
            <p:ph idx="1"/>
          </p:nvPr>
        </p:nvPicPr>
        <p:blipFill>
          <a:blip r:embed="rId2"/>
          <a:stretch>
            <a:fillRect/>
          </a:stretch>
        </p:blipFill>
        <p:spPr>
          <a:xfrm>
            <a:off x="356616" y="1465644"/>
            <a:ext cx="8833103" cy="4459668"/>
          </a:xfrm>
          <a:prstGeom prst="rect">
            <a:avLst/>
          </a:prstGeom>
        </p:spPr>
      </p:pic>
    </p:spTree>
    <p:extLst>
      <p:ext uri="{BB962C8B-B14F-4D97-AF65-F5344CB8AC3E}">
        <p14:creationId xmlns:p14="http://schemas.microsoft.com/office/powerpoint/2010/main" val="120001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en-US" dirty="0" err="1" smtClean="0">
                <a:solidFill>
                  <a:srgbClr val="FF0000"/>
                </a:solidFill>
              </a:rPr>
              <a:t>iomanip</a:t>
            </a:r>
            <a:endParaRPr lang="en-US" dirty="0">
              <a:solidFill>
                <a:srgbClr val="FF0000"/>
              </a:solidFill>
            </a:endParaRPr>
          </a:p>
        </p:txBody>
      </p:sp>
      <p:sp>
        <p:nvSpPr>
          <p:cNvPr id="3" name="Content Placeholder 2"/>
          <p:cNvSpPr>
            <a:spLocks noGrp="1"/>
          </p:cNvSpPr>
          <p:nvPr>
            <p:ph idx="1"/>
          </p:nvPr>
        </p:nvSpPr>
        <p:spPr/>
        <p:txBody>
          <a:bodyPr/>
          <a:lstStyle/>
          <a:p>
            <a:r>
              <a:rPr lang="vi-VN" b="1" dirty="0"/>
              <a:t>iomanip</a:t>
            </a:r>
            <a:r>
              <a:rPr lang="vi-VN" dirty="0"/>
              <a:t> </a:t>
            </a:r>
            <a:r>
              <a:rPr lang="en-US" dirty="0"/>
              <a:t>(</a:t>
            </a:r>
            <a:r>
              <a:rPr lang="vi-VN" b="1" dirty="0"/>
              <a:t>iostream manipulator</a:t>
            </a:r>
            <a:r>
              <a:rPr lang="en-US" b="1" dirty="0"/>
              <a:t>)</a:t>
            </a:r>
            <a:r>
              <a:rPr lang="vi-VN" dirty="0"/>
              <a:t> là một thư viện thuộc namespace </a:t>
            </a:r>
            <a:r>
              <a:rPr lang="vi-VN" b="1" dirty="0"/>
              <a:t>std</a:t>
            </a:r>
            <a:r>
              <a:rPr lang="vi-VN" dirty="0"/>
              <a:t>, </a:t>
            </a:r>
            <a:r>
              <a:rPr lang="en-US" dirty="0" err="1"/>
              <a:t>dùng</a:t>
            </a:r>
            <a:r>
              <a:rPr lang="en-US" dirty="0"/>
              <a:t> </a:t>
            </a:r>
            <a:r>
              <a:rPr lang="en-US" dirty="0" err="1"/>
              <a:t>để</a:t>
            </a:r>
            <a:r>
              <a:rPr lang="vi-VN" dirty="0"/>
              <a:t> định dạng output.</a:t>
            </a:r>
            <a:endParaRPr lang="en-US" dirty="0"/>
          </a:p>
          <a:p>
            <a:r>
              <a:rPr lang="en-US" dirty="0" err="1"/>
              <a:t>Tham</a:t>
            </a:r>
            <a:r>
              <a:rPr lang="en-US" dirty="0"/>
              <a:t> </a:t>
            </a:r>
            <a:r>
              <a:rPr lang="en-US" dirty="0" err="1"/>
              <a:t>khảo</a:t>
            </a:r>
            <a:r>
              <a:rPr lang="en-US" dirty="0"/>
              <a:t> </a:t>
            </a:r>
            <a:r>
              <a:rPr lang="en-US" dirty="0" err="1"/>
              <a:t>thêm</a:t>
            </a:r>
            <a:r>
              <a:rPr lang="en-US" dirty="0"/>
              <a:t> </a:t>
            </a:r>
            <a:r>
              <a:rPr lang="en-US" dirty="0" err="1"/>
              <a:t>tại</a:t>
            </a:r>
            <a:r>
              <a:rPr lang="en-US" dirty="0"/>
              <a:t>:</a:t>
            </a:r>
          </a:p>
          <a:p>
            <a:pPr marL="0" indent="0">
              <a:buNone/>
            </a:pPr>
            <a:r>
              <a:rPr lang="en-US" dirty="0"/>
              <a:t>	http://www.cplusplus.com/reference/iomanip/</a:t>
            </a:r>
          </a:p>
          <a:p>
            <a:pPr marL="0" indent="0">
              <a:buNone/>
            </a:pPr>
            <a:endParaRPr lang="en-US" dirty="0"/>
          </a:p>
        </p:txBody>
      </p:sp>
    </p:spTree>
    <p:extLst>
      <p:ext uri="{BB962C8B-B14F-4D97-AF65-F5344CB8AC3E}">
        <p14:creationId xmlns:p14="http://schemas.microsoft.com/office/powerpoint/2010/main" val="4130313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en-US" dirty="0" err="1" smtClean="0">
                <a:solidFill>
                  <a:srgbClr val="FF0000"/>
                </a:solidFill>
              </a:rPr>
              <a:t>iomanip</a:t>
            </a:r>
            <a:endParaRPr lang="en-US"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9817898"/>
              </p:ext>
            </p:extLst>
          </p:nvPr>
        </p:nvGraphicFramePr>
        <p:xfrm>
          <a:off x="677863" y="2160588"/>
          <a:ext cx="8596312" cy="330708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488888104"/>
                    </a:ext>
                  </a:extLst>
                </a:gridCol>
                <a:gridCol w="4298156">
                  <a:extLst>
                    <a:ext uri="{9D8B030D-6E8A-4147-A177-3AD203B41FA5}">
                      <a16:colId xmlns:a16="http://schemas.microsoft.com/office/drawing/2014/main" val="106966038"/>
                    </a:ext>
                  </a:extLst>
                </a:gridCol>
              </a:tblGrid>
              <a:tr h="370840">
                <a:tc>
                  <a:txBody>
                    <a:bodyPr/>
                    <a:lstStyle/>
                    <a:p>
                      <a:pPr algn="ctr"/>
                      <a:r>
                        <a:rPr lang="en-US" dirty="0" err="1" smtClean="0"/>
                        <a:t>Tên</a:t>
                      </a:r>
                      <a:r>
                        <a:rPr lang="en-US" baseline="0" dirty="0" smtClean="0"/>
                        <a:t> </a:t>
                      </a:r>
                      <a:r>
                        <a:rPr lang="en-US" baseline="0" dirty="0" err="1" smtClean="0"/>
                        <a:t>hàm</a:t>
                      </a:r>
                      <a:endParaRPr lang="en-US" dirty="0"/>
                    </a:p>
                  </a:txBody>
                  <a:tcPr/>
                </a:tc>
                <a:tc>
                  <a:txBody>
                    <a:bodyPr/>
                    <a:lstStyle/>
                    <a:p>
                      <a:pPr algn="ctr"/>
                      <a:r>
                        <a:rPr lang="en-US" dirty="0" err="1" smtClean="0"/>
                        <a:t>Tá</a:t>
                      </a:r>
                      <a:r>
                        <a:rPr lang="en-US" baseline="0" dirty="0" err="1" smtClean="0"/>
                        <a:t>c</a:t>
                      </a:r>
                      <a:r>
                        <a:rPr lang="en-US" baseline="0" dirty="0" smtClean="0"/>
                        <a:t> </a:t>
                      </a:r>
                      <a:r>
                        <a:rPr lang="en-US" baseline="0" dirty="0" err="1" smtClean="0"/>
                        <a:t>dụng</a:t>
                      </a:r>
                      <a:endParaRPr lang="en-US" dirty="0"/>
                    </a:p>
                  </a:txBody>
                  <a:tcPr/>
                </a:tc>
                <a:extLst>
                  <a:ext uri="{0D108BD9-81ED-4DB2-BD59-A6C34878D82A}">
                    <a16:rowId xmlns:a16="http://schemas.microsoft.com/office/drawing/2014/main" val="1750586784"/>
                  </a:ext>
                </a:extLst>
              </a:tr>
              <a:tr h="370840">
                <a:tc>
                  <a:txBody>
                    <a:bodyPr/>
                    <a:lstStyle/>
                    <a:p>
                      <a:r>
                        <a:rPr lang="en-US" b="1" dirty="0" err="1" smtClean="0"/>
                        <a:t>setw</a:t>
                      </a:r>
                      <a:r>
                        <a:rPr lang="en-US" dirty="0" smtClean="0"/>
                        <a:t>(</a:t>
                      </a:r>
                      <a:r>
                        <a:rPr lang="en-US" dirty="0" err="1" smtClean="0"/>
                        <a:t>int</a:t>
                      </a:r>
                      <a:r>
                        <a:rPr lang="en-US" baseline="0" dirty="0" smtClean="0"/>
                        <a:t> n)</a:t>
                      </a:r>
                      <a:endParaRPr lang="en-US" dirty="0"/>
                    </a:p>
                  </a:txBody>
                  <a:tcPr/>
                </a:tc>
                <a:tc>
                  <a:txBody>
                    <a:bodyPr/>
                    <a:lstStyle/>
                    <a:p>
                      <a:r>
                        <a:rPr lang="en-US" dirty="0" err="1" smtClean="0"/>
                        <a:t>Thiết</a:t>
                      </a:r>
                      <a:r>
                        <a:rPr lang="en-US" baseline="0" dirty="0" smtClean="0"/>
                        <a:t> </a:t>
                      </a:r>
                      <a:r>
                        <a:rPr lang="en-US" baseline="0" dirty="0" err="1" smtClean="0"/>
                        <a:t>lập</a:t>
                      </a:r>
                      <a:r>
                        <a:rPr lang="en-US" baseline="0" dirty="0" smtClean="0"/>
                        <a:t> </a:t>
                      </a:r>
                      <a:r>
                        <a:rPr lang="en-US" baseline="0" dirty="0" err="1" smtClean="0"/>
                        <a:t>giới</a:t>
                      </a:r>
                      <a:r>
                        <a:rPr lang="en-US" baseline="0" dirty="0" smtClean="0"/>
                        <a:t> </a:t>
                      </a:r>
                      <a:r>
                        <a:rPr lang="en-US" baseline="0" dirty="0" err="1" smtClean="0"/>
                        <a:t>hạn</a:t>
                      </a:r>
                      <a:r>
                        <a:rPr lang="en-US" baseline="0" dirty="0" smtClean="0"/>
                        <a:t> </a:t>
                      </a:r>
                      <a:r>
                        <a:rPr lang="en-US" baseline="0" dirty="0" err="1" smtClean="0"/>
                        <a:t>chiều</a:t>
                      </a:r>
                      <a:r>
                        <a:rPr lang="en-US" baseline="0" dirty="0" smtClean="0"/>
                        <a:t> </a:t>
                      </a:r>
                      <a:r>
                        <a:rPr lang="en-US" baseline="0" dirty="0" err="1" smtClean="0"/>
                        <a:t>rộng</a:t>
                      </a:r>
                      <a:r>
                        <a:rPr lang="en-US" baseline="0" dirty="0" smtClean="0"/>
                        <a:t> </a:t>
                      </a:r>
                      <a:r>
                        <a:rPr lang="en-US" baseline="0" dirty="0" err="1" smtClean="0"/>
                        <a:t>dành</a:t>
                      </a:r>
                      <a:r>
                        <a:rPr lang="en-US" baseline="0" dirty="0" smtClean="0"/>
                        <a:t> </a:t>
                      </a:r>
                      <a:r>
                        <a:rPr lang="en-US" baseline="0" dirty="0" err="1" smtClean="0"/>
                        <a:t>cho</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xuất</a:t>
                      </a:r>
                      <a:endParaRPr lang="en-US" dirty="0"/>
                    </a:p>
                  </a:txBody>
                  <a:tcPr/>
                </a:tc>
                <a:extLst>
                  <a:ext uri="{0D108BD9-81ED-4DB2-BD59-A6C34878D82A}">
                    <a16:rowId xmlns:a16="http://schemas.microsoft.com/office/drawing/2014/main" val="44769816"/>
                  </a:ext>
                </a:extLst>
              </a:tr>
              <a:tr h="370840">
                <a:tc>
                  <a:txBody>
                    <a:bodyPr/>
                    <a:lstStyle/>
                    <a:p>
                      <a:r>
                        <a:rPr lang="en-US" b="1" dirty="0" smtClean="0"/>
                        <a:t>left</a:t>
                      </a:r>
                      <a:endParaRPr lang="en-US" b="1" dirty="0"/>
                    </a:p>
                  </a:txBody>
                  <a:tcPr/>
                </a:tc>
                <a:tc>
                  <a:txBody>
                    <a:bodyPr/>
                    <a:lstStyle/>
                    <a:p>
                      <a:r>
                        <a:rPr lang="en-US" dirty="0" err="1" smtClean="0"/>
                        <a:t>Căn</a:t>
                      </a:r>
                      <a:r>
                        <a:rPr lang="en-US" baseline="0" dirty="0" smtClean="0"/>
                        <a:t> </a:t>
                      </a:r>
                      <a:r>
                        <a:rPr lang="en-US" baseline="0" dirty="0" err="1" smtClean="0"/>
                        <a:t>lề</a:t>
                      </a:r>
                      <a:r>
                        <a:rPr lang="en-US" baseline="0" dirty="0" smtClean="0"/>
                        <a:t> </a:t>
                      </a:r>
                      <a:r>
                        <a:rPr lang="en-US" baseline="0" dirty="0" err="1" smtClean="0"/>
                        <a:t>trái</a:t>
                      </a:r>
                      <a:r>
                        <a:rPr lang="en-US" baseline="0" dirty="0" smtClean="0"/>
                        <a:t>, </a:t>
                      </a:r>
                      <a:r>
                        <a:rPr lang="en-US" baseline="0" dirty="0" err="1" smtClean="0"/>
                        <a:t>dùng</a:t>
                      </a:r>
                      <a:r>
                        <a:rPr lang="en-US" baseline="0" dirty="0" smtClean="0"/>
                        <a:t> </a:t>
                      </a:r>
                      <a:r>
                        <a:rPr lang="en-US" baseline="0" dirty="0" err="1" smtClean="0"/>
                        <a:t>chung</a:t>
                      </a:r>
                      <a:r>
                        <a:rPr lang="en-US" baseline="0" dirty="0" smtClean="0"/>
                        <a:t> </a:t>
                      </a:r>
                      <a:r>
                        <a:rPr lang="en-US" baseline="0" dirty="0" err="1" smtClean="0"/>
                        <a:t>với</a:t>
                      </a:r>
                      <a:r>
                        <a:rPr lang="en-US" baseline="0" dirty="0" smtClean="0"/>
                        <a:t> </a:t>
                      </a:r>
                      <a:r>
                        <a:rPr lang="en-US" baseline="0" dirty="0" err="1" smtClean="0"/>
                        <a:t>setw</a:t>
                      </a:r>
                      <a:endParaRPr lang="en-US" dirty="0"/>
                    </a:p>
                  </a:txBody>
                  <a:tcPr/>
                </a:tc>
                <a:extLst>
                  <a:ext uri="{0D108BD9-81ED-4DB2-BD59-A6C34878D82A}">
                    <a16:rowId xmlns:a16="http://schemas.microsoft.com/office/drawing/2014/main" val="1008527909"/>
                  </a:ext>
                </a:extLst>
              </a:tr>
              <a:tr h="370840">
                <a:tc>
                  <a:txBody>
                    <a:bodyPr/>
                    <a:lstStyle/>
                    <a:p>
                      <a:r>
                        <a:rPr lang="en-US" b="1" dirty="0" smtClean="0"/>
                        <a:t>right</a:t>
                      </a:r>
                      <a:endParaRPr lang="en-US" b="1" dirty="0"/>
                    </a:p>
                  </a:txBody>
                  <a:tcPr/>
                </a:tc>
                <a:tc>
                  <a:txBody>
                    <a:bodyPr/>
                    <a:lstStyle/>
                    <a:p>
                      <a:r>
                        <a:rPr lang="en-US" dirty="0" err="1" smtClean="0"/>
                        <a:t>Căn</a:t>
                      </a:r>
                      <a:r>
                        <a:rPr lang="en-US" baseline="0" dirty="0" smtClean="0"/>
                        <a:t> </a:t>
                      </a:r>
                      <a:r>
                        <a:rPr lang="en-US" baseline="0" dirty="0" err="1" smtClean="0"/>
                        <a:t>lề</a:t>
                      </a:r>
                      <a:r>
                        <a:rPr lang="en-US" baseline="0" dirty="0" smtClean="0"/>
                        <a:t> </a:t>
                      </a:r>
                      <a:r>
                        <a:rPr lang="en-US" baseline="0" dirty="0" err="1" smtClean="0"/>
                        <a:t>phải</a:t>
                      </a:r>
                      <a:r>
                        <a:rPr lang="en-US" baseline="0" dirty="0" smtClean="0"/>
                        <a:t>, </a:t>
                      </a:r>
                      <a:r>
                        <a:rPr lang="en-US" baseline="0" dirty="0" err="1" smtClean="0"/>
                        <a:t>dùng</a:t>
                      </a:r>
                      <a:r>
                        <a:rPr lang="en-US" baseline="0" dirty="0" smtClean="0"/>
                        <a:t> </a:t>
                      </a:r>
                      <a:r>
                        <a:rPr lang="en-US" baseline="0" dirty="0" err="1" smtClean="0"/>
                        <a:t>chung</a:t>
                      </a:r>
                      <a:r>
                        <a:rPr lang="en-US" baseline="0" dirty="0" smtClean="0"/>
                        <a:t> </a:t>
                      </a:r>
                      <a:r>
                        <a:rPr lang="en-US" baseline="0" dirty="0" err="1" smtClean="0"/>
                        <a:t>với</a:t>
                      </a:r>
                      <a:r>
                        <a:rPr lang="en-US" baseline="0" dirty="0" smtClean="0"/>
                        <a:t> </a:t>
                      </a:r>
                      <a:r>
                        <a:rPr lang="en-US" baseline="0" dirty="0" err="1" smtClean="0"/>
                        <a:t>setw</a:t>
                      </a:r>
                      <a:endParaRPr lang="en-US" dirty="0"/>
                    </a:p>
                  </a:txBody>
                  <a:tcPr/>
                </a:tc>
                <a:extLst>
                  <a:ext uri="{0D108BD9-81ED-4DB2-BD59-A6C34878D82A}">
                    <a16:rowId xmlns:a16="http://schemas.microsoft.com/office/drawing/2014/main" val="1743610714"/>
                  </a:ext>
                </a:extLst>
              </a:tr>
              <a:tr h="370840">
                <a:tc>
                  <a:txBody>
                    <a:bodyPr/>
                    <a:lstStyle/>
                    <a:p>
                      <a:r>
                        <a:rPr lang="en-US" b="1" dirty="0" err="1" smtClean="0"/>
                        <a:t>setfill</a:t>
                      </a:r>
                      <a:r>
                        <a:rPr lang="en-US" dirty="0" smtClean="0"/>
                        <a:t>(char</a:t>
                      </a:r>
                      <a:r>
                        <a:rPr lang="en-US" baseline="0" dirty="0" smtClean="0"/>
                        <a:t> </a:t>
                      </a:r>
                      <a:r>
                        <a:rPr lang="en-US" baseline="0" dirty="0" err="1" smtClean="0"/>
                        <a:t>ch</a:t>
                      </a:r>
                      <a:r>
                        <a:rPr lang="en-US" baseline="0" dirty="0" smtClean="0"/>
                        <a:t>)</a:t>
                      </a:r>
                      <a:endParaRPr lang="en-US" dirty="0"/>
                    </a:p>
                  </a:txBody>
                  <a:tcPr/>
                </a:tc>
                <a:tc>
                  <a:txBody>
                    <a:bodyPr/>
                    <a:lstStyle/>
                    <a:p>
                      <a:r>
                        <a:rPr lang="en-US" dirty="0" err="1" smtClean="0"/>
                        <a:t>Quy</a:t>
                      </a:r>
                      <a:r>
                        <a:rPr lang="en-US" dirty="0" smtClean="0"/>
                        <a:t> </a:t>
                      </a:r>
                      <a:r>
                        <a:rPr lang="en-US" dirty="0" err="1" smtClean="0"/>
                        <a:t>định</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ch</a:t>
                      </a:r>
                      <a:r>
                        <a:rPr lang="en-US" baseline="0" dirty="0" smtClean="0"/>
                        <a:t> </a:t>
                      </a:r>
                      <a:r>
                        <a:rPr lang="en-US" baseline="0" dirty="0" err="1" smtClean="0"/>
                        <a:t>được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dùng</a:t>
                      </a:r>
                      <a:r>
                        <a:rPr lang="en-US" baseline="0" dirty="0" smtClean="0"/>
                        <a:t> </a:t>
                      </a:r>
                      <a:r>
                        <a:rPr lang="en-US" baseline="0" dirty="0" err="1" smtClean="0"/>
                        <a:t>khoảng</a:t>
                      </a:r>
                      <a:r>
                        <a:rPr lang="en-US" baseline="0" dirty="0" smtClean="0"/>
                        <a:t> </a:t>
                      </a:r>
                      <a:r>
                        <a:rPr lang="en-US" baseline="0" dirty="0" err="1" smtClean="0"/>
                        <a:t>trắng</a:t>
                      </a:r>
                      <a:r>
                        <a:rPr lang="en-US" baseline="0" dirty="0" smtClean="0"/>
                        <a:t> </a:t>
                      </a:r>
                      <a:r>
                        <a:rPr lang="en-US" baseline="0" dirty="0" err="1" smtClean="0"/>
                        <a:t>mặc</a:t>
                      </a:r>
                      <a:r>
                        <a:rPr lang="en-US" baseline="0" dirty="0" smtClean="0"/>
                        <a:t> </a:t>
                      </a:r>
                      <a:r>
                        <a:rPr lang="en-US" baseline="0" dirty="0" err="1" smtClean="0"/>
                        <a:t>định</a:t>
                      </a:r>
                      <a:r>
                        <a:rPr lang="en-US" baseline="0" dirty="0" smtClean="0"/>
                        <a:t>, </a:t>
                      </a:r>
                      <a:r>
                        <a:rPr lang="en-US" baseline="0" dirty="0" err="1" smtClean="0"/>
                        <a:t>dùng</a:t>
                      </a:r>
                      <a:r>
                        <a:rPr lang="en-US" baseline="0" dirty="0" smtClean="0"/>
                        <a:t> </a:t>
                      </a:r>
                      <a:r>
                        <a:rPr lang="en-US" baseline="0" dirty="0" err="1" smtClean="0"/>
                        <a:t>chung</a:t>
                      </a:r>
                      <a:r>
                        <a:rPr lang="en-US" baseline="0" dirty="0" smtClean="0"/>
                        <a:t> </a:t>
                      </a:r>
                      <a:r>
                        <a:rPr lang="en-US" baseline="0" dirty="0" err="1" smtClean="0"/>
                        <a:t>với</a:t>
                      </a:r>
                      <a:r>
                        <a:rPr lang="en-US" baseline="0" dirty="0" smtClean="0"/>
                        <a:t> </a:t>
                      </a:r>
                      <a:r>
                        <a:rPr lang="en-US" baseline="0" dirty="0" err="1" smtClean="0"/>
                        <a:t>setw</a:t>
                      </a:r>
                      <a:endParaRPr lang="en-US" dirty="0"/>
                    </a:p>
                  </a:txBody>
                  <a:tcPr/>
                </a:tc>
                <a:extLst>
                  <a:ext uri="{0D108BD9-81ED-4DB2-BD59-A6C34878D82A}">
                    <a16:rowId xmlns:a16="http://schemas.microsoft.com/office/drawing/2014/main" val="2458850481"/>
                  </a:ext>
                </a:extLst>
              </a:tr>
              <a:tr h="370840">
                <a:tc>
                  <a:txBody>
                    <a:bodyPr/>
                    <a:lstStyle/>
                    <a:p>
                      <a:r>
                        <a:rPr lang="en-US" b="1" dirty="0" err="1" smtClean="0"/>
                        <a:t>setprecison</a:t>
                      </a:r>
                      <a:r>
                        <a:rPr lang="en-US" dirty="0" smtClean="0"/>
                        <a:t>(</a:t>
                      </a:r>
                      <a:r>
                        <a:rPr lang="en-US" dirty="0" err="1" smtClean="0"/>
                        <a:t>int</a:t>
                      </a:r>
                      <a:r>
                        <a:rPr lang="en-US" baseline="0" dirty="0" smtClean="0"/>
                        <a:t> n</a:t>
                      </a:r>
                      <a:r>
                        <a:rPr lang="en-US" dirty="0" smtClean="0"/>
                        <a: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Đ</a:t>
                      </a:r>
                      <a:r>
                        <a:rPr lang="vi-VN" sz="1800" b="0" i="0" kern="1200" dirty="0" smtClean="0">
                          <a:solidFill>
                            <a:schemeClr val="dk1"/>
                          </a:solidFill>
                          <a:effectLst/>
                          <a:latin typeface="+mn-lt"/>
                          <a:ea typeface="+mn-ea"/>
                          <a:cs typeface="+mn-cs"/>
                        </a:rPr>
                        <a:t>ịnh dạng số lượng chữ số của kiểu số thực</a:t>
                      </a:r>
                      <a:endParaRPr lang="en-US" sz="18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4197346898"/>
                  </a:ext>
                </a:extLst>
              </a:tr>
            </a:tbl>
          </a:graphicData>
        </a:graphic>
      </p:graphicFrame>
    </p:spTree>
    <p:extLst>
      <p:ext uri="{BB962C8B-B14F-4D97-AF65-F5344CB8AC3E}">
        <p14:creationId xmlns:p14="http://schemas.microsoft.com/office/powerpoint/2010/main" val="2586357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err="1" smtClean="0"/>
              <a:t>Xuất</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sau</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828800" y="2787396"/>
            <a:ext cx="5961888" cy="2305812"/>
          </a:xfrm>
          <a:prstGeom prst="rect">
            <a:avLst/>
          </a:prstGeom>
        </p:spPr>
      </p:pic>
    </p:spTree>
    <p:extLst>
      <p:ext uri="{BB962C8B-B14F-4D97-AF65-F5344CB8AC3E}">
        <p14:creationId xmlns:p14="http://schemas.microsoft.com/office/powerpoint/2010/main" val="3942377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350</TotalTime>
  <Words>2526</Words>
  <Application>Microsoft Office PowerPoint</Application>
  <PresentationFormat>Widescreen</PresentationFormat>
  <Paragraphs>331</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ＭＳ Ｐゴシック</vt:lpstr>
      <vt:lpstr>Arial</vt:lpstr>
      <vt:lpstr>Cambria Math</vt:lpstr>
      <vt:lpstr>Consolas</vt:lpstr>
      <vt:lpstr>Trebuchet MS</vt:lpstr>
      <vt:lpstr>Wingdings</vt:lpstr>
      <vt:lpstr>Wingdings 3</vt:lpstr>
      <vt:lpstr>Facet</vt:lpstr>
      <vt:lpstr>Bài 1: C++ cơ bản</vt:lpstr>
      <vt:lpstr>Chương trình mở đầu – Hello Wordl!</vt:lpstr>
      <vt:lpstr>Chú thích (Comment)</vt:lpstr>
      <vt:lpstr>Xuất dữ liệu</vt:lpstr>
      <vt:lpstr>Vấn đề về xuất tiếng Việt trên console</vt:lpstr>
      <vt:lpstr>Ký tự đặc biệt</vt:lpstr>
      <vt:lpstr>Thư viện iomanip</vt:lpstr>
      <vt:lpstr>Thư viện iomanip</vt:lpstr>
      <vt:lpstr>Ví dụ</vt:lpstr>
      <vt:lpstr>Ví dụ</vt:lpstr>
      <vt:lpstr>Biến số (variable)</vt:lpstr>
      <vt:lpstr>Quy tắc đặt tên biến</vt:lpstr>
      <vt:lpstr>Từ khóa trong C++</vt:lpstr>
      <vt:lpstr>Kiểu dữ liệu cơ bản trong C++</vt:lpstr>
      <vt:lpstr>Một số kiểu dữ liệu thường xuyên sử dụng</vt:lpstr>
      <vt:lpstr>Kiểm tra kích thước vùng nhớ được cấp phát</vt:lpstr>
      <vt:lpstr>Vấn đề tràn không gian lưu trữ của vùng nhớ được cấp phát?</vt:lpstr>
      <vt:lpstr>Hằng số</vt:lpstr>
      <vt:lpstr>Phạm vi của biến</vt:lpstr>
      <vt:lpstr>Biến toàn cục</vt:lpstr>
      <vt:lpstr>Biến cục bộ</vt:lpstr>
      <vt:lpstr>Biến cục bộ</vt:lpstr>
      <vt:lpstr>Phạm vi của biến</vt:lpstr>
      <vt:lpstr>Biến tĩnh</vt:lpstr>
      <vt:lpstr>Biến tĩnh</vt:lpstr>
      <vt:lpstr>Nhập dữ liệu (cơ bản)</vt:lpstr>
      <vt:lpstr>Cách hoạt động của cin</vt:lpstr>
      <vt:lpstr>Những phép toán cơ bản</vt:lpstr>
      <vt:lpstr>Bài toán ví dụ</vt:lpstr>
      <vt:lpstr>Ép kiểu ngầm định</vt:lpstr>
      <vt:lpstr>Ép kiểu ngầm định</vt:lpstr>
      <vt:lpstr>Quy tắc ép kiểu ngầm định cho biểu thức</vt:lpstr>
      <vt:lpstr>Ép kiểu ngầm định</vt:lpstr>
      <vt:lpstr>Ép kiểu ngầm định</vt:lpstr>
      <vt:lpstr>Ép kiểu ngầm định</vt:lpstr>
      <vt:lpstr>Ép kiểu tường minh</vt:lpstr>
      <vt:lpstr>Toán tử tăng giảm</vt:lpstr>
      <vt:lpstr>Sự khác nhau giữa a++ và ++a</vt:lpstr>
      <vt:lpstr>Toán tử so sánh</vt:lpstr>
      <vt:lpstr>Toán tử quan hệ logic</vt:lpstr>
      <vt:lpstr>Toán tử xử lý bit</vt:lpstr>
      <vt:lpstr>Toán tử gán</vt:lpstr>
      <vt:lpstr>Thư viện toán học cmath</vt:lpstr>
      <vt:lpstr>Một số hàm thư viện cmath thường dùng</vt:lpstr>
      <vt:lpstr>Ví dụ</vt:lpstr>
      <vt:lpstr>Kiến thức cần nhớ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 1: C++ cơ bản và các cấu trúc điều khiển</dc:title>
  <dc:creator>Windows User</dc:creator>
  <cp:lastModifiedBy>Windows User</cp:lastModifiedBy>
  <cp:revision>32</cp:revision>
  <dcterms:created xsi:type="dcterms:W3CDTF">2018-06-24T02:15:09Z</dcterms:created>
  <dcterms:modified xsi:type="dcterms:W3CDTF">2018-06-24T09:59:14Z</dcterms:modified>
</cp:coreProperties>
</file>