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Lst>
  <p:sldSz cy="5143500" cx="9144000"/>
  <p:notesSz cx="6858000" cy="9144000"/>
  <p:embeddedFontLst>
    <p:embeddedFont>
      <p:font typeface="Roboto"/>
      <p:regular r:id="rId76"/>
      <p:bold r:id="rId77"/>
      <p:italic r:id="rId78"/>
      <p:boldItalic r:id="rId79"/>
    </p:embeddedFont>
    <p:embeddedFont>
      <p:font typeface="Open Sans"/>
      <p:regular r:id="rId80"/>
      <p:bold r:id="rId81"/>
      <p:italic r:id="rId82"/>
      <p:boldItalic r:id="rId8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3" Type="http://schemas.openxmlformats.org/officeDocument/2006/relationships/font" Target="fonts/OpenSans-boldItalic.fntdata"/><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OpenSans-regular.fntdata"/><Relationship Id="rId82" Type="http://schemas.openxmlformats.org/officeDocument/2006/relationships/font" Target="fonts/OpenSans-italic.fntdata"/><Relationship Id="rId81"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font" Target="fonts/Roboto-bold.fntdata"/><Relationship Id="rId32" Type="http://schemas.openxmlformats.org/officeDocument/2006/relationships/slide" Target="slides/slide27.xml"/><Relationship Id="rId76" Type="http://schemas.openxmlformats.org/officeDocument/2006/relationships/font" Target="fonts/Roboto-regular.fntdata"/><Relationship Id="rId35" Type="http://schemas.openxmlformats.org/officeDocument/2006/relationships/slide" Target="slides/slide30.xml"/><Relationship Id="rId79" Type="http://schemas.openxmlformats.org/officeDocument/2006/relationships/font" Target="fonts/Roboto-boldItalic.fntdata"/><Relationship Id="rId34" Type="http://schemas.openxmlformats.org/officeDocument/2006/relationships/slide" Target="slides/slide29.xml"/><Relationship Id="rId78" Type="http://schemas.openxmlformats.org/officeDocument/2006/relationships/font" Target="fonts/Roboto-italic.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909e4c1ff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909e4c1ff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09f5c831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09f5c831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09f5c831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09f5c831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909f5c831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909f5c831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09f5c831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909f5c831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909f5c831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909f5c831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909f5c831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909f5c831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909f5c831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909f5c831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909f5c831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909f5c831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909f5c831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909f5c831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fdc47768e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fdc47768e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909f5c831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909f5c831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909f5c831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909f5c831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909f5c831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909f5c831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200">
                <a:solidFill>
                  <a:srgbClr val="333333"/>
                </a:solidFill>
              </a:rPr>
              <a:t>Kỹ thuật Dynamic memory allocation dùng để cấp phát bộ nhớ tại thời điểm run-time. Tại thời điểm này, chúng ta không thể tạo ra tên biến mới, mà chỉ có thể tạo ra vùng nhớ mới. Do đó, cách duy nhất để kiểm soát được những vùng nhớ được cấp phát bằng kỹ thuật Dynamic memory allocation là sử dụng con trỏ lưu trữ địa chỉ đầu tiên của vùng nhớ được cấp phát, thông qua con trỏ để quản lý vùng nhớ trên Heap.</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909f5c8316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909f5c8316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909f5c8316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909f5c8316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909f5c8316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909f5c8316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909f5c8316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909f5c8316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9181a3cd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9181a3cd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9181a3cd1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9181a3cd1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9181a3cd1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9181a3cd1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fdc47768e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fdc47768e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200">
                <a:solidFill>
                  <a:srgbClr val="333333"/>
                </a:solidFill>
              </a:rPr>
              <a:t>Virtual memory làm che giấu sự phân mảnh của bộ nhớ vật lý, khiến chúng ta có cảm giác đang thao tác với các vùng nhớ liên tục. Trong hình trên, từ phía Virtual memory cho đến Physical memory thuộc về phần quản lý của hệ điều hành, lập trình viên và người dùng chúng ta không thể can thiệp trực tiếp đến trong quá trình máy tính đang hoạt động.</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9181a3cd1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9181a3cd1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9181a3cd1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9181a3cd1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9181a3cd1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9181a3cd1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9181a3cd1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9181a3cd1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9181a3cd1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9181a3cd1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9181a3cd1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9181a3cd1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918f1cbd3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918f1cbd3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918f1cbd3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918f1cbd3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918f1cbd3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918f1cbd3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918f1cbd3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918f1cbd3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09e4c1ff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09e4c1ff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918f1cbd3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918f1cbd3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918f1cbd3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918f1cbd3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918f1cbd3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918f1cbd3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918f1cbd3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918f1cbd3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918f1cbd3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918f1cbd3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200">
                <a:solidFill>
                  <a:srgbClr val="333333"/>
                </a:solidFill>
              </a:rPr>
              <a:t>Khi chúng ta truyền đối số cho hàm là một địa chỉ, cái địa chỉ này cũng chỉ là bản copy của địa chỉ ban đầu. Về bản chất, truyền địa chỉ vào hàm là truyền đối số là giá trị (pass by value). Địa chỉ của đối số sẽ được copy và gán lại cho tham số con trỏ của hàm. Nếu bên trong hàm có câu lệnh thay đổi địa chỉ được truyền vào, chúng chỉ thay đổi bản sao của địa chỉ gốc.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918f1cbd3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918f1cbd3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918f1cbd3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918f1cbd3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918f1cbd3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918f1cbd3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918f1cbd3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918f1cbd3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922883f8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922883f8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09e4c1ff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909e4c1ff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922883f8e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922883f8e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922883f8e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922883f8e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922883f8e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922883f8e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922883f8e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922883f8e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922883f8ef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922883f8e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922883f8ef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922883f8ef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922883f8ef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922883f8ef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9234495a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9234495a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9234495af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9234495af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9234495af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9234495af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Nên cho con trỏ trỏ về NULL sau khi giải phóng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09e4c1ff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09e4c1ff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9234495af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9234495af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9234495af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9234495af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9234495af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9234495af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9234495af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9234495af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9234495af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9234495af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9234495af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9234495af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9234495af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9234495af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200">
                <a:solidFill>
                  <a:srgbClr val="333333"/>
                </a:solidFill>
              </a:rPr>
              <a:t>Khi cấp phát lại vùng nhớ, con trỏ p được gán vào địa chỉ mới, vùng nhớ ban đầu được con trỏ pTemp quản lý, nhưng khi ra khỏi hàm thì con trỏ pTemp bị hủy (vì pTemp cũng là biến cục bộ, được cấp phát trên Stack). Như vậy, vùng nhớ cũ không còn được quản lý nữa.</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9234495af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9234495af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9234495af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9234495af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909f5c8316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909f5c8316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09e4c1ff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09e4c1ff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9234495af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9234495af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09e4c1ff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09e4c1ff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09e4c1ff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909e4c1ff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13.png"/><Relationship Id="rId5"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8.png"/><Relationship Id="rId4" Type="http://schemas.openxmlformats.org/officeDocument/2006/relationships/image" Target="../media/image24.png"/><Relationship Id="rId5" Type="http://schemas.openxmlformats.org/officeDocument/2006/relationships/image" Target="../media/image27.png"/><Relationship Id="rId6"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3.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2.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9.png"/><Relationship Id="rId4" Type="http://schemas.openxmlformats.org/officeDocument/2006/relationships/image" Target="../media/image38.png"/><Relationship Id="rId5"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5.png"/><Relationship Id="rId4" Type="http://schemas.openxmlformats.org/officeDocument/2006/relationships/image" Target="../media/image41.png"/><Relationship Id="rId5"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0.png"/><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0.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6.png"/><Relationship Id="rId4" Type="http://schemas.openxmlformats.org/officeDocument/2006/relationships/image" Target="../media/image4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1.png"/><Relationship Id="rId4" Type="http://schemas.openxmlformats.org/officeDocument/2006/relationships/image" Target="../media/image45.png"/><Relationship Id="rId5" Type="http://schemas.openxmlformats.org/officeDocument/2006/relationships/image" Target="../media/image5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57.png"/><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0.png"/><Relationship Id="rId4" Type="http://schemas.openxmlformats.org/officeDocument/2006/relationships/image" Target="../media/image5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52.png"/><Relationship Id="rId4" Type="http://schemas.openxmlformats.org/officeDocument/2006/relationships/image" Target="../media/image5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5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53.png"/><Relationship Id="rId4" Type="http://schemas.openxmlformats.org/officeDocument/2006/relationships/image" Target="../media/image6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59.png"/><Relationship Id="rId4" Type="http://schemas.openxmlformats.org/officeDocument/2006/relationships/image" Target="../media/image7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6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63.png"/><Relationship Id="rId4" Type="http://schemas.openxmlformats.org/officeDocument/2006/relationships/image" Target="../media/image6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6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7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6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6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7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72.png"/><Relationship Id="rId4" Type="http://schemas.openxmlformats.org/officeDocument/2006/relationships/image" Target="../media/image76.png"/><Relationship Id="rId5" Type="http://schemas.openxmlformats.org/officeDocument/2006/relationships/image" Target="../media/image7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8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7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7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8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7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79.png"/><Relationship Id="rId4" Type="http://schemas.openxmlformats.org/officeDocument/2006/relationships/image" Target="../media/image8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85.png"/><Relationship Id="rId4" Type="http://schemas.openxmlformats.org/officeDocument/2006/relationships/image" Target="../media/image8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9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81.png"/><Relationship Id="rId4" Type="http://schemas.openxmlformats.org/officeDocument/2006/relationships/image" Target="../media/image8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8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9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91.png"/><Relationship Id="rId4" Type="http://schemas.openxmlformats.org/officeDocument/2006/relationships/image" Target="../media/image8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88.png"/><Relationship Id="rId4" Type="http://schemas.openxmlformats.org/officeDocument/2006/relationships/image" Target="../media/image9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90.png"/><Relationship Id="rId4" Type="http://schemas.openxmlformats.org/officeDocument/2006/relationships/image" Target="../media/image9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9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Con trỏ trong C++</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Nguyễn Đức Thắng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Gán giá trị cho con trỏ</a:t>
            </a:r>
            <a:endParaRPr/>
          </a:p>
        </p:txBody>
      </p:sp>
      <p:sp>
        <p:nvSpPr>
          <p:cNvPr id="151" name="Google Shape;151;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vi"/>
              <a:t>Gi</a:t>
            </a:r>
            <a:r>
              <a:rPr lang="vi"/>
              <a:t>á trị mà con trỏ lưu trữ là địa chỉ của biến khác có cùng kiểu dữ liệu.</a:t>
            </a:r>
            <a:endParaRPr/>
          </a:p>
        </p:txBody>
      </p:sp>
      <p:pic>
        <p:nvPicPr>
          <p:cNvPr id="152" name="Google Shape;152;p22"/>
          <p:cNvPicPr preferRelativeResize="0"/>
          <p:nvPr/>
        </p:nvPicPr>
        <p:blipFill>
          <a:blip r:embed="rId3">
            <a:alphaModFix/>
          </a:blip>
          <a:stretch>
            <a:fillRect/>
          </a:stretch>
        </p:blipFill>
        <p:spPr>
          <a:xfrm>
            <a:off x="736513" y="1723200"/>
            <a:ext cx="4848225" cy="2133600"/>
          </a:xfrm>
          <a:prstGeom prst="rect">
            <a:avLst/>
          </a:prstGeom>
          <a:noFill/>
          <a:ln>
            <a:noFill/>
          </a:ln>
        </p:spPr>
      </p:pic>
      <p:pic>
        <p:nvPicPr>
          <p:cNvPr id="153" name="Google Shape;153;p22"/>
          <p:cNvPicPr preferRelativeResize="0"/>
          <p:nvPr/>
        </p:nvPicPr>
        <p:blipFill>
          <a:blip r:embed="rId4">
            <a:alphaModFix/>
          </a:blip>
          <a:stretch>
            <a:fillRect/>
          </a:stretch>
        </p:blipFill>
        <p:spPr>
          <a:xfrm>
            <a:off x="4646213" y="1723188"/>
            <a:ext cx="3895725" cy="1381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Gán giá trị cho con trỏ</a:t>
            </a:r>
            <a:endParaRPr/>
          </a:p>
        </p:txBody>
      </p:sp>
      <p:sp>
        <p:nvSpPr>
          <p:cNvPr id="159" name="Google Shape;159;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 </a:t>
            </a:r>
            <a:r>
              <a:rPr lang="vi"/>
              <a:t>Chúng ta có thể gán 2 con trỏ cùng kiểu.</a:t>
            </a:r>
            <a:endParaRPr/>
          </a:p>
        </p:txBody>
      </p:sp>
      <p:pic>
        <p:nvPicPr>
          <p:cNvPr id="160" name="Google Shape;160;p23"/>
          <p:cNvPicPr preferRelativeResize="0"/>
          <p:nvPr/>
        </p:nvPicPr>
        <p:blipFill>
          <a:blip r:embed="rId3">
            <a:alphaModFix/>
          </a:blip>
          <a:stretch>
            <a:fillRect/>
          </a:stretch>
        </p:blipFill>
        <p:spPr>
          <a:xfrm>
            <a:off x="860038" y="1709425"/>
            <a:ext cx="5095875" cy="2743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Gán giá trị cho con trỏ</a:t>
            </a:r>
            <a:endParaRPr/>
          </a:p>
        </p:txBody>
      </p:sp>
      <p:sp>
        <p:nvSpPr>
          <p:cNvPr id="166" name="Google Shape;166;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 </a:t>
            </a:r>
            <a:r>
              <a:rPr lang="vi"/>
              <a:t>Khác với tham chiếu, một con trỏ có thể trỏ đến địa chỉ khác trong bộ nhớ ảo sau khi được gán giá trị.</a:t>
            </a:r>
            <a:endParaRPr/>
          </a:p>
        </p:txBody>
      </p:sp>
      <p:pic>
        <p:nvPicPr>
          <p:cNvPr id="167" name="Google Shape;167;p24"/>
          <p:cNvPicPr preferRelativeResize="0"/>
          <p:nvPr/>
        </p:nvPicPr>
        <p:blipFill>
          <a:blip r:embed="rId3">
            <a:alphaModFix/>
          </a:blip>
          <a:stretch>
            <a:fillRect/>
          </a:stretch>
        </p:blipFill>
        <p:spPr>
          <a:xfrm>
            <a:off x="1314838" y="1941025"/>
            <a:ext cx="4448175" cy="2876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Các phép gán không hợp lệ</a:t>
            </a:r>
            <a:endParaRPr/>
          </a:p>
        </p:txBody>
      </p:sp>
      <p:sp>
        <p:nvSpPr>
          <p:cNvPr id="173" name="Google Shape;173;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b="1" lang="vi"/>
              <a:t>Kết luận</a:t>
            </a:r>
            <a:r>
              <a:rPr lang="vi"/>
              <a:t>: Chỉ có giá trị kiểu con trỏ (thông qua toán tử address-of) hoặc từ 1 biến con trỏ khác mới có thể được gán cho biến con trỏ.</a:t>
            </a:r>
            <a:endParaRPr/>
          </a:p>
        </p:txBody>
      </p:sp>
      <p:pic>
        <p:nvPicPr>
          <p:cNvPr id="174" name="Google Shape;174;p25"/>
          <p:cNvPicPr preferRelativeResize="0"/>
          <p:nvPr/>
        </p:nvPicPr>
        <p:blipFill>
          <a:blip r:embed="rId3">
            <a:alphaModFix/>
          </a:blip>
          <a:stretch>
            <a:fillRect/>
          </a:stretch>
        </p:blipFill>
        <p:spPr>
          <a:xfrm>
            <a:off x="660900" y="1264950"/>
            <a:ext cx="7258050" cy="1085850"/>
          </a:xfrm>
          <a:prstGeom prst="rect">
            <a:avLst/>
          </a:prstGeom>
          <a:noFill/>
          <a:ln>
            <a:noFill/>
          </a:ln>
        </p:spPr>
      </p:pic>
      <p:pic>
        <p:nvPicPr>
          <p:cNvPr id="175" name="Google Shape;175;p25"/>
          <p:cNvPicPr preferRelativeResize="0"/>
          <p:nvPr/>
        </p:nvPicPr>
        <p:blipFill>
          <a:blip r:embed="rId4">
            <a:alphaModFix/>
          </a:blip>
          <a:stretch>
            <a:fillRect/>
          </a:stretch>
        </p:blipFill>
        <p:spPr>
          <a:xfrm>
            <a:off x="1082375" y="2531725"/>
            <a:ext cx="2498825" cy="336050"/>
          </a:xfrm>
          <a:prstGeom prst="rect">
            <a:avLst/>
          </a:prstGeom>
          <a:noFill/>
          <a:ln>
            <a:noFill/>
          </a:ln>
        </p:spPr>
      </p:pic>
      <p:pic>
        <p:nvPicPr>
          <p:cNvPr id="176" name="Google Shape;176;p25"/>
          <p:cNvPicPr preferRelativeResize="0"/>
          <p:nvPr/>
        </p:nvPicPr>
        <p:blipFill>
          <a:blip r:embed="rId5">
            <a:alphaModFix/>
          </a:blip>
          <a:stretch>
            <a:fillRect/>
          </a:stretch>
        </p:blipFill>
        <p:spPr>
          <a:xfrm>
            <a:off x="4329865" y="2531725"/>
            <a:ext cx="2133184" cy="336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Truy xuất giá trị mà con trỏ trỏ đến</a:t>
            </a:r>
            <a:endParaRPr/>
          </a:p>
        </p:txBody>
      </p:sp>
      <p:sp>
        <p:nvSpPr>
          <p:cNvPr id="182" name="Google Shape;182;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Khi có một con trỏ trỏ đến một vùng nhớ, chúng ta có thể truy xuất giá trị tại địa chỉ đó bằng </a:t>
            </a:r>
            <a:r>
              <a:rPr b="1" lang="vi"/>
              <a:t>t</a:t>
            </a:r>
            <a:r>
              <a:rPr b="1" lang="vi"/>
              <a:t>oán tử trỏ đến (dereference operator)</a:t>
            </a:r>
            <a:endParaRPr b="1"/>
          </a:p>
          <a:p>
            <a:pPr indent="0" lvl="0" marL="0" rtl="0" algn="l">
              <a:spcBef>
                <a:spcPts val="1600"/>
              </a:spcBef>
              <a:spcAft>
                <a:spcPts val="1600"/>
              </a:spcAft>
              <a:buNone/>
            </a:pPr>
            <a:r>
              <a:rPr lang="vi"/>
              <a:t>- 1 con trỏ có thể truy xuất nhiều vùng nhớ và sửa giá trị các vùng.</a:t>
            </a:r>
            <a:endParaRPr/>
          </a:p>
        </p:txBody>
      </p:sp>
      <p:pic>
        <p:nvPicPr>
          <p:cNvPr id="183" name="Google Shape;183;p26"/>
          <p:cNvPicPr preferRelativeResize="0"/>
          <p:nvPr/>
        </p:nvPicPr>
        <p:blipFill>
          <a:blip r:embed="rId3">
            <a:alphaModFix/>
          </a:blip>
          <a:stretch>
            <a:fillRect/>
          </a:stretch>
        </p:blipFill>
        <p:spPr>
          <a:xfrm>
            <a:off x="362625" y="2745738"/>
            <a:ext cx="6057900" cy="2143125"/>
          </a:xfrm>
          <a:prstGeom prst="rect">
            <a:avLst/>
          </a:prstGeom>
          <a:noFill/>
          <a:ln>
            <a:noFill/>
          </a:ln>
        </p:spPr>
      </p:pic>
      <p:pic>
        <p:nvPicPr>
          <p:cNvPr id="184" name="Google Shape;184;p26"/>
          <p:cNvPicPr preferRelativeResize="0"/>
          <p:nvPr/>
        </p:nvPicPr>
        <p:blipFill>
          <a:blip r:embed="rId4">
            <a:alphaModFix/>
          </a:blip>
          <a:stretch>
            <a:fillRect/>
          </a:stretch>
        </p:blipFill>
        <p:spPr>
          <a:xfrm>
            <a:off x="5623650" y="2413374"/>
            <a:ext cx="3520350" cy="1677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NULL</a:t>
            </a:r>
            <a:endParaRPr/>
          </a:p>
        </p:txBody>
      </p:sp>
      <p:sp>
        <p:nvSpPr>
          <p:cNvPr id="190" name="Google Shape;190;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Với con trỏ, </a:t>
            </a:r>
            <a:r>
              <a:rPr b="1" lang="vi"/>
              <a:t>NULL</a:t>
            </a:r>
            <a:r>
              <a:rPr lang="vi"/>
              <a:t> là một giá trị đặc biệt = con trỏ chưa được gán giá trị.</a:t>
            </a:r>
            <a:endParaRPr/>
          </a:p>
          <a:p>
            <a:pPr indent="0" lvl="0" marL="0" rtl="0" algn="l">
              <a:spcBef>
                <a:spcPts val="1600"/>
              </a:spcBef>
              <a:spcAft>
                <a:spcPts val="1600"/>
              </a:spcAft>
              <a:buNone/>
            </a:pPr>
            <a:r>
              <a:rPr lang="vi"/>
              <a:t>- Chuẩn C++11 cung cấp từ khóa </a:t>
            </a:r>
            <a:r>
              <a:rPr b="1" lang="vi"/>
              <a:t>nullptr</a:t>
            </a:r>
            <a:r>
              <a:rPr lang="vi"/>
              <a:t> tương tự NULL</a:t>
            </a:r>
            <a:endParaRPr/>
          </a:p>
        </p:txBody>
      </p:sp>
      <p:pic>
        <p:nvPicPr>
          <p:cNvPr id="191" name="Google Shape;191;p27"/>
          <p:cNvPicPr preferRelativeResize="0"/>
          <p:nvPr/>
        </p:nvPicPr>
        <p:blipFill>
          <a:blip r:embed="rId3">
            <a:alphaModFix/>
          </a:blip>
          <a:stretch>
            <a:fillRect/>
          </a:stretch>
        </p:blipFill>
        <p:spPr>
          <a:xfrm>
            <a:off x="2499563" y="2427300"/>
            <a:ext cx="3533775" cy="1962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Toán tử tăng giảm dùng trong con trỏ</a:t>
            </a:r>
            <a:endParaRPr/>
          </a:p>
        </p:txBody>
      </p:sp>
      <p:sp>
        <p:nvSpPr>
          <p:cNvPr id="197" name="Google Shape;197;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 </a:t>
            </a:r>
            <a:r>
              <a:rPr lang="vi"/>
              <a:t>Toán tử </a:t>
            </a:r>
            <a:r>
              <a:rPr b="1" lang="vi"/>
              <a:t>++</a:t>
            </a:r>
            <a:r>
              <a:rPr lang="vi"/>
              <a:t> làm con trỏ trỏ đến vùng nhớ tiếp theo. Tương tự toán tử </a:t>
            </a:r>
            <a:r>
              <a:rPr b="1" lang="vi"/>
              <a:t>--</a:t>
            </a:r>
            <a:endParaRPr b="1"/>
          </a:p>
        </p:txBody>
      </p:sp>
      <p:pic>
        <p:nvPicPr>
          <p:cNvPr id="198" name="Google Shape;198;p28"/>
          <p:cNvPicPr preferRelativeResize="0"/>
          <p:nvPr/>
        </p:nvPicPr>
        <p:blipFill>
          <a:blip r:embed="rId3">
            <a:alphaModFix/>
          </a:blip>
          <a:stretch>
            <a:fillRect/>
          </a:stretch>
        </p:blipFill>
        <p:spPr>
          <a:xfrm>
            <a:off x="509250" y="1834350"/>
            <a:ext cx="3854475" cy="2063100"/>
          </a:xfrm>
          <a:prstGeom prst="rect">
            <a:avLst/>
          </a:prstGeom>
          <a:noFill/>
          <a:ln>
            <a:noFill/>
          </a:ln>
        </p:spPr>
      </p:pic>
      <p:pic>
        <p:nvPicPr>
          <p:cNvPr id="199" name="Google Shape;199;p28"/>
          <p:cNvPicPr preferRelativeResize="0"/>
          <p:nvPr/>
        </p:nvPicPr>
        <p:blipFill>
          <a:blip r:embed="rId4">
            <a:alphaModFix/>
          </a:blip>
          <a:stretch>
            <a:fillRect/>
          </a:stretch>
        </p:blipFill>
        <p:spPr>
          <a:xfrm>
            <a:off x="4328700" y="1945350"/>
            <a:ext cx="3647125" cy="1952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Toán tử tăng giảm dùng trong con trỏ</a:t>
            </a:r>
            <a:endParaRPr/>
          </a:p>
        </p:txBody>
      </p:sp>
      <p:sp>
        <p:nvSpPr>
          <p:cNvPr id="205" name="Google Shape;205;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Toán tử </a:t>
            </a:r>
            <a:r>
              <a:rPr b="1" lang="vi"/>
              <a:t>+</a:t>
            </a:r>
            <a:r>
              <a:rPr lang="vi"/>
              <a:t> cho phép chúng ta trỏ đến vùng nhớ bất kì phía sau địa chỉ mà con trỏ đang nắm giữ. Toán tử </a:t>
            </a:r>
            <a:r>
              <a:rPr b="1" lang="vi"/>
              <a:t>+</a:t>
            </a:r>
            <a:r>
              <a:rPr lang="vi"/>
              <a:t> chỉ cho phép thực hiện với số nguyên.</a:t>
            </a:r>
            <a:endParaRPr/>
          </a:p>
          <a:p>
            <a:pPr indent="0" lvl="0" marL="0" rtl="0" algn="l">
              <a:spcBef>
                <a:spcPts val="1600"/>
              </a:spcBef>
              <a:spcAft>
                <a:spcPts val="0"/>
              </a:spcAft>
              <a:buNone/>
            </a:pPr>
            <a:r>
              <a:rPr lang="vi"/>
              <a:t>- Tương tự với toán tử </a:t>
            </a:r>
            <a:r>
              <a:rPr b="1" lang="vi"/>
              <a:t>-</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0"/>
              </a:spcAft>
              <a:buNone/>
            </a:pPr>
            <a:r>
              <a:rPr lang="vi"/>
              <a:t>- Chúng ta cũng có thể thực hiện các phép toán so sánh với con trỏ.</a:t>
            </a:r>
            <a:endParaRPr/>
          </a:p>
          <a:p>
            <a:pPr indent="0" lvl="0" marL="0" rtl="0" algn="l">
              <a:spcBef>
                <a:spcPts val="1600"/>
              </a:spcBef>
              <a:spcAft>
                <a:spcPts val="1600"/>
              </a:spcAft>
              <a:buNone/>
            </a:pPr>
            <a:r>
              <a:t/>
            </a:r>
            <a:endParaRPr/>
          </a:p>
        </p:txBody>
      </p:sp>
      <p:pic>
        <p:nvPicPr>
          <p:cNvPr id="206" name="Google Shape;206;p29"/>
          <p:cNvPicPr preferRelativeResize="0"/>
          <p:nvPr/>
        </p:nvPicPr>
        <p:blipFill>
          <a:blip r:embed="rId3">
            <a:alphaModFix/>
          </a:blip>
          <a:stretch>
            <a:fillRect/>
          </a:stretch>
        </p:blipFill>
        <p:spPr>
          <a:xfrm>
            <a:off x="2953163" y="2505400"/>
            <a:ext cx="3019425" cy="1485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Một số lưu ý khi sử dụng toán tử trong con trỏ</a:t>
            </a:r>
            <a:endParaRPr/>
          </a:p>
        </p:txBody>
      </p:sp>
      <p:sp>
        <p:nvSpPr>
          <p:cNvPr id="212" name="Google Shape;212;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Cần có cách sử dụng hợp lý tránh gây nhầm lẫn.</a:t>
            </a:r>
            <a:endParaRPr/>
          </a:p>
          <a:p>
            <a:pPr indent="0" lvl="0" marL="0" rtl="0" algn="l">
              <a:spcBef>
                <a:spcPts val="1600"/>
              </a:spcBef>
              <a:spcAft>
                <a:spcPts val="0"/>
              </a:spcAft>
              <a:buNone/>
            </a:pPr>
            <a:r>
              <a:rPr lang="vi"/>
              <a:t>- Lệnh </a:t>
            </a:r>
            <a:r>
              <a:rPr b="1" lang="vi"/>
              <a:t>*p++</a:t>
            </a:r>
            <a:r>
              <a:rPr lang="vi"/>
              <a:t>: truy xuất đến vùng nhớ mà p trỏ đến,</a:t>
            </a:r>
            <a:endParaRPr/>
          </a:p>
          <a:p>
            <a:pPr indent="0" lvl="0" marL="0" rtl="0" algn="l">
              <a:spcBef>
                <a:spcPts val="1600"/>
              </a:spcBef>
              <a:spcAft>
                <a:spcPts val="0"/>
              </a:spcAft>
              <a:buNone/>
            </a:pPr>
            <a:r>
              <a:rPr lang="vi"/>
              <a:t>sau đó trỏ đến địa chỉ tiếp theo.</a:t>
            </a:r>
            <a:endParaRPr/>
          </a:p>
          <a:p>
            <a:pPr indent="0" lvl="0" marL="0" rtl="0" algn="l">
              <a:spcBef>
                <a:spcPts val="1600"/>
              </a:spcBef>
              <a:spcAft>
                <a:spcPts val="0"/>
              </a:spcAft>
              <a:buNone/>
            </a:pPr>
            <a:r>
              <a:rPr lang="vi"/>
              <a:t>- Lệnh </a:t>
            </a:r>
            <a:r>
              <a:rPr b="1" lang="vi"/>
              <a:t>*p*n</a:t>
            </a:r>
            <a:r>
              <a:rPr lang="vi"/>
              <a:t>: Nhân giá trị *p với n</a:t>
            </a:r>
            <a:endParaRPr/>
          </a:p>
          <a:p>
            <a:pPr indent="0" lvl="0" marL="0" rtl="0" algn="l">
              <a:spcBef>
                <a:spcPts val="1600"/>
              </a:spcBef>
              <a:spcAft>
                <a:spcPts val="1600"/>
              </a:spcAft>
              <a:buNone/>
            </a:pPr>
            <a:r>
              <a:rPr lang="vi"/>
              <a:t>- Để rõ ràng, khi thao tác với con trỏ nên </a:t>
            </a:r>
            <a:r>
              <a:rPr b="1" lang="vi"/>
              <a:t>thêm dấu ngoặc ( )</a:t>
            </a:r>
            <a:endParaRPr b="1"/>
          </a:p>
        </p:txBody>
      </p:sp>
      <p:pic>
        <p:nvPicPr>
          <p:cNvPr id="213" name="Google Shape;213;p30"/>
          <p:cNvPicPr preferRelativeResize="0"/>
          <p:nvPr/>
        </p:nvPicPr>
        <p:blipFill>
          <a:blip r:embed="rId3">
            <a:alphaModFix/>
          </a:blip>
          <a:stretch>
            <a:fillRect/>
          </a:stretch>
        </p:blipFill>
        <p:spPr>
          <a:xfrm>
            <a:off x="5841450" y="1695338"/>
            <a:ext cx="2990850" cy="1476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Con trỏ và mảng</a:t>
            </a:r>
            <a:endParaRPr/>
          </a:p>
        </p:txBody>
      </p:sp>
      <p:sp>
        <p:nvSpPr>
          <p:cNvPr id="219" name="Google Shape;219;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Địa chỉ mảng 1 chiều là địa chỉ phần tử đầu tiên của mảng. Vì thế có thể dùng con trỏ để truy xuất mảng 1 chiều.</a:t>
            </a:r>
            <a:endParaRPr/>
          </a:p>
          <a:p>
            <a:pPr indent="0" lvl="0" marL="0" rtl="0" algn="l">
              <a:spcBef>
                <a:spcPts val="1600"/>
              </a:spcBef>
              <a:spcAft>
                <a:spcPts val="0"/>
              </a:spcAft>
              <a:buNone/>
            </a:pPr>
            <a:r>
              <a:rPr lang="vi"/>
              <a:t>- Con trỏ có thể trỏ đến 1 phần tử của mảng 1 chiều.</a:t>
            </a:r>
            <a:endParaRPr/>
          </a:p>
          <a:p>
            <a:pPr indent="0" lvl="0" marL="0" rtl="0" algn="l">
              <a:spcBef>
                <a:spcPts val="1600"/>
              </a:spcBef>
              <a:spcAft>
                <a:spcPts val="1600"/>
              </a:spcAft>
              <a:buNone/>
            </a:pPr>
            <a:r>
              <a:rPr lang="vi"/>
              <a:t>- Con trỏ cũng dùng toán tử [ ] để truy xuất được.</a:t>
            </a:r>
            <a:endParaRPr/>
          </a:p>
        </p:txBody>
      </p:sp>
      <p:pic>
        <p:nvPicPr>
          <p:cNvPr id="220" name="Google Shape;220;p31"/>
          <p:cNvPicPr preferRelativeResize="0"/>
          <p:nvPr/>
        </p:nvPicPr>
        <p:blipFill>
          <a:blip r:embed="rId3">
            <a:alphaModFix/>
          </a:blip>
          <a:stretch>
            <a:fillRect/>
          </a:stretch>
        </p:blipFill>
        <p:spPr>
          <a:xfrm>
            <a:off x="5899600" y="2047875"/>
            <a:ext cx="2495550" cy="1047750"/>
          </a:xfrm>
          <a:prstGeom prst="rect">
            <a:avLst/>
          </a:prstGeom>
          <a:noFill/>
          <a:ln>
            <a:noFill/>
          </a:ln>
        </p:spPr>
      </p:pic>
      <p:pic>
        <p:nvPicPr>
          <p:cNvPr id="221" name="Google Shape;221;p31"/>
          <p:cNvPicPr preferRelativeResize="0"/>
          <p:nvPr/>
        </p:nvPicPr>
        <p:blipFill>
          <a:blip r:embed="rId4">
            <a:alphaModFix/>
          </a:blip>
          <a:stretch>
            <a:fillRect/>
          </a:stretch>
        </p:blipFill>
        <p:spPr>
          <a:xfrm>
            <a:off x="5899600" y="1707213"/>
            <a:ext cx="2495550" cy="340662"/>
          </a:xfrm>
          <a:prstGeom prst="rect">
            <a:avLst/>
          </a:prstGeom>
          <a:noFill/>
          <a:ln>
            <a:noFill/>
          </a:ln>
        </p:spPr>
      </p:pic>
      <p:pic>
        <p:nvPicPr>
          <p:cNvPr id="222" name="Google Shape;222;p31"/>
          <p:cNvPicPr preferRelativeResize="0"/>
          <p:nvPr/>
        </p:nvPicPr>
        <p:blipFill>
          <a:blip r:embed="rId5">
            <a:alphaModFix/>
          </a:blip>
          <a:stretch>
            <a:fillRect/>
          </a:stretch>
        </p:blipFill>
        <p:spPr>
          <a:xfrm>
            <a:off x="455013" y="3511588"/>
            <a:ext cx="3590925" cy="1057275"/>
          </a:xfrm>
          <a:prstGeom prst="rect">
            <a:avLst/>
          </a:prstGeom>
          <a:noFill/>
          <a:ln>
            <a:noFill/>
          </a:ln>
        </p:spPr>
      </p:pic>
      <p:pic>
        <p:nvPicPr>
          <p:cNvPr id="223" name="Google Shape;223;p31"/>
          <p:cNvPicPr preferRelativeResize="0"/>
          <p:nvPr/>
        </p:nvPicPr>
        <p:blipFill>
          <a:blip r:embed="rId6">
            <a:alphaModFix/>
          </a:blip>
          <a:stretch>
            <a:fillRect/>
          </a:stretch>
        </p:blipFill>
        <p:spPr>
          <a:xfrm>
            <a:off x="4177800" y="3511588"/>
            <a:ext cx="3143250" cy="1152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Địa chỉ của biến</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 </a:t>
            </a:r>
            <a:r>
              <a:rPr lang="vi"/>
              <a:t>Khi thao tác với </a:t>
            </a:r>
            <a:r>
              <a:rPr b="1" lang="vi"/>
              <a:t>biến</a:t>
            </a:r>
            <a:r>
              <a:rPr lang="vi"/>
              <a:t> (</a:t>
            </a:r>
            <a:r>
              <a:rPr b="1" lang="vi"/>
              <a:t>variable</a:t>
            </a:r>
            <a:r>
              <a:rPr lang="vi"/>
              <a:t>), chúng ta </a:t>
            </a:r>
            <a:r>
              <a:rPr i="1" lang="vi"/>
              <a:t>không cần quan tâm đến địa chỉ</a:t>
            </a:r>
            <a:r>
              <a:rPr lang="vi"/>
              <a:t> của biến mà </a:t>
            </a:r>
            <a:r>
              <a:rPr i="1" lang="vi"/>
              <a:t>chỉ cần quan tâm đến định danh</a:t>
            </a:r>
            <a:r>
              <a:rPr lang="vi"/>
              <a:t> của biến.</a:t>
            </a:r>
            <a:endParaRPr/>
          </a:p>
        </p:txBody>
      </p:sp>
      <p:pic>
        <p:nvPicPr>
          <p:cNvPr id="93" name="Google Shape;93;p14"/>
          <p:cNvPicPr preferRelativeResize="0"/>
          <p:nvPr/>
        </p:nvPicPr>
        <p:blipFill>
          <a:blip r:embed="rId3">
            <a:alphaModFix/>
          </a:blip>
          <a:stretch>
            <a:fillRect/>
          </a:stretch>
        </p:blipFill>
        <p:spPr>
          <a:xfrm>
            <a:off x="2970975" y="1985175"/>
            <a:ext cx="2975600" cy="2778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Sự khác nhau giữa con trỏ và mảng 1 chiều</a:t>
            </a:r>
            <a:endParaRPr/>
          </a:p>
        </p:txBody>
      </p:sp>
      <p:sp>
        <p:nvSpPr>
          <p:cNvPr id="229" name="Google Shape;229;p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Sau khi con trỏ đến mảng 1 chiều, chúng ta có thể sử dụng tên con trỏ thay cho mảng 1 chiều. Tuy vậy, chúng vẫn khác nhau nếu chúng ta dùng toán tử </a:t>
            </a:r>
            <a:r>
              <a:rPr b="1" lang="vi"/>
              <a:t>sizeof</a:t>
            </a:r>
            <a:endParaRPr b="1"/>
          </a:p>
          <a:p>
            <a:pPr indent="0" lvl="0" marL="0" rtl="0" algn="l">
              <a:spcBef>
                <a:spcPts val="1600"/>
              </a:spcBef>
              <a:spcAft>
                <a:spcPts val="0"/>
              </a:spcAft>
              <a:buNone/>
            </a:pPr>
            <a:r>
              <a:rPr lang="vi"/>
              <a:t>- Khi sử dụng mảng 1 chiều, toán tử sizeof trả về kích thước của mảng, từ đó có thể biết được số lượng phần tử của mảng. Còn con trỏ không làm được điều này.</a:t>
            </a:r>
            <a:endParaRPr/>
          </a:p>
          <a:p>
            <a:pPr indent="0" lvl="0" marL="0" rtl="0" algn="l">
              <a:spcBef>
                <a:spcPts val="1600"/>
              </a:spcBef>
              <a:spcAft>
                <a:spcPts val="1600"/>
              </a:spcAft>
              <a:buNone/>
            </a:pPr>
            <a:r>
              <a:rPr lang="vi"/>
              <a:t>- Ngoài ra, mảng 1 chiều khai báo cố định 1 vùng nhớ cố định trên bộ nhớ ảo, con trỏ sau khi trỏ vào mảng 1 chiều vẫn có thể trỏ đi vùng nhớ khác.</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Con trỏ và mảng kí tự</a:t>
            </a:r>
            <a:endParaRPr/>
          </a:p>
        </p:txBody>
      </p:sp>
      <p:sp>
        <p:nvSpPr>
          <p:cNvPr id="235" name="Google Shape;235;p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Chuỗi kí tự có thể coi như mảng 1 chiều.</a:t>
            </a:r>
            <a:endParaRPr/>
          </a:p>
          <a:p>
            <a:pPr indent="0" lvl="0" marL="0" rtl="0" algn="l">
              <a:spcBef>
                <a:spcPts val="1600"/>
              </a:spcBef>
              <a:spcAft>
                <a:spcPts val="0"/>
              </a:spcAft>
              <a:buNone/>
            </a:pPr>
            <a:r>
              <a:rPr lang="vi"/>
              <a:t>- </a:t>
            </a:r>
            <a:r>
              <a:rPr lang="vi"/>
              <a:t>Ví dụ:</a:t>
            </a:r>
            <a:endParaRPr/>
          </a:p>
          <a:p>
            <a:pPr indent="0" lvl="0" marL="457200" rtl="0" algn="l">
              <a:spcBef>
                <a:spcPts val="1600"/>
              </a:spcBef>
              <a:spcAft>
                <a:spcPts val="0"/>
              </a:spcAft>
              <a:buNone/>
            </a:pPr>
            <a:r>
              <a:rPr b="1" lang="vi" sz="1000">
                <a:solidFill>
                  <a:srgbClr val="333333"/>
                </a:solidFill>
                <a:highlight>
                  <a:srgbClr val="F7F7F7"/>
                </a:highlight>
                <a:latin typeface="Consolas"/>
                <a:ea typeface="Consolas"/>
                <a:cs typeface="Consolas"/>
                <a:sym typeface="Consolas"/>
              </a:rPr>
              <a:t>char</a:t>
            </a:r>
            <a:r>
              <a:rPr lang="vi" sz="1000">
                <a:solidFill>
                  <a:srgbClr val="333333"/>
                </a:solidFill>
                <a:highlight>
                  <a:srgbClr val="F7F7F7"/>
                </a:highlight>
                <a:latin typeface="Consolas"/>
                <a:ea typeface="Consolas"/>
                <a:cs typeface="Consolas"/>
                <a:sym typeface="Consolas"/>
              </a:rPr>
              <a:t> my_name[] = </a:t>
            </a:r>
            <a:r>
              <a:rPr lang="vi" sz="1000">
                <a:solidFill>
                  <a:srgbClr val="DD1144"/>
                </a:solidFill>
                <a:highlight>
                  <a:srgbClr val="F7F7F7"/>
                </a:highlight>
                <a:latin typeface="Consolas"/>
                <a:ea typeface="Consolas"/>
                <a:cs typeface="Consolas"/>
                <a:sym typeface="Consolas"/>
              </a:rPr>
              <a:t>"Nguyen Duc Thang"</a:t>
            </a:r>
            <a:r>
              <a:rPr lang="vi" sz="1000">
                <a:solidFill>
                  <a:srgbClr val="333333"/>
                </a:solidFill>
                <a:highlight>
                  <a:srgbClr val="F7F7F7"/>
                </a:highlight>
                <a:latin typeface="Consolas"/>
                <a:ea typeface="Consolas"/>
                <a:cs typeface="Consolas"/>
                <a:sym typeface="Consolas"/>
              </a:rPr>
              <a:t>;</a:t>
            </a:r>
            <a:endParaRPr sz="1000">
              <a:solidFill>
                <a:srgbClr val="333333"/>
              </a:solidFill>
              <a:highlight>
                <a:srgbClr val="F7F7F7"/>
              </a:highlight>
              <a:latin typeface="Consolas"/>
              <a:ea typeface="Consolas"/>
              <a:cs typeface="Consolas"/>
              <a:sym typeface="Consolas"/>
            </a:endParaRPr>
          </a:p>
          <a:p>
            <a:pPr indent="0" lvl="0" marL="457200" rtl="0" algn="l">
              <a:spcBef>
                <a:spcPts val="1600"/>
              </a:spcBef>
              <a:spcAft>
                <a:spcPts val="0"/>
              </a:spcAft>
              <a:buNone/>
            </a:pPr>
            <a:r>
              <a:rPr b="1" lang="vi" sz="1000">
                <a:solidFill>
                  <a:srgbClr val="333333"/>
                </a:solidFill>
                <a:highlight>
                  <a:srgbClr val="F7F7F7"/>
                </a:highlight>
                <a:latin typeface="Consolas"/>
                <a:ea typeface="Consolas"/>
                <a:cs typeface="Consolas"/>
                <a:sym typeface="Consolas"/>
              </a:rPr>
              <a:t>char</a:t>
            </a:r>
            <a:r>
              <a:rPr lang="vi" sz="1000">
                <a:solidFill>
                  <a:srgbClr val="333333"/>
                </a:solidFill>
                <a:highlight>
                  <a:srgbClr val="F7F7F7"/>
                </a:highlight>
                <a:latin typeface="Consolas"/>
                <a:ea typeface="Consolas"/>
                <a:cs typeface="Consolas"/>
                <a:sym typeface="Consolas"/>
              </a:rPr>
              <a:t> *p_name = my_name;</a:t>
            </a:r>
            <a:endParaRPr sz="1000">
              <a:solidFill>
                <a:srgbClr val="333333"/>
              </a:solidFill>
              <a:highlight>
                <a:srgbClr val="F7F7F7"/>
              </a:highlight>
              <a:latin typeface="Consolas"/>
              <a:ea typeface="Consolas"/>
              <a:cs typeface="Consolas"/>
              <a:sym typeface="Consolas"/>
            </a:endParaRPr>
          </a:p>
          <a:p>
            <a:pPr indent="0" lvl="0" marL="457200" rtl="0" algn="l">
              <a:spcBef>
                <a:spcPts val="1600"/>
              </a:spcBef>
              <a:spcAft>
                <a:spcPts val="0"/>
              </a:spcAft>
              <a:buNone/>
            </a:pPr>
            <a:r>
              <a:rPr lang="vi" sz="1000">
                <a:solidFill>
                  <a:srgbClr val="333333"/>
                </a:solidFill>
                <a:highlight>
                  <a:srgbClr val="F7F7F7"/>
                </a:highlight>
                <a:latin typeface="Consolas"/>
                <a:ea typeface="Consolas"/>
                <a:cs typeface="Consolas"/>
                <a:sym typeface="Consolas"/>
              </a:rPr>
              <a:t>p_name[</a:t>
            </a:r>
            <a:r>
              <a:rPr lang="vi" sz="1000">
                <a:solidFill>
                  <a:srgbClr val="008080"/>
                </a:solidFill>
                <a:highlight>
                  <a:srgbClr val="F7F7F7"/>
                </a:highlight>
                <a:latin typeface="Consolas"/>
                <a:ea typeface="Consolas"/>
                <a:cs typeface="Consolas"/>
                <a:sym typeface="Consolas"/>
              </a:rPr>
              <a:t>1</a:t>
            </a:r>
            <a:r>
              <a:rPr lang="vi" sz="1000">
                <a:solidFill>
                  <a:srgbClr val="333333"/>
                </a:solidFill>
                <a:highlight>
                  <a:srgbClr val="F7F7F7"/>
                </a:highlight>
                <a:latin typeface="Consolas"/>
                <a:ea typeface="Consolas"/>
                <a:cs typeface="Consolas"/>
                <a:sym typeface="Consolas"/>
              </a:rPr>
              <a:t>] = </a:t>
            </a:r>
            <a:r>
              <a:rPr lang="vi" sz="1000">
                <a:solidFill>
                  <a:srgbClr val="DD1144"/>
                </a:solidFill>
                <a:highlight>
                  <a:srgbClr val="F7F7F7"/>
                </a:highlight>
                <a:latin typeface="Consolas"/>
                <a:ea typeface="Consolas"/>
                <a:cs typeface="Consolas"/>
                <a:sym typeface="Consolas"/>
              </a:rPr>
              <a:t>'E'</a:t>
            </a:r>
            <a:r>
              <a:rPr lang="vi" sz="1000">
                <a:solidFill>
                  <a:srgbClr val="333333"/>
                </a:solidFill>
                <a:highlight>
                  <a:srgbClr val="F7F7F7"/>
                </a:highlight>
                <a:latin typeface="Consolas"/>
                <a:ea typeface="Consolas"/>
                <a:cs typeface="Consolas"/>
                <a:sym typeface="Consolas"/>
              </a:rPr>
              <a:t>;</a:t>
            </a:r>
            <a:endParaRPr sz="1000">
              <a:solidFill>
                <a:srgbClr val="333333"/>
              </a:solidFill>
              <a:highlight>
                <a:srgbClr val="F7F7F7"/>
              </a:highlight>
              <a:latin typeface="Consolas"/>
              <a:ea typeface="Consolas"/>
              <a:cs typeface="Consolas"/>
              <a:sym typeface="Consolas"/>
            </a:endParaRPr>
          </a:p>
          <a:p>
            <a:pPr indent="0" lvl="0" marL="457200" rtl="0" algn="l">
              <a:spcBef>
                <a:spcPts val="1600"/>
              </a:spcBef>
              <a:spcAft>
                <a:spcPts val="0"/>
              </a:spcAft>
              <a:buNone/>
            </a:pPr>
            <a:r>
              <a:rPr lang="vi" sz="1000">
                <a:solidFill>
                  <a:srgbClr val="0086B3"/>
                </a:solidFill>
                <a:highlight>
                  <a:srgbClr val="F7F7F7"/>
                </a:highlight>
                <a:latin typeface="Consolas"/>
                <a:ea typeface="Consolas"/>
                <a:cs typeface="Consolas"/>
                <a:sym typeface="Consolas"/>
              </a:rPr>
              <a:t>cout</a:t>
            </a:r>
            <a:r>
              <a:rPr lang="vi" sz="1000">
                <a:solidFill>
                  <a:srgbClr val="333333"/>
                </a:solidFill>
                <a:highlight>
                  <a:srgbClr val="F7F7F7"/>
                </a:highlight>
                <a:latin typeface="Consolas"/>
                <a:ea typeface="Consolas"/>
                <a:cs typeface="Consolas"/>
                <a:sym typeface="Consolas"/>
              </a:rPr>
              <a:t> &lt;&lt; my_name &lt;&lt; </a:t>
            </a:r>
            <a:r>
              <a:rPr lang="vi" sz="1000">
                <a:solidFill>
                  <a:srgbClr val="0086B3"/>
                </a:solidFill>
                <a:highlight>
                  <a:srgbClr val="F7F7F7"/>
                </a:highlight>
                <a:latin typeface="Consolas"/>
                <a:ea typeface="Consolas"/>
                <a:cs typeface="Consolas"/>
                <a:sym typeface="Consolas"/>
              </a:rPr>
              <a:t>endl</a:t>
            </a:r>
            <a:r>
              <a:rPr lang="vi" sz="1000">
                <a:solidFill>
                  <a:srgbClr val="333333"/>
                </a:solidFill>
                <a:highlight>
                  <a:srgbClr val="F7F7F7"/>
                </a:highlight>
                <a:latin typeface="Consolas"/>
                <a:ea typeface="Consolas"/>
                <a:cs typeface="Consolas"/>
                <a:sym typeface="Consolas"/>
              </a:rPr>
              <a:t>;</a:t>
            </a:r>
            <a:endParaRPr sz="1000">
              <a:solidFill>
                <a:srgbClr val="333333"/>
              </a:solidFill>
              <a:highlight>
                <a:srgbClr val="F7F7F7"/>
              </a:highlight>
              <a:latin typeface="Consolas"/>
              <a:ea typeface="Consolas"/>
              <a:cs typeface="Consolas"/>
              <a:sym typeface="Consolas"/>
            </a:endParaRPr>
          </a:p>
          <a:p>
            <a:pPr indent="0" lvl="0" marL="0" rtl="0" algn="l">
              <a:spcBef>
                <a:spcPts val="1600"/>
              </a:spcBef>
              <a:spcAft>
                <a:spcPts val="0"/>
              </a:spcAft>
              <a:buNone/>
            </a:pPr>
            <a:r>
              <a:rPr lang="vi">
                <a:solidFill>
                  <a:srgbClr val="333333"/>
                </a:solidFill>
                <a:latin typeface="Open Sans"/>
                <a:ea typeface="Open Sans"/>
                <a:cs typeface="Open Sans"/>
                <a:sym typeface="Open Sans"/>
              </a:rPr>
              <a:t>- </a:t>
            </a:r>
            <a:r>
              <a:rPr b="1" lang="vi">
                <a:solidFill>
                  <a:srgbClr val="333333"/>
                </a:solidFill>
                <a:latin typeface="Open Sans"/>
                <a:ea typeface="Open Sans"/>
                <a:cs typeface="Open Sans"/>
                <a:sym typeface="Open Sans"/>
              </a:rPr>
              <a:t>Chú ý</a:t>
            </a:r>
            <a:r>
              <a:rPr lang="vi">
                <a:solidFill>
                  <a:srgbClr val="333333"/>
                </a:solidFill>
                <a:latin typeface="Open Sans"/>
                <a:ea typeface="Open Sans"/>
                <a:cs typeface="Open Sans"/>
                <a:sym typeface="Open Sans"/>
              </a:rPr>
              <a:t>: Không thể in ra địa chỉ biến kí tự:</a:t>
            </a:r>
            <a:endParaRPr>
              <a:solidFill>
                <a:srgbClr val="333333"/>
              </a:solidFill>
              <a:latin typeface="Open Sans"/>
              <a:ea typeface="Open Sans"/>
              <a:cs typeface="Open Sans"/>
              <a:sym typeface="Open Sans"/>
            </a:endParaRPr>
          </a:p>
          <a:p>
            <a:pPr indent="0" lvl="0" marL="0" rtl="0" algn="l">
              <a:spcBef>
                <a:spcPts val="1600"/>
              </a:spcBef>
              <a:spcAft>
                <a:spcPts val="1600"/>
              </a:spcAft>
              <a:buNone/>
            </a:pPr>
            <a:r>
              <a:t/>
            </a:r>
            <a:endParaRPr/>
          </a:p>
        </p:txBody>
      </p:sp>
      <p:pic>
        <p:nvPicPr>
          <p:cNvPr id="236" name="Google Shape;236;p33"/>
          <p:cNvPicPr preferRelativeResize="0"/>
          <p:nvPr/>
        </p:nvPicPr>
        <p:blipFill>
          <a:blip r:embed="rId3">
            <a:alphaModFix/>
          </a:blip>
          <a:stretch>
            <a:fillRect/>
          </a:stretch>
        </p:blipFill>
        <p:spPr>
          <a:xfrm>
            <a:off x="1483750" y="4248675"/>
            <a:ext cx="2530250" cy="509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Cấp phát bộ nhớ động</a:t>
            </a:r>
            <a:endParaRPr/>
          </a:p>
        </p:txBody>
      </p:sp>
      <p:sp>
        <p:nvSpPr>
          <p:cNvPr id="242" name="Google Shape;242;p3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C</a:t>
            </a:r>
            <a:r>
              <a:rPr lang="vi"/>
              <a:t>ó 2 cách thức cấp phát bộ nhớ trên bộ nhớ ảo:</a:t>
            </a:r>
            <a:endParaRPr/>
          </a:p>
          <a:p>
            <a:pPr indent="-342900" lvl="0" marL="457200" rtl="0" algn="l">
              <a:spcBef>
                <a:spcPts val="1600"/>
              </a:spcBef>
              <a:spcAft>
                <a:spcPts val="0"/>
              </a:spcAft>
              <a:buSzPts val="1800"/>
              <a:buAutoNum type="arabicPeriod"/>
            </a:pPr>
            <a:r>
              <a:rPr lang="vi"/>
              <a:t>Cấp phát bộ nhớ tĩnh: áp dụng cho biến static và biến toàn cục. (sử dụng phân vùng stack)</a:t>
            </a:r>
            <a:endParaRPr/>
          </a:p>
          <a:p>
            <a:pPr indent="-342900" lvl="0" marL="457200" rtl="0" algn="l">
              <a:spcBef>
                <a:spcPts val="0"/>
              </a:spcBef>
              <a:spcAft>
                <a:spcPts val="0"/>
              </a:spcAft>
              <a:buSzPts val="1800"/>
              <a:buAutoNum type="arabicPeriod"/>
            </a:pPr>
            <a:r>
              <a:rPr lang="vi"/>
              <a:t>Cấp phát bộ nhớ động: Cấp phát biến cục bộ, tham số hàm. (Sử dụng phần vùng heap)</a:t>
            </a:r>
            <a:endParaRPr/>
          </a:p>
        </p:txBody>
      </p:sp>
      <p:pic>
        <p:nvPicPr>
          <p:cNvPr id="243" name="Google Shape;243;p34"/>
          <p:cNvPicPr preferRelativeResize="0"/>
          <p:nvPr/>
        </p:nvPicPr>
        <p:blipFill>
          <a:blip r:embed="rId3">
            <a:alphaModFix/>
          </a:blip>
          <a:stretch>
            <a:fillRect/>
          </a:stretch>
        </p:blipFill>
        <p:spPr>
          <a:xfrm>
            <a:off x="3382925" y="2751375"/>
            <a:ext cx="2691800" cy="21012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Cấp phát bộ nhớ động cho biến</a:t>
            </a:r>
            <a:endParaRPr/>
          </a:p>
        </p:txBody>
      </p:sp>
      <p:sp>
        <p:nvSpPr>
          <p:cNvPr id="249" name="Google Shape;249;p3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Vùng nhớ cấp phát trên Heap không tự động hủy khi chương trình kết thúc, do lập trình viên quản lý.</a:t>
            </a:r>
            <a:endParaRPr/>
          </a:p>
          <a:p>
            <a:pPr indent="0" lvl="0" marL="0" rtl="0" algn="l">
              <a:spcBef>
                <a:spcPts val="1600"/>
              </a:spcBef>
              <a:spcAft>
                <a:spcPts val="0"/>
              </a:spcAft>
              <a:buNone/>
            </a:pPr>
            <a:r>
              <a:rPr lang="vi"/>
              <a:t>- Toán tử cấp phát: </a:t>
            </a:r>
            <a:r>
              <a:rPr b="1" lang="vi"/>
              <a:t>new</a:t>
            </a:r>
            <a:r>
              <a:rPr lang="vi"/>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vi"/>
              <a:t>- Có thể vừa cấp phát vừa khởi tạo giá trị tại vùng nhớ cho 1 biến đơn.</a:t>
            </a:r>
            <a:endParaRPr/>
          </a:p>
        </p:txBody>
      </p:sp>
      <p:pic>
        <p:nvPicPr>
          <p:cNvPr id="250" name="Google Shape;250;p35"/>
          <p:cNvPicPr preferRelativeResize="0"/>
          <p:nvPr/>
        </p:nvPicPr>
        <p:blipFill>
          <a:blip r:embed="rId3">
            <a:alphaModFix/>
          </a:blip>
          <a:stretch>
            <a:fillRect/>
          </a:stretch>
        </p:blipFill>
        <p:spPr>
          <a:xfrm>
            <a:off x="2127788" y="2538750"/>
            <a:ext cx="4772025" cy="895350"/>
          </a:xfrm>
          <a:prstGeom prst="rect">
            <a:avLst/>
          </a:prstGeom>
          <a:noFill/>
          <a:ln>
            <a:noFill/>
          </a:ln>
        </p:spPr>
      </p:pic>
      <p:pic>
        <p:nvPicPr>
          <p:cNvPr id="251" name="Google Shape;251;p35"/>
          <p:cNvPicPr preferRelativeResize="0"/>
          <p:nvPr/>
        </p:nvPicPr>
        <p:blipFill>
          <a:blip r:embed="rId4">
            <a:alphaModFix/>
          </a:blip>
          <a:stretch>
            <a:fillRect/>
          </a:stretch>
        </p:blipFill>
        <p:spPr>
          <a:xfrm>
            <a:off x="2998838" y="4024900"/>
            <a:ext cx="2752725" cy="628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Giải phóng vùng nhớ cấp phát cho biến</a:t>
            </a:r>
            <a:endParaRPr/>
          </a:p>
        </p:txBody>
      </p:sp>
      <p:sp>
        <p:nvSpPr>
          <p:cNvPr id="257" name="Google Shape;257;p36"/>
          <p:cNvSpPr txBox="1"/>
          <p:nvPr>
            <p:ph idx="1" type="body"/>
          </p:nvPr>
        </p:nvSpPr>
        <p:spPr>
          <a:xfrm>
            <a:off x="311700" y="1229875"/>
            <a:ext cx="8520600" cy="36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Để giải phóng vùng nhớ được cấp phát, dùng toán tử: </a:t>
            </a:r>
            <a:r>
              <a:rPr b="1" lang="vi"/>
              <a:t>delete</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0"/>
              </a:spcAft>
              <a:buNone/>
            </a:pPr>
            <a:r>
              <a:rPr lang="vi"/>
              <a:t>- Trong 1 số trường hợp, cấp phát heap thất bại, nếu không muốn ngoại lệ, ta dùng:</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vi"/>
              <a:t>khi đó con trỏ nhận giá trị null nếu cấp phát thất bại.</a:t>
            </a:r>
            <a:endParaRPr/>
          </a:p>
          <a:p>
            <a:pPr indent="0" lvl="0" marL="0" rtl="0" algn="l">
              <a:spcBef>
                <a:spcPts val="1600"/>
              </a:spcBef>
              <a:spcAft>
                <a:spcPts val="1600"/>
              </a:spcAft>
              <a:buNone/>
            </a:pPr>
            <a:r>
              <a:t/>
            </a:r>
            <a:endParaRPr b="1"/>
          </a:p>
        </p:txBody>
      </p:sp>
      <p:pic>
        <p:nvPicPr>
          <p:cNvPr id="258" name="Google Shape;258;p36"/>
          <p:cNvPicPr preferRelativeResize="0"/>
          <p:nvPr/>
        </p:nvPicPr>
        <p:blipFill>
          <a:blip r:embed="rId3">
            <a:alphaModFix/>
          </a:blip>
          <a:stretch>
            <a:fillRect/>
          </a:stretch>
        </p:blipFill>
        <p:spPr>
          <a:xfrm>
            <a:off x="3119438" y="1938338"/>
            <a:ext cx="2905125" cy="1266825"/>
          </a:xfrm>
          <a:prstGeom prst="rect">
            <a:avLst/>
          </a:prstGeom>
          <a:noFill/>
          <a:ln>
            <a:noFill/>
          </a:ln>
        </p:spPr>
      </p:pic>
      <p:pic>
        <p:nvPicPr>
          <p:cNvPr id="259" name="Google Shape;259;p36"/>
          <p:cNvPicPr preferRelativeResize="0"/>
          <p:nvPr/>
        </p:nvPicPr>
        <p:blipFill>
          <a:blip r:embed="rId4">
            <a:alphaModFix/>
          </a:blip>
          <a:stretch>
            <a:fillRect/>
          </a:stretch>
        </p:blipFill>
        <p:spPr>
          <a:xfrm>
            <a:off x="3119438" y="3723788"/>
            <a:ext cx="2905125" cy="50341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Cấp phát bộ nhớ động cho mảng</a:t>
            </a:r>
            <a:endParaRPr/>
          </a:p>
        </p:txBody>
      </p:sp>
      <p:sp>
        <p:nvSpPr>
          <p:cNvPr id="265" name="Google Shape;265;p3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Cũng sử dụng toán tử new, trả về địa chỉ phần tử đầu tiên nếu cấp phát thành công.</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vi"/>
              <a:t>- Giải phóng: </a:t>
            </a:r>
            <a:endParaRPr/>
          </a:p>
        </p:txBody>
      </p:sp>
      <p:pic>
        <p:nvPicPr>
          <p:cNvPr id="266" name="Google Shape;266;p37"/>
          <p:cNvPicPr preferRelativeResize="0"/>
          <p:nvPr/>
        </p:nvPicPr>
        <p:blipFill rotWithShape="1">
          <a:blip r:embed="rId3">
            <a:alphaModFix/>
          </a:blip>
          <a:srcRect b="18213" l="-10378" r="16964" t="0"/>
          <a:stretch/>
        </p:blipFill>
        <p:spPr>
          <a:xfrm>
            <a:off x="690025" y="1925400"/>
            <a:ext cx="2691715" cy="1219200"/>
          </a:xfrm>
          <a:prstGeom prst="rect">
            <a:avLst/>
          </a:prstGeom>
          <a:noFill/>
          <a:ln>
            <a:noFill/>
          </a:ln>
        </p:spPr>
      </p:pic>
      <p:pic>
        <p:nvPicPr>
          <p:cNvPr id="267" name="Google Shape;267;p37"/>
          <p:cNvPicPr preferRelativeResize="0"/>
          <p:nvPr/>
        </p:nvPicPr>
        <p:blipFill>
          <a:blip r:embed="rId4">
            <a:alphaModFix/>
          </a:blip>
          <a:stretch>
            <a:fillRect/>
          </a:stretch>
        </p:blipFill>
        <p:spPr>
          <a:xfrm>
            <a:off x="4022763" y="1925400"/>
            <a:ext cx="4772025" cy="1219200"/>
          </a:xfrm>
          <a:prstGeom prst="rect">
            <a:avLst/>
          </a:prstGeom>
          <a:noFill/>
          <a:ln>
            <a:noFill/>
          </a:ln>
        </p:spPr>
      </p:pic>
      <p:pic>
        <p:nvPicPr>
          <p:cNvPr id="268" name="Google Shape;268;p37"/>
          <p:cNvPicPr preferRelativeResize="0"/>
          <p:nvPr/>
        </p:nvPicPr>
        <p:blipFill>
          <a:blip r:embed="rId5">
            <a:alphaModFix/>
          </a:blip>
          <a:stretch>
            <a:fillRect/>
          </a:stretch>
        </p:blipFill>
        <p:spPr>
          <a:xfrm>
            <a:off x="2254250" y="3444925"/>
            <a:ext cx="3048000" cy="1123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Thay đổi kích thước vùng nhớ được cấp phát</a:t>
            </a:r>
            <a:endParaRPr/>
          </a:p>
        </p:txBody>
      </p:sp>
      <p:sp>
        <p:nvSpPr>
          <p:cNvPr id="274" name="Google Shape;274;p3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vi"/>
              <a:t>Cấp phát lại vùng nhớ mới</a:t>
            </a:r>
            <a:endParaRPr/>
          </a:p>
          <a:p>
            <a:pPr indent="-342900" lvl="0" marL="457200" rtl="0" algn="l">
              <a:spcBef>
                <a:spcPts val="0"/>
              </a:spcBef>
              <a:spcAft>
                <a:spcPts val="0"/>
              </a:spcAft>
              <a:buSzPts val="1800"/>
              <a:buChar char="●"/>
            </a:pPr>
            <a:r>
              <a:rPr lang="vi"/>
              <a:t>(Copy dữ liệu vùng nhớ cũ sang vùng nhớ mới nếu cần)</a:t>
            </a:r>
            <a:endParaRPr/>
          </a:p>
          <a:p>
            <a:pPr indent="-342900" lvl="0" marL="457200" rtl="0" algn="l">
              <a:spcBef>
                <a:spcPts val="0"/>
              </a:spcBef>
              <a:spcAft>
                <a:spcPts val="0"/>
              </a:spcAft>
              <a:buSzPts val="1800"/>
              <a:buChar char="●"/>
            </a:pPr>
            <a:r>
              <a:rPr lang="vi"/>
              <a:t>Giải phóng vùng nhớ cũ</a:t>
            </a:r>
            <a:endParaRPr/>
          </a:p>
          <a:p>
            <a:pPr indent="-342900" lvl="0" marL="457200" rtl="0" algn="l">
              <a:spcBef>
                <a:spcPts val="0"/>
              </a:spcBef>
              <a:spcAft>
                <a:spcPts val="0"/>
              </a:spcAft>
              <a:buSzPts val="1800"/>
              <a:buChar char="●"/>
            </a:pPr>
            <a:r>
              <a:rPr lang="vi"/>
              <a:t>Cho con trỏ trỏ đến vùng nhớ mới</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Con trỏ và hằng</a:t>
            </a:r>
            <a:endParaRPr/>
          </a:p>
        </p:txBody>
      </p:sp>
      <p:sp>
        <p:nvSpPr>
          <p:cNvPr id="280" name="Google Shape;280;p3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 </a:t>
            </a:r>
            <a:r>
              <a:rPr lang="vi"/>
              <a:t>Con trỏ cũng là 1 biến thông thường mà giá trị của nó là địa chỉ của biến khác. Vì thế từ khóa </a:t>
            </a:r>
            <a:r>
              <a:rPr b="1" lang="vi"/>
              <a:t>const</a:t>
            </a:r>
            <a:r>
              <a:rPr lang="vi"/>
              <a:t> cũng có thể sử dụng cho con trỏ như các kiểu dữ liệu khác.</a:t>
            </a:r>
            <a:endParaRPr/>
          </a:p>
        </p:txBody>
      </p:sp>
      <p:pic>
        <p:nvPicPr>
          <p:cNvPr id="281" name="Google Shape;281;p39"/>
          <p:cNvPicPr preferRelativeResize="0"/>
          <p:nvPr/>
        </p:nvPicPr>
        <p:blipFill>
          <a:blip r:embed="rId3">
            <a:alphaModFix/>
          </a:blip>
          <a:stretch>
            <a:fillRect/>
          </a:stretch>
        </p:blipFill>
        <p:spPr>
          <a:xfrm>
            <a:off x="428850" y="1945624"/>
            <a:ext cx="3768600" cy="673776"/>
          </a:xfrm>
          <a:prstGeom prst="rect">
            <a:avLst/>
          </a:prstGeom>
          <a:noFill/>
          <a:ln>
            <a:noFill/>
          </a:ln>
        </p:spPr>
      </p:pic>
      <p:pic>
        <p:nvPicPr>
          <p:cNvPr id="282" name="Google Shape;282;p39"/>
          <p:cNvPicPr preferRelativeResize="0"/>
          <p:nvPr/>
        </p:nvPicPr>
        <p:blipFill>
          <a:blip r:embed="rId4">
            <a:alphaModFix/>
          </a:blip>
          <a:stretch>
            <a:fillRect/>
          </a:stretch>
        </p:blipFill>
        <p:spPr>
          <a:xfrm>
            <a:off x="3944050" y="1930088"/>
            <a:ext cx="5067300" cy="704850"/>
          </a:xfrm>
          <a:prstGeom prst="rect">
            <a:avLst/>
          </a:prstGeom>
          <a:noFill/>
          <a:ln>
            <a:noFill/>
          </a:ln>
        </p:spPr>
      </p:pic>
      <p:sp>
        <p:nvSpPr>
          <p:cNvPr id="283" name="Google Shape;283;p39"/>
          <p:cNvSpPr txBox="1"/>
          <p:nvPr/>
        </p:nvSpPr>
        <p:spPr>
          <a:xfrm>
            <a:off x="443775" y="2728175"/>
            <a:ext cx="3500400" cy="17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a:latin typeface="Roboto"/>
                <a:ea typeface="Roboto"/>
                <a:cs typeface="Roboto"/>
                <a:sym typeface="Roboto"/>
              </a:rPr>
              <a:t>- Gán con trỏ cho 1 biến hằng, mặc dù chưa thực hiện thay đổi gì những compiler cũng ngăn chặn phép gán này để đảm bảo an toàn.</a:t>
            </a:r>
            <a:endParaRPr>
              <a:latin typeface="Roboto"/>
              <a:ea typeface="Roboto"/>
              <a:cs typeface="Roboto"/>
              <a:sym typeface="Roboto"/>
            </a:endParaRPr>
          </a:p>
        </p:txBody>
      </p:sp>
      <p:sp>
        <p:nvSpPr>
          <p:cNvPr id="284" name="Google Shape;284;p39"/>
          <p:cNvSpPr txBox="1"/>
          <p:nvPr/>
        </p:nvSpPr>
        <p:spPr>
          <a:xfrm>
            <a:off x="4037675" y="2735450"/>
            <a:ext cx="4677900" cy="168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a:latin typeface="Roboto"/>
                <a:ea typeface="Roboto"/>
                <a:cs typeface="Roboto"/>
                <a:sym typeface="Roboto"/>
              </a:rPr>
              <a:t>- Con trỏ hằng có thể trỏ vào biến hằng, nhưng không thể thay đổi giá trị bên trong vùng nhớ hằng.</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vi">
                <a:latin typeface="Roboto"/>
                <a:ea typeface="Roboto"/>
                <a:cs typeface="Roboto"/>
                <a:sym typeface="Roboto"/>
              </a:rPr>
              <a:t>- Con trỏ hằng cũng có thể trỏ đến vùng nhớ không phải là hằng số, nhưng không được thay đổi giá trị vùng nhớ đó.</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285" name="Google Shape;285;p39"/>
          <p:cNvPicPr preferRelativeResize="0"/>
          <p:nvPr/>
        </p:nvPicPr>
        <p:blipFill>
          <a:blip r:embed="rId5">
            <a:alphaModFix/>
          </a:blip>
          <a:stretch>
            <a:fillRect/>
          </a:stretch>
        </p:blipFill>
        <p:spPr>
          <a:xfrm>
            <a:off x="4107863" y="4095813"/>
            <a:ext cx="2352675" cy="7334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Con trỏ và hằng</a:t>
            </a:r>
            <a:endParaRPr/>
          </a:p>
        </p:txBody>
      </p:sp>
      <p:sp>
        <p:nvSpPr>
          <p:cNvPr id="291" name="Google Shape;291;p4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 </a:t>
            </a:r>
            <a:r>
              <a:rPr b="1" lang="vi"/>
              <a:t>P</a:t>
            </a:r>
            <a:r>
              <a:rPr b="1" lang="vi"/>
              <a:t>ointer to const</a:t>
            </a:r>
            <a:r>
              <a:rPr lang="vi"/>
              <a:t> là một con trỏ </a:t>
            </a:r>
            <a:r>
              <a:rPr b="1" lang="vi"/>
              <a:t>trỏ đến biến hằng </a:t>
            </a:r>
            <a:r>
              <a:rPr lang="vi"/>
              <a:t> chứ bản chất không phải là hằng số. Vì thế, sau khi khởi tạo nó vẫn có thể trỏ đến vùng nhớ khác.</a:t>
            </a:r>
            <a:endParaRPr/>
          </a:p>
        </p:txBody>
      </p:sp>
      <p:pic>
        <p:nvPicPr>
          <p:cNvPr id="292" name="Google Shape;292;p40"/>
          <p:cNvPicPr preferRelativeResize="0"/>
          <p:nvPr/>
        </p:nvPicPr>
        <p:blipFill>
          <a:blip r:embed="rId3">
            <a:alphaModFix/>
          </a:blip>
          <a:stretch>
            <a:fillRect/>
          </a:stretch>
        </p:blipFill>
        <p:spPr>
          <a:xfrm>
            <a:off x="419225" y="2109775"/>
            <a:ext cx="2514600" cy="1447800"/>
          </a:xfrm>
          <a:prstGeom prst="rect">
            <a:avLst/>
          </a:prstGeom>
          <a:noFill/>
          <a:ln>
            <a:noFill/>
          </a:ln>
        </p:spPr>
      </p:pic>
      <p:pic>
        <p:nvPicPr>
          <p:cNvPr id="293" name="Google Shape;293;p40"/>
          <p:cNvPicPr preferRelativeResize="0"/>
          <p:nvPr/>
        </p:nvPicPr>
        <p:blipFill>
          <a:blip r:embed="rId4">
            <a:alphaModFix/>
          </a:blip>
          <a:stretch>
            <a:fillRect/>
          </a:stretch>
        </p:blipFill>
        <p:spPr>
          <a:xfrm>
            <a:off x="3236726" y="2109775"/>
            <a:ext cx="4867649" cy="2560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Con trỏ và hằng</a:t>
            </a:r>
            <a:endParaRPr/>
          </a:p>
        </p:txBody>
      </p:sp>
      <p:sp>
        <p:nvSpPr>
          <p:cNvPr id="299" name="Google Shape;299;p4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Làm thế nào để tạo con trỏ chỉ được gán giá trị 1 lần khi khởi tạo?</a:t>
            </a:r>
            <a:endParaRPr/>
          </a:p>
          <a:p>
            <a:pPr indent="0" lvl="0" marL="0" rtl="0" algn="l">
              <a:spcBef>
                <a:spcPts val="1600"/>
              </a:spcBef>
              <a:spcAft>
                <a:spcPts val="0"/>
              </a:spcAft>
              <a:buNone/>
            </a:pPr>
            <a:r>
              <a:rPr lang="vi"/>
              <a:t>=&gt; </a:t>
            </a:r>
            <a:r>
              <a:rPr b="1" lang="vi"/>
              <a:t>Const pointer</a:t>
            </a:r>
            <a:r>
              <a:rPr lang="vi"/>
              <a:t>: Đặt từ khóa const giữa dấu * và tên con trỏ.</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vi"/>
              <a:t>- Tuy nhiên, nếu vùng nhớ không là hằng, thì const pointer vẫn có thể thay đổi giá tị vùng nhớ này.</a:t>
            </a:r>
            <a:endParaRPr/>
          </a:p>
        </p:txBody>
      </p:sp>
      <p:pic>
        <p:nvPicPr>
          <p:cNvPr id="300" name="Google Shape;300;p41"/>
          <p:cNvPicPr preferRelativeResize="0"/>
          <p:nvPr/>
        </p:nvPicPr>
        <p:blipFill>
          <a:blip r:embed="rId3">
            <a:alphaModFix/>
          </a:blip>
          <a:stretch>
            <a:fillRect/>
          </a:stretch>
        </p:blipFill>
        <p:spPr>
          <a:xfrm>
            <a:off x="2764663" y="2235450"/>
            <a:ext cx="2828925" cy="876300"/>
          </a:xfrm>
          <a:prstGeom prst="rect">
            <a:avLst/>
          </a:prstGeom>
          <a:noFill/>
          <a:ln>
            <a:noFill/>
          </a:ln>
        </p:spPr>
      </p:pic>
      <p:pic>
        <p:nvPicPr>
          <p:cNvPr id="301" name="Google Shape;301;p41"/>
          <p:cNvPicPr preferRelativeResize="0"/>
          <p:nvPr/>
        </p:nvPicPr>
        <p:blipFill>
          <a:blip r:embed="rId4">
            <a:alphaModFix/>
          </a:blip>
          <a:stretch>
            <a:fillRect/>
          </a:stretch>
        </p:blipFill>
        <p:spPr>
          <a:xfrm>
            <a:off x="1828988" y="4039450"/>
            <a:ext cx="5019675" cy="628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Virtual memory and Physical memory</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vi"/>
              <a:t>Vi</a:t>
            </a:r>
            <a:r>
              <a:rPr lang="vi"/>
              <a:t>ệc truy xuất vào bộ nhớ thông thường phải qua các bước trung gian, người dùng thường không được truy xuất vào các ô nhớ trên thiết bị lưu trữ.</a:t>
            </a:r>
            <a:endParaRPr/>
          </a:p>
          <a:p>
            <a:pPr indent="-342900" lvl="0" marL="457200" rtl="0" algn="l">
              <a:spcBef>
                <a:spcPts val="0"/>
              </a:spcBef>
              <a:spcAft>
                <a:spcPts val="0"/>
              </a:spcAft>
              <a:buSzPts val="1800"/>
              <a:buChar char="-"/>
            </a:pPr>
            <a:r>
              <a:rPr lang="vi"/>
              <a:t>Chúng ta chỉ có thể truy xuất đến vùng nhớ ảo, việc truy xuất bộ nhớ vật lý được thực hiện bởi thiết bị phần cứng </a:t>
            </a:r>
            <a:r>
              <a:rPr b="1" lang="vi"/>
              <a:t>Memory management unit (MMU)</a:t>
            </a:r>
            <a:r>
              <a:rPr lang="vi"/>
              <a:t>, và một chương trình định vị gọi là </a:t>
            </a:r>
            <a:r>
              <a:rPr b="1" lang="vi"/>
              <a:t>Virtual address space</a:t>
            </a:r>
            <a:endParaRPr b="1"/>
          </a:p>
          <a:p>
            <a:pPr indent="0" lvl="0" marL="457200" rtl="0" algn="l">
              <a:spcBef>
                <a:spcPts val="1600"/>
              </a:spcBef>
              <a:spcAft>
                <a:spcPts val="1600"/>
              </a:spcAft>
              <a:buNone/>
            </a:pPr>
            <a:r>
              <a:t/>
            </a:r>
            <a:endParaRPr b="1"/>
          </a:p>
        </p:txBody>
      </p:sp>
      <p:pic>
        <p:nvPicPr>
          <p:cNvPr id="100" name="Google Shape;100;p15"/>
          <p:cNvPicPr preferRelativeResize="0"/>
          <p:nvPr/>
        </p:nvPicPr>
        <p:blipFill>
          <a:blip r:embed="rId3">
            <a:alphaModFix/>
          </a:blip>
          <a:stretch>
            <a:fillRect/>
          </a:stretch>
        </p:blipFill>
        <p:spPr>
          <a:xfrm>
            <a:off x="2429875" y="2856575"/>
            <a:ext cx="3724874" cy="2017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Con trỏ và hằng</a:t>
            </a:r>
            <a:endParaRPr/>
          </a:p>
        </p:txBody>
      </p:sp>
      <p:sp>
        <p:nvSpPr>
          <p:cNvPr id="307" name="Google Shape;307;p4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Chúng ta có thể kết hợp </a:t>
            </a:r>
            <a:r>
              <a:rPr b="1" lang="vi"/>
              <a:t>pointer to const </a:t>
            </a:r>
            <a:r>
              <a:rPr lang="vi"/>
              <a:t>và </a:t>
            </a:r>
            <a:r>
              <a:rPr b="1" lang="vi"/>
              <a:t>const pointer </a:t>
            </a:r>
            <a:r>
              <a:rPr lang="vi"/>
              <a:t>để tạo thành </a:t>
            </a:r>
            <a:r>
              <a:rPr b="1" lang="vi"/>
              <a:t>const pointer to const</a:t>
            </a:r>
            <a:r>
              <a:rPr lang="vi"/>
              <a:t>. Loại con trỏ này có chức năng read only và nó cũng không trỏ được đến vùng nhớ khác sau khi khởi tạo.</a:t>
            </a:r>
            <a:endParaRPr/>
          </a:p>
          <a:p>
            <a:pPr indent="0" lvl="0" marL="0" rtl="0" algn="l">
              <a:spcBef>
                <a:spcPts val="1600"/>
              </a:spcBef>
              <a:spcAft>
                <a:spcPts val="1600"/>
              </a:spcAft>
              <a:buNone/>
            </a:pPr>
            <a:r>
              <a:t/>
            </a:r>
            <a:endParaRPr/>
          </a:p>
        </p:txBody>
      </p:sp>
      <p:pic>
        <p:nvPicPr>
          <p:cNvPr id="308" name="Google Shape;308;p42"/>
          <p:cNvPicPr preferRelativeResize="0"/>
          <p:nvPr/>
        </p:nvPicPr>
        <p:blipFill>
          <a:blip r:embed="rId3">
            <a:alphaModFix/>
          </a:blip>
          <a:stretch>
            <a:fillRect/>
          </a:stretch>
        </p:blipFill>
        <p:spPr>
          <a:xfrm>
            <a:off x="2675775" y="2255513"/>
            <a:ext cx="3181350" cy="14763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Bài tập (Đoạn code nào biên dịch được?)</a:t>
            </a:r>
            <a:endParaRPr/>
          </a:p>
        </p:txBody>
      </p:sp>
      <p:pic>
        <p:nvPicPr>
          <p:cNvPr id="314" name="Google Shape;314;p43"/>
          <p:cNvPicPr preferRelativeResize="0"/>
          <p:nvPr/>
        </p:nvPicPr>
        <p:blipFill>
          <a:blip r:embed="rId3">
            <a:alphaModFix/>
          </a:blip>
          <a:stretch>
            <a:fillRect/>
          </a:stretch>
        </p:blipFill>
        <p:spPr>
          <a:xfrm>
            <a:off x="4536438" y="1239400"/>
            <a:ext cx="4171950" cy="3429000"/>
          </a:xfrm>
          <a:prstGeom prst="rect">
            <a:avLst/>
          </a:prstGeom>
          <a:noFill/>
          <a:ln>
            <a:noFill/>
          </a:ln>
        </p:spPr>
      </p:pic>
      <p:pic>
        <p:nvPicPr>
          <p:cNvPr id="315" name="Google Shape;315;p43"/>
          <p:cNvPicPr preferRelativeResize="0"/>
          <p:nvPr/>
        </p:nvPicPr>
        <p:blipFill>
          <a:blip r:embed="rId4">
            <a:alphaModFix/>
          </a:blip>
          <a:stretch>
            <a:fillRect/>
          </a:stretch>
        </p:blipFill>
        <p:spPr>
          <a:xfrm>
            <a:off x="181500" y="1229875"/>
            <a:ext cx="4181475" cy="34480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Con trỏ void</a:t>
            </a:r>
            <a:endParaRPr/>
          </a:p>
        </p:txBody>
      </p:sp>
      <p:sp>
        <p:nvSpPr>
          <p:cNvPr id="321" name="Google Shape;321;p4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 </a:t>
            </a:r>
            <a:r>
              <a:rPr lang="vi"/>
              <a:t>Con trỏ void có thể được coi là con trỏ tổng quát, là một kiểu dữ liệu đặc biệt của con trỏ. Con trỏ void có thể trỏ đến bất kỳ đối tượng nào (với bất kỳ kiểu dữ liệu nào) có địa chỉ cụ thể trên bộ nhớ ảo.</a:t>
            </a:r>
            <a:endParaRPr/>
          </a:p>
        </p:txBody>
      </p:sp>
      <p:pic>
        <p:nvPicPr>
          <p:cNvPr id="322" name="Google Shape;322;p44"/>
          <p:cNvPicPr preferRelativeResize="0"/>
          <p:nvPr/>
        </p:nvPicPr>
        <p:blipFill>
          <a:blip r:embed="rId3">
            <a:alphaModFix/>
          </a:blip>
          <a:stretch>
            <a:fillRect/>
          </a:stretch>
        </p:blipFill>
        <p:spPr>
          <a:xfrm>
            <a:off x="3059550" y="2274750"/>
            <a:ext cx="2457450" cy="2514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Con trỏ void</a:t>
            </a:r>
            <a:endParaRPr/>
          </a:p>
        </p:txBody>
      </p:sp>
      <p:sp>
        <p:nvSpPr>
          <p:cNvPr id="328" name="Google Shape;328;p4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Chúng ta cũng có thể trỏ con trỏ void đến những con trỏ khác.</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vi"/>
              <a:t>- Con trỏ void không thể xác định số byte vùng nhớ mà nó trỏ đến. Cần ép kiểu dữ liệu.</a:t>
            </a:r>
            <a:endParaRPr/>
          </a:p>
        </p:txBody>
      </p:sp>
      <p:pic>
        <p:nvPicPr>
          <p:cNvPr id="329" name="Google Shape;329;p45"/>
          <p:cNvPicPr preferRelativeResize="0"/>
          <p:nvPr/>
        </p:nvPicPr>
        <p:blipFill>
          <a:blip r:embed="rId3">
            <a:alphaModFix/>
          </a:blip>
          <a:stretch>
            <a:fillRect/>
          </a:stretch>
        </p:blipFill>
        <p:spPr>
          <a:xfrm>
            <a:off x="3134513" y="1624988"/>
            <a:ext cx="2962275" cy="1209675"/>
          </a:xfrm>
          <a:prstGeom prst="rect">
            <a:avLst/>
          </a:prstGeom>
          <a:noFill/>
          <a:ln>
            <a:noFill/>
          </a:ln>
        </p:spPr>
      </p:pic>
      <p:pic>
        <p:nvPicPr>
          <p:cNvPr id="330" name="Google Shape;330;p45"/>
          <p:cNvPicPr preferRelativeResize="0"/>
          <p:nvPr/>
        </p:nvPicPr>
        <p:blipFill>
          <a:blip r:embed="rId4">
            <a:alphaModFix/>
          </a:blip>
          <a:stretch>
            <a:fillRect/>
          </a:stretch>
        </p:blipFill>
        <p:spPr>
          <a:xfrm>
            <a:off x="390088" y="3521125"/>
            <a:ext cx="3343275" cy="1047750"/>
          </a:xfrm>
          <a:prstGeom prst="rect">
            <a:avLst/>
          </a:prstGeom>
          <a:noFill/>
          <a:ln>
            <a:noFill/>
          </a:ln>
        </p:spPr>
      </p:pic>
      <p:pic>
        <p:nvPicPr>
          <p:cNvPr id="331" name="Google Shape;331;p45"/>
          <p:cNvPicPr preferRelativeResize="0"/>
          <p:nvPr/>
        </p:nvPicPr>
        <p:blipFill>
          <a:blip r:embed="rId5">
            <a:alphaModFix/>
          </a:blip>
          <a:stretch>
            <a:fillRect/>
          </a:stretch>
        </p:blipFill>
        <p:spPr>
          <a:xfrm>
            <a:off x="4231563" y="3265675"/>
            <a:ext cx="4200525" cy="1485900"/>
          </a:xfrm>
          <a:prstGeom prst="rect">
            <a:avLst/>
          </a:prstGeom>
          <a:noFill/>
          <a:ln>
            <a:noFill/>
          </a:ln>
        </p:spPr>
      </p:pic>
      <p:sp>
        <p:nvSpPr>
          <p:cNvPr id="332" name="Google Shape;332;p45"/>
          <p:cNvSpPr txBox="1"/>
          <p:nvPr/>
        </p:nvSpPr>
        <p:spPr>
          <a:xfrm>
            <a:off x="5907375" y="3361100"/>
            <a:ext cx="3077400" cy="400200"/>
          </a:xfrm>
          <a:prstGeom prst="rect">
            <a:avLst/>
          </a:prstGeom>
          <a:solidFill>
            <a:srgbClr val="F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200">
                <a:latin typeface="Roboto"/>
                <a:ea typeface="Roboto"/>
                <a:cs typeface="Roboto"/>
                <a:sym typeface="Roboto"/>
              </a:rPr>
              <a:t>Ép kiểu không đúng gây ra kết quả sai!</a:t>
            </a:r>
            <a:endParaRPr sz="1200">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Mục đích sử dụng con trỏ void</a:t>
            </a:r>
            <a:endParaRPr/>
          </a:p>
        </p:txBody>
      </p:sp>
      <p:sp>
        <p:nvSpPr>
          <p:cNvPr id="338" name="Google Shape;338;p4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Chúng ta thường sử dụng con trỏ void khi mà dữ liệu bên trong vùng nhớ đó không quan trọng. Ví dụ muốn copy dữ liệu từ vùng nhớ này sang vùng nhớ khác mà không quan tâm định dạng của chúng.</a:t>
            </a:r>
            <a:endParaRPr/>
          </a:p>
          <a:p>
            <a:pPr indent="0" lvl="0" marL="0" rtl="0" algn="l">
              <a:spcBef>
                <a:spcPts val="1600"/>
              </a:spcBef>
              <a:spcAft>
                <a:spcPts val="0"/>
              </a:spcAft>
              <a:buNone/>
            </a:pPr>
            <a:r>
              <a:rPr lang="vi"/>
              <a:t>- Con trỏ void cũng thường được sử dụng làm tham số của hàm khi muốn input của hàm là con trỏ có kiểu dữ liệu bất kỳ.</a:t>
            </a:r>
            <a:endParaRPr/>
          </a:p>
          <a:p>
            <a:pPr indent="0" lvl="0" marL="0" rtl="0" algn="l">
              <a:spcBef>
                <a:spcPts val="1600"/>
              </a:spcBef>
              <a:spcAft>
                <a:spcPts val="1600"/>
              </a:spcAft>
              <a:buNone/>
            </a:pPr>
            <a:r>
              <a:rPr lang="vi"/>
              <a:t>- </a:t>
            </a:r>
            <a:r>
              <a:rPr b="1" lang="vi" u="sng"/>
              <a:t>Chú ý</a:t>
            </a:r>
            <a:r>
              <a:rPr lang="vi"/>
              <a:t>: Giải phóng vùng nhớ con trỏ void có thể gây ra lỗi vì không biết được kích thước là bao nhiêu. Nên tránh dùng con trỏ void, trừ khi cần thiết.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Con trỏ trỏ đến con trỏ</a:t>
            </a:r>
            <a:endParaRPr/>
          </a:p>
        </p:txBody>
      </p:sp>
      <p:sp>
        <p:nvSpPr>
          <p:cNvPr id="344" name="Google Shape;344;p4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b="1" lang="vi"/>
              <a:t>Pointer to pointer </a:t>
            </a:r>
            <a:r>
              <a:rPr lang="vi"/>
              <a:t>là loại con trỏ dùng để lưu trữ địa chỉ của biến con trỏ.</a:t>
            </a:r>
            <a:endParaRPr/>
          </a:p>
          <a:p>
            <a:pPr indent="0" lvl="0" marL="0" rtl="0" algn="l">
              <a:spcBef>
                <a:spcPts val="1600"/>
              </a:spcBef>
              <a:spcAft>
                <a:spcPts val="0"/>
              </a:spcAft>
              <a:buNone/>
            </a:pPr>
            <a:r>
              <a:rPr lang="vi"/>
              <a:t>- Khi chúng ta muốn con trỏ trỏ đến con trỏ, đầu tiên thử xem kiểu dữ liệu địa chỉ của con trỏ sẽ là gì?</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45" name="Google Shape;345;p47"/>
          <p:cNvPicPr preferRelativeResize="0"/>
          <p:nvPr/>
        </p:nvPicPr>
        <p:blipFill>
          <a:blip r:embed="rId3">
            <a:alphaModFix/>
          </a:blip>
          <a:stretch>
            <a:fillRect/>
          </a:stretch>
        </p:blipFill>
        <p:spPr>
          <a:xfrm>
            <a:off x="2480400" y="2571740"/>
            <a:ext cx="3398700" cy="4952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Con trỏ trỏ đến con trỏ</a:t>
            </a:r>
            <a:endParaRPr/>
          </a:p>
        </p:txBody>
      </p:sp>
      <p:pic>
        <p:nvPicPr>
          <p:cNvPr id="351" name="Google Shape;351;p48"/>
          <p:cNvPicPr preferRelativeResize="0"/>
          <p:nvPr/>
        </p:nvPicPr>
        <p:blipFill>
          <a:blip r:embed="rId3">
            <a:alphaModFix/>
          </a:blip>
          <a:stretch>
            <a:fillRect/>
          </a:stretch>
        </p:blipFill>
        <p:spPr>
          <a:xfrm>
            <a:off x="438275" y="970699"/>
            <a:ext cx="5598425" cy="2099400"/>
          </a:xfrm>
          <a:prstGeom prst="rect">
            <a:avLst/>
          </a:prstGeom>
          <a:noFill/>
          <a:ln>
            <a:noFill/>
          </a:ln>
        </p:spPr>
      </p:pic>
      <p:pic>
        <p:nvPicPr>
          <p:cNvPr id="352" name="Google Shape;352;p48"/>
          <p:cNvPicPr preferRelativeResize="0"/>
          <p:nvPr/>
        </p:nvPicPr>
        <p:blipFill>
          <a:blip r:embed="rId4">
            <a:alphaModFix/>
          </a:blip>
          <a:stretch>
            <a:fillRect/>
          </a:stretch>
        </p:blipFill>
        <p:spPr>
          <a:xfrm>
            <a:off x="3851750" y="2655425"/>
            <a:ext cx="5292251" cy="22274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Con trỏ trỏ đến con trỏ</a:t>
            </a:r>
            <a:endParaRPr/>
          </a:p>
        </p:txBody>
      </p:sp>
      <p:sp>
        <p:nvSpPr>
          <p:cNvPr id="358" name="Google Shape;358;p4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Chúng ta không thể khai báo như sau:</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vi"/>
              <a:t>- Như con trỏ bình thường, chúng ta cũng có thể khởi tạo pointer to pointer là NULL:</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59" name="Google Shape;359;p49"/>
          <p:cNvPicPr preferRelativeResize="0"/>
          <p:nvPr/>
        </p:nvPicPr>
        <p:blipFill>
          <a:blip r:embed="rId3">
            <a:alphaModFix/>
          </a:blip>
          <a:stretch>
            <a:fillRect/>
          </a:stretch>
        </p:blipFill>
        <p:spPr>
          <a:xfrm>
            <a:off x="2924225" y="1655125"/>
            <a:ext cx="3841309" cy="607800"/>
          </a:xfrm>
          <a:prstGeom prst="rect">
            <a:avLst/>
          </a:prstGeom>
          <a:noFill/>
          <a:ln>
            <a:noFill/>
          </a:ln>
        </p:spPr>
      </p:pic>
      <p:pic>
        <p:nvPicPr>
          <p:cNvPr id="360" name="Google Shape;360;p49"/>
          <p:cNvPicPr preferRelativeResize="0"/>
          <p:nvPr/>
        </p:nvPicPr>
        <p:blipFill>
          <a:blip r:embed="rId4">
            <a:alphaModFix/>
          </a:blip>
          <a:stretch>
            <a:fillRect/>
          </a:stretch>
        </p:blipFill>
        <p:spPr>
          <a:xfrm>
            <a:off x="2887850" y="2900250"/>
            <a:ext cx="2994775" cy="5023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Con trỏ trỏ đến con trỏ</a:t>
            </a:r>
            <a:endParaRPr/>
          </a:p>
        </p:txBody>
      </p:sp>
      <p:sp>
        <p:nvSpPr>
          <p:cNvPr id="366" name="Google Shape;366;p5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Pointer to pointer dùng để quản lý mảng 1 chiều kiểu con trỏ:</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vi"/>
              <a:t>- Con trỏ kiểu int * dùng để trỏ tới các phần tử kiểu int, con trỏ kiểu int ** dùng để trỏ tới các phần tử kiểu int *</a:t>
            </a:r>
            <a:endParaRPr/>
          </a:p>
        </p:txBody>
      </p:sp>
      <p:pic>
        <p:nvPicPr>
          <p:cNvPr id="367" name="Google Shape;367;p50"/>
          <p:cNvPicPr preferRelativeResize="0"/>
          <p:nvPr/>
        </p:nvPicPr>
        <p:blipFill>
          <a:blip r:embed="rId3">
            <a:alphaModFix/>
          </a:blip>
          <a:stretch>
            <a:fillRect/>
          </a:stretch>
        </p:blipFill>
        <p:spPr>
          <a:xfrm>
            <a:off x="530000" y="1715550"/>
            <a:ext cx="3074350" cy="2074775"/>
          </a:xfrm>
          <a:prstGeom prst="rect">
            <a:avLst/>
          </a:prstGeom>
          <a:noFill/>
          <a:ln>
            <a:noFill/>
          </a:ln>
        </p:spPr>
      </p:pic>
      <p:pic>
        <p:nvPicPr>
          <p:cNvPr id="368" name="Google Shape;368;p50"/>
          <p:cNvPicPr preferRelativeResize="0"/>
          <p:nvPr/>
        </p:nvPicPr>
        <p:blipFill>
          <a:blip r:embed="rId4">
            <a:alphaModFix/>
          </a:blip>
          <a:stretch>
            <a:fillRect/>
          </a:stretch>
        </p:blipFill>
        <p:spPr>
          <a:xfrm>
            <a:off x="4226875" y="1715550"/>
            <a:ext cx="2978159" cy="20747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Con trỏ trỏ đến con trỏ</a:t>
            </a:r>
            <a:endParaRPr/>
          </a:p>
        </p:txBody>
      </p:sp>
      <p:sp>
        <p:nvSpPr>
          <p:cNvPr id="374" name="Google Shape;374;p5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 </a:t>
            </a:r>
            <a:r>
              <a:rPr lang="vi"/>
              <a:t>Pointer to pointer dùng để quản lý mảng 2 chiều:</a:t>
            </a:r>
            <a:endParaRPr/>
          </a:p>
        </p:txBody>
      </p:sp>
      <p:pic>
        <p:nvPicPr>
          <p:cNvPr id="375" name="Google Shape;375;p51"/>
          <p:cNvPicPr preferRelativeResize="0"/>
          <p:nvPr/>
        </p:nvPicPr>
        <p:blipFill>
          <a:blip r:embed="rId3">
            <a:alphaModFix/>
          </a:blip>
          <a:stretch>
            <a:fillRect/>
          </a:stretch>
        </p:blipFill>
        <p:spPr>
          <a:xfrm>
            <a:off x="587675" y="1725375"/>
            <a:ext cx="2905125" cy="1314450"/>
          </a:xfrm>
          <a:prstGeom prst="rect">
            <a:avLst/>
          </a:prstGeom>
          <a:noFill/>
          <a:ln>
            <a:noFill/>
          </a:ln>
        </p:spPr>
      </p:pic>
      <p:sp>
        <p:nvSpPr>
          <p:cNvPr id="376" name="Google Shape;376;p51"/>
          <p:cNvSpPr txBox="1"/>
          <p:nvPr/>
        </p:nvSpPr>
        <p:spPr>
          <a:xfrm>
            <a:off x="4117700" y="1796925"/>
            <a:ext cx="3484800" cy="12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a:latin typeface="Roboto"/>
                <a:ea typeface="Roboto"/>
                <a:cs typeface="Roboto"/>
                <a:sym typeface="Roboto"/>
              </a:rPr>
              <a:t>3 con trỏ </a:t>
            </a:r>
            <a:r>
              <a:rPr b="1" lang="vi">
                <a:latin typeface="Roboto"/>
                <a:ea typeface="Roboto"/>
                <a:cs typeface="Roboto"/>
                <a:sym typeface="Roboto"/>
              </a:rPr>
              <a:t>pToArrPtr</a:t>
            </a:r>
            <a:r>
              <a:rPr lang="vi">
                <a:latin typeface="Roboto"/>
                <a:ea typeface="Roboto"/>
                <a:cs typeface="Roboto"/>
                <a:sym typeface="Roboto"/>
              </a:rPr>
              <a:t> vẫn là được cấp phát trên </a:t>
            </a:r>
            <a:r>
              <a:rPr b="1" lang="vi">
                <a:latin typeface="Roboto"/>
                <a:ea typeface="Roboto"/>
                <a:cs typeface="Roboto"/>
                <a:sym typeface="Roboto"/>
              </a:rPr>
              <a:t>stack</a:t>
            </a:r>
            <a:r>
              <a:rPr lang="vi">
                <a:latin typeface="Roboto"/>
                <a:ea typeface="Roboto"/>
                <a:cs typeface="Roboto"/>
                <a:sym typeface="Roboto"/>
              </a:rPr>
              <a:t>. Ta cần cấp phát tất cả trên </a:t>
            </a:r>
            <a:r>
              <a:rPr b="1" lang="vi">
                <a:latin typeface="Roboto"/>
                <a:ea typeface="Roboto"/>
                <a:cs typeface="Roboto"/>
                <a:sym typeface="Roboto"/>
              </a:rPr>
              <a:t>Heap.</a:t>
            </a:r>
            <a:endParaRPr b="1">
              <a:latin typeface="Roboto"/>
              <a:ea typeface="Roboto"/>
              <a:cs typeface="Roboto"/>
              <a:sym typeface="Roboto"/>
            </a:endParaRPr>
          </a:p>
        </p:txBody>
      </p:sp>
      <p:cxnSp>
        <p:nvCxnSpPr>
          <p:cNvPr id="377" name="Google Shape;377;p51"/>
          <p:cNvCxnSpPr>
            <a:stCxn id="376" idx="1"/>
            <a:endCxn id="375" idx="3"/>
          </p:cNvCxnSpPr>
          <p:nvPr/>
        </p:nvCxnSpPr>
        <p:spPr>
          <a:xfrm rot="10800000">
            <a:off x="3492800" y="2382675"/>
            <a:ext cx="624900" cy="35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Variable address and address-of operator</a:t>
            </a:r>
            <a:endParaRPr/>
          </a:p>
        </p:txBody>
      </p:sp>
      <p:sp>
        <p:nvSpPr>
          <p:cNvPr id="106" name="Google Shape;106;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Địa chỉ của biến mà chúng ta nhìn thấy thực ra chỉ là những giá trị trên Virtual memory (tóan tử </a:t>
            </a:r>
            <a:r>
              <a:rPr b="1" lang="vi"/>
              <a:t>&amp;</a:t>
            </a:r>
            <a:r>
              <a:rPr lang="vi"/>
              <a: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vi"/>
              <a:t>- </a:t>
            </a:r>
            <a:r>
              <a:rPr b="1" lang="vi"/>
              <a:t>Tham chiếu (reference)</a:t>
            </a:r>
            <a:r>
              <a:rPr lang="vi"/>
              <a:t>: Tạo ra 1 biến khác có cùng kiểu dữ liệu, dùng chung vùng nhớ. Biến tham chiếu có địa chỉ cố định sau khi khởi tạo, không khởi tạo lại được.</a:t>
            </a:r>
            <a:endParaRPr/>
          </a:p>
          <a:p>
            <a:pPr indent="0" lvl="0" marL="0" rtl="0" algn="l">
              <a:spcBef>
                <a:spcPts val="1600"/>
              </a:spcBef>
              <a:spcAft>
                <a:spcPts val="1600"/>
              </a:spcAft>
              <a:buNone/>
            </a:pPr>
            <a:r>
              <a:t/>
            </a:r>
            <a:endParaRPr/>
          </a:p>
        </p:txBody>
      </p:sp>
      <p:pic>
        <p:nvPicPr>
          <p:cNvPr id="107" name="Google Shape;107;p16"/>
          <p:cNvPicPr preferRelativeResize="0"/>
          <p:nvPr/>
        </p:nvPicPr>
        <p:blipFill>
          <a:blip r:embed="rId3">
            <a:alphaModFix/>
          </a:blip>
          <a:stretch>
            <a:fillRect/>
          </a:stretch>
        </p:blipFill>
        <p:spPr>
          <a:xfrm>
            <a:off x="1852613" y="2171700"/>
            <a:ext cx="5438775" cy="800100"/>
          </a:xfrm>
          <a:prstGeom prst="rect">
            <a:avLst/>
          </a:prstGeom>
          <a:noFill/>
          <a:ln>
            <a:noFill/>
          </a:ln>
        </p:spPr>
      </p:pic>
      <p:pic>
        <p:nvPicPr>
          <p:cNvPr id="108" name="Google Shape;108;p16"/>
          <p:cNvPicPr preferRelativeResize="0"/>
          <p:nvPr/>
        </p:nvPicPr>
        <p:blipFill>
          <a:blip r:embed="rId4">
            <a:alphaModFix/>
          </a:blip>
          <a:stretch>
            <a:fillRect/>
          </a:stretch>
        </p:blipFill>
        <p:spPr>
          <a:xfrm>
            <a:off x="1709750" y="3827388"/>
            <a:ext cx="5581650" cy="10382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Con trỏ trỏ đến con trỏ</a:t>
            </a:r>
            <a:endParaRPr/>
          </a:p>
        </p:txBody>
      </p:sp>
      <p:sp>
        <p:nvSpPr>
          <p:cNvPr id="383" name="Google Shape;383;p5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Cấp phát vùng nhớ Heap trên cho con trỏ 2 chiều:</a:t>
            </a:r>
            <a:endParaRPr/>
          </a:p>
          <a:p>
            <a:pPr indent="0" lvl="0" marL="0" rtl="0" algn="l">
              <a:spcBef>
                <a:spcPts val="1600"/>
              </a:spcBef>
              <a:spcAft>
                <a:spcPts val="1600"/>
              </a:spcAft>
              <a:buNone/>
            </a:pPr>
            <a:r>
              <a:t/>
            </a:r>
            <a:endParaRPr/>
          </a:p>
        </p:txBody>
      </p:sp>
      <p:pic>
        <p:nvPicPr>
          <p:cNvPr id="384" name="Google Shape;384;p52"/>
          <p:cNvPicPr preferRelativeResize="0"/>
          <p:nvPr/>
        </p:nvPicPr>
        <p:blipFill>
          <a:blip r:embed="rId3">
            <a:alphaModFix/>
          </a:blip>
          <a:stretch>
            <a:fillRect/>
          </a:stretch>
        </p:blipFill>
        <p:spPr>
          <a:xfrm>
            <a:off x="405275" y="1629621"/>
            <a:ext cx="3463000" cy="3115449"/>
          </a:xfrm>
          <a:prstGeom prst="rect">
            <a:avLst/>
          </a:prstGeom>
          <a:noFill/>
          <a:ln>
            <a:noFill/>
          </a:ln>
        </p:spPr>
      </p:pic>
      <p:pic>
        <p:nvPicPr>
          <p:cNvPr id="385" name="Google Shape;385;p52"/>
          <p:cNvPicPr preferRelativeResize="0"/>
          <p:nvPr/>
        </p:nvPicPr>
        <p:blipFill>
          <a:blip r:embed="rId4">
            <a:alphaModFix/>
          </a:blip>
          <a:stretch>
            <a:fillRect/>
          </a:stretch>
        </p:blipFill>
        <p:spPr>
          <a:xfrm>
            <a:off x="3868275" y="1629625"/>
            <a:ext cx="5028428" cy="31154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Con trỏ và hàm</a:t>
            </a:r>
            <a:endParaRPr/>
          </a:p>
        </p:txBody>
      </p:sp>
      <p:sp>
        <p:nvSpPr>
          <p:cNvPr id="391" name="Google Shape;391;p5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 </a:t>
            </a:r>
            <a:r>
              <a:rPr lang="vi"/>
              <a:t>Chúng ta đã biết hàm có thể nhận tham số </a:t>
            </a:r>
            <a:r>
              <a:rPr b="1" lang="vi"/>
              <a:t>kiểu giá trị </a:t>
            </a:r>
            <a:r>
              <a:rPr lang="vi"/>
              <a:t>và tham số </a:t>
            </a:r>
            <a:r>
              <a:rPr b="1" lang="vi"/>
              <a:t>kiểu tham chiếu</a:t>
            </a:r>
            <a:r>
              <a:rPr lang="vi"/>
              <a:t>. Chúng ta còn có thể truyền 1 kiểu tham số nữa vào hàm là </a:t>
            </a:r>
            <a:r>
              <a:rPr b="1" lang="vi"/>
              <a:t>tham số kiểu địa chỉ</a:t>
            </a:r>
            <a:r>
              <a:rPr lang="vi"/>
              <a:t>, do đó tham số hàm nhận giá trị địa chỉ phải là con trỏ. Chúng ta có thể thay đổi giá trị cho biến được truyền địa chỉ vào.</a:t>
            </a:r>
            <a:endParaRPr/>
          </a:p>
        </p:txBody>
      </p:sp>
      <p:pic>
        <p:nvPicPr>
          <p:cNvPr id="392" name="Google Shape;392;p53"/>
          <p:cNvPicPr preferRelativeResize="0"/>
          <p:nvPr/>
        </p:nvPicPr>
        <p:blipFill>
          <a:blip r:embed="rId3">
            <a:alphaModFix/>
          </a:blip>
          <a:stretch>
            <a:fillRect/>
          </a:stretch>
        </p:blipFill>
        <p:spPr>
          <a:xfrm>
            <a:off x="369024" y="2571750"/>
            <a:ext cx="4846800" cy="2167200"/>
          </a:xfrm>
          <a:prstGeom prst="rect">
            <a:avLst/>
          </a:prstGeom>
          <a:noFill/>
          <a:ln>
            <a:noFill/>
          </a:ln>
        </p:spPr>
      </p:pic>
      <p:pic>
        <p:nvPicPr>
          <p:cNvPr id="393" name="Google Shape;393;p53"/>
          <p:cNvPicPr preferRelativeResize="0"/>
          <p:nvPr/>
        </p:nvPicPr>
        <p:blipFill>
          <a:blip r:embed="rId4">
            <a:alphaModFix/>
          </a:blip>
          <a:stretch>
            <a:fillRect/>
          </a:stretch>
        </p:blipFill>
        <p:spPr>
          <a:xfrm>
            <a:off x="5794229" y="2571750"/>
            <a:ext cx="2927621" cy="21672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Bài tập</a:t>
            </a:r>
            <a:endParaRPr/>
          </a:p>
        </p:txBody>
      </p:sp>
      <p:sp>
        <p:nvSpPr>
          <p:cNvPr id="399" name="Google Shape;399;p5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 </a:t>
            </a:r>
            <a:r>
              <a:rPr lang="vi"/>
              <a:t>Viết hàm hoán đổi giá trị 2 biến nguyên sử dụng truyền địa chỉ của biến vào tham số hàm.</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Con trỏ và hàm</a:t>
            </a:r>
            <a:endParaRPr/>
          </a:p>
        </p:txBody>
      </p:sp>
      <p:sp>
        <p:nvSpPr>
          <p:cNvPr id="405" name="Google Shape;405;p5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 </a:t>
            </a:r>
            <a:r>
              <a:rPr lang="vi"/>
              <a:t>Sử dụng pointer to const để làm tham số cho hàm. Đảm bảo gía trị các vùng nhớ được truyền vào hàm sẽ không thay đổi.</a:t>
            </a:r>
            <a:endParaRPr/>
          </a:p>
        </p:txBody>
      </p:sp>
      <p:pic>
        <p:nvPicPr>
          <p:cNvPr id="406" name="Google Shape;406;p55"/>
          <p:cNvPicPr preferRelativeResize="0"/>
          <p:nvPr/>
        </p:nvPicPr>
        <p:blipFill>
          <a:blip r:embed="rId3">
            <a:alphaModFix/>
          </a:blip>
          <a:stretch>
            <a:fillRect/>
          </a:stretch>
        </p:blipFill>
        <p:spPr>
          <a:xfrm>
            <a:off x="2662700" y="2018897"/>
            <a:ext cx="3473875" cy="28402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Con trỏ và hàm</a:t>
            </a:r>
            <a:endParaRPr/>
          </a:p>
        </p:txBody>
      </p:sp>
      <p:sp>
        <p:nvSpPr>
          <p:cNvPr id="412" name="Google Shape;412;p5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 </a:t>
            </a:r>
            <a:r>
              <a:rPr lang="vi"/>
              <a:t>Tham số hàm có thể là tham chiếu vào con trỏ. Bản chất truyền địa chỉ vẫn như copy giá trị địa chỉ gán cho con trỏ :) </a:t>
            </a:r>
            <a:endParaRPr/>
          </a:p>
        </p:txBody>
      </p:sp>
      <p:pic>
        <p:nvPicPr>
          <p:cNvPr id="413" name="Google Shape;413;p56"/>
          <p:cNvPicPr preferRelativeResize="0"/>
          <p:nvPr/>
        </p:nvPicPr>
        <p:blipFill>
          <a:blip r:embed="rId3">
            <a:alphaModFix/>
          </a:blip>
          <a:stretch>
            <a:fillRect/>
          </a:stretch>
        </p:blipFill>
        <p:spPr>
          <a:xfrm>
            <a:off x="361775" y="2055050"/>
            <a:ext cx="4243375" cy="2723250"/>
          </a:xfrm>
          <a:prstGeom prst="rect">
            <a:avLst/>
          </a:prstGeom>
          <a:noFill/>
          <a:ln>
            <a:noFill/>
          </a:ln>
        </p:spPr>
      </p:pic>
      <p:pic>
        <p:nvPicPr>
          <p:cNvPr id="414" name="Google Shape;414;p56"/>
          <p:cNvPicPr preferRelativeResize="0"/>
          <p:nvPr/>
        </p:nvPicPr>
        <p:blipFill>
          <a:blip r:embed="rId4">
            <a:alphaModFix/>
          </a:blip>
          <a:stretch>
            <a:fillRect/>
          </a:stretch>
        </p:blipFill>
        <p:spPr>
          <a:xfrm>
            <a:off x="4503300" y="2105975"/>
            <a:ext cx="4588400" cy="263629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Con trỏ và hàm</a:t>
            </a:r>
            <a:endParaRPr/>
          </a:p>
        </p:txBody>
      </p:sp>
      <p:sp>
        <p:nvSpPr>
          <p:cNvPr id="420" name="Google Shape;420;p5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 </a:t>
            </a:r>
            <a:r>
              <a:rPr lang="vi"/>
              <a:t>Trong trường hợp chúng ta muốn thay đổi địa chỉ mà con trỏ đang trỏ đến thì sử dụng tham chiếu.</a:t>
            </a:r>
            <a:endParaRPr/>
          </a:p>
        </p:txBody>
      </p:sp>
      <p:pic>
        <p:nvPicPr>
          <p:cNvPr id="421" name="Google Shape;421;p57"/>
          <p:cNvPicPr preferRelativeResize="0"/>
          <p:nvPr/>
        </p:nvPicPr>
        <p:blipFill>
          <a:blip r:embed="rId3">
            <a:alphaModFix/>
          </a:blip>
          <a:stretch>
            <a:fillRect/>
          </a:stretch>
        </p:blipFill>
        <p:spPr>
          <a:xfrm>
            <a:off x="2348661" y="1774350"/>
            <a:ext cx="4446675" cy="30514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Con trỏ và hàm</a:t>
            </a:r>
            <a:endParaRPr/>
          </a:p>
        </p:txBody>
      </p:sp>
      <p:sp>
        <p:nvSpPr>
          <p:cNvPr id="427" name="Google Shape;427;p5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 </a:t>
            </a:r>
            <a:r>
              <a:rPr lang="vi"/>
              <a:t>Hàm có thể trả về kiểu địa chỉ.</a:t>
            </a:r>
            <a:endParaRPr/>
          </a:p>
        </p:txBody>
      </p:sp>
      <p:pic>
        <p:nvPicPr>
          <p:cNvPr id="428" name="Google Shape;428;p58"/>
          <p:cNvPicPr preferRelativeResize="0"/>
          <p:nvPr/>
        </p:nvPicPr>
        <p:blipFill>
          <a:blip r:embed="rId3">
            <a:alphaModFix/>
          </a:blip>
          <a:stretch>
            <a:fillRect/>
          </a:stretch>
        </p:blipFill>
        <p:spPr>
          <a:xfrm>
            <a:off x="542000" y="1845813"/>
            <a:ext cx="4000500" cy="2543175"/>
          </a:xfrm>
          <a:prstGeom prst="rect">
            <a:avLst/>
          </a:prstGeom>
          <a:noFill/>
          <a:ln>
            <a:noFill/>
          </a:ln>
        </p:spPr>
      </p:pic>
      <p:sp>
        <p:nvSpPr>
          <p:cNvPr id="429" name="Google Shape;429;p58"/>
          <p:cNvSpPr txBox="1"/>
          <p:nvPr/>
        </p:nvSpPr>
        <p:spPr>
          <a:xfrm>
            <a:off x="5070750" y="1927900"/>
            <a:ext cx="3113700" cy="14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a:latin typeface="Roboto"/>
                <a:ea typeface="Roboto"/>
                <a:cs typeface="Roboto"/>
                <a:sym typeface="Roboto"/>
              </a:rPr>
              <a:t>Đây là 1 lỗi nghiêm trọng với người mới học về con trỏ??</a:t>
            </a:r>
            <a:endParaRPr>
              <a:latin typeface="Roboto"/>
              <a:ea typeface="Roboto"/>
              <a:cs typeface="Roboto"/>
              <a:sym typeface="Roboto"/>
            </a:endParaRPr>
          </a:p>
          <a:p>
            <a:pPr indent="0" lvl="0" marL="0" rtl="0" algn="l">
              <a:spcBef>
                <a:spcPts val="0"/>
              </a:spcBef>
              <a:spcAft>
                <a:spcPts val="0"/>
              </a:spcAft>
              <a:buNone/>
            </a:pPr>
            <a:r>
              <a:rPr lang="vi">
                <a:latin typeface="Roboto"/>
                <a:ea typeface="Roboto"/>
                <a:cs typeface="Roboto"/>
                <a:sym typeface="Roboto"/>
              </a:rPr>
              <a:t>Tại sao???</a:t>
            </a:r>
            <a:endParaRPr>
              <a:latin typeface="Roboto"/>
              <a:ea typeface="Roboto"/>
              <a:cs typeface="Roboto"/>
              <a:sym typeface="Roboto"/>
            </a:endParaRPr>
          </a:p>
        </p:txBody>
      </p:sp>
      <p:cxnSp>
        <p:nvCxnSpPr>
          <p:cNvPr id="430" name="Google Shape;430;p58"/>
          <p:cNvCxnSpPr/>
          <p:nvPr/>
        </p:nvCxnSpPr>
        <p:spPr>
          <a:xfrm rot="10800000">
            <a:off x="4576050" y="2342575"/>
            <a:ext cx="4656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Con trỏ và hàm</a:t>
            </a:r>
            <a:endParaRPr/>
          </a:p>
        </p:txBody>
      </p:sp>
      <p:sp>
        <p:nvSpPr>
          <p:cNvPr id="436" name="Google Shape;436;p5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 </a:t>
            </a:r>
            <a:r>
              <a:rPr lang="vi"/>
              <a:t>Vùng nhớ stack sẽ bị thu hồi tự động. Để giải quyết vấn đề này, ta cần dùng vùng nhớ Heap.</a:t>
            </a:r>
            <a:endParaRPr/>
          </a:p>
        </p:txBody>
      </p:sp>
      <p:pic>
        <p:nvPicPr>
          <p:cNvPr id="437" name="Google Shape;437;p59"/>
          <p:cNvPicPr preferRelativeResize="0"/>
          <p:nvPr/>
        </p:nvPicPr>
        <p:blipFill>
          <a:blip r:embed="rId3">
            <a:alphaModFix/>
          </a:blip>
          <a:stretch>
            <a:fillRect/>
          </a:stretch>
        </p:blipFill>
        <p:spPr>
          <a:xfrm>
            <a:off x="2080674" y="1878900"/>
            <a:ext cx="4654750" cy="28836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Bài tập</a:t>
            </a:r>
            <a:endParaRPr/>
          </a:p>
        </p:txBody>
      </p:sp>
      <p:sp>
        <p:nvSpPr>
          <p:cNvPr id="443" name="Google Shape;443;p6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 </a:t>
            </a:r>
            <a:r>
              <a:rPr lang="vi"/>
              <a:t>Vấn đề đoạn chương trình này là gì?</a:t>
            </a:r>
            <a:endParaRPr/>
          </a:p>
        </p:txBody>
      </p:sp>
      <p:pic>
        <p:nvPicPr>
          <p:cNvPr id="444" name="Google Shape;444;p60"/>
          <p:cNvPicPr preferRelativeResize="0"/>
          <p:nvPr/>
        </p:nvPicPr>
        <p:blipFill>
          <a:blip r:embed="rId3">
            <a:alphaModFix/>
          </a:blip>
          <a:stretch>
            <a:fillRect/>
          </a:stretch>
        </p:blipFill>
        <p:spPr>
          <a:xfrm>
            <a:off x="4309399" y="1229874"/>
            <a:ext cx="4522900" cy="31600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Con tr</a:t>
            </a:r>
            <a:r>
              <a:rPr lang="vi"/>
              <a:t>ỏ hàm</a:t>
            </a:r>
            <a:endParaRPr/>
          </a:p>
        </p:txBody>
      </p:sp>
      <p:sp>
        <p:nvSpPr>
          <p:cNvPr id="450" name="Google Shape;450;p6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Mã nguồn của chương trình được load lên RAM lưu ở phần vùng text (phân vùng code segment).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vi"/>
              <a:t>- Sử dụng con trỏ để trỏ đến hàm.</a:t>
            </a:r>
            <a:endParaRPr/>
          </a:p>
        </p:txBody>
      </p:sp>
      <p:pic>
        <p:nvPicPr>
          <p:cNvPr id="451" name="Google Shape;451;p61"/>
          <p:cNvPicPr preferRelativeResize="0"/>
          <p:nvPr/>
        </p:nvPicPr>
        <p:blipFill>
          <a:blip r:embed="rId3">
            <a:alphaModFix/>
          </a:blip>
          <a:stretch>
            <a:fillRect/>
          </a:stretch>
        </p:blipFill>
        <p:spPr>
          <a:xfrm>
            <a:off x="2539000" y="1735187"/>
            <a:ext cx="2982800" cy="2328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Variable address and address-of operator</a:t>
            </a:r>
            <a:endParaRPr/>
          </a:p>
        </p:txBody>
      </p:sp>
      <p:sp>
        <p:nvSpPr>
          <p:cNvPr id="114" name="Google Shape;114;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b="1" lang="vi"/>
              <a:t>Toán tử trỏ đến (dereference operator) </a:t>
            </a:r>
            <a:r>
              <a:rPr lang="vi"/>
              <a:t>hay còn gọi là </a:t>
            </a:r>
            <a:r>
              <a:rPr b="1" lang="vi"/>
              <a:t>indirection operator (toán tử điều hành gián tiếp) </a:t>
            </a:r>
            <a:r>
              <a:rPr lang="vi"/>
              <a:t>được ký hiệu bằng dấu * cho phép lấy giá trị vùng nhớ.</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vi"/>
              <a:t>- Còn có thể thay đổi giá trị bên trong vùng nhớ.</a:t>
            </a:r>
            <a:endParaRPr/>
          </a:p>
        </p:txBody>
      </p:sp>
      <p:pic>
        <p:nvPicPr>
          <p:cNvPr id="115" name="Google Shape;115;p17"/>
          <p:cNvPicPr preferRelativeResize="0"/>
          <p:nvPr/>
        </p:nvPicPr>
        <p:blipFill>
          <a:blip r:embed="rId3">
            <a:alphaModFix/>
          </a:blip>
          <a:stretch>
            <a:fillRect/>
          </a:stretch>
        </p:blipFill>
        <p:spPr>
          <a:xfrm>
            <a:off x="1185863" y="2033588"/>
            <a:ext cx="6772275" cy="1076325"/>
          </a:xfrm>
          <a:prstGeom prst="rect">
            <a:avLst/>
          </a:prstGeom>
          <a:noFill/>
          <a:ln>
            <a:noFill/>
          </a:ln>
        </p:spPr>
      </p:pic>
      <p:pic>
        <p:nvPicPr>
          <p:cNvPr id="116" name="Google Shape;116;p17"/>
          <p:cNvPicPr preferRelativeResize="0"/>
          <p:nvPr/>
        </p:nvPicPr>
        <p:blipFill>
          <a:blip r:embed="rId4">
            <a:alphaModFix/>
          </a:blip>
          <a:stretch>
            <a:fillRect/>
          </a:stretch>
        </p:blipFill>
        <p:spPr>
          <a:xfrm>
            <a:off x="1049475" y="3625888"/>
            <a:ext cx="7277100" cy="9429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Con trỏ hàm</a:t>
            </a:r>
            <a:endParaRPr/>
          </a:p>
        </p:txBody>
      </p:sp>
      <p:sp>
        <p:nvSpPr>
          <p:cNvPr id="457" name="Google Shape;457;p6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Để in ra địa chỉ 1 hàm, chúng ta làm như sau:</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vi"/>
              <a:t>- Cú pháp con trỏ hàm:</a:t>
            </a:r>
            <a:endParaRPr/>
          </a:p>
        </p:txBody>
      </p:sp>
      <p:pic>
        <p:nvPicPr>
          <p:cNvPr id="458" name="Google Shape;458;p62"/>
          <p:cNvPicPr preferRelativeResize="0"/>
          <p:nvPr/>
        </p:nvPicPr>
        <p:blipFill>
          <a:blip r:embed="rId3">
            <a:alphaModFix/>
          </a:blip>
          <a:stretch>
            <a:fillRect/>
          </a:stretch>
        </p:blipFill>
        <p:spPr>
          <a:xfrm>
            <a:off x="2829175" y="1658500"/>
            <a:ext cx="2787200" cy="1737275"/>
          </a:xfrm>
          <a:prstGeom prst="rect">
            <a:avLst/>
          </a:prstGeom>
          <a:noFill/>
          <a:ln>
            <a:noFill/>
          </a:ln>
        </p:spPr>
      </p:pic>
      <p:pic>
        <p:nvPicPr>
          <p:cNvPr id="459" name="Google Shape;459;p62"/>
          <p:cNvPicPr preferRelativeResize="0"/>
          <p:nvPr/>
        </p:nvPicPr>
        <p:blipFill>
          <a:blip r:embed="rId4">
            <a:alphaModFix/>
          </a:blip>
          <a:stretch>
            <a:fillRect/>
          </a:stretch>
        </p:blipFill>
        <p:spPr>
          <a:xfrm>
            <a:off x="2334925" y="3746400"/>
            <a:ext cx="5406853" cy="393225"/>
          </a:xfrm>
          <a:prstGeom prst="rect">
            <a:avLst/>
          </a:prstGeom>
          <a:noFill/>
          <a:ln>
            <a:noFill/>
          </a:ln>
        </p:spPr>
      </p:pic>
      <p:pic>
        <p:nvPicPr>
          <p:cNvPr id="460" name="Google Shape;460;p62"/>
          <p:cNvPicPr preferRelativeResize="0"/>
          <p:nvPr/>
        </p:nvPicPr>
        <p:blipFill>
          <a:blip r:embed="rId5">
            <a:alphaModFix/>
          </a:blip>
          <a:stretch>
            <a:fillRect/>
          </a:stretch>
        </p:blipFill>
        <p:spPr>
          <a:xfrm>
            <a:off x="2334925" y="4175650"/>
            <a:ext cx="4518061" cy="3932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Con trỏ hàm</a:t>
            </a:r>
            <a:endParaRPr/>
          </a:p>
        </p:txBody>
      </p:sp>
      <p:sp>
        <p:nvSpPr>
          <p:cNvPr id="466" name="Google Shape;466;p63"/>
          <p:cNvSpPr txBox="1"/>
          <p:nvPr>
            <p:ph idx="1" type="body"/>
          </p:nvPr>
        </p:nvSpPr>
        <p:spPr>
          <a:xfrm>
            <a:off x="311700" y="1229875"/>
            <a:ext cx="8520600" cy="368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Gán địa chỉ của hàm cho con trỏ hàm:</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vi"/>
              <a:t>- </a:t>
            </a:r>
            <a:r>
              <a:rPr b="1" lang="vi" u="sng"/>
              <a:t>Chú ý</a:t>
            </a:r>
            <a:r>
              <a:rPr lang="vi"/>
              <a:t>: Khi lấy địa chỉ hàm, chúng ta gọi duy nhất tên hàm, không thêm ngoặc ().</a:t>
            </a:r>
            <a:endParaRPr/>
          </a:p>
          <a:p>
            <a:pPr indent="0" lvl="0" marL="0" rtl="0" algn="l">
              <a:spcBef>
                <a:spcPts val="1600"/>
              </a:spcBef>
              <a:spcAft>
                <a:spcPts val="1600"/>
              </a:spcAft>
              <a:buNone/>
            </a:pPr>
            <a:r>
              <a:rPr lang="vi"/>
              <a:t>Con trỏ hàm phải khai báo kiểu dữ liệu và tham số phù hợp mới trỏ đến hàm được.</a:t>
            </a:r>
            <a:endParaRPr/>
          </a:p>
        </p:txBody>
      </p:sp>
      <p:pic>
        <p:nvPicPr>
          <p:cNvPr id="467" name="Google Shape;467;p63"/>
          <p:cNvPicPr preferRelativeResize="0"/>
          <p:nvPr/>
        </p:nvPicPr>
        <p:blipFill>
          <a:blip r:embed="rId3">
            <a:alphaModFix/>
          </a:blip>
          <a:stretch>
            <a:fillRect/>
          </a:stretch>
        </p:blipFill>
        <p:spPr>
          <a:xfrm>
            <a:off x="2361775" y="1614450"/>
            <a:ext cx="3509225" cy="22410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Con trỏ hàm</a:t>
            </a:r>
            <a:endParaRPr/>
          </a:p>
        </p:txBody>
      </p:sp>
      <p:sp>
        <p:nvSpPr>
          <p:cNvPr id="473" name="Google Shape;473;p64"/>
          <p:cNvSpPr txBox="1"/>
          <p:nvPr>
            <p:ph idx="1" type="body"/>
          </p:nvPr>
        </p:nvSpPr>
        <p:spPr>
          <a:xfrm>
            <a:off x="311700" y="1229875"/>
            <a:ext cx="8520600" cy="38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Sau khi được trỏ đến hàm, con trỏ hàm có thể được sử dụng như hàm thông qua toán tử *</a:t>
            </a:r>
            <a:endParaRPr/>
          </a:p>
          <a:p>
            <a:pPr indent="0" lvl="0" marL="0" rtl="0" algn="l">
              <a:spcBef>
                <a:spcPts val="1600"/>
              </a:spcBef>
              <a:spcAft>
                <a:spcPts val="0"/>
              </a:spcAft>
              <a:buNone/>
            </a:pPr>
            <a:r>
              <a:rPr lang="vi"/>
              <a:t>- </a:t>
            </a:r>
            <a:r>
              <a:rPr b="1" lang="vi" u="sng"/>
              <a:t>Chú ý</a:t>
            </a:r>
            <a:r>
              <a:rPr lang="vi"/>
              <a:t>: </a:t>
            </a:r>
            <a:r>
              <a:rPr i="1" lang="vi" sz="1600"/>
              <a:t>Tham số mặc định của hàm không</a:t>
            </a:r>
            <a:endParaRPr i="1" sz="1600"/>
          </a:p>
          <a:p>
            <a:pPr indent="0" lvl="0" marL="0" rtl="0" algn="l">
              <a:spcBef>
                <a:spcPts val="1600"/>
              </a:spcBef>
              <a:spcAft>
                <a:spcPts val="0"/>
              </a:spcAft>
              <a:buNone/>
            </a:pPr>
            <a:r>
              <a:rPr i="1" lang="vi" sz="1600"/>
              <a:t>áp dụng cho con trỏ hàm được, vì tham số</a:t>
            </a:r>
            <a:endParaRPr i="1" sz="1600"/>
          </a:p>
          <a:p>
            <a:pPr indent="0" lvl="0" marL="0" rtl="0" algn="l">
              <a:spcBef>
                <a:spcPts val="1600"/>
              </a:spcBef>
              <a:spcAft>
                <a:spcPts val="0"/>
              </a:spcAft>
              <a:buNone/>
            </a:pPr>
            <a:r>
              <a:rPr i="1" lang="vi" sz="1600"/>
              <a:t>mặc định được compiler xác định tại thời</a:t>
            </a:r>
            <a:endParaRPr i="1" sz="1600"/>
          </a:p>
          <a:p>
            <a:pPr indent="0" lvl="0" marL="0" rtl="0" algn="l">
              <a:spcBef>
                <a:spcPts val="1600"/>
              </a:spcBef>
              <a:spcAft>
                <a:spcPts val="0"/>
              </a:spcAft>
              <a:buNone/>
            </a:pPr>
            <a:r>
              <a:rPr i="1" lang="vi" sz="1600"/>
              <a:t>điểm compile chương trình, còn con trỏ </a:t>
            </a:r>
            <a:endParaRPr i="1" sz="1600"/>
          </a:p>
          <a:p>
            <a:pPr indent="0" lvl="0" marL="0" rtl="0" algn="l">
              <a:spcBef>
                <a:spcPts val="1600"/>
              </a:spcBef>
              <a:spcAft>
                <a:spcPts val="0"/>
              </a:spcAft>
              <a:buNone/>
            </a:pPr>
            <a:r>
              <a:rPr i="1" lang="vi" sz="1600"/>
              <a:t>được sử dụng tại thời điểm chương trình</a:t>
            </a:r>
            <a:endParaRPr i="1" sz="1600"/>
          </a:p>
          <a:p>
            <a:pPr indent="0" lvl="0" marL="0" rtl="0" algn="l">
              <a:spcBef>
                <a:spcPts val="1600"/>
              </a:spcBef>
              <a:spcAft>
                <a:spcPts val="1600"/>
              </a:spcAft>
              <a:buNone/>
            </a:pPr>
            <a:r>
              <a:rPr i="1" lang="vi" sz="1600"/>
              <a:t>đang chạy.</a:t>
            </a:r>
            <a:endParaRPr i="1" sz="1600"/>
          </a:p>
        </p:txBody>
      </p:sp>
      <p:pic>
        <p:nvPicPr>
          <p:cNvPr id="474" name="Google Shape;474;p64"/>
          <p:cNvPicPr preferRelativeResize="0"/>
          <p:nvPr/>
        </p:nvPicPr>
        <p:blipFill>
          <a:blip r:embed="rId3">
            <a:alphaModFix/>
          </a:blip>
          <a:stretch>
            <a:fillRect/>
          </a:stretch>
        </p:blipFill>
        <p:spPr>
          <a:xfrm>
            <a:off x="4757950" y="1619325"/>
            <a:ext cx="3898476" cy="28403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Sử dụng con trỏ hàm làm tham số</a:t>
            </a:r>
            <a:endParaRPr/>
          </a:p>
        </p:txBody>
      </p:sp>
      <p:sp>
        <p:nvSpPr>
          <p:cNvPr id="480" name="Google Shape;480;p6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Ví dụ về sắp xếp tăng dần và giảm dần:</a:t>
            </a:r>
            <a:endParaRPr/>
          </a:p>
          <a:p>
            <a:pPr indent="-342900" lvl="0" marL="457200" rtl="0" algn="l">
              <a:spcBef>
                <a:spcPts val="1600"/>
              </a:spcBef>
              <a:spcAft>
                <a:spcPts val="0"/>
              </a:spcAft>
              <a:buSzPts val="1800"/>
              <a:buChar char="●"/>
            </a:pPr>
            <a:r>
              <a:rPr lang="vi"/>
              <a:t>Cần tham số là hàm truyền vào đại diện cho so sánh lớn hơn và nhỏ hơn.</a:t>
            </a:r>
            <a:endParaRPr/>
          </a:p>
          <a:p>
            <a:pPr indent="-342900" lvl="0" marL="457200" rtl="0" algn="l">
              <a:spcBef>
                <a:spcPts val="0"/>
              </a:spcBef>
              <a:spcAft>
                <a:spcPts val="0"/>
              </a:spcAft>
              <a:buSzPts val="1800"/>
              <a:buChar char="●"/>
            </a:pPr>
            <a:r>
              <a:rPr lang="vi"/>
              <a:t>Sử dụng tham số hàm sắp xếp là một con trỏ hàm.</a:t>
            </a:r>
            <a:endParaRPr/>
          </a:p>
          <a:p>
            <a:pPr indent="0" lvl="0" marL="0" rtl="0" algn="l">
              <a:spcBef>
                <a:spcPts val="1600"/>
              </a:spcBef>
              <a:spcAft>
                <a:spcPts val="0"/>
              </a:spcAft>
              <a:buNone/>
            </a:pPr>
            <a:r>
              <a:rPr lang="vi"/>
              <a:t>- Việc sử dụng con trỏ hàm làm tham số giúp thiết kế chương trình đa dạng được hơn (Có thể thiết kế thêm các hàm so sánh khác).</a:t>
            </a:r>
            <a:endParaRPr/>
          </a:p>
          <a:p>
            <a:pPr indent="0" lvl="0" marL="0" rtl="0" algn="l">
              <a:spcBef>
                <a:spcPts val="1600"/>
              </a:spcBef>
              <a:spcAft>
                <a:spcPts val="1600"/>
              </a:spcAft>
              <a:buNone/>
            </a:pPr>
            <a:r>
              <a:rPr lang="vi"/>
              <a:t>- Con trỏ hàm là tham số cũng có thể khai báo dưới dạng tham số mặc định.</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std::function trong C++11</a:t>
            </a:r>
            <a:endParaRPr/>
          </a:p>
        </p:txBody>
      </p:sp>
      <p:sp>
        <p:nvSpPr>
          <p:cNvPr id="486" name="Google Shape;486;p6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 </a:t>
            </a:r>
            <a:r>
              <a:rPr lang="vi"/>
              <a:t>Chuẩn C++11 giúp thay thế việc sử dụng con trỏ hàm bằng cách dùng kiểu dữ liệu </a:t>
            </a:r>
            <a:r>
              <a:rPr b="1" lang="vi"/>
              <a:t>function</a:t>
            </a:r>
            <a:r>
              <a:rPr lang="vi"/>
              <a:t> trong thư viện </a:t>
            </a:r>
            <a:r>
              <a:rPr b="1" lang="vi"/>
              <a:t>functional</a:t>
            </a:r>
            <a:r>
              <a:rPr lang="vi"/>
              <a:t>.</a:t>
            </a:r>
            <a:endParaRPr/>
          </a:p>
        </p:txBody>
      </p:sp>
      <p:pic>
        <p:nvPicPr>
          <p:cNvPr id="487" name="Google Shape;487;p66"/>
          <p:cNvPicPr preferRelativeResize="0"/>
          <p:nvPr/>
        </p:nvPicPr>
        <p:blipFill>
          <a:blip r:embed="rId3">
            <a:alphaModFix/>
          </a:blip>
          <a:stretch>
            <a:fillRect/>
          </a:stretch>
        </p:blipFill>
        <p:spPr>
          <a:xfrm>
            <a:off x="1729988" y="2148625"/>
            <a:ext cx="5553075" cy="19812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Ví dụ std::function trong C++11</a:t>
            </a:r>
            <a:endParaRPr/>
          </a:p>
        </p:txBody>
      </p:sp>
      <p:pic>
        <p:nvPicPr>
          <p:cNvPr id="493" name="Google Shape;493;p67"/>
          <p:cNvPicPr preferRelativeResize="0"/>
          <p:nvPr/>
        </p:nvPicPr>
        <p:blipFill>
          <a:blip r:embed="rId3">
            <a:alphaModFix/>
          </a:blip>
          <a:stretch>
            <a:fillRect/>
          </a:stretch>
        </p:blipFill>
        <p:spPr>
          <a:xfrm>
            <a:off x="1032700" y="1017800"/>
            <a:ext cx="5176095" cy="3820899"/>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Bài tập</a:t>
            </a:r>
            <a:endParaRPr/>
          </a:p>
        </p:txBody>
      </p:sp>
      <p:sp>
        <p:nvSpPr>
          <p:cNvPr id="499" name="Google Shape;499;p6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 </a:t>
            </a:r>
            <a:r>
              <a:rPr lang="vi"/>
              <a:t>Sử dụng con trỏ hàm và std::function để tạo hàm có thể thực hiện 4 phép tính cơ bản +, -, *, / . Biết rằng mỗi phép toán chúng ta cần có một hàm có kiểu trả về float, mỗi hàm có 2 tham số float.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6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a:t>
            </a:r>
            <a:r>
              <a:rPr lang="vi"/>
              <a:t>ác phân vùng bộ nhớ ảo</a:t>
            </a:r>
            <a:endParaRPr/>
          </a:p>
        </p:txBody>
      </p:sp>
      <p:pic>
        <p:nvPicPr>
          <p:cNvPr id="505" name="Google Shape;505;p69"/>
          <p:cNvPicPr preferRelativeResize="0"/>
          <p:nvPr/>
        </p:nvPicPr>
        <p:blipFill>
          <a:blip r:embed="rId3">
            <a:alphaModFix/>
          </a:blip>
          <a:stretch>
            <a:fillRect/>
          </a:stretch>
        </p:blipFill>
        <p:spPr>
          <a:xfrm>
            <a:off x="952500" y="1249725"/>
            <a:ext cx="7239000" cy="31242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7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Các phân vùng bộ nhớ ảo</a:t>
            </a:r>
            <a:endParaRPr/>
          </a:p>
        </p:txBody>
      </p:sp>
      <p:sp>
        <p:nvSpPr>
          <p:cNvPr id="511" name="Google Shape;511;p7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b="1" lang="vi"/>
              <a:t>Code segment</a:t>
            </a:r>
            <a:r>
              <a:rPr lang="vi"/>
              <a:t>: Lưu trữ mã lệnh đã được biên dịch của chương trình máy tính,</a:t>
            </a:r>
            <a:endParaRPr/>
          </a:p>
          <a:p>
            <a:pPr indent="0" lvl="0" marL="0" rtl="0" algn="l">
              <a:spcBef>
                <a:spcPts val="1600"/>
              </a:spcBef>
              <a:spcAft>
                <a:spcPts val="0"/>
              </a:spcAft>
              <a:buNone/>
            </a:pPr>
            <a:r>
              <a:rPr lang="vi"/>
              <a:t>- </a:t>
            </a:r>
            <a:r>
              <a:rPr b="1" lang="vi"/>
              <a:t>Data segment</a:t>
            </a:r>
            <a:r>
              <a:rPr lang="vi"/>
              <a:t>: Phân vùng khởi tạo giá trị cho biến static, biến toàn cục.</a:t>
            </a:r>
            <a:endParaRPr/>
          </a:p>
          <a:p>
            <a:pPr indent="0" lvl="0" marL="0" rtl="0" algn="l">
              <a:spcBef>
                <a:spcPts val="1600"/>
              </a:spcBef>
              <a:spcAft>
                <a:spcPts val="0"/>
              </a:spcAft>
              <a:buNone/>
            </a:pPr>
            <a:r>
              <a:rPr lang="vi"/>
              <a:t>- </a:t>
            </a:r>
            <a:r>
              <a:rPr b="1" lang="vi"/>
              <a:t>BSS segment</a:t>
            </a:r>
            <a:r>
              <a:rPr lang="vi"/>
              <a:t>: Phân vùng khởi tạo biến static, toàn cục, nhưng chưa khởi tạo giá trị cụ thể.</a:t>
            </a:r>
            <a:endParaRPr/>
          </a:p>
          <a:p>
            <a:pPr indent="0" lvl="0" marL="0" rtl="0" algn="l">
              <a:spcBef>
                <a:spcPts val="1600"/>
              </a:spcBef>
              <a:spcAft>
                <a:spcPts val="0"/>
              </a:spcAft>
              <a:buNone/>
            </a:pPr>
            <a:r>
              <a:rPr lang="vi"/>
              <a:t>- </a:t>
            </a:r>
            <a:r>
              <a:rPr b="1" lang="vi"/>
              <a:t>Heap segment</a:t>
            </a:r>
            <a:r>
              <a:rPr lang="vi"/>
              <a:t>: Phân vùng cấp phát bộ nhớ động.</a:t>
            </a:r>
            <a:endParaRPr/>
          </a:p>
          <a:p>
            <a:pPr indent="0" lvl="0" marL="0" rtl="0" algn="l">
              <a:spcBef>
                <a:spcPts val="1600"/>
              </a:spcBef>
              <a:spcAft>
                <a:spcPts val="1600"/>
              </a:spcAft>
              <a:buNone/>
            </a:pPr>
            <a:r>
              <a:rPr lang="vi"/>
              <a:t>- </a:t>
            </a:r>
            <a:r>
              <a:rPr b="1" lang="vi"/>
              <a:t>Stack segment</a:t>
            </a:r>
            <a:r>
              <a:rPr lang="vi"/>
              <a:t>: Phân vùng cấp phát bộ nhớ cho tham số các hàm, biến cục bộ.</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7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Một số lỗi thường gặp khi dùng con trỏ</a:t>
            </a:r>
            <a:endParaRPr/>
          </a:p>
        </p:txBody>
      </p:sp>
      <p:sp>
        <p:nvSpPr>
          <p:cNvPr id="517" name="Google Shape;517;p7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 </a:t>
            </a:r>
            <a:r>
              <a:rPr lang="vi"/>
              <a:t>Con trỏ trỏ đến vùng nhớ ngoài phạm vi:</a:t>
            </a:r>
            <a:endParaRPr/>
          </a:p>
        </p:txBody>
      </p:sp>
      <p:pic>
        <p:nvPicPr>
          <p:cNvPr id="518" name="Google Shape;518;p71"/>
          <p:cNvPicPr preferRelativeResize="0"/>
          <p:nvPr/>
        </p:nvPicPr>
        <p:blipFill>
          <a:blip r:embed="rId3">
            <a:alphaModFix/>
          </a:blip>
          <a:stretch>
            <a:fillRect/>
          </a:stretch>
        </p:blipFill>
        <p:spPr>
          <a:xfrm>
            <a:off x="556775" y="1764563"/>
            <a:ext cx="4552950" cy="2676525"/>
          </a:xfrm>
          <a:prstGeom prst="rect">
            <a:avLst/>
          </a:prstGeom>
          <a:noFill/>
          <a:ln>
            <a:noFill/>
          </a:ln>
        </p:spPr>
      </p:pic>
      <p:pic>
        <p:nvPicPr>
          <p:cNvPr id="519" name="Google Shape;519;p71"/>
          <p:cNvPicPr preferRelativeResize="0"/>
          <p:nvPr/>
        </p:nvPicPr>
        <p:blipFill>
          <a:blip r:embed="rId4">
            <a:alphaModFix/>
          </a:blip>
          <a:stretch>
            <a:fillRect/>
          </a:stretch>
        </p:blipFill>
        <p:spPr>
          <a:xfrm>
            <a:off x="5181016" y="1764575"/>
            <a:ext cx="3563234" cy="2676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Variable address and address-of operator</a:t>
            </a:r>
            <a:endParaRPr/>
          </a:p>
          <a:p>
            <a:pPr indent="0" lvl="0" marL="0" rtl="0" algn="l">
              <a:spcBef>
                <a:spcPts val="0"/>
              </a:spcBef>
              <a:spcAft>
                <a:spcPts val="0"/>
              </a:spcAft>
              <a:buNone/>
            </a:pPr>
            <a:r>
              <a:t/>
            </a:r>
            <a:endParaRPr/>
          </a:p>
        </p:txBody>
      </p:sp>
      <p:sp>
        <p:nvSpPr>
          <p:cNvPr id="122" name="Google Shape;122;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vi"/>
              <a:t>Kh</a:t>
            </a:r>
            <a:r>
              <a:rPr lang="vi"/>
              <a:t>ác với tham chiếu, toán tử trỏ đến không tạo ra một tên biến khác, mà nó truy xuất trực tiếp đến vùng nhớ có địa chỉ cụ thể trên Virtual memory.</a:t>
            </a:r>
            <a:endParaRPr/>
          </a:p>
        </p:txBody>
      </p:sp>
      <p:pic>
        <p:nvPicPr>
          <p:cNvPr id="123" name="Google Shape;123;p18"/>
          <p:cNvPicPr preferRelativeResize="0"/>
          <p:nvPr/>
        </p:nvPicPr>
        <p:blipFill>
          <a:blip r:embed="rId3">
            <a:alphaModFix/>
          </a:blip>
          <a:stretch>
            <a:fillRect/>
          </a:stretch>
        </p:blipFill>
        <p:spPr>
          <a:xfrm>
            <a:off x="1746025" y="2119150"/>
            <a:ext cx="4212299" cy="24497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7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Một số lỗi thường gặp khi dùng con trỏ</a:t>
            </a:r>
            <a:endParaRPr/>
          </a:p>
        </p:txBody>
      </p:sp>
      <p:pic>
        <p:nvPicPr>
          <p:cNvPr id="525" name="Google Shape;525;p72"/>
          <p:cNvPicPr preferRelativeResize="0"/>
          <p:nvPr/>
        </p:nvPicPr>
        <p:blipFill>
          <a:blip r:embed="rId3">
            <a:alphaModFix/>
          </a:blip>
          <a:stretch>
            <a:fillRect/>
          </a:stretch>
        </p:blipFill>
        <p:spPr>
          <a:xfrm>
            <a:off x="393200" y="1283088"/>
            <a:ext cx="3905250" cy="3057525"/>
          </a:xfrm>
          <a:prstGeom prst="rect">
            <a:avLst/>
          </a:prstGeom>
          <a:noFill/>
          <a:ln>
            <a:noFill/>
          </a:ln>
        </p:spPr>
      </p:pic>
      <p:pic>
        <p:nvPicPr>
          <p:cNvPr id="526" name="Google Shape;526;p72"/>
          <p:cNvPicPr preferRelativeResize="0"/>
          <p:nvPr/>
        </p:nvPicPr>
        <p:blipFill>
          <a:blip r:embed="rId4">
            <a:alphaModFix/>
          </a:blip>
          <a:stretch>
            <a:fillRect/>
          </a:stretch>
        </p:blipFill>
        <p:spPr>
          <a:xfrm>
            <a:off x="4436325" y="1259275"/>
            <a:ext cx="4114800" cy="31051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7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Một số lỗi thường gặp khi dùng con trỏ</a:t>
            </a:r>
            <a:endParaRPr/>
          </a:p>
        </p:txBody>
      </p:sp>
      <p:sp>
        <p:nvSpPr>
          <p:cNvPr id="532" name="Google Shape;532;p7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Thử chương trình sau:</a:t>
            </a:r>
            <a:endParaRPr/>
          </a:p>
          <a:p>
            <a:pPr indent="0" lvl="0" marL="0" rtl="0" algn="l">
              <a:spcBef>
                <a:spcPts val="1600"/>
              </a:spcBef>
              <a:spcAft>
                <a:spcPts val="1600"/>
              </a:spcAft>
              <a:buNone/>
            </a:pPr>
            <a:r>
              <a:t/>
            </a:r>
            <a:endParaRPr/>
          </a:p>
        </p:txBody>
      </p:sp>
      <p:pic>
        <p:nvPicPr>
          <p:cNvPr id="533" name="Google Shape;533;p73"/>
          <p:cNvPicPr preferRelativeResize="0"/>
          <p:nvPr/>
        </p:nvPicPr>
        <p:blipFill>
          <a:blip r:embed="rId3">
            <a:alphaModFix/>
          </a:blip>
          <a:stretch>
            <a:fillRect/>
          </a:stretch>
        </p:blipFill>
        <p:spPr>
          <a:xfrm>
            <a:off x="2420025" y="1626563"/>
            <a:ext cx="4114800" cy="32289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7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Một số lỗi thường gặp khi dùng con trỏ</a:t>
            </a:r>
            <a:endParaRPr/>
          </a:p>
        </p:txBody>
      </p:sp>
      <p:sp>
        <p:nvSpPr>
          <p:cNvPr id="539" name="Google Shape;539;p7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Không nên sử dụng toán tử delete cho con trỏ name chương trình trên, sửa lỗi:</a:t>
            </a:r>
            <a:endParaRPr/>
          </a:p>
          <a:p>
            <a:pPr indent="0" lvl="0" marL="0" rtl="0" algn="l">
              <a:spcBef>
                <a:spcPts val="1600"/>
              </a:spcBef>
              <a:spcAft>
                <a:spcPts val="1600"/>
              </a:spcAft>
              <a:buNone/>
            </a:pPr>
            <a:r>
              <a:t/>
            </a:r>
            <a:endParaRPr/>
          </a:p>
        </p:txBody>
      </p:sp>
      <p:pic>
        <p:nvPicPr>
          <p:cNvPr id="540" name="Google Shape;540;p74"/>
          <p:cNvPicPr preferRelativeResize="0"/>
          <p:nvPr/>
        </p:nvPicPr>
        <p:blipFill>
          <a:blip r:embed="rId3">
            <a:alphaModFix/>
          </a:blip>
          <a:stretch>
            <a:fillRect/>
          </a:stretch>
        </p:blipFill>
        <p:spPr>
          <a:xfrm>
            <a:off x="401913" y="1718800"/>
            <a:ext cx="3800475" cy="2971800"/>
          </a:xfrm>
          <a:prstGeom prst="rect">
            <a:avLst/>
          </a:prstGeom>
          <a:noFill/>
          <a:ln>
            <a:noFill/>
          </a:ln>
        </p:spPr>
      </p:pic>
      <p:pic>
        <p:nvPicPr>
          <p:cNvPr id="541" name="Google Shape;541;p74"/>
          <p:cNvPicPr preferRelativeResize="0"/>
          <p:nvPr/>
        </p:nvPicPr>
        <p:blipFill>
          <a:blip r:embed="rId4">
            <a:alphaModFix/>
          </a:blip>
          <a:stretch>
            <a:fillRect/>
          </a:stretch>
        </p:blipFill>
        <p:spPr>
          <a:xfrm>
            <a:off x="5029035" y="1718800"/>
            <a:ext cx="3127440" cy="29718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Một số lỗi thường gặp khi dùng con trỏ</a:t>
            </a:r>
            <a:endParaRPr/>
          </a:p>
        </p:txBody>
      </p:sp>
      <p:sp>
        <p:nvSpPr>
          <p:cNvPr id="547" name="Google Shape;547;p7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 </a:t>
            </a:r>
            <a:r>
              <a:rPr lang="vi"/>
              <a:t>Con trỏ trỏ đến biến không còn chịu sự quản lý của chương trình:</a:t>
            </a:r>
            <a:endParaRPr/>
          </a:p>
        </p:txBody>
      </p:sp>
      <p:pic>
        <p:nvPicPr>
          <p:cNvPr id="548" name="Google Shape;548;p75"/>
          <p:cNvPicPr preferRelativeResize="0"/>
          <p:nvPr/>
        </p:nvPicPr>
        <p:blipFill>
          <a:blip r:embed="rId3">
            <a:alphaModFix/>
          </a:blip>
          <a:stretch>
            <a:fillRect/>
          </a:stretch>
        </p:blipFill>
        <p:spPr>
          <a:xfrm>
            <a:off x="2700338" y="1678900"/>
            <a:ext cx="3743325" cy="23241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7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Một số lỗi thường gặp khi dùng con trỏ</a:t>
            </a:r>
            <a:endParaRPr/>
          </a:p>
        </p:txBody>
      </p:sp>
      <p:sp>
        <p:nvSpPr>
          <p:cNvPr id="554" name="Google Shape;554;p7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Sửa lỗi: Sử dụng cấp phát bộ nhớ động thay vì dùng vùng nhớ Heap</a:t>
            </a:r>
            <a:endParaRPr/>
          </a:p>
          <a:p>
            <a:pPr indent="0" lvl="0" marL="0" rtl="0" algn="l">
              <a:spcBef>
                <a:spcPts val="1600"/>
              </a:spcBef>
              <a:spcAft>
                <a:spcPts val="1600"/>
              </a:spcAft>
              <a:buNone/>
            </a:pPr>
            <a:r>
              <a:t/>
            </a:r>
            <a:endParaRPr/>
          </a:p>
        </p:txBody>
      </p:sp>
      <p:pic>
        <p:nvPicPr>
          <p:cNvPr id="555" name="Google Shape;555;p76"/>
          <p:cNvPicPr preferRelativeResize="0"/>
          <p:nvPr/>
        </p:nvPicPr>
        <p:blipFill>
          <a:blip r:embed="rId3">
            <a:alphaModFix/>
          </a:blip>
          <a:stretch>
            <a:fillRect/>
          </a:stretch>
        </p:blipFill>
        <p:spPr>
          <a:xfrm>
            <a:off x="2700338" y="1821738"/>
            <a:ext cx="3743325" cy="256222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7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Một số lỗi thường gặp khi dùng con trỏ</a:t>
            </a:r>
            <a:endParaRPr/>
          </a:p>
        </p:txBody>
      </p:sp>
      <p:sp>
        <p:nvSpPr>
          <p:cNvPr id="561" name="Google Shape;561;p77"/>
          <p:cNvSpPr txBox="1"/>
          <p:nvPr>
            <p:ph idx="1" type="body"/>
          </p:nvPr>
        </p:nvSpPr>
        <p:spPr>
          <a:xfrm>
            <a:off x="311700" y="1229875"/>
            <a:ext cx="8520600" cy="36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Hiện tượng </a:t>
            </a:r>
            <a:r>
              <a:rPr b="1" lang="vi"/>
              <a:t>memory leak</a:t>
            </a:r>
            <a:r>
              <a:rPr lang="vi"/>
              <a:t>: là trường hợp cấp phát vùng nhớ cho chương trình (thường trên heap) nhưng vùng nhớ không được sử dụng hoặc không được giải phóng. </a:t>
            </a:r>
            <a:endParaRPr/>
          </a:p>
          <a:p>
            <a:pPr indent="0" lvl="0" marL="0" rtl="0" algn="l">
              <a:spcBef>
                <a:spcPts val="1600"/>
              </a:spcBef>
              <a:spcAft>
                <a:spcPts val="0"/>
              </a:spcAft>
              <a:buNone/>
            </a:pPr>
            <a:r>
              <a:rPr lang="vi"/>
              <a:t>- Ví dụ:</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vi"/>
              <a:t>- Khắc phục: Cần có con trỏ thay thế vị trí con trỏ </a:t>
            </a:r>
            <a:r>
              <a:rPr b="1" lang="vi"/>
              <a:t>ptr </a:t>
            </a:r>
            <a:r>
              <a:rPr lang="vi"/>
              <a:t>trước khi nó trỏ đi nơi khác.</a:t>
            </a:r>
            <a:endParaRPr/>
          </a:p>
        </p:txBody>
      </p:sp>
      <p:pic>
        <p:nvPicPr>
          <p:cNvPr id="562" name="Google Shape;562;p77"/>
          <p:cNvPicPr preferRelativeResize="0"/>
          <p:nvPr/>
        </p:nvPicPr>
        <p:blipFill>
          <a:blip r:embed="rId3">
            <a:alphaModFix/>
          </a:blip>
          <a:stretch>
            <a:fillRect/>
          </a:stretch>
        </p:blipFill>
        <p:spPr>
          <a:xfrm>
            <a:off x="1238150" y="2515075"/>
            <a:ext cx="2171700" cy="695325"/>
          </a:xfrm>
          <a:prstGeom prst="rect">
            <a:avLst/>
          </a:prstGeom>
          <a:noFill/>
          <a:ln>
            <a:noFill/>
          </a:ln>
        </p:spPr>
      </p:pic>
      <p:pic>
        <p:nvPicPr>
          <p:cNvPr id="563" name="Google Shape;563;p77"/>
          <p:cNvPicPr preferRelativeResize="0"/>
          <p:nvPr/>
        </p:nvPicPr>
        <p:blipFill>
          <a:blip r:embed="rId4">
            <a:alphaModFix/>
          </a:blip>
          <a:stretch>
            <a:fillRect/>
          </a:stretch>
        </p:blipFill>
        <p:spPr>
          <a:xfrm>
            <a:off x="1238138" y="3803288"/>
            <a:ext cx="2257425" cy="105727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7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Một số lỗi thường gặp khi dùng con trỏ</a:t>
            </a:r>
            <a:endParaRPr/>
          </a:p>
        </p:txBody>
      </p:sp>
      <p:pic>
        <p:nvPicPr>
          <p:cNvPr id="569" name="Google Shape;569;p78"/>
          <p:cNvPicPr preferRelativeResize="0"/>
          <p:nvPr/>
        </p:nvPicPr>
        <p:blipFill>
          <a:blip r:embed="rId3">
            <a:alphaModFix/>
          </a:blip>
          <a:stretch>
            <a:fillRect/>
          </a:stretch>
        </p:blipFill>
        <p:spPr>
          <a:xfrm>
            <a:off x="399750" y="988325"/>
            <a:ext cx="4307697" cy="3820900"/>
          </a:xfrm>
          <a:prstGeom prst="rect">
            <a:avLst/>
          </a:prstGeom>
          <a:noFill/>
          <a:ln>
            <a:noFill/>
          </a:ln>
        </p:spPr>
      </p:pic>
      <p:pic>
        <p:nvPicPr>
          <p:cNvPr id="570" name="Google Shape;570;p78"/>
          <p:cNvPicPr preferRelativeResize="0"/>
          <p:nvPr/>
        </p:nvPicPr>
        <p:blipFill>
          <a:blip r:embed="rId4">
            <a:alphaModFix/>
          </a:blip>
          <a:stretch>
            <a:fillRect/>
          </a:stretch>
        </p:blipFill>
        <p:spPr>
          <a:xfrm>
            <a:off x="4881672" y="1017800"/>
            <a:ext cx="3609975" cy="196215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7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Một số lỗi thường gặp khi dùng con trỏ</a:t>
            </a:r>
            <a:endParaRPr/>
          </a:p>
        </p:txBody>
      </p:sp>
      <p:sp>
        <p:nvSpPr>
          <p:cNvPr id="576" name="Google Shape;576;p7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 </a:t>
            </a:r>
            <a:r>
              <a:rPr lang="vi"/>
              <a:t>Khắc phục:</a:t>
            </a:r>
            <a:endParaRPr/>
          </a:p>
        </p:txBody>
      </p:sp>
      <p:pic>
        <p:nvPicPr>
          <p:cNvPr id="577" name="Google Shape;577;p79"/>
          <p:cNvPicPr preferRelativeResize="0"/>
          <p:nvPr/>
        </p:nvPicPr>
        <p:blipFill>
          <a:blip r:embed="rId3">
            <a:alphaModFix/>
          </a:blip>
          <a:stretch>
            <a:fillRect/>
          </a:stretch>
        </p:blipFill>
        <p:spPr>
          <a:xfrm>
            <a:off x="1759697" y="1433197"/>
            <a:ext cx="3346650" cy="3165025"/>
          </a:xfrm>
          <a:prstGeom prst="rect">
            <a:avLst/>
          </a:prstGeom>
          <a:noFill/>
          <a:ln>
            <a:noFill/>
          </a:ln>
        </p:spPr>
      </p:pic>
      <p:pic>
        <p:nvPicPr>
          <p:cNvPr id="578" name="Google Shape;578;p79"/>
          <p:cNvPicPr preferRelativeResize="0"/>
          <p:nvPr/>
        </p:nvPicPr>
        <p:blipFill>
          <a:blip r:embed="rId4">
            <a:alphaModFix/>
          </a:blip>
          <a:stretch>
            <a:fillRect/>
          </a:stretch>
        </p:blipFill>
        <p:spPr>
          <a:xfrm>
            <a:off x="5106350" y="1433188"/>
            <a:ext cx="3771900" cy="248602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8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Một số lỗi thường gặp khi sử dụng con trỏ</a:t>
            </a:r>
            <a:endParaRPr/>
          </a:p>
        </p:txBody>
      </p:sp>
      <p:sp>
        <p:nvSpPr>
          <p:cNvPr id="584" name="Google Shape;584;p8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 </a:t>
            </a:r>
            <a:r>
              <a:rPr lang="vi"/>
              <a:t>Sử dụng sai toán tử delete:</a:t>
            </a:r>
            <a:endParaRPr/>
          </a:p>
        </p:txBody>
      </p:sp>
      <p:pic>
        <p:nvPicPr>
          <p:cNvPr id="585" name="Google Shape;585;p80"/>
          <p:cNvPicPr preferRelativeResize="0"/>
          <p:nvPr/>
        </p:nvPicPr>
        <p:blipFill>
          <a:blip r:embed="rId3">
            <a:alphaModFix/>
          </a:blip>
          <a:stretch>
            <a:fillRect/>
          </a:stretch>
        </p:blipFill>
        <p:spPr>
          <a:xfrm>
            <a:off x="2881313" y="1781175"/>
            <a:ext cx="3381375" cy="158115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8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Kiến thức cần nhớ</a:t>
            </a:r>
            <a:endParaRPr/>
          </a:p>
        </p:txBody>
      </p:sp>
      <p:sp>
        <p:nvSpPr>
          <p:cNvPr id="591" name="Google Shape;591;p8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vi"/>
              <a:t>Con trỏ</a:t>
            </a:r>
            <a:endParaRPr/>
          </a:p>
          <a:p>
            <a:pPr indent="-342900" lvl="0" marL="457200" rtl="0" algn="l">
              <a:spcBef>
                <a:spcPts val="0"/>
              </a:spcBef>
              <a:spcAft>
                <a:spcPts val="0"/>
              </a:spcAft>
              <a:buSzPts val="1800"/>
              <a:buAutoNum type="arabicPeriod"/>
            </a:pPr>
            <a:r>
              <a:rPr lang="vi"/>
              <a:t>Toán tử trong con trỏ</a:t>
            </a:r>
            <a:endParaRPr/>
          </a:p>
          <a:p>
            <a:pPr indent="-342900" lvl="0" marL="457200" rtl="0" algn="l">
              <a:spcBef>
                <a:spcPts val="0"/>
              </a:spcBef>
              <a:spcAft>
                <a:spcPts val="0"/>
              </a:spcAft>
              <a:buSzPts val="1800"/>
              <a:buAutoNum type="arabicPeriod"/>
            </a:pPr>
            <a:r>
              <a:rPr lang="vi"/>
              <a:t>Con trỏ và mảng 1 chiều</a:t>
            </a:r>
            <a:endParaRPr/>
          </a:p>
          <a:p>
            <a:pPr indent="-342900" lvl="0" marL="457200" rtl="0" algn="l">
              <a:spcBef>
                <a:spcPts val="0"/>
              </a:spcBef>
              <a:spcAft>
                <a:spcPts val="0"/>
              </a:spcAft>
              <a:buSzPts val="1800"/>
              <a:buAutoNum type="arabicPeriod"/>
            </a:pPr>
            <a:r>
              <a:rPr lang="vi"/>
              <a:t>Con trỏ và mảng ký tự</a:t>
            </a:r>
            <a:endParaRPr/>
          </a:p>
          <a:p>
            <a:pPr indent="-342900" lvl="0" marL="457200" rtl="0" algn="l">
              <a:spcBef>
                <a:spcPts val="0"/>
              </a:spcBef>
              <a:spcAft>
                <a:spcPts val="0"/>
              </a:spcAft>
              <a:buSzPts val="1800"/>
              <a:buAutoNum type="arabicPeriod"/>
            </a:pPr>
            <a:r>
              <a:rPr lang="vi"/>
              <a:t>Cấp phát bộ nhớ động</a:t>
            </a:r>
            <a:endParaRPr/>
          </a:p>
          <a:p>
            <a:pPr indent="-342900" lvl="0" marL="457200" rtl="0" algn="l">
              <a:spcBef>
                <a:spcPts val="0"/>
              </a:spcBef>
              <a:spcAft>
                <a:spcPts val="0"/>
              </a:spcAft>
              <a:buSzPts val="1800"/>
              <a:buAutoNum type="arabicPeriod"/>
            </a:pPr>
            <a:r>
              <a:rPr lang="vi"/>
              <a:t>Các loại con trỏ hằng</a:t>
            </a:r>
            <a:endParaRPr/>
          </a:p>
          <a:p>
            <a:pPr indent="-342900" lvl="0" marL="457200" rtl="0" algn="l">
              <a:spcBef>
                <a:spcPts val="0"/>
              </a:spcBef>
              <a:spcAft>
                <a:spcPts val="0"/>
              </a:spcAft>
              <a:buSzPts val="1800"/>
              <a:buAutoNum type="arabicPeriod"/>
            </a:pPr>
            <a:r>
              <a:rPr lang="vi"/>
              <a:t>Con trỏ void</a:t>
            </a:r>
            <a:endParaRPr/>
          </a:p>
          <a:p>
            <a:pPr indent="-342900" lvl="0" marL="457200" rtl="0" algn="l">
              <a:spcBef>
                <a:spcPts val="0"/>
              </a:spcBef>
              <a:spcAft>
                <a:spcPts val="0"/>
              </a:spcAft>
              <a:buSzPts val="1800"/>
              <a:buAutoNum type="arabicPeriod"/>
            </a:pPr>
            <a:r>
              <a:rPr lang="vi"/>
              <a:t>Con trỏ trỏ đến con trỏ</a:t>
            </a:r>
            <a:endParaRPr/>
          </a:p>
          <a:p>
            <a:pPr indent="-342900" lvl="0" marL="457200" rtl="0" algn="l">
              <a:spcBef>
                <a:spcPts val="0"/>
              </a:spcBef>
              <a:spcAft>
                <a:spcPts val="0"/>
              </a:spcAft>
              <a:buSzPts val="1800"/>
              <a:buAutoNum type="arabicPeriod"/>
            </a:pPr>
            <a:r>
              <a:rPr lang="vi"/>
              <a:t>Con trỏ và hàm</a:t>
            </a:r>
            <a:endParaRPr/>
          </a:p>
          <a:p>
            <a:pPr indent="-342900" lvl="0" marL="457200" rtl="0" algn="l">
              <a:spcBef>
                <a:spcPts val="0"/>
              </a:spcBef>
              <a:spcAft>
                <a:spcPts val="0"/>
              </a:spcAft>
              <a:buSzPts val="1800"/>
              <a:buAutoNum type="arabicPeriod"/>
            </a:pPr>
            <a:r>
              <a:rPr lang="vi"/>
              <a:t>Con trỏ hàm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Con trỏ (Pointer)</a:t>
            </a:r>
            <a:endParaRPr/>
          </a:p>
        </p:txBody>
      </p:sp>
      <p:sp>
        <p:nvSpPr>
          <p:cNvPr id="129" name="Google Shape;129;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Một con trỏ (pointer) là một biến dùng để lưu trữ địa chỉ của biến khác.</a:t>
            </a:r>
            <a:endParaRPr/>
          </a:p>
          <a:p>
            <a:pPr indent="0" lvl="0" marL="0" rtl="0" algn="l">
              <a:spcBef>
                <a:spcPts val="1600"/>
              </a:spcBef>
              <a:spcAft>
                <a:spcPts val="0"/>
              </a:spcAft>
              <a:buNone/>
            </a:pPr>
            <a:r>
              <a:rPr lang="vi"/>
              <a:t>- Khác với tham chiếu, con trỏ có địa chỉ độc lập so với biến mà nó trỏ đến, giá trị bên trong vùng nhớ của con trỏ chính là địa chỉ của biến mà nó trỏ tới.</a:t>
            </a:r>
            <a:endParaRPr/>
          </a:p>
          <a:p>
            <a:pPr indent="0" lvl="0" marL="0" rtl="0" algn="l">
              <a:spcBef>
                <a:spcPts val="1600"/>
              </a:spcBef>
              <a:spcAft>
                <a:spcPts val="1600"/>
              </a:spcAft>
              <a:buNone/>
            </a:pPr>
            <a:r>
              <a:t/>
            </a:r>
            <a:endParaRPr/>
          </a:p>
        </p:txBody>
      </p:sp>
      <p:pic>
        <p:nvPicPr>
          <p:cNvPr id="130" name="Google Shape;130;p19"/>
          <p:cNvPicPr preferRelativeResize="0"/>
          <p:nvPr/>
        </p:nvPicPr>
        <p:blipFill>
          <a:blip r:embed="rId3">
            <a:alphaModFix/>
          </a:blip>
          <a:stretch>
            <a:fillRect/>
          </a:stretch>
        </p:blipFill>
        <p:spPr>
          <a:xfrm>
            <a:off x="2371675" y="2477125"/>
            <a:ext cx="4314151" cy="25718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82"/>
          <p:cNvSpPr txBox="1"/>
          <p:nvPr>
            <p:ph type="title"/>
          </p:nvPr>
        </p:nvSpPr>
        <p:spPr>
          <a:xfrm>
            <a:off x="311700" y="1256050"/>
            <a:ext cx="8520600" cy="203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Thank you!</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Khai báo con trỏ</a:t>
            </a:r>
            <a:endParaRPr/>
          </a:p>
        </p:txBody>
      </p:sp>
      <p:sp>
        <p:nvSpPr>
          <p:cNvPr id="136" name="Google Shape;136;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a:t>
            </a:r>
            <a:r>
              <a:rPr lang="vi"/>
              <a:t>Tổng quát:</a:t>
            </a:r>
            <a:endParaRPr/>
          </a:p>
          <a:p>
            <a:pPr indent="0" lvl="0" marL="0" rtl="0" algn="l">
              <a:spcBef>
                <a:spcPts val="1600"/>
              </a:spcBef>
              <a:spcAft>
                <a:spcPts val="0"/>
              </a:spcAft>
              <a:buNone/>
            </a:pPr>
            <a:r>
              <a:rPr lang="vi"/>
              <a:t>- Ví dụ: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vi"/>
              <a:t>- </a:t>
            </a:r>
            <a:r>
              <a:rPr b="1" lang="vi"/>
              <a:t>Chú ý</a:t>
            </a:r>
            <a:r>
              <a:rPr lang="vi"/>
              <a:t>: Dấu * trong khai báo con trỏ không phải là toán tử trỏ đến, chỉ là cú pháp do C/C++ quy định.</a:t>
            </a:r>
            <a:endParaRPr/>
          </a:p>
          <a:p>
            <a:pPr indent="0" lvl="0" marL="0" rtl="0" algn="l">
              <a:spcBef>
                <a:spcPts val="1600"/>
              </a:spcBef>
              <a:spcAft>
                <a:spcPts val="1600"/>
              </a:spcAft>
              <a:buNone/>
            </a:pPr>
            <a:r>
              <a:t/>
            </a:r>
            <a:endParaRPr/>
          </a:p>
        </p:txBody>
      </p:sp>
      <p:pic>
        <p:nvPicPr>
          <p:cNvPr id="137" name="Google Shape;137;p20"/>
          <p:cNvPicPr preferRelativeResize="0"/>
          <p:nvPr/>
        </p:nvPicPr>
        <p:blipFill>
          <a:blip r:embed="rId3">
            <a:alphaModFix/>
          </a:blip>
          <a:stretch>
            <a:fillRect/>
          </a:stretch>
        </p:blipFill>
        <p:spPr>
          <a:xfrm>
            <a:off x="1636525" y="1229875"/>
            <a:ext cx="2525150" cy="436875"/>
          </a:xfrm>
          <a:prstGeom prst="rect">
            <a:avLst/>
          </a:prstGeom>
          <a:noFill/>
          <a:ln>
            <a:noFill/>
          </a:ln>
        </p:spPr>
      </p:pic>
      <p:pic>
        <p:nvPicPr>
          <p:cNvPr id="138" name="Google Shape;138;p20"/>
          <p:cNvPicPr preferRelativeResize="0"/>
          <p:nvPr/>
        </p:nvPicPr>
        <p:blipFill>
          <a:blip r:embed="rId4">
            <a:alphaModFix/>
          </a:blip>
          <a:stretch>
            <a:fillRect/>
          </a:stretch>
        </p:blipFill>
        <p:spPr>
          <a:xfrm>
            <a:off x="1666950" y="2150400"/>
            <a:ext cx="5067300" cy="1162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Khai báo con trỏ</a:t>
            </a:r>
            <a:endParaRPr/>
          </a:p>
        </p:txBody>
      </p:sp>
      <p:sp>
        <p:nvSpPr>
          <p:cNvPr id="144" name="Google Shape;144;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333333"/>
                </a:solidFill>
              </a:rPr>
              <a:t>- Cách khai báo dễ gây nhầm lẫn:</a:t>
            </a:r>
            <a:endParaRPr>
              <a:solidFill>
                <a:srgbClr val="333333"/>
              </a:solidFill>
            </a:endParaRPr>
          </a:p>
          <a:p>
            <a:pPr indent="0" lvl="0" marL="0" rtl="0" algn="l">
              <a:spcBef>
                <a:spcPts val="1600"/>
              </a:spcBef>
              <a:spcAft>
                <a:spcPts val="0"/>
              </a:spcAft>
              <a:buNone/>
            </a:pPr>
            <a:r>
              <a:rPr b="1" lang="vi" sz="1000">
                <a:solidFill>
                  <a:srgbClr val="333333"/>
                </a:solidFill>
                <a:highlight>
                  <a:srgbClr val="F7F7F7"/>
                </a:highlight>
                <a:latin typeface="Consolas"/>
                <a:ea typeface="Consolas"/>
                <a:cs typeface="Consolas"/>
                <a:sym typeface="Consolas"/>
              </a:rPr>
              <a:t>int</a:t>
            </a:r>
            <a:r>
              <a:rPr lang="vi" sz="1000">
                <a:solidFill>
                  <a:srgbClr val="333333"/>
                </a:solidFill>
                <a:highlight>
                  <a:srgbClr val="F7F7F7"/>
                </a:highlight>
                <a:latin typeface="Consolas"/>
                <a:ea typeface="Consolas"/>
                <a:cs typeface="Consolas"/>
                <a:sym typeface="Consolas"/>
              </a:rPr>
              <a:t> *iPtr1; </a:t>
            </a:r>
            <a:r>
              <a:rPr i="1" lang="vi" sz="1000">
                <a:solidFill>
                  <a:srgbClr val="999988"/>
                </a:solidFill>
                <a:highlight>
                  <a:srgbClr val="F7F7F7"/>
                </a:highlight>
                <a:latin typeface="Consolas"/>
                <a:ea typeface="Consolas"/>
                <a:cs typeface="Consolas"/>
                <a:sym typeface="Consolas"/>
              </a:rPr>
              <a:t>//We recommended you use this way to declare pointers</a:t>
            </a:r>
            <a:endParaRPr sz="1000">
              <a:solidFill>
                <a:srgbClr val="333333"/>
              </a:solidFill>
              <a:highlight>
                <a:srgbClr val="F7F7F7"/>
              </a:highlight>
              <a:latin typeface="Consolas"/>
              <a:ea typeface="Consolas"/>
              <a:cs typeface="Consolas"/>
              <a:sym typeface="Consolas"/>
            </a:endParaRPr>
          </a:p>
          <a:p>
            <a:pPr indent="0" lvl="0" marL="0" rtl="0" algn="l">
              <a:spcBef>
                <a:spcPts val="1600"/>
              </a:spcBef>
              <a:spcAft>
                <a:spcPts val="0"/>
              </a:spcAft>
              <a:buNone/>
            </a:pPr>
            <a:r>
              <a:rPr b="1" lang="vi" sz="1000">
                <a:solidFill>
                  <a:srgbClr val="333333"/>
                </a:solidFill>
                <a:highlight>
                  <a:srgbClr val="F7F7F7"/>
                </a:highlight>
                <a:latin typeface="Consolas"/>
                <a:ea typeface="Consolas"/>
                <a:cs typeface="Consolas"/>
                <a:sym typeface="Consolas"/>
              </a:rPr>
              <a:t>int</a:t>
            </a:r>
            <a:r>
              <a:rPr lang="vi" sz="1000">
                <a:solidFill>
                  <a:srgbClr val="333333"/>
                </a:solidFill>
                <a:highlight>
                  <a:srgbClr val="F7F7F7"/>
                </a:highlight>
                <a:latin typeface="Consolas"/>
                <a:ea typeface="Consolas"/>
                <a:cs typeface="Consolas"/>
                <a:sym typeface="Consolas"/>
              </a:rPr>
              <a:t>* iPtr2, iPtr3;</a:t>
            </a:r>
            <a:endParaRPr sz="1000">
              <a:solidFill>
                <a:srgbClr val="333333"/>
              </a:solidFill>
              <a:highlight>
                <a:srgbClr val="F7F7F7"/>
              </a:highlight>
              <a:latin typeface="Consolas"/>
              <a:ea typeface="Consolas"/>
              <a:cs typeface="Consolas"/>
              <a:sym typeface="Consolas"/>
            </a:endParaRPr>
          </a:p>
          <a:p>
            <a:pPr indent="0" lvl="0" marL="0" rtl="0" algn="l">
              <a:spcBef>
                <a:spcPts val="1600"/>
              </a:spcBef>
              <a:spcAft>
                <a:spcPts val="0"/>
              </a:spcAft>
              <a:buNone/>
            </a:pPr>
            <a:r>
              <a:rPr lang="vi">
                <a:solidFill>
                  <a:srgbClr val="333333"/>
                </a:solidFill>
              </a:rPr>
              <a:t>- Kiểu dữ liệu của con trỏ không mô tả giá trị địa chỉ được lưu trữ bên trong con trỏ, mà kiểu dữ liệu của con trỏ xác định kiểu dữ liệu của biến mà nó trỏ tới.</a:t>
            </a:r>
            <a:r>
              <a:rPr lang="vi">
                <a:solidFill>
                  <a:srgbClr val="333333"/>
                </a:solidFill>
                <a:highlight>
                  <a:srgbClr val="F7F7F7"/>
                </a:highlight>
              </a:rPr>
              <a:t> </a:t>
            </a:r>
            <a:endParaRPr>
              <a:solidFill>
                <a:srgbClr val="333333"/>
              </a:solidFill>
              <a:highlight>
                <a:srgbClr val="F7F7F7"/>
              </a:highlight>
            </a:endParaRPr>
          </a:p>
          <a:p>
            <a:pPr indent="0" lvl="0" marL="0" rtl="0" algn="l">
              <a:spcBef>
                <a:spcPts val="1600"/>
              </a:spcBef>
              <a:spcAft>
                <a:spcPts val="1600"/>
              </a:spcAft>
              <a:buNone/>
            </a:pPr>
            <a:r>
              <a:t/>
            </a:r>
            <a:endParaRPr/>
          </a:p>
        </p:txBody>
      </p:sp>
      <p:pic>
        <p:nvPicPr>
          <p:cNvPr id="145" name="Google Shape;145;p21"/>
          <p:cNvPicPr preferRelativeResize="0"/>
          <p:nvPr/>
        </p:nvPicPr>
        <p:blipFill>
          <a:blip r:embed="rId3">
            <a:alphaModFix/>
          </a:blip>
          <a:stretch>
            <a:fillRect/>
          </a:stretch>
        </p:blipFill>
        <p:spPr>
          <a:xfrm>
            <a:off x="2855938" y="3482013"/>
            <a:ext cx="2733675" cy="885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