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906" r:id="rId2"/>
    <p:sldMasterId id="2147483919" r:id="rId3"/>
  </p:sldMasterIdLst>
  <p:notesMasterIdLst>
    <p:notesMasterId r:id="rId44"/>
  </p:notesMasterIdLst>
  <p:handoutMasterIdLst>
    <p:handoutMasterId r:id="rId45"/>
  </p:handoutMasterIdLst>
  <p:sldIdLst>
    <p:sldId id="263" r:id="rId4"/>
    <p:sldId id="388" r:id="rId5"/>
    <p:sldId id="399" r:id="rId6"/>
    <p:sldId id="266" r:id="rId7"/>
    <p:sldId id="267" r:id="rId8"/>
    <p:sldId id="348" r:id="rId9"/>
    <p:sldId id="365" r:id="rId10"/>
    <p:sldId id="347" r:id="rId11"/>
    <p:sldId id="368" r:id="rId12"/>
    <p:sldId id="389" r:id="rId13"/>
    <p:sldId id="353" r:id="rId14"/>
    <p:sldId id="392" r:id="rId15"/>
    <p:sldId id="393" r:id="rId16"/>
    <p:sldId id="394" r:id="rId17"/>
    <p:sldId id="354" r:id="rId18"/>
    <p:sldId id="356" r:id="rId19"/>
    <p:sldId id="374" r:id="rId20"/>
    <p:sldId id="375" r:id="rId21"/>
    <p:sldId id="376" r:id="rId22"/>
    <p:sldId id="359" r:id="rId23"/>
    <p:sldId id="378" r:id="rId24"/>
    <p:sldId id="358" r:id="rId25"/>
    <p:sldId id="395" r:id="rId26"/>
    <p:sldId id="360" r:id="rId27"/>
    <p:sldId id="407" r:id="rId28"/>
    <p:sldId id="396" r:id="rId29"/>
    <p:sldId id="409" r:id="rId30"/>
    <p:sldId id="408" r:id="rId31"/>
    <p:sldId id="410" r:id="rId32"/>
    <p:sldId id="405" r:id="rId33"/>
    <p:sldId id="404" r:id="rId34"/>
    <p:sldId id="412" r:id="rId35"/>
    <p:sldId id="406" r:id="rId36"/>
    <p:sldId id="379" r:id="rId37"/>
    <p:sldId id="361" r:id="rId38"/>
    <p:sldId id="364" r:id="rId39"/>
    <p:sldId id="398" r:id="rId40"/>
    <p:sldId id="386" r:id="rId41"/>
    <p:sldId id="387" r:id="rId42"/>
    <p:sldId id="401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DFE"/>
    <a:srgbClr val="E9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4660"/>
  </p:normalViewPr>
  <p:slideViewPr>
    <p:cSldViewPr>
      <p:cViewPr varScale="1">
        <p:scale>
          <a:sx n="77" d="100"/>
          <a:sy n="77" d="100"/>
        </p:scale>
        <p:origin x="11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8197F6-0254-445F-8AED-8FB78382EF8C}" type="datetimeFigureOut">
              <a:rPr lang="en-US"/>
              <a:pPr>
                <a:defRPr/>
              </a:pPr>
              <a:t>12-Nov-18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32040C8-FC36-4AD2-9C74-8A353DBD1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0B95872-4AEE-442B-A1BC-1B5E6CFFB2A5}" type="datetimeFigureOut">
              <a:rPr lang="en-US"/>
              <a:pPr>
                <a:defRPr/>
              </a:pPr>
              <a:t>12-Nov-18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7A71AC0-B37F-4A89-82FF-87D69A5DAE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A30174-7AB1-4795-9C3B-DE1172948545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53268-78E2-4298-B175-7488609B549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E83EDFF-F709-44A6-BE73-9E027CD12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66375-92A7-4EC5-A99A-D46F4F0B4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9751C-7AD1-47D7-A76A-58FA4D521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0DB17-7D41-457B-AD16-CD98459C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16FEE-F429-4122-AE0C-AB1F0CE4587C}" type="datetime4">
              <a:rPr lang="en-US"/>
              <a:pPr>
                <a:defRPr/>
              </a:pPr>
              <a:t>November 12,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33B04-C737-4675-BDE0-50A0A526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1E06C-FD44-48CA-8631-0482929E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4644AD0B-D877-4AA4-991A-02E4A667E8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3535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9E52-9786-4218-A1C3-15BEEFF3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B923A-550B-4772-8DB5-F68A3DFD8B2B}" type="datetime4">
              <a:rPr lang="en-US"/>
              <a:pPr>
                <a:defRPr/>
              </a:pPr>
              <a:t>November 12,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7BA69-2071-472C-91C1-BCBEB7B5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84A3-4CFB-4AA8-9B7F-43C49414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598071F4-5152-4FF1-8268-DAD0845AF9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67768"/>
      </p:ext>
    </p:extLst>
  </p:cSld>
  <p:clrMapOvr>
    <a:masterClrMapping/>
  </p:clrMapOvr>
  <p:transition spd="med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43DFC-965E-4295-966F-F28C31E3C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4265A-0CF7-45BE-ACEA-33C76275937B}" type="datetime4">
              <a:rPr lang="en-US"/>
              <a:pPr>
                <a:defRPr/>
              </a:pPr>
              <a:t>November 12,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29B39-E1E8-4714-B6A7-65CA3571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FFC6C-8E42-4D73-8554-0BA81162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FEE9BDE-8BEB-4E6E-87F0-76672895F0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9388"/>
      </p:ext>
    </p:extLst>
  </p:cSld>
  <p:clrMapOvr>
    <a:masterClrMapping/>
  </p:clrMapOvr>
  <p:transition spd="med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12A0D11-663B-42C3-BAC9-2EBDC09C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4E3EB-6062-4E59-B282-7BF104DF5B43}" type="datetime4">
              <a:rPr lang="en-US"/>
              <a:pPr>
                <a:defRPr/>
              </a:pPr>
              <a:t>November 12, 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06BCE5-7A3B-465B-BBE8-5221A6A8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B1327A-860D-417D-9899-A65195EB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9A3716E-64CC-4844-808D-D5612C96B6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5272"/>
      </p:ext>
    </p:extLst>
  </p:cSld>
  <p:clrMapOvr>
    <a:masterClrMapping/>
  </p:clrMapOvr>
  <p:transition spd="med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FC072A3-F083-4AA2-B04A-891E000A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C5C16-5C3C-4CFF-A5F3-B99676D93BF6}" type="datetime4">
              <a:rPr lang="en-US"/>
              <a:pPr>
                <a:defRPr/>
              </a:pPr>
              <a:t>November 12, 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7727DEE-8897-4449-8AD9-40F20B86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F323483-613A-4F8A-ABAD-FA4A969F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E93879E-80F6-426F-88CC-26E259FEF0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51309"/>
      </p:ext>
    </p:extLst>
  </p:cSld>
  <p:clrMapOvr>
    <a:masterClrMapping/>
  </p:clrMapOvr>
  <p:transition spd="med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BDF92CF2-0FEA-40C8-9419-489B1DD0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187C5-07B0-4027-9EFA-AC42E05056EE}" type="datetime4">
              <a:rPr lang="en-US"/>
              <a:pPr>
                <a:defRPr/>
              </a:pPr>
              <a:t>November 12, 2018</a:t>
            </a:fld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574FA7A-9577-48A6-94B3-B2C4959C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E22059B-0CEF-40CE-A9C3-4D167949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BCD748CA-67AE-4F8C-9452-890B8624F3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18022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65FE1-A4E7-4C17-8CA2-6DCD7B70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072E3-BABF-4F8F-A793-A6E6DD8F4B13}" type="datetime4">
              <a:rPr lang="en-US"/>
              <a:pPr>
                <a:defRPr/>
              </a:pPr>
              <a:t>November 12, 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0A323-C484-4375-A17F-29F2118E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FD565-B5E5-4914-885E-6B8EB7AC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D7D8BDFE-1FC1-4998-959D-DA6C5F855E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23332"/>
      </p:ext>
    </p:extLst>
  </p:cSld>
  <p:clrMapOvr>
    <a:masterClrMapping/>
  </p:clrMapOvr>
  <p:transition spd="med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447B85F-E5D4-4DD4-A0F5-1371B922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E1DD5-F44A-4E36-A675-615AF6DAAE66}" type="datetime4">
              <a:rPr lang="en-US"/>
              <a:pPr>
                <a:defRPr/>
              </a:pPr>
              <a:t>November 12, 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9DCD9D-906E-458E-83B1-12E1B266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7F7C013-6A69-42B7-8FD6-A826E1DB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6875889-33A3-4365-8ED0-7AB5E3B119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74889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A141739-DC40-4789-9D46-5D963883C0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965D75E-2F0D-4A8B-8617-67E77A1C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BC8BC-C945-4B0F-998E-67512FE70E32}" type="datetime4">
              <a:rPr lang="en-US"/>
              <a:pPr>
                <a:defRPr/>
              </a:pPr>
              <a:t>November 12, 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51747A3-1111-4D0E-87E2-486BBEED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B2E854A-F361-464D-81CB-1EC0D2FF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6DD19EC-432E-4130-93D8-F261D3F38F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91037"/>
      </p:ext>
    </p:extLst>
  </p:cSld>
  <p:clrMapOvr>
    <a:masterClrMapping/>
  </p:clrMapOvr>
  <p:transition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24C2D-2F88-4767-B4A6-659A8954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AA720-5653-4160-9D24-DFB85EDB9434}" type="datetime4">
              <a:rPr lang="en-US"/>
              <a:pPr>
                <a:defRPr/>
              </a:pPr>
              <a:t>November 12,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8CFE1-D823-47D2-B289-D94745D9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BFBCC-D369-4348-AAEE-8281EC4F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72EB910-B0F0-471F-AF54-44A65B79EF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18204"/>
      </p:ext>
    </p:extLst>
  </p:cSld>
  <p:clrMapOvr>
    <a:masterClrMapping/>
  </p:clrMapOvr>
  <p:transition spd="med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51080-19B7-46D5-90A2-9F390F06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B2109-5DD3-4D95-A105-BD5CAFC0DEB6}" type="datetime4">
              <a:rPr lang="en-US"/>
              <a:pPr>
                <a:defRPr/>
              </a:pPr>
              <a:t>November 12,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99808-F06E-4FBB-94E0-F8D53ABC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F7625-F91E-4B4B-BC77-21B5237C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1F4836F-FF5C-41CA-95D6-7533E37B87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02006"/>
      </p:ext>
    </p:extLst>
  </p:cSld>
  <p:clrMapOvr>
    <a:masterClrMapping/>
  </p:clrMapOvr>
  <p:transition spd="med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C0BF-B312-4D44-BA6F-97552D4E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EBF72-34D2-4FE6-8DCF-2669C671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16C3883-6247-44E2-8839-0D289DA13A3B}" type="datetime4">
              <a:rPr lang="en-US"/>
              <a:pPr>
                <a:defRPr/>
              </a:pPr>
              <a:t>November 12, 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F5BCA-0C2B-4BA1-A621-2A5F43E0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7865F-A1EF-4282-9F9B-630D361A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BCD748CA-67AE-4F8C-9452-890B8624F3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11579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E1C9FF86-86A4-4F9A-AEF4-8167F736B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0C0E1-41D8-4954-843A-81C74243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F8E24-744C-437B-B4EC-B77A3A08B96C}" type="datetime1">
              <a:rPr lang="en-US"/>
              <a:pPr>
                <a:defRPr/>
              </a:pPr>
              <a:t>12-Nov-18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F5B45-BD44-46A7-845A-38431230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69177-ABE7-4F2B-BA1F-FCB57D16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A8A8F-8DA9-433E-ACD3-1491F7756A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19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994D2-7B58-4FF1-BF31-C05894AF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2B4F8-0CA8-4BD8-B53D-972A529FFBC5}" type="datetime1">
              <a:rPr lang="en-US"/>
              <a:pPr>
                <a:defRPr/>
              </a:pPr>
              <a:t>12-Nov-18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569E3-8F0C-4C58-9DFA-54548808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FD50-1DD2-47C8-B83F-C2FDD9EE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2FDCE-7F3E-47F2-8628-F7D70FB14C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974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A6960-FACF-44C1-9F59-E617177C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2B4F8-0CA8-4BD8-B53D-972A529FFBC5}" type="datetime1">
              <a:rPr lang="en-US"/>
              <a:pPr>
                <a:defRPr/>
              </a:pPr>
              <a:t>12-Nov-18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4A5C9-1540-4428-9EAA-88678E2A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4B836-2EA4-4BC5-8095-C050A3A0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5ACCF-264C-4C57-BE4A-14AC2F3C45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607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1B25F84-CFA4-4854-9A75-74A0DF27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2B4F8-0CA8-4BD8-B53D-972A529FFBC5}" type="datetime1">
              <a:rPr lang="en-US"/>
              <a:pPr>
                <a:defRPr/>
              </a:pPr>
              <a:t>12-Nov-18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34950D-04F0-468F-8F45-385F8AC7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5DF1634-3BB5-4F34-A1FB-2174112B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3F611-2D3C-4EDB-B153-96C375DE10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029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8D2EF78-A6A9-421B-AF84-8B5B1509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2B4F8-0CA8-4BD8-B53D-972A529FFBC5}" type="datetime1">
              <a:rPr lang="en-US"/>
              <a:pPr>
                <a:defRPr/>
              </a:pPr>
              <a:t>12-Nov-18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C311B1-60A0-44FA-B14A-9E24A382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6045506-5E26-41DF-AF65-CEE2CCBE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7AF9B-1B53-40D6-8DAB-1B618CB3A8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4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48F764B-5EB1-4ACF-85C4-BE5DC5DC0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7D871443-3D80-42FA-BD2C-E6F4177C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8FE7E-9756-40EF-9E5E-99A80CDB1E14}" type="datetime1">
              <a:rPr lang="en-US"/>
              <a:pPr>
                <a:defRPr/>
              </a:pPr>
              <a:t>12-Nov-18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2271928D-647B-4CB1-8D53-48E8B06B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57037A0-7617-4AE7-99F8-3D5D8A5E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43551-4A54-4837-9035-7BF4CA7B15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94600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AF1CC-73E3-4551-88C6-85F0F747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4C36A-5CE1-4FC2-B79A-BECA54308B3F}" type="datetime1">
              <a:rPr lang="en-US"/>
              <a:pPr>
                <a:defRPr/>
              </a:pPr>
              <a:t>12-Nov-18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C6CF5-30A2-49B5-89D1-88E63365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C106-1E95-45A0-B10D-1DEFE335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7049A-F10A-4105-AFC1-E0E200F1FC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357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A192835-D9FD-4271-A9A9-04211B42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2B4F8-0CA8-4BD8-B53D-972A529FFBC5}" type="datetime1">
              <a:rPr lang="en-US"/>
              <a:pPr>
                <a:defRPr/>
              </a:pPr>
              <a:t>12-Nov-18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62AC36C-4501-4D83-A76B-89F78B58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1B7611-AD13-43A3-A5D2-755E62C1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8F4C4-4487-4933-875A-F11A56FAF5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498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7BF9F51-1175-4635-A1CB-49C79F30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2B4F8-0CA8-4BD8-B53D-972A529FFBC5}" type="datetime1">
              <a:rPr lang="en-US"/>
              <a:pPr>
                <a:defRPr/>
              </a:pPr>
              <a:t>12-Nov-18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058742-807E-4DF2-BA62-E6F07563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F891683-1ACD-4559-BA72-A600B16D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40FD0-F11B-461C-BBFC-32C625FBE2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367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6EE50-C372-4338-A72C-13EE1B6A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2B4F8-0CA8-4BD8-B53D-972A529FFBC5}" type="datetime1">
              <a:rPr lang="en-US"/>
              <a:pPr>
                <a:defRPr/>
              </a:pPr>
              <a:t>12-Nov-18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7EF57-9EA2-4080-B0E5-234ADC08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BB09-7718-4EF3-8186-91ACE6ED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7BF39-7AC4-4993-8A97-1D19EA42E0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005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CDED-FBBA-43F1-9DEC-7B541453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2B4F8-0CA8-4BD8-B53D-972A529FFBC5}" type="datetime1">
              <a:rPr lang="en-US"/>
              <a:pPr>
                <a:defRPr/>
              </a:pPr>
              <a:t>12-Nov-18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3653E-D0CB-4DDE-BB60-6E95C1C3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3FBE7-36D1-4DAA-8E82-8F344326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A3FD7-774D-4187-B903-97565AAE10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42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29FDED8-F7EB-4EC4-8793-6493C9FF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2B4F8-0CA8-4BD8-B53D-972A529FFBC5}" type="datetime1">
              <a:rPr lang="en-US"/>
              <a:pPr>
                <a:defRPr/>
              </a:pPr>
              <a:t>12-Nov-18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281157-B277-48F1-8C52-F9E5ECC5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0CADB6-E406-4894-82E0-DFE7A693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E4018-EEAA-4483-BB56-E6F6747C63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3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3BB5B-937B-4EE0-8065-F6BE7090A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7D25D-1F71-4808-9CDA-B9D9743AE4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8A512-BBF3-4CC4-B2A1-C5561650F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F1E9586-EE5D-4434-B051-70F11C1A2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3118A-2750-4035-89F2-66680480E6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4791B-2885-4C7C-86D7-636A379ED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39E49017-883D-4989-8DFA-E3D7181490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5" r:id="rId2"/>
    <p:sldLayoutId id="2147483884" r:id="rId3"/>
    <p:sldLayoutId id="2147483889" r:id="rId4"/>
    <p:sldLayoutId id="2147483890" r:id="rId5"/>
    <p:sldLayoutId id="2147483891" r:id="rId6"/>
    <p:sldLayoutId id="2147483883" r:id="rId7"/>
    <p:sldLayoutId id="2147483892" r:id="rId8"/>
    <p:sldLayoutId id="2147483893" r:id="rId9"/>
    <p:sldLayoutId id="2147483894" r:id="rId10"/>
    <p:sldLayoutId id="214748389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32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8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»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3906963-7433-491D-BEE3-A0DAE468E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-87313"/>
            <a:ext cx="80264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FB6597C-DC34-4A21-950C-4E8592014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346200"/>
            <a:ext cx="8026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8A534-CE0B-44D1-9F5F-5F69B4653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4E987-A1DA-41DF-989A-B679265A1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A5AB9-94E2-48D7-964F-38187C0E6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39E49017-883D-4989-8DFA-E3D7181490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2583F066-6D4E-4778-B88E-5B54AA284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0"/>
            <a:ext cx="5746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9">
            <a:extLst>
              <a:ext uri="{FF2B5EF4-FFF2-40B4-BE49-F238E27FC236}">
                <a16:creationId xmlns:a16="http://schemas.microsoft.com/office/drawing/2014/main" id="{E415632B-11D2-4FF6-B3D8-F21B2C079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354763"/>
            <a:ext cx="5562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en-US" altLang="en-US" sz="1200" i="1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endParaRPr lang="en-US" altLang="en-US" sz="12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33" name="Object 23">
            <a:extLst>
              <a:ext uri="{FF2B5EF4-FFF2-40B4-BE49-F238E27FC236}">
                <a16:creationId xmlns:a16="http://schemas.microsoft.com/office/drawing/2014/main" id="{99D1E14A-7797-4D24-BA2E-E8A7F5645087}"/>
              </a:ext>
            </a:extLst>
          </p:cNvPr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lip" r:id="rId18" imgW="6857143" imgH="48963" progId="MS_ClipArt_Gallery.5">
                  <p:embed/>
                </p:oleObj>
              </mc:Choice>
              <mc:Fallback>
                <p:oleObj name="Clip" r:id="rId18" imgW="6857143" imgH="48963" progId="MS_ClipArt_Gallery.5">
                  <p:embed/>
                  <p:pic>
                    <p:nvPicPr>
                      <p:cNvPr id="1033" name="Object 23">
                        <a:extLst>
                          <a:ext uri="{FF2B5EF4-FFF2-40B4-BE49-F238E27FC236}">
                            <a16:creationId xmlns:a16="http://schemas.microsoft.com/office/drawing/2014/main" id="{99D1E14A-7797-4D24-BA2E-E8A7F564508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655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05" r:id="rId13"/>
  </p:sldLayoutIdLst>
  <p:transition spd="med">
    <p:wipe dir="d"/>
  </p:transition>
  <p:hf hdr="0" dt="0"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3A8FABBF-3AAD-48F6-8829-908140E64D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-87313"/>
            <a:ext cx="80264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561F2217-485D-4072-9D4B-869E034E1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346200"/>
            <a:ext cx="8026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1105A-20B4-4C59-90AC-35B9E98EC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7992B4F8-0CA8-4BD8-B53D-972A529FFBC5}" type="datetime1">
              <a:rPr lang="en-US"/>
              <a:pPr>
                <a:defRPr/>
              </a:pPr>
              <a:t>12-Nov-18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70712-FDDF-46CD-B777-0FD67F2F0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61B79-0DE9-49AC-A1B0-D172EABDA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D7E69D62-ACD6-4083-AC7A-7178CF2E9A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5" name="Picture 6">
            <a:extLst>
              <a:ext uri="{FF2B5EF4-FFF2-40B4-BE49-F238E27FC236}">
                <a16:creationId xmlns:a16="http://schemas.microsoft.com/office/drawing/2014/main" id="{473BD692-BA21-4511-9D94-0780D6B50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0"/>
            <a:ext cx="5746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05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</p:sldLayoutIdLst>
  <p:hf hdr="0" ftr="0" dt="0"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252736"/>
            <a:ext cx="8229600" cy="16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ea typeface="+mj-ea"/>
                <a:cs typeface="+mj-cs"/>
              </a:rPr>
              <a:t>Regression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Simple Linear Regression</a:t>
            </a:r>
          </a:p>
        </p:txBody>
      </p:sp>
      <p:sp>
        <p:nvSpPr>
          <p:cNvPr id="43009" name="Content Placeholder 1"/>
          <p:cNvSpPr>
            <a:spLocks noGrp="1"/>
          </p:cNvSpPr>
          <p:nvPr>
            <p:ph idx="1"/>
          </p:nvPr>
        </p:nvSpPr>
        <p:spPr>
          <a:xfrm>
            <a:off x="371475" y="12192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dirty="0"/>
              <a:t>Regression Analysis of Variance</a:t>
            </a:r>
          </a:p>
          <a:p>
            <a:pPr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dirty="0"/>
              <a:t>ANOVA conducts an </a:t>
            </a:r>
            <a:r>
              <a:rPr lang="en-US" i="1" dirty="0"/>
              <a:t>F</a:t>
            </a:r>
            <a:r>
              <a:rPr lang="en-US" dirty="0"/>
              <a:t>-test to determine whether variation in </a:t>
            </a:r>
            <a:r>
              <a:rPr lang="en-US" i="1" dirty="0"/>
              <a:t>Y</a:t>
            </a:r>
            <a:r>
              <a:rPr lang="en-US" dirty="0"/>
              <a:t> is due to varying levels of </a:t>
            </a:r>
            <a:r>
              <a:rPr lang="en-US" i="1" dirty="0"/>
              <a:t>X.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dirty="0"/>
              <a:t>ANOVA is used to test for </a:t>
            </a:r>
            <a:r>
              <a:rPr lang="en-US" i="1" dirty="0"/>
              <a:t>significance of regression: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i="1" dirty="0"/>
              <a:t>    H</a:t>
            </a:r>
            <a:r>
              <a:rPr lang="en-US" i="1" baseline="-25000" dirty="0"/>
              <a:t>0</a:t>
            </a:r>
            <a:r>
              <a:rPr lang="en-US" i="1" dirty="0"/>
              <a:t>: </a:t>
            </a:r>
            <a:r>
              <a:rPr lang="en-US" dirty="0"/>
              <a:t>population slope coefficient = 0</a:t>
            </a:r>
          </a:p>
          <a:p>
            <a:pPr eaLnBrk="1" hangingPunct="1">
              <a:spcBef>
                <a:spcPct val="0"/>
              </a:spcBef>
              <a:buFont typeface="Wingdings 3" pitchFamily="-72" charset="2"/>
              <a:buNone/>
            </a:pPr>
            <a:r>
              <a:rPr lang="en-US" i="1" dirty="0"/>
              <a:t>    H</a:t>
            </a:r>
            <a:r>
              <a:rPr lang="en-US" i="1" baseline="-25000" dirty="0"/>
              <a:t>1</a:t>
            </a:r>
            <a:r>
              <a:rPr lang="en-US" i="1" dirty="0"/>
              <a:t>: </a:t>
            </a:r>
            <a:r>
              <a:rPr lang="en-US" dirty="0"/>
              <a:t>population slope coefficient 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≠</a:t>
            </a:r>
            <a:r>
              <a:rPr lang="en-US" dirty="0"/>
              <a:t> 0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dirty="0"/>
              <a:t>Rejecting </a:t>
            </a:r>
            <a:r>
              <a:rPr lang="en-US" i="1" dirty="0"/>
              <a:t>H</a:t>
            </a:r>
            <a:r>
              <a:rPr lang="en-US" i="1" baseline="-25000" dirty="0"/>
              <a:t>0 </a:t>
            </a:r>
            <a:r>
              <a:rPr lang="en-US" dirty="0"/>
              <a:t>indicates that </a:t>
            </a:r>
            <a:r>
              <a:rPr lang="en-US" i="1" dirty="0"/>
              <a:t>X</a:t>
            </a:r>
            <a:r>
              <a:rPr lang="en-US" dirty="0"/>
              <a:t> explains variation in </a:t>
            </a:r>
            <a:r>
              <a:rPr lang="en-US" i="1" dirty="0"/>
              <a:t>Y</a:t>
            </a:r>
            <a:r>
              <a:rPr lang="en-US" dirty="0"/>
              <a:t>.</a:t>
            </a:r>
          </a:p>
          <a:p>
            <a:pPr eaLnBrk="1" hangingPunct="1">
              <a:buFont typeface="Wingdings 3" pitchFamily="-72" charset="2"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 spd="med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27384"/>
            <a:ext cx="8458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ea typeface="+mj-ea"/>
                <a:cs typeface="+mj-cs"/>
              </a:rPr>
              <a:t>Residual Analysis and Regression Assumptions</a:t>
            </a:r>
          </a:p>
        </p:txBody>
      </p:sp>
      <p:sp>
        <p:nvSpPr>
          <p:cNvPr id="48129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dirty="0"/>
              <a:t>Residual Analysis</a:t>
            </a:r>
          </a:p>
          <a:p>
            <a:pPr eaLnBrk="1" hangingPunct="1"/>
            <a:r>
              <a:rPr lang="en-US" dirty="0"/>
              <a:t>Residuals are observed errors.</a:t>
            </a:r>
          </a:p>
          <a:p>
            <a:pPr eaLnBrk="1" hangingPunct="1"/>
            <a:r>
              <a:rPr lang="en-US" dirty="0"/>
              <a:t>Residual = Actual </a:t>
            </a:r>
            <a:r>
              <a:rPr lang="en-US" i="1" dirty="0"/>
              <a:t>Y</a:t>
            </a:r>
            <a:r>
              <a:rPr lang="en-US" dirty="0"/>
              <a:t> value 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− </a:t>
            </a:r>
            <a:r>
              <a:rPr lang="en-US" dirty="0"/>
              <a:t>Predicted </a:t>
            </a:r>
            <a:r>
              <a:rPr lang="en-US" i="1" dirty="0"/>
              <a:t>Y</a:t>
            </a:r>
            <a:r>
              <a:rPr lang="en-US" dirty="0"/>
              <a:t> value</a:t>
            </a:r>
          </a:p>
          <a:p>
            <a:pPr eaLnBrk="1" hangingPunct="1"/>
            <a:r>
              <a:rPr lang="en-US" dirty="0"/>
              <a:t>Standard residual = residual / standard deviation</a:t>
            </a:r>
          </a:p>
          <a:p>
            <a:pPr eaLnBrk="1" hangingPunct="1"/>
            <a:r>
              <a:rPr lang="en-US" dirty="0"/>
              <a:t>Rule of thumb: Standard residuals outside of     </a:t>
            </a:r>
            <a:r>
              <a:rPr lang="en-US" dirty="0">
                <a:ea typeface="Cambria Math" charset="0"/>
                <a:cs typeface="Cambria Math" charset="0"/>
              </a:rPr>
              <a:t>±2 or ±3 are potential outliers.</a:t>
            </a:r>
          </a:p>
        </p:txBody>
      </p:sp>
      <p:pic>
        <p:nvPicPr>
          <p:cNvPr id="4813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3713" y="4554538"/>
            <a:ext cx="2876550" cy="167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7397750" y="5011738"/>
            <a:ext cx="152400" cy="2286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  <p:transition spd="med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27384"/>
            <a:ext cx="8458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ea typeface="+mj-ea"/>
                <a:cs typeface="+mj-cs"/>
              </a:rPr>
              <a:t>Residual Analysis and Regression Assumptions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Checking Assumptions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>
                <a:ea typeface="+mn-ea"/>
                <a:cs typeface="+mn-cs"/>
              </a:rPr>
              <a:t>Linearity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examine scatter diagram (should appear linear)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examine residual plot (should appear random)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>
                <a:ea typeface="+mn-ea"/>
                <a:cs typeface="+mn-cs"/>
              </a:rPr>
              <a:t>Normality of Errors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- view a histogram of standard residuals 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- regression is robust to departures from normality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>
                <a:ea typeface="+mn-ea"/>
                <a:cs typeface="+mn-cs"/>
              </a:rPr>
              <a:t>Homoscedasticity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variation about the regression line is constant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>
                <a:ea typeface="+mn-ea"/>
                <a:cs typeface="+mn-cs"/>
              </a:rPr>
              <a:t>Independence of Errors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successive observations should not be related</a:t>
            </a:r>
          </a:p>
        </p:txBody>
      </p:sp>
    </p:spTree>
  </p:cSld>
  <p:clrMapOvr>
    <a:masterClrMapping/>
  </p:clrMapOvr>
  <p:transition spd="med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27384"/>
            <a:ext cx="8458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ea typeface="+mj-ea"/>
                <a:cs typeface="+mj-cs"/>
              </a:rPr>
              <a:t>Residual Analysis and Regression Assumptions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Example 9.9  Checking Regression Assumptions for the </a:t>
            </a:r>
            <a:r>
              <a:rPr lang="en-US" i="1" u="sng" dirty="0">
                <a:ea typeface="+mn-ea"/>
                <a:cs typeface="+mn-cs"/>
              </a:rPr>
              <a:t>Home Market Value </a:t>
            </a:r>
            <a:r>
              <a:rPr lang="en-US" u="sng" dirty="0">
                <a:ea typeface="+mn-ea"/>
                <a:cs typeface="+mn-cs"/>
              </a:rPr>
              <a:t>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Linearity - linear trend in scatterplot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               - no pattern in residual plot</a:t>
            </a:r>
          </a:p>
        </p:txBody>
      </p:sp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429000"/>
            <a:ext cx="3898900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525" y="3429000"/>
            <a:ext cx="3709988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27384"/>
            <a:ext cx="8458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ea typeface="+mj-ea"/>
                <a:cs typeface="+mj-cs"/>
              </a:rPr>
              <a:t>Residual Analysis and Regression Assumptions</a:t>
            </a:r>
          </a:p>
        </p:txBody>
      </p:sp>
      <p:sp>
        <p:nvSpPr>
          <p:cNvPr id="52225" name="Content Placeholder 1"/>
          <p:cNvSpPr>
            <a:spLocks noGrp="1"/>
          </p:cNvSpPr>
          <p:nvPr>
            <p:ph idx="1"/>
          </p:nvPr>
        </p:nvSpPr>
        <p:spPr>
          <a:xfrm>
            <a:off x="457200" y="1336675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/>
              <a:t>Example 9.9  (continued) Checking Regression Assumptions for the </a:t>
            </a:r>
            <a:r>
              <a:rPr lang="en-US" i="1" u="sng"/>
              <a:t>Home Market Value </a:t>
            </a:r>
            <a:r>
              <a:rPr lang="en-US" u="sng"/>
              <a:t>Data</a:t>
            </a:r>
          </a:p>
          <a:p>
            <a:pPr eaLnBrk="1" hangingPunct="1"/>
            <a:r>
              <a:rPr lang="en-US"/>
              <a:t>Normality of Errors – residual histogram appears slightly skewed but is not a serious departure</a:t>
            </a:r>
          </a:p>
        </p:txBody>
      </p:sp>
      <p:pic>
        <p:nvPicPr>
          <p:cNvPr id="5223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132138"/>
            <a:ext cx="39338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27384"/>
            <a:ext cx="8458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ea typeface="+mj-ea"/>
                <a:cs typeface="+mj-cs"/>
              </a:rPr>
              <a:t>Residual Analysis and Regression Assumptions</a:t>
            </a:r>
          </a:p>
        </p:txBody>
      </p:sp>
      <p:sp>
        <p:nvSpPr>
          <p:cNvPr id="53249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/>
              <a:t>Example 9.9 (continued) Checking Regression Assumptions for the </a:t>
            </a:r>
            <a:r>
              <a:rPr lang="en-US" i="1" u="sng"/>
              <a:t>Home Market Value </a:t>
            </a:r>
            <a:r>
              <a:rPr lang="en-US" u="sng"/>
              <a:t>Data</a:t>
            </a:r>
          </a:p>
          <a:p>
            <a:pPr eaLnBrk="1" hangingPunct="1"/>
            <a:r>
              <a:rPr lang="en-US"/>
              <a:t>Homoscedasticity – residual plot shows no serious difference in the spread of the data for different </a:t>
            </a:r>
            <a:r>
              <a:rPr lang="en-US" i="1"/>
              <a:t>X</a:t>
            </a:r>
            <a:r>
              <a:rPr lang="en-US"/>
              <a:t> values.</a:t>
            </a:r>
          </a:p>
        </p:txBody>
      </p:sp>
      <p:pic>
        <p:nvPicPr>
          <p:cNvPr id="5325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143250"/>
            <a:ext cx="4813300" cy="280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Multiple Linear Regression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Multiple Regression</a:t>
            </a:r>
            <a:r>
              <a:rPr lang="en-US" i="1" dirty="0"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has more than one independent variable.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The multiple linear regression equation is: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The ANOVA test for significance of the entire model is: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Bef>
                <a:spcPts val="30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One can also test for significance of individual regression coefficients.</a:t>
            </a:r>
          </a:p>
        </p:txBody>
      </p:sp>
      <p:pic>
        <p:nvPicPr>
          <p:cNvPr id="5530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820988"/>
            <a:ext cx="46101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3979143"/>
            <a:ext cx="37338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Multiple Linear Regression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Example 9.10  Interpreting Regression Results for the </a:t>
            </a:r>
            <a:r>
              <a:rPr lang="en-US" i="1" u="sng" dirty="0">
                <a:ea typeface="+mn-ea"/>
                <a:cs typeface="+mn-cs"/>
              </a:rPr>
              <a:t>Colleges and Universities </a:t>
            </a:r>
            <a:r>
              <a:rPr lang="en-US" u="sng" dirty="0">
                <a:ea typeface="+mn-ea"/>
                <a:cs typeface="+mn-cs"/>
              </a:rPr>
              <a:t>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Colleges try to predict student graduation rates using a variety of characteristics, such as: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1. Median SAT                   3. Acceptance rate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2. Expenditures/student     4. Top 10% of HS class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pic>
        <p:nvPicPr>
          <p:cNvPr id="563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114800"/>
            <a:ext cx="71628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7" name="TextBox 2"/>
          <p:cNvSpPr txBox="1">
            <a:spLocks noChangeArrowheads="1"/>
          </p:cNvSpPr>
          <p:nvPr/>
        </p:nvSpPr>
        <p:spPr bwMode="auto">
          <a:xfrm>
            <a:off x="7388225" y="4419600"/>
            <a:ext cx="339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/>
              <a:t>Y</a:t>
            </a:r>
          </a:p>
        </p:txBody>
      </p:sp>
    </p:spTree>
  </p:cSld>
  <p:clrMapOvr>
    <a:masterClrMapping/>
  </p:clrMapOvr>
  <p:transition spd="med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Multiple Linear Regression</a:t>
            </a:r>
          </a:p>
        </p:txBody>
      </p:sp>
      <p:sp>
        <p:nvSpPr>
          <p:cNvPr id="57345" name="Content Placeholder 1"/>
          <p:cNvSpPr>
            <a:spLocks noGrp="1"/>
          </p:cNvSpPr>
          <p:nvPr>
            <p:ph idx="1"/>
          </p:nvPr>
        </p:nvSpPr>
        <p:spPr>
          <a:xfrm>
            <a:off x="457200" y="1343025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/>
              <a:t>Example 9.10 (continued) Interpreting Regression Results for the </a:t>
            </a:r>
            <a:r>
              <a:rPr lang="en-US" i="1" u="sng"/>
              <a:t>Colleges and Universities </a:t>
            </a:r>
            <a:r>
              <a:rPr lang="en-US" u="sng"/>
              <a:t>Data</a:t>
            </a:r>
          </a:p>
          <a:p>
            <a:pPr eaLnBrk="1" hangingPunct="1"/>
            <a:endParaRPr lang="en-US"/>
          </a:p>
        </p:txBody>
      </p:sp>
      <p:grpSp>
        <p:nvGrpSpPr>
          <p:cNvPr id="57349" name="Group 2"/>
          <p:cNvGrpSpPr>
            <a:grpSpLocks/>
          </p:cNvGrpSpPr>
          <p:nvPr/>
        </p:nvGrpSpPr>
        <p:grpSpPr bwMode="auto">
          <a:xfrm>
            <a:off x="1066800" y="2297113"/>
            <a:ext cx="7567613" cy="3817761"/>
            <a:chOff x="1066800" y="2297440"/>
            <a:chExt cx="7567468" cy="3817474"/>
          </a:xfrm>
        </p:grpSpPr>
        <p:pic>
          <p:nvPicPr>
            <p:cNvPr id="5735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297440"/>
              <a:ext cx="7567468" cy="3817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52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67201" y="2901217"/>
              <a:ext cx="4191000" cy="74134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Multiple Linear Regression</a:t>
            </a:r>
          </a:p>
        </p:txBody>
      </p:sp>
      <p:sp>
        <p:nvSpPr>
          <p:cNvPr id="5836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/>
              <a:t>Example 9.10 (continued) Interpreting Regression Results for the </a:t>
            </a:r>
            <a:r>
              <a:rPr lang="en-US" i="1" u="sng"/>
              <a:t>Colleges and Universities </a:t>
            </a:r>
            <a:r>
              <a:rPr lang="en-US" u="sng"/>
              <a:t>Data</a:t>
            </a:r>
          </a:p>
          <a:p>
            <a:pPr eaLnBrk="1" hangingPunct="1"/>
            <a:endParaRPr lang="en-US"/>
          </a:p>
        </p:txBody>
      </p:sp>
      <p:sp>
        <p:nvSpPr>
          <p:cNvPr id="58371" name="TextBox 5"/>
          <p:cNvSpPr txBox="1">
            <a:spLocks noChangeArrowheads="1"/>
          </p:cNvSpPr>
          <p:nvPr/>
        </p:nvSpPr>
        <p:spPr bwMode="auto">
          <a:xfrm>
            <a:off x="2898775" y="5929313"/>
            <a:ext cx="8286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9.14</a:t>
            </a:r>
          </a:p>
        </p:txBody>
      </p:sp>
      <p:pic>
        <p:nvPicPr>
          <p:cNvPr id="583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671888"/>
            <a:ext cx="32702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514600"/>
            <a:ext cx="5534025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6" name="TextBox 2"/>
          <p:cNvSpPr txBox="1">
            <a:spLocks noChangeArrowheads="1"/>
          </p:cNvSpPr>
          <p:nvPr/>
        </p:nvSpPr>
        <p:spPr bwMode="auto">
          <a:xfrm>
            <a:off x="6097588" y="2524125"/>
            <a:ext cx="2476500" cy="1016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All of the slope coefficient </a:t>
            </a:r>
            <a:r>
              <a:rPr lang="en-US" sz="2000" i="1"/>
              <a:t>p</a:t>
            </a:r>
            <a:r>
              <a:rPr lang="en-US" sz="2000"/>
              <a:t>-values are &lt; 0.05.</a:t>
            </a:r>
          </a:p>
        </p:txBody>
      </p:sp>
      <p:sp>
        <p:nvSpPr>
          <p:cNvPr id="58377" name="TextBox 9"/>
          <p:cNvSpPr txBox="1">
            <a:spLocks noChangeArrowheads="1"/>
          </p:cNvSpPr>
          <p:nvPr/>
        </p:nvSpPr>
        <p:spPr bwMode="auto">
          <a:xfrm>
            <a:off x="4002088" y="4102100"/>
            <a:ext cx="4572000" cy="7080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The residual plots (only one shown here) show random patterns about 0.</a:t>
            </a:r>
          </a:p>
        </p:txBody>
      </p:sp>
      <p:sp>
        <p:nvSpPr>
          <p:cNvPr id="58378" name="TextBox 11"/>
          <p:cNvSpPr txBox="1">
            <a:spLocks noChangeArrowheads="1"/>
          </p:cNvSpPr>
          <p:nvPr/>
        </p:nvSpPr>
        <p:spPr bwMode="auto">
          <a:xfrm>
            <a:off x="4933950" y="3519488"/>
            <a:ext cx="11636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From Figure 9.13</a:t>
            </a:r>
          </a:p>
        </p:txBody>
      </p:sp>
      <p:sp>
        <p:nvSpPr>
          <p:cNvPr id="58379" name="TextBox 12"/>
          <p:cNvSpPr txBox="1">
            <a:spLocks noChangeArrowheads="1"/>
          </p:cNvSpPr>
          <p:nvPr/>
        </p:nvSpPr>
        <p:spPr bwMode="auto">
          <a:xfrm>
            <a:off x="4002088" y="5105400"/>
            <a:ext cx="4572000" cy="7080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Normal probability plots (not shown) also validate assumptions.</a:t>
            </a:r>
          </a:p>
        </p:txBody>
      </p:sp>
    </p:spTree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Topics</a:t>
            </a:r>
          </a:p>
        </p:txBody>
      </p:sp>
      <p:sp>
        <p:nvSpPr>
          <p:cNvPr id="3072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Regression Analysis</a:t>
            </a:r>
          </a:p>
          <a:p>
            <a:pPr eaLnBrk="1" hangingPunct="1"/>
            <a:r>
              <a:rPr lang="en-US" sz="2800"/>
              <a:t>Simple Linear Regression</a:t>
            </a:r>
          </a:p>
          <a:p>
            <a:pPr eaLnBrk="1" hangingPunct="1"/>
            <a:r>
              <a:rPr lang="en-US" sz="2800"/>
              <a:t>Residual Analysis and Regression Assumptions</a:t>
            </a:r>
          </a:p>
          <a:p>
            <a:pPr eaLnBrk="1" hangingPunct="1"/>
            <a:r>
              <a:rPr lang="en-US" sz="2800"/>
              <a:t>Multiple Linear Regression</a:t>
            </a:r>
          </a:p>
          <a:p>
            <a:pPr eaLnBrk="1" hangingPunct="1"/>
            <a:r>
              <a:rPr lang="en-US" sz="2800"/>
              <a:t>Building Good Regression Models</a:t>
            </a:r>
          </a:p>
          <a:p>
            <a:pPr eaLnBrk="1" hangingPunct="1"/>
            <a:r>
              <a:rPr lang="en-US" sz="2800"/>
              <a:t>Regression with Categorical Independent Variables</a:t>
            </a:r>
          </a:p>
          <a:p>
            <a:pPr eaLnBrk="1" hangingPunct="1"/>
            <a:r>
              <a:rPr lang="en-US" sz="2800"/>
              <a:t>Regression Models with Nonlinear Terms </a:t>
            </a:r>
          </a:p>
          <a:p>
            <a:pPr eaLnBrk="1" hangingPunct="1"/>
            <a:endParaRPr lang="en-US" sz="2800"/>
          </a:p>
          <a:p>
            <a:pPr eaLnBrk="1" hangingPunct="1"/>
            <a:endParaRPr lang="en-US" sz="2800"/>
          </a:p>
          <a:p>
            <a:pPr eaLnBrk="1" hangingPunct="1"/>
            <a:endParaRPr lang="en-US"/>
          </a:p>
        </p:txBody>
      </p:sp>
    </p:spTree>
  </p:cSld>
  <p:clrMapOvr>
    <a:masterClrMapping/>
  </p:clrMapOvr>
  <p:transition spd="med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Building Good Regression Models</a:t>
            </a:r>
          </a:p>
        </p:txBody>
      </p:sp>
      <p:sp>
        <p:nvSpPr>
          <p:cNvPr id="61441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/>
              <a:t>All of the independent variables in a linear regression model are not always significant.</a:t>
            </a:r>
          </a:p>
          <a:p>
            <a:pPr eaLnBrk="1" hangingPunct="1"/>
            <a:r>
              <a:rPr lang="en-US"/>
              <a:t>We will learn how to build good regression models that include the “best” set of variables.</a:t>
            </a:r>
          </a:p>
          <a:p>
            <a:pPr eaLnBrk="1" hangingPunct="1"/>
            <a:r>
              <a:rPr lang="en-US" i="1"/>
              <a:t>Banking Data </a:t>
            </a:r>
            <a:r>
              <a:rPr lang="en-US"/>
              <a:t>includes demographic information on customers in the bank’s current market.</a:t>
            </a:r>
          </a:p>
        </p:txBody>
      </p:sp>
      <p:pic>
        <p:nvPicPr>
          <p:cNvPr id="614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4076700"/>
            <a:ext cx="53244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7" name="TextBox 7"/>
          <p:cNvSpPr txBox="1">
            <a:spLocks noChangeArrowheads="1"/>
          </p:cNvSpPr>
          <p:nvPr/>
        </p:nvSpPr>
        <p:spPr bwMode="auto">
          <a:xfrm>
            <a:off x="6607175" y="4343400"/>
            <a:ext cx="338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/>
              <a:t>Y</a:t>
            </a:r>
          </a:p>
        </p:txBody>
      </p:sp>
    </p:spTree>
  </p:cSld>
  <p:clrMapOvr>
    <a:masterClrMapping/>
  </p:clrMapOvr>
  <p:transition spd="med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Building Good Regression Models</a:t>
            </a:r>
          </a:p>
        </p:txBody>
      </p:sp>
      <p:sp>
        <p:nvSpPr>
          <p:cNvPr id="62465" name="Content Placeholder 1"/>
          <p:cNvSpPr>
            <a:spLocks noGrp="1"/>
          </p:cNvSpPr>
          <p:nvPr>
            <p:ph idx="1"/>
          </p:nvPr>
        </p:nvSpPr>
        <p:spPr>
          <a:xfrm>
            <a:off x="431800" y="1328738"/>
            <a:ext cx="8229600" cy="4525962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dirty="0"/>
              <a:t>Predicting Average Bank Balance using Regression</a:t>
            </a:r>
          </a:p>
        </p:txBody>
      </p:sp>
      <p:pic>
        <p:nvPicPr>
          <p:cNvPr id="624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575" y="1847850"/>
            <a:ext cx="7005638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326063" y="5170488"/>
            <a:ext cx="838200" cy="152400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5326063" y="5475288"/>
            <a:ext cx="838200" cy="152400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2667000" y="2971800"/>
            <a:ext cx="838200" cy="152400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2474" name="TextBox 11"/>
          <p:cNvSpPr txBox="1">
            <a:spLocks noChangeArrowheads="1"/>
          </p:cNvSpPr>
          <p:nvPr/>
        </p:nvSpPr>
        <p:spPr bwMode="auto">
          <a:xfrm>
            <a:off x="4441825" y="2478088"/>
            <a:ext cx="2971800" cy="6461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Home Value and Education are not significant.  </a:t>
            </a:r>
          </a:p>
        </p:txBody>
      </p:sp>
    </p:spTree>
  </p:cSld>
  <p:clrMapOvr>
    <a:masterClrMapping/>
  </p:clrMapOvr>
  <p:transition spd="med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Building Good Regression Models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2600" y="1279525"/>
            <a:ext cx="8229600" cy="4816475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Systematic Approach to Building Good Multiple Regression Models</a:t>
            </a:r>
          </a:p>
          <a:p>
            <a:pPr marL="0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1.  Construct a model with all available independent</a:t>
            </a:r>
          </a:p>
          <a:p>
            <a:pPr marL="109728" indent="-457200" eaLnBrk="1" fontAlgn="auto" hangingPunct="1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  variables and check for significance of each.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2. Identify the largest </a:t>
            </a:r>
            <a:r>
              <a:rPr lang="en-US" i="1" dirty="0">
                <a:ea typeface="+mn-ea"/>
                <a:cs typeface="+mn-cs"/>
              </a:rPr>
              <a:t>p</a:t>
            </a:r>
            <a:r>
              <a:rPr lang="en-US" dirty="0">
                <a:ea typeface="+mn-ea"/>
                <a:cs typeface="+mn-cs"/>
              </a:rPr>
              <a:t>-value that is greater than </a:t>
            </a:r>
            <a:r>
              <a:rPr lang="el-GR" dirty="0">
                <a:latin typeface="Cambria Math"/>
                <a:ea typeface="Cambria Math"/>
                <a:cs typeface="+mn-cs"/>
              </a:rPr>
              <a:t>α</a:t>
            </a:r>
            <a:r>
              <a:rPr lang="en-US" dirty="0">
                <a:latin typeface="Cambria Math"/>
                <a:ea typeface="Cambria Math"/>
                <a:cs typeface="+mn-cs"/>
              </a:rPr>
              <a:t>.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3. Remove that variable and evaluate adjusted </a:t>
            </a:r>
            <a:r>
              <a:rPr lang="en-US" i="1" dirty="0">
                <a:ea typeface="+mn-ea"/>
                <a:cs typeface="+mn-cs"/>
              </a:rPr>
              <a:t>R</a:t>
            </a:r>
            <a:r>
              <a:rPr lang="en-US" baseline="30000" dirty="0">
                <a:ea typeface="+mn-ea"/>
                <a:cs typeface="+mn-cs"/>
              </a:rPr>
              <a:t>2</a:t>
            </a:r>
            <a:r>
              <a:rPr lang="en-US" dirty="0">
                <a:ea typeface="+mn-ea"/>
                <a:cs typeface="+mn-cs"/>
              </a:rPr>
              <a:t>.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4. Continue until all variables are significant.</a:t>
            </a:r>
          </a:p>
          <a:p>
            <a:pPr marL="109728" indent="0" eaLnBrk="1" fontAlgn="auto" hangingPunct="1">
              <a:spcBef>
                <a:spcPts val="12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  <a:sym typeface="Wingdings" pitchFamily="2" charset="2"/>
              </a:rPr>
              <a:t> </a:t>
            </a:r>
            <a:r>
              <a:rPr lang="en-US" dirty="0">
                <a:ea typeface="+mn-ea"/>
                <a:cs typeface="+mn-cs"/>
              </a:rPr>
              <a:t>Find the model with the highest </a:t>
            </a:r>
            <a:r>
              <a:rPr lang="en-US" u="sng" dirty="0">
                <a:ea typeface="+mn-ea"/>
                <a:cs typeface="+mn-cs"/>
              </a:rPr>
              <a:t>adjusted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i="1" dirty="0">
                <a:ea typeface="+mn-ea"/>
                <a:cs typeface="+mn-cs"/>
              </a:rPr>
              <a:t>R</a:t>
            </a:r>
            <a:r>
              <a:rPr lang="en-US" baseline="30000" dirty="0">
                <a:ea typeface="+mn-ea"/>
                <a:cs typeface="+mn-cs"/>
              </a:rPr>
              <a:t>2</a:t>
            </a:r>
            <a:r>
              <a:rPr lang="en-US" dirty="0">
                <a:ea typeface="+mn-ea"/>
                <a:cs typeface="+mn-cs"/>
              </a:rPr>
              <a:t>.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  (Do not use unadjusted </a:t>
            </a:r>
            <a:r>
              <a:rPr lang="en-US" i="1" dirty="0">
                <a:ea typeface="+mn-ea"/>
                <a:cs typeface="+mn-cs"/>
              </a:rPr>
              <a:t>R</a:t>
            </a:r>
            <a:r>
              <a:rPr lang="en-US" baseline="30000" dirty="0">
                <a:ea typeface="+mn-ea"/>
                <a:cs typeface="+mn-cs"/>
              </a:rPr>
              <a:t>2 </a:t>
            </a:r>
            <a:r>
              <a:rPr lang="en-US" dirty="0">
                <a:ea typeface="+mn-ea"/>
                <a:cs typeface="+mn-cs"/>
              </a:rPr>
              <a:t>since it always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    increases when variables are added.)</a:t>
            </a:r>
          </a:p>
        </p:txBody>
      </p:sp>
    </p:spTree>
  </p:cSld>
  <p:clrMapOvr>
    <a:masterClrMapping/>
  </p:clrMapOvr>
  <p:transition spd="med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Building Good Regression Models</a:t>
            </a:r>
          </a:p>
        </p:txBody>
      </p:sp>
      <p:sp>
        <p:nvSpPr>
          <p:cNvPr id="64513" name="Content Placeholder 1"/>
          <p:cNvSpPr>
            <a:spLocks noGrp="1"/>
          </p:cNvSpPr>
          <p:nvPr>
            <p:ph idx="1"/>
          </p:nvPr>
        </p:nvSpPr>
        <p:spPr>
          <a:xfrm>
            <a:off x="482600" y="11430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/>
              <a:t>Example 9.11 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u="sng"/>
              <a:t>Identifying the Best Regression Model</a:t>
            </a:r>
          </a:p>
          <a:p>
            <a:pPr eaLnBrk="1" hangingPunct="1"/>
            <a:r>
              <a:rPr lang="en-US"/>
              <a:t>Bank regression after removing </a:t>
            </a:r>
            <a:r>
              <a:rPr lang="en-US" i="1"/>
              <a:t>Home Value</a:t>
            </a:r>
          </a:p>
        </p:txBody>
      </p:sp>
      <p:pic>
        <p:nvPicPr>
          <p:cNvPr id="645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0025" y="2622550"/>
            <a:ext cx="70802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200400" y="3657600"/>
            <a:ext cx="838200" cy="152400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6042025" y="5535613"/>
            <a:ext cx="762000" cy="636587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4521" name="TextBox 2"/>
          <p:cNvSpPr txBox="1">
            <a:spLocks noChangeArrowheads="1"/>
          </p:cNvSpPr>
          <p:nvPr/>
        </p:nvSpPr>
        <p:spPr bwMode="auto">
          <a:xfrm>
            <a:off x="4572000" y="3048000"/>
            <a:ext cx="3200400" cy="6461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Adjusted </a:t>
            </a:r>
            <a:r>
              <a:rPr lang="en-US" sz="1800" i="1"/>
              <a:t>R</a:t>
            </a:r>
            <a:r>
              <a:rPr lang="en-US" sz="1800" baseline="30000"/>
              <a:t>2</a:t>
            </a:r>
            <a:r>
              <a:rPr lang="en-US" sz="1800"/>
              <a:t> improves slightly.  </a:t>
            </a:r>
          </a:p>
          <a:p>
            <a:r>
              <a:rPr lang="en-US" sz="1800"/>
              <a:t>All </a:t>
            </a:r>
            <a:r>
              <a:rPr lang="en-US" sz="1800" i="1"/>
              <a:t>X</a:t>
            </a:r>
            <a:r>
              <a:rPr lang="en-US" sz="1800"/>
              <a:t> variables are significant.</a:t>
            </a:r>
          </a:p>
        </p:txBody>
      </p:sp>
    </p:spTree>
  </p:cSld>
  <p:clrMapOvr>
    <a:masterClrMapping/>
  </p:clrMapOvr>
  <p:transition spd="med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Building Good Regression Models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03555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err="1">
                <a:ea typeface="+mn-ea"/>
                <a:cs typeface="+mn-cs"/>
              </a:rPr>
              <a:t>Multicollinearity</a:t>
            </a:r>
            <a:endParaRPr lang="en-US" u="sng" dirty="0">
              <a:ea typeface="+mn-ea"/>
              <a:cs typeface="+mn-cs"/>
            </a:endParaRPr>
          </a:p>
          <a:p>
            <a:pPr marL="109728" indent="-4572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- occurs when there are strong correlations among</a:t>
            </a:r>
          </a:p>
          <a:p>
            <a:pPr marL="109728" indent="-4572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the independent variables</a:t>
            </a:r>
          </a:p>
          <a:p>
            <a:pPr marL="109728" indent="-4572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- makes it difficult to isolate the effects of </a:t>
            </a:r>
          </a:p>
          <a:p>
            <a:pPr marL="109728" indent="-4572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independent variables</a:t>
            </a:r>
          </a:p>
          <a:p>
            <a:pPr marL="109728" indent="-4572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- signs of slope coefficients may be opposite of the</a:t>
            </a:r>
          </a:p>
          <a:p>
            <a:pPr marL="109728" indent="-4572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true value and </a:t>
            </a:r>
            <a:r>
              <a:rPr lang="en-US" i="1" dirty="0">
                <a:ea typeface="+mn-ea"/>
                <a:cs typeface="+mn-cs"/>
              </a:rPr>
              <a:t>p</a:t>
            </a:r>
            <a:r>
              <a:rPr lang="en-US" dirty="0">
                <a:ea typeface="+mn-ea"/>
                <a:cs typeface="+mn-cs"/>
              </a:rPr>
              <a:t>-values can be inflated</a:t>
            </a:r>
          </a:p>
          <a:p>
            <a:pPr marL="365760" indent="-256032" eaLnBrk="1" fontAlgn="auto" hangingPunct="1"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>
                <a:ea typeface="+mn-ea"/>
                <a:cs typeface="+mn-cs"/>
              </a:rPr>
              <a:t>Correlations</a:t>
            </a:r>
            <a:r>
              <a:rPr lang="en-US" dirty="0">
                <a:ea typeface="+mn-ea"/>
                <a:cs typeface="+mn-cs"/>
              </a:rPr>
              <a:t> exceeding </a:t>
            </a:r>
            <a:r>
              <a:rPr lang="en-US" dirty="0">
                <a:latin typeface="Cambria Math"/>
                <a:ea typeface="Cambria Math"/>
                <a:cs typeface="+mn-cs"/>
              </a:rPr>
              <a:t>±</a:t>
            </a:r>
            <a:r>
              <a:rPr lang="en-US" dirty="0">
                <a:ea typeface="+mn-ea"/>
                <a:cs typeface="+mn-cs"/>
              </a:rPr>
              <a:t>0.7 are an indication that </a:t>
            </a:r>
            <a:r>
              <a:rPr lang="en-US" dirty="0" err="1">
                <a:ea typeface="+mn-ea"/>
                <a:cs typeface="+mn-cs"/>
              </a:rPr>
              <a:t>multicollinearity</a:t>
            </a:r>
            <a:r>
              <a:rPr lang="en-US" dirty="0">
                <a:ea typeface="+mn-ea"/>
                <a:cs typeface="+mn-cs"/>
              </a:rPr>
              <a:t> might exist.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>
                <a:ea typeface="+mn-ea"/>
                <a:cs typeface="+mn-cs"/>
              </a:rPr>
              <a:t>Variance Inflation Factors</a:t>
            </a:r>
            <a:r>
              <a:rPr lang="en-US" dirty="0">
                <a:ea typeface="+mn-ea"/>
                <a:cs typeface="+mn-cs"/>
              </a:rPr>
              <a:t> are a better indicator.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>
                <a:ea typeface="+mn-ea"/>
                <a:cs typeface="+mn-cs"/>
              </a:rPr>
              <a:t>Parsimony</a:t>
            </a:r>
            <a:r>
              <a:rPr lang="en-US" dirty="0">
                <a:ea typeface="+mn-ea"/>
                <a:cs typeface="+mn-cs"/>
              </a:rPr>
              <a:t> is an age-old principle that applies here.</a:t>
            </a:r>
          </a:p>
        </p:txBody>
      </p:sp>
    </p:spTree>
  </p:cSld>
  <p:clrMapOvr>
    <a:masterClrMapping/>
  </p:clrMapOvr>
  <p:transition spd="med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Building Good Regression Models</a:t>
            </a:r>
          </a:p>
        </p:txBody>
      </p:sp>
      <p:sp>
        <p:nvSpPr>
          <p:cNvPr id="66561" name="Content Placeholder 1"/>
          <p:cNvSpPr>
            <a:spLocks noGrp="1"/>
          </p:cNvSpPr>
          <p:nvPr>
            <p:ph idx="1"/>
          </p:nvPr>
        </p:nvSpPr>
        <p:spPr>
          <a:xfrm>
            <a:off x="457200" y="1199728"/>
            <a:ext cx="8229600" cy="5181600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dirty="0"/>
              <a:t>Example 9.12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u="sng" dirty="0"/>
              <a:t>Identifying Potential Multicollinearity</a:t>
            </a:r>
          </a:p>
          <a:p>
            <a:pPr eaLnBrk="1" hangingPunct="1"/>
            <a:r>
              <a:rPr lang="en-US" i="1" dirty="0"/>
              <a:t>Colleges and Universities </a:t>
            </a:r>
            <a:r>
              <a:rPr lang="en-US" dirty="0"/>
              <a:t>(full model)</a:t>
            </a:r>
          </a:p>
          <a:p>
            <a:pPr eaLnBrk="1" hangingPunct="1"/>
            <a:endParaRPr lang="en-US" dirty="0"/>
          </a:p>
        </p:txBody>
      </p:sp>
      <p:pic>
        <p:nvPicPr>
          <p:cNvPr id="665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0588" y="2438400"/>
            <a:ext cx="7567612" cy="3817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419600" y="2971800"/>
            <a:ext cx="3532188" cy="646113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Full model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Adjusted </a:t>
            </a:r>
            <a:r>
              <a:rPr lang="en-US" sz="1800" i="1" dirty="0">
                <a:latin typeface="+mn-lt"/>
                <a:ea typeface="+mn-ea"/>
                <a:cs typeface="+mn-cs"/>
              </a:rPr>
              <a:t>R</a:t>
            </a:r>
            <a:r>
              <a:rPr lang="en-US" sz="1800" baseline="30000" dirty="0">
                <a:latin typeface="+mn-lt"/>
                <a:ea typeface="+mn-ea"/>
                <a:cs typeface="+mn-cs"/>
              </a:rPr>
              <a:t>2</a:t>
            </a:r>
            <a:r>
              <a:rPr lang="en-US" sz="1800" dirty="0">
                <a:latin typeface="+mn-lt"/>
                <a:ea typeface="+mn-ea"/>
                <a:cs typeface="+mn-cs"/>
              </a:rPr>
              <a:t> = 0.4921</a:t>
            </a:r>
          </a:p>
        </p:txBody>
      </p:sp>
    </p:spTree>
  </p:cSld>
  <p:clrMapOvr>
    <a:masterClrMapping/>
  </p:clrMapOvr>
  <p:transition spd="med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Building Good Regression Models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9728"/>
            <a:ext cx="8229600" cy="51816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Example 9.12 (continued)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Identifying Potential </a:t>
            </a:r>
            <a:r>
              <a:rPr lang="en-US" u="sng" dirty="0" err="1">
                <a:ea typeface="+mn-ea"/>
                <a:cs typeface="+mn-cs"/>
              </a:rPr>
              <a:t>Multicollinearity</a:t>
            </a:r>
            <a:endParaRPr lang="en-US" u="sng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Correlation Matrix (</a:t>
            </a:r>
            <a:r>
              <a:rPr lang="en-US" i="1" dirty="0">
                <a:ea typeface="+mn-ea"/>
                <a:cs typeface="+mn-cs"/>
              </a:rPr>
              <a:t>Colleges and Universities </a:t>
            </a:r>
            <a:r>
              <a:rPr lang="en-US" dirty="0">
                <a:ea typeface="+mn-ea"/>
                <a:cs typeface="+mn-cs"/>
              </a:rPr>
              <a:t>data)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Bef>
                <a:spcPts val="18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All of the correlations are within </a:t>
            </a:r>
            <a:r>
              <a:rPr lang="en-US" dirty="0">
                <a:latin typeface="Cambria Math"/>
                <a:ea typeface="Cambria Math"/>
                <a:cs typeface="+mn-cs"/>
              </a:rPr>
              <a:t>±</a:t>
            </a:r>
            <a:r>
              <a:rPr lang="en-US" dirty="0">
                <a:ea typeface="+mn-ea"/>
                <a:cs typeface="+mn-cs"/>
              </a:rPr>
              <a:t>0.7 </a:t>
            </a:r>
          </a:p>
          <a:p>
            <a:pPr marL="365760" indent="-256032" eaLnBrk="1" fontAlgn="auto" hangingPunct="1">
              <a:spcBef>
                <a:spcPts val="1800"/>
              </a:spcBef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Bef>
                <a:spcPts val="1800"/>
              </a:spcBef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Bef>
                <a:spcPts val="1800"/>
              </a:spcBef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Signs of the coefficients are questionable for Expenditures and Top 10%. </a:t>
            </a:r>
          </a:p>
          <a:p>
            <a:pPr marL="365760" indent="-256032" eaLnBrk="1" fontAlgn="auto" hangingPunct="1">
              <a:spcBef>
                <a:spcPts val="1800"/>
              </a:spcBef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7587" name="TextBox 5"/>
          <p:cNvSpPr txBox="1">
            <a:spLocks noChangeArrowheads="1"/>
          </p:cNvSpPr>
          <p:nvPr/>
        </p:nvSpPr>
        <p:spPr bwMode="auto">
          <a:xfrm>
            <a:off x="6781800" y="3557588"/>
            <a:ext cx="1158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From Figure 9.19</a:t>
            </a:r>
          </a:p>
        </p:txBody>
      </p:sp>
      <p:pic>
        <p:nvPicPr>
          <p:cNvPr id="6759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625" y="4419600"/>
            <a:ext cx="4191000" cy="741363"/>
          </a:xfrm>
          <a:prstGeom prst="rect">
            <a:avLst/>
          </a:prstGeom>
          <a:solidFill>
            <a:schemeClr val="bg2"/>
          </a:solidFill>
          <a:ln w="19050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5513" y="2335213"/>
            <a:ext cx="6910387" cy="1214437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</p:pic>
    </p:spTree>
  </p:cSld>
  <p:clrMapOvr>
    <a:masterClrMapping/>
  </p:clrMapOvr>
  <p:transition spd="med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514600"/>
            <a:ext cx="7772400" cy="3249613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Building Good Regression Models</a:t>
            </a:r>
          </a:p>
        </p:txBody>
      </p:sp>
      <p:sp>
        <p:nvSpPr>
          <p:cNvPr id="68610" name="Content Placeholder 1"/>
          <p:cNvSpPr>
            <a:spLocks noGrp="1"/>
          </p:cNvSpPr>
          <p:nvPr>
            <p:ph idx="1"/>
          </p:nvPr>
        </p:nvSpPr>
        <p:spPr>
          <a:xfrm>
            <a:off x="457200" y="1271736"/>
            <a:ext cx="8229600" cy="5181600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dirty="0"/>
              <a:t>Example 9.12 (continued) 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u="sng" dirty="0"/>
              <a:t>Identifying Potential Multicollinearity</a:t>
            </a:r>
          </a:p>
          <a:p>
            <a:pPr eaLnBrk="1" hangingPunct="1"/>
            <a:r>
              <a:rPr lang="en-US" i="1" dirty="0"/>
              <a:t>Colleges and Universities </a:t>
            </a:r>
            <a:r>
              <a:rPr lang="en-US" dirty="0"/>
              <a:t>(reduced model)</a:t>
            </a:r>
          </a:p>
          <a:p>
            <a:pPr eaLnBrk="1" hangingPunct="1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2971800"/>
            <a:ext cx="3532188" cy="646113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Dropping Top 10%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Adjusted </a:t>
            </a:r>
            <a:r>
              <a:rPr lang="en-US" sz="1800" i="1" dirty="0">
                <a:latin typeface="+mn-lt"/>
                <a:ea typeface="+mn-ea"/>
                <a:cs typeface="+mn-cs"/>
              </a:rPr>
              <a:t>R</a:t>
            </a:r>
            <a:r>
              <a:rPr lang="en-US" sz="1800" baseline="30000" dirty="0">
                <a:latin typeface="+mn-lt"/>
                <a:ea typeface="+mn-ea"/>
                <a:cs typeface="+mn-cs"/>
              </a:rPr>
              <a:t>2</a:t>
            </a:r>
            <a:r>
              <a:rPr lang="en-US" sz="1800" dirty="0">
                <a:latin typeface="+mn-lt"/>
                <a:ea typeface="+mn-ea"/>
                <a:cs typeface="+mn-cs"/>
              </a:rPr>
              <a:t> drops to 0.4559</a:t>
            </a:r>
          </a:p>
        </p:txBody>
      </p:sp>
    </p:spTree>
  </p:cSld>
  <p:clrMapOvr>
    <a:masterClrMapping/>
  </p:clrMapOvr>
  <p:transition spd="med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" y="2514600"/>
            <a:ext cx="7597775" cy="3200400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Building Good Regression Models</a:t>
            </a:r>
          </a:p>
        </p:txBody>
      </p:sp>
      <p:sp>
        <p:nvSpPr>
          <p:cNvPr id="69634" name="Content Placeholder 1"/>
          <p:cNvSpPr>
            <a:spLocks noGrp="1"/>
          </p:cNvSpPr>
          <p:nvPr>
            <p:ph idx="1"/>
          </p:nvPr>
        </p:nvSpPr>
        <p:spPr>
          <a:xfrm>
            <a:off x="457200" y="1199728"/>
            <a:ext cx="8229600" cy="5181600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dirty="0"/>
              <a:t>Example 9.12 (continued) 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u="sng" dirty="0"/>
              <a:t>Identifying Potential Multicollinearity</a:t>
            </a:r>
          </a:p>
          <a:p>
            <a:pPr eaLnBrk="1" hangingPunct="1"/>
            <a:r>
              <a:rPr lang="en-US" i="1" dirty="0"/>
              <a:t>Colleges and Universities </a:t>
            </a:r>
            <a:r>
              <a:rPr lang="en-US" dirty="0"/>
              <a:t>(reduced model)</a:t>
            </a:r>
          </a:p>
          <a:p>
            <a:pPr eaLnBrk="1" hangingPunct="1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2971800"/>
            <a:ext cx="3532188" cy="646113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Dropping Expenditures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Adjusted </a:t>
            </a:r>
            <a:r>
              <a:rPr lang="en-US" sz="1800" i="1" dirty="0">
                <a:latin typeface="+mn-lt"/>
                <a:ea typeface="+mn-ea"/>
                <a:cs typeface="+mn-cs"/>
              </a:rPr>
              <a:t>R</a:t>
            </a:r>
            <a:r>
              <a:rPr lang="en-US" sz="1800" baseline="30000" dirty="0">
                <a:latin typeface="+mn-lt"/>
                <a:ea typeface="+mn-ea"/>
                <a:cs typeface="+mn-cs"/>
              </a:rPr>
              <a:t>2</a:t>
            </a:r>
            <a:r>
              <a:rPr lang="en-US" sz="1800" dirty="0">
                <a:latin typeface="+mn-lt"/>
                <a:ea typeface="+mn-ea"/>
                <a:cs typeface="+mn-cs"/>
              </a:rPr>
              <a:t> drops to 0.4556</a:t>
            </a:r>
          </a:p>
        </p:txBody>
      </p:sp>
    </p:spTree>
  </p:cSld>
  <p:clrMapOvr>
    <a:masterClrMapping/>
  </p:clrMapOvr>
  <p:transition spd="med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14600"/>
            <a:ext cx="7924800" cy="3152775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Building Good Regression Models</a:t>
            </a:r>
          </a:p>
        </p:txBody>
      </p:sp>
      <p:sp>
        <p:nvSpPr>
          <p:cNvPr id="70658" name="Content Placeholder 1"/>
          <p:cNvSpPr>
            <a:spLocks noGrp="1"/>
          </p:cNvSpPr>
          <p:nvPr>
            <p:ph idx="1"/>
          </p:nvPr>
        </p:nvSpPr>
        <p:spPr>
          <a:xfrm>
            <a:off x="457200" y="1271736"/>
            <a:ext cx="8229600" cy="5181600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dirty="0"/>
              <a:t>Example 9.12 (continued) 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u="sng" dirty="0"/>
              <a:t>Identifying Potential Multicollinearity</a:t>
            </a:r>
          </a:p>
          <a:p>
            <a:pPr eaLnBrk="1" hangingPunct="1"/>
            <a:r>
              <a:rPr lang="en-US" i="1" dirty="0"/>
              <a:t>Colleges and Universities </a:t>
            </a:r>
            <a:r>
              <a:rPr lang="en-US" dirty="0"/>
              <a:t>(reduced model)</a:t>
            </a:r>
          </a:p>
          <a:p>
            <a:pPr eaLnBrk="1" hangingPunct="1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0" y="2971800"/>
            <a:ext cx="4294188" cy="646113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Dropping Expenditures and Top 10%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Adjusted </a:t>
            </a:r>
            <a:r>
              <a:rPr lang="en-US" sz="1800" i="1" dirty="0">
                <a:latin typeface="+mn-lt"/>
                <a:ea typeface="+mn-ea"/>
                <a:cs typeface="+mn-cs"/>
              </a:rPr>
              <a:t>R</a:t>
            </a:r>
            <a:r>
              <a:rPr lang="en-US" sz="1800" baseline="30000" dirty="0">
                <a:latin typeface="+mn-lt"/>
                <a:ea typeface="+mn-ea"/>
                <a:cs typeface="+mn-cs"/>
              </a:rPr>
              <a:t>2</a:t>
            </a:r>
            <a:r>
              <a:rPr lang="en-US" sz="1800" dirty="0">
                <a:latin typeface="+mn-lt"/>
                <a:ea typeface="+mn-ea"/>
                <a:cs typeface="+mn-cs"/>
              </a:rPr>
              <a:t> drops to 0.3613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4100" y="5811838"/>
            <a:ext cx="4495800" cy="369887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ea typeface="+mn-ea"/>
                <a:cs typeface="+mn-cs"/>
                <a:sym typeface="Wingdings" pitchFamily="2" charset="2"/>
              </a:rPr>
              <a:t>Which of the 4 models would you choose?</a:t>
            </a:r>
            <a:endParaRPr lang="en-US" sz="18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Regression Analysis</a:t>
            </a:r>
          </a:p>
        </p:txBody>
      </p:sp>
      <p:sp>
        <p:nvSpPr>
          <p:cNvPr id="3174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Regression analysis is a tool for building statistical models that characterize relationships among a dependent variable and one or more independent variables, all of which are numerical.</a:t>
            </a:r>
          </a:p>
          <a:p>
            <a:pPr eaLnBrk="1" hangingPunct="1"/>
            <a:r>
              <a:rPr lang="en-US" u="sng"/>
              <a:t>Simple linear regression</a:t>
            </a:r>
            <a:r>
              <a:rPr lang="en-US"/>
              <a:t> involves a single independent variable.</a:t>
            </a:r>
          </a:p>
          <a:p>
            <a:pPr eaLnBrk="1" hangingPunct="1"/>
            <a:r>
              <a:rPr lang="en-US" u="sng"/>
              <a:t>Multiple regression</a:t>
            </a:r>
            <a:r>
              <a:rPr lang="en-US"/>
              <a:t> involves two or more independent variables.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ransition spd="med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463" y="2133600"/>
            <a:ext cx="7005637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Building Good Regression Models</a:t>
            </a:r>
          </a:p>
        </p:txBody>
      </p:sp>
      <p:sp>
        <p:nvSpPr>
          <p:cNvPr id="71683" name="Content Placeholder 1"/>
          <p:cNvSpPr>
            <a:spLocks noGrp="1"/>
          </p:cNvSpPr>
          <p:nvPr>
            <p:ph idx="1"/>
          </p:nvPr>
        </p:nvSpPr>
        <p:spPr>
          <a:xfrm>
            <a:off x="533400" y="1154113"/>
            <a:ext cx="8229600" cy="4525962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/>
              <a:t>Example 9.12 (continued)   </a:t>
            </a:r>
          </a:p>
          <a:p>
            <a:pPr eaLnBrk="1" hangingPunct="1"/>
            <a:r>
              <a:rPr lang="en-US" i="1"/>
              <a:t>Banking</a:t>
            </a:r>
            <a:r>
              <a:rPr lang="en-US"/>
              <a:t> Data (full model)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2088" y="2514600"/>
            <a:ext cx="3532187" cy="1200150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Full Model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Adjusted </a:t>
            </a:r>
            <a:r>
              <a:rPr lang="en-US" sz="1800" i="1" dirty="0">
                <a:latin typeface="+mn-lt"/>
                <a:ea typeface="+mn-ea"/>
                <a:cs typeface="+mn-cs"/>
              </a:rPr>
              <a:t>R</a:t>
            </a:r>
            <a:r>
              <a:rPr lang="en-US" sz="1800" baseline="30000" dirty="0">
                <a:latin typeface="+mn-lt"/>
                <a:ea typeface="+mn-ea"/>
                <a:cs typeface="+mn-cs"/>
              </a:rPr>
              <a:t>2</a:t>
            </a:r>
            <a:r>
              <a:rPr lang="en-US" sz="1800" dirty="0">
                <a:latin typeface="+mn-lt"/>
                <a:ea typeface="+mn-ea"/>
                <a:cs typeface="+mn-cs"/>
              </a:rPr>
              <a:t> = 0.9441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Education and Home Value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    are not significant.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16538" y="5456238"/>
            <a:ext cx="838200" cy="152400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5316538" y="5761038"/>
            <a:ext cx="838200" cy="152400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/>
        </p:nvSpPr>
        <p:spPr>
          <a:xfrm>
            <a:off x="2655888" y="3257550"/>
            <a:ext cx="838200" cy="152400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  <p:transition spd="med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Building Good Regression Models</a:t>
            </a:r>
          </a:p>
        </p:txBody>
      </p:sp>
      <p:sp>
        <p:nvSpPr>
          <p:cNvPr id="72705" name="Content Placeholder 1"/>
          <p:cNvSpPr>
            <a:spLocks noGrp="1"/>
          </p:cNvSpPr>
          <p:nvPr>
            <p:ph idx="1"/>
          </p:nvPr>
        </p:nvSpPr>
        <p:spPr>
          <a:xfrm>
            <a:off x="457200" y="1280120"/>
            <a:ext cx="8229600" cy="5029200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dirty="0"/>
              <a:t>Example 9.12 (continued)  </a:t>
            </a:r>
          </a:p>
          <a:p>
            <a:pPr eaLnBrk="1" hangingPunct="1">
              <a:spcBef>
                <a:spcPct val="0"/>
              </a:spcBef>
              <a:buFont typeface="Wingdings 3" pitchFamily="-72" charset="2"/>
              <a:buNone/>
            </a:pPr>
            <a:r>
              <a:rPr lang="en-US" u="sng" dirty="0"/>
              <a:t>Identifying Potential Multicollinearity</a:t>
            </a:r>
          </a:p>
          <a:p>
            <a:pPr eaLnBrk="1" hangingPunct="1"/>
            <a:r>
              <a:rPr lang="en-US" dirty="0"/>
              <a:t>Correlation matrix for the </a:t>
            </a:r>
            <a:r>
              <a:rPr lang="en-US" i="1" u="sng" dirty="0"/>
              <a:t>Banking</a:t>
            </a:r>
            <a:r>
              <a:rPr lang="en-US" dirty="0"/>
              <a:t> data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Some of the correlations exceed 0.7 for Home Value and Wealth.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Signs of the coefficients for predicting bank balance are as expected (positive).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497138"/>
            <a:ext cx="5446713" cy="1306512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</p:pic>
      <p:sp>
        <p:nvSpPr>
          <p:cNvPr id="20" name="Rectangle 19"/>
          <p:cNvSpPr/>
          <p:nvPr/>
        </p:nvSpPr>
        <p:spPr>
          <a:xfrm>
            <a:off x="2743200" y="3429000"/>
            <a:ext cx="1844675" cy="165100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" name="Rectangle 2"/>
          <p:cNvSpPr/>
          <p:nvPr/>
        </p:nvSpPr>
        <p:spPr>
          <a:xfrm>
            <a:off x="914400" y="2687638"/>
            <a:ext cx="3673475" cy="741362"/>
          </a:xfrm>
          <a:prstGeom prst="rect">
            <a:avLst/>
          </a:prstGeom>
          <a:solidFill>
            <a:schemeClr val="accent2">
              <a:lumMod val="40000"/>
              <a:lumOff val="60000"/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8113" y="2497138"/>
            <a:ext cx="1989137" cy="1330325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</p:pic>
      <p:sp>
        <p:nvSpPr>
          <p:cNvPr id="21" name="Rectangle 20"/>
          <p:cNvSpPr/>
          <p:nvPr/>
        </p:nvSpPr>
        <p:spPr>
          <a:xfrm>
            <a:off x="3668713" y="3598863"/>
            <a:ext cx="1878012" cy="200025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  <p:transition spd="med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Building Good Regression Models</a:t>
            </a:r>
          </a:p>
        </p:txBody>
      </p:sp>
      <p:sp>
        <p:nvSpPr>
          <p:cNvPr id="74753" name="Content Placeholder 1"/>
          <p:cNvSpPr>
            <a:spLocks noGrp="1"/>
          </p:cNvSpPr>
          <p:nvPr>
            <p:ph idx="1"/>
          </p:nvPr>
        </p:nvSpPr>
        <p:spPr>
          <a:xfrm>
            <a:off x="609600" y="1393825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/>
              <a:t>Example 9.12 (continued)   </a:t>
            </a:r>
          </a:p>
          <a:p>
            <a:pPr eaLnBrk="1" hangingPunct="1"/>
            <a:r>
              <a:rPr lang="en-US" i="1"/>
              <a:t>Banking</a:t>
            </a:r>
            <a:r>
              <a:rPr lang="en-US"/>
              <a:t> Data (reduced model)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90800"/>
            <a:ext cx="7802563" cy="3240088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</p:pic>
      <p:sp>
        <p:nvSpPr>
          <p:cNvPr id="8" name="Rectangle 7"/>
          <p:cNvSpPr/>
          <p:nvPr/>
        </p:nvSpPr>
        <p:spPr>
          <a:xfrm>
            <a:off x="1981200" y="3492500"/>
            <a:ext cx="785813" cy="165100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4419600" y="5522913"/>
            <a:ext cx="785813" cy="152400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4419600" y="2971800"/>
            <a:ext cx="3733800" cy="923925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Dropping Wealth and Home Value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Adjusted </a:t>
            </a:r>
            <a:r>
              <a:rPr lang="en-US" sz="1800" i="1" dirty="0">
                <a:latin typeface="+mn-lt"/>
                <a:ea typeface="+mn-ea"/>
                <a:cs typeface="+mn-cs"/>
              </a:rPr>
              <a:t>R</a:t>
            </a:r>
            <a:r>
              <a:rPr lang="en-US" sz="1800" baseline="30000" dirty="0">
                <a:latin typeface="+mn-lt"/>
                <a:ea typeface="+mn-ea"/>
                <a:cs typeface="+mn-cs"/>
              </a:rPr>
              <a:t>2</a:t>
            </a:r>
            <a:r>
              <a:rPr lang="en-US" sz="1800" dirty="0">
                <a:latin typeface="+mn-lt"/>
                <a:ea typeface="+mn-ea"/>
                <a:cs typeface="+mn-cs"/>
              </a:rPr>
              <a:t> drops to 0.9201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Education is not significant.</a:t>
            </a:r>
          </a:p>
        </p:txBody>
      </p:sp>
    </p:spTree>
  </p:cSld>
  <p:clrMapOvr>
    <a:masterClrMapping/>
  </p:clrMapOvr>
  <p:transition spd="med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Building Good Regression Models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5536"/>
            <a:ext cx="8229600" cy="5257800"/>
          </a:xfrm>
          <a:ln w="50800"/>
          <a:extLst/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Example 9.12 (continued)  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Identifying Potential </a:t>
            </a:r>
            <a:r>
              <a:rPr lang="en-US" u="sng" dirty="0" err="1">
                <a:ea typeface="+mn-ea"/>
                <a:cs typeface="+mn-cs"/>
              </a:rPr>
              <a:t>Multicollinearity</a:t>
            </a:r>
            <a:endParaRPr lang="en-US" u="sng" dirty="0">
              <a:ea typeface="+mn-ea"/>
              <a:cs typeface="+mn-cs"/>
            </a:endParaRPr>
          </a:p>
          <a:p>
            <a:pPr marL="365760" indent="-256032" eaLnBrk="1" fontAlgn="auto" hangingPunct="1"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Re-ordered Correlation matrix for </a:t>
            </a:r>
            <a:r>
              <a:rPr lang="en-US" i="1" dirty="0">
                <a:ea typeface="+mn-ea"/>
                <a:cs typeface="+mn-cs"/>
              </a:rPr>
              <a:t>Banking</a:t>
            </a:r>
            <a:r>
              <a:rPr lang="en-US" dirty="0">
                <a:ea typeface="+mn-ea"/>
                <a:cs typeface="+mn-cs"/>
              </a:rPr>
              <a:t>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By re-ordering the variables, we can see the correlations for Age, Education, and Wealth are all within ±</a:t>
            </a:r>
            <a:r>
              <a:rPr lang="en-US" dirty="0">
                <a:latin typeface="Cambria Math"/>
                <a:ea typeface="Cambria Math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0.7.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Let’s try a reduced model with the Age, Education, and Wealth variables.</a:t>
            </a:r>
          </a:p>
        </p:txBody>
      </p:sp>
      <p:grpSp>
        <p:nvGrpSpPr>
          <p:cNvPr id="75781" name="Group 3"/>
          <p:cNvGrpSpPr>
            <a:grpSpLocks/>
          </p:cNvGrpSpPr>
          <p:nvPr/>
        </p:nvGrpSpPr>
        <p:grpSpPr bwMode="auto">
          <a:xfrm>
            <a:off x="1295400" y="2360613"/>
            <a:ext cx="5757863" cy="1611312"/>
            <a:chOff x="609599" y="2464670"/>
            <a:chExt cx="5758417" cy="1611691"/>
          </a:xfrm>
        </p:grpSpPr>
        <p:sp>
          <p:nvSpPr>
            <p:cNvPr id="75782" name="TextBox 8"/>
            <p:cNvSpPr txBox="1">
              <a:spLocks noChangeArrowheads="1"/>
            </p:cNvSpPr>
            <p:nvPr/>
          </p:nvSpPr>
          <p:spPr bwMode="auto">
            <a:xfrm>
              <a:off x="5203915" y="3830140"/>
              <a:ext cx="116410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From Figure 9.20</a:t>
              </a: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9599" y="2464670"/>
              <a:ext cx="5758417" cy="1335401"/>
            </a:xfrm>
            <a:prstGeom prst="rect">
              <a:avLst/>
            </a:prstGeom>
            <a:noFill/>
            <a:ln w="508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/>
          </p:spPr>
        </p:pic>
        <p:sp>
          <p:nvSpPr>
            <p:cNvPr id="20" name="Rectangle 19"/>
            <p:cNvSpPr/>
            <p:nvPr/>
          </p:nvSpPr>
          <p:spPr>
            <a:xfrm>
              <a:off x="2675136" y="3406278"/>
              <a:ext cx="1844852" cy="192133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38221" y="2664742"/>
              <a:ext cx="3673828" cy="74153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8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75136" y="3603175"/>
              <a:ext cx="2803795" cy="196896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</p:spTree>
  </p:cSld>
  <p:clrMapOvr>
    <a:masterClrMapping/>
  </p:clrMapOvr>
  <p:transition spd="med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Building Good Regression Models</a:t>
            </a:r>
          </a:p>
        </p:txBody>
      </p:sp>
      <p:sp>
        <p:nvSpPr>
          <p:cNvPr id="77825" name="Content Placeholder 1"/>
          <p:cNvSpPr>
            <a:spLocks noGrp="1"/>
          </p:cNvSpPr>
          <p:nvPr>
            <p:ph idx="1"/>
          </p:nvPr>
        </p:nvSpPr>
        <p:spPr>
          <a:xfrm>
            <a:off x="533400" y="1154113"/>
            <a:ext cx="8229600" cy="4525962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/>
              <a:t>Example 9.12 (continued)   </a:t>
            </a:r>
          </a:p>
          <a:p>
            <a:pPr eaLnBrk="1" hangingPunct="1"/>
            <a:r>
              <a:rPr lang="en-US" i="1"/>
              <a:t>Banking</a:t>
            </a:r>
            <a:r>
              <a:rPr lang="en-US"/>
              <a:t> Data (reduced model) ** best model</a:t>
            </a:r>
          </a:p>
        </p:txBody>
      </p:sp>
      <p:grpSp>
        <p:nvGrpSpPr>
          <p:cNvPr id="77829" name="Group 3"/>
          <p:cNvGrpSpPr>
            <a:grpSpLocks/>
          </p:cNvGrpSpPr>
          <p:nvPr/>
        </p:nvGrpSpPr>
        <p:grpSpPr bwMode="auto">
          <a:xfrm>
            <a:off x="1066800" y="2295525"/>
            <a:ext cx="6799263" cy="3752850"/>
            <a:chOff x="1676400" y="2610338"/>
            <a:chExt cx="6799680" cy="3753198"/>
          </a:xfrm>
        </p:grpSpPr>
        <p:sp>
          <p:nvSpPr>
            <p:cNvPr id="77830" name="TextBox 8"/>
            <p:cNvSpPr txBox="1">
              <a:spLocks noChangeArrowheads="1"/>
            </p:cNvSpPr>
            <p:nvPr/>
          </p:nvSpPr>
          <p:spPr bwMode="auto">
            <a:xfrm>
              <a:off x="7427142" y="6117315"/>
              <a:ext cx="10489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Figure 9.21</a:t>
              </a:r>
            </a:p>
          </p:txBody>
        </p:sp>
        <p:pic>
          <p:nvPicPr>
            <p:cNvPr id="7783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76400" y="2610338"/>
              <a:ext cx="6543675" cy="3542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3122702" y="3658185"/>
              <a:ext cx="785860" cy="165115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39043" y="5563362"/>
              <a:ext cx="785861" cy="535038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67359" y="2972322"/>
              <a:ext cx="3810234" cy="120026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latin typeface="+mn-lt"/>
                  <a:ea typeface="+mn-ea"/>
                  <a:cs typeface="+mn-cs"/>
                </a:rPr>
                <a:t>Dropping Income and Home Value.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latin typeface="+mn-lt"/>
                  <a:ea typeface="+mn-ea"/>
                  <a:cs typeface="+mn-cs"/>
                </a:rPr>
                <a:t>Adjusted </a:t>
              </a:r>
              <a:r>
                <a:rPr lang="en-US" sz="1800" i="1" dirty="0">
                  <a:latin typeface="+mn-lt"/>
                  <a:ea typeface="+mn-ea"/>
                  <a:cs typeface="+mn-cs"/>
                </a:rPr>
                <a:t>R</a:t>
              </a:r>
              <a:r>
                <a:rPr lang="en-US" sz="1800" baseline="30000" dirty="0">
                  <a:latin typeface="+mn-lt"/>
                  <a:ea typeface="+mn-ea"/>
                  <a:cs typeface="+mn-cs"/>
                </a:rPr>
                <a:t>2</a:t>
              </a:r>
              <a:r>
                <a:rPr lang="en-US" sz="1800" dirty="0">
                  <a:latin typeface="+mn-lt"/>
                  <a:ea typeface="+mn-ea"/>
                  <a:cs typeface="+mn-cs"/>
                </a:rPr>
                <a:t> = 0.9345.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latin typeface="+mn-lt"/>
                  <a:ea typeface="+mn-ea"/>
                  <a:cs typeface="+mn-cs"/>
                </a:rPr>
                <a:t>All variables are significant. </a:t>
              </a:r>
              <a:r>
                <a:rPr lang="en-US" sz="1800" dirty="0" err="1">
                  <a:latin typeface="+mn-lt"/>
                  <a:ea typeface="+mn-ea"/>
                  <a:cs typeface="+mn-cs"/>
                </a:rPr>
                <a:t>Multicollinearity</a:t>
              </a:r>
              <a:r>
                <a:rPr lang="en-US" sz="1800" dirty="0">
                  <a:latin typeface="+mn-lt"/>
                  <a:ea typeface="+mn-ea"/>
                  <a:cs typeface="+mn-cs"/>
                </a:rPr>
                <a:t> is not a problem.</a:t>
              </a:r>
            </a:p>
          </p:txBody>
        </p:sp>
      </p:grpSp>
    </p:spTree>
  </p:cSld>
  <p:clrMapOvr>
    <a:masterClrMapping/>
  </p:clrMapOvr>
  <p:transition spd="med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Regression with Categorical Variables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Dealing with Categorical Variables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Must be coded numeric using </a:t>
            </a:r>
            <a:r>
              <a:rPr lang="en-US" i="1" dirty="0">
                <a:ea typeface="+mn-ea"/>
                <a:cs typeface="+mn-cs"/>
              </a:rPr>
              <a:t>dummy variables.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For variables with 2 categories, code as 0 and 1.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For variables with </a:t>
            </a:r>
            <a:r>
              <a:rPr lang="en-US" i="1" dirty="0">
                <a:ea typeface="+mn-ea"/>
                <a:cs typeface="+mn-cs"/>
              </a:rPr>
              <a:t>k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>
                <a:ea typeface="Cambria Math"/>
                <a:cs typeface="+mn-cs"/>
              </a:rPr>
              <a:t>≥</a:t>
            </a:r>
            <a:r>
              <a:rPr lang="en-US" dirty="0">
                <a:ea typeface="+mn-ea"/>
                <a:cs typeface="+mn-cs"/>
              </a:rPr>
              <a:t> 3 categories, create </a:t>
            </a:r>
            <a:r>
              <a:rPr lang="en-US" i="1" dirty="0">
                <a:ea typeface="+mn-ea"/>
                <a:cs typeface="+mn-cs"/>
              </a:rPr>
              <a:t>k</a:t>
            </a:r>
            <a:r>
              <a:rPr lang="en-US" dirty="0">
                <a:latin typeface="Cambria Math"/>
                <a:ea typeface="Cambria Math"/>
                <a:cs typeface="+mn-cs"/>
              </a:rPr>
              <a:t>−</a:t>
            </a:r>
            <a:r>
              <a:rPr lang="en-US" dirty="0">
                <a:ea typeface="+mn-ea"/>
                <a:cs typeface="+mn-cs"/>
              </a:rPr>
              <a:t>1 binary (0,1) variables.</a:t>
            </a:r>
          </a:p>
          <a:p>
            <a:pPr marL="109728" indent="0" eaLnBrk="1" fontAlgn="auto" hangingPunct="1">
              <a:spcBef>
                <a:spcPts val="18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Interaction Terms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A dependence between two variables is called interaction.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Test for interaction by adding a new term to the model, such as </a:t>
            </a:r>
            <a:r>
              <a:rPr lang="en-US" i="1" dirty="0">
                <a:ea typeface="+mn-ea"/>
                <a:cs typeface="+mn-cs"/>
              </a:rPr>
              <a:t>X</a:t>
            </a:r>
            <a:r>
              <a:rPr lang="en-US" baseline="-25000" dirty="0">
                <a:ea typeface="+mn-ea"/>
                <a:cs typeface="+mn-cs"/>
              </a:rPr>
              <a:t>3</a:t>
            </a:r>
            <a:r>
              <a:rPr lang="en-US" dirty="0">
                <a:ea typeface="+mn-ea"/>
                <a:cs typeface="+mn-cs"/>
              </a:rPr>
              <a:t> = </a:t>
            </a:r>
            <a:r>
              <a:rPr lang="en-US" i="1" dirty="0">
                <a:ea typeface="+mn-ea"/>
                <a:cs typeface="+mn-cs"/>
              </a:rPr>
              <a:t>X</a:t>
            </a:r>
            <a:r>
              <a:rPr lang="en-US" baseline="-25000" dirty="0">
                <a:ea typeface="+mn-ea"/>
                <a:cs typeface="+mn-cs"/>
              </a:rPr>
              <a:t>1</a:t>
            </a:r>
            <a:r>
              <a:rPr lang="en-US" i="1" dirty="0">
                <a:ea typeface="+mn-ea"/>
                <a:cs typeface="+mn-cs"/>
              </a:rPr>
              <a:t>X</a:t>
            </a:r>
            <a:r>
              <a:rPr lang="en-US" baseline="-25000" dirty="0">
                <a:ea typeface="+mn-ea"/>
                <a:cs typeface="+mn-cs"/>
              </a:rPr>
              <a:t>2.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u="sng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i="1" dirty="0"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Regression Models with Nonlinear Terms </a:t>
            </a:r>
          </a:p>
        </p:txBody>
      </p:sp>
      <p:sp>
        <p:nvSpPr>
          <p:cNvPr id="8806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/>
              <a:t>Curvilinear Regression</a:t>
            </a:r>
          </a:p>
          <a:p>
            <a:pPr eaLnBrk="1" hangingPunct="1">
              <a:lnSpc>
                <a:spcPts val="3000"/>
              </a:lnSpc>
            </a:pPr>
            <a:r>
              <a:rPr lang="en-US"/>
              <a:t>Curvilinear models may be appropriate when scatter charts or residual plots show nonlinear relationships.</a:t>
            </a:r>
          </a:p>
          <a:p>
            <a:pPr eaLnBrk="1" hangingPunct="1"/>
            <a:r>
              <a:rPr lang="en-US"/>
              <a:t>A second order polynomial might be used</a:t>
            </a:r>
          </a:p>
          <a:p>
            <a:pPr eaLnBrk="1" hangingPunct="1"/>
            <a:endParaRPr lang="en-US"/>
          </a:p>
          <a:p>
            <a:pPr eaLnBrk="1" hangingPunct="1">
              <a:lnSpc>
                <a:spcPts val="3000"/>
              </a:lnSpc>
              <a:spcBef>
                <a:spcPts val="1800"/>
              </a:spcBef>
            </a:pPr>
            <a:r>
              <a:rPr lang="en-US"/>
              <a:t>Here </a:t>
            </a:r>
            <a:r>
              <a:rPr lang="el-GR" i="1">
                <a:latin typeface="Cambria Math" charset="0"/>
                <a:ea typeface="Cambria Math" charset="0"/>
                <a:cs typeface="Cambria Math" charset="0"/>
              </a:rPr>
              <a:t>β</a:t>
            </a:r>
            <a:r>
              <a:rPr lang="en-US" baseline="-25000"/>
              <a:t>1</a:t>
            </a:r>
            <a:r>
              <a:rPr lang="en-US"/>
              <a:t> represents the linear effect of </a:t>
            </a:r>
            <a:r>
              <a:rPr lang="en-US" i="1"/>
              <a:t>X</a:t>
            </a:r>
            <a:r>
              <a:rPr lang="en-US"/>
              <a:t> on </a:t>
            </a:r>
            <a:r>
              <a:rPr lang="en-US" i="1"/>
              <a:t>Y</a:t>
            </a:r>
            <a:r>
              <a:rPr lang="en-US"/>
              <a:t> and </a:t>
            </a:r>
            <a:r>
              <a:rPr lang="el-GR" i="1">
                <a:latin typeface="Cambria Math" charset="0"/>
                <a:ea typeface="Cambria Math" charset="0"/>
                <a:cs typeface="Cambria Math" charset="0"/>
              </a:rPr>
              <a:t>β</a:t>
            </a:r>
            <a:r>
              <a:rPr lang="en-US" baseline="-25000"/>
              <a:t>2</a:t>
            </a:r>
            <a:r>
              <a:rPr lang="en-US"/>
              <a:t> represents the curvilinear effect.</a:t>
            </a:r>
          </a:p>
          <a:p>
            <a:pPr eaLnBrk="1" hangingPunct="1">
              <a:lnSpc>
                <a:spcPts val="3000"/>
              </a:lnSpc>
              <a:spcBef>
                <a:spcPts val="600"/>
              </a:spcBef>
            </a:pPr>
            <a:r>
              <a:rPr lang="en-US"/>
              <a:t>This model is linear in the </a:t>
            </a:r>
            <a:r>
              <a:rPr lang="el-GR" i="1">
                <a:latin typeface="Cambria Math" charset="0"/>
                <a:ea typeface="Cambria Math" charset="0"/>
                <a:cs typeface="Cambria Math" charset="0"/>
              </a:rPr>
              <a:t>β</a:t>
            </a:r>
            <a:r>
              <a:rPr lang="en-US"/>
              <a:t> parameters so we can use linear regression methods.</a:t>
            </a:r>
          </a:p>
        </p:txBody>
      </p:sp>
      <p:pic>
        <p:nvPicPr>
          <p:cNvPr id="880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068960"/>
            <a:ext cx="37052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Regression Models with Nonlinear Terms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Example 9.16  Modeling Beverage Sales Using Curvilinear Regression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Sales of cold beverages increase when it is hotter outside.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9091" name="TextBox 5"/>
          <p:cNvSpPr txBox="1">
            <a:spLocks noChangeArrowheads="1"/>
          </p:cNvSpPr>
          <p:nvPr/>
        </p:nvSpPr>
        <p:spPr bwMode="auto">
          <a:xfrm>
            <a:off x="2152650" y="5505450"/>
            <a:ext cx="828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9.30</a:t>
            </a:r>
          </a:p>
        </p:txBody>
      </p:sp>
      <p:pic>
        <p:nvPicPr>
          <p:cNvPr id="890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429000"/>
            <a:ext cx="20669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971800"/>
            <a:ext cx="4500563" cy="326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Regression Models with Nonlinear Terms </a:t>
            </a:r>
          </a:p>
        </p:txBody>
      </p:sp>
      <p:sp>
        <p:nvSpPr>
          <p:cNvPr id="90113" name="Content Placeholder 1"/>
          <p:cNvSpPr>
            <a:spLocks noGrp="1"/>
          </p:cNvSpPr>
          <p:nvPr>
            <p:ph idx="1"/>
          </p:nvPr>
        </p:nvSpPr>
        <p:spPr>
          <a:xfrm>
            <a:off x="342900" y="1206500"/>
            <a:ext cx="84963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/>
              <a:t>Example 9.16 (continued)  Modeling Beverage Sales Using Curvilinear Regression</a:t>
            </a:r>
          </a:p>
          <a:p>
            <a:pPr eaLnBrk="1" hangingPunct="1">
              <a:buFont typeface="Wingdings 3" pitchFamily="-72" charset="2"/>
              <a:buNone/>
            </a:pPr>
            <a:endParaRPr lang="en-US" u="sng"/>
          </a:p>
          <a:p>
            <a:pPr eaLnBrk="1" hangingPunct="1"/>
            <a:endParaRPr lang="en-US"/>
          </a:p>
        </p:txBody>
      </p:sp>
      <p:pic>
        <p:nvPicPr>
          <p:cNvPr id="901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250" y="2133600"/>
            <a:ext cx="8183563" cy="370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085975" y="3325813"/>
            <a:ext cx="914400" cy="182562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0120" name="TextBox 9"/>
          <p:cNvSpPr txBox="1">
            <a:spLocks noChangeArrowheads="1"/>
          </p:cNvSpPr>
          <p:nvPr/>
        </p:nvSpPr>
        <p:spPr bwMode="auto">
          <a:xfrm>
            <a:off x="6096000" y="2952750"/>
            <a:ext cx="2439988" cy="36988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U-shape residual plot</a:t>
            </a:r>
          </a:p>
        </p:txBody>
      </p:sp>
    </p:spTree>
  </p:cSld>
  <p:clrMapOvr>
    <a:masterClrMapping/>
  </p:clrMapOvr>
  <p:transition spd="med"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Regression Models with Nonlinear Terms </a:t>
            </a:r>
          </a:p>
        </p:txBody>
      </p:sp>
      <p:sp>
        <p:nvSpPr>
          <p:cNvPr id="91137" name="Content Placeholder 1"/>
          <p:cNvSpPr>
            <a:spLocks noGrp="1"/>
          </p:cNvSpPr>
          <p:nvPr>
            <p:ph idx="1"/>
          </p:nvPr>
        </p:nvSpPr>
        <p:spPr>
          <a:xfrm>
            <a:off x="533400" y="12065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/>
              <a:t>Example 9.16 (continued)  Modeling Beverage Sales Using Curvilinear Regression</a:t>
            </a:r>
          </a:p>
          <a:p>
            <a:pPr eaLnBrk="1" hangingPunct="1"/>
            <a:endParaRPr lang="en-US"/>
          </a:p>
        </p:txBody>
      </p:sp>
      <p:pic>
        <p:nvPicPr>
          <p:cNvPr id="911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2168525"/>
            <a:ext cx="7805737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981200" y="3276600"/>
            <a:ext cx="914400" cy="18256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1144" name="TextBox 8"/>
          <p:cNvSpPr txBox="1">
            <a:spLocks noChangeArrowheads="1"/>
          </p:cNvSpPr>
          <p:nvPr/>
        </p:nvSpPr>
        <p:spPr bwMode="auto">
          <a:xfrm>
            <a:off x="6169025" y="4114800"/>
            <a:ext cx="2255838" cy="83026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Sales = 142,850</a:t>
            </a:r>
          </a:p>
          <a:p>
            <a:r>
              <a:rPr lang="en-US" sz="1600">
                <a:latin typeface="Cambria Math" charset="0"/>
                <a:ea typeface="Cambria Math" charset="0"/>
                <a:cs typeface="Cambria Math" charset="0"/>
              </a:rPr>
              <a:t>−</a:t>
            </a:r>
            <a:r>
              <a:rPr lang="en-US" sz="1600"/>
              <a:t>3643(temperature)</a:t>
            </a:r>
          </a:p>
          <a:p>
            <a:r>
              <a:rPr lang="en-US" sz="1600"/>
              <a:t>+  23.3(temperature)</a:t>
            </a:r>
            <a:r>
              <a:rPr lang="en-US" sz="1600" baseline="30000"/>
              <a:t>2</a:t>
            </a:r>
          </a:p>
        </p:txBody>
      </p:sp>
      <p:sp>
        <p:nvSpPr>
          <p:cNvPr id="91145" name="TextBox 9"/>
          <p:cNvSpPr txBox="1">
            <a:spLocks noChangeArrowheads="1"/>
          </p:cNvSpPr>
          <p:nvPr/>
        </p:nvSpPr>
        <p:spPr bwMode="auto">
          <a:xfrm>
            <a:off x="6731000" y="2686050"/>
            <a:ext cx="1600200" cy="9239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Residual pattern is more random</a:t>
            </a:r>
          </a:p>
        </p:txBody>
      </p:sp>
    </p:spTree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Simple Linear Regression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93100" cy="4525963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Finds a linear relationship between: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one independent variable </a:t>
            </a:r>
            <a:r>
              <a:rPr lang="en-US" i="1" dirty="0">
                <a:ea typeface="+mn-ea"/>
                <a:cs typeface="+mn-cs"/>
              </a:rPr>
              <a:t>X</a:t>
            </a:r>
            <a:r>
              <a:rPr lang="en-US" dirty="0">
                <a:ea typeface="+mn-ea"/>
                <a:cs typeface="+mn-cs"/>
              </a:rPr>
              <a:t>  and 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one dependent variable </a:t>
            </a:r>
            <a:r>
              <a:rPr lang="en-US" i="1" dirty="0">
                <a:ea typeface="+mn-ea"/>
                <a:cs typeface="+mn-cs"/>
              </a:rPr>
              <a:t>Y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First prepare a scatter plot to verify the data has a linear trend.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Use alternative approaches if the data is not linear.  </a:t>
            </a:r>
            <a:endParaRPr lang="en-US" i="1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i="1" dirty="0">
              <a:ea typeface="+mn-ea"/>
              <a:cs typeface="+mn-cs"/>
            </a:endParaRPr>
          </a:p>
        </p:txBody>
      </p:sp>
      <p:pic>
        <p:nvPicPr>
          <p:cNvPr id="327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9338" y="4032250"/>
            <a:ext cx="71723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Regression Models with Nonlinear Terms </a:t>
            </a:r>
          </a:p>
        </p:txBody>
      </p:sp>
      <p:sp>
        <p:nvSpPr>
          <p:cNvPr id="92161" name="Content Placeholder 1"/>
          <p:cNvSpPr>
            <a:spLocks noGrp="1"/>
          </p:cNvSpPr>
          <p:nvPr>
            <p:ph idx="1"/>
          </p:nvPr>
        </p:nvSpPr>
        <p:spPr>
          <a:xfrm>
            <a:off x="533400" y="12065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/>
              <a:t>Example 9.16 (continued)  Modeling Beverage Sales Using Curvilinear Regression</a:t>
            </a:r>
          </a:p>
          <a:p>
            <a:pPr eaLnBrk="1" hangingPunct="1"/>
            <a:endParaRPr lang="en-US"/>
          </a:p>
        </p:txBody>
      </p:sp>
      <p:sp>
        <p:nvSpPr>
          <p:cNvPr id="92165" name="TextBox 8"/>
          <p:cNvSpPr txBox="1">
            <a:spLocks noChangeArrowheads="1"/>
          </p:cNvSpPr>
          <p:nvPr/>
        </p:nvSpPr>
        <p:spPr bwMode="auto">
          <a:xfrm>
            <a:off x="2895600" y="2268538"/>
            <a:ext cx="3429000" cy="33813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Second Order Polynomial Trendline</a:t>
            </a:r>
            <a:endParaRPr lang="en-US" sz="1600" baseline="30000"/>
          </a:p>
        </p:txBody>
      </p:sp>
      <p:pic>
        <p:nvPicPr>
          <p:cNvPr id="921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606675"/>
            <a:ext cx="5105400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6166"/>
            <a:ext cx="8229600" cy="944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Simple Linear Regression</a:t>
            </a:r>
          </a:p>
        </p:txBody>
      </p:sp>
      <p:sp>
        <p:nvSpPr>
          <p:cNvPr id="33793" name="Content Placeholder 1"/>
          <p:cNvSpPr>
            <a:spLocks noGrp="1"/>
          </p:cNvSpPr>
          <p:nvPr>
            <p:ph idx="1"/>
          </p:nvPr>
        </p:nvSpPr>
        <p:spPr>
          <a:xfrm>
            <a:off x="474663" y="12192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/>
              <a:t>Example 9.1 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i="1" u="sng"/>
              <a:t>Home Market Value </a:t>
            </a:r>
            <a:r>
              <a:rPr lang="en-US" u="sng"/>
              <a:t>Data</a:t>
            </a:r>
          </a:p>
          <a:p>
            <a:pPr eaLnBrk="1" hangingPunct="1"/>
            <a:endParaRPr lang="en-US"/>
          </a:p>
        </p:txBody>
      </p:sp>
      <p:pic>
        <p:nvPicPr>
          <p:cNvPr id="337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72100" y="1295400"/>
            <a:ext cx="33432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5700" y="3636963"/>
            <a:ext cx="3759200" cy="228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1" name="TextBox 2"/>
          <p:cNvSpPr txBox="1">
            <a:spLocks noChangeArrowheads="1"/>
          </p:cNvSpPr>
          <p:nvPr/>
        </p:nvSpPr>
        <p:spPr bwMode="auto">
          <a:xfrm>
            <a:off x="615950" y="2297113"/>
            <a:ext cx="41084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700"/>
              <a:t>Size of a house is typically related to its market value.</a:t>
            </a:r>
          </a:p>
          <a:p>
            <a:pPr>
              <a:spcBef>
                <a:spcPts val="1200"/>
              </a:spcBef>
            </a:pPr>
            <a:r>
              <a:rPr lang="en-US" sz="2700" i="1"/>
              <a:t>X</a:t>
            </a:r>
            <a:r>
              <a:rPr lang="en-US" sz="2700"/>
              <a:t> = square footage</a:t>
            </a:r>
          </a:p>
          <a:p>
            <a:r>
              <a:rPr lang="en-US" sz="2700" i="1"/>
              <a:t>Y</a:t>
            </a:r>
            <a:r>
              <a:rPr lang="en-US" sz="2700"/>
              <a:t> = market value ($)</a:t>
            </a:r>
          </a:p>
          <a:p>
            <a:pPr>
              <a:spcBef>
                <a:spcPts val="1200"/>
              </a:spcBef>
            </a:pPr>
            <a:r>
              <a:rPr lang="en-US" sz="2700"/>
              <a:t>The scatter plot of the full data set (42 homes) indicates a linear trend.</a:t>
            </a:r>
          </a:p>
        </p:txBody>
      </p:sp>
    </p:spTree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Simple Linear Regression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89050"/>
            <a:ext cx="8229600" cy="4525963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Finding the Best-Fitting Regression Line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Two possible lines are shown below.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Line A is clearly a better fit to the data.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We want to determine the best regression line.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i="1" dirty="0">
                <a:ea typeface="+mn-ea"/>
                <a:cs typeface="+mn-cs"/>
              </a:rPr>
              <a:t>  Y</a:t>
            </a:r>
            <a:r>
              <a:rPr lang="en-US" dirty="0">
                <a:ea typeface="+mn-ea"/>
                <a:cs typeface="+mn-cs"/>
              </a:rPr>
              <a:t> = </a:t>
            </a:r>
            <a:r>
              <a:rPr lang="en-US" i="1" dirty="0">
                <a:ea typeface="+mn-ea"/>
                <a:cs typeface="+mn-cs"/>
              </a:rPr>
              <a:t>b</a:t>
            </a:r>
            <a:r>
              <a:rPr lang="en-US" baseline="-25000" dirty="0">
                <a:ea typeface="+mn-ea"/>
                <a:cs typeface="+mn-cs"/>
              </a:rPr>
              <a:t>0</a:t>
            </a:r>
            <a:r>
              <a:rPr lang="en-US" dirty="0">
                <a:ea typeface="+mn-ea"/>
                <a:cs typeface="+mn-cs"/>
              </a:rPr>
              <a:t> + </a:t>
            </a:r>
            <a:r>
              <a:rPr lang="en-US" i="1" dirty="0">
                <a:ea typeface="+mn-ea"/>
                <a:cs typeface="+mn-cs"/>
              </a:rPr>
              <a:t>b</a:t>
            </a:r>
            <a:r>
              <a:rPr lang="en-US" baseline="-25000" dirty="0">
                <a:ea typeface="+mn-ea"/>
                <a:cs typeface="+mn-cs"/>
              </a:rPr>
              <a:t>1</a:t>
            </a:r>
            <a:r>
              <a:rPr lang="en-US" i="1" dirty="0">
                <a:ea typeface="+mn-ea"/>
                <a:cs typeface="+mn-cs"/>
              </a:rPr>
              <a:t>X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i="1" dirty="0">
                <a:ea typeface="+mn-ea"/>
                <a:cs typeface="+mn-cs"/>
              </a:rPr>
              <a:t>  where 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</a:t>
            </a:r>
            <a:r>
              <a:rPr lang="en-US" i="1" dirty="0">
                <a:ea typeface="+mn-ea"/>
                <a:cs typeface="+mn-cs"/>
              </a:rPr>
              <a:t>b</a:t>
            </a:r>
            <a:r>
              <a:rPr lang="en-US" baseline="-25000" dirty="0">
                <a:ea typeface="+mn-ea"/>
                <a:cs typeface="+mn-cs"/>
              </a:rPr>
              <a:t>0</a:t>
            </a:r>
            <a:r>
              <a:rPr lang="en-US" dirty="0">
                <a:ea typeface="+mn-ea"/>
                <a:cs typeface="+mn-cs"/>
              </a:rPr>
              <a:t> is the intercept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</a:t>
            </a:r>
            <a:r>
              <a:rPr lang="en-US" i="1" dirty="0">
                <a:ea typeface="+mn-ea"/>
                <a:cs typeface="+mn-cs"/>
              </a:rPr>
              <a:t>b</a:t>
            </a:r>
            <a:r>
              <a:rPr lang="en-US" baseline="-25000" dirty="0">
                <a:ea typeface="+mn-ea"/>
                <a:cs typeface="+mn-cs"/>
              </a:rPr>
              <a:t>1</a:t>
            </a:r>
            <a:r>
              <a:rPr lang="en-US" dirty="0">
                <a:ea typeface="+mn-ea"/>
                <a:cs typeface="+mn-cs"/>
              </a:rPr>
              <a:t> is the slope</a:t>
            </a:r>
          </a:p>
        </p:txBody>
      </p:sp>
      <p:pic>
        <p:nvPicPr>
          <p:cNvPr id="348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3179763"/>
            <a:ext cx="46767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3" name="TextBox 2"/>
          <p:cNvSpPr txBox="1">
            <a:spLocks noChangeArrowheads="1"/>
          </p:cNvSpPr>
          <p:nvPr/>
        </p:nvSpPr>
        <p:spPr bwMode="auto">
          <a:xfrm>
            <a:off x="852488" y="3048000"/>
            <a:ext cx="293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^</a:t>
            </a:r>
          </a:p>
        </p:txBody>
      </p:sp>
    </p:spTree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Simple Linear Regression</a:t>
            </a:r>
          </a:p>
        </p:txBody>
      </p:sp>
      <p:sp>
        <p:nvSpPr>
          <p:cNvPr id="35841" name="Content Placeholder 1"/>
          <p:cNvSpPr>
            <a:spLocks noGrp="1"/>
          </p:cNvSpPr>
          <p:nvPr>
            <p:ph idx="1"/>
          </p:nvPr>
        </p:nvSpPr>
        <p:spPr>
          <a:xfrm>
            <a:off x="457200" y="1189038"/>
            <a:ext cx="8229600" cy="4525962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/>
              <a:t>Example 9.2 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u="sng"/>
              <a:t>Using Excel to Find the Best Regression Line</a:t>
            </a:r>
          </a:p>
          <a:p>
            <a:pPr eaLnBrk="1" hangingPunct="1"/>
            <a:r>
              <a:rPr lang="en-US"/>
              <a:t>Market value = 32673 + 35.036(square feet)</a:t>
            </a:r>
          </a:p>
          <a:p>
            <a:pPr eaLnBrk="1" hangingPunct="1"/>
            <a:endParaRPr lang="en-US"/>
          </a:p>
        </p:txBody>
      </p:sp>
      <p:sp>
        <p:nvSpPr>
          <p:cNvPr id="35845" name="Slide Number Placeholder 1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9BB0FF75-2BE6-45EE-8621-D7CC8C8E0D9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358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775" y="2651125"/>
            <a:ext cx="5183188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7" name="TextBox 2"/>
          <p:cNvSpPr txBox="1">
            <a:spLocks noChangeArrowheads="1"/>
          </p:cNvSpPr>
          <p:nvPr/>
        </p:nvSpPr>
        <p:spPr bwMode="auto">
          <a:xfrm>
            <a:off x="5867400" y="2673350"/>
            <a:ext cx="2786063" cy="27543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/>
              <a:t>The regression model explains variation in market value  due to size of the home.  </a:t>
            </a:r>
          </a:p>
          <a:p>
            <a:pPr>
              <a:spcBef>
                <a:spcPts val="600"/>
              </a:spcBef>
            </a:pPr>
            <a:r>
              <a:rPr lang="en-US" sz="2100"/>
              <a:t>It provides better estimates of market value than simply using the average.</a:t>
            </a:r>
          </a:p>
        </p:txBody>
      </p:sp>
    </p:spTree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008" y="-27384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Simple Linear Regression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Least-Squares Regression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u="sng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u="sng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u="sng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u="sng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u="sng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u="sng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u="sng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u="sng" dirty="0">
              <a:ea typeface="+mn-ea"/>
              <a:cs typeface="+mn-cs"/>
            </a:endParaRPr>
          </a:p>
          <a:p>
            <a:pPr marL="365760" indent="-256032" eaLnBrk="1" fontAlgn="auto" hangingPunct="1">
              <a:spcBef>
                <a:spcPts val="18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Using calculus we can solve for the slope and intercept of the least-squares regression line.</a:t>
            </a:r>
          </a:p>
        </p:txBody>
      </p:sp>
      <p:sp>
        <p:nvSpPr>
          <p:cNvPr id="36866" name="TextBox 2"/>
          <p:cNvSpPr txBox="1">
            <a:spLocks noChangeArrowheads="1"/>
          </p:cNvSpPr>
          <p:nvPr/>
        </p:nvSpPr>
        <p:spPr bwMode="auto">
          <a:xfrm>
            <a:off x="685800" y="1819275"/>
            <a:ext cx="4648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700" dirty="0"/>
              <a:t>Regression analysis finds </a:t>
            </a:r>
          </a:p>
          <a:p>
            <a:r>
              <a:rPr lang="en-US" sz="2700" dirty="0"/>
              <a:t>the equation of the best-fitting line that minimizes</a:t>
            </a:r>
          </a:p>
          <a:p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the sum of the squares of the observed errors (residuals).</a:t>
            </a:r>
          </a:p>
          <a:p>
            <a:endParaRPr lang="en-US" sz="1800" dirty="0"/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7864475" y="3903663"/>
            <a:ext cx="7588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9.6</a:t>
            </a:r>
          </a:p>
        </p:txBody>
      </p:sp>
      <p:pic>
        <p:nvPicPr>
          <p:cNvPr id="3687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825625"/>
            <a:ext cx="35909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1088" y="3171825"/>
            <a:ext cx="25384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Simple Linear Regression</a:t>
            </a:r>
          </a:p>
        </p:txBody>
      </p:sp>
      <p:sp>
        <p:nvSpPr>
          <p:cNvPr id="37889" name="Content Placeholder 1"/>
          <p:cNvSpPr>
            <a:spLocks noGrp="1"/>
          </p:cNvSpPr>
          <p:nvPr>
            <p:ph idx="1"/>
          </p:nvPr>
        </p:nvSpPr>
        <p:spPr>
          <a:xfrm>
            <a:off x="457200" y="1336675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dirty="0"/>
              <a:t>Least-Squares Regression Equations</a:t>
            </a:r>
          </a:p>
          <a:p>
            <a:pPr eaLnBrk="1" hangingPunct="1">
              <a:buFont typeface="Wingdings 3" pitchFamily="-72" charset="2"/>
              <a:buNone/>
            </a:pPr>
            <a:endParaRPr lang="en-US" dirty="0"/>
          </a:p>
          <a:p>
            <a:pPr eaLnBrk="1" hangingPunct="1">
              <a:buFont typeface="Wingdings 3" pitchFamily="-72" charset="2"/>
              <a:buNone/>
            </a:pPr>
            <a:r>
              <a:rPr lang="en-US" u="sng" dirty="0"/>
              <a:t>Slope</a:t>
            </a:r>
          </a:p>
          <a:p>
            <a:pPr eaLnBrk="1" hangingPunct="1">
              <a:buFont typeface="Wingdings 3" pitchFamily="-72" charset="2"/>
              <a:buNone/>
            </a:pPr>
            <a:endParaRPr lang="en-US" dirty="0"/>
          </a:p>
          <a:p>
            <a:pPr eaLnBrk="1" hangingPunct="1">
              <a:spcBef>
                <a:spcPts val="1200"/>
              </a:spcBef>
              <a:buFont typeface="Wingdings 3" pitchFamily="-72" charset="2"/>
              <a:buNone/>
            </a:pPr>
            <a:r>
              <a:rPr lang="en-US" u="sng" dirty="0"/>
              <a:t>Intercept</a:t>
            </a:r>
          </a:p>
          <a:p>
            <a:pPr eaLnBrk="1" hangingPunct="1">
              <a:spcBef>
                <a:spcPts val="1200"/>
              </a:spcBef>
              <a:buFont typeface="Wingdings 3" pitchFamily="-72" charset="2"/>
              <a:buNone/>
            </a:pPr>
            <a:endParaRPr lang="en-US" u="sng" dirty="0"/>
          </a:p>
          <a:p>
            <a:pPr eaLnBrk="1" hangingPunct="1">
              <a:spcBef>
                <a:spcPts val="1200"/>
              </a:spcBef>
              <a:buFont typeface="Wingdings 3" pitchFamily="-72" charset="2"/>
              <a:buNone/>
            </a:pPr>
            <a:endParaRPr lang="en-US" u="sng" dirty="0"/>
          </a:p>
          <a:p>
            <a:pPr eaLnBrk="1" hangingPunct="1">
              <a:spcBef>
                <a:spcPts val="1200"/>
              </a:spcBef>
              <a:buFont typeface="Wingdings 3" pitchFamily="-72" charset="2"/>
              <a:buNone/>
            </a:pPr>
            <a:endParaRPr lang="en-US" u="sng" dirty="0"/>
          </a:p>
          <a:p>
            <a:pPr eaLnBrk="1" hangingPunct="1">
              <a:spcBef>
                <a:spcPts val="1200"/>
              </a:spcBef>
              <a:buFont typeface="Wingdings 3" pitchFamily="-72" charset="2"/>
              <a:buNone/>
            </a:pPr>
            <a:r>
              <a:rPr lang="en-US" u="sng" dirty="0"/>
              <a:t>Predict </a:t>
            </a:r>
            <a:r>
              <a:rPr lang="en-US" i="1" u="sng" dirty="0"/>
              <a:t>Y</a:t>
            </a:r>
            <a:r>
              <a:rPr lang="en-US" i="1" dirty="0"/>
              <a:t> </a:t>
            </a:r>
            <a:r>
              <a:rPr lang="en-US" dirty="0"/>
              <a:t>for specified </a:t>
            </a:r>
            <a:r>
              <a:rPr lang="en-US" i="1" dirty="0"/>
              <a:t>X </a:t>
            </a:r>
            <a:r>
              <a:rPr lang="en-US" dirty="0"/>
              <a:t>values: 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baseline="-25000" dirty="0"/>
              <a:t>0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i="1" dirty="0"/>
              <a:t>X</a:t>
            </a:r>
            <a:endParaRPr lang="en-US" dirty="0"/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95488"/>
            <a:ext cx="18954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962400"/>
            <a:ext cx="1285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VP-Powerpoint template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3.xml><?xml version="1.0" encoding="utf-8"?>
<a:theme xmlns:a="http://schemas.openxmlformats.org/drawingml/2006/main" name="1_BVP-Powerpoint template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4400</TotalTime>
  <Words>1656</Words>
  <Application>Microsoft Office PowerPoint</Application>
  <PresentationFormat>On-screen Show (4:3)</PresentationFormat>
  <Paragraphs>275</Paragraphs>
  <Slides>40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MS PGothic</vt:lpstr>
      <vt:lpstr>MS PGothic</vt:lpstr>
      <vt:lpstr>Arial</vt:lpstr>
      <vt:lpstr>Calibri</vt:lpstr>
      <vt:lpstr>Calibri Light</vt:lpstr>
      <vt:lpstr>Cambria Math</vt:lpstr>
      <vt:lpstr>Wingdings</vt:lpstr>
      <vt:lpstr>Wingdings 3</vt:lpstr>
      <vt:lpstr>Custom Design</vt:lpstr>
      <vt:lpstr>BVP-Powerpoint template_2</vt:lpstr>
      <vt:lpstr>1_BVP-Powerpoint template_2</vt:lpstr>
      <vt:lpstr>Clip</vt:lpstr>
      <vt:lpstr>Regression Analysis</vt:lpstr>
      <vt:lpstr>Topics</vt:lpstr>
      <vt:lpstr>Regression Analysis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Residual Analysis and Regression Assumptions</vt:lpstr>
      <vt:lpstr>Residual Analysis and Regression Assumptions</vt:lpstr>
      <vt:lpstr>Residual Analysis and Regression Assumptions</vt:lpstr>
      <vt:lpstr>Residual Analysis and Regression Assumptions</vt:lpstr>
      <vt:lpstr>Residual Analysis and Regression Assumptions</vt:lpstr>
      <vt:lpstr>Multiple Linear Regression</vt:lpstr>
      <vt:lpstr>Multiple Linear Regression</vt:lpstr>
      <vt:lpstr>Multiple Linear Regression</vt:lpstr>
      <vt:lpstr>Multiple Linear Regression</vt:lpstr>
      <vt:lpstr>Building Good Regression Models</vt:lpstr>
      <vt:lpstr>Building Good Regression Models</vt:lpstr>
      <vt:lpstr>Building Good Regression Models</vt:lpstr>
      <vt:lpstr>Building Good Regression Models</vt:lpstr>
      <vt:lpstr>Building Good Regression Models</vt:lpstr>
      <vt:lpstr>Building Good Regression Models</vt:lpstr>
      <vt:lpstr>Building Good Regression Models</vt:lpstr>
      <vt:lpstr>Building Good Regression Models</vt:lpstr>
      <vt:lpstr>Building Good Regression Models</vt:lpstr>
      <vt:lpstr>Building Good Regression Models</vt:lpstr>
      <vt:lpstr>Building Good Regression Models</vt:lpstr>
      <vt:lpstr>Building Good Regression Models</vt:lpstr>
      <vt:lpstr>Building Good Regression Models</vt:lpstr>
      <vt:lpstr>Building Good Regression Models</vt:lpstr>
      <vt:lpstr>Building Good Regression Models</vt:lpstr>
      <vt:lpstr>Regression with Categorical Variables</vt:lpstr>
      <vt:lpstr>Regression Models with Nonlinear Terms </vt:lpstr>
      <vt:lpstr>Regression Models with Nonlinear Terms </vt:lpstr>
      <vt:lpstr>Regression Models with Nonlinear Terms </vt:lpstr>
      <vt:lpstr>Regression Models with Nonlinear Terms </vt:lpstr>
      <vt:lpstr>Regression Models with Nonlinear Terms 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Business Analytics</dc:title>
  <dc:creator>Joan Donohue</dc:creator>
  <cp:lastModifiedBy>Kim Chi</cp:lastModifiedBy>
  <cp:revision>235</cp:revision>
  <cp:lastPrinted>2012-01-27T00:36:04Z</cp:lastPrinted>
  <dcterms:created xsi:type="dcterms:W3CDTF">2011-11-27T17:51:45Z</dcterms:created>
  <dcterms:modified xsi:type="dcterms:W3CDTF">2018-11-11T22:26:04Z</dcterms:modified>
</cp:coreProperties>
</file>