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1" r:id="rId2"/>
    <p:sldMasterId id="2147483652" r:id="rId3"/>
  </p:sldMasterIdLst>
  <p:notesMasterIdLst>
    <p:notesMasterId r:id="rId69"/>
  </p:notesMasterIdLst>
  <p:handoutMasterIdLst>
    <p:handoutMasterId r:id="rId70"/>
  </p:handoutMasterIdLst>
  <p:sldIdLst>
    <p:sldId id="257" r:id="rId4"/>
    <p:sldId id="258" r:id="rId5"/>
    <p:sldId id="321" r:id="rId6"/>
    <p:sldId id="259" r:id="rId7"/>
    <p:sldId id="260" r:id="rId8"/>
    <p:sldId id="397" r:id="rId9"/>
    <p:sldId id="366" r:id="rId10"/>
    <p:sldId id="398" r:id="rId11"/>
    <p:sldId id="322" r:id="rId12"/>
    <p:sldId id="323" r:id="rId13"/>
    <p:sldId id="324" r:id="rId14"/>
    <p:sldId id="261" r:id="rId15"/>
    <p:sldId id="367" r:id="rId16"/>
    <p:sldId id="325" r:id="rId17"/>
    <p:sldId id="399" r:id="rId18"/>
    <p:sldId id="368" r:id="rId19"/>
    <p:sldId id="369" r:id="rId20"/>
    <p:sldId id="326" r:id="rId21"/>
    <p:sldId id="327" r:id="rId22"/>
    <p:sldId id="262" r:id="rId23"/>
    <p:sldId id="263"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62" r:id="rId53"/>
    <p:sldId id="363" r:id="rId54"/>
    <p:sldId id="265" r:id="rId55"/>
    <p:sldId id="266" r:id="rId56"/>
    <p:sldId id="267" r:id="rId57"/>
    <p:sldId id="268" r:id="rId58"/>
    <p:sldId id="269" r:id="rId59"/>
    <p:sldId id="270" r:id="rId60"/>
    <p:sldId id="271" r:id="rId61"/>
    <p:sldId id="272" r:id="rId62"/>
    <p:sldId id="273" r:id="rId63"/>
    <p:sldId id="274" r:id="rId64"/>
    <p:sldId id="275" r:id="rId65"/>
    <p:sldId id="276" r:id="rId66"/>
    <p:sldId id="277" r:id="rId67"/>
    <p:sldId id="278" r:id="rId68"/>
  </p:sldIdLst>
  <p:sldSz cx="9144000" cy="6858000" type="screen4x3"/>
  <p:notesSz cx="6997700" cy="9271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122" y="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2EEA7D53-92E2-4A3E-A4AE-6AD962359E70}"/>
              </a:ext>
            </a:extLst>
          </p:cNvPr>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defTabSz="930275" eaLnBrk="1" hangingPunct="1">
              <a:defRPr sz="1200"/>
            </a:lvl1pPr>
          </a:lstStyle>
          <a:p>
            <a:pPr>
              <a:defRPr/>
            </a:pPr>
            <a:endParaRPr lang="en-US" altLang="en-US"/>
          </a:p>
        </p:txBody>
      </p:sp>
      <p:sp>
        <p:nvSpPr>
          <p:cNvPr id="300035" name="Rectangle 3">
            <a:extLst>
              <a:ext uri="{FF2B5EF4-FFF2-40B4-BE49-F238E27FC236}">
                <a16:creationId xmlns:a16="http://schemas.microsoft.com/office/drawing/2014/main" id="{8EACBD08-8109-4F74-8AC6-050737B747E3}"/>
              </a:ext>
            </a:extLst>
          </p:cNvPr>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algn="r" defTabSz="930275" eaLnBrk="1" hangingPunct="1">
              <a:defRPr sz="1200"/>
            </a:lvl1pPr>
          </a:lstStyle>
          <a:p>
            <a:pPr>
              <a:defRPr/>
            </a:pPr>
            <a:endParaRPr lang="en-US" altLang="en-US"/>
          </a:p>
        </p:txBody>
      </p:sp>
      <p:sp>
        <p:nvSpPr>
          <p:cNvPr id="300036" name="Rectangle 4">
            <a:extLst>
              <a:ext uri="{FF2B5EF4-FFF2-40B4-BE49-F238E27FC236}">
                <a16:creationId xmlns:a16="http://schemas.microsoft.com/office/drawing/2014/main" id="{A4093925-C940-4DBB-95B5-05055A010A3F}"/>
              </a:ext>
            </a:extLst>
          </p:cNvPr>
          <p:cNvSpPr>
            <a:spLocks noGrp="1" noChangeArrowheads="1"/>
          </p:cNvSpPr>
          <p:nvPr>
            <p:ph type="ftr" sz="quarter" idx="2"/>
          </p:nvPr>
        </p:nvSpPr>
        <p:spPr bwMode="auto">
          <a:xfrm>
            <a:off x="0"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defTabSz="930275" eaLnBrk="1" hangingPunct="1">
              <a:defRPr sz="1200"/>
            </a:lvl1pPr>
          </a:lstStyle>
          <a:p>
            <a:pPr>
              <a:defRPr/>
            </a:pPr>
            <a:endParaRPr lang="en-US" altLang="en-US"/>
          </a:p>
        </p:txBody>
      </p:sp>
      <p:sp>
        <p:nvSpPr>
          <p:cNvPr id="300037" name="Rectangle 5">
            <a:extLst>
              <a:ext uri="{FF2B5EF4-FFF2-40B4-BE49-F238E27FC236}">
                <a16:creationId xmlns:a16="http://schemas.microsoft.com/office/drawing/2014/main" id="{72A402D3-6F1A-4E41-82DF-48372EE73B74}"/>
              </a:ext>
            </a:extLst>
          </p:cNvPr>
          <p:cNvSpPr>
            <a:spLocks noGrp="1" noChangeArrowheads="1"/>
          </p:cNvSpPr>
          <p:nvPr>
            <p:ph type="sldNum" sz="quarter" idx="3"/>
          </p:nvPr>
        </p:nvSpPr>
        <p:spPr bwMode="auto">
          <a:xfrm>
            <a:off x="3963988"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algn="r" defTabSz="930275" eaLnBrk="1" hangingPunct="1">
              <a:defRPr sz="1200" smtClean="0"/>
            </a:lvl1pPr>
          </a:lstStyle>
          <a:p>
            <a:pPr>
              <a:defRPr/>
            </a:pPr>
            <a:fld id="{2149F1A7-692B-4D12-822F-2A3A56D6360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8754A5F-4860-4095-BCA5-47C6D952A685}"/>
              </a:ext>
            </a:extLst>
          </p:cNvPr>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defTabSz="930275" eaLnBrk="1" hangingPunct="1">
              <a:defRPr sz="1200"/>
            </a:lvl1pPr>
          </a:lstStyle>
          <a:p>
            <a:pPr>
              <a:defRPr/>
            </a:pPr>
            <a:endParaRPr lang="en-US" altLang="en-US"/>
          </a:p>
        </p:txBody>
      </p:sp>
      <p:sp>
        <p:nvSpPr>
          <p:cNvPr id="14339" name="Rectangle 3">
            <a:extLst>
              <a:ext uri="{FF2B5EF4-FFF2-40B4-BE49-F238E27FC236}">
                <a16:creationId xmlns:a16="http://schemas.microsoft.com/office/drawing/2014/main" id="{77EE23F2-3903-4CBB-9C35-275201EE5C39}"/>
              </a:ext>
            </a:extLst>
          </p:cNvPr>
          <p:cNvSpPr>
            <a:spLocks noGrp="1" noChangeArrowheads="1"/>
          </p:cNvSpPr>
          <p:nvPr>
            <p:ph type="dt"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algn="r" defTabSz="930275" eaLnBrk="1" hangingPunct="1">
              <a:defRPr sz="1200"/>
            </a:lvl1pPr>
          </a:lstStyle>
          <a:p>
            <a:pPr>
              <a:defRPr/>
            </a:pPr>
            <a:endParaRPr lang="en-US" altLang="en-US"/>
          </a:p>
        </p:txBody>
      </p:sp>
      <p:sp>
        <p:nvSpPr>
          <p:cNvPr id="5124" name="Rectangle 4">
            <a:extLst>
              <a:ext uri="{FF2B5EF4-FFF2-40B4-BE49-F238E27FC236}">
                <a16:creationId xmlns:a16="http://schemas.microsoft.com/office/drawing/2014/main" id="{1E36C384-BD61-417A-927D-F9A5908B7C0F}"/>
              </a:ext>
            </a:extLst>
          </p:cNvPr>
          <p:cNvSpPr>
            <a:spLocks noGrp="1" noRot="1" noChangeAspect="1" noChangeArrowheads="1" noTextEdit="1"/>
          </p:cNvSpPr>
          <p:nvPr>
            <p:ph type="sldImg" idx="2"/>
          </p:nvPr>
        </p:nvSpPr>
        <p:spPr bwMode="auto">
          <a:xfrm>
            <a:off x="1181100" y="695325"/>
            <a:ext cx="4635500" cy="3476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a:extLst>
              <a:ext uri="{FF2B5EF4-FFF2-40B4-BE49-F238E27FC236}">
                <a16:creationId xmlns:a16="http://schemas.microsoft.com/office/drawing/2014/main" id="{EF660374-40F7-4C29-886F-3ED8799B9643}"/>
              </a:ext>
            </a:extLst>
          </p:cNvPr>
          <p:cNvSpPr>
            <a:spLocks noGrp="1" noChangeArrowheads="1"/>
          </p:cNvSpPr>
          <p:nvPr>
            <p:ph type="body" sz="quarter" idx="3"/>
          </p:nvPr>
        </p:nvSpPr>
        <p:spPr bwMode="auto">
          <a:xfrm>
            <a:off x="700088" y="4403725"/>
            <a:ext cx="559752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4342" name="Rectangle 6">
            <a:extLst>
              <a:ext uri="{FF2B5EF4-FFF2-40B4-BE49-F238E27FC236}">
                <a16:creationId xmlns:a16="http://schemas.microsoft.com/office/drawing/2014/main" id="{2D3B23E1-E9D8-4D16-B6CB-97019A3073F3}"/>
              </a:ext>
            </a:extLst>
          </p:cNvPr>
          <p:cNvSpPr>
            <a:spLocks noGrp="1" noChangeArrowheads="1"/>
          </p:cNvSpPr>
          <p:nvPr>
            <p:ph type="ftr" sz="quarter" idx="4"/>
          </p:nvPr>
        </p:nvSpPr>
        <p:spPr bwMode="auto">
          <a:xfrm>
            <a:off x="0"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defTabSz="930275" eaLnBrk="1" hangingPunct="1">
              <a:defRPr sz="1200"/>
            </a:lvl1pPr>
          </a:lstStyle>
          <a:p>
            <a:pPr>
              <a:defRPr/>
            </a:pPr>
            <a:endParaRPr lang="en-US" altLang="en-US"/>
          </a:p>
        </p:txBody>
      </p:sp>
      <p:sp>
        <p:nvSpPr>
          <p:cNvPr id="14343" name="Rectangle 7">
            <a:extLst>
              <a:ext uri="{FF2B5EF4-FFF2-40B4-BE49-F238E27FC236}">
                <a16:creationId xmlns:a16="http://schemas.microsoft.com/office/drawing/2014/main" id="{24E47A86-B2BA-4BC2-9A15-D614D0D821FF}"/>
              </a:ext>
            </a:extLst>
          </p:cNvPr>
          <p:cNvSpPr>
            <a:spLocks noGrp="1" noChangeArrowheads="1"/>
          </p:cNvSpPr>
          <p:nvPr>
            <p:ph type="sldNum" sz="quarter" idx="5"/>
          </p:nvPr>
        </p:nvSpPr>
        <p:spPr bwMode="auto">
          <a:xfrm>
            <a:off x="3963988"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algn="r" defTabSz="930275" eaLnBrk="1" hangingPunct="1">
              <a:defRPr sz="1200" smtClean="0"/>
            </a:lvl1pPr>
          </a:lstStyle>
          <a:p>
            <a:pPr>
              <a:defRPr/>
            </a:pPr>
            <a:fld id="{EB8E07CF-B6BD-4A84-8FAE-6DE094CA8F7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64976158-E55E-4118-8F39-745FDA7688B1}"/>
              </a:ext>
            </a:extLst>
          </p:cNvPr>
          <p:cNvSpPr>
            <a:spLocks noGrp="1" noChangeArrowheads="1"/>
          </p:cNvSpPr>
          <p:nvPr>
            <p:ph type="sldNum" sz="quarter" idx="5"/>
          </p:nvPr>
        </p:nvSpPr>
        <p:spPr>
          <a:noFill/>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EA9F737E-E401-4818-91E0-C4A7C5DFE0F4}" type="slidenum">
              <a:rPr lang="en-US" altLang="en-US"/>
              <a:pPr/>
              <a:t>3</a:t>
            </a:fld>
            <a:endParaRPr lang="en-US" altLang="en-US"/>
          </a:p>
        </p:txBody>
      </p:sp>
    </p:spTree>
    <p:extLst>
      <p:ext uri="{BB962C8B-B14F-4D97-AF65-F5344CB8AC3E}">
        <p14:creationId xmlns:p14="http://schemas.microsoft.com/office/powerpoint/2010/main" val="188831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32</a:t>
            </a:fld>
            <a:endParaRPr lang="en-US" altLang="en-US"/>
          </a:p>
        </p:txBody>
      </p:sp>
    </p:spTree>
    <p:extLst>
      <p:ext uri="{BB962C8B-B14F-4D97-AF65-F5344CB8AC3E}">
        <p14:creationId xmlns:p14="http://schemas.microsoft.com/office/powerpoint/2010/main" val="2075570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33</a:t>
            </a:fld>
            <a:endParaRPr lang="en-US" altLang="en-US"/>
          </a:p>
        </p:txBody>
      </p:sp>
    </p:spTree>
    <p:extLst>
      <p:ext uri="{BB962C8B-B14F-4D97-AF65-F5344CB8AC3E}">
        <p14:creationId xmlns:p14="http://schemas.microsoft.com/office/powerpoint/2010/main" val="1851124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34</a:t>
            </a:fld>
            <a:endParaRPr lang="en-US" altLang="en-US"/>
          </a:p>
        </p:txBody>
      </p:sp>
    </p:spTree>
    <p:extLst>
      <p:ext uri="{BB962C8B-B14F-4D97-AF65-F5344CB8AC3E}">
        <p14:creationId xmlns:p14="http://schemas.microsoft.com/office/powerpoint/2010/main" val="1588872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35</a:t>
            </a:fld>
            <a:endParaRPr lang="en-US" altLang="en-US"/>
          </a:p>
        </p:txBody>
      </p:sp>
    </p:spTree>
    <p:extLst>
      <p:ext uri="{BB962C8B-B14F-4D97-AF65-F5344CB8AC3E}">
        <p14:creationId xmlns:p14="http://schemas.microsoft.com/office/powerpoint/2010/main" val="2230461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36</a:t>
            </a:fld>
            <a:endParaRPr lang="en-US" altLang="en-US"/>
          </a:p>
        </p:txBody>
      </p:sp>
    </p:spTree>
    <p:extLst>
      <p:ext uri="{BB962C8B-B14F-4D97-AF65-F5344CB8AC3E}">
        <p14:creationId xmlns:p14="http://schemas.microsoft.com/office/powerpoint/2010/main" val="164996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37</a:t>
            </a:fld>
            <a:endParaRPr lang="en-US" altLang="en-US"/>
          </a:p>
        </p:txBody>
      </p:sp>
    </p:spTree>
    <p:extLst>
      <p:ext uri="{BB962C8B-B14F-4D97-AF65-F5344CB8AC3E}">
        <p14:creationId xmlns:p14="http://schemas.microsoft.com/office/powerpoint/2010/main" val="1163298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38</a:t>
            </a:fld>
            <a:endParaRPr lang="en-US" altLang="en-US"/>
          </a:p>
        </p:txBody>
      </p:sp>
    </p:spTree>
    <p:extLst>
      <p:ext uri="{BB962C8B-B14F-4D97-AF65-F5344CB8AC3E}">
        <p14:creationId xmlns:p14="http://schemas.microsoft.com/office/powerpoint/2010/main" val="1789837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39</a:t>
            </a:fld>
            <a:endParaRPr lang="en-US" altLang="en-US"/>
          </a:p>
        </p:txBody>
      </p:sp>
    </p:spTree>
    <p:extLst>
      <p:ext uri="{BB962C8B-B14F-4D97-AF65-F5344CB8AC3E}">
        <p14:creationId xmlns:p14="http://schemas.microsoft.com/office/powerpoint/2010/main" val="992226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40</a:t>
            </a:fld>
            <a:endParaRPr lang="en-US" altLang="en-US"/>
          </a:p>
        </p:txBody>
      </p:sp>
    </p:spTree>
    <p:extLst>
      <p:ext uri="{BB962C8B-B14F-4D97-AF65-F5344CB8AC3E}">
        <p14:creationId xmlns:p14="http://schemas.microsoft.com/office/powerpoint/2010/main" val="3418267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42</a:t>
            </a:fld>
            <a:endParaRPr lang="en-US" altLang="en-US"/>
          </a:p>
        </p:txBody>
      </p:sp>
    </p:spTree>
    <p:extLst>
      <p:ext uri="{BB962C8B-B14F-4D97-AF65-F5344CB8AC3E}">
        <p14:creationId xmlns:p14="http://schemas.microsoft.com/office/powerpoint/2010/main" val="3292733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72A2AC74-438E-4115-957B-C9B1422EA3CD}"/>
              </a:ext>
            </a:extLst>
          </p:cNvPr>
          <p:cNvSpPr>
            <a:spLocks noGrp="1" noChangeArrowheads="1"/>
          </p:cNvSpPr>
          <p:nvPr>
            <p:ph type="sldNum" sz="quarter" idx="5"/>
          </p:nvPr>
        </p:nvSpPr>
        <p:spPr>
          <a:noFill/>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577B0416-3213-442C-B8DB-2F10DC0FE090}" type="slidenum">
              <a:rPr lang="en-US" altLang="en-US"/>
              <a:pPr/>
              <a:t>5</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43</a:t>
            </a:fld>
            <a:endParaRPr lang="en-US" altLang="en-US" dirty="0"/>
          </a:p>
        </p:txBody>
      </p:sp>
    </p:spTree>
    <p:extLst>
      <p:ext uri="{BB962C8B-B14F-4D97-AF65-F5344CB8AC3E}">
        <p14:creationId xmlns:p14="http://schemas.microsoft.com/office/powerpoint/2010/main" val="1475562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44</a:t>
            </a:fld>
            <a:endParaRPr lang="en-US" altLang="en-US" dirty="0"/>
          </a:p>
        </p:txBody>
      </p:sp>
    </p:spTree>
    <p:extLst>
      <p:ext uri="{BB962C8B-B14F-4D97-AF65-F5344CB8AC3E}">
        <p14:creationId xmlns:p14="http://schemas.microsoft.com/office/powerpoint/2010/main" val="626266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45</a:t>
            </a:fld>
            <a:endParaRPr lang="en-US" altLang="en-US" dirty="0"/>
          </a:p>
        </p:txBody>
      </p:sp>
    </p:spTree>
    <p:extLst>
      <p:ext uri="{BB962C8B-B14F-4D97-AF65-F5344CB8AC3E}">
        <p14:creationId xmlns:p14="http://schemas.microsoft.com/office/powerpoint/2010/main" val="1356850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46</a:t>
            </a:fld>
            <a:endParaRPr lang="en-US" altLang="en-US" dirty="0"/>
          </a:p>
        </p:txBody>
      </p:sp>
    </p:spTree>
    <p:extLst>
      <p:ext uri="{BB962C8B-B14F-4D97-AF65-F5344CB8AC3E}">
        <p14:creationId xmlns:p14="http://schemas.microsoft.com/office/powerpoint/2010/main" val="830141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47</a:t>
            </a:fld>
            <a:endParaRPr lang="en-US" altLang="en-US" dirty="0"/>
          </a:p>
        </p:txBody>
      </p:sp>
    </p:spTree>
    <p:extLst>
      <p:ext uri="{BB962C8B-B14F-4D97-AF65-F5344CB8AC3E}">
        <p14:creationId xmlns:p14="http://schemas.microsoft.com/office/powerpoint/2010/main" val="2519378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48</a:t>
            </a:fld>
            <a:endParaRPr lang="en-US" altLang="en-US" dirty="0"/>
          </a:p>
        </p:txBody>
      </p:sp>
    </p:spTree>
    <p:extLst>
      <p:ext uri="{BB962C8B-B14F-4D97-AF65-F5344CB8AC3E}">
        <p14:creationId xmlns:p14="http://schemas.microsoft.com/office/powerpoint/2010/main" val="1115359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71A847B-5E16-4C9C-8CA0-2321F5D282B7}" type="slidenum">
              <a:rPr lang="en-US" altLang="en-US"/>
              <a:pPr/>
              <a:t>49</a:t>
            </a:fld>
            <a:endParaRPr lang="en-US" altLang="en-US" dirty="0"/>
          </a:p>
        </p:txBody>
      </p:sp>
    </p:spTree>
    <p:extLst>
      <p:ext uri="{BB962C8B-B14F-4D97-AF65-F5344CB8AC3E}">
        <p14:creationId xmlns:p14="http://schemas.microsoft.com/office/powerpoint/2010/main" val="2033760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F73019B-3CA4-4B29-B3DF-70F8F8D830B6}"/>
              </a:ext>
            </a:extLst>
          </p:cNvPr>
          <p:cNvSpPr>
            <a:spLocks noGrp="1" noChangeArrowheads="1"/>
          </p:cNvSpPr>
          <p:nvPr>
            <p:ph type="sldNum" sz="quarter" idx="5"/>
          </p:nvPr>
        </p:nvSpPr>
        <p:spPr>
          <a:noFill/>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AF3585C6-1293-4DD8-9D69-C4253F280242}" type="slidenum">
              <a:rPr lang="en-US" altLang="en-US"/>
              <a:pPr/>
              <a:t>51</a:t>
            </a:fld>
            <a:endParaRPr lang="en-US" altLang="en-US"/>
          </a:p>
        </p:txBody>
      </p:sp>
      <p:sp>
        <p:nvSpPr>
          <p:cNvPr id="18435" name="Rectangle 2">
            <a:extLst>
              <a:ext uri="{FF2B5EF4-FFF2-40B4-BE49-F238E27FC236}">
                <a16:creationId xmlns:a16="http://schemas.microsoft.com/office/drawing/2014/main" id="{CD5F0E10-6F32-48DD-908A-A8B8792D5959}"/>
              </a:ext>
            </a:extLst>
          </p:cNvPr>
          <p:cNvSpPr>
            <a:spLocks noGrp="1" noRot="1" noChangeAspect="1" noChangeArrowheads="1" noTextEdit="1"/>
          </p:cNvSpPr>
          <p:nvPr>
            <p:ph type="sldImg"/>
          </p:nvPr>
        </p:nvSpPr>
        <p:spPr>
          <a:xfrm>
            <a:off x="1184275" y="700088"/>
            <a:ext cx="4603750" cy="3452812"/>
          </a:xfrm>
          <a:ln/>
        </p:spPr>
      </p:sp>
      <p:sp>
        <p:nvSpPr>
          <p:cNvPr id="18436" name="Rectangle 3">
            <a:extLst>
              <a:ext uri="{FF2B5EF4-FFF2-40B4-BE49-F238E27FC236}">
                <a16:creationId xmlns:a16="http://schemas.microsoft.com/office/drawing/2014/main" id="{E26C4395-20C9-4A70-B7DF-BFD14E6FBF62}"/>
              </a:ext>
            </a:extLst>
          </p:cNvPr>
          <p:cNvSpPr>
            <a:spLocks noGrp="1" noChangeArrowheads="1"/>
          </p:cNvSpPr>
          <p:nvPr>
            <p:ph type="body" idx="1"/>
          </p:nvPr>
        </p:nvSpPr>
        <p:spPr>
          <a:xfrm>
            <a:off x="931863" y="4402138"/>
            <a:ext cx="5132387" cy="4171950"/>
          </a:xfrm>
          <a:noFill/>
        </p:spPr>
        <p:txBody>
          <a:bodyPr lIns="91395" tIns="45697" rIns="91395" bIns="45697"/>
          <a:lstStyle/>
          <a:p>
            <a:pPr eaLnBrk="1" hangingPunct="1"/>
            <a:endParaRPr lang="en-US" altLang="en-US"/>
          </a:p>
        </p:txBody>
      </p:sp>
    </p:spTree>
    <p:extLst>
      <p:ext uri="{BB962C8B-B14F-4D97-AF65-F5344CB8AC3E}">
        <p14:creationId xmlns:p14="http://schemas.microsoft.com/office/powerpoint/2010/main" val="31393384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039B9E42-25B8-4E67-B8F0-5B97F48C5875}"/>
              </a:ext>
            </a:extLst>
          </p:cNvPr>
          <p:cNvSpPr>
            <a:spLocks noGrp="1" noChangeArrowheads="1"/>
          </p:cNvSpPr>
          <p:nvPr>
            <p:ph type="sldNum" sz="quarter" idx="5"/>
          </p:nvPr>
        </p:nvSpPr>
        <p:spPr>
          <a:noFill/>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1E7FDB1E-726C-4E41-A2E3-CBCEA836A62E}" type="slidenum">
              <a:rPr lang="en-US" altLang="en-US"/>
              <a:pPr/>
              <a:t>52</a:t>
            </a:fld>
            <a:endParaRPr lang="en-US" altLang="en-US"/>
          </a:p>
        </p:txBody>
      </p:sp>
      <p:sp>
        <p:nvSpPr>
          <p:cNvPr id="20483" name="Rectangle 2">
            <a:extLst>
              <a:ext uri="{FF2B5EF4-FFF2-40B4-BE49-F238E27FC236}">
                <a16:creationId xmlns:a16="http://schemas.microsoft.com/office/drawing/2014/main" id="{763FD295-1976-4ABE-AB1C-7EA743B4DD65}"/>
              </a:ext>
            </a:extLst>
          </p:cNvPr>
          <p:cNvSpPr>
            <a:spLocks noGrp="1" noRot="1" noChangeAspect="1" noChangeArrowheads="1" noTextEdit="1"/>
          </p:cNvSpPr>
          <p:nvPr>
            <p:ph type="sldImg"/>
          </p:nvPr>
        </p:nvSpPr>
        <p:spPr>
          <a:xfrm>
            <a:off x="1184275" y="700088"/>
            <a:ext cx="4603750" cy="3452812"/>
          </a:xfrm>
          <a:ln/>
        </p:spPr>
      </p:sp>
      <p:sp>
        <p:nvSpPr>
          <p:cNvPr id="20484" name="Rectangle 3">
            <a:extLst>
              <a:ext uri="{FF2B5EF4-FFF2-40B4-BE49-F238E27FC236}">
                <a16:creationId xmlns:a16="http://schemas.microsoft.com/office/drawing/2014/main" id="{654F313B-B0CF-444D-A50C-1A3468B81CC9}"/>
              </a:ext>
            </a:extLst>
          </p:cNvPr>
          <p:cNvSpPr>
            <a:spLocks noGrp="1" noChangeArrowheads="1"/>
          </p:cNvSpPr>
          <p:nvPr>
            <p:ph type="body" idx="1"/>
          </p:nvPr>
        </p:nvSpPr>
        <p:spPr>
          <a:xfrm>
            <a:off x="931863" y="4402138"/>
            <a:ext cx="5132387" cy="4171950"/>
          </a:xfrm>
          <a:noFill/>
        </p:spPr>
        <p:txBody>
          <a:bodyPr lIns="91395" tIns="45697" rIns="91395" bIns="45697"/>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2708F60D-1855-44C9-BF82-87D0E9E5198B}"/>
              </a:ext>
            </a:extLst>
          </p:cNvPr>
          <p:cNvSpPr>
            <a:spLocks noGrp="1" noChangeArrowheads="1"/>
          </p:cNvSpPr>
          <p:nvPr>
            <p:ph type="sldNum" sz="quarter" idx="5"/>
          </p:nvPr>
        </p:nvSpPr>
        <p:spPr>
          <a:noFill/>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DA12C445-0A07-4DD9-B46D-0218C2EF70A7}" type="slidenum">
              <a:rPr lang="en-US" altLang="en-US"/>
              <a:pPr/>
              <a:t>54</a:t>
            </a:fld>
            <a:endParaRPr lang="en-US" altLang="en-US"/>
          </a:p>
        </p:txBody>
      </p:sp>
      <p:sp>
        <p:nvSpPr>
          <p:cNvPr id="23555" name="Rectangle 2">
            <a:extLst>
              <a:ext uri="{FF2B5EF4-FFF2-40B4-BE49-F238E27FC236}">
                <a16:creationId xmlns:a16="http://schemas.microsoft.com/office/drawing/2014/main" id="{A9A6E88A-4335-4A2F-B840-DB71C62FB3D1}"/>
              </a:ext>
            </a:extLst>
          </p:cNvPr>
          <p:cNvSpPr>
            <a:spLocks noGrp="1" noRot="1" noChangeAspect="1" noChangeArrowheads="1" noTextEdit="1"/>
          </p:cNvSpPr>
          <p:nvPr>
            <p:ph type="sldImg"/>
          </p:nvPr>
        </p:nvSpPr>
        <p:spPr>
          <a:xfrm>
            <a:off x="1184275" y="700088"/>
            <a:ext cx="4603750" cy="3452812"/>
          </a:xfrm>
          <a:ln/>
        </p:spPr>
      </p:sp>
      <p:sp>
        <p:nvSpPr>
          <p:cNvPr id="23556" name="Rectangle 3">
            <a:extLst>
              <a:ext uri="{FF2B5EF4-FFF2-40B4-BE49-F238E27FC236}">
                <a16:creationId xmlns:a16="http://schemas.microsoft.com/office/drawing/2014/main" id="{B6C27D97-59ED-4453-A046-74EAD64F7B80}"/>
              </a:ext>
            </a:extLst>
          </p:cNvPr>
          <p:cNvSpPr>
            <a:spLocks noGrp="1" noChangeArrowheads="1"/>
          </p:cNvSpPr>
          <p:nvPr>
            <p:ph type="body" idx="1"/>
          </p:nvPr>
        </p:nvSpPr>
        <p:spPr>
          <a:xfrm>
            <a:off x="931863" y="4402138"/>
            <a:ext cx="5132387" cy="4171950"/>
          </a:xfrm>
          <a:noFill/>
        </p:spPr>
        <p:txBody>
          <a:bodyPr lIns="91395" tIns="45697" rIns="91395" bIns="45697"/>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72A2AC74-438E-4115-957B-C9B1422EA3CD}"/>
              </a:ext>
            </a:extLst>
          </p:cNvPr>
          <p:cNvSpPr>
            <a:spLocks noGrp="1" noChangeArrowheads="1"/>
          </p:cNvSpPr>
          <p:nvPr>
            <p:ph type="sldNum" sz="quarter" idx="5"/>
          </p:nvPr>
        </p:nvSpPr>
        <p:spPr>
          <a:noFill/>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577B0416-3213-442C-B8DB-2F10DC0FE090}" type="slidenum">
              <a:rPr lang="en-US" altLang="en-US"/>
              <a:pPr/>
              <a:t>9</a:t>
            </a:fld>
            <a:endParaRPr lang="en-US" altLang="en-US"/>
          </a:p>
        </p:txBody>
      </p:sp>
    </p:spTree>
    <p:extLst>
      <p:ext uri="{BB962C8B-B14F-4D97-AF65-F5344CB8AC3E}">
        <p14:creationId xmlns:p14="http://schemas.microsoft.com/office/powerpoint/2010/main" val="2452516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2B6A81EF-2E0E-4276-BD37-E30DD64741B0}"/>
              </a:ext>
            </a:extLst>
          </p:cNvPr>
          <p:cNvSpPr>
            <a:spLocks noGrp="1" noChangeArrowheads="1"/>
          </p:cNvSpPr>
          <p:nvPr>
            <p:ph type="sldNum" sz="quarter" idx="5"/>
          </p:nvPr>
        </p:nvSpPr>
        <p:spPr>
          <a:noFill/>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7C742004-F2AC-42D3-8B34-9DF88D625AA6}" type="slidenum">
              <a:rPr lang="en-US" altLang="en-US"/>
              <a:pPr/>
              <a:t>59</a:t>
            </a:fld>
            <a:endParaRPr lang="en-US" altLang="en-US"/>
          </a:p>
        </p:txBody>
      </p:sp>
      <p:sp>
        <p:nvSpPr>
          <p:cNvPr id="29699" name="Rectangle 2">
            <a:extLst>
              <a:ext uri="{FF2B5EF4-FFF2-40B4-BE49-F238E27FC236}">
                <a16:creationId xmlns:a16="http://schemas.microsoft.com/office/drawing/2014/main" id="{E7ED228B-40DA-4807-8E25-FE8EEF921E46}"/>
              </a:ext>
            </a:extLst>
          </p:cNvPr>
          <p:cNvSpPr>
            <a:spLocks noGrp="1" noRot="1" noChangeAspect="1" noChangeArrowheads="1" noTextEdit="1"/>
          </p:cNvSpPr>
          <p:nvPr>
            <p:ph type="sldImg"/>
          </p:nvPr>
        </p:nvSpPr>
        <p:spPr>
          <a:xfrm>
            <a:off x="1184275" y="700088"/>
            <a:ext cx="4603750" cy="3452812"/>
          </a:xfrm>
          <a:ln/>
        </p:spPr>
      </p:sp>
      <p:sp>
        <p:nvSpPr>
          <p:cNvPr id="29700" name="Rectangle 3">
            <a:extLst>
              <a:ext uri="{FF2B5EF4-FFF2-40B4-BE49-F238E27FC236}">
                <a16:creationId xmlns:a16="http://schemas.microsoft.com/office/drawing/2014/main" id="{7510534E-CD88-4862-9ED4-8CD547559F40}"/>
              </a:ext>
            </a:extLst>
          </p:cNvPr>
          <p:cNvSpPr>
            <a:spLocks noGrp="1" noChangeArrowheads="1"/>
          </p:cNvSpPr>
          <p:nvPr>
            <p:ph type="body" idx="1"/>
          </p:nvPr>
        </p:nvSpPr>
        <p:spPr>
          <a:xfrm>
            <a:off x="931863" y="4402138"/>
            <a:ext cx="5132387" cy="4171950"/>
          </a:xfrm>
          <a:noFill/>
        </p:spPr>
        <p:txBody>
          <a:bodyPr lIns="91395" tIns="45697" rIns="91395" bIns="45697"/>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72A2AC74-438E-4115-957B-C9B1422EA3CD}"/>
              </a:ext>
            </a:extLst>
          </p:cNvPr>
          <p:cNvSpPr>
            <a:spLocks noGrp="1" noChangeArrowheads="1"/>
          </p:cNvSpPr>
          <p:nvPr>
            <p:ph type="sldNum" sz="quarter" idx="5"/>
          </p:nvPr>
        </p:nvSpPr>
        <p:spPr>
          <a:noFill/>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577B0416-3213-442C-B8DB-2F10DC0FE090}" type="slidenum">
              <a:rPr lang="en-US" altLang="en-US"/>
              <a:pPr/>
              <a:t>10</a:t>
            </a:fld>
            <a:endParaRPr lang="en-US" altLang="en-US"/>
          </a:p>
        </p:txBody>
      </p:sp>
    </p:spTree>
    <p:extLst>
      <p:ext uri="{BB962C8B-B14F-4D97-AF65-F5344CB8AC3E}">
        <p14:creationId xmlns:p14="http://schemas.microsoft.com/office/powerpoint/2010/main" val="2996488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72A2AC74-438E-4115-957B-C9B1422EA3CD}"/>
              </a:ext>
            </a:extLst>
          </p:cNvPr>
          <p:cNvSpPr>
            <a:spLocks noGrp="1" noChangeArrowheads="1"/>
          </p:cNvSpPr>
          <p:nvPr>
            <p:ph type="sldNum" sz="quarter" idx="5"/>
          </p:nvPr>
        </p:nvSpPr>
        <p:spPr>
          <a:noFill/>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577B0416-3213-442C-B8DB-2F10DC0FE090}" type="slidenum">
              <a:rPr lang="en-US" altLang="en-US"/>
              <a:pPr/>
              <a:t>11</a:t>
            </a:fld>
            <a:endParaRPr lang="en-US" altLang="en-US"/>
          </a:p>
        </p:txBody>
      </p:sp>
    </p:spTree>
    <p:extLst>
      <p:ext uri="{BB962C8B-B14F-4D97-AF65-F5344CB8AC3E}">
        <p14:creationId xmlns:p14="http://schemas.microsoft.com/office/powerpoint/2010/main" val="577866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4B12D26-A2BA-4778-8DB4-0F85BD12FD93}"/>
              </a:ext>
            </a:extLst>
          </p:cNvPr>
          <p:cNvSpPr>
            <a:spLocks noGrp="1" noChangeArrowheads="1"/>
          </p:cNvSpPr>
          <p:nvPr>
            <p:ph type="sldNum" sz="quarter" idx="5"/>
          </p:nvPr>
        </p:nvSpPr>
        <p:spPr>
          <a:noFill/>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18984334-9BF0-458D-84F1-DA41848E9A8B}" type="slidenum">
              <a:rPr lang="en-US" altLang="en-US"/>
              <a:pPr/>
              <a:t>12</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4B12D26-A2BA-4778-8DB4-0F85BD12FD93}"/>
              </a:ext>
            </a:extLst>
          </p:cNvPr>
          <p:cNvSpPr>
            <a:spLocks noGrp="1" noChangeArrowheads="1"/>
          </p:cNvSpPr>
          <p:nvPr>
            <p:ph type="sldNum" sz="quarter" idx="5"/>
          </p:nvPr>
        </p:nvSpPr>
        <p:spPr>
          <a:noFill/>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18984334-9BF0-458D-84F1-DA41848E9A8B}" type="slidenum">
              <a:rPr lang="en-US" altLang="en-US"/>
              <a:pPr/>
              <a:t>14</a:t>
            </a:fld>
            <a:endParaRPr lang="en-US" altLang="en-US"/>
          </a:p>
        </p:txBody>
      </p:sp>
    </p:spTree>
    <p:extLst>
      <p:ext uri="{BB962C8B-B14F-4D97-AF65-F5344CB8AC3E}">
        <p14:creationId xmlns:p14="http://schemas.microsoft.com/office/powerpoint/2010/main" val="1158767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CDB3F3D-3009-4DCF-966A-722EA0677C04}" type="slidenum">
              <a:rPr lang="en-US" altLang="en-US"/>
              <a:pPr/>
              <a:t>18</a:t>
            </a:fld>
            <a:endParaRPr lang="en-US" altLang="en-US"/>
          </a:p>
        </p:txBody>
      </p:sp>
    </p:spTree>
    <p:extLst>
      <p:ext uri="{BB962C8B-B14F-4D97-AF65-F5344CB8AC3E}">
        <p14:creationId xmlns:p14="http://schemas.microsoft.com/office/powerpoint/2010/main" val="1099668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C88C17D0-E850-4B6B-89A7-F2F09F6AA202}"/>
              </a:ext>
            </a:extLst>
          </p:cNvPr>
          <p:cNvSpPr>
            <a:spLocks noGrp="1" noChangeArrowheads="1"/>
          </p:cNvSpPr>
          <p:nvPr>
            <p:ph type="sldNum" sz="quarter" idx="5"/>
          </p:nvPr>
        </p:nvSpPr>
        <p:spPr>
          <a:noFill/>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239EA0D5-57E7-4645-99FD-EC92A4CBBAF3}" type="slidenum">
              <a:rPr lang="en-US" altLang="en-US"/>
              <a:pPr/>
              <a:t>20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alphaModFix amt="25000"/>
            <a:lum/>
          </a:blip>
          <a:srcRect/>
          <a:stretch>
            <a:fillRect l="25000" r="25000"/>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EEDD647-BA7E-4A97-B5B9-F8E8D228E8D5}"/>
              </a:ext>
            </a:extLst>
          </p:cNvPr>
          <p:cNvSpPr>
            <a:spLocks noGrp="1" noChangeArrowheads="1"/>
          </p:cNvSpPr>
          <p:nvPr>
            <p:ph type="ctrTitle"/>
          </p:nvPr>
        </p:nvSpPr>
        <p:spPr>
          <a:xfrm>
            <a:off x="685800" y="889000"/>
            <a:ext cx="7772400" cy="2178050"/>
          </a:xfrm>
        </p:spPr>
        <p:txBody>
          <a:bodyPr/>
          <a:lstStyle>
            <a:lvl1pPr>
              <a:defRPr/>
            </a:lvl1pPr>
          </a:lstStyle>
          <a:p>
            <a:pPr lvl="0"/>
            <a:r>
              <a:rPr lang="en-US" altLang="en-US" noProof="0"/>
              <a:t>Click to edit Master title style</a:t>
            </a:r>
          </a:p>
        </p:txBody>
      </p:sp>
      <p:sp>
        <p:nvSpPr>
          <p:cNvPr id="5123" name="Rectangle 3">
            <a:extLst>
              <a:ext uri="{FF2B5EF4-FFF2-40B4-BE49-F238E27FC236}">
                <a16:creationId xmlns:a16="http://schemas.microsoft.com/office/drawing/2014/main" id="{B4E582EF-BF85-48CE-85D5-C3F340893E78}"/>
              </a:ext>
            </a:extLst>
          </p:cNvPr>
          <p:cNvSpPr>
            <a:spLocks noGrp="1" noChangeArrowheads="1"/>
          </p:cNvSpPr>
          <p:nvPr>
            <p:ph type="subTitle" idx="1"/>
          </p:nvPr>
        </p:nvSpPr>
        <p:spPr>
          <a:xfrm>
            <a:off x="1371600" y="3352800"/>
            <a:ext cx="6400800" cy="2286000"/>
          </a:xfrm>
        </p:spPr>
        <p:txBody>
          <a:bodyPr/>
          <a:lstStyle>
            <a:lvl1pPr marL="0" indent="0" algn="ctr">
              <a:buFontTx/>
              <a:buNone/>
              <a:defRPr/>
            </a:lvl1pPr>
          </a:lstStyle>
          <a:p>
            <a:pPr lvl="0"/>
            <a:r>
              <a:rPr lang="en-US" altLang="en-US" noProof="0"/>
              <a:t>Click to edit Master subtitle style</a:t>
            </a:r>
          </a:p>
        </p:txBody>
      </p:sp>
      <p:sp>
        <p:nvSpPr>
          <p:cNvPr id="6" name="Rectangle 4">
            <a:extLst>
              <a:ext uri="{FF2B5EF4-FFF2-40B4-BE49-F238E27FC236}">
                <a16:creationId xmlns:a16="http://schemas.microsoft.com/office/drawing/2014/main" id="{A20876F4-0B9E-4950-8C8E-A1F9B149D201}"/>
              </a:ext>
            </a:extLst>
          </p:cNvPr>
          <p:cNvSpPr>
            <a:spLocks noGrp="1" noChangeArrowheads="1"/>
          </p:cNvSpPr>
          <p:nvPr>
            <p:ph type="dt" sz="half" idx="10"/>
          </p:nvPr>
        </p:nvSpPr>
        <p:spPr/>
        <p:txBody>
          <a:bodyPr/>
          <a:lstStyle>
            <a:lvl1pPr>
              <a:defRPr/>
            </a:lvl1pPr>
          </a:lstStyle>
          <a:p>
            <a:pPr>
              <a:defRPr/>
            </a:pPr>
            <a:endParaRPr lang="en-US" altLang="en-US"/>
          </a:p>
        </p:txBody>
      </p:sp>
      <p:sp>
        <p:nvSpPr>
          <p:cNvPr id="7" name="Rectangle 5">
            <a:extLst>
              <a:ext uri="{FF2B5EF4-FFF2-40B4-BE49-F238E27FC236}">
                <a16:creationId xmlns:a16="http://schemas.microsoft.com/office/drawing/2014/main" id="{BB0A9192-7A1B-4CB4-9DD3-4E74C36586F1}"/>
              </a:ext>
            </a:extLst>
          </p:cNvPr>
          <p:cNvSpPr>
            <a:spLocks noGrp="1" noChangeArrowheads="1"/>
          </p:cNvSpPr>
          <p:nvPr>
            <p:ph type="ftr" sz="quarter" idx="11"/>
          </p:nvPr>
        </p:nvSpPr>
        <p:spPr/>
        <p:txBody>
          <a:bodyPr/>
          <a:lstStyle>
            <a:lvl1pPr>
              <a:defRPr/>
            </a:lvl1pPr>
          </a:lstStyle>
          <a:p>
            <a:pPr>
              <a:defRPr/>
            </a:pPr>
            <a:r>
              <a:rPr lang="en-US" altLang="en-US"/>
              <a:t>CS490D Spring 2004</a:t>
            </a:r>
          </a:p>
        </p:txBody>
      </p:sp>
      <p:sp>
        <p:nvSpPr>
          <p:cNvPr id="8" name="Rectangle 6">
            <a:extLst>
              <a:ext uri="{FF2B5EF4-FFF2-40B4-BE49-F238E27FC236}">
                <a16:creationId xmlns:a16="http://schemas.microsoft.com/office/drawing/2014/main" id="{771D06F6-5A08-41B5-8AF4-EAB998BA97C7}"/>
              </a:ext>
            </a:extLst>
          </p:cNvPr>
          <p:cNvSpPr>
            <a:spLocks noGrp="1" noChangeArrowheads="1"/>
          </p:cNvSpPr>
          <p:nvPr>
            <p:ph type="sldNum" sz="quarter" idx="12"/>
          </p:nvPr>
        </p:nvSpPr>
        <p:spPr/>
        <p:txBody>
          <a:bodyPr/>
          <a:lstStyle>
            <a:lvl1pPr>
              <a:defRPr smtClean="0"/>
            </a:lvl1pPr>
          </a:lstStyle>
          <a:p>
            <a:pPr>
              <a:defRPr/>
            </a:pPr>
            <a:fld id="{694D40A1-BD6E-4E29-AD5A-F5D19EF0B379}" type="slidenum">
              <a:rPr lang="en-US" altLang="en-US"/>
              <a:pPr>
                <a:defRPr/>
              </a:pPr>
              <a:t>‹#›</a:t>
            </a:fld>
            <a:endParaRPr lang="en-US" altLang="en-US"/>
          </a:p>
        </p:txBody>
      </p:sp>
    </p:spTree>
    <p:extLst>
      <p:ext uri="{BB962C8B-B14F-4D97-AF65-F5344CB8AC3E}">
        <p14:creationId xmlns:p14="http://schemas.microsoft.com/office/powerpoint/2010/main" val="4058485067"/>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BDBB-4C04-4C32-8840-0EE5006A32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7F9705-9227-43E5-A3C4-33241CB5042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5AE2A5E4-E3E9-4FEE-B8C9-00F21B77ED1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CA3229CC-B92F-47A8-AA37-5F0E7D400C38}"/>
              </a:ext>
            </a:extLst>
          </p:cNvPr>
          <p:cNvSpPr>
            <a:spLocks noGrp="1" noChangeArrowheads="1"/>
          </p:cNvSpPr>
          <p:nvPr>
            <p:ph type="ftr" sz="quarter" idx="11"/>
          </p:nvPr>
        </p:nvSpPr>
        <p:spPr>
          <a:ln/>
        </p:spPr>
        <p:txBody>
          <a:bodyPr/>
          <a:lstStyle>
            <a:lvl1pPr>
              <a:defRPr/>
            </a:lvl1pPr>
          </a:lstStyle>
          <a:p>
            <a:pPr>
              <a:defRPr/>
            </a:pPr>
            <a:r>
              <a:rPr lang="en-US" altLang="en-US"/>
              <a:t>CS490D Spring 2004</a:t>
            </a:r>
          </a:p>
        </p:txBody>
      </p:sp>
      <p:sp>
        <p:nvSpPr>
          <p:cNvPr id="6" name="Rectangle 7">
            <a:extLst>
              <a:ext uri="{FF2B5EF4-FFF2-40B4-BE49-F238E27FC236}">
                <a16:creationId xmlns:a16="http://schemas.microsoft.com/office/drawing/2014/main" id="{90EABEF1-B8FD-48D1-A628-8D8163DE821B}"/>
              </a:ext>
            </a:extLst>
          </p:cNvPr>
          <p:cNvSpPr>
            <a:spLocks noGrp="1" noChangeArrowheads="1"/>
          </p:cNvSpPr>
          <p:nvPr>
            <p:ph type="sldNum" sz="quarter" idx="12"/>
          </p:nvPr>
        </p:nvSpPr>
        <p:spPr>
          <a:ln/>
        </p:spPr>
        <p:txBody>
          <a:bodyPr/>
          <a:lstStyle>
            <a:lvl1pPr>
              <a:defRPr/>
            </a:lvl1pPr>
          </a:lstStyle>
          <a:p>
            <a:pPr>
              <a:defRPr/>
            </a:pPr>
            <a:fld id="{71AD5B03-9D44-4BC0-9EBC-33F8DBCC6F03}" type="slidenum">
              <a:rPr lang="en-US" altLang="en-US"/>
              <a:pPr>
                <a:defRPr/>
              </a:pPr>
              <a:t>‹#›</a:t>
            </a:fld>
            <a:endParaRPr lang="en-US" altLang="en-US"/>
          </a:p>
        </p:txBody>
      </p:sp>
    </p:spTree>
    <p:extLst>
      <p:ext uri="{BB962C8B-B14F-4D97-AF65-F5344CB8AC3E}">
        <p14:creationId xmlns:p14="http://schemas.microsoft.com/office/powerpoint/2010/main" val="153641532"/>
      </p:ext>
    </p:extLst>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D5421C-BA73-4593-AB07-587E6415F78C}"/>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36F014-DFB9-4A6D-97AE-95DC0D69058C}"/>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D80E58EF-709F-4694-BADA-31913EF0AB7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9166E869-5548-4A5F-8355-748EF5FB1A19}"/>
              </a:ext>
            </a:extLst>
          </p:cNvPr>
          <p:cNvSpPr>
            <a:spLocks noGrp="1" noChangeArrowheads="1"/>
          </p:cNvSpPr>
          <p:nvPr>
            <p:ph type="ftr" sz="quarter" idx="11"/>
          </p:nvPr>
        </p:nvSpPr>
        <p:spPr>
          <a:ln/>
        </p:spPr>
        <p:txBody>
          <a:bodyPr/>
          <a:lstStyle>
            <a:lvl1pPr>
              <a:defRPr/>
            </a:lvl1pPr>
          </a:lstStyle>
          <a:p>
            <a:pPr>
              <a:defRPr/>
            </a:pPr>
            <a:r>
              <a:rPr lang="en-US" altLang="en-US"/>
              <a:t>CS490D Spring 2004</a:t>
            </a:r>
          </a:p>
        </p:txBody>
      </p:sp>
      <p:sp>
        <p:nvSpPr>
          <p:cNvPr id="6" name="Rectangle 7">
            <a:extLst>
              <a:ext uri="{FF2B5EF4-FFF2-40B4-BE49-F238E27FC236}">
                <a16:creationId xmlns:a16="http://schemas.microsoft.com/office/drawing/2014/main" id="{821DABB2-C9C9-455A-BA29-EB731D748BA3}"/>
              </a:ext>
            </a:extLst>
          </p:cNvPr>
          <p:cNvSpPr>
            <a:spLocks noGrp="1" noChangeArrowheads="1"/>
          </p:cNvSpPr>
          <p:nvPr>
            <p:ph type="sldNum" sz="quarter" idx="12"/>
          </p:nvPr>
        </p:nvSpPr>
        <p:spPr>
          <a:ln/>
        </p:spPr>
        <p:txBody>
          <a:bodyPr/>
          <a:lstStyle>
            <a:lvl1pPr>
              <a:defRPr/>
            </a:lvl1pPr>
          </a:lstStyle>
          <a:p>
            <a:pPr>
              <a:defRPr/>
            </a:pPr>
            <a:fld id="{0E6DC59B-47FF-4D81-BB4A-2E997B8366F7}" type="slidenum">
              <a:rPr lang="en-US" altLang="en-US"/>
              <a:pPr>
                <a:defRPr/>
              </a:pPr>
              <a:t>‹#›</a:t>
            </a:fld>
            <a:endParaRPr lang="en-US" altLang="en-US"/>
          </a:p>
        </p:txBody>
      </p:sp>
    </p:spTree>
    <p:extLst>
      <p:ext uri="{BB962C8B-B14F-4D97-AF65-F5344CB8AC3E}">
        <p14:creationId xmlns:p14="http://schemas.microsoft.com/office/powerpoint/2010/main" val="2634441149"/>
      </p:ext>
    </p:extLst>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41B3-512B-4ABB-AAB1-7B6D4784F1E9}"/>
              </a:ext>
            </a:extLst>
          </p:cNvPr>
          <p:cNvSpPr>
            <a:spLocks noGrp="1"/>
          </p:cNvSpPr>
          <p:nvPr>
            <p:ph type="title"/>
          </p:nvPr>
        </p:nvSpPr>
        <p:spPr>
          <a:xfrm>
            <a:off x="1447800" y="274638"/>
            <a:ext cx="72390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B10048-8E3A-42CE-A266-A236AA5110EF}"/>
              </a:ext>
            </a:extLst>
          </p:cNvPr>
          <p:cNvSpPr>
            <a:spLocks noGrp="1"/>
          </p:cNvSpPr>
          <p:nvPr>
            <p:ph type="body"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8BE641-7348-4E3E-B062-AA781E961ADE}"/>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38F4CAF6-C209-4C56-B69F-B71E7931910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E78E353-69DB-4549-B3B0-E6C7CAF7495F}"/>
              </a:ext>
            </a:extLst>
          </p:cNvPr>
          <p:cNvSpPr>
            <a:spLocks noGrp="1" noChangeArrowheads="1"/>
          </p:cNvSpPr>
          <p:nvPr>
            <p:ph type="ftr" sz="quarter" idx="11"/>
          </p:nvPr>
        </p:nvSpPr>
        <p:spPr>
          <a:ln/>
        </p:spPr>
        <p:txBody>
          <a:bodyPr/>
          <a:lstStyle>
            <a:lvl1pPr>
              <a:defRPr/>
            </a:lvl1pPr>
          </a:lstStyle>
          <a:p>
            <a:pPr>
              <a:defRPr/>
            </a:pPr>
            <a:r>
              <a:rPr lang="en-US" altLang="en-US"/>
              <a:t>CS490D Spring 2004</a:t>
            </a:r>
          </a:p>
        </p:txBody>
      </p:sp>
      <p:sp>
        <p:nvSpPr>
          <p:cNvPr id="7" name="Rectangle 7">
            <a:extLst>
              <a:ext uri="{FF2B5EF4-FFF2-40B4-BE49-F238E27FC236}">
                <a16:creationId xmlns:a16="http://schemas.microsoft.com/office/drawing/2014/main" id="{EA060EC8-DEA1-4D2B-A6FD-1181915C7E51}"/>
              </a:ext>
            </a:extLst>
          </p:cNvPr>
          <p:cNvSpPr>
            <a:spLocks noGrp="1" noChangeArrowheads="1"/>
          </p:cNvSpPr>
          <p:nvPr>
            <p:ph type="sldNum" sz="quarter" idx="12"/>
          </p:nvPr>
        </p:nvSpPr>
        <p:spPr>
          <a:ln/>
        </p:spPr>
        <p:txBody>
          <a:bodyPr/>
          <a:lstStyle>
            <a:lvl1pPr>
              <a:defRPr/>
            </a:lvl1pPr>
          </a:lstStyle>
          <a:p>
            <a:pPr>
              <a:defRPr/>
            </a:pPr>
            <a:fld id="{6B4B1CAD-239F-41F6-B798-0BDC1EBD6222}" type="slidenum">
              <a:rPr lang="en-US" altLang="en-US"/>
              <a:pPr>
                <a:defRPr/>
              </a:pPr>
              <a:t>‹#›</a:t>
            </a:fld>
            <a:endParaRPr lang="en-US" altLang="en-US"/>
          </a:p>
        </p:txBody>
      </p:sp>
    </p:spTree>
    <p:extLst>
      <p:ext uri="{BB962C8B-B14F-4D97-AF65-F5344CB8AC3E}">
        <p14:creationId xmlns:p14="http://schemas.microsoft.com/office/powerpoint/2010/main" val="1593757312"/>
      </p:ext>
    </p:extLst>
  </p:cSld>
  <p:clrMapOvr>
    <a:masterClrMapping/>
  </p:clrMapOvr>
  <p:transition spd="med">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4914-D417-4CD3-A20E-97BD6CC94216}"/>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3DDE14-9426-4629-AB5C-F28B36DE7AC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088942630"/>
      </p:ext>
    </p:extLst>
  </p:cSld>
  <p:clrMapOvr>
    <a:masterClrMapping/>
  </p:clrMapOvr>
  <p:transition spd="med">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8F45-F017-43B3-93CB-1586FA885D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9B00A-1D0F-4D56-9D62-28FEBE65EC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115054"/>
      </p:ext>
    </p:extLst>
  </p:cSld>
  <p:clrMapOvr>
    <a:masterClrMapping/>
  </p:clrMapOvr>
  <p:transition spd="med">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5A71-2900-473B-BC9B-A97089BB477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A5AEE3-EAED-4B2A-AF50-F01879F70F7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813309382"/>
      </p:ext>
    </p:extLst>
  </p:cSld>
  <p:clrMapOvr>
    <a:masterClrMapping/>
  </p:clrMapOvr>
  <p:transition spd="med">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0064-6452-48F7-8EC4-C1BDECC1F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30780B-7CB1-4077-BFFD-BFC98F3C70E4}"/>
              </a:ext>
            </a:extLst>
          </p:cNvPr>
          <p:cNvSpPr>
            <a:spLocks noGrp="1"/>
          </p:cNvSpPr>
          <p:nvPr>
            <p:ph sz="half" idx="1"/>
          </p:nvPr>
        </p:nvSpPr>
        <p:spPr>
          <a:xfrm>
            <a:off x="457200" y="1423988"/>
            <a:ext cx="4038600" cy="5232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6EB083-5C0B-43BD-9EEA-F6BAC3C28996}"/>
              </a:ext>
            </a:extLst>
          </p:cNvPr>
          <p:cNvSpPr>
            <a:spLocks noGrp="1"/>
          </p:cNvSpPr>
          <p:nvPr>
            <p:ph sz="half" idx="2"/>
          </p:nvPr>
        </p:nvSpPr>
        <p:spPr>
          <a:xfrm>
            <a:off x="4648200" y="1423988"/>
            <a:ext cx="4038600" cy="5232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4607891"/>
      </p:ext>
    </p:extLst>
  </p:cSld>
  <p:clrMapOvr>
    <a:masterClrMapping/>
  </p:clrMapOvr>
  <p:transition spd="med">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C2B5-8348-48FD-8CF3-A708AF05A6AD}"/>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DB63C4-1C37-45AA-86E5-3A3CB31B5FB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BF5C628-B874-4F66-BA40-7F32CCB20D5A}"/>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95F5E0-6C27-4CFD-99EB-B9657ADB24B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5CD2EDC-7811-42CE-8E56-7721832C92DB}"/>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9776540"/>
      </p:ext>
    </p:extLst>
  </p:cSld>
  <p:clrMapOvr>
    <a:masterClrMapping/>
  </p:clrMapOvr>
  <p:transition spd="med">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77EC-35AD-4407-BEB5-91E6F7FEC26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6215970"/>
      </p:ext>
    </p:extLst>
  </p:cSld>
  <p:clrMapOvr>
    <a:masterClrMapping/>
  </p:clrMapOvr>
  <p:transition spd="med">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566708"/>
      </p:ext>
    </p:extLst>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BBF3-D770-47D7-8C0B-E5D114D62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496A9F-498A-48D2-96EA-96B12EF4E3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DD45878B-4A2E-48EA-A732-4532E318AB5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4B2A6897-67FA-416A-B46D-E89089E2DB9B}"/>
              </a:ext>
            </a:extLst>
          </p:cNvPr>
          <p:cNvSpPr>
            <a:spLocks noGrp="1" noChangeArrowheads="1"/>
          </p:cNvSpPr>
          <p:nvPr>
            <p:ph type="ftr" sz="quarter" idx="11"/>
          </p:nvPr>
        </p:nvSpPr>
        <p:spPr>
          <a:ln/>
        </p:spPr>
        <p:txBody>
          <a:bodyPr/>
          <a:lstStyle>
            <a:lvl1pPr>
              <a:defRPr/>
            </a:lvl1pPr>
          </a:lstStyle>
          <a:p>
            <a:pPr>
              <a:defRPr/>
            </a:pPr>
            <a:r>
              <a:rPr lang="en-US" altLang="en-US" dirty="0"/>
              <a:t>Data Mining</a:t>
            </a:r>
          </a:p>
        </p:txBody>
      </p:sp>
      <p:sp>
        <p:nvSpPr>
          <p:cNvPr id="6" name="Rectangle 7">
            <a:extLst>
              <a:ext uri="{FF2B5EF4-FFF2-40B4-BE49-F238E27FC236}">
                <a16:creationId xmlns:a16="http://schemas.microsoft.com/office/drawing/2014/main" id="{2638D4E0-95DF-4490-A6C7-626631A49788}"/>
              </a:ext>
            </a:extLst>
          </p:cNvPr>
          <p:cNvSpPr>
            <a:spLocks noGrp="1" noChangeArrowheads="1"/>
          </p:cNvSpPr>
          <p:nvPr>
            <p:ph type="sldNum" sz="quarter" idx="12"/>
          </p:nvPr>
        </p:nvSpPr>
        <p:spPr>
          <a:ln/>
        </p:spPr>
        <p:txBody>
          <a:bodyPr/>
          <a:lstStyle>
            <a:lvl1pPr>
              <a:defRPr/>
            </a:lvl1pPr>
          </a:lstStyle>
          <a:p>
            <a:pPr>
              <a:defRPr/>
            </a:pPr>
            <a:fld id="{42B0F086-693A-4602-A4FB-10A7A68F9AF8}" type="slidenum">
              <a:rPr lang="en-US" altLang="en-US"/>
              <a:pPr>
                <a:defRPr/>
              </a:pPr>
              <a:t>‹#›</a:t>
            </a:fld>
            <a:endParaRPr lang="en-US" altLang="en-US"/>
          </a:p>
        </p:txBody>
      </p:sp>
    </p:spTree>
    <p:extLst>
      <p:ext uri="{BB962C8B-B14F-4D97-AF65-F5344CB8AC3E}">
        <p14:creationId xmlns:p14="http://schemas.microsoft.com/office/powerpoint/2010/main" val="2392999619"/>
      </p:ext>
    </p:extLst>
  </p:cSld>
  <p:clrMapOvr>
    <a:masterClrMapping/>
  </p:clrMapOvr>
  <p:transition spd="med">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2ED0-6820-4E25-9094-AF7068CAB68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216850-C587-4016-B434-D3BA8FD050A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5F38C8-C164-4378-A5D5-9C3638E291C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993715096"/>
      </p:ext>
    </p:extLst>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F8AC-2FAF-4DE4-91F5-14B936D21C6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DA673E-09E3-4FC1-801F-E1DA98F824A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92A3F9D1-39C2-47CE-929A-A50A8B8F986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74660850"/>
      </p:ext>
    </p:extLst>
  </p:cSld>
  <p:clrMapOvr>
    <a:masterClrMapping/>
  </p:clrMapOvr>
  <p:transition spd="med">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1A2C-52CD-4700-9951-EA4536423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3D466B-C25F-4B38-AC88-956A906686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4051788"/>
      </p:ext>
    </p:extLst>
  </p:cSld>
  <p:clrMapOvr>
    <a:masterClrMapping/>
  </p:clrMapOvr>
  <p:transition spd="med">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AB6B13-8834-41D6-8F6B-214CE0B102A6}"/>
              </a:ext>
            </a:extLst>
          </p:cNvPr>
          <p:cNvSpPr>
            <a:spLocks noGrp="1"/>
          </p:cNvSpPr>
          <p:nvPr>
            <p:ph type="title" orient="vert"/>
          </p:nvPr>
        </p:nvSpPr>
        <p:spPr>
          <a:xfrm>
            <a:off x="6629400" y="274638"/>
            <a:ext cx="2057400" cy="63817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96E800-C2E4-412A-A428-5202EA8B7831}"/>
              </a:ext>
            </a:extLst>
          </p:cNvPr>
          <p:cNvSpPr>
            <a:spLocks noGrp="1"/>
          </p:cNvSpPr>
          <p:nvPr>
            <p:ph type="body" orient="vert" idx="1"/>
          </p:nvPr>
        </p:nvSpPr>
        <p:spPr>
          <a:xfrm>
            <a:off x="457200" y="274638"/>
            <a:ext cx="6019800" cy="63817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0992114"/>
      </p:ext>
    </p:extLst>
  </p:cSld>
  <p:clrMapOvr>
    <a:masterClrMapping/>
  </p:clrMapOvr>
  <p:transition spd="med">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3A29-2A2D-4CF2-96CD-4B3E23E3B412}"/>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92C972-5FE0-4563-B31B-ACDC3D86C53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34838419"/>
      </p:ext>
    </p:extLst>
  </p:cSld>
  <p:clrMapOvr>
    <a:masterClrMapping/>
  </p:clrMapOvr>
  <p:transition spd="med">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5FCF-7127-4A8F-A722-49998D279F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365BB0-B6F6-4570-A1FB-A00B7C7C87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9056662"/>
      </p:ext>
    </p:extLst>
  </p:cSld>
  <p:clrMapOvr>
    <a:masterClrMapping/>
  </p:clrMapOvr>
  <p:transition spd="med">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625D-C770-4BA7-AD2B-D3B37B0B3A95}"/>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FDF356-5657-4CED-AAE9-96B3DEC56EC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453914027"/>
      </p:ext>
    </p:extLst>
  </p:cSld>
  <p:clrMapOvr>
    <a:masterClrMapping/>
  </p:clrMapOvr>
  <p:transition spd="med">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2FD6-ECA0-42E3-9573-999FCC0671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592AD5-9B5C-4652-A0F4-7718D96CAEF5}"/>
              </a:ext>
            </a:extLst>
          </p:cNvPr>
          <p:cNvSpPr>
            <a:spLocks noGrp="1"/>
          </p:cNvSpPr>
          <p:nvPr>
            <p:ph sz="half" idx="1"/>
          </p:nvPr>
        </p:nvSpPr>
        <p:spPr>
          <a:xfrm>
            <a:off x="457200" y="1006475"/>
            <a:ext cx="4038600" cy="5649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61848A-35F5-4D00-8665-2D369DBDA402}"/>
              </a:ext>
            </a:extLst>
          </p:cNvPr>
          <p:cNvSpPr>
            <a:spLocks noGrp="1"/>
          </p:cNvSpPr>
          <p:nvPr>
            <p:ph sz="half" idx="2"/>
          </p:nvPr>
        </p:nvSpPr>
        <p:spPr>
          <a:xfrm>
            <a:off x="4648200" y="1006475"/>
            <a:ext cx="4038600" cy="5649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312408"/>
      </p:ext>
    </p:extLst>
  </p:cSld>
  <p:clrMapOvr>
    <a:masterClrMapping/>
  </p:clrMapOvr>
  <p:transition spd="med">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6568-9601-459E-849C-AFEDF3F0A234}"/>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C820E5-3AAD-4DF0-956B-83E99B388CE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5FF8D5-23F4-4F85-8288-91A63A77A34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D8C0EB-A190-4D0D-8392-C318A5D90C3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0735D2-E3EE-4D2F-9010-D49A28A92359}"/>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1948210"/>
      </p:ext>
    </p:extLst>
  </p:cSld>
  <p:clrMapOvr>
    <a:masterClrMapping/>
  </p:clrMapOvr>
  <p:transition spd="med">
    <p:wipe di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247C-14FE-4228-9ACC-2969D42DDC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4500996"/>
      </p:ext>
    </p:extLst>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3EC3-E015-4CB3-B1CD-A265ACAE239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54727E-7DAE-4B6F-B733-8C2AEE10FB2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5">
            <a:extLst>
              <a:ext uri="{FF2B5EF4-FFF2-40B4-BE49-F238E27FC236}">
                <a16:creationId xmlns:a16="http://schemas.microsoft.com/office/drawing/2014/main" id="{7CE0DB3C-93EC-4F55-AD32-D080ABAB00F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61200BE1-14C4-4235-862E-1BFFD6361C96}"/>
              </a:ext>
            </a:extLst>
          </p:cNvPr>
          <p:cNvSpPr>
            <a:spLocks noGrp="1" noChangeArrowheads="1"/>
          </p:cNvSpPr>
          <p:nvPr>
            <p:ph type="ftr" sz="quarter" idx="11"/>
          </p:nvPr>
        </p:nvSpPr>
        <p:spPr>
          <a:ln/>
        </p:spPr>
        <p:txBody>
          <a:bodyPr/>
          <a:lstStyle>
            <a:lvl1pPr>
              <a:defRPr/>
            </a:lvl1pPr>
          </a:lstStyle>
          <a:p>
            <a:pPr>
              <a:defRPr/>
            </a:pPr>
            <a:r>
              <a:rPr lang="en-US" altLang="en-US" dirty="0"/>
              <a:t>Data Mining</a:t>
            </a:r>
          </a:p>
        </p:txBody>
      </p:sp>
      <p:sp>
        <p:nvSpPr>
          <p:cNvPr id="6" name="Rectangle 7">
            <a:extLst>
              <a:ext uri="{FF2B5EF4-FFF2-40B4-BE49-F238E27FC236}">
                <a16:creationId xmlns:a16="http://schemas.microsoft.com/office/drawing/2014/main" id="{E631017B-CB91-4851-A5CC-975E0BA22870}"/>
              </a:ext>
            </a:extLst>
          </p:cNvPr>
          <p:cNvSpPr>
            <a:spLocks noGrp="1" noChangeArrowheads="1"/>
          </p:cNvSpPr>
          <p:nvPr>
            <p:ph type="sldNum" sz="quarter" idx="12"/>
          </p:nvPr>
        </p:nvSpPr>
        <p:spPr>
          <a:ln/>
        </p:spPr>
        <p:txBody>
          <a:bodyPr/>
          <a:lstStyle>
            <a:lvl1pPr>
              <a:defRPr/>
            </a:lvl1pPr>
          </a:lstStyle>
          <a:p>
            <a:pPr>
              <a:defRPr/>
            </a:pPr>
            <a:fld id="{CB334569-0CCF-4811-BEF0-35894D9A7822}" type="slidenum">
              <a:rPr lang="en-US" altLang="en-US"/>
              <a:pPr>
                <a:defRPr/>
              </a:pPr>
              <a:t>‹#›</a:t>
            </a:fld>
            <a:endParaRPr lang="en-US" altLang="en-US"/>
          </a:p>
        </p:txBody>
      </p:sp>
    </p:spTree>
    <p:extLst>
      <p:ext uri="{BB962C8B-B14F-4D97-AF65-F5344CB8AC3E}">
        <p14:creationId xmlns:p14="http://schemas.microsoft.com/office/powerpoint/2010/main" val="472593018"/>
      </p:ext>
    </p:extLst>
  </p:cSld>
  <p:clrMapOvr>
    <a:masterClrMapping/>
  </p:clrMapOvr>
  <p:transition spd="med">
    <p:wipe di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5867904"/>
      </p:ext>
    </p:extLst>
  </p:cSld>
  <p:clrMapOvr>
    <a:masterClrMapping/>
  </p:clrMapOvr>
  <p:transition spd="med">
    <p:wipe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8205E-F531-4AB9-89B5-0A992CD77B7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A53AB2-B345-46AB-BB04-1E7A11E93BA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02A36E-C79B-4C1F-B1CB-2FBBECF263B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217182619"/>
      </p:ext>
    </p:extLst>
  </p:cSld>
  <p:clrMapOvr>
    <a:masterClrMapping/>
  </p:clrMapOvr>
  <p:transition spd="med">
    <p:wipe di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6551-5180-4AAC-9016-16E91A94AD3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A00D95-2E43-4768-8573-D886CCAB07F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D687E667-77A0-48E4-9A15-883282C6F7F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169327377"/>
      </p:ext>
    </p:extLst>
  </p:cSld>
  <p:clrMapOvr>
    <a:masterClrMapping/>
  </p:clrMapOvr>
  <p:transition spd="med">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D86B-3B70-4C52-B6C5-2AB64B3FA6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8E0E51-747E-4783-BF60-2E2B911F92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6304666"/>
      </p:ext>
    </p:extLst>
  </p:cSld>
  <p:clrMapOvr>
    <a:masterClrMapping/>
  </p:clrMapOvr>
  <p:transition spd="med">
    <p:wipe di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A28F31-625C-445E-BDF3-232E03351D6B}"/>
              </a:ext>
            </a:extLst>
          </p:cNvPr>
          <p:cNvSpPr>
            <a:spLocks noGrp="1"/>
          </p:cNvSpPr>
          <p:nvPr>
            <p:ph type="title" orient="vert"/>
          </p:nvPr>
        </p:nvSpPr>
        <p:spPr>
          <a:xfrm>
            <a:off x="6629400" y="274638"/>
            <a:ext cx="2057400" cy="63817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35324A-E275-47B6-9DF0-2A024EF22327}"/>
              </a:ext>
            </a:extLst>
          </p:cNvPr>
          <p:cNvSpPr>
            <a:spLocks noGrp="1"/>
          </p:cNvSpPr>
          <p:nvPr>
            <p:ph type="body" orient="vert" idx="1"/>
          </p:nvPr>
        </p:nvSpPr>
        <p:spPr>
          <a:xfrm>
            <a:off x="452438" y="274638"/>
            <a:ext cx="6024562" cy="63817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518742"/>
      </p:ext>
    </p:extLst>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5628-7435-4200-9243-4C89385567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9B80F-A405-44FD-A066-888A2A378DCE}"/>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2570AB-E551-4A2D-9BBD-AA9A77C38263}"/>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D7768D0-FFA6-4DC4-95DE-4F4876490BE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F04E930-DD85-4F20-BC9C-A849F921EDAE}"/>
              </a:ext>
            </a:extLst>
          </p:cNvPr>
          <p:cNvSpPr>
            <a:spLocks noGrp="1" noChangeArrowheads="1"/>
          </p:cNvSpPr>
          <p:nvPr>
            <p:ph type="ftr" sz="quarter" idx="11"/>
          </p:nvPr>
        </p:nvSpPr>
        <p:spPr>
          <a:ln/>
        </p:spPr>
        <p:txBody>
          <a:bodyPr/>
          <a:lstStyle>
            <a:lvl1pPr>
              <a:defRPr/>
            </a:lvl1pPr>
          </a:lstStyle>
          <a:p>
            <a:pPr>
              <a:defRPr/>
            </a:pPr>
            <a:r>
              <a:rPr lang="en-US" altLang="en-US" dirty="0"/>
              <a:t>Data Mining</a:t>
            </a:r>
          </a:p>
        </p:txBody>
      </p:sp>
      <p:sp>
        <p:nvSpPr>
          <p:cNvPr id="7" name="Rectangle 7">
            <a:extLst>
              <a:ext uri="{FF2B5EF4-FFF2-40B4-BE49-F238E27FC236}">
                <a16:creationId xmlns:a16="http://schemas.microsoft.com/office/drawing/2014/main" id="{E4EB0035-81F8-49E3-A876-C96EF29C79F1}"/>
              </a:ext>
            </a:extLst>
          </p:cNvPr>
          <p:cNvSpPr>
            <a:spLocks noGrp="1" noChangeArrowheads="1"/>
          </p:cNvSpPr>
          <p:nvPr>
            <p:ph type="sldNum" sz="quarter" idx="12"/>
          </p:nvPr>
        </p:nvSpPr>
        <p:spPr>
          <a:ln/>
        </p:spPr>
        <p:txBody>
          <a:bodyPr/>
          <a:lstStyle>
            <a:lvl1pPr>
              <a:defRPr/>
            </a:lvl1pPr>
          </a:lstStyle>
          <a:p>
            <a:pPr>
              <a:defRPr/>
            </a:pPr>
            <a:fld id="{67549605-2A03-4068-8CDD-9F9AAFD91052}" type="slidenum">
              <a:rPr lang="en-US" altLang="en-US"/>
              <a:pPr>
                <a:defRPr/>
              </a:pPr>
              <a:t>‹#›</a:t>
            </a:fld>
            <a:endParaRPr lang="en-US" altLang="en-US"/>
          </a:p>
        </p:txBody>
      </p:sp>
    </p:spTree>
    <p:extLst>
      <p:ext uri="{BB962C8B-B14F-4D97-AF65-F5344CB8AC3E}">
        <p14:creationId xmlns:p14="http://schemas.microsoft.com/office/powerpoint/2010/main" val="1337399356"/>
      </p:ext>
    </p:extLst>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3773-0165-479E-938F-ABDDE8CE787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69A68F-84A1-4E53-A85D-CA1B9CC0BB0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0541A1-4E85-47EE-88CB-708405A2C78E}"/>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C525A4-B842-4601-BD57-7B61380238F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A5D5B0A-8F5D-4A8B-AAF5-583F98464FFF}"/>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D0152768-C3A8-4CD8-9226-A66EEFCC53A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015F5246-9772-43B8-84F8-5A81C9C017BA}"/>
              </a:ext>
            </a:extLst>
          </p:cNvPr>
          <p:cNvSpPr>
            <a:spLocks noGrp="1" noChangeArrowheads="1"/>
          </p:cNvSpPr>
          <p:nvPr>
            <p:ph type="ftr" sz="quarter" idx="11"/>
          </p:nvPr>
        </p:nvSpPr>
        <p:spPr>
          <a:ln/>
        </p:spPr>
        <p:txBody>
          <a:bodyPr/>
          <a:lstStyle>
            <a:lvl1pPr>
              <a:defRPr/>
            </a:lvl1pPr>
          </a:lstStyle>
          <a:p>
            <a:pPr>
              <a:defRPr/>
            </a:pPr>
            <a:r>
              <a:rPr lang="en-US" altLang="en-US" dirty="0"/>
              <a:t>Data Mining</a:t>
            </a:r>
          </a:p>
        </p:txBody>
      </p:sp>
      <p:sp>
        <p:nvSpPr>
          <p:cNvPr id="9" name="Rectangle 7">
            <a:extLst>
              <a:ext uri="{FF2B5EF4-FFF2-40B4-BE49-F238E27FC236}">
                <a16:creationId xmlns:a16="http://schemas.microsoft.com/office/drawing/2014/main" id="{2EDA37D4-9E96-4526-B657-F85393C4BFA5}"/>
              </a:ext>
            </a:extLst>
          </p:cNvPr>
          <p:cNvSpPr>
            <a:spLocks noGrp="1" noChangeArrowheads="1"/>
          </p:cNvSpPr>
          <p:nvPr>
            <p:ph type="sldNum" sz="quarter" idx="12"/>
          </p:nvPr>
        </p:nvSpPr>
        <p:spPr>
          <a:ln/>
        </p:spPr>
        <p:txBody>
          <a:bodyPr/>
          <a:lstStyle>
            <a:lvl1pPr>
              <a:defRPr/>
            </a:lvl1pPr>
          </a:lstStyle>
          <a:p>
            <a:pPr>
              <a:defRPr/>
            </a:pPr>
            <a:fld id="{B48CAA72-C517-44BE-991F-D9B8AD23DDED}" type="slidenum">
              <a:rPr lang="en-US" altLang="en-US"/>
              <a:pPr>
                <a:defRPr/>
              </a:pPr>
              <a:t>‹#›</a:t>
            </a:fld>
            <a:endParaRPr lang="en-US" altLang="en-US"/>
          </a:p>
        </p:txBody>
      </p:sp>
    </p:spTree>
    <p:extLst>
      <p:ext uri="{BB962C8B-B14F-4D97-AF65-F5344CB8AC3E}">
        <p14:creationId xmlns:p14="http://schemas.microsoft.com/office/powerpoint/2010/main" val="3806497674"/>
      </p:ext>
    </p:extLst>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1135-8766-4A70-810B-DD78B6219C48}"/>
              </a:ext>
            </a:extLst>
          </p:cNvPr>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A5C2D738-1838-44AB-A98E-35600854F02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8177DF31-FAC5-4FE8-A2B1-F3F250D4BB2A}"/>
              </a:ext>
            </a:extLst>
          </p:cNvPr>
          <p:cNvSpPr>
            <a:spLocks noGrp="1" noChangeArrowheads="1"/>
          </p:cNvSpPr>
          <p:nvPr>
            <p:ph type="ftr" sz="quarter" idx="11"/>
          </p:nvPr>
        </p:nvSpPr>
        <p:spPr>
          <a:ln/>
        </p:spPr>
        <p:txBody>
          <a:bodyPr/>
          <a:lstStyle>
            <a:lvl1pPr>
              <a:defRPr/>
            </a:lvl1pPr>
          </a:lstStyle>
          <a:p>
            <a:pPr>
              <a:defRPr/>
            </a:pPr>
            <a:r>
              <a:rPr lang="en-US" altLang="en-US" dirty="0"/>
              <a:t>Data Mining</a:t>
            </a:r>
          </a:p>
        </p:txBody>
      </p:sp>
      <p:sp>
        <p:nvSpPr>
          <p:cNvPr id="5" name="Rectangle 7">
            <a:extLst>
              <a:ext uri="{FF2B5EF4-FFF2-40B4-BE49-F238E27FC236}">
                <a16:creationId xmlns:a16="http://schemas.microsoft.com/office/drawing/2014/main" id="{95B480EE-E788-4CB3-96FD-6AA36575589D}"/>
              </a:ext>
            </a:extLst>
          </p:cNvPr>
          <p:cNvSpPr>
            <a:spLocks noGrp="1" noChangeArrowheads="1"/>
          </p:cNvSpPr>
          <p:nvPr>
            <p:ph type="sldNum" sz="quarter" idx="12"/>
          </p:nvPr>
        </p:nvSpPr>
        <p:spPr>
          <a:ln/>
        </p:spPr>
        <p:txBody>
          <a:bodyPr/>
          <a:lstStyle>
            <a:lvl1pPr>
              <a:defRPr/>
            </a:lvl1pPr>
          </a:lstStyle>
          <a:p>
            <a:pPr>
              <a:defRPr/>
            </a:pPr>
            <a:fld id="{AF99A55E-B810-417D-83AD-60D079414F1C}" type="slidenum">
              <a:rPr lang="en-US" altLang="en-US"/>
              <a:pPr>
                <a:defRPr/>
              </a:pPr>
              <a:t>‹#›</a:t>
            </a:fld>
            <a:endParaRPr lang="en-US" altLang="en-US"/>
          </a:p>
        </p:txBody>
      </p:sp>
    </p:spTree>
    <p:extLst>
      <p:ext uri="{BB962C8B-B14F-4D97-AF65-F5344CB8AC3E}">
        <p14:creationId xmlns:p14="http://schemas.microsoft.com/office/powerpoint/2010/main" val="2979923048"/>
      </p:ext>
    </p:extLst>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18AE618-A2C9-4056-B8BB-4816D2B0803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a:extLst>
              <a:ext uri="{FF2B5EF4-FFF2-40B4-BE49-F238E27FC236}">
                <a16:creationId xmlns:a16="http://schemas.microsoft.com/office/drawing/2014/main" id="{64E3E6BA-6A20-46AB-AD40-9E9180CC9B6B}"/>
              </a:ext>
            </a:extLst>
          </p:cNvPr>
          <p:cNvSpPr>
            <a:spLocks noGrp="1" noChangeArrowheads="1"/>
          </p:cNvSpPr>
          <p:nvPr>
            <p:ph type="ftr" sz="quarter" idx="11"/>
          </p:nvPr>
        </p:nvSpPr>
        <p:spPr>
          <a:ln/>
        </p:spPr>
        <p:txBody>
          <a:bodyPr/>
          <a:lstStyle>
            <a:lvl1pPr>
              <a:defRPr/>
            </a:lvl1pPr>
          </a:lstStyle>
          <a:p>
            <a:pPr>
              <a:defRPr/>
            </a:pPr>
            <a:r>
              <a:rPr lang="en-US" altLang="en-US" dirty="0"/>
              <a:t>Data Mining</a:t>
            </a:r>
          </a:p>
        </p:txBody>
      </p:sp>
      <p:sp>
        <p:nvSpPr>
          <p:cNvPr id="4" name="Rectangle 7">
            <a:extLst>
              <a:ext uri="{FF2B5EF4-FFF2-40B4-BE49-F238E27FC236}">
                <a16:creationId xmlns:a16="http://schemas.microsoft.com/office/drawing/2014/main" id="{81F123CA-0EE7-4BCF-BEE0-49A1F93FB5BA}"/>
              </a:ext>
            </a:extLst>
          </p:cNvPr>
          <p:cNvSpPr>
            <a:spLocks noGrp="1" noChangeArrowheads="1"/>
          </p:cNvSpPr>
          <p:nvPr>
            <p:ph type="sldNum" sz="quarter" idx="12"/>
          </p:nvPr>
        </p:nvSpPr>
        <p:spPr>
          <a:ln/>
        </p:spPr>
        <p:txBody>
          <a:bodyPr/>
          <a:lstStyle>
            <a:lvl1pPr>
              <a:defRPr/>
            </a:lvl1pPr>
          </a:lstStyle>
          <a:p>
            <a:pPr>
              <a:defRPr/>
            </a:pPr>
            <a:fld id="{9EAE623C-FCD2-4262-8D5A-147ABEEC45AE}" type="slidenum">
              <a:rPr lang="en-US" altLang="en-US"/>
              <a:pPr>
                <a:defRPr/>
              </a:pPr>
              <a:t>‹#›</a:t>
            </a:fld>
            <a:endParaRPr lang="en-US" altLang="en-US"/>
          </a:p>
        </p:txBody>
      </p:sp>
    </p:spTree>
    <p:extLst>
      <p:ext uri="{BB962C8B-B14F-4D97-AF65-F5344CB8AC3E}">
        <p14:creationId xmlns:p14="http://schemas.microsoft.com/office/powerpoint/2010/main" val="1057009055"/>
      </p:ext>
    </p:extLst>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A46F-40C3-419D-9332-D406195E58A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5F8BEB-2B39-4514-82A4-814BE3D84D4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29F1F4-5C72-419D-9795-3AC1F6F9813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5">
            <a:extLst>
              <a:ext uri="{FF2B5EF4-FFF2-40B4-BE49-F238E27FC236}">
                <a16:creationId xmlns:a16="http://schemas.microsoft.com/office/drawing/2014/main" id="{FA2D4CEA-7699-4269-B253-38967DDD689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6975480-D7C0-46AE-A4CF-65502D33B4A0}"/>
              </a:ext>
            </a:extLst>
          </p:cNvPr>
          <p:cNvSpPr>
            <a:spLocks noGrp="1" noChangeArrowheads="1"/>
          </p:cNvSpPr>
          <p:nvPr>
            <p:ph type="ftr" sz="quarter" idx="11"/>
          </p:nvPr>
        </p:nvSpPr>
        <p:spPr>
          <a:ln/>
        </p:spPr>
        <p:txBody>
          <a:bodyPr/>
          <a:lstStyle>
            <a:lvl1pPr>
              <a:defRPr/>
            </a:lvl1pPr>
          </a:lstStyle>
          <a:p>
            <a:pPr>
              <a:defRPr/>
            </a:pPr>
            <a:r>
              <a:rPr lang="en-US" altLang="en-US" dirty="0"/>
              <a:t>Data Mining</a:t>
            </a:r>
          </a:p>
        </p:txBody>
      </p:sp>
      <p:sp>
        <p:nvSpPr>
          <p:cNvPr id="7" name="Rectangle 7">
            <a:extLst>
              <a:ext uri="{FF2B5EF4-FFF2-40B4-BE49-F238E27FC236}">
                <a16:creationId xmlns:a16="http://schemas.microsoft.com/office/drawing/2014/main" id="{D4F32496-B60D-404A-B15F-F1E1AA8B8BA2}"/>
              </a:ext>
            </a:extLst>
          </p:cNvPr>
          <p:cNvSpPr>
            <a:spLocks noGrp="1" noChangeArrowheads="1"/>
          </p:cNvSpPr>
          <p:nvPr>
            <p:ph type="sldNum" sz="quarter" idx="12"/>
          </p:nvPr>
        </p:nvSpPr>
        <p:spPr>
          <a:ln/>
        </p:spPr>
        <p:txBody>
          <a:bodyPr/>
          <a:lstStyle>
            <a:lvl1pPr>
              <a:defRPr/>
            </a:lvl1pPr>
          </a:lstStyle>
          <a:p>
            <a:pPr>
              <a:defRPr/>
            </a:pPr>
            <a:fld id="{809DAF72-4E32-448D-8158-A7DF56B5557B}" type="slidenum">
              <a:rPr lang="en-US" altLang="en-US"/>
              <a:pPr>
                <a:defRPr/>
              </a:pPr>
              <a:t>‹#›</a:t>
            </a:fld>
            <a:endParaRPr lang="en-US" altLang="en-US"/>
          </a:p>
        </p:txBody>
      </p:sp>
    </p:spTree>
    <p:extLst>
      <p:ext uri="{BB962C8B-B14F-4D97-AF65-F5344CB8AC3E}">
        <p14:creationId xmlns:p14="http://schemas.microsoft.com/office/powerpoint/2010/main" val="3756829663"/>
      </p:ext>
    </p:extLst>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B623-DF94-4AF7-B84C-AA38AE98C08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5064FB-391A-4879-833C-A631BC6072D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F850DB24-19C0-48CB-BB43-273982E0CBF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5">
            <a:extLst>
              <a:ext uri="{FF2B5EF4-FFF2-40B4-BE49-F238E27FC236}">
                <a16:creationId xmlns:a16="http://schemas.microsoft.com/office/drawing/2014/main" id="{7B8FBB93-3E3C-47B0-B2EA-4B582DA58BC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379139F-75A5-4BAA-ABC8-AB77EA425590}"/>
              </a:ext>
            </a:extLst>
          </p:cNvPr>
          <p:cNvSpPr>
            <a:spLocks noGrp="1" noChangeArrowheads="1"/>
          </p:cNvSpPr>
          <p:nvPr>
            <p:ph type="ftr" sz="quarter" idx="11"/>
          </p:nvPr>
        </p:nvSpPr>
        <p:spPr>
          <a:ln/>
        </p:spPr>
        <p:txBody>
          <a:bodyPr/>
          <a:lstStyle>
            <a:lvl1pPr>
              <a:defRPr/>
            </a:lvl1pPr>
          </a:lstStyle>
          <a:p>
            <a:pPr>
              <a:defRPr/>
            </a:pPr>
            <a:r>
              <a:rPr lang="en-US" altLang="en-US"/>
              <a:t>CS490D Spring 2004</a:t>
            </a:r>
          </a:p>
        </p:txBody>
      </p:sp>
      <p:sp>
        <p:nvSpPr>
          <p:cNvPr id="7" name="Rectangle 7">
            <a:extLst>
              <a:ext uri="{FF2B5EF4-FFF2-40B4-BE49-F238E27FC236}">
                <a16:creationId xmlns:a16="http://schemas.microsoft.com/office/drawing/2014/main" id="{432A7F54-DE7C-4182-AE03-A4A04F94C4D0}"/>
              </a:ext>
            </a:extLst>
          </p:cNvPr>
          <p:cNvSpPr>
            <a:spLocks noGrp="1" noChangeArrowheads="1"/>
          </p:cNvSpPr>
          <p:nvPr>
            <p:ph type="sldNum" sz="quarter" idx="12"/>
          </p:nvPr>
        </p:nvSpPr>
        <p:spPr>
          <a:ln/>
        </p:spPr>
        <p:txBody>
          <a:bodyPr/>
          <a:lstStyle>
            <a:lvl1pPr>
              <a:defRPr/>
            </a:lvl1pPr>
          </a:lstStyle>
          <a:p>
            <a:pPr>
              <a:defRPr/>
            </a:pPr>
            <a:fld id="{CC9AC8B5-DA15-48AF-A84D-99F35FEF0702}" type="slidenum">
              <a:rPr lang="en-US" altLang="en-US"/>
              <a:pPr>
                <a:defRPr/>
              </a:pPr>
              <a:t>‹#›</a:t>
            </a:fld>
            <a:endParaRPr lang="en-US" altLang="en-US"/>
          </a:p>
        </p:txBody>
      </p:sp>
    </p:spTree>
    <p:extLst>
      <p:ext uri="{BB962C8B-B14F-4D97-AF65-F5344CB8AC3E}">
        <p14:creationId xmlns:p14="http://schemas.microsoft.com/office/powerpoint/2010/main" val="2359531195"/>
      </p:ext>
    </p:extLst>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urdue1_web">
            <a:extLst>
              <a:ext uri="{FF2B5EF4-FFF2-40B4-BE49-F238E27FC236}">
                <a16:creationId xmlns:a16="http://schemas.microsoft.com/office/drawing/2014/main" id="{711F90B6-5F53-4AD5-9815-B449B48C3AA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97900" y="1331913"/>
            <a:ext cx="3556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8F68055E-0560-405B-82D0-151D69E373A4}"/>
              </a:ext>
            </a:extLst>
          </p:cNvPr>
          <p:cNvSpPr>
            <a:spLocks noGrp="1" noChangeArrowheads="1"/>
          </p:cNvSpPr>
          <p:nvPr>
            <p:ph type="title"/>
          </p:nvPr>
        </p:nvSpPr>
        <p:spPr bwMode="auto">
          <a:xfrm>
            <a:off x="1447800" y="274638"/>
            <a:ext cx="7239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1C60A7E2-C188-482C-9DCE-FC9706F4A5A5}"/>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1" name="Rectangle 5">
            <a:extLst>
              <a:ext uri="{FF2B5EF4-FFF2-40B4-BE49-F238E27FC236}">
                <a16:creationId xmlns:a16="http://schemas.microsoft.com/office/drawing/2014/main" id="{4B49EBC5-58E1-4E21-B9F2-1A5ECD3B3A51}"/>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4102" name="Rectangle 6">
            <a:extLst>
              <a:ext uri="{FF2B5EF4-FFF2-40B4-BE49-F238E27FC236}">
                <a16:creationId xmlns:a16="http://schemas.microsoft.com/office/drawing/2014/main" id="{0905A47D-DBF8-4B30-B34A-26D074712F52}"/>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en-US" dirty="0"/>
              <a:t>Data Mining</a:t>
            </a:r>
          </a:p>
        </p:txBody>
      </p:sp>
      <p:sp>
        <p:nvSpPr>
          <p:cNvPr id="4103" name="Rectangle 7">
            <a:extLst>
              <a:ext uri="{FF2B5EF4-FFF2-40B4-BE49-F238E27FC236}">
                <a16:creationId xmlns:a16="http://schemas.microsoft.com/office/drawing/2014/main" id="{92A5CD7C-5EFF-493C-80F6-00F7DF01B01C}"/>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E1A17A5F-4757-4F21-B046-61353377AE51}" type="slidenum">
              <a:rPr lang="en-US" altLang="en-US"/>
              <a:pPr>
                <a:defRPr/>
              </a:pPr>
              <a:t>‹#›</a:t>
            </a:fld>
            <a:endParaRPr lang="en-US" altLang="en-US"/>
          </a:p>
        </p:txBody>
      </p:sp>
      <p:sp>
        <p:nvSpPr>
          <p:cNvPr id="4104" name="Rectangle 8">
            <a:extLst>
              <a:ext uri="{FF2B5EF4-FFF2-40B4-BE49-F238E27FC236}">
                <a16:creationId xmlns:a16="http://schemas.microsoft.com/office/drawing/2014/main" id="{67515D27-C4BF-4177-8396-E1B9E32B80C5}"/>
              </a:ext>
            </a:extLst>
          </p:cNvPr>
          <p:cNvSpPr>
            <a:spLocks noChangeArrowheads="1"/>
          </p:cNvSpPr>
          <p:nvPr/>
        </p:nvSpPr>
        <p:spPr bwMode="gray">
          <a:xfrm>
            <a:off x="458788" y="1504950"/>
            <a:ext cx="8226425" cy="46038"/>
          </a:xfrm>
          <a:prstGeom prst="rect">
            <a:avLst/>
          </a:prstGeom>
          <a:gradFill rotWithShape="1">
            <a:gsLst>
              <a:gs pos="0">
                <a:schemeClr val="accent2">
                  <a:alpha val="91000"/>
                </a:schemeClr>
              </a:gs>
              <a:gs pos="100000">
                <a:schemeClr val="accent2">
                  <a:gamma/>
                  <a:tint val="51373"/>
                  <a:invGamma/>
                  <a:alpha val="6300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kumimoji="1" lang="en-US" altLang="en-US" sz="2400">
              <a:latin typeface="Tahoma" panose="020B0604030504040204" pitchFamily="34" charset="0"/>
            </a:endParaRPr>
          </a:p>
        </p:txBody>
      </p:sp>
      <p:pic>
        <p:nvPicPr>
          <p:cNvPr id="3" name="Picture 2">
            <a:extLst>
              <a:ext uri="{FF2B5EF4-FFF2-40B4-BE49-F238E27FC236}">
                <a16:creationId xmlns:a16="http://schemas.microsoft.com/office/drawing/2014/main" id="{2C557C38-7AAA-43C3-B26E-1F77EE0B731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57199" y="269141"/>
            <a:ext cx="729469" cy="1062772"/>
          </a:xfrm>
          <a:prstGeom prst="rect">
            <a:avLst/>
          </a:prstGeom>
        </p:spPr>
      </p:pic>
    </p:spTree>
  </p:cSld>
  <p:clrMap bg1="lt1" tx1="dk1" bg2="lt2" tx2="dk2" accent1="accent1" accent2="accent2" accent3="accent3" accent4="accent4" accent5="accent5" accent6="accent6" hlink="hlink" folHlink="folHlink"/>
  <p:sldLayoutIdLst>
    <p:sldLayoutId id="2147483720"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ransition spd="med">
    <p:wipe dir="d"/>
  </p:transition>
  <p:hf hd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BF0106A-E02C-4B33-A6CA-456C102BB5CF}"/>
              </a:ext>
            </a:extLst>
          </p:cNvPr>
          <p:cNvSpPr>
            <a:spLocks noGrp="1" noChangeArrowheads="1"/>
          </p:cNvSpPr>
          <p:nvPr>
            <p:ph type="title"/>
          </p:nvPr>
        </p:nvSpPr>
        <p:spPr bwMode="auto">
          <a:xfrm>
            <a:off x="1447800" y="274638"/>
            <a:ext cx="7239000"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CCB0AAA9-8305-431D-8701-677CB13FAA63}"/>
              </a:ext>
            </a:extLst>
          </p:cNvPr>
          <p:cNvSpPr>
            <a:spLocks noGrp="1" noChangeArrowheads="1"/>
          </p:cNvSpPr>
          <p:nvPr>
            <p:ph type="body" idx="1"/>
          </p:nvPr>
        </p:nvSpPr>
        <p:spPr bwMode="auto">
          <a:xfrm>
            <a:off x="457200" y="1423988"/>
            <a:ext cx="8229600" cy="523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2052" name="Picture 4" descr="seal-emb">
            <a:extLst>
              <a:ext uri="{FF2B5EF4-FFF2-40B4-BE49-F238E27FC236}">
                <a16:creationId xmlns:a16="http://schemas.microsoft.com/office/drawing/2014/main" id="{0659B82D-609B-4088-A49B-91E63E381AC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250" y="174625"/>
            <a:ext cx="13366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spd="med">
    <p:wipe dir="d"/>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A7DA622-1F80-49B9-A962-73196F95FFA8}"/>
              </a:ext>
            </a:extLst>
          </p:cNvPr>
          <p:cNvSpPr>
            <a:spLocks noGrp="1" noChangeArrowheads="1"/>
          </p:cNvSpPr>
          <p:nvPr>
            <p:ph type="title"/>
          </p:nvPr>
        </p:nvSpPr>
        <p:spPr bwMode="auto">
          <a:xfrm>
            <a:off x="452438" y="274638"/>
            <a:ext cx="8234362"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Rectangle 3">
            <a:extLst>
              <a:ext uri="{FF2B5EF4-FFF2-40B4-BE49-F238E27FC236}">
                <a16:creationId xmlns:a16="http://schemas.microsoft.com/office/drawing/2014/main" id="{BE9FF426-B238-459B-9509-975E3AD7E892}"/>
              </a:ext>
            </a:extLst>
          </p:cNvPr>
          <p:cNvSpPr>
            <a:spLocks noGrp="1" noChangeArrowheads="1"/>
          </p:cNvSpPr>
          <p:nvPr>
            <p:ph type="body" idx="1"/>
          </p:nvPr>
        </p:nvSpPr>
        <p:spPr bwMode="auto">
          <a:xfrm>
            <a:off x="457200" y="1006475"/>
            <a:ext cx="8229600"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d"/>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1.wmf"/><Relationship Id="rId5" Type="http://schemas.openxmlformats.org/officeDocument/2006/relationships/oleObject" Target="../embeddings/oleObject2.bin"/><Relationship Id="rId4" Type="http://schemas.openxmlformats.org/officeDocument/2006/relationships/image" Target="../media/image30.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A378E80-8D03-4D51-A41A-29C00735D8D7}"/>
              </a:ext>
            </a:extLst>
          </p:cNvPr>
          <p:cNvSpPr>
            <a:spLocks noGrp="1" noChangeArrowheads="1"/>
          </p:cNvSpPr>
          <p:nvPr>
            <p:ph type="ctrTitle"/>
          </p:nvPr>
        </p:nvSpPr>
        <p:spPr/>
        <p:txBody>
          <a:bodyPr/>
          <a:lstStyle/>
          <a:p>
            <a:pPr eaLnBrk="1" hangingPunct="1"/>
            <a:r>
              <a:rPr lang="en-US" altLang="en-US"/>
              <a:t>Khai phá dữ liệu</a:t>
            </a:r>
            <a:endParaRPr lang="en-US" altLang="en-US" i="1"/>
          </a:p>
        </p:txBody>
      </p:sp>
      <p:sp>
        <p:nvSpPr>
          <p:cNvPr id="7171" name="Rectangle 3">
            <a:extLst>
              <a:ext uri="{FF2B5EF4-FFF2-40B4-BE49-F238E27FC236}">
                <a16:creationId xmlns:a16="http://schemas.microsoft.com/office/drawing/2014/main" id="{7A882C5A-C320-4A0C-B679-684BB170A8B5}"/>
              </a:ext>
            </a:extLst>
          </p:cNvPr>
          <p:cNvSpPr>
            <a:spLocks noGrp="1" noChangeArrowheads="1"/>
          </p:cNvSpPr>
          <p:nvPr>
            <p:ph type="subTitle" idx="1"/>
          </p:nvPr>
        </p:nvSpPr>
        <p:spPr>
          <a:noFill/>
        </p:spPr>
        <p:txBody>
          <a:bodyPr/>
          <a:lstStyle/>
          <a:p>
            <a:pPr eaLnBrk="1" hangingPunct="1"/>
            <a:r>
              <a:rPr lang="en-US" altLang="en-US"/>
              <a:t>Phân tích chuỗi thời gian</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a:extLst>
              <a:ext uri="{FF2B5EF4-FFF2-40B4-BE49-F238E27FC236}">
                <a16:creationId xmlns:a16="http://schemas.microsoft.com/office/drawing/2014/main" id="{AA428C42-4746-49CD-AFF5-4F0B57478D76}"/>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Data Mining</a:t>
            </a:r>
          </a:p>
        </p:txBody>
      </p:sp>
      <p:sp>
        <p:nvSpPr>
          <p:cNvPr id="10243" name="Slide Number Placeholder 5">
            <a:extLst>
              <a:ext uri="{FF2B5EF4-FFF2-40B4-BE49-F238E27FC236}">
                <a16:creationId xmlns:a16="http://schemas.microsoft.com/office/drawing/2014/main" id="{24CEFBC9-E226-4085-BD6D-8D0697FF18F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852A49-3E1F-4907-932D-8786D3D1D91D}" type="slidenum">
              <a:rPr lang="en-US" altLang="en-US"/>
              <a:pPr/>
              <a:t>10</a:t>
            </a:fld>
            <a:endParaRPr lang="en-US" altLang="en-US"/>
          </a:p>
        </p:txBody>
      </p:sp>
      <p:sp>
        <p:nvSpPr>
          <p:cNvPr id="10244" name="Rectangle 2">
            <a:extLst>
              <a:ext uri="{FF2B5EF4-FFF2-40B4-BE49-F238E27FC236}">
                <a16:creationId xmlns:a16="http://schemas.microsoft.com/office/drawing/2014/main" id="{479EF6DE-CFC9-4BA2-A6C9-1017A8CC2567}"/>
              </a:ext>
            </a:extLst>
          </p:cNvPr>
          <p:cNvSpPr>
            <a:spLocks noGrp="1" noChangeArrowheads="1"/>
          </p:cNvSpPr>
          <p:nvPr>
            <p:ph type="title"/>
          </p:nvPr>
        </p:nvSpPr>
        <p:spPr>
          <a:xfrm>
            <a:off x="1447800" y="200025"/>
            <a:ext cx="7239000" cy="1143000"/>
          </a:xfrm>
        </p:spPr>
        <p:txBody>
          <a:bodyPr/>
          <a:lstStyle/>
          <a:p>
            <a:pPr eaLnBrk="1" hangingPunct="1"/>
            <a:r>
              <a:rPr lang="en-US" altLang="en-US" sz="3600" dirty="0" err="1"/>
              <a:t>Chỉ</a:t>
            </a:r>
            <a:r>
              <a:rPr lang="en-US" altLang="en-US" sz="3600" dirty="0"/>
              <a:t> </a:t>
            </a:r>
            <a:r>
              <a:rPr lang="en-US" altLang="en-US" sz="3600" dirty="0" err="1"/>
              <a:t>số</a:t>
            </a:r>
            <a:endParaRPr lang="en-US" altLang="en-US" sz="3600" dirty="0"/>
          </a:p>
        </p:txBody>
      </p:sp>
      <mc:AlternateContent xmlns:mc="http://schemas.openxmlformats.org/markup-compatibility/2006" xmlns:a14="http://schemas.microsoft.com/office/drawing/2010/main">
        <mc:Choice Requires="a14">
          <p:sp>
            <p:nvSpPr>
              <p:cNvPr id="10245" name="Rectangle 3">
                <a:extLst>
                  <a:ext uri="{FF2B5EF4-FFF2-40B4-BE49-F238E27FC236}">
                    <a16:creationId xmlns:a16="http://schemas.microsoft.com/office/drawing/2014/main" id="{5C1E9560-4E24-4A7B-A49D-483B3BCC49A0}"/>
                  </a:ext>
                </a:extLst>
              </p:cNvPr>
              <p:cNvSpPr>
                <a:spLocks noGrp="1" noChangeArrowheads="1"/>
              </p:cNvSpPr>
              <p:nvPr>
                <p:ph type="body" idx="1"/>
              </p:nvPr>
            </p:nvSpPr>
            <p:spPr/>
            <p:txBody>
              <a:bodyPr/>
              <a:lstStyle/>
              <a:p>
                <a:pPr>
                  <a:lnSpc>
                    <a:spcPct val="110000"/>
                  </a:lnSpc>
                </a:pPr>
                <a:r>
                  <a:rPr lang="en-US" altLang="en-US" sz="2400" dirty="0" err="1"/>
                  <a:t>Chỉ</a:t>
                </a:r>
                <a:r>
                  <a:rPr lang="en-US" altLang="en-US" sz="2400" dirty="0"/>
                  <a:t> </a:t>
                </a:r>
                <a:r>
                  <a:rPr lang="en-US" altLang="en-US" sz="2400" dirty="0" err="1"/>
                  <a:t>số</a:t>
                </a:r>
                <a:r>
                  <a:rPr lang="en-US" altLang="en-US" sz="2400" dirty="0"/>
                  <a:t> (</a:t>
                </a:r>
                <a:r>
                  <a:rPr lang="en-US" altLang="en-US" sz="2400" dirty="0" err="1"/>
                  <a:t>biểu</a:t>
                </a:r>
                <a:r>
                  <a:rPr lang="en-US" altLang="en-US" sz="2400" dirty="0"/>
                  <a:t> </a:t>
                </a:r>
                <a:r>
                  <a:rPr lang="en-US" altLang="en-US" sz="2400" dirty="0" err="1"/>
                  <a:t>thị</a:t>
                </a:r>
                <a:r>
                  <a:rPr lang="en-US" altLang="en-US" sz="2400" dirty="0"/>
                  <a:t> </a:t>
                </a:r>
                <a:r>
                  <a:rPr lang="en-US" altLang="en-US" sz="2400" dirty="0" err="1"/>
                  <a:t>mức</a:t>
                </a:r>
                <a:r>
                  <a:rPr lang="en-US" altLang="en-US" sz="2400" dirty="0"/>
                  <a:t> </a:t>
                </a:r>
                <a:r>
                  <a:rPr lang="en-US" altLang="en-US" sz="2400" dirty="0" err="1"/>
                  <a:t>tăng</a:t>
                </a:r>
                <a:r>
                  <a:rPr lang="en-US" altLang="en-US" sz="2400" dirty="0"/>
                  <a:t> </a:t>
                </a:r>
                <a:r>
                  <a:rPr lang="en-US" altLang="en-US" sz="2400" dirty="0" err="1"/>
                  <a:t>giảm</a:t>
                </a:r>
                <a:r>
                  <a:rPr lang="en-US" altLang="en-US" sz="2400" dirty="0"/>
                  <a:t> so </a:t>
                </a:r>
                <a:r>
                  <a:rPr lang="en-US" altLang="en-US" sz="2400" dirty="0" err="1"/>
                  <a:t>với</a:t>
                </a:r>
                <a:r>
                  <a:rPr lang="en-US" altLang="en-US" sz="2400" dirty="0"/>
                  <a:t> </a:t>
                </a:r>
                <a:r>
                  <a:rPr lang="en-US" altLang="en-US" sz="2400" dirty="0" err="1"/>
                  <a:t>giá</a:t>
                </a:r>
                <a:r>
                  <a:rPr lang="en-US" altLang="en-US" sz="2400" dirty="0"/>
                  <a:t> </a:t>
                </a:r>
                <a:r>
                  <a:rPr lang="en-US" altLang="en-US" sz="2400" dirty="0" err="1"/>
                  <a:t>trị</a:t>
                </a:r>
                <a:r>
                  <a:rPr lang="en-US" altLang="en-US" sz="2400" dirty="0"/>
                  <a:t> ban </a:t>
                </a:r>
                <a:r>
                  <a:rPr lang="en-US" altLang="en-US" sz="2400" dirty="0" err="1"/>
                  <a:t>đầu</a:t>
                </a:r>
                <a:r>
                  <a:rPr lang="en-US" altLang="en-US" sz="2400" dirty="0"/>
                  <a:t>, </a:t>
                </a:r>
                <a:r>
                  <a:rPr lang="en-US" altLang="en-US" sz="2400" dirty="0" err="1"/>
                  <a:t>ứng</a:t>
                </a:r>
                <a:r>
                  <a:rPr lang="en-US" altLang="en-US" sz="2400" dirty="0"/>
                  <a:t> </a:t>
                </a:r>
                <a:r>
                  <a:rPr lang="en-US" altLang="en-US" sz="2400" dirty="0" err="1"/>
                  <a:t>dụng</a:t>
                </a:r>
                <a:r>
                  <a:rPr lang="en-US" altLang="en-US" sz="2400" dirty="0"/>
                  <a:t>: </a:t>
                </a:r>
                <a:r>
                  <a:rPr lang="en-US" altLang="en-US" sz="2400" dirty="0" err="1"/>
                  <a:t>chứng</a:t>
                </a:r>
                <a:r>
                  <a:rPr lang="en-US" altLang="en-US" sz="2400" dirty="0"/>
                  <a:t> </a:t>
                </a:r>
                <a:r>
                  <a:rPr lang="en-US" altLang="en-US" sz="2400" dirty="0" err="1"/>
                  <a:t>khoán</a:t>
                </a:r>
                <a:r>
                  <a:rPr lang="en-US" altLang="en-US" sz="2400" dirty="0"/>
                  <a:t>, </a:t>
                </a:r>
                <a:r>
                  <a:rPr lang="en-US" altLang="en-US" sz="2400" dirty="0" err="1"/>
                  <a:t>tài</a:t>
                </a:r>
                <a:r>
                  <a:rPr lang="en-US" altLang="en-US" sz="2400" dirty="0"/>
                  <a:t> </a:t>
                </a:r>
                <a:r>
                  <a:rPr lang="en-US" altLang="en-US" sz="2400" dirty="0" err="1"/>
                  <a:t>chính</a:t>
                </a:r>
                <a:r>
                  <a:rPr lang="en-US" altLang="en-US" sz="2400" dirty="0"/>
                  <a:t>, …):</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𝐼</m:t>
                          </m:r>
                        </m:e>
                        <m:sub>
                          <m:r>
                            <a:rPr lang="en-US" altLang="en-US" sz="2400" i="1">
                              <a:latin typeface="Cambria Math" panose="02040503050406030204" pitchFamily="18" charset="0"/>
                            </a:rPr>
                            <m:t>𝑡</m:t>
                          </m:r>
                        </m:sub>
                      </m:sSub>
                      <m:r>
                        <a:rPr lang="en-US" altLang="en-US" sz="2400" i="1">
                          <a:latin typeface="Cambria Math" panose="02040503050406030204" pitchFamily="18" charset="0"/>
                        </a:rPr>
                        <m:t>=</m:t>
                      </m:r>
                      <m:f>
                        <m:fPr>
                          <m:ctrlPr>
                            <a:rPr lang="en-US" altLang="en-US" sz="2400" i="1">
                              <a:latin typeface="Cambria Math" panose="02040503050406030204" pitchFamily="18" charset="0"/>
                            </a:rPr>
                          </m:ctrlPr>
                        </m:fPr>
                        <m:num>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𝑦</m:t>
                              </m:r>
                            </m:e>
                            <m:sub>
                              <m:r>
                                <a:rPr lang="en-US" altLang="en-US" sz="2400" i="1">
                                  <a:latin typeface="Cambria Math" panose="02040503050406030204" pitchFamily="18" charset="0"/>
                                </a:rPr>
                                <m:t>𝑡</m:t>
                              </m:r>
                            </m:sub>
                          </m:sSub>
                        </m:num>
                        <m:den>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𝑦</m:t>
                              </m:r>
                            </m:e>
                            <m:sub>
                              <m:r>
                                <a:rPr lang="en-US" altLang="en-US" sz="2400" i="1">
                                  <a:latin typeface="Cambria Math" panose="02040503050406030204" pitchFamily="18" charset="0"/>
                                </a:rPr>
                                <m:t>0</m:t>
                              </m:r>
                            </m:sub>
                          </m:sSub>
                        </m:den>
                      </m:f>
                      <m:r>
                        <a:rPr lang="en-US" altLang="en-US" sz="2400" i="1">
                          <a:latin typeface="Cambria Math" panose="02040503050406030204" pitchFamily="18" charset="0"/>
                          <a:ea typeface="Cambria Math" panose="02040503050406030204" pitchFamily="18" charset="0"/>
                        </a:rPr>
                        <m:t>×100%</m:t>
                      </m:r>
                    </m:oMath>
                  </m:oMathPara>
                </a14:m>
                <a:endParaRPr lang="en-US" altLang="en-US" sz="2400" dirty="0"/>
              </a:p>
              <a:p>
                <a:pPr>
                  <a:lnSpc>
                    <a:spcPct val="110000"/>
                  </a:lnSpc>
                </a:pPr>
                <a:r>
                  <a:rPr lang="en-US" altLang="en-US" sz="2400" dirty="0" err="1"/>
                  <a:t>Chỉ</a:t>
                </a:r>
                <a:r>
                  <a:rPr lang="en-US" altLang="en-US" sz="2400" dirty="0"/>
                  <a:t> </a:t>
                </a:r>
                <a:r>
                  <a:rPr lang="en-US" altLang="en-US" sz="2400" dirty="0" err="1"/>
                  <a:t>số</a:t>
                </a:r>
                <a:r>
                  <a:rPr lang="en-US" altLang="en-US" sz="2400" dirty="0"/>
                  <a:t> </a:t>
                </a:r>
                <a:r>
                  <a:rPr lang="en-US" altLang="en-US" sz="2400" dirty="0" err="1"/>
                  <a:t>tổng</a:t>
                </a:r>
                <a:r>
                  <a:rPr lang="en-US" altLang="en-US" sz="2400" dirty="0"/>
                  <a:t> </a:t>
                </a:r>
                <a:r>
                  <a:rPr lang="en-US" altLang="en-US" sz="2400" dirty="0" err="1"/>
                  <a:t>hợp</a:t>
                </a:r>
                <a:r>
                  <a:rPr lang="en-US" altLang="en-US" sz="2400" dirty="0"/>
                  <a:t> (</a:t>
                </a:r>
                <a:r>
                  <a:rPr lang="en-US" altLang="en-US" sz="2400" dirty="0" err="1"/>
                  <a:t>chỉ</a:t>
                </a:r>
                <a:r>
                  <a:rPr lang="en-US" altLang="en-US" sz="2400" dirty="0"/>
                  <a:t> </a:t>
                </a:r>
                <a:r>
                  <a:rPr lang="en-US" altLang="en-US" sz="2400" dirty="0" err="1"/>
                  <a:t>số</a:t>
                </a:r>
                <a:r>
                  <a:rPr lang="en-US" altLang="en-US" sz="2400" dirty="0"/>
                  <a:t> </a:t>
                </a:r>
                <a:r>
                  <a:rPr lang="en-US" altLang="en-US" sz="2400" dirty="0" err="1"/>
                  <a:t>từ</a:t>
                </a:r>
                <a:r>
                  <a:rPr lang="en-US" altLang="en-US" sz="2400" dirty="0"/>
                  <a:t> </a:t>
                </a:r>
                <a:r>
                  <a:rPr lang="en-US" altLang="en-US" sz="2400" dirty="0" err="1"/>
                  <a:t>nhiều</a:t>
                </a:r>
                <a:r>
                  <a:rPr lang="en-US" altLang="en-US" sz="2400" dirty="0"/>
                  <a:t> </a:t>
                </a:r>
                <a:r>
                  <a:rPr lang="en-US" altLang="en-US" sz="2400" dirty="0" err="1"/>
                  <a:t>chuỗi</a:t>
                </a:r>
                <a:r>
                  <a:rPr lang="en-US" altLang="en-US" sz="2400" dirty="0"/>
                  <a:t> </a:t>
                </a:r>
                <a:r>
                  <a:rPr lang="en-US" altLang="en-US" sz="2400" dirty="0" err="1"/>
                  <a:t>thời</a:t>
                </a:r>
                <a:r>
                  <a:rPr lang="en-US" altLang="en-US" sz="2400" dirty="0"/>
                  <a:t> </a:t>
                </a:r>
                <a:r>
                  <a:rPr lang="en-US" altLang="en-US" sz="2400" dirty="0" err="1"/>
                  <a:t>gian</a:t>
                </a:r>
                <a:r>
                  <a:rPr lang="en-US" altLang="en-US" sz="2400" dirty="0"/>
                  <a:t>, </a:t>
                </a:r>
                <a:r>
                  <a:rPr lang="en-US" altLang="en-US" sz="2400" dirty="0" err="1"/>
                  <a:t>ví</a:t>
                </a:r>
                <a:r>
                  <a:rPr lang="en-US" altLang="en-US" sz="2400" dirty="0"/>
                  <a:t> </a:t>
                </a:r>
                <a:r>
                  <a:rPr lang="en-US" altLang="en-US" sz="2400" dirty="0" err="1"/>
                  <a:t>dụ</a:t>
                </a:r>
                <a:r>
                  <a:rPr lang="en-US" altLang="en-US" sz="2400" dirty="0"/>
                  <a:t>: </a:t>
                </a:r>
                <a:r>
                  <a:rPr lang="en-US" altLang="en-US" sz="2400" dirty="0" err="1"/>
                  <a:t>chỉ</a:t>
                </a:r>
                <a:r>
                  <a:rPr lang="en-US" altLang="en-US" sz="2400" dirty="0"/>
                  <a:t> </a:t>
                </a:r>
                <a:r>
                  <a:rPr lang="en-US" altLang="en-US" sz="2400" dirty="0" err="1"/>
                  <a:t>số</a:t>
                </a:r>
                <a:r>
                  <a:rPr lang="en-US" altLang="en-US" sz="2400" dirty="0"/>
                  <a:t> </a:t>
                </a:r>
                <a:r>
                  <a:rPr lang="en-US" altLang="en-US" sz="2400" dirty="0" err="1"/>
                  <a:t>chứng</a:t>
                </a:r>
                <a:r>
                  <a:rPr lang="en-US" altLang="en-US" sz="2400" dirty="0"/>
                  <a:t> </a:t>
                </a:r>
                <a:r>
                  <a:rPr lang="en-US" altLang="en-US" sz="2400" dirty="0" err="1"/>
                  <a:t>khoán</a:t>
                </a:r>
                <a:r>
                  <a:rPr lang="en-US" altLang="en-US" sz="2400" dirty="0"/>
                  <a:t> </a:t>
                </a:r>
                <a:r>
                  <a:rPr lang="en-US" altLang="en-US" sz="2400" dirty="0" err="1"/>
                  <a:t>là</a:t>
                </a:r>
                <a:r>
                  <a:rPr lang="en-US" altLang="en-US" sz="2400" dirty="0"/>
                  <a:t> </a:t>
                </a:r>
                <a:r>
                  <a:rPr lang="en-US" altLang="en-US" sz="2400" dirty="0" err="1"/>
                  <a:t>tổng</a:t>
                </a:r>
                <a:r>
                  <a:rPr lang="en-US" altLang="en-US" sz="2400" dirty="0"/>
                  <a:t> </a:t>
                </a:r>
                <a:r>
                  <a:rPr lang="en-US" altLang="en-US" sz="2400" dirty="0" err="1"/>
                  <a:t>hợp</a:t>
                </a:r>
                <a:r>
                  <a:rPr lang="en-US" altLang="en-US" sz="2400" dirty="0"/>
                  <a:t> </a:t>
                </a:r>
                <a:r>
                  <a:rPr lang="en-US" altLang="en-US" sz="2400" dirty="0" err="1"/>
                  <a:t>giá</a:t>
                </a:r>
                <a:r>
                  <a:rPr lang="en-US" altLang="en-US" sz="2400" dirty="0"/>
                  <a:t> </a:t>
                </a:r>
                <a:r>
                  <a:rPr lang="en-US" altLang="en-US" sz="2400" dirty="0" err="1"/>
                  <a:t>chứng</a:t>
                </a:r>
                <a:r>
                  <a:rPr lang="en-US" altLang="en-US" sz="2400" dirty="0"/>
                  <a:t> </a:t>
                </a:r>
                <a:r>
                  <a:rPr lang="en-US" altLang="en-US" sz="2400" dirty="0" err="1"/>
                  <a:t>khoán</a:t>
                </a:r>
                <a:r>
                  <a:rPr lang="en-US" altLang="en-US" sz="2400" dirty="0"/>
                  <a:t> </a:t>
                </a:r>
                <a:r>
                  <a:rPr lang="en-US" altLang="en-US" sz="2400" dirty="0" err="1"/>
                  <a:t>của</a:t>
                </a:r>
                <a:r>
                  <a:rPr lang="en-US" altLang="en-US" sz="2400" dirty="0"/>
                  <a:t> </a:t>
                </a:r>
                <a:r>
                  <a:rPr lang="en-US" altLang="en-US" sz="2400" dirty="0" err="1"/>
                  <a:t>nhiều</a:t>
                </a:r>
                <a:r>
                  <a:rPr lang="en-US" altLang="en-US" sz="2400" dirty="0"/>
                  <a:t> </a:t>
                </a:r>
                <a:r>
                  <a:rPr lang="en-US" altLang="en-US" sz="2400" dirty="0" err="1"/>
                  <a:t>công</a:t>
                </a:r>
                <a:r>
                  <a:rPr lang="en-US" altLang="en-US" sz="2400" dirty="0"/>
                  <a:t> ty):</a:t>
                </a:r>
              </a:p>
              <a:p>
                <a:pPr marL="0" indent="0">
                  <a:lnSpc>
                    <a:spcPct val="110000"/>
                  </a:lnSpc>
                  <a:buNone/>
                </a:pPr>
                <a14:m>
                  <m:oMathPara xmlns:m="http://schemas.openxmlformats.org/officeDocument/2006/math">
                    <m:oMathParaPr>
                      <m:jc m:val="centerGroup"/>
                    </m:oMathParaPr>
                    <m:oMath xmlns:m="http://schemas.openxmlformats.org/officeDocument/2006/math">
                      <m:sSubSup>
                        <m:sSubSupPr>
                          <m:ctrlPr>
                            <a:rPr lang="en-US" altLang="en-US" sz="2400" i="1">
                              <a:latin typeface="Cambria Math" panose="02040503050406030204" pitchFamily="18" charset="0"/>
                            </a:rPr>
                          </m:ctrlPr>
                        </m:sSubSupPr>
                        <m:e>
                          <m:r>
                            <a:rPr lang="en-US" altLang="en-US" sz="2400" i="1">
                              <a:latin typeface="Cambria Math" panose="02040503050406030204" pitchFamily="18" charset="0"/>
                            </a:rPr>
                            <m:t>𝑦</m:t>
                          </m:r>
                        </m:e>
                        <m:sub>
                          <m:r>
                            <a:rPr lang="en-US" altLang="en-US" sz="2400" i="1">
                              <a:latin typeface="Cambria Math" panose="02040503050406030204" pitchFamily="18" charset="0"/>
                            </a:rPr>
                            <m:t>𝑡</m:t>
                          </m:r>
                        </m:sub>
                        <m:sup>
                          <m:r>
                            <a:rPr lang="en-US" altLang="en-US" sz="2400" i="1">
                              <a:latin typeface="Cambria Math" panose="02040503050406030204" pitchFamily="18" charset="0"/>
                            </a:rPr>
                            <m:t>𝐶</m:t>
                          </m:r>
                        </m:sup>
                      </m:sSubSup>
                      <m:r>
                        <a:rPr lang="en-US" altLang="en-US" sz="2400" i="1">
                          <a:latin typeface="Cambria Math" panose="02040503050406030204" pitchFamily="18" charset="0"/>
                        </a:rPr>
                        <m:t>=</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𝑤</m:t>
                          </m:r>
                        </m:e>
                        <m:sub>
                          <m:r>
                            <a:rPr lang="en-US" altLang="en-US" sz="2400" i="1">
                              <a:latin typeface="Cambria Math" panose="02040503050406030204" pitchFamily="18" charset="0"/>
                            </a:rPr>
                            <m:t>1</m:t>
                          </m:r>
                        </m:sub>
                      </m:sSub>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𝑦</m:t>
                          </m:r>
                        </m:e>
                        <m:sub>
                          <m:r>
                            <a:rPr lang="en-US" altLang="en-US" sz="2400" i="1">
                              <a:latin typeface="Cambria Math" panose="02040503050406030204" pitchFamily="18" charset="0"/>
                            </a:rPr>
                            <m:t>1</m:t>
                          </m:r>
                          <m:r>
                            <a:rPr lang="en-US" altLang="en-US" sz="2400" i="1">
                              <a:latin typeface="Cambria Math" panose="02040503050406030204" pitchFamily="18" charset="0"/>
                            </a:rPr>
                            <m:t>𝑡</m:t>
                          </m:r>
                        </m:sub>
                      </m:sSub>
                      <m:r>
                        <a:rPr lang="en-US" altLang="en-US" sz="2400" i="1">
                          <a:latin typeface="Cambria Math" panose="02040503050406030204" pitchFamily="18" charset="0"/>
                        </a:rPr>
                        <m:t>+</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𝑤</m:t>
                          </m:r>
                        </m:e>
                        <m:sub>
                          <m:r>
                            <a:rPr lang="en-US" altLang="en-US" sz="2400" i="1">
                              <a:latin typeface="Cambria Math" panose="02040503050406030204" pitchFamily="18" charset="0"/>
                            </a:rPr>
                            <m:t>2</m:t>
                          </m:r>
                        </m:sub>
                      </m:sSub>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𝑦</m:t>
                          </m:r>
                        </m:e>
                        <m:sub>
                          <m:r>
                            <a:rPr lang="en-US" altLang="en-US" sz="2400" i="1">
                              <a:latin typeface="Cambria Math" panose="02040503050406030204" pitchFamily="18" charset="0"/>
                            </a:rPr>
                            <m:t>2</m:t>
                          </m:r>
                          <m:r>
                            <a:rPr lang="en-US" altLang="en-US" sz="2400" i="1">
                              <a:latin typeface="Cambria Math" panose="02040503050406030204" pitchFamily="18" charset="0"/>
                            </a:rPr>
                            <m:t>𝑡</m:t>
                          </m:r>
                        </m:sub>
                      </m:sSub>
                      <m:r>
                        <a:rPr lang="en-US" altLang="en-US" sz="2400" i="1">
                          <a:latin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𝑤</m:t>
                          </m:r>
                        </m:e>
                        <m:sub>
                          <m:r>
                            <a:rPr lang="en-US" altLang="en-US" sz="2400" i="1">
                              <a:latin typeface="Cambria Math" panose="02040503050406030204" pitchFamily="18" charset="0"/>
                            </a:rPr>
                            <m:t>𝑟</m:t>
                          </m:r>
                        </m:sub>
                      </m:sSub>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𝑦</m:t>
                          </m:r>
                        </m:e>
                        <m:sub>
                          <m:r>
                            <a:rPr lang="en-US" altLang="en-US" sz="2400" i="1">
                              <a:latin typeface="Cambria Math" panose="02040503050406030204" pitchFamily="18" charset="0"/>
                            </a:rPr>
                            <m:t>𝑟𝑡</m:t>
                          </m:r>
                        </m:sub>
                      </m:sSub>
                    </m:oMath>
                  </m:oMathPara>
                </a14:m>
                <a:endParaRPr lang="en-US" altLang="en-US" sz="2400" dirty="0"/>
              </a:p>
              <a:p>
                <a:pPr marL="0" indent="0">
                  <a:lnSpc>
                    <a:spcPct val="110000"/>
                  </a:lnSpc>
                  <a:buNone/>
                </a:pPr>
                <a14:m>
                  <m:oMathPara xmlns:m="http://schemas.openxmlformats.org/officeDocument/2006/math">
                    <m:oMathParaPr>
                      <m:jc m:val="centerGroup"/>
                    </m:oMathParaPr>
                    <m:oMath xmlns:m="http://schemas.openxmlformats.org/officeDocument/2006/math">
                      <m:sSubSup>
                        <m:sSubSupPr>
                          <m:ctrlPr>
                            <a:rPr lang="en-US" altLang="en-US" sz="2400" i="1">
                              <a:latin typeface="Cambria Math" panose="02040503050406030204" pitchFamily="18" charset="0"/>
                            </a:rPr>
                          </m:ctrlPr>
                        </m:sSubSupPr>
                        <m:e>
                          <m:r>
                            <a:rPr lang="en-US" altLang="en-US" sz="2400" i="1">
                              <a:latin typeface="Cambria Math" panose="02040503050406030204" pitchFamily="18" charset="0"/>
                            </a:rPr>
                            <m:t>𝐼</m:t>
                          </m:r>
                        </m:e>
                        <m:sub>
                          <m:r>
                            <a:rPr lang="en-US" altLang="en-US" sz="2400" i="1">
                              <a:latin typeface="Cambria Math" panose="02040503050406030204" pitchFamily="18" charset="0"/>
                            </a:rPr>
                            <m:t>𝑡</m:t>
                          </m:r>
                        </m:sub>
                        <m:sup>
                          <m:r>
                            <a:rPr lang="en-US" altLang="en-US" sz="2400" i="1">
                              <a:latin typeface="Cambria Math" panose="02040503050406030204" pitchFamily="18" charset="0"/>
                            </a:rPr>
                            <m:t>𝐶</m:t>
                          </m:r>
                        </m:sup>
                      </m:sSubSup>
                      <m:r>
                        <a:rPr lang="en-US" altLang="en-US" sz="2400" i="1">
                          <a:latin typeface="Cambria Math" panose="02040503050406030204" pitchFamily="18" charset="0"/>
                        </a:rPr>
                        <m:t>=</m:t>
                      </m:r>
                      <m:f>
                        <m:fPr>
                          <m:ctrlPr>
                            <a:rPr lang="en-US" altLang="en-US" sz="2400" i="1">
                              <a:latin typeface="Cambria Math" panose="02040503050406030204" pitchFamily="18" charset="0"/>
                            </a:rPr>
                          </m:ctrlPr>
                        </m:fPr>
                        <m:num>
                          <m:sSubSup>
                            <m:sSubSupPr>
                              <m:ctrlPr>
                                <a:rPr lang="en-US" altLang="en-US" sz="2400" i="1">
                                  <a:latin typeface="Cambria Math" panose="02040503050406030204" pitchFamily="18" charset="0"/>
                                </a:rPr>
                              </m:ctrlPr>
                            </m:sSubSupPr>
                            <m:e>
                              <m:r>
                                <a:rPr lang="en-US" altLang="en-US" sz="2400" i="1">
                                  <a:latin typeface="Cambria Math" panose="02040503050406030204" pitchFamily="18" charset="0"/>
                                </a:rPr>
                                <m:t>𝑦</m:t>
                              </m:r>
                            </m:e>
                            <m:sub>
                              <m:r>
                                <a:rPr lang="en-US" altLang="en-US" sz="2400" i="1">
                                  <a:latin typeface="Cambria Math" panose="02040503050406030204" pitchFamily="18" charset="0"/>
                                </a:rPr>
                                <m:t>𝑡</m:t>
                              </m:r>
                            </m:sub>
                            <m:sup>
                              <m:r>
                                <a:rPr lang="en-US" altLang="en-US" sz="2400" i="1">
                                  <a:latin typeface="Cambria Math" panose="02040503050406030204" pitchFamily="18" charset="0"/>
                                </a:rPr>
                                <m:t>𝐶</m:t>
                              </m:r>
                            </m:sup>
                          </m:sSubSup>
                        </m:num>
                        <m:den>
                          <m:sSubSup>
                            <m:sSubSupPr>
                              <m:ctrlPr>
                                <a:rPr lang="en-US" altLang="en-US" sz="2400" i="1">
                                  <a:latin typeface="Cambria Math" panose="02040503050406030204" pitchFamily="18" charset="0"/>
                                </a:rPr>
                              </m:ctrlPr>
                            </m:sSubSupPr>
                            <m:e>
                              <m:r>
                                <a:rPr lang="en-US" altLang="en-US" sz="2400" i="1">
                                  <a:latin typeface="Cambria Math" panose="02040503050406030204" pitchFamily="18" charset="0"/>
                                </a:rPr>
                                <m:t>𝑦</m:t>
                              </m:r>
                            </m:e>
                            <m:sub>
                              <m:r>
                                <a:rPr lang="en-US" altLang="en-US" sz="2400" i="1">
                                  <a:latin typeface="Cambria Math" panose="02040503050406030204" pitchFamily="18" charset="0"/>
                                </a:rPr>
                                <m:t>0</m:t>
                              </m:r>
                            </m:sub>
                            <m:sup>
                              <m:r>
                                <a:rPr lang="en-US" altLang="en-US" sz="2400" i="1">
                                  <a:latin typeface="Cambria Math" panose="02040503050406030204" pitchFamily="18" charset="0"/>
                                </a:rPr>
                                <m:t>𝐶</m:t>
                              </m:r>
                            </m:sup>
                          </m:sSubSup>
                        </m:den>
                      </m:f>
                      <m:r>
                        <a:rPr lang="en-US" altLang="en-US" sz="2400" i="1">
                          <a:latin typeface="Cambria Math" panose="02040503050406030204" pitchFamily="18" charset="0"/>
                          <a:ea typeface="Cambria Math" panose="02040503050406030204" pitchFamily="18" charset="0"/>
                        </a:rPr>
                        <m:t>×100%</m:t>
                      </m:r>
                    </m:oMath>
                  </m:oMathPara>
                </a14:m>
                <a:endParaRPr lang="en-US" altLang="en-US" sz="2400" dirty="0"/>
              </a:p>
            </p:txBody>
          </p:sp>
        </mc:Choice>
        <mc:Fallback xmlns="">
          <p:sp>
            <p:nvSpPr>
              <p:cNvPr id="10245" name="Rectangle 3">
                <a:extLst>
                  <a:ext uri="{FF2B5EF4-FFF2-40B4-BE49-F238E27FC236}">
                    <a16:creationId xmlns:a16="http://schemas.microsoft.com/office/drawing/2014/main" id="{5C1E9560-4E24-4A7B-A49D-483B3BCC49A0}"/>
                  </a:ext>
                </a:extLst>
              </p:cNvPr>
              <p:cNvSpPr>
                <a:spLocks noGrp="1" noRot="1" noChangeAspect="1" noMove="1" noResize="1" noEditPoints="1" noAdjustHandles="1" noChangeArrowheads="1" noChangeShapeType="1" noTextEdit="1"/>
              </p:cNvSpPr>
              <p:nvPr>
                <p:ph type="body" idx="1"/>
              </p:nvPr>
            </p:nvSpPr>
            <p:spPr>
              <a:blipFill>
                <a:blip r:embed="rId3"/>
                <a:stretch>
                  <a:fillRect l="-963" t="-809"/>
                </a:stretch>
              </a:blipFill>
            </p:spPr>
            <p:txBody>
              <a:bodyPr/>
              <a:lstStyle/>
              <a:p>
                <a:r>
                  <a:rPr lang="en-US">
                    <a:noFill/>
                  </a:rPr>
                  <a:t> </a:t>
                </a:r>
              </a:p>
            </p:txBody>
          </p:sp>
        </mc:Fallback>
      </mc:AlternateContent>
    </p:spTree>
    <p:extLst>
      <p:ext uri="{BB962C8B-B14F-4D97-AF65-F5344CB8AC3E}">
        <p14:creationId xmlns:p14="http://schemas.microsoft.com/office/powerpoint/2010/main" val="3361148406"/>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a:extLst>
              <a:ext uri="{FF2B5EF4-FFF2-40B4-BE49-F238E27FC236}">
                <a16:creationId xmlns:a16="http://schemas.microsoft.com/office/drawing/2014/main" id="{AA428C42-4746-49CD-AFF5-4F0B57478D76}"/>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Data Mining</a:t>
            </a:r>
          </a:p>
        </p:txBody>
      </p:sp>
      <p:sp>
        <p:nvSpPr>
          <p:cNvPr id="10243" name="Slide Number Placeholder 5">
            <a:extLst>
              <a:ext uri="{FF2B5EF4-FFF2-40B4-BE49-F238E27FC236}">
                <a16:creationId xmlns:a16="http://schemas.microsoft.com/office/drawing/2014/main" id="{24CEFBC9-E226-4085-BD6D-8D0697FF18F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852A49-3E1F-4907-932D-8786D3D1D91D}" type="slidenum">
              <a:rPr lang="en-US" altLang="en-US"/>
              <a:pPr/>
              <a:t>11</a:t>
            </a:fld>
            <a:endParaRPr lang="en-US" altLang="en-US"/>
          </a:p>
        </p:txBody>
      </p:sp>
      <p:sp>
        <p:nvSpPr>
          <p:cNvPr id="10244" name="Rectangle 2">
            <a:extLst>
              <a:ext uri="{FF2B5EF4-FFF2-40B4-BE49-F238E27FC236}">
                <a16:creationId xmlns:a16="http://schemas.microsoft.com/office/drawing/2014/main" id="{479EF6DE-CFC9-4BA2-A6C9-1017A8CC2567}"/>
              </a:ext>
            </a:extLst>
          </p:cNvPr>
          <p:cNvSpPr>
            <a:spLocks noGrp="1" noChangeArrowheads="1"/>
          </p:cNvSpPr>
          <p:nvPr>
            <p:ph type="title"/>
          </p:nvPr>
        </p:nvSpPr>
        <p:spPr>
          <a:xfrm>
            <a:off x="1447800" y="200025"/>
            <a:ext cx="7239000" cy="1143000"/>
          </a:xfrm>
        </p:spPr>
        <p:txBody>
          <a:bodyPr/>
          <a:lstStyle/>
          <a:p>
            <a:pPr eaLnBrk="1" hangingPunct="1"/>
            <a:r>
              <a:rPr lang="en-US" altLang="en-US" sz="3600" dirty="0" err="1"/>
              <a:t>Đánh</a:t>
            </a:r>
            <a:r>
              <a:rPr lang="en-US" altLang="en-US" sz="3600" dirty="0"/>
              <a:t> </a:t>
            </a:r>
            <a:r>
              <a:rPr lang="en-US" altLang="en-US" sz="3600" dirty="0" err="1"/>
              <a:t>giá</a:t>
            </a:r>
            <a:r>
              <a:rPr lang="en-US" altLang="en-US" sz="3600" dirty="0"/>
              <a:t> </a:t>
            </a:r>
            <a:r>
              <a:rPr lang="en-US" altLang="en-US" sz="3600" dirty="0" err="1"/>
              <a:t>mô</a:t>
            </a:r>
            <a:r>
              <a:rPr lang="en-US" altLang="en-US" sz="3600" dirty="0"/>
              <a:t> </a:t>
            </a:r>
            <a:r>
              <a:rPr lang="en-US" altLang="en-US" sz="3600" dirty="0" err="1"/>
              <a:t>hình</a:t>
            </a:r>
            <a:r>
              <a:rPr lang="en-US" altLang="en-US" sz="3600" dirty="0"/>
              <a:t> </a:t>
            </a:r>
            <a:r>
              <a:rPr lang="en-US" altLang="en-US" sz="3600" dirty="0" err="1"/>
              <a:t>chuỗi</a:t>
            </a:r>
            <a:r>
              <a:rPr lang="en-US" altLang="en-US" sz="3600" dirty="0"/>
              <a:t> </a:t>
            </a:r>
            <a:r>
              <a:rPr lang="en-US" altLang="en-US" sz="3600" dirty="0" err="1"/>
              <a:t>thời</a:t>
            </a:r>
            <a:r>
              <a:rPr lang="en-US" altLang="en-US" sz="3600" dirty="0"/>
              <a:t> </a:t>
            </a:r>
            <a:r>
              <a:rPr lang="en-US" altLang="en-US" sz="3600" dirty="0" err="1"/>
              <a:t>gian</a:t>
            </a:r>
            <a:endParaRPr lang="en-US" altLang="en-US" sz="3600" dirty="0"/>
          </a:p>
        </p:txBody>
      </p:sp>
      <mc:AlternateContent xmlns:mc="http://schemas.openxmlformats.org/markup-compatibility/2006" xmlns:a14="http://schemas.microsoft.com/office/drawing/2010/main">
        <mc:Choice Requires="a14">
          <p:sp>
            <p:nvSpPr>
              <p:cNvPr id="10245" name="Rectangle 3">
                <a:extLst>
                  <a:ext uri="{FF2B5EF4-FFF2-40B4-BE49-F238E27FC236}">
                    <a16:creationId xmlns:a16="http://schemas.microsoft.com/office/drawing/2014/main" id="{5C1E9560-4E24-4A7B-A49D-483B3BCC49A0}"/>
                  </a:ext>
                </a:extLst>
              </p:cNvPr>
              <p:cNvSpPr>
                <a:spLocks noGrp="1" noChangeArrowheads="1"/>
              </p:cNvSpPr>
              <p:nvPr>
                <p:ph type="body" idx="1"/>
              </p:nvPr>
            </p:nvSpPr>
            <p:spPr/>
            <p:txBody>
              <a:bodyPr/>
              <a:lstStyle/>
              <a:p>
                <a:pPr>
                  <a:lnSpc>
                    <a:spcPct val="110000"/>
                  </a:lnSpc>
                </a:pPr>
                <a:r>
                  <a:rPr lang="en-US" altLang="en-US" sz="2800" dirty="0"/>
                  <a:t>Sai </a:t>
                </a:r>
                <a:r>
                  <a:rPr lang="en-US" altLang="en-US" sz="2800" dirty="0" err="1"/>
                  <a:t>số</a:t>
                </a:r>
                <a:r>
                  <a:rPr lang="en-US" altLang="en-US" sz="2800" dirty="0"/>
                  <a:t> </a:t>
                </a:r>
                <a:r>
                  <a:rPr lang="en-US" altLang="en-US" sz="2800" dirty="0" err="1"/>
                  <a:t>dự</a:t>
                </a:r>
                <a:r>
                  <a:rPr lang="en-US" altLang="en-US" sz="2800" dirty="0"/>
                  <a:t> </a:t>
                </a:r>
                <a:r>
                  <a:rPr lang="en-US" altLang="en-US" sz="2800" dirty="0" err="1"/>
                  <a:t>đoán</a:t>
                </a:r>
                <a:r>
                  <a:rPr lang="en-US" altLang="en-US" sz="2800" dirty="0"/>
                  <a:t>: </a:t>
                </a:r>
                <a14:m>
                  <m:oMath xmlns:m="http://schemas.openxmlformats.org/officeDocument/2006/math">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𝑒</m:t>
                        </m:r>
                      </m:e>
                      <m:sub>
                        <m:r>
                          <a:rPr lang="en-US" altLang="en-US" sz="2800" b="0" i="1" smtClean="0">
                            <a:latin typeface="Cambria Math" panose="02040503050406030204" pitchFamily="18" charset="0"/>
                          </a:rPr>
                          <m:t>𝑡</m:t>
                        </m:r>
                      </m:sub>
                    </m:sSub>
                    <m:r>
                      <a:rPr lang="en-US" altLang="en-US" sz="2800" b="0" i="0" smtClean="0">
                        <a:latin typeface="Cambria Math" panose="02040503050406030204" pitchFamily="18" charset="0"/>
                      </a:rPr>
                      <m:t>=</m:t>
                    </m:r>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𝑦</m:t>
                        </m:r>
                      </m:e>
                      <m:sub>
                        <m:r>
                          <a:rPr lang="en-US" altLang="en-US" sz="2800" i="1">
                            <a:latin typeface="Cambria Math" panose="02040503050406030204" pitchFamily="18" charset="0"/>
                          </a:rPr>
                          <m:t>𝑡</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𝑓</m:t>
                        </m:r>
                      </m:e>
                      <m:sub>
                        <m:r>
                          <a:rPr lang="en-US" altLang="en-US" sz="2800" i="1">
                            <a:latin typeface="Cambria Math" panose="02040503050406030204" pitchFamily="18" charset="0"/>
                          </a:rPr>
                          <m:t>𝑡</m:t>
                        </m:r>
                      </m:sub>
                    </m:sSub>
                  </m:oMath>
                </a14:m>
                <a:endParaRPr lang="en-US" altLang="en-US" sz="2800" dirty="0"/>
              </a:p>
              <a:p>
                <a:pPr>
                  <a:lnSpc>
                    <a:spcPct val="110000"/>
                  </a:lnSpc>
                </a:pPr>
                <a:r>
                  <a:rPr lang="en-US" altLang="en-US" sz="2800" dirty="0"/>
                  <a:t>Sai </a:t>
                </a:r>
                <a:r>
                  <a:rPr lang="en-US" altLang="en-US" sz="2800" dirty="0" err="1"/>
                  <a:t>số</a:t>
                </a:r>
                <a:r>
                  <a:rPr lang="en-US" altLang="en-US" sz="2800" dirty="0"/>
                  <a:t> </a:t>
                </a:r>
                <a:r>
                  <a:rPr lang="en-US" altLang="en-US" sz="2800" dirty="0" err="1"/>
                  <a:t>dự</a:t>
                </a:r>
                <a:r>
                  <a:rPr lang="en-US" altLang="en-US" sz="2800" dirty="0"/>
                  <a:t> </a:t>
                </a:r>
                <a:r>
                  <a:rPr lang="en-US" altLang="en-US" sz="2800" dirty="0" err="1"/>
                  <a:t>đoán</a:t>
                </a:r>
                <a:r>
                  <a:rPr lang="en-US" altLang="en-US" sz="2800" dirty="0"/>
                  <a:t> </a:t>
                </a:r>
                <a:r>
                  <a:rPr lang="en-US" altLang="en-US" sz="2800" dirty="0" err="1"/>
                  <a:t>tương</a:t>
                </a:r>
                <a:r>
                  <a:rPr lang="en-US" altLang="en-US" sz="2800" dirty="0"/>
                  <a:t> </a:t>
                </a:r>
                <a:r>
                  <a:rPr lang="en-US" altLang="en-US" sz="2800" dirty="0" err="1"/>
                  <a:t>đối</a:t>
                </a:r>
                <a:r>
                  <a:rPr lang="en-US" altLang="en-US" sz="2800" dirty="0"/>
                  <a:t>: </a:t>
                </a:r>
                <a14:m>
                  <m:oMath xmlns:m="http://schemas.openxmlformats.org/officeDocument/2006/math">
                    <m:sSubSup>
                      <m:sSubSupPr>
                        <m:ctrlPr>
                          <a:rPr lang="en-US" altLang="en-US" sz="2800" i="1" smtClean="0">
                            <a:latin typeface="Cambria Math" panose="02040503050406030204" pitchFamily="18" charset="0"/>
                          </a:rPr>
                        </m:ctrlPr>
                      </m:sSubSupPr>
                      <m:e>
                        <m:r>
                          <a:rPr lang="en-US" altLang="en-US" sz="2800" b="0" i="1" smtClean="0">
                            <a:latin typeface="Cambria Math" panose="02040503050406030204" pitchFamily="18" charset="0"/>
                          </a:rPr>
                          <m:t>𝑒</m:t>
                        </m:r>
                      </m:e>
                      <m:sub>
                        <m:r>
                          <a:rPr lang="en-US" altLang="en-US" sz="2800" b="0" i="1" smtClean="0">
                            <a:latin typeface="Cambria Math" panose="02040503050406030204" pitchFamily="18" charset="0"/>
                          </a:rPr>
                          <m:t>𝑡</m:t>
                        </m:r>
                      </m:sub>
                      <m:sup>
                        <m:r>
                          <a:rPr lang="en-US" altLang="en-US" sz="2800" b="0" i="1" smtClean="0">
                            <a:latin typeface="Cambria Math" panose="02040503050406030204" pitchFamily="18" charset="0"/>
                          </a:rPr>
                          <m:t>𝑃</m:t>
                        </m:r>
                      </m:sup>
                    </m:sSubSup>
                    <m:r>
                      <a:rPr lang="en-US" altLang="en-US" sz="2800" b="0" i="1" smtClean="0">
                        <a:latin typeface="Cambria Math" panose="02040503050406030204" pitchFamily="18" charset="0"/>
                      </a:rPr>
                      <m:t>=</m:t>
                    </m:r>
                    <m:f>
                      <m:fPr>
                        <m:ctrlPr>
                          <a:rPr lang="en-US" altLang="en-US" sz="2800" i="1" smtClean="0">
                            <a:latin typeface="Cambria Math" panose="02040503050406030204" pitchFamily="18" charset="0"/>
                          </a:rPr>
                        </m:ctrlPr>
                      </m:fPr>
                      <m:num>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𝑦</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𝑓</m:t>
                            </m:r>
                          </m:e>
                          <m:sub>
                            <m:r>
                              <a:rPr lang="en-US" altLang="en-US" sz="2800" i="1">
                                <a:latin typeface="Cambria Math" panose="02040503050406030204" pitchFamily="18" charset="0"/>
                              </a:rPr>
                              <m:t>𝑡</m:t>
                            </m:r>
                          </m:sub>
                        </m:sSub>
                      </m:num>
                      <m:den>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𝑦</m:t>
                            </m:r>
                          </m:e>
                          <m:sub>
                            <m:r>
                              <a:rPr lang="en-US" altLang="en-US" sz="2800" i="1">
                                <a:latin typeface="Cambria Math" panose="02040503050406030204" pitchFamily="18" charset="0"/>
                              </a:rPr>
                              <m:t>𝑡</m:t>
                            </m:r>
                          </m:sub>
                        </m:sSub>
                      </m:den>
                    </m:f>
                    <m:r>
                      <a:rPr lang="en-US" altLang="en-US" sz="280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100%</m:t>
                    </m:r>
                  </m:oMath>
                </a14:m>
                <a:endParaRPr lang="en-US" altLang="en-US" sz="2800" dirty="0"/>
              </a:p>
              <a:p>
                <a:pPr>
                  <a:lnSpc>
                    <a:spcPct val="110000"/>
                  </a:lnSpc>
                </a:pPr>
                <a:r>
                  <a:rPr lang="en-US" altLang="en-US" sz="2800" dirty="0" err="1"/>
                  <a:t>Độ</a:t>
                </a:r>
                <a:r>
                  <a:rPr lang="en-US" altLang="en-US" sz="2800" dirty="0"/>
                  <a:t> </a:t>
                </a:r>
                <a:r>
                  <a:rPr lang="en-US" altLang="en-US" sz="2800" dirty="0" err="1"/>
                  <a:t>đo</a:t>
                </a:r>
                <a:r>
                  <a:rPr lang="en-US" altLang="en-US" sz="2800" dirty="0"/>
                  <a:t> </a:t>
                </a:r>
                <a:r>
                  <a:rPr lang="en-US" altLang="en-US" sz="2800" dirty="0" err="1"/>
                  <a:t>biến</a:t>
                </a:r>
                <a:r>
                  <a:rPr lang="en-US" altLang="en-US" sz="2800" dirty="0"/>
                  <a:t> </a:t>
                </a:r>
                <a:r>
                  <a:rPr lang="en-US" altLang="en-US" sz="2800" dirty="0" err="1"/>
                  <a:t>dạng</a:t>
                </a:r>
                <a:r>
                  <a:rPr lang="en-US" altLang="en-US" sz="2800" dirty="0"/>
                  <a:t> – Sai </a:t>
                </a:r>
                <a:r>
                  <a:rPr lang="en-US" altLang="en-US" sz="2800" dirty="0" err="1"/>
                  <a:t>số</a:t>
                </a:r>
                <a:r>
                  <a:rPr lang="en-US" altLang="en-US" sz="2800" dirty="0"/>
                  <a:t> </a:t>
                </a:r>
                <a:r>
                  <a:rPr lang="en-US" altLang="en-US" sz="2800" dirty="0" err="1"/>
                  <a:t>trung</a:t>
                </a:r>
                <a:r>
                  <a:rPr lang="en-US" altLang="en-US" sz="2800" dirty="0"/>
                  <a:t> </a:t>
                </a:r>
                <a:r>
                  <a:rPr lang="en-US" altLang="en-US" sz="2800" dirty="0" err="1"/>
                  <a:t>bình</a:t>
                </a:r>
                <a:r>
                  <a:rPr lang="en-US" altLang="en-US" sz="2800" dirty="0"/>
                  <a:t>: </a:t>
                </a:r>
                <a14:m>
                  <m:oMath xmlns:m="http://schemas.openxmlformats.org/officeDocument/2006/math">
                    <m:r>
                      <a:rPr lang="en-US" altLang="en-US" sz="2800" b="0" i="1" smtClean="0">
                        <a:latin typeface="Cambria Math" panose="02040503050406030204" pitchFamily="18" charset="0"/>
                      </a:rPr>
                      <m:t>𝑀𝐸</m:t>
                    </m:r>
                    <m:r>
                      <a:rPr lang="en-US" altLang="en-US" sz="2800" b="0" i="1" smtClean="0">
                        <a:latin typeface="Cambria Math" panose="02040503050406030204" pitchFamily="18" charset="0"/>
                      </a:rPr>
                      <m:t>=</m:t>
                    </m:r>
                    <m:f>
                      <m:fPr>
                        <m:ctrlPr>
                          <a:rPr lang="en-US" altLang="en-US" sz="2800" b="0" i="1" smtClean="0">
                            <a:latin typeface="Cambria Math" panose="02040503050406030204" pitchFamily="18" charset="0"/>
                          </a:rPr>
                        </m:ctrlPr>
                      </m:fPr>
                      <m:num>
                        <m:nary>
                          <m:naryPr>
                            <m:chr m:val="∑"/>
                            <m:ctrlPr>
                              <a:rPr lang="en-US" altLang="en-US" sz="2800" b="0" i="1" smtClean="0">
                                <a:latin typeface="Cambria Math" panose="02040503050406030204" pitchFamily="18" charset="0"/>
                              </a:rPr>
                            </m:ctrlPr>
                          </m:naryPr>
                          <m:sub>
                            <m:r>
                              <m:rPr>
                                <m:brk m:alnAt="23"/>
                              </m:rPr>
                              <a:rPr lang="en-US" altLang="en-US" sz="2800" b="0" i="1" smtClean="0">
                                <a:latin typeface="Cambria Math" panose="02040503050406030204" pitchFamily="18" charset="0"/>
                              </a:rPr>
                              <m:t>𝑡</m:t>
                            </m:r>
                            <m:r>
                              <a:rPr lang="en-US" altLang="en-US" sz="2800" b="0" i="1" smtClean="0">
                                <a:latin typeface="Cambria Math" panose="02040503050406030204" pitchFamily="18" charset="0"/>
                              </a:rPr>
                              <m:t>=1</m:t>
                            </m:r>
                          </m:sub>
                          <m:sup>
                            <m:r>
                              <a:rPr lang="en-US" altLang="en-US" sz="2800" b="0" i="1" smtClean="0">
                                <a:latin typeface="Cambria Math" panose="02040503050406030204" pitchFamily="18" charset="0"/>
                              </a:rPr>
                              <m:t>𝑘</m:t>
                            </m:r>
                          </m:sup>
                          <m:e>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𝑒</m:t>
                                </m:r>
                              </m:e>
                              <m:sub>
                                <m:r>
                                  <a:rPr lang="en-US" altLang="en-US" sz="2800" b="0" i="1" smtClean="0">
                                    <a:latin typeface="Cambria Math" panose="02040503050406030204" pitchFamily="18" charset="0"/>
                                  </a:rPr>
                                  <m:t>𝑡</m:t>
                                </m:r>
                              </m:sub>
                            </m:sSub>
                          </m:e>
                        </m:nary>
                      </m:num>
                      <m:den>
                        <m:r>
                          <a:rPr lang="en-US" altLang="en-US" sz="2800" b="0" i="1" smtClean="0">
                            <a:latin typeface="Cambria Math" panose="02040503050406030204" pitchFamily="18" charset="0"/>
                          </a:rPr>
                          <m:t>𝑘</m:t>
                        </m:r>
                      </m:den>
                    </m:f>
                  </m:oMath>
                </a14:m>
                <a:endParaRPr lang="en-US" altLang="en-US" sz="2800" dirty="0"/>
              </a:p>
              <a:p>
                <a:pPr>
                  <a:lnSpc>
                    <a:spcPct val="110000"/>
                  </a:lnSpc>
                </a:pPr>
                <a:r>
                  <a:rPr lang="en-US" altLang="en-US" sz="2800" dirty="0"/>
                  <a:t>Sai </a:t>
                </a:r>
                <a:r>
                  <a:rPr lang="en-US" altLang="en-US" sz="2800" dirty="0" err="1"/>
                  <a:t>số</a:t>
                </a:r>
                <a:r>
                  <a:rPr lang="en-US" altLang="en-US" sz="2800" dirty="0"/>
                  <a:t> </a:t>
                </a:r>
                <a:r>
                  <a:rPr lang="en-US" altLang="en-US" sz="2800" dirty="0" err="1"/>
                  <a:t>tương</a:t>
                </a:r>
                <a:r>
                  <a:rPr lang="en-US" altLang="en-US" sz="2800" dirty="0"/>
                  <a:t> </a:t>
                </a:r>
                <a:r>
                  <a:rPr lang="en-US" altLang="en-US" sz="2800" dirty="0" err="1"/>
                  <a:t>đối</a:t>
                </a:r>
                <a:r>
                  <a:rPr lang="en-US" altLang="en-US" sz="2800" dirty="0"/>
                  <a:t> </a:t>
                </a:r>
                <a:r>
                  <a:rPr lang="en-US" altLang="en-US" sz="2800" dirty="0" err="1"/>
                  <a:t>trung</a:t>
                </a:r>
                <a:r>
                  <a:rPr lang="en-US" altLang="en-US" sz="2800" dirty="0"/>
                  <a:t> </a:t>
                </a:r>
                <a:r>
                  <a:rPr lang="en-US" altLang="en-US" sz="2800" dirty="0" err="1"/>
                  <a:t>bình</a:t>
                </a:r>
                <a:r>
                  <a:rPr lang="en-US" altLang="en-US" sz="2800" dirty="0"/>
                  <a:t>: </a:t>
                </a:r>
                <a14:m>
                  <m:oMath xmlns:m="http://schemas.openxmlformats.org/officeDocument/2006/math">
                    <m:r>
                      <a:rPr lang="en-US" altLang="en-US" sz="2800" i="1">
                        <a:latin typeface="Cambria Math" panose="02040503050406030204" pitchFamily="18" charset="0"/>
                      </a:rPr>
                      <m:t>𝑀</m:t>
                    </m:r>
                    <m:r>
                      <a:rPr lang="en-US" altLang="en-US" sz="2800" b="0" i="1" smtClean="0">
                        <a:latin typeface="Cambria Math" panose="02040503050406030204" pitchFamily="18" charset="0"/>
                      </a:rPr>
                      <m:t>𝑃</m:t>
                    </m:r>
                    <m:r>
                      <a:rPr lang="en-US" altLang="en-US" sz="2800" i="1">
                        <a:latin typeface="Cambria Math" panose="02040503050406030204" pitchFamily="18" charset="0"/>
                      </a:rPr>
                      <m:t>𝐸</m:t>
                    </m:r>
                    <m:r>
                      <a:rPr lang="en-US" altLang="en-US" sz="2800" i="1">
                        <a:latin typeface="Cambria Math" panose="02040503050406030204" pitchFamily="18" charset="0"/>
                      </a:rPr>
                      <m:t>=</m:t>
                    </m:r>
                    <m:f>
                      <m:fPr>
                        <m:ctrlPr>
                          <a:rPr lang="en-US" altLang="en-US" sz="2800" i="1">
                            <a:latin typeface="Cambria Math" panose="02040503050406030204" pitchFamily="18" charset="0"/>
                          </a:rPr>
                        </m:ctrlPr>
                      </m:fPr>
                      <m:num>
                        <m:nary>
                          <m:naryPr>
                            <m:chr m:val="∑"/>
                            <m:ctrlPr>
                              <a:rPr lang="en-US" altLang="en-US" sz="2800" i="1">
                                <a:latin typeface="Cambria Math" panose="02040503050406030204" pitchFamily="18" charset="0"/>
                              </a:rPr>
                            </m:ctrlPr>
                          </m:naryPr>
                          <m:sub>
                            <m:r>
                              <m:rPr>
                                <m:brk m:alnAt="23"/>
                              </m:rPr>
                              <a:rPr lang="en-US" altLang="en-US" sz="2800" i="1">
                                <a:latin typeface="Cambria Math" panose="02040503050406030204" pitchFamily="18" charset="0"/>
                              </a:rPr>
                              <m:t>𝑡</m:t>
                            </m:r>
                            <m:r>
                              <a:rPr lang="en-US" altLang="en-US" sz="2800" i="1">
                                <a:latin typeface="Cambria Math" panose="02040503050406030204" pitchFamily="18" charset="0"/>
                              </a:rPr>
                              <m:t>=1</m:t>
                            </m:r>
                          </m:sub>
                          <m:sup>
                            <m:r>
                              <a:rPr lang="en-US" altLang="en-US" sz="2800" i="1">
                                <a:latin typeface="Cambria Math" panose="02040503050406030204" pitchFamily="18" charset="0"/>
                              </a:rPr>
                              <m:t>𝑘</m:t>
                            </m:r>
                          </m:sup>
                          <m:e>
                            <m:sSubSup>
                              <m:sSubSupPr>
                                <m:ctrlPr>
                                  <a:rPr lang="en-US" altLang="en-US" sz="2800" i="1" smtClean="0">
                                    <a:latin typeface="Cambria Math" panose="02040503050406030204" pitchFamily="18" charset="0"/>
                                  </a:rPr>
                                </m:ctrlPr>
                              </m:sSubSupPr>
                              <m:e>
                                <m:r>
                                  <a:rPr lang="en-US" altLang="en-US" sz="2800" b="0" i="1" smtClean="0">
                                    <a:latin typeface="Cambria Math" panose="02040503050406030204" pitchFamily="18" charset="0"/>
                                  </a:rPr>
                                  <m:t>𝑒</m:t>
                                </m:r>
                              </m:e>
                              <m:sub>
                                <m:r>
                                  <a:rPr lang="en-US" altLang="en-US" sz="2800" b="0" i="1" smtClean="0">
                                    <a:latin typeface="Cambria Math" panose="02040503050406030204" pitchFamily="18" charset="0"/>
                                  </a:rPr>
                                  <m:t>𝑡</m:t>
                                </m:r>
                              </m:sub>
                              <m:sup>
                                <m:r>
                                  <a:rPr lang="en-US" altLang="en-US" sz="2800" b="0" i="1" smtClean="0">
                                    <a:latin typeface="Cambria Math" panose="02040503050406030204" pitchFamily="18" charset="0"/>
                                  </a:rPr>
                                  <m:t>𝑃</m:t>
                                </m:r>
                              </m:sup>
                            </m:sSubSup>
                          </m:e>
                        </m:nary>
                      </m:num>
                      <m:den>
                        <m:r>
                          <a:rPr lang="en-US" altLang="en-US" sz="2800" i="1">
                            <a:latin typeface="Cambria Math" panose="02040503050406030204" pitchFamily="18" charset="0"/>
                          </a:rPr>
                          <m:t>𝑘</m:t>
                        </m:r>
                      </m:den>
                    </m:f>
                  </m:oMath>
                </a14:m>
                <a:endParaRPr lang="en-US" altLang="en-US" sz="2800" dirty="0"/>
              </a:p>
            </p:txBody>
          </p:sp>
        </mc:Choice>
        <mc:Fallback xmlns="">
          <p:sp>
            <p:nvSpPr>
              <p:cNvPr id="10245" name="Rectangle 3">
                <a:extLst>
                  <a:ext uri="{FF2B5EF4-FFF2-40B4-BE49-F238E27FC236}">
                    <a16:creationId xmlns:a16="http://schemas.microsoft.com/office/drawing/2014/main" id="{5C1E9560-4E24-4A7B-A49D-483B3BCC49A0}"/>
                  </a:ext>
                </a:extLst>
              </p:cNvPr>
              <p:cNvSpPr>
                <a:spLocks noGrp="1" noRot="1" noChangeAspect="1" noMove="1" noResize="1" noEditPoints="1" noAdjustHandles="1" noChangeArrowheads="1" noChangeShapeType="1" noTextEdit="1"/>
              </p:cNvSpPr>
              <p:nvPr>
                <p:ph type="body" idx="1"/>
              </p:nvPr>
            </p:nvSpPr>
            <p:spPr>
              <a:blipFill>
                <a:blip r:embed="rId3"/>
                <a:stretch>
                  <a:fillRect l="-1333" t="-1348"/>
                </a:stretch>
              </a:blipFill>
            </p:spPr>
            <p:txBody>
              <a:bodyPr/>
              <a:lstStyle/>
              <a:p>
                <a:r>
                  <a:rPr lang="en-US">
                    <a:noFill/>
                  </a:rPr>
                  <a:t> </a:t>
                </a:r>
              </a:p>
            </p:txBody>
          </p:sp>
        </mc:Fallback>
      </mc:AlternateContent>
    </p:spTree>
    <p:extLst>
      <p:ext uri="{BB962C8B-B14F-4D97-AF65-F5344CB8AC3E}">
        <p14:creationId xmlns:p14="http://schemas.microsoft.com/office/powerpoint/2010/main" val="985182787"/>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CA86CE30-EA6C-419A-AD5D-E833C67E187A}"/>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Data Mining</a:t>
            </a:r>
          </a:p>
        </p:txBody>
      </p:sp>
      <p:sp>
        <p:nvSpPr>
          <p:cNvPr id="12291" name="Slide Number Placeholder 5">
            <a:extLst>
              <a:ext uri="{FF2B5EF4-FFF2-40B4-BE49-F238E27FC236}">
                <a16:creationId xmlns:a16="http://schemas.microsoft.com/office/drawing/2014/main" id="{9DA1618F-0275-4E41-8A33-FDCD60EE217E}"/>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6E6DDC-6DD9-452C-9B4F-25566A10298D}" type="slidenum">
              <a:rPr lang="en-US" altLang="en-US"/>
              <a:pPr/>
              <a:t>12</a:t>
            </a:fld>
            <a:endParaRPr lang="en-US" altLang="en-US"/>
          </a:p>
        </p:txBody>
      </p:sp>
      <p:sp>
        <p:nvSpPr>
          <p:cNvPr id="12292" name="Rectangle 2">
            <a:extLst>
              <a:ext uri="{FF2B5EF4-FFF2-40B4-BE49-F238E27FC236}">
                <a16:creationId xmlns:a16="http://schemas.microsoft.com/office/drawing/2014/main" id="{DBFC1273-A554-481B-9473-C6557643255A}"/>
              </a:ext>
            </a:extLst>
          </p:cNvPr>
          <p:cNvSpPr>
            <a:spLocks noGrp="1" noChangeArrowheads="1"/>
          </p:cNvSpPr>
          <p:nvPr>
            <p:ph type="title"/>
          </p:nvPr>
        </p:nvSpPr>
        <p:spPr/>
        <p:txBody>
          <a:bodyPr/>
          <a:lstStyle/>
          <a:p>
            <a:pPr eaLnBrk="1" hangingPunct="1"/>
            <a:r>
              <a:rPr lang="en-US" altLang="en-US" dirty="0" err="1"/>
              <a:t>Ước</a:t>
            </a:r>
            <a:r>
              <a:rPr lang="en-US" altLang="en-US" dirty="0"/>
              <a:t> l</a:t>
            </a:r>
            <a:r>
              <a:rPr lang="vi-VN" altLang="en-US" dirty="0"/>
              <a:t>ư</a:t>
            </a:r>
            <a:r>
              <a:rPr lang="en-US" altLang="en-US" dirty="0" err="1"/>
              <a:t>ợng</a:t>
            </a:r>
            <a:r>
              <a:rPr lang="en-US" altLang="en-US" dirty="0"/>
              <a:t> </a:t>
            </a:r>
            <a:r>
              <a:rPr lang="en-US" altLang="en-US" dirty="0" err="1"/>
              <a:t>khuynh</a:t>
            </a:r>
            <a:endParaRPr lang="en-US" altLang="en-US" dirty="0"/>
          </a:p>
        </p:txBody>
      </p:sp>
      <p:sp>
        <p:nvSpPr>
          <p:cNvPr id="12293" name="Rectangle 3">
            <a:extLst>
              <a:ext uri="{FF2B5EF4-FFF2-40B4-BE49-F238E27FC236}">
                <a16:creationId xmlns:a16="http://schemas.microsoft.com/office/drawing/2014/main" id="{DD4050E4-6700-4A51-BACB-590D996ED224}"/>
              </a:ext>
            </a:extLst>
          </p:cNvPr>
          <p:cNvSpPr>
            <a:spLocks noGrp="1" noChangeArrowheads="1"/>
          </p:cNvSpPr>
          <p:nvPr>
            <p:ph type="body" idx="1"/>
          </p:nvPr>
        </p:nvSpPr>
        <p:spPr/>
        <p:txBody>
          <a:bodyPr/>
          <a:lstStyle/>
          <a:p>
            <a:pPr eaLnBrk="1" hangingPunct="1">
              <a:lnSpc>
                <a:spcPct val="90000"/>
              </a:lnSpc>
            </a:pPr>
            <a:r>
              <a:rPr lang="en-US" altLang="en-US" sz="2800" dirty="0"/>
              <a:t>Ph</a:t>
            </a:r>
            <a:r>
              <a:rPr lang="vi-VN" altLang="en-US" sz="2800" dirty="0"/>
              <a:t>ư</a:t>
            </a:r>
            <a:r>
              <a:rPr lang="en-US" altLang="en-US" sz="2800" dirty="0" err="1"/>
              <a:t>ơng</a:t>
            </a:r>
            <a:r>
              <a:rPr lang="en-US" altLang="en-US" sz="2800" dirty="0"/>
              <a:t> </a:t>
            </a:r>
            <a:r>
              <a:rPr lang="en-US" altLang="en-US" sz="2800" dirty="0" err="1"/>
              <a:t>pháp</a:t>
            </a:r>
            <a:r>
              <a:rPr lang="en-US" altLang="en-US" sz="2800" dirty="0"/>
              <a:t> </a:t>
            </a:r>
            <a:r>
              <a:rPr lang="en-US" altLang="en-US" sz="2800" dirty="0" err="1"/>
              <a:t>tự</a:t>
            </a:r>
            <a:r>
              <a:rPr lang="en-US" altLang="en-US" sz="2800" dirty="0"/>
              <a:t> do</a:t>
            </a:r>
          </a:p>
          <a:p>
            <a:pPr lvl="1" eaLnBrk="1" hangingPunct="1">
              <a:lnSpc>
                <a:spcPct val="90000"/>
              </a:lnSpc>
            </a:pPr>
            <a:r>
              <a:rPr lang="en-US" altLang="en-US" sz="2400" dirty="0" err="1"/>
              <a:t>Khớp</a:t>
            </a:r>
            <a:r>
              <a:rPr lang="en-US" altLang="en-US" sz="2400" dirty="0"/>
              <a:t> đ</a:t>
            </a:r>
            <a:r>
              <a:rPr lang="vi-VN" altLang="en-US" sz="2400" dirty="0"/>
              <a:t>ư</a:t>
            </a:r>
            <a:r>
              <a:rPr lang="en-US" altLang="en-US" sz="2400" dirty="0" err="1"/>
              <a:t>ờng</a:t>
            </a:r>
            <a:r>
              <a:rPr lang="en-US" altLang="en-US" sz="2400" dirty="0"/>
              <a:t> </a:t>
            </a:r>
            <a:r>
              <a:rPr lang="en-US" altLang="en-US" sz="2400" dirty="0" err="1"/>
              <a:t>cong</a:t>
            </a:r>
            <a:r>
              <a:rPr lang="en-US" altLang="en-US" sz="2400" dirty="0"/>
              <a:t> </a:t>
            </a:r>
            <a:r>
              <a:rPr lang="en-US" altLang="en-US" sz="2400" dirty="0" err="1"/>
              <a:t>bằng</a:t>
            </a:r>
            <a:r>
              <a:rPr lang="en-US" altLang="en-US" sz="2400" dirty="0"/>
              <a:t> </a:t>
            </a:r>
            <a:r>
              <a:rPr lang="en-US" altLang="en-US" sz="2400" dirty="0" err="1"/>
              <a:t>cách</a:t>
            </a:r>
            <a:r>
              <a:rPr lang="en-US" altLang="en-US" sz="2400" dirty="0"/>
              <a:t> </a:t>
            </a:r>
            <a:r>
              <a:rPr lang="en-US" altLang="en-US" sz="2400" dirty="0" err="1"/>
              <a:t>theo</a:t>
            </a:r>
            <a:r>
              <a:rPr lang="en-US" altLang="en-US" sz="2400" dirty="0"/>
              <a:t> </a:t>
            </a:r>
            <a:r>
              <a:rPr lang="en-US" altLang="en-US" sz="2400" dirty="0" err="1"/>
              <a:t>dõi</a:t>
            </a:r>
            <a:r>
              <a:rPr lang="en-US" altLang="en-US" sz="2400" dirty="0"/>
              <a:t> </a:t>
            </a:r>
            <a:r>
              <a:rPr lang="en-US" altLang="en-US" sz="2400" dirty="0" err="1"/>
              <a:t>đồ</a:t>
            </a:r>
            <a:r>
              <a:rPr lang="en-US" altLang="en-US" sz="2400" dirty="0"/>
              <a:t> </a:t>
            </a:r>
            <a:r>
              <a:rPr lang="en-US" altLang="en-US" sz="2400" dirty="0" err="1"/>
              <a:t>thị</a:t>
            </a:r>
            <a:endParaRPr lang="en-US" altLang="en-US" sz="2400" dirty="0"/>
          </a:p>
          <a:p>
            <a:pPr lvl="1" eaLnBrk="1" hangingPunct="1">
              <a:lnSpc>
                <a:spcPct val="90000"/>
              </a:lnSpc>
            </a:pPr>
            <a:r>
              <a:rPr lang="en-US" altLang="en-US" sz="2400" dirty="0" err="1"/>
              <a:t>Tốn</a:t>
            </a:r>
            <a:r>
              <a:rPr lang="en-US" altLang="en-US" sz="2400" dirty="0"/>
              <a:t> </a:t>
            </a:r>
            <a:r>
              <a:rPr lang="en-US" altLang="en-US" sz="2400" dirty="0" err="1"/>
              <a:t>kém</a:t>
            </a:r>
            <a:r>
              <a:rPr lang="en-US" altLang="en-US" sz="2400" dirty="0"/>
              <a:t> </a:t>
            </a:r>
            <a:r>
              <a:rPr lang="en-US" altLang="en-US" sz="2400" dirty="0" err="1"/>
              <a:t>và</a:t>
            </a:r>
            <a:r>
              <a:rPr lang="en-US" altLang="en-US" sz="2400" dirty="0"/>
              <a:t> </a:t>
            </a:r>
            <a:r>
              <a:rPr lang="en-US" altLang="en-US" sz="2400" dirty="0" err="1"/>
              <a:t>không</a:t>
            </a:r>
            <a:r>
              <a:rPr lang="en-US" altLang="en-US" sz="2400" dirty="0"/>
              <a:t> </a:t>
            </a:r>
            <a:r>
              <a:rPr lang="en-US" altLang="en-US" sz="2400" dirty="0" err="1"/>
              <a:t>đáng</a:t>
            </a:r>
            <a:r>
              <a:rPr lang="en-US" altLang="en-US" sz="2400" dirty="0"/>
              <a:t> tin </a:t>
            </a:r>
            <a:r>
              <a:rPr lang="en-US" altLang="en-US" sz="2400" dirty="0" err="1"/>
              <a:t>trong</a:t>
            </a:r>
            <a:r>
              <a:rPr lang="en-US" altLang="en-US" sz="2400" dirty="0"/>
              <a:t> </a:t>
            </a:r>
            <a:r>
              <a:rPr lang="en-US" altLang="en-US" sz="2400" dirty="0" err="1"/>
              <a:t>khai</a:t>
            </a:r>
            <a:r>
              <a:rPr lang="en-US" altLang="en-US" sz="2400" dirty="0"/>
              <a:t> </a:t>
            </a:r>
            <a:r>
              <a:rPr lang="en-US" altLang="en-US" sz="2400" dirty="0" err="1"/>
              <a:t>phá</a:t>
            </a:r>
            <a:r>
              <a:rPr lang="en-US" altLang="en-US" sz="2400" dirty="0"/>
              <a:t>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lớn</a:t>
            </a:r>
            <a:endParaRPr lang="en-US" altLang="en-US" sz="2400" dirty="0"/>
          </a:p>
          <a:p>
            <a:pPr eaLnBrk="1" hangingPunct="1">
              <a:lnSpc>
                <a:spcPct val="90000"/>
              </a:lnSpc>
            </a:pPr>
            <a:r>
              <a:rPr lang="en-US" altLang="en-US" sz="2800" dirty="0"/>
              <a:t>Ph</a:t>
            </a:r>
            <a:r>
              <a:rPr lang="vi-VN" altLang="en-US" sz="2800" dirty="0"/>
              <a:t>ư</a:t>
            </a:r>
            <a:r>
              <a:rPr lang="en-US" altLang="en-US" sz="2800" dirty="0" err="1"/>
              <a:t>ơng</a:t>
            </a:r>
            <a:r>
              <a:rPr lang="en-US" altLang="en-US" sz="2800" dirty="0"/>
              <a:t> </a:t>
            </a:r>
            <a:r>
              <a:rPr lang="en-US" altLang="en-US" sz="2800" dirty="0" err="1"/>
              <a:t>pháp</a:t>
            </a:r>
            <a:r>
              <a:rPr lang="en-US" altLang="en-US" sz="2800" dirty="0"/>
              <a:t> </a:t>
            </a:r>
            <a:r>
              <a:rPr lang="en-US" altLang="en-US" sz="2800" dirty="0" err="1"/>
              <a:t>bình</a:t>
            </a:r>
            <a:r>
              <a:rPr lang="en-US" altLang="en-US" sz="2800" dirty="0"/>
              <a:t> </a:t>
            </a:r>
            <a:r>
              <a:rPr lang="en-US" altLang="en-US" sz="2800" dirty="0" err="1"/>
              <a:t>ph</a:t>
            </a:r>
            <a:r>
              <a:rPr lang="vi-VN" altLang="en-US" sz="2800" dirty="0"/>
              <a:t>ư</a:t>
            </a:r>
            <a:r>
              <a:rPr lang="en-US" altLang="en-US" sz="2800" dirty="0" err="1"/>
              <a:t>ơng</a:t>
            </a:r>
            <a:r>
              <a:rPr lang="en-US" altLang="en-US" sz="2800" dirty="0"/>
              <a:t> </a:t>
            </a:r>
            <a:r>
              <a:rPr lang="en-US" altLang="en-US" sz="2800" dirty="0" err="1"/>
              <a:t>cực</a:t>
            </a:r>
            <a:r>
              <a:rPr lang="en-US" altLang="en-US" sz="2800" dirty="0"/>
              <a:t> </a:t>
            </a:r>
            <a:r>
              <a:rPr lang="en-US" altLang="en-US" sz="2800" dirty="0" err="1"/>
              <a:t>tiểu</a:t>
            </a:r>
            <a:r>
              <a:rPr lang="en-US" altLang="en-US" sz="2800" dirty="0"/>
              <a:t> (</a:t>
            </a:r>
            <a:r>
              <a:rPr lang="en-US" altLang="en-US" sz="2800" dirty="0" err="1"/>
              <a:t>ph</a:t>
            </a:r>
            <a:r>
              <a:rPr lang="vi-VN" altLang="en-US" sz="2800" dirty="0"/>
              <a:t>ư</a:t>
            </a:r>
            <a:r>
              <a:rPr lang="en-US" altLang="en-US" sz="2800" dirty="0" err="1"/>
              <a:t>ơng</a:t>
            </a:r>
            <a:r>
              <a:rPr lang="en-US" altLang="en-US" sz="2800" dirty="0"/>
              <a:t> </a:t>
            </a:r>
            <a:r>
              <a:rPr lang="en-US" altLang="en-US" sz="2800" dirty="0" err="1"/>
              <a:t>pháp</a:t>
            </a:r>
            <a:r>
              <a:rPr lang="en-US" altLang="en-US" sz="2800" dirty="0"/>
              <a:t> </a:t>
            </a:r>
            <a:r>
              <a:rPr lang="en-US" altLang="en-US" sz="2800" dirty="0" err="1"/>
              <a:t>hồi</a:t>
            </a:r>
            <a:r>
              <a:rPr lang="en-US" altLang="en-US" sz="2800" dirty="0"/>
              <a:t> </a:t>
            </a:r>
            <a:r>
              <a:rPr lang="en-US" altLang="en-US" sz="2800" dirty="0" err="1"/>
              <a:t>quy</a:t>
            </a:r>
            <a:r>
              <a:rPr lang="en-US" altLang="en-US" sz="2800" dirty="0"/>
              <a:t>)</a:t>
            </a:r>
          </a:p>
          <a:p>
            <a:pPr eaLnBrk="1" hangingPunct="1">
              <a:lnSpc>
                <a:spcPct val="90000"/>
              </a:lnSpc>
            </a:pPr>
            <a:r>
              <a:rPr lang="en-US" altLang="en-US" sz="2800" dirty="0"/>
              <a:t>Ph</a:t>
            </a:r>
            <a:r>
              <a:rPr lang="vi-VN" altLang="en-US" sz="2800" dirty="0"/>
              <a:t>ư</a:t>
            </a:r>
            <a:r>
              <a:rPr lang="en-US" altLang="en-US" sz="2800" dirty="0" err="1"/>
              <a:t>ơng</a:t>
            </a:r>
            <a:r>
              <a:rPr lang="en-US" altLang="en-US" sz="2800" dirty="0"/>
              <a:t> </a:t>
            </a:r>
            <a:r>
              <a:rPr lang="en-US" altLang="en-US" sz="2800" dirty="0" err="1"/>
              <a:t>pháp</a:t>
            </a:r>
            <a:r>
              <a:rPr lang="en-US" altLang="en-US" sz="2800" dirty="0"/>
              <a:t> </a:t>
            </a:r>
            <a:r>
              <a:rPr lang="en-US" altLang="en-US" sz="2800" dirty="0" err="1"/>
              <a:t>trung</a:t>
            </a:r>
            <a:r>
              <a:rPr lang="en-US" altLang="en-US" sz="2800" dirty="0"/>
              <a:t> </a:t>
            </a:r>
            <a:r>
              <a:rPr lang="en-US" altLang="en-US" sz="2800" dirty="0" err="1"/>
              <a:t>bình</a:t>
            </a:r>
            <a:r>
              <a:rPr lang="en-US" altLang="en-US" sz="2800" dirty="0"/>
              <a:t> </a:t>
            </a:r>
            <a:r>
              <a:rPr lang="en-US" altLang="en-US" sz="2800" dirty="0" err="1"/>
              <a:t>tr</a:t>
            </a:r>
            <a:r>
              <a:rPr lang="vi-VN" altLang="en-US" sz="2800" dirty="0"/>
              <a:t>ư</a:t>
            </a:r>
            <a:r>
              <a:rPr lang="en-US" altLang="en-US" sz="2800" dirty="0" err="1"/>
              <a:t>ợt</a:t>
            </a:r>
            <a:endParaRPr lang="en-US" altLang="en-US" sz="2800" dirty="0"/>
          </a:p>
          <a:p>
            <a:pPr lvl="1" eaLnBrk="1" hangingPunct="1">
              <a:lnSpc>
                <a:spcPct val="90000"/>
              </a:lnSpc>
            </a:pPr>
            <a:r>
              <a:rPr lang="en-US" altLang="en-US" sz="2400" dirty="0" err="1"/>
              <a:t>Loại</a:t>
            </a:r>
            <a:r>
              <a:rPr lang="en-US" altLang="en-US" sz="2400" dirty="0"/>
              <a:t> </a:t>
            </a:r>
            <a:r>
              <a:rPr lang="en-US" altLang="en-US" sz="2400" dirty="0" err="1"/>
              <a:t>bỏ</a:t>
            </a:r>
            <a:r>
              <a:rPr lang="en-US" altLang="en-US" sz="2400" dirty="0"/>
              <a:t> chu </a:t>
            </a:r>
            <a:r>
              <a:rPr lang="en-US" altLang="en-US" sz="2400" dirty="0" err="1"/>
              <a:t>trình</a:t>
            </a:r>
            <a:r>
              <a:rPr lang="en-US" altLang="en-US" sz="2400" dirty="0"/>
              <a:t>, </a:t>
            </a:r>
            <a:r>
              <a:rPr lang="en-US" altLang="en-US" sz="2400" dirty="0" err="1"/>
              <a:t>mùa</a:t>
            </a:r>
            <a:r>
              <a:rPr lang="en-US" altLang="en-US" sz="2400" dirty="0"/>
              <a:t> </a:t>
            </a:r>
            <a:r>
              <a:rPr lang="en-US" altLang="en-US" sz="2400" dirty="0" err="1"/>
              <a:t>và</a:t>
            </a:r>
            <a:r>
              <a:rPr lang="en-US" altLang="en-US" sz="2400" dirty="0"/>
              <a:t> </a:t>
            </a:r>
            <a:r>
              <a:rPr lang="en-US" altLang="en-US" sz="2400" dirty="0" err="1"/>
              <a:t>các</a:t>
            </a:r>
            <a:r>
              <a:rPr lang="en-US" altLang="en-US" sz="2400" dirty="0"/>
              <a:t> </a:t>
            </a:r>
            <a:r>
              <a:rPr lang="en-US" altLang="en-US" sz="2400" dirty="0" err="1"/>
              <a:t>mẫu</a:t>
            </a:r>
            <a:r>
              <a:rPr lang="en-US" altLang="en-US" sz="2400" dirty="0"/>
              <a:t> </a:t>
            </a:r>
            <a:r>
              <a:rPr lang="en-US" altLang="en-US" sz="2400" dirty="0" err="1"/>
              <a:t>bất</a:t>
            </a:r>
            <a:r>
              <a:rPr lang="en-US" altLang="en-US" sz="2400" dirty="0"/>
              <a:t> </a:t>
            </a:r>
            <a:r>
              <a:rPr lang="en-US" altLang="en-US" sz="2400" dirty="0" err="1"/>
              <a:t>th</a:t>
            </a:r>
            <a:r>
              <a:rPr lang="vi-VN" altLang="en-US" sz="2400" dirty="0"/>
              <a:t>ư</a:t>
            </a:r>
            <a:r>
              <a:rPr lang="en-US" altLang="en-US" sz="2400" dirty="0" err="1"/>
              <a:t>ờng</a:t>
            </a:r>
            <a:endParaRPr lang="en-US" altLang="en-US" sz="2400" dirty="0"/>
          </a:p>
          <a:p>
            <a:pPr lvl="1" eaLnBrk="1" hangingPunct="1">
              <a:lnSpc>
                <a:spcPct val="90000"/>
              </a:lnSpc>
            </a:pPr>
            <a:r>
              <a:rPr lang="en-US" altLang="en-US" sz="2400" dirty="0" err="1"/>
              <a:t>Mất</a:t>
            </a:r>
            <a:r>
              <a:rPr lang="en-US" altLang="en-US" sz="2400" dirty="0"/>
              <a:t> </a:t>
            </a:r>
            <a:r>
              <a:rPr lang="en-US" altLang="en-US" sz="2400" dirty="0" err="1"/>
              <a:t>mát</a:t>
            </a:r>
            <a:r>
              <a:rPr lang="en-US" altLang="en-US" sz="2400" dirty="0"/>
              <a:t>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cuối</a:t>
            </a:r>
            <a:endParaRPr lang="en-US" altLang="en-US" sz="2400" dirty="0"/>
          </a:p>
          <a:p>
            <a:pPr lvl="1" eaLnBrk="1" hangingPunct="1">
              <a:lnSpc>
                <a:spcPct val="90000"/>
              </a:lnSpc>
            </a:pPr>
            <a:r>
              <a:rPr lang="en-US" altLang="en-US" sz="2400" dirty="0" err="1"/>
              <a:t>Nhạy</a:t>
            </a:r>
            <a:r>
              <a:rPr lang="en-US" altLang="en-US" sz="2400" dirty="0"/>
              <a:t> </a:t>
            </a:r>
            <a:r>
              <a:rPr lang="en-US" altLang="en-US" sz="2400" dirty="0" err="1"/>
              <a:t>cảm</a:t>
            </a:r>
            <a:r>
              <a:rPr lang="en-US" altLang="en-US" sz="2400" dirty="0"/>
              <a:t> </a:t>
            </a:r>
            <a:r>
              <a:rPr lang="en-US" altLang="en-US" sz="2400" dirty="0" err="1"/>
              <a:t>với</a:t>
            </a:r>
            <a:r>
              <a:rPr lang="en-US" altLang="en-US" sz="2400" dirty="0"/>
              <a:t> </a:t>
            </a:r>
            <a:r>
              <a:rPr lang="en-US" altLang="en-US" sz="2400" dirty="0" err="1"/>
              <a:t>phần</a:t>
            </a:r>
            <a:r>
              <a:rPr lang="en-US" altLang="en-US" sz="2400" dirty="0"/>
              <a:t> </a:t>
            </a:r>
            <a:r>
              <a:rPr lang="en-US" altLang="en-US" sz="2400" dirty="0" err="1"/>
              <a:t>tử</a:t>
            </a:r>
            <a:r>
              <a:rPr lang="en-US" altLang="en-US" sz="2400" dirty="0"/>
              <a:t> </a:t>
            </a:r>
            <a:r>
              <a:rPr lang="en-US" altLang="en-US" sz="2400" dirty="0" err="1"/>
              <a:t>ngoại</a:t>
            </a:r>
            <a:r>
              <a:rPr lang="en-US" altLang="en-US" sz="2400" dirty="0"/>
              <a:t> </a:t>
            </a:r>
            <a:r>
              <a:rPr lang="en-US" altLang="en-US" sz="2400" dirty="0" err="1"/>
              <a:t>lai</a:t>
            </a:r>
            <a:endParaRPr lang="en-US" altLang="en-US" sz="2400" dirty="0"/>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1"/>
          <p:cNvSpPr>
            <a:spLocks noGrp="1"/>
          </p:cNvSpPr>
          <p:nvPr>
            <p:ph idx="1"/>
          </p:nvPr>
        </p:nvSpPr>
        <p:spPr/>
        <p:txBody>
          <a:bodyPr/>
          <a:lstStyle/>
          <a:p>
            <a:pPr>
              <a:buFont typeface="Wingdings 3" pitchFamily="-72" charset="2"/>
              <a:buNone/>
            </a:pPr>
            <a:r>
              <a:rPr lang="en-US" sz="2400" u="sng" dirty="0"/>
              <a:t>Simple Moving Average Method</a:t>
            </a:r>
          </a:p>
          <a:p>
            <a:r>
              <a:rPr lang="en-US" sz="2400" dirty="0"/>
              <a:t>A smoothing method</a:t>
            </a:r>
          </a:p>
          <a:p>
            <a:r>
              <a:rPr lang="en-US" sz="2400" dirty="0"/>
              <a:t>Averages random fluctuations in a times series</a:t>
            </a:r>
          </a:p>
          <a:p>
            <a:r>
              <a:rPr lang="en-US" sz="2400" dirty="0"/>
              <a:t>Assumes future observations will be similar to the recent past</a:t>
            </a:r>
          </a:p>
          <a:p>
            <a:r>
              <a:rPr lang="en-US" sz="2400" dirty="0"/>
              <a:t>A </a:t>
            </a:r>
            <a:r>
              <a:rPr lang="en-US" sz="2400" i="1" dirty="0"/>
              <a:t>k</a:t>
            </a:r>
            <a:r>
              <a:rPr lang="en-US" sz="2400" dirty="0"/>
              <a:t>-period moving average averages the most recent </a:t>
            </a:r>
            <a:r>
              <a:rPr lang="en-US" sz="2400" i="1" dirty="0"/>
              <a:t>k</a:t>
            </a:r>
            <a:r>
              <a:rPr lang="en-US" sz="2400" dirty="0"/>
              <a:t> observations</a:t>
            </a:r>
          </a:p>
          <a:p>
            <a:r>
              <a:rPr lang="en-US" sz="2400" dirty="0"/>
              <a:t>Larger values of </a:t>
            </a:r>
            <a:r>
              <a:rPr lang="en-US" sz="2400" i="1" dirty="0"/>
              <a:t>k</a:t>
            </a:r>
            <a:r>
              <a:rPr lang="en-US" sz="2400" dirty="0"/>
              <a:t> result in smoother forecast models since extreme values have less impact.</a:t>
            </a:r>
          </a:p>
          <a:p>
            <a:endParaRPr lang="en-US" sz="2400" dirty="0"/>
          </a:p>
        </p:txBody>
      </p:sp>
      <p:sp>
        <p:nvSpPr>
          <p:cNvPr id="5" name="Title 4"/>
          <p:cNvSpPr>
            <a:spLocks noGrp="1"/>
          </p:cNvSpPr>
          <p:nvPr>
            <p:ph type="title"/>
          </p:nvPr>
        </p:nvSpPr>
        <p:spPr/>
        <p:txBody>
          <a:bodyPr/>
          <a:lstStyle/>
          <a:p>
            <a:pPr fontAlgn="auto">
              <a:spcAft>
                <a:spcPts val="0"/>
              </a:spcAft>
              <a:defRPr/>
            </a:pPr>
            <a:r>
              <a:rPr lang="en-US" sz="3200" dirty="0">
                <a:ea typeface="+mj-ea"/>
                <a:cs typeface="+mj-cs"/>
              </a:rPr>
              <a:t>Statistical Forecasting Models</a:t>
            </a:r>
          </a:p>
        </p:txBody>
      </p:sp>
    </p:spTree>
  </p:cSld>
  <p:clrMapOvr>
    <a:masterClrMapping/>
  </p:clrMapOvr>
  <p:transitio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CA86CE30-EA6C-419A-AD5D-E833C67E187A}"/>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Data Mining</a:t>
            </a:r>
          </a:p>
        </p:txBody>
      </p:sp>
      <p:sp>
        <p:nvSpPr>
          <p:cNvPr id="12291" name="Slide Number Placeholder 5">
            <a:extLst>
              <a:ext uri="{FF2B5EF4-FFF2-40B4-BE49-F238E27FC236}">
                <a16:creationId xmlns:a16="http://schemas.microsoft.com/office/drawing/2014/main" id="{9DA1618F-0275-4E41-8A33-FDCD60EE217E}"/>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6E6DDC-6DD9-452C-9B4F-25566A10298D}" type="slidenum">
              <a:rPr lang="en-US" altLang="en-US"/>
              <a:pPr/>
              <a:t>14</a:t>
            </a:fld>
            <a:endParaRPr lang="en-US" altLang="en-US"/>
          </a:p>
        </p:txBody>
      </p:sp>
      <p:sp>
        <p:nvSpPr>
          <p:cNvPr id="12292" name="Rectangle 2">
            <a:extLst>
              <a:ext uri="{FF2B5EF4-FFF2-40B4-BE49-F238E27FC236}">
                <a16:creationId xmlns:a16="http://schemas.microsoft.com/office/drawing/2014/main" id="{DBFC1273-A554-481B-9473-C6557643255A}"/>
              </a:ext>
            </a:extLst>
          </p:cNvPr>
          <p:cNvSpPr>
            <a:spLocks noGrp="1" noChangeArrowheads="1"/>
          </p:cNvSpPr>
          <p:nvPr>
            <p:ph type="title"/>
          </p:nvPr>
        </p:nvSpPr>
        <p:spPr/>
        <p:txBody>
          <a:bodyPr/>
          <a:lstStyle/>
          <a:p>
            <a:pPr eaLnBrk="1" hangingPunct="1"/>
            <a:r>
              <a:rPr lang="en-US" altLang="en-US" dirty="0" err="1"/>
              <a:t>Trung</a:t>
            </a:r>
            <a:r>
              <a:rPr lang="en-US" altLang="en-US" dirty="0"/>
              <a:t> </a:t>
            </a:r>
            <a:r>
              <a:rPr lang="en-US" altLang="en-US" dirty="0" err="1"/>
              <a:t>bình</a:t>
            </a:r>
            <a:r>
              <a:rPr lang="en-US" altLang="en-US" dirty="0"/>
              <a:t> </a:t>
            </a:r>
            <a:r>
              <a:rPr lang="en-US" altLang="en-US" dirty="0" err="1"/>
              <a:t>tr</a:t>
            </a:r>
            <a:r>
              <a:rPr lang="vi-VN" altLang="en-US" dirty="0"/>
              <a:t>ư</a:t>
            </a:r>
            <a:r>
              <a:rPr lang="en-US" altLang="en-US" dirty="0" err="1"/>
              <a:t>ợt</a:t>
            </a:r>
            <a:endParaRPr lang="en-US" altLang="en-US" dirty="0"/>
          </a:p>
        </p:txBody>
      </p:sp>
      <mc:AlternateContent xmlns:mc="http://schemas.openxmlformats.org/markup-compatibility/2006" xmlns:a14="http://schemas.microsoft.com/office/drawing/2010/main">
        <mc:Choice Requires="a14">
          <p:sp>
            <p:nvSpPr>
              <p:cNvPr id="12293" name="Rectangle 3">
                <a:extLst>
                  <a:ext uri="{FF2B5EF4-FFF2-40B4-BE49-F238E27FC236}">
                    <a16:creationId xmlns:a16="http://schemas.microsoft.com/office/drawing/2014/main" id="{DD4050E4-6700-4A51-BACB-590D996ED224}"/>
                  </a:ext>
                </a:extLst>
              </p:cNvPr>
              <p:cNvSpPr>
                <a:spLocks noGrp="1" noChangeArrowheads="1"/>
              </p:cNvSpPr>
              <p:nvPr>
                <p:ph type="body" idx="1"/>
              </p:nvPr>
            </p:nvSpPr>
            <p:spPr/>
            <p:txBody>
              <a:bodyPr/>
              <a:lstStyle/>
              <a:p>
                <a:pPr>
                  <a:lnSpc>
                    <a:spcPct val="140000"/>
                  </a:lnSpc>
                </a:pPr>
                <a14:m>
                  <m:oMath xmlns:m="http://schemas.openxmlformats.org/officeDocument/2006/math">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𝑚</m:t>
                        </m:r>
                      </m:e>
                      <m:sub>
                        <m:r>
                          <a:rPr lang="en-US" altLang="en-US" sz="2800" b="0" i="1" smtClean="0">
                            <a:latin typeface="Cambria Math" panose="02040503050406030204" pitchFamily="18" charset="0"/>
                          </a:rPr>
                          <m:t>𝑡</m:t>
                        </m:r>
                      </m:sub>
                    </m:sSub>
                    <m:d>
                      <m:dPr>
                        <m:ctrlPr>
                          <a:rPr lang="en-US" altLang="en-US" sz="2800" i="1" smtClean="0">
                            <a:latin typeface="Cambria Math" panose="02040503050406030204" pitchFamily="18" charset="0"/>
                          </a:rPr>
                        </m:ctrlPr>
                      </m:dPr>
                      <m:e>
                        <m:r>
                          <a:rPr lang="en-US" altLang="en-US" sz="2800" b="0" i="1" smtClean="0">
                            <a:latin typeface="Cambria Math" panose="02040503050406030204" pitchFamily="18" charset="0"/>
                          </a:rPr>
                          <m:t>h</m:t>
                        </m:r>
                      </m:e>
                    </m:d>
                  </m:oMath>
                </a14:m>
                <a:r>
                  <a:rPr lang="en-US" altLang="en-US" sz="2800" dirty="0"/>
                  <a:t>: </a:t>
                </a:r>
                <a:r>
                  <a:rPr lang="en-US" altLang="en-US" sz="2800" dirty="0" err="1"/>
                  <a:t>trung</a:t>
                </a:r>
                <a:r>
                  <a:rPr lang="en-US" altLang="en-US" sz="2800" dirty="0"/>
                  <a:t> </a:t>
                </a:r>
                <a:r>
                  <a:rPr lang="en-US" altLang="en-US" sz="2800" dirty="0" err="1"/>
                  <a:t>bình</a:t>
                </a:r>
                <a:r>
                  <a:rPr lang="en-US" altLang="en-US" sz="2800" dirty="0"/>
                  <a:t> </a:t>
                </a:r>
                <a:r>
                  <a:rPr lang="en-US" altLang="en-US" sz="2800" dirty="0" err="1"/>
                  <a:t>của</a:t>
                </a:r>
                <a:r>
                  <a:rPr lang="en-US" altLang="en-US" sz="2800" dirty="0"/>
                  <a:t> </a:t>
                </a:r>
                <a:r>
                  <a:rPr lang="en-US" altLang="en-US" sz="2800" i="1" dirty="0"/>
                  <a:t>h</a:t>
                </a:r>
                <a:r>
                  <a:rPr lang="en-US" altLang="en-US" sz="2800" dirty="0"/>
                  <a:t> </a:t>
                </a:r>
                <a:r>
                  <a:rPr lang="en-US" altLang="en-US" sz="2800" dirty="0" err="1"/>
                  <a:t>quan</a:t>
                </a:r>
                <a:r>
                  <a:rPr lang="en-US" altLang="en-US" sz="2800" dirty="0"/>
                  <a:t> </a:t>
                </a:r>
                <a:r>
                  <a:rPr lang="en-US" altLang="en-US" sz="2800" dirty="0" err="1"/>
                  <a:t>sát</a:t>
                </a:r>
                <a:r>
                  <a:rPr lang="en-US" altLang="en-US" sz="2800" dirty="0"/>
                  <a:t> </a:t>
                </a:r>
                <a:r>
                  <a:rPr lang="en-US" altLang="en-US" sz="2800" dirty="0" err="1"/>
                  <a:t>kế</a:t>
                </a:r>
                <a:r>
                  <a:rPr lang="en-US" altLang="en-US" sz="2800" dirty="0"/>
                  <a:t> </a:t>
                </a:r>
                <a:r>
                  <a:rPr lang="en-US" altLang="en-US" sz="2800" dirty="0" err="1"/>
                  <a:t>tiếp</a:t>
                </a:r>
                <a:r>
                  <a:rPr lang="en-US" altLang="en-US" sz="2800" dirty="0"/>
                  <a:t> </a:t>
                </a:r>
                <a:r>
                  <a:rPr lang="en-US" altLang="en-US" sz="2800" dirty="0" err="1"/>
                  <a:t>của</a:t>
                </a:r>
                <a:r>
                  <a:rPr lang="en-US" altLang="en-US" sz="2800" dirty="0"/>
                  <a:t> </a:t>
                </a:r>
                <a:r>
                  <a:rPr lang="en-US" altLang="en-US" sz="2800" dirty="0" err="1"/>
                  <a:t>chuỗi</a:t>
                </a:r>
                <a:r>
                  <a:rPr lang="en-US" altLang="en-US" sz="2800" dirty="0"/>
                  <a:t> </a:t>
                </a:r>
                <a:r>
                  <a:rPr lang="en-US" altLang="en-US" sz="2800" dirty="0" err="1"/>
                  <a:t>thời</a:t>
                </a:r>
                <a:r>
                  <a:rPr lang="en-US" altLang="en-US" sz="2800" dirty="0"/>
                  <a:t> </a:t>
                </a:r>
                <a:r>
                  <a:rPr lang="en-US" altLang="en-US" sz="2800" dirty="0" err="1"/>
                  <a:t>gian</a:t>
                </a:r>
                <a:r>
                  <a:rPr lang="en-US" altLang="en-US" sz="2800" dirty="0"/>
                  <a:t> </a:t>
                </a:r>
                <a14:m>
                  <m:oMath xmlns:m="http://schemas.openxmlformats.org/officeDocument/2006/math">
                    <m:d>
                      <m:dPr>
                        <m:begChr m:val="{"/>
                        <m:endChr m:val="}"/>
                        <m:ctrlPr>
                          <a:rPr lang="en-US" altLang="en-US" sz="2800" i="1" smtClean="0">
                            <a:latin typeface="Cambria Math" panose="02040503050406030204" pitchFamily="18" charset="0"/>
                          </a:rPr>
                        </m:ctrlPr>
                      </m:dPr>
                      <m:e>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𝑦</m:t>
                            </m:r>
                          </m:e>
                          <m:sub>
                            <m:r>
                              <a:rPr lang="en-US" altLang="en-US" sz="2800" i="1">
                                <a:latin typeface="Cambria Math" panose="02040503050406030204" pitchFamily="18" charset="0"/>
                              </a:rPr>
                              <m:t>𝑡</m:t>
                            </m:r>
                          </m:sub>
                        </m:sSub>
                      </m:e>
                    </m:d>
                  </m:oMath>
                </a14:m>
                <a:r>
                  <a:rPr lang="en-US" altLang="en-US" sz="2800" dirty="0"/>
                  <a:t>, </a:t>
                </a:r>
                <a:r>
                  <a:rPr lang="en-US" altLang="en-US" sz="2800" dirty="0" err="1"/>
                  <a:t>sao</a:t>
                </a:r>
                <a:r>
                  <a:rPr lang="en-US" altLang="en-US" sz="2800" dirty="0"/>
                  <a:t> </a:t>
                </a:r>
                <a:r>
                  <a:rPr lang="en-US" altLang="en-US" sz="2800" dirty="0" err="1"/>
                  <a:t>cho</a:t>
                </a:r>
                <a:r>
                  <a:rPr lang="en-US" altLang="en-US" sz="2800" dirty="0"/>
                  <a:t> </a:t>
                </a:r>
                <a:r>
                  <a:rPr lang="en-US" altLang="en-US" sz="2800" i="1" dirty="0"/>
                  <a:t>t</a:t>
                </a:r>
                <a:r>
                  <a:rPr lang="en-US" altLang="en-US" sz="2800" dirty="0"/>
                  <a:t> </a:t>
                </a:r>
                <a:r>
                  <a:rPr lang="en-US" altLang="en-US" sz="2800" dirty="0" err="1"/>
                  <a:t>là</a:t>
                </a:r>
                <a:r>
                  <a:rPr lang="en-US" altLang="en-US" sz="2800" dirty="0"/>
                  <a:t> </a:t>
                </a:r>
                <a:r>
                  <a:rPr lang="en-US" altLang="en-US" sz="2800" dirty="0" err="1"/>
                  <a:t>chỉ</a:t>
                </a:r>
                <a:r>
                  <a:rPr lang="en-US" altLang="en-US" sz="2800" dirty="0"/>
                  <a:t> </a:t>
                </a:r>
                <a:r>
                  <a:rPr lang="en-US" altLang="en-US" sz="2800" dirty="0" err="1"/>
                  <a:t>số</a:t>
                </a:r>
                <a:r>
                  <a:rPr lang="en-US" altLang="en-US" sz="2800" dirty="0"/>
                  <a:t> </a:t>
                </a:r>
                <a:r>
                  <a:rPr lang="en-US" altLang="en-US" sz="2800" dirty="0" err="1"/>
                  <a:t>nằm</a:t>
                </a:r>
                <a:r>
                  <a:rPr lang="en-US" altLang="en-US" sz="2800" dirty="0"/>
                  <a:t> </a:t>
                </a:r>
                <a:r>
                  <a:rPr lang="en-US" altLang="en-US" sz="2800" dirty="0" err="1"/>
                  <a:t>giữa</a:t>
                </a:r>
                <a:r>
                  <a:rPr lang="en-US" altLang="en-US" sz="2800" dirty="0"/>
                  <a:t> </a:t>
                </a:r>
                <a:r>
                  <a:rPr lang="en-US" altLang="en-US" sz="2800" dirty="0" err="1"/>
                  <a:t>trong</a:t>
                </a:r>
                <a:r>
                  <a:rPr lang="en-US" altLang="en-US" sz="2800" dirty="0"/>
                  <a:t> </a:t>
                </a:r>
                <a:r>
                  <a:rPr lang="en-US" altLang="en-US" sz="2800" dirty="0" err="1"/>
                  <a:t>các</a:t>
                </a:r>
                <a:r>
                  <a:rPr lang="en-US" altLang="en-US" sz="2800" dirty="0"/>
                  <a:t> </a:t>
                </a:r>
                <a:r>
                  <a:rPr lang="en-US" altLang="en-US" sz="2800" dirty="0" err="1"/>
                  <a:t>quan</a:t>
                </a:r>
                <a:r>
                  <a:rPr lang="en-US" altLang="en-US" sz="2800" dirty="0"/>
                  <a:t> </a:t>
                </a:r>
                <a:r>
                  <a:rPr lang="en-US" altLang="en-US" sz="2800" dirty="0" err="1"/>
                  <a:t>sát</a:t>
                </a:r>
                <a:r>
                  <a:rPr lang="en-US" altLang="en-US" sz="2800" dirty="0"/>
                  <a:t> </a:t>
                </a:r>
                <a:r>
                  <a:rPr lang="en-US" altLang="en-US" sz="2800" dirty="0" err="1"/>
                  <a:t>này</a:t>
                </a:r>
                <a:r>
                  <a:rPr lang="en-US" altLang="en-US" sz="2800" dirty="0"/>
                  <a:t>.</a:t>
                </a:r>
              </a:p>
              <a:p>
                <a:pPr>
                  <a:lnSpc>
                    <a:spcPct val="140000"/>
                  </a:lnSpc>
                </a:pPr>
                <a:r>
                  <a:rPr lang="en-US" altLang="en-US" sz="2800" i="1" dirty="0"/>
                  <a:t>h</a:t>
                </a:r>
                <a:r>
                  <a:rPr lang="en-US" altLang="en-US" sz="2800" dirty="0"/>
                  <a:t> </a:t>
                </a:r>
                <a:r>
                  <a:rPr lang="en-US" altLang="en-US" sz="2800" dirty="0" err="1"/>
                  <a:t>lẻ</a:t>
                </a:r>
                <a:r>
                  <a:rPr lang="en-US" altLang="en-US" sz="2800" dirty="0"/>
                  <a:t>: </a:t>
                </a:r>
                <a14:m>
                  <m:oMath xmlns:m="http://schemas.openxmlformats.org/officeDocument/2006/math">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𝑚</m:t>
                        </m:r>
                      </m:e>
                      <m:sub>
                        <m:r>
                          <a:rPr lang="en-US" altLang="en-US" sz="2800" b="0" i="1" smtClean="0">
                            <a:latin typeface="Cambria Math" panose="02040503050406030204" pitchFamily="18" charset="0"/>
                          </a:rPr>
                          <m:t>𝑡</m:t>
                        </m:r>
                      </m:sub>
                    </m:sSub>
                    <m:d>
                      <m:dPr>
                        <m:ctrlPr>
                          <a:rPr lang="en-US" altLang="en-US" sz="2800" i="1" smtClean="0">
                            <a:latin typeface="Cambria Math" panose="02040503050406030204" pitchFamily="18" charset="0"/>
                          </a:rPr>
                        </m:ctrlPr>
                      </m:dPr>
                      <m:e>
                        <m:r>
                          <a:rPr lang="en-US" altLang="en-US" sz="2800" b="0" i="1" smtClean="0">
                            <a:latin typeface="Cambria Math" panose="02040503050406030204" pitchFamily="18" charset="0"/>
                          </a:rPr>
                          <m:t>h</m:t>
                        </m:r>
                      </m:e>
                    </m:d>
                    <m:r>
                      <a:rPr lang="en-US" altLang="en-US" sz="2800" b="0" i="1" smtClean="0">
                        <a:latin typeface="Cambria Math" panose="02040503050406030204" pitchFamily="18" charset="0"/>
                      </a:rPr>
                      <m:t>=</m:t>
                    </m:r>
                    <m:f>
                      <m:fPr>
                        <m:ctrlPr>
                          <a:rPr lang="en-US" altLang="en-US" sz="2800" b="0" i="1" smtClean="0">
                            <a:latin typeface="Cambria Math" panose="02040503050406030204" pitchFamily="18" charset="0"/>
                          </a:rPr>
                        </m:ctrlPr>
                      </m:fPr>
                      <m:num>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𝑦</m:t>
                            </m:r>
                          </m:e>
                          <m:sub>
                            <m:r>
                              <a:rPr lang="en-US" altLang="en-US" sz="2800" b="0" i="1" smtClean="0">
                                <a:latin typeface="Cambria Math" panose="02040503050406030204" pitchFamily="18" charset="0"/>
                              </a:rPr>
                              <m:t>𝑡</m:t>
                            </m:r>
                            <m:r>
                              <a:rPr lang="en-US" altLang="en-US" sz="2800" b="0" i="1" smtClean="0">
                                <a:latin typeface="Cambria Math" panose="02040503050406030204" pitchFamily="18" charset="0"/>
                              </a:rPr>
                              <m:t>+</m:t>
                            </m:r>
                            <m:f>
                              <m:fPr>
                                <m:ctrlPr>
                                  <a:rPr lang="en-US" altLang="en-US" sz="2800" b="0" i="1" smtClean="0">
                                    <a:latin typeface="Cambria Math" panose="02040503050406030204" pitchFamily="18" charset="0"/>
                                  </a:rPr>
                                </m:ctrlPr>
                              </m:fPr>
                              <m:num>
                                <m:r>
                                  <a:rPr lang="en-US" altLang="en-US" sz="2800" b="0" i="1" smtClean="0">
                                    <a:latin typeface="Cambria Math" panose="02040503050406030204" pitchFamily="18" charset="0"/>
                                  </a:rPr>
                                  <m:t>h</m:t>
                                </m:r>
                                <m:r>
                                  <a:rPr lang="en-US" altLang="en-US" sz="2800" b="0" i="1" smtClean="0">
                                    <a:latin typeface="Cambria Math" panose="02040503050406030204" pitchFamily="18" charset="0"/>
                                  </a:rPr>
                                  <m:t>−1</m:t>
                                </m:r>
                              </m:num>
                              <m:den>
                                <m:r>
                                  <a:rPr lang="en-US" altLang="en-US" sz="2800" b="0" i="1" smtClean="0">
                                    <a:latin typeface="Cambria Math" panose="02040503050406030204" pitchFamily="18" charset="0"/>
                                  </a:rPr>
                                  <m:t>2</m:t>
                                </m:r>
                              </m:den>
                            </m:f>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𝑦</m:t>
                            </m:r>
                          </m:e>
                          <m:sub>
                            <m:r>
                              <a:rPr lang="en-US" altLang="en-US" sz="2800" i="1">
                                <a:latin typeface="Cambria Math" panose="02040503050406030204" pitchFamily="18" charset="0"/>
                              </a:rPr>
                              <m:t>𝑡</m:t>
                            </m:r>
                            <m:r>
                              <a:rPr lang="en-US" altLang="en-US" sz="2800" i="1">
                                <a:latin typeface="Cambria Math" panose="02040503050406030204" pitchFamily="18" charset="0"/>
                              </a:rPr>
                              <m:t>+</m:t>
                            </m:r>
                            <m:f>
                              <m:fPr>
                                <m:ctrlPr>
                                  <a:rPr lang="en-US" altLang="en-US" sz="2800" i="1">
                                    <a:latin typeface="Cambria Math" panose="02040503050406030204" pitchFamily="18" charset="0"/>
                                  </a:rPr>
                                </m:ctrlPr>
                              </m:fPr>
                              <m:num>
                                <m:r>
                                  <a:rPr lang="en-US" altLang="en-US" sz="2800" i="1">
                                    <a:latin typeface="Cambria Math" panose="02040503050406030204" pitchFamily="18" charset="0"/>
                                  </a:rPr>
                                  <m:t>h</m:t>
                                </m:r>
                                <m:r>
                                  <a:rPr lang="en-US" altLang="en-US" sz="2800" i="1">
                                    <a:latin typeface="Cambria Math" panose="02040503050406030204" pitchFamily="18" charset="0"/>
                                  </a:rPr>
                                  <m:t>−1</m:t>
                                </m:r>
                              </m:num>
                              <m:den>
                                <m:r>
                                  <a:rPr lang="en-US" altLang="en-US" sz="2800" i="1">
                                    <a:latin typeface="Cambria Math" panose="02040503050406030204" pitchFamily="18" charset="0"/>
                                  </a:rPr>
                                  <m:t>2</m:t>
                                </m:r>
                              </m:den>
                            </m:f>
                            <m:r>
                              <a:rPr lang="en-US" altLang="en-US" sz="2800" b="0" i="1" smtClean="0">
                                <a:latin typeface="Cambria Math" panose="02040503050406030204" pitchFamily="18" charset="0"/>
                              </a:rPr>
                              <m:t>−1</m:t>
                            </m:r>
                          </m:sub>
                        </m:sSub>
                        <m:r>
                          <a:rPr lang="en-US" altLang="en-US" sz="2800" b="0" i="1" smtClean="0">
                            <a:latin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𝑦</m:t>
                            </m:r>
                          </m:e>
                          <m:sub>
                            <m:r>
                              <a:rPr lang="en-US" altLang="en-US" sz="2800" i="1">
                                <a:latin typeface="Cambria Math" panose="02040503050406030204" pitchFamily="18" charset="0"/>
                              </a:rPr>
                              <m:t>𝑡</m:t>
                            </m:r>
                          </m:sub>
                        </m:sSub>
                        <m:r>
                          <a:rPr lang="en-US" altLang="en-US" sz="2800" b="0" i="1" smtClean="0">
                            <a:latin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𝑦</m:t>
                            </m:r>
                          </m:e>
                          <m:sub>
                            <m:r>
                              <a:rPr lang="en-US" altLang="en-US" sz="2800" i="1">
                                <a:latin typeface="Cambria Math" panose="02040503050406030204" pitchFamily="18" charset="0"/>
                              </a:rPr>
                              <m:t>𝑡</m:t>
                            </m:r>
                            <m:r>
                              <a:rPr lang="en-US" altLang="en-US" sz="2800" b="0" i="1" smtClean="0">
                                <a:latin typeface="Cambria Math" panose="02040503050406030204" pitchFamily="18" charset="0"/>
                              </a:rPr>
                              <m:t>−</m:t>
                            </m:r>
                            <m:f>
                              <m:fPr>
                                <m:ctrlPr>
                                  <a:rPr lang="en-US" altLang="en-US" sz="2800" i="1">
                                    <a:latin typeface="Cambria Math" panose="02040503050406030204" pitchFamily="18" charset="0"/>
                                  </a:rPr>
                                </m:ctrlPr>
                              </m:fPr>
                              <m:num>
                                <m:r>
                                  <a:rPr lang="en-US" altLang="en-US" sz="2800" i="1">
                                    <a:latin typeface="Cambria Math" panose="02040503050406030204" pitchFamily="18" charset="0"/>
                                  </a:rPr>
                                  <m:t>h</m:t>
                                </m:r>
                                <m:r>
                                  <a:rPr lang="en-US" altLang="en-US" sz="2800" i="1">
                                    <a:latin typeface="Cambria Math" panose="02040503050406030204" pitchFamily="18" charset="0"/>
                                  </a:rPr>
                                  <m:t>−1</m:t>
                                </m:r>
                              </m:num>
                              <m:den>
                                <m:r>
                                  <a:rPr lang="en-US" altLang="en-US" sz="2800" i="1">
                                    <a:latin typeface="Cambria Math" panose="02040503050406030204" pitchFamily="18" charset="0"/>
                                  </a:rPr>
                                  <m:t>2</m:t>
                                </m:r>
                              </m:den>
                            </m:f>
                          </m:sub>
                        </m:sSub>
                      </m:num>
                      <m:den>
                        <m:r>
                          <a:rPr lang="en-US" altLang="en-US" sz="2800" b="0" i="1" smtClean="0">
                            <a:latin typeface="Cambria Math" panose="02040503050406030204" pitchFamily="18" charset="0"/>
                          </a:rPr>
                          <m:t>h</m:t>
                        </m:r>
                      </m:den>
                    </m:f>
                  </m:oMath>
                </a14:m>
                <a:endParaRPr lang="en-US" altLang="en-US" sz="2800" dirty="0"/>
              </a:p>
              <a:p>
                <a:pPr>
                  <a:lnSpc>
                    <a:spcPct val="140000"/>
                  </a:lnSpc>
                </a:pPr>
                <a:r>
                  <a:rPr lang="en-US" altLang="en-US" sz="2800" i="1" dirty="0"/>
                  <a:t>h</a:t>
                </a:r>
                <a:r>
                  <a:rPr lang="en-US" altLang="en-US" sz="2800" dirty="0"/>
                  <a:t> </a:t>
                </a:r>
                <a:r>
                  <a:rPr lang="en-US" altLang="en-US" sz="2800" dirty="0" err="1"/>
                  <a:t>chẵn</a:t>
                </a:r>
                <a:r>
                  <a:rPr lang="en-US" altLang="en-US" sz="2800" dirty="0"/>
                  <a:t>: </a:t>
                </a:r>
                <a14:m>
                  <m:oMath xmlns:m="http://schemas.openxmlformats.org/officeDocument/2006/math">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𝑚</m:t>
                        </m:r>
                      </m:e>
                      <m:sub>
                        <m:r>
                          <a:rPr lang="en-US" altLang="en-US" sz="2800" i="1">
                            <a:latin typeface="Cambria Math" panose="02040503050406030204" pitchFamily="18" charset="0"/>
                          </a:rPr>
                          <m:t>𝑡</m:t>
                        </m:r>
                      </m:sub>
                    </m:sSub>
                    <m:d>
                      <m:dPr>
                        <m:ctrlPr>
                          <a:rPr lang="en-US" altLang="en-US" sz="2800" i="1">
                            <a:latin typeface="Cambria Math" panose="02040503050406030204" pitchFamily="18" charset="0"/>
                          </a:rPr>
                        </m:ctrlPr>
                      </m:dPr>
                      <m:e>
                        <m:r>
                          <a:rPr lang="en-US" altLang="en-US" sz="2800" i="1">
                            <a:latin typeface="Cambria Math" panose="02040503050406030204" pitchFamily="18" charset="0"/>
                          </a:rPr>
                          <m:t>h</m:t>
                        </m:r>
                      </m:e>
                    </m:d>
                    <m:r>
                      <a:rPr lang="en-US" altLang="en-US" sz="2800" i="1">
                        <a:latin typeface="Cambria Math" panose="02040503050406030204" pitchFamily="18" charset="0"/>
                      </a:rPr>
                      <m:t>=</m:t>
                    </m:r>
                    <m:f>
                      <m:fPr>
                        <m:ctrlPr>
                          <a:rPr lang="en-US" altLang="en-US" sz="2800" i="1">
                            <a:latin typeface="Cambria Math" panose="02040503050406030204" pitchFamily="18" charset="0"/>
                          </a:rPr>
                        </m:ctrlPr>
                      </m:fPr>
                      <m:num>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𝑦</m:t>
                            </m:r>
                          </m:e>
                          <m:sub>
                            <m:r>
                              <a:rPr lang="en-US" altLang="en-US" sz="2800" i="1">
                                <a:latin typeface="Cambria Math" panose="02040503050406030204" pitchFamily="18" charset="0"/>
                              </a:rPr>
                              <m:t>𝑡</m:t>
                            </m:r>
                            <m:r>
                              <a:rPr lang="en-US" altLang="en-US" sz="2800" i="1">
                                <a:latin typeface="Cambria Math" panose="02040503050406030204" pitchFamily="18" charset="0"/>
                              </a:rPr>
                              <m:t>+</m:t>
                            </m:r>
                            <m:f>
                              <m:fPr>
                                <m:ctrlPr>
                                  <a:rPr lang="en-US" altLang="en-US" sz="2800" i="1">
                                    <a:latin typeface="Cambria Math" panose="02040503050406030204" pitchFamily="18" charset="0"/>
                                  </a:rPr>
                                </m:ctrlPr>
                              </m:fPr>
                              <m:num>
                                <m:r>
                                  <a:rPr lang="en-US" altLang="en-US" sz="2800" i="1">
                                    <a:latin typeface="Cambria Math" panose="02040503050406030204" pitchFamily="18" charset="0"/>
                                  </a:rPr>
                                  <m:t>h</m:t>
                                </m:r>
                              </m:num>
                              <m:den>
                                <m:r>
                                  <a:rPr lang="en-US" altLang="en-US" sz="2800" i="1">
                                    <a:latin typeface="Cambria Math" panose="02040503050406030204" pitchFamily="18" charset="0"/>
                                  </a:rPr>
                                  <m:t>2</m:t>
                                </m:r>
                              </m:den>
                            </m:f>
                          </m:sub>
                        </m:sSub>
                        <m:r>
                          <a:rPr lang="en-US" altLang="en-US" sz="2800" i="1">
                            <a:latin typeface="Cambria Math" panose="02040503050406030204" pitchFamily="18" charset="0"/>
                          </a:rPr>
                          <m:t>+</m:t>
                        </m:r>
                        <m:r>
                          <a:rPr lang="en-US" altLang="en-US" sz="2800" b="0" i="1" smtClean="0">
                            <a:latin typeface="Cambria Math" panose="02040503050406030204" pitchFamily="18" charset="0"/>
                          </a:rPr>
                          <m:t>2</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𝑦</m:t>
                            </m:r>
                          </m:e>
                          <m:sub>
                            <m:r>
                              <a:rPr lang="en-US" altLang="en-US" sz="2800" i="1">
                                <a:latin typeface="Cambria Math" panose="02040503050406030204" pitchFamily="18" charset="0"/>
                              </a:rPr>
                              <m:t>𝑡</m:t>
                            </m:r>
                            <m:r>
                              <a:rPr lang="en-US" altLang="en-US" sz="2800" i="1">
                                <a:latin typeface="Cambria Math" panose="02040503050406030204" pitchFamily="18" charset="0"/>
                              </a:rPr>
                              <m:t>+</m:t>
                            </m:r>
                            <m:f>
                              <m:fPr>
                                <m:ctrlPr>
                                  <a:rPr lang="en-US" altLang="en-US" sz="2800" i="1">
                                    <a:latin typeface="Cambria Math" panose="02040503050406030204" pitchFamily="18" charset="0"/>
                                  </a:rPr>
                                </m:ctrlPr>
                              </m:fPr>
                              <m:num>
                                <m:r>
                                  <a:rPr lang="en-US" altLang="en-US" sz="2800" i="1">
                                    <a:latin typeface="Cambria Math" panose="02040503050406030204" pitchFamily="18" charset="0"/>
                                  </a:rPr>
                                  <m:t>h</m:t>
                                </m:r>
                              </m:num>
                              <m:den>
                                <m:r>
                                  <a:rPr lang="en-US" altLang="en-US" sz="2800" i="1">
                                    <a:latin typeface="Cambria Math" panose="02040503050406030204" pitchFamily="18" charset="0"/>
                                  </a:rPr>
                                  <m:t>2</m:t>
                                </m:r>
                              </m:den>
                            </m:f>
                            <m:r>
                              <a:rPr lang="en-US" altLang="en-US" sz="2800" i="1">
                                <a:latin typeface="Cambria Math" panose="02040503050406030204" pitchFamily="18" charset="0"/>
                              </a:rPr>
                              <m:t>−1</m:t>
                            </m:r>
                          </m:sub>
                        </m:sSub>
                        <m:r>
                          <a:rPr lang="en-US" altLang="en-US" sz="2800" i="1">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2</m:t>
                        </m:r>
                        <m:sSub>
                          <m:sSubPr>
                            <m:ctrlPr>
                              <a:rPr lang="en-US" altLang="en-US" sz="280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𝑦</m:t>
                            </m:r>
                          </m:e>
                          <m:sub>
                            <m:r>
                              <a:rPr lang="en-US" altLang="en-US" sz="2800" b="0" i="1" smtClean="0">
                                <a:latin typeface="Cambria Math" panose="02040503050406030204" pitchFamily="18" charset="0"/>
                                <a:ea typeface="Cambria Math" panose="02040503050406030204" pitchFamily="18" charset="0"/>
                              </a:rPr>
                              <m:t>𝑡</m:t>
                            </m:r>
                          </m:sub>
                        </m:sSub>
                        <m:r>
                          <a:rPr lang="en-US" altLang="en-US" sz="2800" i="1">
                            <a:latin typeface="Cambria Math" panose="02040503050406030204" pitchFamily="18" charset="0"/>
                            <a:ea typeface="Cambria Math" panose="02040503050406030204" pitchFamily="18" charset="0"/>
                          </a:rPr>
                          <m:t>+</m:t>
                        </m:r>
                        <m:r>
                          <a:rPr lang="en-US" altLang="en-US" sz="280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+2</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𝑦</m:t>
                            </m:r>
                          </m:e>
                          <m:sub>
                            <m:r>
                              <a:rPr lang="en-US" altLang="en-US" sz="2800" i="1">
                                <a:latin typeface="Cambria Math" panose="02040503050406030204" pitchFamily="18" charset="0"/>
                              </a:rPr>
                              <m:t>𝑡</m:t>
                            </m:r>
                            <m:r>
                              <a:rPr lang="en-US" altLang="en-US" sz="2800" i="1">
                                <a:latin typeface="Cambria Math" panose="02040503050406030204" pitchFamily="18" charset="0"/>
                              </a:rPr>
                              <m:t>−</m:t>
                            </m:r>
                            <m:f>
                              <m:fPr>
                                <m:ctrlPr>
                                  <a:rPr lang="en-US" altLang="en-US" sz="2800" i="1">
                                    <a:latin typeface="Cambria Math" panose="02040503050406030204" pitchFamily="18" charset="0"/>
                                  </a:rPr>
                                </m:ctrlPr>
                              </m:fPr>
                              <m:num>
                                <m:r>
                                  <a:rPr lang="en-US" altLang="en-US" sz="2800" i="1">
                                    <a:latin typeface="Cambria Math" panose="02040503050406030204" pitchFamily="18" charset="0"/>
                                  </a:rPr>
                                  <m:t>h</m:t>
                                </m:r>
                              </m:num>
                              <m:den>
                                <m:r>
                                  <a:rPr lang="en-US" altLang="en-US" sz="2800" i="1">
                                    <a:latin typeface="Cambria Math" panose="02040503050406030204" pitchFamily="18" charset="0"/>
                                  </a:rPr>
                                  <m:t>2</m:t>
                                </m:r>
                              </m:den>
                            </m:f>
                            <m:r>
                              <a:rPr lang="en-US" altLang="en-US" sz="2800" i="1">
                                <a:latin typeface="Cambria Math" panose="02040503050406030204" pitchFamily="18" charset="0"/>
                              </a:rPr>
                              <m:t>+1</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𝑦</m:t>
                            </m:r>
                          </m:e>
                          <m:sub>
                            <m:r>
                              <a:rPr lang="en-US" altLang="en-US" sz="2800" i="1">
                                <a:latin typeface="Cambria Math" panose="02040503050406030204" pitchFamily="18" charset="0"/>
                              </a:rPr>
                              <m:t>𝑡</m:t>
                            </m:r>
                            <m:r>
                              <a:rPr lang="en-US" altLang="en-US" sz="2800" i="1">
                                <a:latin typeface="Cambria Math" panose="02040503050406030204" pitchFamily="18" charset="0"/>
                              </a:rPr>
                              <m:t>−</m:t>
                            </m:r>
                            <m:f>
                              <m:fPr>
                                <m:ctrlPr>
                                  <a:rPr lang="en-US" altLang="en-US" sz="2800" i="1">
                                    <a:latin typeface="Cambria Math" panose="02040503050406030204" pitchFamily="18" charset="0"/>
                                  </a:rPr>
                                </m:ctrlPr>
                              </m:fPr>
                              <m:num>
                                <m:r>
                                  <a:rPr lang="en-US" altLang="en-US" sz="2800" i="1">
                                    <a:latin typeface="Cambria Math" panose="02040503050406030204" pitchFamily="18" charset="0"/>
                                  </a:rPr>
                                  <m:t>h</m:t>
                                </m:r>
                              </m:num>
                              <m:den>
                                <m:r>
                                  <a:rPr lang="en-US" altLang="en-US" sz="2800" i="1">
                                    <a:latin typeface="Cambria Math" panose="02040503050406030204" pitchFamily="18" charset="0"/>
                                  </a:rPr>
                                  <m:t>2</m:t>
                                </m:r>
                              </m:den>
                            </m:f>
                          </m:sub>
                        </m:sSub>
                      </m:num>
                      <m:den>
                        <m:r>
                          <a:rPr lang="en-US" altLang="en-US" sz="2800" b="0" i="1" smtClean="0">
                            <a:latin typeface="Cambria Math" panose="02040503050406030204" pitchFamily="18" charset="0"/>
                          </a:rPr>
                          <m:t>2</m:t>
                        </m:r>
                        <m:r>
                          <a:rPr lang="en-US" altLang="en-US" sz="2800" i="1">
                            <a:latin typeface="Cambria Math" panose="02040503050406030204" pitchFamily="18" charset="0"/>
                          </a:rPr>
                          <m:t>h</m:t>
                        </m:r>
                      </m:den>
                    </m:f>
                  </m:oMath>
                </a14:m>
                <a:endParaRPr lang="en-US" altLang="en-US" sz="2800" dirty="0"/>
              </a:p>
            </p:txBody>
          </p:sp>
        </mc:Choice>
        <mc:Fallback xmlns="">
          <p:sp>
            <p:nvSpPr>
              <p:cNvPr id="12293" name="Rectangle 3">
                <a:extLst>
                  <a:ext uri="{FF2B5EF4-FFF2-40B4-BE49-F238E27FC236}">
                    <a16:creationId xmlns:a16="http://schemas.microsoft.com/office/drawing/2014/main" id="{DD4050E4-6700-4A51-BACB-590D996ED224}"/>
                  </a:ext>
                </a:extLst>
              </p:cNvPr>
              <p:cNvSpPr>
                <a:spLocks noGrp="1" noRot="1" noChangeAspect="1" noMove="1" noResize="1" noEditPoints="1" noAdjustHandles="1" noChangeArrowheads="1" noChangeShapeType="1" noTextEdit="1"/>
              </p:cNvSpPr>
              <p:nvPr>
                <p:ph type="body" idx="1"/>
              </p:nvPr>
            </p:nvSpPr>
            <p:spPr>
              <a:blipFill>
                <a:blip r:embed="rId3"/>
                <a:stretch>
                  <a:fillRect l="-1333" r="-1111"/>
                </a:stretch>
              </a:blipFill>
            </p:spPr>
            <p:txBody>
              <a:bodyPr/>
              <a:lstStyle/>
              <a:p>
                <a:r>
                  <a:rPr lang="en-US">
                    <a:noFill/>
                  </a:rPr>
                  <a:t> </a:t>
                </a:r>
              </a:p>
            </p:txBody>
          </p:sp>
        </mc:Fallback>
      </mc:AlternateContent>
    </p:spTree>
    <p:extLst>
      <p:ext uri="{BB962C8B-B14F-4D97-AF65-F5344CB8AC3E}">
        <p14:creationId xmlns:p14="http://schemas.microsoft.com/office/powerpoint/2010/main" val="636411169"/>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1"/>
          <p:cNvSpPr>
            <a:spLocks noGrp="1"/>
          </p:cNvSpPr>
          <p:nvPr>
            <p:ph idx="1"/>
          </p:nvPr>
        </p:nvSpPr>
        <p:spPr>
          <a:xfrm>
            <a:off x="457200" y="1646238"/>
            <a:ext cx="8229600" cy="4525962"/>
          </a:xfrm>
        </p:spPr>
        <p:txBody>
          <a:bodyPr/>
          <a:lstStyle/>
          <a:p>
            <a:pPr>
              <a:buFont typeface="Wingdings 3" pitchFamily="-72" charset="2"/>
              <a:buNone/>
            </a:pPr>
            <a:r>
              <a:rPr lang="en-US" sz="2400" u="sng" dirty="0"/>
              <a:t>Example Moving Average Forecasting</a:t>
            </a:r>
          </a:p>
          <a:p>
            <a:r>
              <a:rPr lang="en-US" sz="2400" dirty="0"/>
              <a:t>The </a:t>
            </a:r>
            <a:r>
              <a:rPr lang="en-US" sz="2400" i="1" dirty="0"/>
              <a:t>Tablet Computer Sales</a:t>
            </a:r>
            <a:r>
              <a:rPr lang="en-US" sz="2400" dirty="0"/>
              <a:t> data contains the number of units sold over the past 17 weeks.</a:t>
            </a:r>
          </a:p>
        </p:txBody>
      </p:sp>
      <p:sp>
        <p:nvSpPr>
          <p:cNvPr id="5" name="Title 4"/>
          <p:cNvSpPr>
            <a:spLocks noGrp="1"/>
          </p:cNvSpPr>
          <p:nvPr>
            <p:ph type="title"/>
          </p:nvPr>
        </p:nvSpPr>
        <p:spPr/>
        <p:txBody>
          <a:bodyPr/>
          <a:lstStyle/>
          <a:p>
            <a:pPr fontAlgn="auto">
              <a:spcAft>
                <a:spcPts val="0"/>
              </a:spcAft>
              <a:defRPr/>
            </a:pPr>
            <a:r>
              <a:rPr lang="en-US" sz="3200" dirty="0">
                <a:ea typeface="+mj-ea"/>
                <a:cs typeface="+mj-cs"/>
              </a:rPr>
              <a:t>Statistical Forecasting Models</a:t>
            </a:r>
          </a:p>
        </p:txBody>
      </p:sp>
      <p:pic>
        <p:nvPicPr>
          <p:cNvPr id="40966" name="Picture 2"/>
          <p:cNvPicPr>
            <a:picLocks noChangeAspect="1" noChangeArrowheads="1"/>
          </p:cNvPicPr>
          <p:nvPr/>
        </p:nvPicPr>
        <p:blipFill>
          <a:blip r:embed="rId2"/>
          <a:srcRect/>
          <a:stretch>
            <a:fillRect/>
          </a:stretch>
        </p:blipFill>
        <p:spPr bwMode="auto">
          <a:xfrm>
            <a:off x="914400" y="3733800"/>
            <a:ext cx="4889500" cy="2971800"/>
          </a:xfrm>
          <a:prstGeom prst="rect">
            <a:avLst/>
          </a:prstGeom>
          <a:noFill/>
          <a:ln w="9525">
            <a:noFill/>
            <a:miter lim="800000"/>
            <a:headEnd/>
            <a:tailEnd/>
          </a:ln>
        </p:spPr>
      </p:pic>
      <p:sp>
        <p:nvSpPr>
          <p:cNvPr id="40967" name="TextBox 2"/>
          <p:cNvSpPr txBox="1">
            <a:spLocks noChangeArrowheads="1"/>
          </p:cNvSpPr>
          <p:nvPr/>
        </p:nvSpPr>
        <p:spPr bwMode="auto">
          <a:xfrm>
            <a:off x="6142038" y="3776662"/>
            <a:ext cx="2362200" cy="1938338"/>
          </a:xfrm>
          <a:prstGeom prst="rect">
            <a:avLst/>
          </a:prstGeom>
          <a:solidFill>
            <a:srgbClr val="ECF7FA"/>
          </a:solidFill>
          <a:ln w="12700">
            <a:solidFill>
              <a:schemeClr val="tx1"/>
            </a:solidFill>
            <a:miter lim="800000"/>
            <a:headEnd/>
            <a:tailEnd/>
          </a:ln>
        </p:spPr>
        <p:txBody>
          <a:bodyPr>
            <a:prstTxWarp prst="textNoShape">
              <a:avLst/>
            </a:prstTxWarp>
            <a:spAutoFit/>
          </a:bodyPr>
          <a:lstStyle/>
          <a:p>
            <a:r>
              <a:rPr lang="en-US" sz="2400" dirty="0"/>
              <a:t>This time series appears stable without trend, seasonal, or cyclical effects.</a:t>
            </a:r>
          </a:p>
        </p:txBody>
      </p:sp>
    </p:spTree>
  </p:cSld>
  <p:clrMapOvr>
    <a:masterClrMapping/>
  </p:clrMapOvr>
  <p:transition spd="med">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46237"/>
            <a:ext cx="8229600" cy="4525963"/>
          </a:xfrm>
        </p:spPr>
        <p:txBody>
          <a:bodyPr>
            <a:normAutofit/>
          </a:bodyPr>
          <a:lstStyle/>
          <a:p>
            <a:pPr marL="365760" indent="-256032" fontAlgn="auto">
              <a:spcAft>
                <a:spcPts val="0"/>
              </a:spcAft>
              <a:buFont typeface="Wingdings 3"/>
              <a:buNone/>
              <a:defRPr/>
            </a:pPr>
            <a:r>
              <a:rPr lang="en-US" sz="2400" u="sng" dirty="0">
                <a:ea typeface="+mn-ea"/>
                <a:cs typeface="+mn-cs"/>
              </a:rPr>
              <a:t>Example (continued) Moving Average Forecasting</a:t>
            </a:r>
          </a:p>
          <a:p>
            <a:pPr marL="109728" indent="0" fontAlgn="auto">
              <a:spcAft>
                <a:spcPts val="0"/>
              </a:spcAft>
              <a:buFont typeface="Wingdings 3"/>
              <a:buNone/>
              <a:defRPr/>
            </a:pPr>
            <a:r>
              <a:rPr lang="en-US" sz="2400" i="1" dirty="0">
                <a:ea typeface="+mn-ea"/>
                <a:cs typeface="+mn-cs"/>
              </a:rPr>
              <a:t>k </a:t>
            </a:r>
            <a:r>
              <a:rPr lang="en-US" sz="2400" dirty="0">
                <a:ea typeface="+mn-ea"/>
                <a:cs typeface="+mn-cs"/>
              </a:rPr>
              <a:t>= 3 week moving </a:t>
            </a:r>
          </a:p>
          <a:p>
            <a:pPr marL="109728" indent="0" fontAlgn="auto">
              <a:spcBef>
                <a:spcPts val="0"/>
              </a:spcBef>
              <a:spcAft>
                <a:spcPts val="0"/>
              </a:spcAft>
              <a:buFont typeface="Wingdings 3"/>
              <a:buNone/>
              <a:defRPr/>
            </a:pPr>
            <a:r>
              <a:rPr lang="en-US" sz="2400" dirty="0">
                <a:ea typeface="+mn-ea"/>
                <a:cs typeface="+mn-cs"/>
              </a:rPr>
              <a:t>average forecast</a:t>
            </a:r>
          </a:p>
        </p:txBody>
      </p:sp>
      <p:sp>
        <p:nvSpPr>
          <p:cNvPr id="5" name="Title 4"/>
          <p:cNvSpPr>
            <a:spLocks noGrp="1"/>
          </p:cNvSpPr>
          <p:nvPr>
            <p:ph type="title"/>
          </p:nvPr>
        </p:nvSpPr>
        <p:spPr/>
        <p:txBody>
          <a:bodyPr/>
          <a:lstStyle/>
          <a:p>
            <a:pPr fontAlgn="auto">
              <a:spcAft>
                <a:spcPts val="0"/>
              </a:spcAft>
              <a:defRPr/>
            </a:pPr>
            <a:r>
              <a:rPr lang="en-US" sz="3200" dirty="0">
                <a:ea typeface="+mj-ea"/>
                <a:cs typeface="+mj-cs"/>
              </a:rPr>
              <a:t>Statistical Forecasting Models</a:t>
            </a:r>
          </a:p>
        </p:txBody>
      </p:sp>
      <p:pic>
        <p:nvPicPr>
          <p:cNvPr id="41990" name="Picture 2"/>
          <p:cNvPicPr>
            <a:picLocks noChangeAspect="1" noChangeArrowheads="1"/>
          </p:cNvPicPr>
          <p:nvPr/>
        </p:nvPicPr>
        <p:blipFill>
          <a:blip r:embed="rId2"/>
          <a:srcRect/>
          <a:stretch>
            <a:fillRect/>
          </a:stretch>
        </p:blipFill>
        <p:spPr bwMode="auto">
          <a:xfrm>
            <a:off x="4225925" y="2828925"/>
            <a:ext cx="4419600" cy="3876675"/>
          </a:xfrm>
          <a:prstGeom prst="rect">
            <a:avLst/>
          </a:prstGeom>
          <a:noFill/>
          <a:ln w="9525">
            <a:noFill/>
            <a:miter lim="800000"/>
            <a:headEnd/>
            <a:tailEnd/>
          </a:ln>
        </p:spPr>
      </p:pic>
      <p:pic>
        <p:nvPicPr>
          <p:cNvPr id="41991" name="Picture 2"/>
          <p:cNvPicPr>
            <a:picLocks noChangeAspect="1" noChangeArrowheads="1"/>
          </p:cNvPicPr>
          <p:nvPr/>
        </p:nvPicPr>
        <p:blipFill>
          <a:blip r:embed="rId3"/>
          <a:srcRect/>
          <a:stretch>
            <a:fillRect/>
          </a:stretch>
        </p:blipFill>
        <p:spPr bwMode="auto">
          <a:xfrm>
            <a:off x="685800" y="3430588"/>
            <a:ext cx="3213100" cy="531812"/>
          </a:xfrm>
          <a:prstGeom prst="rect">
            <a:avLst/>
          </a:prstGeom>
          <a:noFill/>
          <a:ln w="9525">
            <a:noFill/>
            <a:miter lim="800000"/>
            <a:headEnd/>
            <a:tailEnd/>
          </a:ln>
        </p:spPr>
      </p:pic>
      <p:pic>
        <p:nvPicPr>
          <p:cNvPr id="41992" name="Picture 4"/>
          <p:cNvPicPr>
            <a:picLocks noChangeAspect="1" noChangeArrowheads="1"/>
          </p:cNvPicPr>
          <p:nvPr/>
        </p:nvPicPr>
        <p:blipFill>
          <a:blip r:embed="rId4"/>
          <a:srcRect/>
          <a:stretch>
            <a:fillRect/>
          </a:stretch>
        </p:blipFill>
        <p:spPr bwMode="auto">
          <a:xfrm>
            <a:off x="2292350" y="3943350"/>
            <a:ext cx="1606550" cy="392113"/>
          </a:xfrm>
          <a:prstGeom prst="rect">
            <a:avLst/>
          </a:prstGeom>
          <a:noFill/>
          <a:ln w="9525">
            <a:noFill/>
            <a:miter lim="800000"/>
            <a:headEnd/>
            <a:tailEnd/>
          </a:ln>
        </p:spPr>
      </p:pic>
    </p:spTree>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46238"/>
            <a:ext cx="8229600" cy="4525962"/>
          </a:xfrm>
        </p:spPr>
        <p:txBody>
          <a:bodyPr>
            <a:normAutofit/>
          </a:bodyPr>
          <a:lstStyle/>
          <a:p>
            <a:pPr marL="365760" indent="-256032" fontAlgn="auto">
              <a:spcAft>
                <a:spcPts val="0"/>
              </a:spcAft>
              <a:buFont typeface="Wingdings 3"/>
              <a:buNone/>
              <a:defRPr/>
            </a:pPr>
            <a:r>
              <a:rPr lang="en-US" sz="2400" u="sng" dirty="0">
                <a:ea typeface="+mn-ea"/>
                <a:cs typeface="+mn-cs"/>
              </a:rPr>
              <a:t>Example (continued)  Moving Average Forecasting</a:t>
            </a:r>
          </a:p>
          <a:p>
            <a:pPr marL="109728" indent="0" fontAlgn="auto">
              <a:spcBef>
                <a:spcPts val="1200"/>
              </a:spcBef>
              <a:spcAft>
                <a:spcPts val="0"/>
              </a:spcAft>
              <a:buFont typeface="Wingdings 3"/>
              <a:buNone/>
              <a:defRPr/>
            </a:pPr>
            <a:r>
              <a:rPr lang="en-US" sz="2400" i="1" dirty="0">
                <a:ea typeface="+mn-ea"/>
                <a:cs typeface="+mn-cs"/>
              </a:rPr>
              <a:t>            </a:t>
            </a:r>
            <a:r>
              <a:rPr lang="en-US" sz="2400" dirty="0">
                <a:ea typeface="+mn-ea"/>
                <a:cs typeface="+mn-cs"/>
              </a:rPr>
              <a:t>3 week moving average forecast </a:t>
            </a:r>
          </a:p>
        </p:txBody>
      </p:sp>
      <p:sp>
        <p:nvSpPr>
          <p:cNvPr id="5" name="Title 4"/>
          <p:cNvSpPr>
            <a:spLocks noGrp="1"/>
          </p:cNvSpPr>
          <p:nvPr>
            <p:ph type="title"/>
          </p:nvPr>
        </p:nvSpPr>
        <p:spPr/>
        <p:txBody>
          <a:bodyPr/>
          <a:lstStyle/>
          <a:p>
            <a:pPr fontAlgn="auto">
              <a:spcAft>
                <a:spcPts val="0"/>
              </a:spcAft>
              <a:defRPr/>
            </a:pPr>
            <a:r>
              <a:rPr lang="en-US" sz="3200" dirty="0">
                <a:ea typeface="+mj-ea"/>
                <a:cs typeface="+mj-cs"/>
              </a:rPr>
              <a:t>Statistical Forecasting Models</a:t>
            </a:r>
          </a:p>
        </p:txBody>
      </p:sp>
      <p:pic>
        <p:nvPicPr>
          <p:cNvPr id="43014" name="Picture 2"/>
          <p:cNvPicPr>
            <a:picLocks noChangeAspect="1" noChangeArrowheads="1"/>
          </p:cNvPicPr>
          <p:nvPr/>
        </p:nvPicPr>
        <p:blipFill>
          <a:blip r:embed="rId2"/>
          <a:srcRect/>
          <a:stretch>
            <a:fillRect/>
          </a:stretch>
        </p:blipFill>
        <p:spPr bwMode="auto">
          <a:xfrm>
            <a:off x="1752600" y="3600450"/>
            <a:ext cx="5448300" cy="3181350"/>
          </a:xfrm>
          <a:prstGeom prst="rect">
            <a:avLst/>
          </a:prstGeom>
          <a:noFill/>
          <a:ln w="9525">
            <a:noFill/>
            <a:miter lim="800000"/>
            <a:headEnd/>
            <a:tailEnd/>
          </a:ln>
        </p:spPr>
      </p:pic>
    </p:spTree>
  </p:cSld>
  <p:clrMapOvr>
    <a:masterClrMapping/>
  </p:clrMapOvr>
  <p:transition spd="med">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BEED1B0-4DBB-464F-9DF3-695A5D17EF30}" type="slidenum">
              <a:rPr lang="en-US" altLang="en-US"/>
              <a:pPr/>
              <a:t>18</a:t>
            </a:fld>
            <a:endParaRPr lang="en-US" altLang="en-US"/>
          </a:p>
        </p:txBody>
      </p:sp>
      <p:sp>
        <p:nvSpPr>
          <p:cNvPr id="1435650" name="Rectangle 2"/>
          <p:cNvSpPr>
            <a:spLocks noGrp="1" noChangeArrowheads="1"/>
          </p:cNvSpPr>
          <p:nvPr>
            <p:ph type="title"/>
          </p:nvPr>
        </p:nvSpPr>
        <p:spPr>
          <a:noFill/>
          <a:ln/>
        </p:spPr>
        <p:txBody>
          <a:bodyPr lIns="92075" tIns="46038" rIns="92075" bIns="46038"/>
          <a:lstStyle/>
          <a:p>
            <a:r>
              <a:rPr lang="en-US" altLang="en-US" sz="4000"/>
              <a:t>Ví dụ</a:t>
            </a:r>
          </a:p>
        </p:txBody>
      </p:sp>
      <p:pic>
        <p:nvPicPr>
          <p:cNvPr id="2" name="Picture 1"/>
          <p:cNvPicPr>
            <a:picLocks noChangeAspect="1"/>
          </p:cNvPicPr>
          <p:nvPr/>
        </p:nvPicPr>
        <p:blipFill>
          <a:blip r:embed="rId3"/>
          <a:stretch>
            <a:fillRect/>
          </a:stretch>
        </p:blipFill>
        <p:spPr>
          <a:xfrm>
            <a:off x="810933" y="1546610"/>
            <a:ext cx="7645958" cy="3712425"/>
          </a:xfrm>
          <a:prstGeom prst="rect">
            <a:avLst/>
          </a:prstGeom>
        </p:spPr>
      </p:pic>
      <p:sp>
        <p:nvSpPr>
          <p:cNvPr id="3" name="TextBox 2"/>
          <p:cNvSpPr txBox="1"/>
          <p:nvPr/>
        </p:nvSpPr>
        <p:spPr>
          <a:xfrm>
            <a:off x="632517" y="5434045"/>
            <a:ext cx="7627409" cy="461665"/>
          </a:xfrm>
          <a:prstGeom prst="rect">
            <a:avLst/>
          </a:prstGeom>
          <a:noFill/>
        </p:spPr>
        <p:txBody>
          <a:bodyPr wrap="none" rtlCol="0">
            <a:spAutoFit/>
          </a:bodyPr>
          <a:lstStyle/>
          <a:p>
            <a:r>
              <a:rPr lang="en-US" sz="2400" dirty="0" err="1">
                <a:latin typeface="+mj-lt"/>
              </a:rPr>
              <a:t>Nhu</a:t>
            </a:r>
            <a:r>
              <a:rPr lang="en-US" sz="2400" dirty="0">
                <a:latin typeface="+mj-lt"/>
              </a:rPr>
              <a:t> </a:t>
            </a:r>
            <a:r>
              <a:rPr lang="en-US" sz="2400" dirty="0" err="1">
                <a:latin typeface="+mj-lt"/>
              </a:rPr>
              <a:t>cầu</a:t>
            </a:r>
            <a:r>
              <a:rPr lang="en-US" sz="2400" dirty="0">
                <a:latin typeface="+mj-lt"/>
              </a:rPr>
              <a:t> </a:t>
            </a:r>
            <a:r>
              <a:rPr lang="en-US" sz="2400" dirty="0" err="1">
                <a:latin typeface="+mj-lt"/>
              </a:rPr>
              <a:t>sử</a:t>
            </a:r>
            <a:r>
              <a:rPr lang="en-US" sz="2400" dirty="0">
                <a:latin typeface="+mj-lt"/>
              </a:rPr>
              <a:t> </a:t>
            </a:r>
            <a:r>
              <a:rPr lang="en-US" sz="2400" dirty="0" err="1">
                <a:latin typeface="+mj-lt"/>
              </a:rPr>
              <a:t>dụng</a:t>
            </a:r>
            <a:r>
              <a:rPr lang="en-US" sz="2400" dirty="0">
                <a:latin typeface="+mj-lt"/>
              </a:rPr>
              <a:t> </a:t>
            </a:r>
            <a:r>
              <a:rPr lang="en-US" sz="2400" dirty="0" err="1">
                <a:latin typeface="+mj-lt"/>
              </a:rPr>
              <a:t>điện</a:t>
            </a:r>
            <a:r>
              <a:rPr lang="en-US" sz="2400" dirty="0">
                <a:latin typeface="+mj-lt"/>
              </a:rPr>
              <a:t> ở Italia </a:t>
            </a:r>
            <a:r>
              <a:rPr lang="en-US" sz="2400" dirty="0" err="1">
                <a:latin typeface="+mj-lt"/>
              </a:rPr>
              <a:t>trong</a:t>
            </a:r>
            <a:r>
              <a:rPr lang="en-US" sz="2400" dirty="0">
                <a:latin typeface="+mj-lt"/>
              </a:rPr>
              <a:t> 36 chu </a:t>
            </a:r>
            <a:r>
              <a:rPr lang="en-US" sz="2400" dirty="0" err="1">
                <a:latin typeface="+mj-lt"/>
              </a:rPr>
              <a:t>kỳ</a:t>
            </a:r>
            <a:r>
              <a:rPr lang="en-US" sz="2400" dirty="0">
                <a:latin typeface="+mj-lt"/>
              </a:rPr>
              <a:t> 2 </a:t>
            </a:r>
            <a:r>
              <a:rPr lang="en-US" sz="2400" dirty="0" err="1">
                <a:latin typeface="+mj-lt"/>
              </a:rPr>
              <a:t>tháng</a:t>
            </a:r>
            <a:r>
              <a:rPr lang="en-US" sz="2400" dirty="0">
                <a:latin typeface="+mj-lt"/>
              </a:rPr>
              <a:t> </a:t>
            </a:r>
          </a:p>
        </p:txBody>
      </p:sp>
    </p:spTree>
    <p:extLst>
      <p:ext uri="{BB962C8B-B14F-4D97-AF65-F5344CB8AC3E}">
        <p14:creationId xmlns:p14="http://schemas.microsoft.com/office/powerpoint/2010/main" val="2014877551"/>
      </p:ext>
    </p:extLst>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C05176D5-4D86-4CD7-AA8D-00F0BFCDFF8E}" type="slidenum">
              <a:rPr lang="en-US" altLang="en-US"/>
              <a:pPr/>
              <a:t>19</a:t>
            </a:fld>
            <a:endParaRPr lang="en-US" altLang="en-US"/>
          </a:p>
        </p:txBody>
      </p:sp>
      <p:sp>
        <p:nvSpPr>
          <p:cNvPr id="1445890" name="Rectangle 2"/>
          <p:cNvSpPr>
            <a:spLocks noGrp="1" noChangeArrowheads="1"/>
          </p:cNvSpPr>
          <p:nvPr>
            <p:ph type="title"/>
          </p:nvPr>
        </p:nvSpPr>
        <p:spPr>
          <a:noFill/>
          <a:ln/>
        </p:spPr>
        <p:txBody>
          <a:bodyPr lIns="92075" tIns="46038" rIns="92075" bIns="46038"/>
          <a:lstStyle/>
          <a:p>
            <a:r>
              <a:rPr lang="en-US" altLang="en-US" sz="4000"/>
              <a:t>Ý nghĩa của trung bình trượt</a:t>
            </a:r>
          </a:p>
        </p:txBody>
      </p:sp>
      <p:sp>
        <p:nvSpPr>
          <p:cNvPr id="1445891" name="Rectangle 3"/>
          <p:cNvSpPr>
            <a:spLocks noGrp="1" noChangeArrowheads="1"/>
          </p:cNvSpPr>
          <p:nvPr>
            <p:ph type="body" idx="1"/>
          </p:nvPr>
        </p:nvSpPr>
        <p:spPr>
          <a:xfrm>
            <a:off x="685800" y="1449268"/>
            <a:ext cx="7772400" cy="4114800"/>
          </a:xfrm>
          <a:noFill/>
          <a:ln/>
        </p:spPr>
        <p:txBody>
          <a:bodyPr lIns="92075" tIns="46038" rIns="92075" bIns="46038"/>
          <a:lstStyle/>
          <a:p>
            <a:pPr>
              <a:lnSpc>
                <a:spcPct val="140000"/>
              </a:lnSpc>
            </a:pPr>
            <a:r>
              <a:rPr lang="en-US" altLang="en-US" sz="2800" dirty="0" err="1"/>
              <a:t>Loại</a:t>
            </a:r>
            <a:r>
              <a:rPr lang="en-US" altLang="en-US" sz="2800" dirty="0"/>
              <a:t> </a:t>
            </a:r>
            <a:r>
              <a:rPr lang="en-US" altLang="en-US" sz="2800" dirty="0" err="1"/>
              <a:t>bỏ</a:t>
            </a:r>
            <a:r>
              <a:rPr lang="en-US" altLang="en-US" sz="2800" dirty="0"/>
              <a:t> </a:t>
            </a:r>
            <a:r>
              <a:rPr lang="en-US" altLang="en-US" sz="2800" dirty="0" err="1"/>
              <a:t>các</a:t>
            </a:r>
            <a:r>
              <a:rPr lang="en-US" altLang="en-US" sz="2800" dirty="0"/>
              <a:t> </a:t>
            </a:r>
            <a:r>
              <a:rPr lang="en-US" altLang="en-US" sz="2800" dirty="0" err="1"/>
              <a:t>nhiễu</a:t>
            </a:r>
            <a:r>
              <a:rPr lang="en-US" altLang="en-US" sz="2800" dirty="0"/>
              <a:t>.</a:t>
            </a:r>
          </a:p>
          <a:p>
            <a:pPr>
              <a:lnSpc>
                <a:spcPct val="140000"/>
              </a:lnSpc>
            </a:pPr>
            <a:r>
              <a:rPr lang="en-US" altLang="en-US" sz="2800" dirty="0" err="1"/>
              <a:t>Loại</a:t>
            </a:r>
            <a:r>
              <a:rPr lang="en-US" altLang="en-US" sz="2800" dirty="0"/>
              <a:t> </a:t>
            </a:r>
            <a:r>
              <a:rPr lang="en-US" altLang="en-US" sz="2800" dirty="0" err="1"/>
              <a:t>bỏ</a:t>
            </a:r>
            <a:r>
              <a:rPr lang="en-US" altLang="en-US" sz="2800" dirty="0"/>
              <a:t> </a:t>
            </a:r>
            <a:r>
              <a:rPr lang="en-US" altLang="en-US" sz="2800" dirty="0" err="1"/>
              <a:t>mùa</a:t>
            </a:r>
            <a:r>
              <a:rPr lang="en-US" altLang="en-US" sz="2800" dirty="0"/>
              <a:t> </a:t>
            </a:r>
            <a:r>
              <a:rPr lang="en-US" altLang="en-US" sz="2800" dirty="0" err="1"/>
              <a:t>nếu</a:t>
            </a:r>
            <a:r>
              <a:rPr lang="en-US" altLang="en-US" sz="2800" dirty="0"/>
              <a:t> </a:t>
            </a:r>
            <a:r>
              <a:rPr lang="en-US" altLang="en-US" sz="2800" dirty="0" err="1"/>
              <a:t>chọn</a:t>
            </a:r>
            <a:r>
              <a:rPr lang="en-US" altLang="en-US" sz="2800" dirty="0"/>
              <a:t> </a:t>
            </a:r>
            <a:r>
              <a:rPr lang="en-US" altLang="en-US" sz="2800" i="1" dirty="0"/>
              <a:t>h</a:t>
            </a:r>
            <a:r>
              <a:rPr lang="en-US" altLang="en-US" sz="2800" dirty="0"/>
              <a:t> = </a:t>
            </a:r>
            <a:r>
              <a:rPr lang="en-US" altLang="en-US" sz="2800" i="1" dirty="0"/>
              <a:t>L</a:t>
            </a:r>
            <a:r>
              <a:rPr lang="en-US" altLang="en-US" sz="2800" dirty="0"/>
              <a:t>, chu </a:t>
            </a:r>
            <a:r>
              <a:rPr lang="en-US" altLang="en-US" sz="2800" dirty="0" err="1"/>
              <a:t>kỳ</a:t>
            </a:r>
            <a:r>
              <a:rPr lang="en-US" altLang="en-US" sz="2800" dirty="0"/>
              <a:t> </a:t>
            </a:r>
            <a:r>
              <a:rPr lang="en-US" altLang="en-US" sz="2800" dirty="0" err="1"/>
              <a:t>của</a:t>
            </a:r>
            <a:r>
              <a:rPr lang="en-US" altLang="en-US" sz="2800" dirty="0"/>
              <a:t> </a:t>
            </a:r>
            <a:r>
              <a:rPr lang="en-US" altLang="en-US" sz="2800" dirty="0" err="1"/>
              <a:t>mùa</a:t>
            </a:r>
            <a:r>
              <a:rPr lang="en-US" altLang="en-US" sz="2800" dirty="0"/>
              <a:t>.</a:t>
            </a:r>
          </a:p>
          <a:p>
            <a:pPr>
              <a:lnSpc>
                <a:spcPct val="140000"/>
              </a:lnSpc>
            </a:pPr>
            <a:endParaRPr lang="en-US" altLang="en-US" sz="2800" dirty="0"/>
          </a:p>
          <a:p>
            <a:pPr>
              <a:lnSpc>
                <a:spcPct val="140000"/>
              </a:lnSpc>
            </a:pPr>
            <a:endParaRPr lang="en-US" altLang="en-US" sz="2800" dirty="0"/>
          </a:p>
          <a:p>
            <a:pPr>
              <a:lnSpc>
                <a:spcPct val="140000"/>
              </a:lnSpc>
            </a:pPr>
            <a:endParaRPr lang="en-US" altLang="en-US" sz="2800" dirty="0"/>
          </a:p>
          <a:p>
            <a:pPr>
              <a:lnSpc>
                <a:spcPct val="140000"/>
              </a:lnSpc>
            </a:pPr>
            <a:endParaRPr lang="en-US" altLang="en-US" sz="2800" dirty="0"/>
          </a:p>
          <a:p>
            <a:pPr marL="0" indent="0">
              <a:lnSpc>
                <a:spcPct val="140000"/>
              </a:lnSpc>
              <a:buNone/>
            </a:pPr>
            <a:endParaRPr lang="en-US" altLang="en-US" sz="2800" dirty="0"/>
          </a:p>
          <a:p>
            <a:pPr marL="0" indent="0" algn="ctr">
              <a:lnSpc>
                <a:spcPct val="140000"/>
              </a:lnSpc>
              <a:buNone/>
            </a:pPr>
            <a:r>
              <a:rPr lang="en-US" altLang="en-US" sz="2800" dirty="0" err="1"/>
              <a:t>Trung</a:t>
            </a:r>
            <a:r>
              <a:rPr lang="en-US" altLang="en-US" sz="2800" dirty="0"/>
              <a:t> </a:t>
            </a:r>
            <a:r>
              <a:rPr lang="en-US" altLang="en-US" sz="2800" dirty="0" err="1"/>
              <a:t>bình</a:t>
            </a:r>
            <a:r>
              <a:rPr lang="en-US" altLang="en-US" sz="2800" dirty="0"/>
              <a:t> </a:t>
            </a:r>
            <a:r>
              <a:rPr lang="en-US" altLang="en-US" sz="2800" dirty="0" err="1"/>
              <a:t>trượt</a:t>
            </a:r>
            <a:r>
              <a:rPr lang="en-US" altLang="en-US" sz="2800" dirty="0"/>
              <a:t> </a:t>
            </a:r>
            <a:r>
              <a:rPr lang="en-US" altLang="en-US" sz="2800" dirty="0" err="1"/>
              <a:t>với</a:t>
            </a:r>
            <a:r>
              <a:rPr lang="en-US" altLang="en-US" sz="2800" dirty="0"/>
              <a:t> </a:t>
            </a:r>
            <a:r>
              <a:rPr lang="en-US" altLang="en-US" sz="2800" i="1" dirty="0"/>
              <a:t>h</a:t>
            </a:r>
            <a:r>
              <a:rPr lang="en-US" altLang="en-US" sz="2800" dirty="0"/>
              <a:t> = 6</a:t>
            </a:r>
          </a:p>
        </p:txBody>
      </p:sp>
      <p:pic>
        <p:nvPicPr>
          <p:cNvPr id="2" name="Picture 1"/>
          <p:cNvPicPr>
            <a:picLocks noChangeAspect="1"/>
          </p:cNvPicPr>
          <p:nvPr/>
        </p:nvPicPr>
        <p:blipFill>
          <a:blip r:embed="rId2"/>
          <a:stretch>
            <a:fillRect/>
          </a:stretch>
        </p:blipFill>
        <p:spPr>
          <a:xfrm>
            <a:off x="1271078" y="2724495"/>
            <a:ext cx="6601843" cy="3523905"/>
          </a:xfrm>
          <a:prstGeom prst="rect">
            <a:avLst/>
          </a:prstGeom>
        </p:spPr>
      </p:pic>
    </p:spTree>
    <p:extLst>
      <p:ext uri="{BB962C8B-B14F-4D97-AF65-F5344CB8AC3E}">
        <p14:creationId xmlns:p14="http://schemas.microsoft.com/office/powerpoint/2010/main" val="3080456068"/>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a:extLst>
              <a:ext uri="{FF2B5EF4-FFF2-40B4-BE49-F238E27FC236}">
                <a16:creationId xmlns:a16="http://schemas.microsoft.com/office/drawing/2014/main" id="{9D87DD42-49FD-420D-9406-2DDA2CEA8D92}"/>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Data Mining</a:t>
            </a:r>
          </a:p>
        </p:txBody>
      </p:sp>
      <p:sp>
        <p:nvSpPr>
          <p:cNvPr id="8195" name="Slide Number Placeholder 5">
            <a:extLst>
              <a:ext uri="{FF2B5EF4-FFF2-40B4-BE49-F238E27FC236}">
                <a16:creationId xmlns:a16="http://schemas.microsoft.com/office/drawing/2014/main" id="{A1C553D8-5722-4F4E-8ABC-F900BB646376}"/>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E0F3F8-06B2-4E0D-8069-D38BFAA391F1}" type="slidenum">
              <a:rPr lang="en-US" altLang="en-US"/>
              <a:pPr/>
              <a:t>2</a:t>
            </a:fld>
            <a:endParaRPr lang="en-US" altLang="en-US"/>
          </a:p>
        </p:txBody>
      </p:sp>
      <p:sp>
        <p:nvSpPr>
          <p:cNvPr id="8196" name="Rectangle 2">
            <a:extLst>
              <a:ext uri="{FF2B5EF4-FFF2-40B4-BE49-F238E27FC236}">
                <a16:creationId xmlns:a16="http://schemas.microsoft.com/office/drawing/2014/main" id="{D62329ED-508F-417B-B57D-62F29CD04B02}"/>
              </a:ext>
            </a:extLst>
          </p:cNvPr>
          <p:cNvSpPr>
            <a:spLocks noGrp="1" noChangeArrowheads="1"/>
          </p:cNvSpPr>
          <p:nvPr>
            <p:ph type="title"/>
          </p:nvPr>
        </p:nvSpPr>
        <p:spPr/>
        <p:txBody>
          <a:bodyPr/>
          <a:lstStyle/>
          <a:p>
            <a:pPr eaLnBrk="1" hangingPunct="1"/>
            <a:r>
              <a:rPr lang="en-US" altLang="en-US" sz="4000"/>
              <a:t>Phân tích chuỗi thời gian</a:t>
            </a:r>
          </a:p>
        </p:txBody>
      </p:sp>
      <p:sp>
        <p:nvSpPr>
          <p:cNvPr id="8197" name="Rectangle 3">
            <a:extLst>
              <a:ext uri="{FF2B5EF4-FFF2-40B4-BE49-F238E27FC236}">
                <a16:creationId xmlns:a16="http://schemas.microsoft.com/office/drawing/2014/main" id="{E90A527D-A5E4-4D93-9F2B-49FFE5029172}"/>
              </a:ext>
            </a:extLst>
          </p:cNvPr>
          <p:cNvSpPr>
            <a:spLocks noGrp="1" noChangeArrowheads="1"/>
          </p:cNvSpPr>
          <p:nvPr>
            <p:ph type="body" idx="1"/>
          </p:nvPr>
        </p:nvSpPr>
        <p:spPr/>
        <p:txBody>
          <a:bodyPr/>
          <a:lstStyle/>
          <a:p>
            <a:pPr eaLnBrk="1" hangingPunct="1">
              <a:lnSpc>
                <a:spcPct val="110000"/>
              </a:lnSpc>
            </a:pPr>
            <a:r>
              <a:rPr lang="en-US" altLang="en-US" sz="2400"/>
              <a:t>CSDL chuỗi thời gian</a:t>
            </a:r>
          </a:p>
          <a:p>
            <a:pPr lvl="1" eaLnBrk="1" hangingPunct="1">
              <a:lnSpc>
                <a:spcPct val="110000"/>
              </a:lnSpc>
            </a:pPr>
            <a:r>
              <a:rPr lang="en-US" altLang="en-US" sz="2000"/>
              <a:t>Chứa đựng các chuỗi  giá trị hay sự kiện thay đổi theo thời gian</a:t>
            </a:r>
          </a:p>
          <a:p>
            <a:pPr lvl="1" eaLnBrk="1" hangingPunct="1">
              <a:lnSpc>
                <a:spcPct val="110000"/>
              </a:lnSpc>
            </a:pPr>
            <a:r>
              <a:rPr lang="en-US" altLang="en-US" sz="2000"/>
              <a:t>Dữ liệu đ</a:t>
            </a:r>
            <a:r>
              <a:rPr lang="vi-VN" altLang="en-US" sz="2000"/>
              <a:t>ư</a:t>
            </a:r>
            <a:r>
              <a:rPr lang="en-US" altLang="en-US" sz="2000"/>
              <a:t>ợc ghi trong các khoảng đều nhau</a:t>
            </a:r>
            <a:endParaRPr lang="en-US" altLang="en-US" sz="2000">
              <a:solidFill>
                <a:schemeClr val="hlink"/>
              </a:solidFill>
            </a:endParaRPr>
          </a:p>
          <a:p>
            <a:pPr lvl="1" eaLnBrk="1" hangingPunct="1">
              <a:lnSpc>
                <a:spcPct val="110000"/>
              </a:lnSpc>
            </a:pPr>
            <a:r>
              <a:rPr lang="en-US" altLang="en-US" sz="2000"/>
              <a:t>Các thành phân của chuỗi thời gian</a:t>
            </a:r>
          </a:p>
          <a:p>
            <a:pPr lvl="2" eaLnBrk="1" hangingPunct="1">
              <a:lnSpc>
                <a:spcPct val="110000"/>
              </a:lnSpc>
            </a:pPr>
            <a:r>
              <a:rPr lang="en-US" altLang="en-US" sz="2000"/>
              <a:t>Khuynh, chu kỳ, mùa, và bất th</a:t>
            </a:r>
            <a:r>
              <a:rPr lang="vi-VN" altLang="en-US" sz="2000"/>
              <a:t>ư</a:t>
            </a:r>
            <a:r>
              <a:rPr lang="en-US" altLang="en-US" sz="2000"/>
              <a:t>ờng</a:t>
            </a:r>
            <a:endParaRPr lang="en-US" altLang="en-US" sz="2000">
              <a:solidFill>
                <a:schemeClr val="accent1"/>
              </a:solidFill>
            </a:endParaRPr>
          </a:p>
          <a:p>
            <a:pPr eaLnBrk="1" hangingPunct="1">
              <a:lnSpc>
                <a:spcPct val="110000"/>
              </a:lnSpc>
            </a:pPr>
            <a:r>
              <a:rPr lang="en-US" altLang="en-US" sz="2400"/>
              <a:t>Ứng dụng</a:t>
            </a:r>
          </a:p>
          <a:p>
            <a:pPr lvl="1" eaLnBrk="1" hangingPunct="1">
              <a:lnSpc>
                <a:spcPct val="110000"/>
              </a:lnSpc>
            </a:pPr>
            <a:r>
              <a:rPr lang="en-US" altLang="en-US" sz="2000"/>
              <a:t>Tài chính: giá chứng khoán, lạm phát</a:t>
            </a:r>
          </a:p>
          <a:p>
            <a:pPr lvl="1" eaLnBrk="1" hangingPunct="1">
              <a:lnSpc>
                <a:spcPct val="110000"/>
              </a:lnSpc>
            </a:pPr>
            <a:r>
              <a:rPr lang="en-US" altLang="en-US" sz="2000"/>
              <a:t>Y sinh học</a:t>
            </a:r>
          </a:p>
          <a:p>
            <a:pPr lvl="1" eaLnBrk="1" hangingPunct="1">
              <a:lnSpc>
                <a:spcPct val="110000"/>
              </a:lnSpc>
            </a:pPr>
            <a:r>
              <a:rPr lang="en-US" altLang="en-US" sz="2000"/>
              <a:t>Dự báo thời tiết</a:t>
            </a:r>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a:extLst>
              <a:ext uri="{FF2B5EF4-FFF2-40B4-BE49-F238E27FC236}">
                <a16:creationId xmlns:a16="http://schemas.microsoft.com/office/drawing/2014/main" id="{A2856E4D-FF41-4959-8012-25C0B9391BDB}"/>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Data Mining</a:t>
            </a:r>
          </a:p>
        </p:txBody>
      </p:sp>
      <p:sp>
        <p:nvSpPr>
          <p:cNvPr id="14339" name="Slide Number Placeholder 5">
            <a:extLst>
              <a:ext uri="{FF2B5EF4-FFF2-40B4-BE49-F238E27FC236}">
                <a16:creationId xmlns:a16="http://schemas.microsoft.com/office/drawing/2014/main" id="{B3BE4E4B-0704-4117-A01A-78DFE758251B}"/>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EFAB113-CBDD-4B71-B8E5-25D4F60A61E1}" type="slidenum">
              <a:rPr lang="en-US" altLang="en-US"/>
              <a:pPr/>
              <a:t>20</a:t>
            </a:fld>
            <a:endParaRPr lang="en-US" altLang="en-US"/>
          </a:p>
        </p:txBody>
      </p:sp>
      <p:sp>
        <p:nvSpPr>
          <p:cNvPr id="14340" name="Rectangle 2">
            <a:extLst>
              <a:ext uri="{FF2B5EF4-FFF2-40B4-BE49-F238E27FC236}">
                <a16:creationId xmlns:a16="http://schemas.microsoft.com/office/drawing/2014/main" id="{920CEC06-FD18-4394-9228-C18D5256F0E4}"/>
              </a:ext>
            </a:extLst>
          </p:cNvPr>
          <p:cNvSpPr>
            <a:spLocks noGrp="1" noChangeArrowheads="1"/>
          </p:cNvSpPr>
          <p:nvPr>
            <p:ph type="title"/>
          </p:nvPr>
        </p:nvSpPr>
        <p:spPr/>
        <p:txBody>
          <a:bodyPr/>
          <a:lstStyle/>
          <a:p>
            <a:pPr eaLnBrk="1" hangingPunct="1"/>
            <a:r>
              <a:rPr lang="en-US" altLang="en-US" sz="4000" dirty="0" err="1"/>
              <a:t>Khám</a:t>
            </a:r>
            <a:r>
              <a:rPr lang="en-US" altLang="en-US" sz="4000" dirty="0"/>
              <a:t> </a:t>
            </a:r>
            <a:r>
              <a:rPr lang="en-US" altLang="en-US" sz="4000" dirty="0" err="1"/>
              <a:t>phá</a:t>
            </a:r>
            <a:r>
              <a:rPr lang="en-US" altLang="en-US" sz="4000" dirty="0"/>
              <a:t> </a:t>
            </a:r>
            <a:r>
              <a:rPr lang="en-US" altLang="en-US" sz="4000" dirty="0" err="1"/>
              <a:t>khuynh</a:t>
            </a:r>
            <a:r>
              <a:rPr lang="en-US" altLang="en-US" sz="4000" dirty="0"/>
              <a:t> </a:t>
            </a:r>
            <a:r>
              <a:rPr lang="en-US" altLang="en-US" sz="4000" dirty="0" err="1"/>
              <a:t>trong</a:t>
            </a:r>
            <a:r>
              <a:rPr lang="en-US" altLang="en-US" sz="4000" dirty="0"/>
              <a:t> </a:t>
            </a:r>
            <a:r>
              <a:rPr lang="en-US" altLang="en-US" sz="4000" dirty="0" err="1"/>
              <a:t>chuỗi</a:t>
            </a:r>
            <a:r>
              <a:rPr lang="en-US" altLang="en-US" sz="4000" dirty="0"/>
              <a:t> </a:t>
            </a:r>
            <a:r>
              <a:rPr lang="en-US" altLang="en-US" sz="4000" dirty="0" err="1"/>
              <a:t>thời</a:t>
            </a:r>
            <a:r>
              <a:rPr lang="en-US" altLang="en-US" sz="4000" dirty="0"/>
              <a:t> </a:t>
            </a:r>
            <a:r>
              <a:rPr lang="en-US" altLang="en-US" sz="4000" dirty="0" err="1"/>
              <a:t>gian</a:t>
            </a:r>
            <a:endParaRPr lang="en-US" altLang="en-US" sz="4000" dirty="0"/>
          </a:p>
        </p:txBody>
      </p:sp>
      <p:sp>
        <p:nvSpPr>
          <p:cNvPr id="14341" name="Rectangle 3">
            <a:extLst>
              <a:ext uri="{FF2B5EF4-FFF2-40B4-BE49-F238E27FC236}">
                <a16:creationId xmlns:a16="http://schemas.microsoft.com/office/drawing/2014/main" id="{1A6C21E1-4B33-4D09-88CF-32132F3F5963}"/>
              </a:ext>
            </a:extLst>
          </p:cNvPr>
          <p:cNvSpPr>
            <a:spLocks noGrp="1" noChangeArrowheads="1"/>
          </p:cNvSpPr>
          <p:nvPr>
            <p:ph type="body" idx="1"/>
          </p:nvPr>
        </p:nvSpPr>
        <p:spPr/>
        <p:txBody>
          <a:bodyPr/>
          <a:lstStyle/>
          <a:p>
            <a:pPr eaLnBrk="1" hangingPunct="1">
              <a:lnSpc>
                <a:spcPct val="110000"/>
              </a:lnSpc>
            </a:pPr>
            <a:r>
              <a:rPr lang="en-US" altLang="en-US" sz="2400" dirty="0" err="1"/>
              <a:t>Ước</a:t>
            </a:r>
            <a:r>
              <a:rPr lang="en-US" altLang="en-US" sz="2400" dirty="0"/>
              <a:t> l</a:t>
            </a:r>
            <a:r>
              <a:rPr lang="vi-VN" altLang="en-US" sz="2400" dirty="0"/>
              <a:t>ư</a:t>
            </a:r>
            <a:r>
              <a:rPr lang="en-US" altLang="en-US" sz="2400" dirty="0" err="1"/>
              <a:t>ợng</a:t>
            </a:r>
            <a:r>
              <a:rPr lang="en-US" altLang="en-US" sz="2400" dirty="0"/>
              <a:t> </a:t>
            </a:r>
            <a:r>
              <a:rPr lang="en-US" altLang="en-US" sz="2400" dirty="0" err="1"/>
              <a:t>yếu</a:t>
            </a:r>
            <a:r>
              <a:rPr lang="en-US" altLang="en-US" sz="2400" dirty="0"/>
              <a:t> </a:t>
            </a:r>
            <a:r>
              <a:rPr lang="en-US" altLang="en-US" sz="2400" dirty="0" err="1"/>
              <a:t>tố</a:t>
            </a:r>
            <a:r>
              <a:rPr lang="en-US" altLang="en-US" sz="2400" dirty="0"/>
              <a:t> </a:t>
            </a:r>
            <a:r>
              <a:rPr lang="en-US" altLang="en-US" sz="2400" dirty="0" err="1"/>
              <a:t>mùa</a:t>
            </a:r>
            <a:endParaRPr lang="en-US" altLang="en-US" sz="2400" dirty="0"/>
          </a:p>
          <a:p>
            <a:pPr lvl="1" eaLnBrk="1" hangingPunct="1">
              <a:lnSpc>
                <a:spcPct val="110000"/>
              </a:lnSpc>
            </a:pPr>
            <a:r>
              <a:rPr lang="en-US" altLang="en-US" sz="2000" dirty="0" err="1"/>
              <a:t>Chỉ</a:t>
            </a:r>
            <a:r>
              <a:rPr lang="en-US" altLang="en-US" sz="2000" dirty="0"/>
              <a:t> </a:t>
            </a:r>
            <a:r>
              <a:rPr lang="en-US" altLang="en-US" sz="2000" dirty="0" err="1"/>
              <a:t>số</a:t>
            </a:r>
            <a:r>
              <a:rPr lang="en-US" altLang="en-US" sz="2000" dirty="0"/>
              <a:t> </a:t>
            </a:r>
            <a:r>
              <a:rPr lang="en-US" altLang="en-US" sz="2000" dirty="0" err="1"/>
              <a:t>mùa</a:t>
            </a:r>
            <a:endParaRPr lang="en-US" altLang="en-US" sz="2000" dirty="0"/>
          </a:p>
          <a:p>
            <a:pPr lvl="2" eaLnBrk="1" hangingPunct="1">
              <a:lnSpc>
                <a:spcPct val="110000"/>
              </a:lnSpc>
            </a:pPr>
            <a:r>
              <a:rPr lang="en-US" altLang="en-US" sz="1800" dirty="0" err="1"/>
              <a:t>Tập</a:t>
            </a:r>
            <a:r>
              <a:rPr lang="en-US" altLang="en-US" sz="1800" dirty="0"/>
              <a:t> </a:t>
            </a:r>
            <a:r>
              <a:rPr lang="en-US" altLang="en-US" sz="1800" dirty="0" err="1"/>
              <a:t>hợp</a:t>
            </a:r>
            <a:r>
              <a:rPr lang="en-US" altLang="en-US" sz="1800" dirty="0"/>
              <a:t> </a:t>
            </a:r>
            <a:r>
              <a:rPr lang="en-US" altLang="en-US" sz="1800" dirty="0" err="1"/>
              <a:t>các</a:t>
            </a:r>
            <a:r>
              <a:rPr lang="en-US" altLang="en-US" sz="1800" dirty="0"/>
              <a:t> </a:t>
            </a:r>
            <a:r>
              <a:rPr lang="en-US" altLang="en-US" sz="1800" dirty="0" err="1"/>
              <a:t>số</a:t>
            </a:r>
            <a:r>
              <a:rPr lang="en-US" altLang="en-US" sz="1800" dirty="0"/>
              <a:t> </a:t>
            </a:r>
            <a:r>
              <a:rPr lang="en-US" altLang="en-US" sz="1800" dirty="0" err="1"/>
              <a:t>biểu</a:t>
            </a:r>
            <a:r>
              <a:rPr lang="en-US" altLang="en-US" sz="1800" dirty="0"/>
              <a:t> </a:t>
            </a:r>
            <a:r>
              <a:rPr lang="en-US" altLang="en-US" sz="1800" dirty="0" err="1"/>
              <a:t>diễn</a:t>
            </a:r>
            <a:r>
              <a:rPr lang="en-US" altLang="en-US" sz="1800" dirty="0"/>
              <a:t> </a:t>
            </a:r>
            <a:r>
              <a:rPr lang="en-US" altLang="en-US" sz="1800" dirty="0" err="1"/>
              <a:t>giá</a:t>
            </a:r>
            <a:r>
              <a:rPr lang="en-US" altLang="en-US" sz="1800" dirty="0"/>
              <a:t> </a:t>
            </a:r>
            <a:r>
              <a:rPr lang="en-US" altLang="en-US" sz="1800" dirty="0" err="1"/>
              <a:t>trị</a:t>
            </a:r>
            <a:r>
              <a:rPr lang="en-US" altLang="en-US" sz="1800" dirty="0"/>
              <a:t> t</a:t>
            </a:r>
            <a:r>
              <a:rPr lang="vi-VN" altLang="en-US" sz="1800" dirty="0"/>
              <a:t>ư</a:t>
            </a:r>
            <a:r>
              <a:rPr lang="en-US" altLang="en-US" sz="1800" dirty="0" err="1"/>
              <a:t>ơng</a:t>
            </a:r>
            <a:r>
              <a:rPr lang="en-US" altLang="en-US" sz="1800" dirty="0"/>
              <a:t> </a:t>
            </a:r>
            <a:r>
              <a:rPr lang="en-US" altLang="en-US" sz="1800" dirty="0" err="1"/>
              <a:t>đối</a:t>
            </a:r>
            <a:r>
              <a:rPr lang="en-US" altLang="en-US" sz="1800" dirty="0"/>
              <a:t> </a:t>
            </a:r>
            <a:r>
              <a:rPr lang="en-US" altLang="en-US" sz="1800" dirty="0" err="1"/>
              <a:t>của</a:t>
            </a:r>
            <a:r>
              <a:rPr lang="en-US" altLang="en-US" sz="1800" dirty="0"/>
              <a:t> </a:t>
            </a:r>
            <a:r>
              <a:rPr lang="en-US" altLang="en-US" sz="1800" dirty="0" err="1"/>
              <a:t>biến</a:t>
            </a:r>
            <a:r>
              <a:rPr lang="en-US" altLang="en-US" sz="1800" dirty="0"/>
              <a:t> </a:t>
            </a:r>
            <a:r>
              <a:rPr lang="en-US" altLang="en-US" sz="1800" dirty="0" err="1"/>
              <a:t>theo</a:t>
            </a:r>
            <a:r>
              <a:rPr lang="en-US" altLang="en-US" sz="1800" dirty="0"/>
              <a:t> </a:t>
            </a:r>
            <a:r>
              <a:rPr lang="en-US" altLang="en-US" sz="1800" dirty="0" err="1"/>
              <a:t>các</a:t>
            </a:r>
            <a:r>
              <a:rPr lang="en-US" altLang="en-US" sz="1800" dirty="0"/>
              <a:t> </a:t>
            </a:r>
            <a:r>
              <a:rPr lang="en-US" altLang="en-US" sz="1800" dirty="0" err="1"/>
              <a:t>tháng</a:t>
            </a:r>
            <a:r>
              <a:rPr lang="en-US" altLang="en-US" sz="1800" dirty="0"/>
              <a:t> </a:t>
            </a:r>
            <a:r>
              <a:rPr lang="en-US" altLang="en-US" sz="1800" dirty="0" err="1"/>
              <a:t>trong</a:t>
            </a:r>
            <a:r>
              <a:rPr lang="en-US" altLang="en-US" sz="1800" dirty="0"/>
              <a:t> </a:t>
            </a:r>
            <a:r>
              <a:rPr lang="en-US" altLang="en-US" sz="1800" dirty="0" err="1"/>
              <a:t>năm</a:t>
            </a:r>
            <a:endParaRPr lang="en-US" altLang="en-US" sz="1800" dirty="0"/>
          </a:p>
          <a:p>
            <a:pPr lvl="2" eaLnBrk="1" hangingPunct="1">
              <a:lnSpc>
                <a:spcPct val="110000"/>
              </a:lnSpc>
            </a:pPr>
            <a:r>
              <a:rPr lang="en-US" altLang="en-US" sz="1800" dirty="0" err="1"/>
              <a:t>v.d</a:t>
            </a:r>
            <a:r>
              <a:rPr lang="en-US" altLang="en-US" sz="1800" dirty="0"/>
              <a:t>., </a:t>
            </a:r>
            <a:r>
              <a:rPr lang="en-US" altLang="en-US" sz="1800" dirty="0" err="1"/>
              <a:t>nếu</a:t>
            </a:r>
            <a:r>
              <a:rPr lang="en-US" altLang="en-US" sz="1800" dirty="0"/>
              <a:t> </a:t>
            </a:r>
            <a:r>
              <a:rPr lang="en-US" altLang="en-US" sz="1800" dirty="0" err="1"/>
              <a:t>doanh</a:t>
            </a:r>
            <a:r>
              <a:rPr lang="en-US" altLang="en-US" sz="1800" dirty="0"/>
              <a:t> </a:t>
            </a:r>
            <a:r>
              <a:rPr lang="en-US" altLang="en-US" sz="1800" dirty="0" err="1"/>
              <a:t>số</a:t>
            </a:r>
            <a:r>
              <a:rPr lang="en-US" altLang="en-US" sz="1800" dirty="0"/>
              <a:t> </a:t>
            </a:r>
            <a:r>
              <a:rPr lang="en-US" altLang="en-US" sz="1800" dirty="0" err="1"/>
              <a:t>của</a:t>
            </a:r>
            <a:r>
              <a:rPr lang="en-US" altLang="en-US" sz="1800" dirty="0"/>
              <a:t> </a:t>
            </a:r>
            <a:r>
              <a:rPr lang="en-US" altLang="en-US" sz="1800" dirty="0" err="1"/>
              <a:t>tháng</a:t>
            </a:r>
            <a:r>
              <a:rPr lang="en-US" altLang="en-US" sz="1800" dirty="0"/>
              <a:t> 10, 11, </a:t>
            </a:r>
            <a:r>
              <a:rPr lang="en-US" altLang="en-US" sz="1800" dirty="0" err="1"/>
              <a:t>và</a:t>
            </a:r>
            <a:r>
              <a:rPr lang="en-US" altLang="en-US" sz="1800" dirty="0"/>
              <a:t> 12 </a:t>
            </a:r>
            <a:r>
              <a:rPr lang="en-US" altLang="en-US" sz="1800" dirty="0" err="1"/>
              <a:t>là</a:t>
            </a:r>
            <a:r>
              <a:rPr lang="en-US" altLang="en-US" sz="1800" dirty="0"/>
              <a:t> 80%, 120%, </a:t>
            </a:r>
            <a:r>
              <a:rPr lang="en-US" altLang="en-US" sz="1800" dirty="0" err="1"/>
              <a:t>và</a:t>
            </a:r>
            <a:r>
              <a:rPr lang="en-US" altLang="en-US" sz="1800" dirty="0"/>
              <a:t> 140% </a:t>
            </a:r>
            <a:r>
              <a:rPr lang="en-US" altLang="en-US" sz="1800" dirty="0" err="1"/>
              <a:t>của</a:t>
            </a:r>
            <a:r>
              <a:rPr lang="en-US" altLang="en-US" sz="1800" dirty="0"/>
              <a:t> </a:t>
            </a:r>
            <a:r>
              <a:rPr lang="en-US" altLang="en-US" sz="1800" dirty="0" err="1"/>
              <a:t>trung</a:t>
            </a:r>
            <a:r>
              <a:rPr lang="en-US" altLang="en-US" sz="1800" dirty="0"/>
              <a:t> </a:t>
            </a:r>
            <a:r>
              <a:rPr lang="en-US" altLang="en-US" sz="1800" dirty="0" err="1"/>
              <a:t>bình</a:t>
            </a:r>
            <a:r>
              <a:rPr lang="en-US" altLang="en-US" sz="1800" dirty="0"/>
              <a:t> </a:t>
            </a:r>
            <a:r>
              <a:rPr lang="en-US" altLang="en-US" sz="1800" dirty="0" err="1"/>
              <a:t>doanh</a:t>
            </a:r>
            <a:r>
              <a:rPr lang="en-US" altLang="en-US" sz="1800" dirty="0"/>
              <a:t> </a:t>
            </a:r>
            <a:r>
              <a:rPr lang="en-US" altLang="en-US" sz="1800" dirty="0" err="1"/>
              <a:t>số</a:t>
            </a:r>
            <a:r>
              <a:rPr lang="en-US" altLang="en-US" sz="1800" dirty="0"/>
              <a:t> </a:t>
            </a:r>
            <a:r>
              <a:rPr lang="en-US" altLang="en-US" sz="1800" dirty="0" err="1"/>
              <a:t>các</a:t>
            </a:r>
            <a:r>
              <a:rPr lang="en-US" altLang="en-US" sz="1800" dirty="0"/>
              <a:t> </a:t>
            </a:r>
            <a:r>
              <a:rPr lang="en-US" altLang="en-US" sz="1800" dirty="0" err="1"/>
              <a:t>tháng</a:t>
            </a:r>
            <a:r>
              <a:rPr lang="en-US" altLang="en-US" sz="1800" dirty="0"/>
              <a:t> </a:t>
            </a:r>
            <a:r>
              <a:rPr lang="en-US" altLang="en-US" sz="1800" dirty="0" err="1"/>
              <a:t>trong</a:t>
            </a:r>
            <a:r>
              <a:rPr lang="en-US" altLang="en-US" sz="1800" dirty="0"/>
              <a:t> </a:t>
            </a:r>
            <a:r>
              <a:rPr lang="en-US" altLang="en-US" sz="1800" dirty="0" err="1"/>
              <a:t>năm</a:t>
            </a:r>
            <a:r>
              <a:rPr lang="en-US" altLang="en-US" sz="1800" dirty="0"/>
              <a:t>, </a:t>
            </a:r>
            <a:r>
              <a:rPr lang="en-US" altLang="en-US" sz="1800" dirty="0" err="1"/>
              <a:t>thì</a:t>
            </a:r>
            <a:r>
              <a:rPr lang="en-US" altLang="en-US" sz="1800" dirty="0"/>
              <a:t> </a:t>
            </a:r>
            <a:r>
              <a:rPr lang="en-US" altLang="en-US" sz="1800" dirty="0" err="1"/>
              <a:t>khi</a:t>
            </a:r>
            <a:r>
              <a:rPr lang="en-US" altLang="en-US" sz="1800" dirty="0"/>
              <a:t> </a:t>
            </a:r>
            <a:r>
              <a:rPr lang="en-US" altLang="en-US" sz="1800" dirty="0" err="1"/>
              <a:t>đó</a:t>
            </a:r>
            <a:r>
              <a:rPr lang="en-US" altLang="en-US" sz="1800" dirty="0"/>
              <a:t> 80, 120, </a:t>
            </a:r>
            <a:r>
              <a:rPr lang="en-US" altLang="en-US" sz="1800" dirty="0" err="1"/>
              <a:t>và</a:t>
            </a:r>
            <a:r>
              <a:rPr lang="en-US" altLang="en-US" sz="1800" dirty="0"/>
              <a:t> 140 </a:t>
            </a:r>
            <a:r>
              <a:rPr lang="en-US" altLang="en-US" sz="1800" dirty="0" err="1"/>
              <a:t>là</a:t>
            </a:r>
            <a:r>
              <a:rPr lang="en-US" altLang="en-US" sz="1800" dirty="0"/>
              <a:t> </a:t>
            </a:r>
            <a:r>
              <a:rPr lang="en-US" altLang="en-US" sz="1800" dirty="0" err="1"/>
              <a:t>chỉ</a:t>
            </a:r>
            <a:r>
              <a:rPr lang="en-US" altLang="en-US" sz="1800" dirty="0"/>
              <a:t> </a:t>
            </a:r>
            <a:r>
              <a:rPr lang="en-US" altLang="en-US" sz="1800" dirty="0" err="1"/>
              <a:t>số</a:t>
            </a:r>
            <a:r>
              <a:rPr lang="en-US" altLang="en-US" sz="1800" dirty="0"/>
              <a:t> </a:t>
            </a:r>
            <a:r>
              <a:rPr lang="en-US" altLang="en-US" sz="1800" dirty="0" err="1"/>
              <a:t>mùa</a:t>
            </a:r>
            <a:r>
              <a:rPr lang="en-US" altLang="en-US" sz="1800" dirty="0"/>
              <a:t> </a:t>
            </a:r>
            <a:r>
              <a:rPr lang="en-US" altLang="en-US" sz="1800" dirty="0" err="1"/>
              <a:t>của</a:t>
            </a:r>
            <a:r>
              <a:rPr lang="en-US" altLang="en-US" sz="1800" dirty="0"/>
              <a:t> </a:t>
            </a:r>
            <a:r>
              <a:rPr lang="en-US" altLang="en-US" sz="1800" dirty="0" err="1"/>
              <a:t>những</a:t>
            </a:r>
            <a:r>
              <a:rPr lang="en-US" altLang="en-US" sz="1800" dirty="0"/>
              <a:t> </a:t>
            </a:r>
            <a:r>
              <a:rPr lang="en-US" altLang="en-US" sz="1800" dirty="0" err="1"/>
              <a:t>tháng</a:t>
            </a:r>
            <a:r>
              <a:rPr lang="en-US" altLang="en-US" sz="1800" dirty="0"/>
              <a:t> </a:t>
            </a:r>
            <a:r>
              <a:rPr lang="en-US" altLang="en-US" sz="1800" dirty="0" err="1"/>
              <a:t>này</a:t>
            </a:r>
            <a:endParaRPr lang="en-US" altLang="en-US" sz="1800" dirty="0"/>
          </a:p>
          <a:p>
            <a:pPr lvl="1" eaLnBrk="1" hangingPunct="1">
              <a:lnSpc>
                <a:spcPct val="110000"/>
              </a:lnSpc>
            </a:pPr>
            <a:r>
              <a:rPr lang="en-US" altLang="en-US" sz="2000" dirty="0" err="1"/>
              <a:t>Tách</a:t>
            </a:r>
            <a:r>
              <a:rPr lang="en-US" altLang="en-US" sz="2000" dirty="0"/>
              <a:t> </a:t>
            </a:r>
            <a:r>
              <a:rPr lang="en-US" altLang="en-US" sz="2000" dirty="0" err="1"/>
              <a:t>dữ</a:t>
            </a:r>
            <a:r>
              <a:rPr lang="en-US" altLang="en-US" sz="2000" dirty="0"/>
              <a:t> </a:t>
            </a:r>
            <a:r>
              <a:rPr lang="en-US" altLang="en-US" sz="2000" dirty="0" err="1"/>
              <a:t>liệu</a:t>
            </a:r>
            <a:r>
              <a:rPr lang="en-US" altLang="en-US" sz="2000" dirty="0"/>
              <a:t> </a:t>
            </a:r>
            <a:r>
              <a:rPr lang="en-US" altLang="en-US" sz="2000" dirty="0" err="1"/>
              <a:t>mùa</a:t>
            </a:r>
            <a:endParaRPr lang="en-US" altLang="en-US" sz="2000" dirty="0"/>
          </a:p>
          <a:p>
            <a:pPr lvl="2" eaLnBrk="1" hangingPunct="1">
              <a:lnSpc>
                <a:spcPct val="110000"/>
              </a:lnSpc>
            </a:pPr>
            <a:r>
              <a:rPr lang="en-US" altLang="en-US" sz="1800" dirty="0" err="1"/>
              <a:t>Dữ</a:t>
            </a:r>
            <a:r>
              <a:rPr lang="en-US" altLang="en-US" sz="1800" dirty="0"/>
              <a:t> </a:t>
            </a:r>
            <a:r>
              <a:rPr lang="en-US" altLang="en-US" sz="1800" dirty="0" err="1"/>
              <a:t>liệu</a:t>
            </a:r>
            <a:r>
              <a:rPr lang="en-US" altLang="en-US" sz="1800" dirty="0"/>
              <a:t> đ</a:t>
            </a:r>
            <a:r>
              <a:rPr lang="vi-VN" altLang="en-US" sz="1800" dirty="0"/>
              <a:t>ư</a:t>
            </a:r>
            <a:r>
              <a:rPr lang="en-US" altLang="en-US" sz="1800" dirty="0" err="1"/>
              <a:t>ợc</a:t>
            </a:r>
            <a:r>
              <a:rPr lang="en-US" altLang="en-US" sz="1800" dirty="0"/>
              <a:t> </a:t>
            </a:r>
            <a:r>
              <a:rPr lang="en-US" altLang="en-US" sz="1800" dirty="0" err="1"/>
              <a:t>điều</a:t>
            </a:r>
            <a:r>
              <a:rPr lang="en-US" altLang="en-US" sz="1800" dirty="0"/>
              <a:t> </a:t>
            </a:r>
            <a:r>
              <a:rPr lang="en-US" altLang="en-US" sz="1800" dirty="0" err="1"/>
              <a:t>chỉnh</a:t>
            </a:r>
            <a:r>
              <a:rPr lang="en-US" altLang="en-US" sz="1800" dirty="0"/>
              <a:t> t</a:t>
            </a:r>
            <a:r>
              <a:rPr lang="vi-VN" altLang="en-US" sz="1800" dirty="0"/>
              <a:t>ư</a:t>
            </a:r>
            <a:r>
              <a:rPr lang="en-US" altLang="en-US" sz="1800" dirty="0" err="1"/>
              <a:t>ơng</a:t>
            </a:r>
            <a:r>
              <a:rPr lang="en-US" altLang="en-US" sz="1800" dirty="0"/>
              <a:t> </a:t>
            </a:r>
            <a:r>
              <a:rPr lang="en-US" altLang="en-US" sz="1800" dirty="0" err="1"/>
              <a:t>ứng</a:t>
            </a:r>
            <a:r>
              <a:rPr lang="en-US" altLang="en-US" sz="1800" dirty="0"/>
              <a:t> </a:t>
            </a:r>
            <a:r>
              <a:rPr lang="en-US" altLang="en-US" sz="1800" dirty="0" err="1"/>
              <a:t>với</a:t>
            </a:r>
            <a:r>
              <a:rPr lang="en-US" altLang="en-US" sz="1800" dirty="0"/>
              <a:t> </a:t>
            </a:r>
            <a:r>
              <a:rPr lang="en-US" altLang="en-US" sz="1800" dirty="0" err="1"/>
              <a:t>thay</a:t>
            </a:r>
            <a:r>
              <a:rPr lang="en-US" altLang="en-US" sz="1800" dirty="0"/>
              <a:t> </a:t>
            </a:r>
            <a:r>
              <a:rPr lang="en-US" altLang="en-US" sz="1800" dirty="0" err="1"/>
              <a:t>đổi</a:t>
            </a:r>
            <a:r>
              <a:rPr lang="en-US" altLang="en-US" sz="1800" dirty="0"/>
              <a:t> </a:t>
            </a:r>
            <a:r>
              <a:rPr lang="en-US" altLang="en-US" sz="1800" dirty="0" err="1"/>
              <a:t>theo</a:t>
            </a:r>
            <a:r>
              <a:rPr lang="en-US" altLang="en-US" sz="1800" dirty="0"/>
              <a:t> </a:t>
            </a:r>
            <a:r>
              <a:rPr lang="en-US" altLang="en-US" sz="1800" dirty="0" err="1"/>
              <a:t>mùa</a:t>
            </a:r>
            <a:endParaRPr lang="en-US" altLang="en-US" sz="1800" dirty="0"/>
          </a:p>
          <a:p>
            <a:pPr lvl="2" eaLnBrk="1" hangingPunct="1">
              <a:lnSpc>
                <a:spcPct val="110000"/>
              </a:lnSpc>
            </a:pPr>
            <a:r>
              <a:rPr lang="en-US" altLang="en-US" sz="1800" dirty="0" err="1"/>
              <a:t>v.d</a:t>
            </a:r>
            <a:r>
              <a:rPr lang="en-US" altLang="en-US" sz="1800" dirty="0"/>
              <a:t>., chia </a:t>
            </a:r>
            <a:r>
              <a:rPr lang="en-US" altLang="en-US" sz="1800" dirty="0" err="1"/>
              <a:t>dữ</a:t>
            </a:r>
            <a:r>
              <a:rPr lang="en-US" altLang="en-US" sz="1800" dirty="0"/>
              <a:t> </a:t>
            </a:r>
            <a:r>
              <a:rPr lang="en-US" altLang="en-US" sz="1800" dirty="0" err="1"/>
              <a:t>liệu</a:t>
            </a:r>
            <a:r>
              <a:rPr lang="en-US" altLang="en-US" sz="1800" dirty="0"/>
              <a:t> </a:t>
            </a:r>
            <a:r>
              <a:rPr lang="en-US" altLang="en-US" sz="1800" dirty="0" err="1"/>
              <a:t>tháng</a:t>
            </a:r>
            <a:r>
              <a:rPr lang="en-US" altLang="en-US" sz="1800" dirty="0"/>
              <a:t> </a:t>
            </a:r>
            <a:r>
              <a:rPr lang="en-US" altLang="en-US" sz="1800" dirty="0" err="1"/>
              <a:t>gốc</a:t>
            </a:r>
            <a:r>
              <a:rPr lang="en-US" altLang="en-US" sz="1800" dirty="0"/>
              <a:t> </a:t>
            </a:r>
            <a:r>
              <a:rPr lang="en-US" altLang="en-US" sz="1800" dirty="0" err="1"/>
              <a:t>theo</a:t>
            </a:r>
            <a:r>
              <a:rPr lang="en-US" altLang="en-US" sz="1800" dirty="0"/>
              <a:t> </a:t>
            </a:r>
            <a:r>
              <a:rPr lang="en-US" altLang="en-US" sz="1800" dirty="0" err="1"/>
              <a:t>chỉ</a:t>
            </a:r>
            <a:r>
              <a:rPr lang="en-US" altLang="en-US" sz="1800" dirty="0"/>
              <a:t> </a:t>
            </a:r>
            <a:r>
              <a:rPr lang="en-US" altLang="en-US" sz="1800" dirty="0" err="1"/>
              <a:t>số</a:t>
            </a:r>
            <a:r>
              <a:rPr lang="en-US" altLang="en-US" sz="1800" dirty="0"/>
              <a:t> </a:t>
            </a:r>
            <a:r>
              <a:rPr lang="en-US" altLang="en-US" sz="1800" dirty="0" err="1"/>
              <a:t>mùa</a:t>
            </a:r>
            <a:r>
              <a:rPr lang="en-US" altLang="en-US" sz="1800" dirty="0"/>
              <a:t> t</a:t>
            </a:r>
            <a:r>
              <a:rPr lang="vi-VN" altLang="en-US" sz="1800" dirty="0"/>
              <a:t>ư</a:t>
            </a:r>
            <a:r>
              <a:rPr lang="en-US" altLang="en-US" sz="1800" dirty="0" err="1"/>
              <a:t>ơng</a:t>
            </a:r>
            <a:r>
              <a:rPr lang="en-US" altLang="en-US" sz="1800" dirty="0"/>
              <a:t> </a:t>
            </a:r>
            <a:r>
              <a:rPr lang="en-US" altLang="en-US" sz="1800" dirty="0" err="1"/>
              <a:t>ứng</a:t>
            </a:r>
            <a:endParaRPr lang="en-US" altLang="en-US" sz="1800" dirty="0"/>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a:extLst>
              <a:ext uri="{FF2B5EF4-FFF2-40B4-BE49-F238E27FC236}">
                <a16:creationId xmlns:a16="http://schemas.microsoft.com/office/drawing/2014/main" id="{19A63D97-EBBA-4DCF-BB1C-AFF6FF4BE150}"/>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Data Mining</a:t>
            </a:r>
          </a:p>
        </p:txBody>
      </p:sp>
      <p:sp>
        <p:nvSpPr>
          <p:cNvPr id="16387" name="Slide Number Placeholder 5">
            <a:extLst>
              <a:ext uri="{FF2B5EF4-FFF2-40B4-BE49-F238E27FC236}">
                <a16:creationId xmlns:a16="http://schemas.microsoft.com/office/drawing/2014/main" id="{5F6B0FC4-F78B-4600-BF5B-CD441010A3EF}"/>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5C9C53-F538-4435-823E-28A7ACDAAFA5}" type="slidenum">
              <a:rPr lang="en-US" altLang="en-US"/>
              <a:pPr/>
              <a:t>21</a:t>
            </a:fld>
            <a:endParaRPr lang="en-US" altLang="en-US"/>
          </a:p>
        </p:txBody>
      </p:sp>
      <p:sp>
        <p:nvSpPr>
          <p:cNvPr id="16388" name="Rectangle 2">
            <a:extLst>
              <a:ext uri="{FF2B5EF4-FFF2-40B4-BE49-F238E27FC236}">
                <a16:creationId xmlns:a16="http://schemas.microsoft.com/office/drawing/2014/main" id="{102CCF06-F8FE-4247-94AE-E1F9BAEB2F56}"/>
              </a:ext>
            </a:extLst>
          </p:cNvPr>
          <p:cNvSpPr>
            <a:spLocks noGrp="1" noChangeArrowheads="1"/>
          </p:cNvSpPr>
          <p:nvPr>
            <p:ph type="title"/>
          </p:nvPr>
        </p:nvSpPr>
        <p:spPr/>
        <p:txBody>
          <a:bodyPr/>
          <a:lstStyle/>
          <a:p>
            <a:pPr eaLnBrk="1" hangingPunct="1"/>
            <a:r>
              <a:rPr lang="en-US" altLang="en-US" sz="4000" dirty="0" err="1"/>
              <a:t>Khám</a:t>
            </a:r>
            <a:r>
              <a:rPr lang="en-US" altLang="en-US" sz="4000" dirty="0"/>
              <a:t> </a:t>
            </a:r>
            <a:r>
              <a:rPr lang="en-US" altLang="en-US" sz="4000" dirty="0" err="1"/>
              <a:t>phá</a:t>
            </a:r>
            <a:r>
              <a:rPr lang="en-US" altLang="en-US" sz="4000" dirty="0"/>
              <a:t> </a:t>
            </a:r>
            <a:r>
              <a:rPr lang="en-US" altLang="en-US" sz="4000" dirty="0" err="1"/>
              <a:t>khuynh</a:t>
            </a:r>
            <a:r>
              <a:rPr lang="en-US" altLang="en-US" sz="4000" dirty="0"/>
              <a:t> </a:t>
            </a:r>
            <a:r>
              <a:rPr lang="en-US" altLang="en-US" sz="4000" dirty="0" err="1"/>
              <a:t>trong</a:t>
            </a:r>
            <a:r>
              <a:rPr lang="en-US" altLang="en-US" sz="4000" dirty="0"/>
              <a:t> </a:t>
            </a:r>
            <a:r>
              <a:rPr lang="en-US" altLang="en-US" sz="4000" dirty="0" err="1"/>
              <a:t>chuỗi</a:t>
            </a:r>
            <a:r>
              <a:rPr lang="en-US" altLang="en-US" sz="4000" dirty="0"/>
              <a:t> </a:t>
            </a:r>
            <a:r>
              <a:rPr lang="en-US" altLang="en-US" sz="4000" dirty="0" err="1"/>
              <a:t>thời</a:t>
            </a:r>
            <a:r>
              <a:rPr lang="en-US" altLang="en-US" sz="4000" dirty="0"/>
              <a:t> </a:t>
            </a:r>
            <a:r>
              <a:rPr lang="en-US" altLang="en-US" sz="4000" dirty="0" err="1"/>
              <a:t>gian</a:t>
            </a:r>
            <a:endParaRPr lang="en-US" altLang="en-US" sz="4000" dirty="0"/>
          </a:p>
        </p:txBody>
      </p:sp>
      <p:sp>
        <p:nvSpPr>
          <p:cNvPr id="16389" name="Rectangle 3">
            <a:extLst>
              <a:ext uri="{FF2B5EF4-FFF2-40B4-BE49-F238E27FC236}">
                <a16:creationId xmlns:a16="http://schemas.microsoft.com/office/drawing/2014/main" id="{2A142A2B-C966-463B-A0C4-3B008C02BFCA}"/>
              </a:ext>
            </a:extLst>
          </p:cNvPr>
          <p:cNvSpPr>
            <a:spLocks noGrp="1" noChangeArrowheads="1"/>
          </p:cNvSpPr>
          <p:nvPr>
            <p:ph type="body" idx="1"/>
          </p:nvPr>
        </p:nvSpPr>
        <p:spPr/>
        <p:txBody>
          <a:bodyPr/>
          <a:lstStyle/>
          <a:p>
            <a:pPr eaLnBrk="1" hangingPunct="1">
              <a:lnSpc>
                <a:spcPct val="110000"/>
              </a:lnSpc>
            </a:pPr>
            <a:r>
              <a:rPr lang="en-US" altLang="en-US" sz="2400" dirty="0" err="1"/>
              <a:t>Ước</a:t>
            </a:r>
            <a:r>
              <a:rPr lang="en-US" altLang="en-US" sz="2400" dirty="0"/>
              <a:t> l</a:t>
            </a:r>
            <a:r>
              <a:rPr lang="vi-VN" altLang="en-US" sz="2400" dirty="0"/>
              <a:t>ư</a:t>
            </a:r>
            <a:r>
              <a:rPr lang="en-US" altLang="en-US" sz="2400" dirty="0" err="1"/>
              <a:t>ợng</a:t>
            </a:r>
            <a:r>
              <a:rPr lang="en-US" altLang="en-US" sz="2400" dirty="0"/>
              <a:t> </a:t>
            </a:r>
            <a:r>
              <a:rPr lang="en-US" altLang="en-US" sz="2400" dirty="0" err="1"/>
              <a:t>biến</a:t>
            </a:r>
            <a:r>
              <a:rPr lang="en-US" altLang="en-US" sz="2400" dirty="0"/>
              <a:t> </a:t>
            </a:r>
            <a:r>
              <a:rPr lang="en-US" altLang="en-US" sz="2400" dirty="0" err="1"/>
              <a:t>đổi</a:t>
            </a:r>
            <a:r>
              <a:rPr lang="en-US" altLang="en-US" sz="2400" dirty="0"/>
              <a:t> chu </a:t>
            </a:r>
            <a:r>
              <a:rPr lang="en-US" altLang="en-US" sz="2400" dirty="0" err="1"/>
              <a:t>kỳ</a:t>
            </a:r>
            <a:endParaRPr lang="en-US" altLang="en-US" sz="2400" dirty="0"/>
          </a:p>
          <a:p>
            <a:pPr lvl="1" eaLnBrk="1" hangingPunct="1">
              <a:lnSpc>
                <a:spcPct val="110000"/>
              </a:lnSpc>
            </a:pPr>
            <a:r>
              <a:rPr lang="en-US" altLang="en-US" sz="2000" dirty="0" err="1"/>
              <a:t>Nếu</a:t>
            </a:r>
            <a:r>
              <a:rPr lang="en-US" altLang="en-US" sz="2000" dirty="0"/>
              <a:t> </a:t>
            </a:r>
            <a:r>
              <a:rPr lang="en-US" altLang="en-US" sz="2000" dirty="0" err="1"/>
              <a:t>có</a:t>
            </a:r>
            <a:r>
              <a:rPr lang="en-US" altLang="en-US" sz="2000" dirty="0"/>
              <a:t> </a:t>
            </a:r>
            <a:r>
              <a:rPr lang="en-US" altLang="en-US" sz="2000" dirty="0" err="1"/>
              <a:t>các</a:t>
            </a:r>
            <a:r>
              <a:rPr lang="en-US" altLang="en-US" sz="2000" dirty="0"/>
              <a:t> chu </a:t>
            </a:r>
            <a:r>
              <a:rPr lang="en-US" altLang="en-US" sz="2000" dirty="0" err="1"/>
              <a:t>kỳ</a:t>
            </a:r>
            <a:r>
              <a:rPr lang="en-US" altLang="en-US" sz="2000" dirty="0"/>
              <a:t> </a:t>
            </a:r>
            <a:r>
              <a:rPr lang="en-US" altLang="en-US" sz="2000" dirty="0" err="1"/>
              <a:t>tuần</a:t>
            </a:r>
            <a:r>
              <a:rPr lang="en-US" altLang="en-US" sz="2000" dirty="0"/>
              <a:t> </a:t>
            </a:r>
            <a:r>
              <a:rPr lang="en-US" altLang="en-US" sz="2000" dirty="0" err="1"/>
              <a:t>hoàn</a:t>
            </a:r>
            <a:r>
              <a:rPr lang="en-US" altLang="en-US" sz="2000" dirty="0"/>
              <a:t>, </a:t>
            </a:r>
            <a:r>
              <a:rPr lang="en-US" altLang="en-US" sz="2000" dirty="0" err="1"/>
              <a:t>có</a:t>
            </a:r>
            <a:r>
              <a:rPr lang="en-US" altLang="en-US" sz="2000" dirty="0"/>
              <a:t> </a:t>
            </a:r>
            <a:r>
              <a:rPr lang="en-US" altLang="en-US" sz="2000" dirty="0" err="1"/>
              <a:t>thể</a:t>
            </a:r>
            <a:r>
              <a:rPr lang="en-US" altLang="en-US" sz="2000" dirty="0"/>
              <a:t> </a:t>
            </a:r>
            <a:r>
              <a:rPr lang="en-US" altLang="en-US" sz="2000" dirty="0" err="1"/>
              <a:t>sử</a:t>
            </a:r>
            <a:r>
              <a:rPr lang="en-US" altLang="en-US" sz="2000" dirty="0"/>
              <a:t> </a:t>
            </a:r>
            <a:r>
              <a:rPr lang="en-US" altLang="en-US" sz="2000" dirty="0" err="1"/>
              <a:t>dụng</a:t>
            </a:r>
            <a:r>
              <a:rPr lang="en-US" altLang="en-US" sz="2000" dirty="0"/>
              <a:t> </a:t>
            </a:r>
            <a:r>
              <a:rPr lang="en-US" altLang="en-US" sz="2000" dirty="0" err="1"/>
              <a:t>chỉ</a:t>
            </a:r>
            <a:r>
              <a:rPr lang="en-US" altLang="en-US" sz="2000" dirty="0"/>
              <a:t> </a:t>
            </a:r>
            <a:r>
              <a:rPr lang="en-US" altLang="en-US" sz="2000" dirty="0" err="1"/>
              <a:t>số</a:t>
            </a:r>
            <a:r>
              <a:rPr lang="en-US" altLang="en-US" sz="2000" dirty="0"/>
              <a:t> chu </a:t>
            </a:r>
            <a:r>
              <a:rPr lang="en-US" altLang="en-US" sz="2000" dirty="0" err="1"/>
              <a:t>kỳ</a:t>
            </a:r>
            <a:r>
              <a:rPr lang="en-US" altLang="en-US" sz="2000" dirty="0"/>
              <a:t> t</a:t>
            </a:r>
            <a:r>
              <a:rPr lang="vi-VN" altLang="en-US" sz="2000" dirty="0"/>
              <a:t>ư</a:t>
            </a:r>
            <a:r>
              <a:rPr lang="en-US" altLang="en-US" sz="2000" dirty="0" err="1"/>
              <a:t>ơng</a:t>
            </a:r>
            <a:r>
              <a:rPr lang="en-US" altLang="en-US" sz="2000" dirty="0"/>
              <a:t> </a:t>
            </a:r>
            <a:r>
              <a:rPr lang="en-US" altLang="en-US" sz="2000" dirty="0" err="1"/>
              <a:t>tự</a:t>
            </a:r>
            <a:r>
              <a:rPr lang="en-US" altLang="en-US" sz="2000" dirty="0"/>
              <a:t> </a:t>
            </a:r>
            <a:r>
              <a:rPr lang="en-US" altLang="en-US" sz="2000" dirty="0" err="1"/>
              <a:t>nh</a:t>
            </a:r>
            <a:r>
              <a:rPr lang="vi-VN" altLang="en-US" sz="2000" dirty="0"/>
              <a:t>ư</a:t>
            </a:r>
            <a:r>
              <a:rPr lang="en-US" altLang="en-US" sz="2000" dirty="0"/>
              <a:t> </a:t>
            </a:r>
            <a:r>
              <a:rPr lang="en-US" altLang="en-US" sz="2000" dirty="0" err="1"/>
              <a:t>chỉ</a:t>
            </a:r>
            <a:r>
              <a:rPr lang="en-US" altLang="en-US" sz="2000" dirty="0"/>
              <a:t> </a:t>
            </a:r>
            <a:r>
              <a:rPr lang="en-US" altLang="en-US" sz="2000" dirty="0" err="1"/>
              <a:t>số</a:t>
            </a:r>
            <a:r>
              <a:rPr lang="en-US" altLang="en-US" sz="2000" dirty="0"/>
              <a:t> </a:t>
            </a:r>
            <a:r>
              <a:rPr lang="en-US" altLang="en-US" sz="2000" dirty="0" err="1"/>
              <a:t>mùa</a:t>
            </a:r>
            <a:endParaRPr lang="en-US" altLang="en-US" sz="2000" dirty="0"/>
          </a:p>
          <a:p>
            <a:pPr eaLnBrk="1" hangingPunct="1">
              <a:lnSpc>
                <a:spcPct val="110000"/>
              </a:lnSpc>
            </a:pPr>
            <a:r>
              <a:rPr lang="en-US" altLang="en-US" sz="2400" dirty="0" err="1"/>
              <a:t>Ước</a:t>
            </a:r>
            <a:r>
              <a:rPr lang="en-US" altLang="en-US" sz="2400" dirty="0"/>
              <a:t> l</a:t>
            </a:r>
            <a:r>
              <a:rPr lang="vi-VN" altLang="en-US" sz="2400" dirty="0"/>
              <a:t>ư</a:t>
            </a:r>
            <a:r>
              <a:rPr lang="en-US" altLang="en-US" sz="2400" dirty="0" err="1"/>
              <a:t>ợng</a:t>
            </a:r>
            <a:r>
              <a:rPr lang="en-US" altLang="en-US" sz="2400" dirty="0"/>
              <a:t> </a:t>
            </a:r>
            <a:r>
              <a:rPr lang="en-US" altLang="en-US" sz="2400" dirty="0" err="1"/>
              <a:t>biến</a:t>
            </a:r>
            <a:r>
              <a:rPr lang="en-US" altLang="en-US" sz="2400" dirty="0"/>
              <a:t> </a:t>
            </a:r>
            <a:r>
              <a:rPr lang="en-US" altLang="en-US" sz="2400" dirty="0" err="1"/>
              <a:t>đổi</a:t>
            </a:r>
            <a:r>
              <a:rPr lang="en-US" altLang="en-US" sz="2400" dirty="0"/>
              <a:t> </a:t>
            </a:r>
            <a:r>
              <a:rPr lang="en-US" altLang="en-US" sz="2400" dirty="0" err="1"/>
              <a:t>bất</a:t>
            </a:r>
            <a:r>
              <a:rPr lang="en-US" altLang="en-US" sz="2400" dirty="0"/>
              <a:t> </a:t>
            </a:r>
            <a:r>
              <a:rPr lang="en-US" altLang="en-US" sz="2400" dirty="0" err="1"/>
              <a:t>th</a:t>
            </a:r>
            <a:r>
              <a:rPr lang="vi-VN" altLang="en-US" sz="2400" dirty="0"/>
              <a:t>ư</a:t>
            </a:r>
            <a:r>
              <a:rPr lang="en-US" altLang="en-US" sz="2400" dirty="0" err="1"/>
              <a:t>ờng</a:t>
            </a:r>
            <a:endParaRPr lang="en-US" altLang="en-US" sz="2400" dirty="0"/>
          </a:p>
          <a:p>
            <a:pPr lvl="1" eaLnBrk="1" hangingPunct="1">
              <a:lnSpc>
                <a:spcPct val="110000"/>
              </a:lnSpc>
            </a:pPr>
            <a:r>
              <a:rPr lang="en-US" altLang="en-US" sz="2000" dirty="0" err="1"/>
              <a:t>Bằng</a:t>
            </a:r>
            <a:r>
              <a:rPr lang="en-US" altLang="en-US" sz="2000" dirty="0"/>
              <a:t> </a:t>
            </a:r>
            <a:r>
              <a:rPr lang="en-US" altLang="en-US" sz="2000" dirty="0" err="1"/>
              <a:t>cách</a:t>
            </a:r>
            <a:r>
              <a:rPr lang="en-US" altLang="en-US" sz="2000" dirty="0"/>
              <a:t> </a:t>
            </a:r>
            <a:r>
              <a:rPr lang="en-US" altLang="en-US" sz="2000" dirty="0" err="1"/>
              <a:t>điều</a:t>
            </a:r>
            <a:r>
              <a:rPr lang="en-US" altLang="en-US" sz="2000" dirty="0"/>
              <a:t> </a:t>
            </a:r>
            <a:r>
              <a:rPr lang="en-US" altLang="en-US" sz="2000" dirty="0" err="1"/>
              <a:t>chỉnh</a:t>
            </a:r>
            <a:r>
              <a:rPr lang="en-US" altLang="en-US" sz="2000" dirty="0"/>
              <a:t> </a:t>
            </a:r>
            <a:r>
              <a:rPr lang="en-US" altLang="en-US" sz="2000" dirty="0" err="1"/>
              <a:t>dữ</a:t>
            </a:r>
            <a:r>
              <a:rPr lang="en-US" altLang="en-US" sz="2000" dirty="0"/>
              <a:t> </a:t>
            </a:r>
            <a:r>
              <a:rPr lang="en-US" altLang="en-US" sz="2000" dirty="0" err="1"/>
              <a:t>liệu</a:t>
            </a:r>
            <a:r>
              <a:rPr lang="en-US" altLang="en-US" sz="2000" dirty="0"/>
              <a:t> </a:t>
            </a:r>
            <a:r>
              <a:rPr lang="en-US" altLang="en-US" sz="2000" dirty="0" err="1"/>
              <a:t>theo</a:t>
            </a:r>
            <a:r>
              <a:rPr lang="en-US" altLang="en-US" sz="2000" dirty="0"/>
              <a:t> </a:t>
            </a:r>
            <a:r>
              <a:rPr lang="en-US" altLang="en-US" sz="2000" dirty="0" err="1"/>
              <a:t>khuynh</a:t>
            </a:r>
            <a:r>
              <a:rPr lang="en-US" altLang="en-US" sz="2000" dirty="0"/>
              <a:t>, </a:t>
            </a:r>
            <a:r>
              <a:rPr lang="en-US" altLang="en-US" sz="2000" dirty="0" err="1"/>
              <a:t>mùa</a:t>
            </a:r>
            <a:r>
              <a:rPr lang="en-US" altLang="en-US" sz="2000" dirty="0"/>
              <a:t> </a:t>
            </a:r>
            <a:r>
              <a:rPr lang="en-US" altLang="en-US" sz="2000" dirty="0" err="1"/>
              <a:t>và</a:t>
            </a:r>
            <a:r>
              <a:rPr lang="en-US" altLang="en-US" sz="2000" dirty="0"/>
              <a:t> chu </a:t>
            </a:r>
            <a:r>
              <a:rPr lang="en-US" altLang="en-US" sz="2000" dirty="0" err="1"/>
              <a:t>kỳ</a:t>
            </a:r>
            <a:endParaRPr lang="en-US" altLang="en-US" sz="2000" dirty="0"/>
          </a:p>
          <a:p>
            <a:pPr eaLnBrk="1" hangingPunct="1">
              <a:lnSpc>
                <a:spcPct val="110000"/>
              </a:lnSpc>
            </a:pPr>
            <a:r>
              <a:rPr lang="en-US" altLang="en-US" sz="2400" dirty="0" err="1"/>
              <a:t>Bằng</a:t>
            </a:r>
            <a:r>
              <a:rPr lang="en-US" altLang="en-US" sz="2400" dirty="0"/>
              <a:t> </a:t>
            </a:r>
            <a:r>
              <a:rPr lang="en-US" altLang="en-US" sz="2400" dirty="0" err="1"/>
              <a:t>việc</a:t>
            </a:r>
            <a:r>
              <a:rPr lang="en-US" altLang="en-US" sz="2400" dirty="0"/>
              <a:t> </a:t>
            </a:r>
            <a:r>
              <a:rPr lang="en-US" altLang="en-US" sz="2400" dirty="0" err="1"/>
              <a:t>phân</a:t>
            </a:r>
            <a:r>
              <a:rPr lang="en-US" altLang="en-US" sz="2400" dirty="0"/>
              <a:t> </a:t>
            </a:r>
            <a:r>
              <a:rPr lang="en-US" altLang="en-US" sz="2400" dirty="0" err="1"/>
              <a:t>tích</a:t>
            </a:r>
            <a:r>
              <a:rPr lang="en-US" altLang="en-US" sz="2400" dirty="0"/>
              <a:t> </a:t>
            </a:r>
            <a:r>
              <a:rPr lang="en-US" altLang="en-US" sz="2400" dirty="0" err="1"/>
              <a:t>có</a:t>
            </a:r>
            <a:r>
              <a:rPr lang="en-US" altLang="en-US" sz="2400" dirty="0"/>
              <a:t> </a:t>
            </a:r>
            <a:r>
              <a:rPr lang="en-US" altLang="en-US" sz="2400" dirty="0" err="1"/>
              <a:t>hệ</a:t>
            </a:r>
            <a:r>
              <a:rPr lang="en-US" altLang="en-US" sz="2400" dirty="0"/>
              <a:t> </a:t>
            </a:r>
            <a:r>
              <a:rPr lang="en-US" altLang="en-US" sz="2400" dirty="0" err="1"/>
              <a:t>thống</a:t>
            </a:r>
            <a:r>
              <a:rPr lang="en-US" altLang="en-US" sz="2400" dirty="0"/>
              <a:t> </a:t>
            </a:r>
            <a:r>
              <a:rPr lang="en-US" altLang="en-US" sz="2400" dirty="0" err="1"/>
              <a:t>các</a:t>
            </a:r>
            <a:r>
              <a:rPr lang="en-US" altLang="en-US" sz="2400" dirty="0"/>
              <a:t> </a:t>
            </a:r>
            <a:r>
              <a:rPr lang="en-US" altLang="en-US" sz="2400" dirty="0" err="1"/>
              <a:t>yếu</a:t>
            </a:r>
            <a:r>
              <a:rPr lang="en-US" altLang="en-US" sz="2400" dirty="0"/>
              <a:t> </a:t>
            </a:r>
            <a:r>
              <a:rPr lang="en-US" altLang="en-US" sz="2400" dirty="0" err="1"/>
              <a:t>tố</a:t>
            </a:r>
            <a:r>
              <a:rPr lang="en-US" altLang="en-US" sz="2400" dirty="0"/>
              <a:t> </a:t>
            </a:r>
            <a:r>
              <a:rPr lang="en-US" altLang="en-US" sz="2400" dirty="0" err="1"/>
              <a:t>khuynh</a:t>
            </a:r>
            <a:r>
              <a:rPr lang="en-US" altLang="en-US" sz="2400" dirty="0"/>
              <a:t>, chu </a:t>
            </a:r>
            <a:r>
              <a:rPr lang="en-US" altLang="en-US" sz="2400" dirty="0" err="1"/>
              <a:t>kỳ</a:t>
            </a:r>
            <a:r>
              <a:rPr lang="en-US" altLang="en-US" sz="2400" dirty="0"/>
              <a:t>, </a:t>
            </a:r>
            <a:r>
              <a:rPr lang="en-US" altLang="en-US" sz="2400" dirty="0" err="1"/>
              <a:t>mùa</a:t>
            </a:r>
            <a:r>
              <a:rPr lang="en-US" altLang="en-US" sz="2400" dirty="0"/>
              <a:t> </a:t>
            </a:r>
            <a:r>
              <a:rPr lang="en-US" altLang="en-US" sz="2400" dirty="0" err="1"/>
              <a:t>cũng</a:t>
            </a:r>
            <a:r>
              <a:rPr lang="en-US" altLang="en-US" sz="2400" dirty="0"/>
              <a:t> </a:t>
            </a:r>
            <a:r>
              <a:rPr lang="en-US" altLang="en-US" sz="2400" dirty="0" err="1"/>
              <a:t>nh</a:t>
            </a:r>
            <a:r>
              <a:rPr lang="vi-VN" altLang="en-US" sz="2400" dirty="0"/>
              <a:t>ư</a:t>
            </a:r>
            <a:r>
              <a:rPr lang="en-US" altLang="en-US" sz="2400" dirty="0"/>
              <a:t> </a:t>
            </a:r>
            <a:r>
              <a:rPr lang="en-US" altLang="en-US" sz="2400" dirty="0" err="1"/>
              <a:t>các</a:t>
            </a:r>
            <a:r>
              <a:rPr lang="en-US" altLang="en-US" sz="2400" dirty="0"/>
              <a:t> </a:t>
            </a:r>
            <a:r>
              <a:rPr lang="en-US" altLang="en-US" sz="2400" dirty="0" err="1"/>
              <a:t>yếu</a:t>
            </a:r>
            <a:r>
              <a:rPr lang="en-US" altLang="en-US" sz="2400" dirty="0"/>
              <a:t> </a:t>
            </a:r>
            <a:r>
              <a:rPr lang="en-US" altLang="en-US" sz="2400" dirty="0" err="1"/>
              <a:t>tố</a:t>
            </a:r>
            <a:r>
              <a:rPr lang="en-US" altLang="en-US" sz="2400" dirty="0"/>
              <a:t> </a:t>
            </a:r>
            <a:r>
              <a:rPr lang="en-US" altLang="en-US" sz="2400" dirty="0" err="1"/>
              <a:t>bất</a:t>
            </a:r>
            <a:r>
              <a:rPr lang="en-US" altLang="en-US" sz="2400" dirty="0"/>
              <a:t> </a:t>
            </a:r>
            <a:r>
              <a:rPr lang="en-US" altLang="en-US" sz="2400" dirty="0" err="1"/>
              <a:t>th</a:t>
            </a:r>
            <a:r>
              <a:rPr lang="vi-VN" altLang="en-US" sz="2400" dirty="0"/>
              <a:t>ư</a:t>
            </a:r>
            <a:r>
              <a:rPr lang="en-US" altLang="en-US" sz="2400" dirty="0" err="1"/>
              <a:t>ờng</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thiết</a:t>
            </a:r>
            <a:r>
              <a:rPr lang="en-US" altLang="en-US" sz="2400" dirty="0"/>
              <a:t> </a:t>
            </a:r>
            <a:r>
              <a:rPr lang="en-US" altLang="en-US" sz="2400" dirty="0" err="1"/>
              <a:t>lập</a:t>
            </a:r>
            <a:r>
              <a:rPr lang="en-US" altLang="en-US" sz="2400" dirty="0"/>
              <a:t> </a:t>
            </a:r>
            <a:r>
              <a:rPr lang="en-US" altLang="en-US" sz="2400" dirty="0" err="1"/>
              <a:t>các</a:t>
            </a:r>
            <a:r>
              <a:rPr lang="en-US" altLang="en-US" sz="2400" dirty="0"/>
              <a:t> </a:t>
            </a:r>
            <a:r>
              <a:rPr lang="en-US" altLang="en-US" sz="2400" dirty="0" err="1"/>
              <a:t>dự</a:t>
            </a:r>
            <a:r>
              <a:rPr lang="en-US" altLang="en-US" sz="2400" dirty="0"/>
              <a:t> </a:t>
            </a:r>
            <a:r>
              <a:rPr lang="en-US" altLang="en-US" sz="2400" dirty="0" err="1"/>
              <a:t>đoán</a:t>
            </a:r>
            <a:r>
              <a:rPr lang="en-US" altLang="en-US" sz="2400" dirty="0"/>
              <a:t> </a:t>
            </a:r>
            <a:r>
              <a:rPr lang="en-US" altLang="en-US" sz="2400" dirty="0" err="1"/>
              <a:t>ngắn</a:t>
            </a:r>
            <a:r>
              <a:rPr lang="en-US" altLang="en-US" sz="2400" dirty="0"/>
              <a:t> </a:t>
            </a:r>
            <a:r>
              <a:rPr lang="en-US" altLang="en-US" sz="2400" dirty="0" err="1"/>
              <a:t>hạn</a:t>
            </a:r>
            <a:r>
              <a:rPr lang="en-US" altLang="en-US" sz="2400" dirty="0"/>
              <a:t> </a:t>
            </a:r>
            <a:r>
              <a:rPr lang="en-US" altLang="en-US" sz="2400" dirty="0" err="1"/>
              <a:t>cũng</a:t>
            </a:r>
            <a:r>
              <a:rPr lang="en-US" altLang="en-US" sz="2400" dirty="0"/>
              <a:t> </a:t>
            </a:r>
            <a:r>
              <a:rPr lang="en-US" altLang="en-US" sz="2400" dirty="0" err="1"/>
              <a:t>nh</a:t>
            </a:r>
            <a:r>
              <a:rPr lang="vi-VN" altLang="en-US" sz="2400" dirty="0"/>
              <a:t>ư</a:t>
            </a:r>
            <a:r>
              <a:rPr lang="en-US" altLang="en-US" sz="2400" dirty="0"/>
              <a:t> </a:t>
            </a:r>
            <a:r>
              <a:rPr lang="en-US" altLang="en-US" sz="2400" dirty="0" err="1"/>
              <a:t>dài</a:t>
            </a:r>
            <a:r>
              <a:rPr lang="en-US" altLang="en-US" sz="2400" dirty="0"/>
              <a:t> </a:t>
            </a:r>
            <a:r>
              <a:rPr lang="en-US" altLang="en-US" sz="2400" dirty="0" err="1"/>
              <a:t>hạn</a:t>
            </a:r>
            <a:r>
              <a:rPr lang="en-US" altLang="en-US" sz="2400" dirty="0"/>
              <a:t> </a:t>
            </a:r>
            <a:r>
              <a:rPr lang="en-US" altLang="en-US" sz="2400" dirty="0" err="1"/>
              <a:t>với</a:t>
            </a:r>
            <a:r>
              <a:rPr lang="en-US" altLang="en-US" sz="2400" dirty="0"/>
              <a:t> </a:t>
            </a:r>
            <a:r>
              <a:rPr lang="en-US" altLang="en-US" sz="2400" dirty="0" err="1"/>
              <a:t>chất</a:t>
            </a:r>
            <a:r>
              <a:rPr lang="en-US" altLang="en-US" sz="2400" dirty="0"/>
              <a:t> l</a:t>
            </a:r>
            <a:r>
              <a:rPr lang="vi-VN" altLang="en-US" sz="2400" dirty="0"/>
              <a:t>ư</a:t>
            </a:r>
            <a:r>
              <a:rPr lang="en-US" altLang="en-US" sz="2400" dirty="0" err="1"/>
              <a:t>ợng</a:t>
            </a:r>
            <a:r>
              <a:rPr lang="en-US" altLang="en-US" sz="2400" dirty="0"/>
              <a:t> </a:t>
            </a:r>
            <a:r>
              <a:rPr lang="en-US" altLang="en-US" sz="2400" dirty="0" err="1"/>
              <a:t>chấp</a:t>
            </a:r>
            <a:r>
              <a:rPr lang="en-US" altLang="en-US" sz="2400" dirty="0"/>
              <a:t> </a:t>
            </a:r>
            <a:r>
              <a:rPr lang="en-US" altLang="en-US" sz="2400" dirty="0" err="1"/>
              <a:t>nhận</a:t>
            </a:r>
            <a:r>
              <a:rPr lang="en-US" altLang="en-US" sz="2400" dirty="0"/>
              <a:t> đ</a:t>
            </a:r>
            <a:r>
              <a:rPr lang="vi-VN" altLang="en-US" sz="2400" dirty="0"/>
              <a:t>ư</a:t>
            </a:r>
            <a:r>
              <a:rPr lang="en-US" altLang="en-US" sz="2400" dirty="0" err="1"/>
              <a:t>ợc</a:t>
            </a:r>
            <a:r>
              <a:rPr lang="en-US" altLang="en-US" sz="2400" dirty="0"/>
              <a:t>.</a:t>
            </a:r>
            <a:endParaRPr lang="en-US" altLang="en-US" sz="2800" dirty="0"/>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a:extLst>
              <a:ext uri="{FF2B5EF4-FFF2-40B4-BE49-F238E27FC236}">
                <a16:creationId xmlns:a16="http://schemas.microsoft.com/office/drawing/2014/main" id="{19A63D97-EBBA-4DCF-BB1C-AFF6FF4BE150}"/>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Data Mining</a:t>
            </a:r>
          </a:p>
        </p:txBody>
      </p:sp>
      <p:sp>
        <p:nvSpPr>
          <p:cNvPr id="16387" name="Slide Number Placeholder 5">
            <a:extLst>
              <a:ext uri="{FF2B5EF4-FFF2-40B4-BE49-F238E27FC236}">
                <a16:creationId xmlns:a16="http://schemas.microsoft.com/office/drawing/2014/main" id="{5F6B0FC4-F78B-4600-BF5B-CD441010A3EF}"/>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5C9C53-F538-4435-823E-28A7ACDAAFA5}" type="slidenum">
              <a:rPr lang="en-US" altLang="en-US"/>
              <a:pPr/>
              <a:t>22</a:t>
            </a:fld>
            <a:endParaRPr lang="en-US" altLang="en-US"/>
          </a:p>
        </p:txBody>
      </p:sp>
      <p:sp>
        <p:nvSpPr>
          <p:cNvPr id="16388" name="Rectangle 2">
            <a:extLst>
              <a:ext uri="{FF2B5EF4-FFF2-40B4-BE49-F238E27FC236}">
                <a16:creationId xmlns:a16="http://schemas.microsoft.com/office/drawing/2014/main" id="{102CCF06-F8FE-4247-94AE-E1F9BAEB2F56}"/>
              </a:ext>
            </a:extLst>
          </p:cNvPr>
          <p:cNvSpPr>
            <a:spLocks noGrp="1" noChangeArrowheads="1"/>
          </p:cNvSpPr>
          <p:nvPr>
            <p:ph type="title"/>
          </p:nvPr>
        </p:nvSpPr>
        <p:spPr/>
        <p:txBody>
          <a:bodyPr/>
          <a:lstStyle/>
          <a:p>
            <a:pPr eaLnBrk="1" hangingPunct="1"/>
            <a:r>
              <a:rPr lang="en-US" altLang="en-US" sz="4000" dirty="0" err="1"/>
              <a:t>Phân</a:t>
            </a:r>
            <a:r>
              <a:rPr lang="en-US" altLang="en-US" sz="4000" dirty="0"/>
              <a:t> </a:t>
            </a:r>
            <a:r>
              <a:rPr lang="en-US" altLang="en-US" sz="4000" dirty="0" err="1"/>
              <a:t>rã</a:t>
            </a:r>
            <a:r>
              <a:rPr lang="en-US" altLang="en-US" sz="4000" dirty="0"/>
              <a:t> </a:t>
            </a:r>
            <a:r>
              <a:rPr lang="en-US" altLang="en-US" sz="4000" dirty="0" err="1"/>
              <a:t>chuỗi</a:t>
            </a:r>
            <a:r>
              <a:rPr lang="en-US" altLang="en-US" sz="4000" dirty="0"/>
              <a:t> </a:t>
            </a:r>
            <a:r>
              <a:rPr lang="en-US" altLang="en-US" sz="4000" dirty="0" err="1"/>
              <a:t>thời</a:t>
            </a:r>
            <a:r>
              <a:rPr lang="en-US" altLang="en-US" sz="4000" dirty="0"/>
              <a:t> </a:t>
            </a:r>
            <a:r>
              <a:rPr lang="en-US" altLang="en-US" sz="4000" dirty="0" err="1"/>
              <a:t>gian</a:t>
            </a:r>
            <a:endParaRPr lang="en-US" altLang="en-US" sz="4000" dirty="0"/>
          </a:p>
        </p:txBody>
      </p:sp>
      <mc:AlternateContent xmlns:mc="http://schemas.openxmlformats.org/markup-compatibility/2006" xmlns:a14="http://schemas.microsoft.com/office/drawing/2010/main">
        <mc:Choice Requires="a14">
          <p:sp>
            <p:nvSpPr>
              <p:cNvPr id="16389" name="Rectangle 3">
                <a:extLst>
                  <a:ext uri="{FF2B5EF4-FFF2-40B4-BE49-F238E27FC236}">
                    <a16:creationId xmlns:a16="http://schemas.microsoft.com/office/drawing/2014/main" id="{2A142A2B-C966-463B-A0C4-3B008C02BFCA}"/>
                  </a:ext>
                </a:extLst>
              </p:cNvPr>
              <p:cNvSpPr>
                <a:spLocks noGrp="1" noChangeArrowheads="1"/>
              </p:cNvSpPr>
              <p:nvPr>
                <p:ph type="body" idx="1"/>
              </p:nvPr>
            </p:nvSpPr>
            <p:spPr/>
            <p:txBody>
              <a:bodyPr/>
              <a:lstStyle/>
              <a:p>
                <a:pPr>
                  <a:lnSpc>
                    <a:spcPct val="120000"/>
                  </a:lnSpc>
                </a:pPr>
                <a:r>
                  <a:rPr lang="en-US" altLang="en-US" sz="2400" dirty="0"/>
                  <a:t>Giả </a:t>
                </a:r>
                <a:r>
                  <a:rPr lang="en-US" altLang="en-US" sz="2400" dirty="0" err="1"/>
                  <a:t>thiết</a:t>
                </a:r>
                <a:r>
                  <a:rPr lang="en-US" altLang="en-US" sz="2400" dirty="0"/>
                  <a:t> </a:t>
                </a:r>
                <a:r>
                  <a:rPr lang="en-US" altLang="en-US" sz="2400" dirty="0" err="1"/>
                  <a:t>về</a:t>
                </a:r>
                <a:r>
                  <a:rPr lang="en-US" altLang="en-US" sz="2400" dirty="0"/>
                  <a:t> </a:t>
                </a:r>
                <a:r>
                  <a:rPr lang="en-US" altLang="en-US" sz="2400" dirty="0" err="1"/>
                  <a:t>mô</a:t>
                </a:r>
                <a:r>
                  <a:rPr lang="en-US" altLang="en-US" sz="2400" dirty="0"/>
                  <a:t> </a:t>
                </a:r>
                <a:r>
                  <a:rPr lang="en-US" altLang="en-US" sz="2400" dirty="0" err="1"/>
                  <a:t>hình</a:t>
                </a:r>
                <a:r>
                  <a:rPr lang="en-US" altLang="en-US" sz="2400" dirty="0"/>
                  <a:t>: </a:t>
                </a:r>
                <a14:m>
                  <m:oMath xmlns:m="http://schemas.openxmlformats.org/officeDocument/2006/math">
                    <m:sSub>
                      <m:sSubPr>
                        <m:ctrlPr>
                          <a:rPr lang="en-US" altLang="en-US" sz="2400" i="1">
                            <a:latin typeface="Cambria Math" panose="02040503050406030204" pitchFamily="18" charset="0"/>
                            <a:sym typeface="Symbol" panose="05050102010706020507" pitchFamily="18" charset="2"/>
                          </a:rPr>
                        </m:ctrlPr>
                      </m:sSubPr>
                      <m:e>
                        <m:r>
                          <a:rPr lang="en-US" altLang="en-US" sz="2400" i="1">
                            <a:latin typeface="Cambria Math" panose="02040503050406030204" pitchFamily="18" charset="0"/>
                            <a:sym typeface="Symbol" panose="05050102010706020507" pitchFamily="18" charset="2"/>
                          </a:rPr>
                          <m:t>𝑦</m:t>
                        </m:r>
                      </m:e>
                      <m:sub>
                        <m:r>
                          <a:rPr lang="en-US" altLang="en-US" sz="2400" i="1">
                            <a:latin typeface="Cambria Math" panose="02040503050406030204" pitchFamily="18" charset="0"/>
                            <a:sym typeface="Symbol" panose="05050102010706020507" pitchFamily="18" charset="2"/>
                          </a:rPr>
                          <m:t>𝑡</m:t>
                        </m:r>
                      </m:sub>
                    </m:sSub>
                    <m:r>
                      <a:rPr lang="en-US" altLang="en-US" sz="2400" i="1">
                        <a:latin typeface="Cambria Math" panose="02040503050406030204" pitchFamily="18" charset="0"/>
                        <a:sym typeface="Symbol" panose="05050102010706020507" pitchFamily="18" charset="2"/>
                      </a:rPr>
                      <m:t>=</m:t>
                    </m:r>
                    <m:r>
                      <a:rPr lang="en-US" altLang="en-US" sz="2400" i="1">
                        <a:latin typeface="Cambria Math" panose="02040503050406030204" pitchFamily="18" charset="0"/>
                        <a:sym typeface="Symbol" panose="05050102010706020507" pitchFamily="18" charset="2"/>
                      </a:rPr>
                      <m:t>𝑔</m:t>
                    </m:r>
                    <m:d>
                      <m:dPr>
                        <m:ctrlPr>
                          <a:rPr lang="en-US" altLang="en-US" sz="2400" i="1">
                            <a:latin typeface="Cambria Math" panose="02040503050406030204" pitchFamily="18" charset="0"/>
                            <a:sym typeface="Symbol" panose="05050102010706020507" pitchFamily="18" charset="2"/>
                          </a:rPr>
                        </m:ctrlPr>
                      </m:dPr>
                      <m:e>
                        <m:sSub>
                          <m:sSubPr>
                            <m:ctrlPr>
                              <a:rPr lang="en-US" altLang="en-US" sz="2400" i="1">
                                <a:latin typeface="Cambria Math" panose="02040503050406030204" pitchFamily="18" charset="0"/>
                                <a:sym typeface="Symbol" panose="05050102010706020507" pitchFamily="18" charset="2"/>
                              </a:rPr>
                            </m:ctrlPr>
                          </m:sSubPr>
                          <m:e>
                            <m:r>
                              <a:rPr lang="en-US" altLang="en-US" sz="2400" i="1">
                                <a:latin typeface="Cambria Math" panose="02040503050406030204" pitchFamily="18" charset="0"/>
                                <a:sym typeface="Symbol" panose="05050102010706020507" pitchFamily="18" charset="2"/>
                              </a:rPr>
                              <m:t>𝑀</m:t>
                            </m:r>
                          </m:e>
                          <m:sub>
                            <m:r>
                              <a:rPr lang="en-US" altLang="en-US" sz="2400" i="1">
                                <a:latin typeface="Cambria Math" panose="02040503050406030204" pitchFamily="18" charset="0"/>
                                <a:sym typeface="Symbol" panose="05050102010706020507" pitchFamily="18" charset="2"/>
                              </a:rPr>
                              <m:t>𝑡</m:t>
                            </m:r>
                          </m:sub>
                        </m:sSub>
                        <m:r>
                          <a:rPr lang="en-US" altLang="en-US" sz="2400" i="1">
                            <a:latin typeface="Cambria Math" panose="02040503050406030204" pitchFamily="18" charset="0"/>
                            <a:sym typeface="Symbol" panose="05050102010706020507" pitchFamily="18" charset="2"/>
                          </a:rPr>
                          <m:t>,</m:t>
                        </m:r>
                        <m:sSub>
                          <m:sSubPr>
                            <m:ctrlPr>
                              <a:rPr lang="en-US" altLang="en-US" sz="2400" i="1">
                                <a:latin typeface="Cambria Math" panose="02040503050406030204" pitchFamily="18" charset="0"/>
                                <a:sym typeface="Symbol" panose="05050102010706020507" pitchFamily="18" charset="2"/>
                              </a:rPr>
                            </m:ctrlPr>
                          </m:sSubPr>
                          <m:e>
                            <m:r>
                              <a:rPr lang="en-US" altLang="en-US" sz="2400" i="1">
                                <a:latin typeface="Cambria Math" panose="02040503050406030204" pitchFamily="18" charset="0"/>
                                <a:sym typeface="Symbol" panose="05050102010706020507" pitchFamily="18" charset="2"/>
                              </a:rPr>
                              <m:t>𝑄</m:t>
                            </m:r>
                          </m:e>
                          <m:sub>
                            <m:r>
                              <a:rPr lang="en-US" altLang="en-US" sz="2400" i="1">
                                <a:latin typeface="Cambria Math" panose="02040503050406030204" pitchFamily="18" charset="0"/>
                                <a:sym typeface="Symbol" panose="05050102010706020507" pitchFamily="18" charset="2"/>
                              </a:rPr>
                              <m:t>𝑡</m:t>
                            </m:r>
                          </m:sub>
                        </m:sSub>
                        <m:r>
                          <a:rPr lang="en-US" altLang="en-US" sz="2400" i="1">
                            <a:latin typeface="Cambria Math" panose="02040503050406030204" pitchFamily="18" charset="0"/>
                            <a:sym typeface="Symbol" panose="05050102010706020507" pitchFamily="18" charset="2"/>
                          </a:rPr>
                          <m:t>,</m:t>
                        </m:r>
                        <m:sSub>
                          <m:sSubPr>
                            <m:ctrlPr>
                              <a:rPr lang="en-US" altLang="en-US" sz="2400" i="1">
                                <a:latin typeface="Cambria Math" panose="02040503050406030204" pitchFamily="18" charset="0"/>
                                <a:sym typeface="Symbol" panose="05050102010706020507" pitchFamily="18" charset="2"/>
                              </a:rPr>
                            </m:ctrlPr>
                          </m:sSubPr>
                          <m:e>
                            <m:r>
                              <a:rPr lang="en-US" altLang="en-US" sz="2400" i="1">
                                <a:latin typeface="Cambria Math" panose="02040503050406030204" pitchFamily="18" charset="0"/>
                                <a:ea typeface="Cambria Math" panose="02040503050406030204" pitchFamily="18" charset="0"/>
                                <a:sym typeface="Symbol" panose="05050102010706020507" pitchFamily="18" charset="2"/>
                              </a:rPr>
                              <m:t>𝜀</m:t>
                            </m:r>
                          </m:e>
                          <m:sub>
                            <m:r>
                              <a:rPr lang="en-US" altLang="en-US" sz="2400" i="1">
                                <a:latin typeface="Cambria Math" panose="02040503050406030204" pitchFamily="18" charset="0"/>
                                <a:sym typeface="Symbol" panose="05050102010706020507" pitchFamily="18" charset="2"/>
                              </a:rPr>
                              <m:t>𝑡</m:t>
                            </m:r>
                          </m:sub>
                        </m:sSub>
                      </m:e>
                    </m:d>
                  </m:oMath>
                </a14:m>
                <a:endParaRPr lang="en-US" altLang="en-US" sz="2400" dirty="0">
                  <a:sym typeface="Symbol" panose="05050102010706020507" pitchFamily="18" charset="2"/>
                </a:endParaRPr>
              </a:p>
              <a:p>
                <a:pPr>
                  <a:lnSpc>
                    <a:spcPct val="120000"/>
                  </a:lnSpc>
                </a:pPr>
                <a:r>
                  <a:rPr lang="en-US" altLang="en-US" sz="2400" dirty="0" err="1">
                    <a:sym typeface="Symbol" panose="05050102010706020507" pitchFamily="18" charset="2"/>
                  </a:rPr>
                  <a:t>Trong</a:t>
                </a:r>
                <a:r>
                  <a:rPr lang="en-US" altLang="en-US" sz="2400" dirty="0">
                    <a:sym typeface="Symbol" panose="05050102010706020507" pitchFamily="18" charset="2"/>
                  </a:rPr>
                  <a:t> </a:t>
                </a:r>
                <a:r>
                  <a:rPr lang="en-US" altLang="en-US" sz="2400" dirty="0" err="1">
                    <a:sym typeface="Symbol" panose="05050102010706020507" pitchFamily="18" charset="2"/>
                  </a:rPr>
                  <a:t>đó</a:t>
                </a:r>
                <a:r>
                  <a:rPr lang="en-US" altLang="en-US" sz="2400" dirty="0">
                    <a:sym typeface="Symbol" panose="05050102010706020507" pitchFamily="18" charset="2"/>
                  </a:rPr>
                  <a:t> </a:t>
                </a:r>
                <a14:m>
                  <m:oMath xmlns:m="http://schemas.openxmlformats.org/officeDocument/2006/math">
                    <m:sSub>
                      <m:sSubPr>
                        <m:ctrlPr>
                          <a:rPr lang="en-US" altLang="en-US" sz="2400" i="1" smtClean="0">
                            <a:latin typeface="Cambria Math" panose="02040503050406030204" pitchFamily="18" charset="0"/>
                            <a:sym typeface="Symbol" panose="05050102010706020507" pitchFamily="18" charset="2"/>
                          </a:rPr>
                        </m:ctrlPr>
                      </m:sSubPr>
                      <m:e>
                        <m:r>
                          <a:rPr lang="en-US" altLang="en-US" sz="2400" i="1">
                            <a:latin typeface="Cambria Math" panose="02040503050406030204" pitchFamily="18" charset="0"/>
                            <a:sym typeface="Symbol" panose="05050102010706020507" pitchFamily="18" charset="2"/>
                          </a:rPr>
                          <m:t>𝑀</m:t>
                        </m:r>
                      </m:e>
                      <m:sub>
                        <m:r>
                          <a:rPr lang="en-US" altLang="en-US" sz="2400" i="1">
                            <a:latin typeface="Cambria Math" panose="02040503050406030204" pitchFamily="18" charset="0"/>
                            <a:sym typeface="Symbol" panose="05050102010706020507" pitchFamily="18" charset="2"/>
                          </a:rPr>
                          <m:t>𝑡</m:t>
                        </m:r>
                      </m:sub>
                    </m:sSub>
                  </m:oMath>
                </a14:m>
                <a:r>
                  <a:rPr lang="en-US" altLang="en-US" sz="2400" dirty="0">
                    <a:sym typeface="Symbol" panose="05050102010706020507" pitchFamily="18" charset="2"/>
                  </a:rPr>
                  <a:t> - </a:t>
                </a:r>
                <a:r>
                  <a:rPr lang="en-US" altLang="en-US" sz="2400" dirty="0" err="1">
                    <a:sym typeface="Symbol" panose="05050102010706020507" pitchFamily="18" charset="2"/>
                  </a:rPr>
                  <a:t>khuynh</a:t>
                </a:r>
                <a:r>
                  <a:rPr lang="en-US" altLang="en-US" sz="2400" dirty="0">
                    <a:sym typeface="Symbol" panose="05050102010706020507" pitchFamily="18" charset="2"/>
                  </a:rPr>
                  <a:t>, </a:t>
                </a:r>
                <a14:m>
                  <m:oMath xmlns:m="http://schemas.openxmlformats.org/officeDocument/2006/math">
                    <m:sSub>
                      <m:sSubPr>
                        <m:ctrlPr>
                          <a:rPr lang="en-US" altLang="en-US" sz="2400" i="1" smtClean="0">
                            <a:latin typeface="Cambria Math" panose="02040503050406030204" pitchFamily="18" charset="0"/>
                            <a:sym typeface="Symbol" panose="05050102010706020507" pitchFamily="18" charset="2"/>
                          </a:rPr>
                        </m:ctrlPr>
                      </m:sSubPr>
                      <m:e>
                        <m:r>
                          <a:rPr lang="en-US" altLang="en-US" sz="2400" i="1">
                            <a:latin typeface="Cambria Math" panose="02040503050406030204" pitchFamily="18" charset="0"/>
                            <a:sym typeface="Symbol" panose="05050102010706020507" pitchFamily="18" charset="2"/>
                          </a:rPr>
                          <m:t>𝑄</m:t>
                        </m:r>
                      </m:e>
                      <m:sub>
                        <m:r>
                          <a:rPr lang="en-US" altLang="en-US" sz="2400" i="1">
                            <a:latin typeface="Cambria Math" panose="02040503050406030204" pitchFamily="18" charset="0"/>
                            <a:sym typeface="Symbol" panose="05050102010706020507" pitchFamily="18" charset="2"/>
                          </a:rPr>
                          <m:t>𝑡</m:t>
                        </m:r>
                      </m:sub>
                    </m:sSub>
                  </m:oMath>
                </a14:m>
                <a:r>
                  <a:rPr lang="en-US" altLang="en-US" sz="2400" dirty="0">
                    <a:sym typeface="Symbol" panose="05050102010706020507" pitchFamily="18" charset="2"/>
                  </a:rPr>
                  <a:t> - </a:t>
                </a:r>
                <a:r>
                  <a:rPr lang="en-US" altLang="en-US" sz="2400" dirty="0" err="1">
                    <a:sym typeface="Symbol" panose="05050102010706020507" pitchFamily="18" charset="2"/>
                  </a:rPr>
                  <a:t>mùa</a:t>
                </a:r>
                <a:r>
                  <a:rPr lang="en-US" altLang="en-US" sz="2400" dirty="0">
                    <a:sym typeface="Symbol" panose="05050102010706020507" pitchFamily="18" charset="2"/>
                  </a:rPr>
                  <a:t> </a:t>
                </a:r>
                <a:r>
                  <a:rPr lang="en-US" altLang="en-US" sz="2400" dirty="0" err="1">
                    <a:sym typeface="Symbol" panose="05050102010706020507" pitchFamily="18" charset="2"/>
                  </a:rPr>
                  <a:t>và</a:t>
                </a:r>
                <a:r>
                  <a:rPr lang="en-US" altLang="en-US" sz="2400" dirty="0">
                    <a:sym typeface="Symbol" panose="05050102010706020507" pitchFamily="18" charset="2"/>
                  </a:rPr>
                  <a:t> chu </a:t>
                </a:r>
                <a:r>
                  <a:rPr lang="en-US" altLang="en-US" sz="2400" dirty="0" err="1">
                    <a:sym typeface="Symbol" panose="05050102010706020507" pitchFamily="18" charset="2"/>
                  </a:rPr>
                  <a:t>kỳ</a:t>
                </a:r>
                <a:r>
                  <a:rPr lang="en-US" altLang="en-US" sz="2400" dirty="0">
                    <a:sym typeface="Symbol" panose="05050102010706020507" pitchFamily="18" charset="2"/>
                  </a:rPr>
                  <a:t>, </a:t>
                </a:r>
                <a14:m>
                  <m:oMath xmlns:m="http://schemas.openxmlformats.org/officeDocument/2006/math">
                    <m:sSub>
                      <m:sSubPr>
                        <m:ctrlPr>
                          <a:rPr lang="en-US" altLang="en-US" sz="2400" i="1" smtClean="0">
                            <a:latin typeface="Cambria Math" panose="02040503050406030204" pitchFamily="18" charset="0"/>
                            <a:sym typeface="Symbol" panose="05050102010706020507" pitchFamily="18" charset="2"/>
                          </a:rPr>
                        </m:ctrlPr>
                      </m:sSubPr>
                      <m:e>
                        <m:r>
                          <a:rPr lang="en-US" altLang="en-US" sz="2400" i="1">
                            <a:latin typeface="Cambria Math" panose="02040503050406030204" pitchFamily="18" charset="0"/>
                            <a:ea typeface="Cambria Math" panose="02040503050406030204" pitchFamily="18" charset="0"/>
                            <a:sym typeface="Symbol" panose="05050102010706020507" pitchFamily="18" charset="2"/>
                          </a:rPr>
                          <m:t>𝜀</m:t>
                        </m:r>
                      </m:e>
                      <m:sub>
                        <m:r>
                          <a:rPr lang="en-US" altLang="en-US" sz="2400" i="1">
                            <a:latin typeface="Cambria Math" panose="02040503050406030204" pitchFamily="18" charset="0"/>
                            <a:sym typeface="Symbol" panose="05050102010706020507" pitchFamily="18" charset="2"/>
                          </a:rPr>
                          <m:t>𝑡</m:t>
                        </m:r>
                      </m:sub>
                    </m:sSub>
                  </m:oMath>
                </a14:m>
                <a:r>
                  <a:rPr lang="en-US" altLang="en-US" sz="2400" dirty="0">
                    <a:sym typeface="Symbol" panose="05050102010706020507" pitchFamily="18" charset="2"/>
                  </a:rPr>
                  <a:t> - </a:t>
                </a:r>
                <a:r>
                  <a:rPr lang="en-US" altLang="en-US" sz="2400" dirty="0" err="1">
                    <a:sym typeface="Symbol" panose="05050102010706020507" pitchFamily="18" charset="2"/>
                  </a:rPr>
                  <a:t>bất</a:t>
                </a:r>
                <a:r>
                  <a:rPr lang="en-US" altLang="en-US" sz="2400" dirty="0">
                    <a:sym typeface="Symbol" panose="05050102010706020507" pitchFamily="18" charset="2"/>
                  </a:rPr>
                  <a:t> </a:t>
                </a:r>
                <a:r>
                  <a:rPr lang="en-US" altLang="en-US" sz="2400" dirty="0" err="1">
                    <a:sym typeface="Symbol" panose="05050102010706020507" pitchFamily="18" charset="2"/>
                  </a:rPr>
                  <a:t>thường</a:t>
                </a:r>
                <a:r>
                  <a:rPr lang="en-US" altLang="en-US" sz="2400" dirty="0">
                    <a:sym typeface="Symbol" panose="05050102010706020507" pitchFamily="18" charset="2"/>
                  </a:rPr>
                  <a:t>, </a:t>
                </a:r>
                <a:r>
                  <a:rPr lang="en-US" altLang="en-US" sz="2400" dirty="0" err="1">
                    <a:sym typeface="Symbol" panose="05050102010706020507" pitchFamily="18" charset="2"/>
                  </a:rPr>
                  <a:t>ngẫu</a:t>
                </a:r>
                <a:r>
                  <a:rPr lang="en-US" altLang="en-US" sz="2400" dirty="0">
                    <a:sym typeface="Symbol" panose="05050102010706020507" pitchFamily="18" charset="2"/>
                  </a:rPr>
                  <a:t> </a:t>
                </a:r>
                <a:r>
                  <a:rPr lang="en-US" altLang="en-US" sz="2400" dirty="0" err="1">
                    <a:sym typeface="Symbol" panose="05050102010706020507" pitchFamily="18" charset="2"/>
                  </a:rPr>
                  <a:t>nhiên</a:t>
                </a:r>
                <a:r>
                  <a:rPr lang="en-US" altLang="en-US" sz="2400" dirty="0">
                    <a:sym typeface="Symbol" panose="05050102010706020507" pitchFamily="18" charset="2"/>
                  </a:rPr>
                  <a:t> </a:t>
                </a:r>
                <a:r>
                  <a:rPr lang="en-US" altLang="en-US" sz="2400" dirty="0" err="1">
                    <a:sym typeface="Symbol" panose="05050102010706020507" pitchFamily="18" charset="2"/>
                  </a:rPr>
                  <a:t>và</a:t>
                </a:r>
                <a:r>
                  <a:rPr lang="en-US" altLang="en-US" sz="2400" dirty="0">
                    <a:sym typeface="Symbol" panose="05050102010706020507" pitchFamily="18" charset="2"/>
                  </a:rPr>
                  <a:t> </a:t>
                </a:r>
                <a:r>
                  <a:rPr lang="en-US" altLang="en-US" sz="2400" dirty="0" err="1">
                    <a:sym typeface="Symbol" panose="05050102010706020507" pitchFamily="18" charset="2"/>
                  </a:rPr>
                  <a:t>nhiễu</a:t>
                </a:r>
                <a:endParaRPr lang="en-US" altLang="en-US" sz="2400" dirty="0">
                  <a:sym typeface="Symbol" panose="05050102010706020507" pitchFamily="18" charset="2"/>
                </a:endParaRPr>
              </a:p>
              <a:p>
                <a:pPr>
                  <a:lnSpc>
                    <a:spcPct val="120000"/>
                  </a:lnSpc>
                </a:pPr>
                <a:r>
                  <a:rPr lang="en-US" altLang="en-US" sz="2400" dirty="0" err="1">
                    <a:sym typeface="Symbol" panose="05050102010706020507" pitchFamily="18" charset="2"/>
                  </a:rPr>
                  <a:t>Mô</a:t>
                </a:r>
                <a:r>
                  <a:rPr lang="en-US" altLang="en-US" sz="2400" dirty="0">
                    <a:sym typeface="Symbol" panose="05050102010706020507" pitchFamily="18" charset="2"/>
                  </a:rPr>
                  <a:t> </a:t>
                </a:r>
                <a:r>
                  <a:rPr lang="en-US" altLang="en-US" sz="2400" dirty="0" err="1">
                    <a:sym typeface="Symbol" panose="05050102010706020507" pitchFamily="18" charset="2"/>
                  </a:rPr>
                  <a:t>hình</a:t>
                </a:r>
                <a:r>
                  <a:rPr lang="en-US" altLang="en-US" sz="2400" dirty="0">
                    <a:sym typeface="Symbol" panose="05050102010706020507" pitchFamily="18" charset="2"/>
                  </a:rPr>
                  <a:t> </a:t>
                </a:r>
                <a:r>
                  <a:rPr lang="en-US" altLang="en-US" sz="2400" dirty="0" err="1">
                    <a:sym typeface="Symbol" panose="05050102010706020507" pitchFamily="18" charset="2"/>
                  </a:rPr>
                  <a:t>nhân</a:t>
                </a:r>
                <a:r>
                  <a:rPr lang="en-US" altLang="en-US" sz="2400" dirty="0">
                    <a:sym typeface="Symbol" panose="05050102010706020507" pitchFamily="18" charset="2"/>
                  </a:rPr>
                  <a:t>:</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en-US" sz="2400" i="1">
                              <a:latin typeface="Cambria Math" panose="02040503050406030204" pitchFamily="18" charset="0"/>
                              <a:sym typeface="Symbol" panose="05050102010706020507" pitchFamily="18" charset="2"/>
                            </a:rPr>
                          </m:ctrlPr>
                        </m:sSubPr>
                        <m:e>
                          <m:r>
                            <a:rPr lang="en-US" altLang="en-US" sz="2400" i="1">
                              <a:latin typeface="Cambria Math" panose="02040503050406030204" pitchFamily="18" charset="0"/>
                              <a:sym typeface="Symbol" panose="05050102010706020507" pitchFamily="18" charset="2"/>
                            </a:rPr>
                            <m:t>𝑦</m:t>
                          </m:r>
                        </m:e>
                        <m:sub>
                          <m:r>
                            <a:rPr lang="en-US" altLang="en-US" sz="2400" i="1">
                              <a:latin typeface="Cambria Math" panose="02040503050406030204" pitchFamily="18" charset="0"/>
                              <a:sym typeface="Symbol" panose="05050102010706020507" pitchFamily="18" charset="2"/>
                            </a:rPr>
                            <m:t>𝑡</m:t>
                          </m:r>
                        </m:sub>
                      </m:sSub>
                      <m:r>
                        <a:rPr lang="en-US" altLang="en-US" sz="2400" i="1">
                          <a:latin typeface="Cambria Math" panose="02040503050406030204" pitchFamily="18" charset="0"/>
                          <a:sym typeface="Symbol" panose="05050102010706020507" pitchFamily="18" charset="2"/>
                        </a:rPr>
                        <m:t>=</m:t>
                      </m:r>
                      <m:sSub>
                        <m:sSubPr>
                          <m:ctrlPr>
                            <a:rPr lang="en-US" altLang="en-US" sz="2400" i="1">
                              <a:latin typeface="Cambria Math" panose="02040503050406030204" pitchFamily="18" charset="0"/>
                              <a:sym typeface="Symbol" panose="05050102010706020507" pitchFamily="18" charset="2"/>
                            </a:rPr>
                          </m:ctrlPr>
                        </m:sSubPr>
                        <m:e>
                          <m:r>
                            <a:rPr lang="en-US" altLang="en-US" sz="2400" i="1">
                              <a:latin typeface="Cambria Math" panose="02040503050406030204" pitchFamily="18" charset="0"/>
                              <a:sym typeface="Symbol" panose="05050102010706020507" pitchFamily="18" charset="2"/>
                            </a:rPr>
                            <m:t>𝑀</m:t>
                          </m:r>
                        </m:e>
                        <m:sub>
                          <m:r>
                            <a:rPr lang="en-US" altLang="en-US" sz="2400" i="1">
                              <a:latin typeface="Cambria Math" panose="02040503050406030204" pitchFamily="18" charset="0"/>
                              <a:sym typeface="Symbol" panose="05050102010706020507" pitchFamily="18" charset="2"/>
                            </a:rPr>
                            <m:t>𝑡</m:t>
                          </m:r>
                        </m:sub>
                      </m:sSub>
                      <m:r>
                        <a:rPr lang="en-US" altLang="en-US" sz="2400" i="1">
                          <a:latin typeface="Cambria Math" panose="02040503050406030204" pitchFamily="18" charset="0"/>
                          <a:ea typeface="Cambria Math" panose="02040503050406030204" pitchFamily="18" charset="0"/>
                          <a:sym typeface="Symbol" panose="05050102010706020507" pitchFamily="18" charset="2"/>
                        </a:rPr>
                        <m:t>×</m:t>
                      </m:r>
                      <m:sSub>
                        <m:sSubPr>
                          <m:ctrlPr>
                            <a:rPr lang="en-US" altLang="en-US" sz="2400" i="1">
                              <a:latin typeface="Cambria Math" panose="02040503050406030204" pitchFamily="18" charset="0"/>
                              <a:sym typeface="Symbol" panose="05050102010706020507" pitchFamily="18" charset="2"/>
                            </a:rPr>
                          </m:ctrlPr>
                        </m:sSubPr>
                        <m:e>
                          <m:r>
                            <a:rPr lang="en-US" altLang="en-US" sz="2400" i="1">
                              <a:latin typeface="Cambria Math" panose="02040503050406030204" pitchFamily="18" charset="0"/>
                              <a:sym typeface="Symbol" panose="05050102010706020507" pitchFamily="18" charset="2"/>
                            </a:rPr>
                            <m:t>𝑄</m:t>
                          </m:r>
                        </m:e>
                        <m:sub>
                          <m:r>
                            <a:rPr lang="en-US" altLang="en-US" sz="2400" i="1">
                              <a:latin typeface="Cambria Math" panose="02040503050406030204" pitchFamily="18" charset="0"/>
                              <a:sym typeface="Symbol" panose="05050102010706020507" pitchFamily="18" charset="2"/>
                            </a:rPr>
                            <m:t>𝑡</m:t>
                          </m:r>
                        </m:sub>
                      </m:sSub>
                      <m:r>
                        <a:rPr lang="en-US" altLang="en-US" sz="240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altLang="en-US" sz="2400" i="1">
                              <a:latin typeface="Cambria Math" panose="02040503050406030204" pitchFamily="18" charset="0"/>
                              <a:sym typeface="Symbol" panose="05050102010706020507" pitchFamily="18" charset="2"/>
                            </a:rPr>
                          </m:ctrlPr>
                        </m:sSubPr>
                        <m:e>
                          <m:r>
                            <a:rPr lang="en-US" altLang="en-US" sz="2400" i="1">
                              <a:latin typeface="Cambria Math" panose="02040503050406030204" pitchFamily="18" charset="0"/>
                              <a:ea typeface="Cambria Math" panose="02040503050406030204" pitchFamily="18" charset="0"/>
                              <a:sym typeface="Symbol" panose="05050102010706020507" pitchFamily="18" charset="2"/>
                            </a:rPr>
                            <m:t>𝜀</m:t>
                          </m:r>
                        </m:e>
                        <m:sub>
                          <m:r>
                            <a:rPr lang="en-US" altLang="en-US" sz="2400" i="1">
                              <a:latin typeface="Cambria Math" panose="02040503050406030204" pitchFamily="18" charset="0"/>
                              <a:sym typeface="Symbol" panose="05050102010706020507" pitchFamily="18" charset="2"/>
                            </a:rPr>
                            <m:t>𝑡</m:t>
                          </m:r>
                        </m:sub>
                      </m:sSub>
                    </m:oMath>
                  </m:oMathPara>
                </a14:m>
                <a:endParaRPr lang="en-US" altLang="en-US" sz="2400" dirty="0">
                  <a:sym typeface="Symbol" panose="05050102010706020507" pitchFamily="18" charset="2"/>
                </a:endParaRPr>
              </a:p>
              <a:p>
                <a:pPr>
                  <a:lnSpc>
                    <a:spcPct val="120000"/>
                  </a:lnSpc>
                </a:pPr>
                <a:r>
                  <a:rPr lang="en-US" altLang="en-US" sz="2400" dirty="0" err="1">
                    <a:sym typeface="Symbol" panose="05050102010706020507" pitchFamily="18" charset="2"/>
                  </a:rPr>
                  <a:t>Mô</a:t>
                </a:r>
                <a:r>
                  <a:rPr lang="en-US" altLang="en-US" sz="2400" dirty="0">
                    <a:sym typeface="Symbol" panose="05050102010706020507" pitchFamily="18" charset="2"/>
                  </a:rPr>
                  <a:t> </a:t>
                </a:r>
                <a:r>
                  <a:rPr lang="en-US" altLang="en-US" sz="2400" dirty="0" err="1">
                    <a:sym typeface="Symbol" panose="05050102010706020507" pitchFamily="18" charset="2"/>
                  </a:rPr>
                  <a:t>hình</a:t>
                </a:r>
                <a:r>
                  <a:rPr lang="en-US" altLang="en-US" sz="2400" dirty="0">
                    <a:sym typeface="Symbol" panose="05050102010706020507" pitchFamily="18" charset="2"/>
                  </a:rPr>
                  <a:t> </a:t>
                </a:r>
                <a:r>
                  <a:rPr lang="en-US" altLang="en-US" sz="2400" dirty="0" err="1">
                    <a:sym typeface="Symbol" panose="05050102010706020507" pitchFamily="18" charset="2"/>
                  </a:rPr>
                  <a:t>cộng</a:t>
                </a:r>
                <a:r>
                  <a:rPr lang="en-US" altLang="en-US" sz="2400" dirty="0">
                    <a:sym typeface="Symbol" panose="05050102010706020507" pitchFamily="18" charset="2"/>
                  </a:rPr>
                  <a:t>:</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en-US" sz="2400" i="1">
                              <a:latin typeface="Cambria Math" panose="02040503050406030204" pitchFamily="18" charset="0"/>
                              <a:sym typeface="Symbol" panose="05050102010706020507" pitchFamily="18" charset="2"/>
                            </a:rPr>
                          </m:ctrlPr>
                        </m:sSubPr>
                        <m:e>
                          <m:r>
                            <a:rPr lang="en-US" altLang="en-US" sz="2400" i="1">
                              <a:latin typeface="Cambria Math" panose="02040503050406030204" pitchFamily="18" charset="0"/>
                              <a:sym typeface="Symbol" panose="05050102010706020507" pitchFamily="18" charset="2"/>
                            </a:rPr>
                            <m:t>𝑦</m:t>
                          </m:r>
                        </m:e>
                        <m:sub>
                          <m:r>
                            <a:rPr lang="en-US" altLang="en-US" sz="2400" i="1">
                              <a:latin typeface="Cambria Math" panose="02040503050406030204" pitchFamily="18" charset="0"/>
                              <a:sym typeface="Symbol" panose="05050102010706020507" pitchFamily="18" charset="2"/>
                            </a:rPr>
                            <m:t>𝑡</m:t>
                          </m:r>
                        </m:sub>
                      </m:sSub>
                      <m:r>
                        <a:rPr lang="en-US" altLang="en-US" sz="2400" i="1">
                          <a:latin typeface="Cambria Math" panose="02040503050406030204" pitchFamily="18" charset="0"/>
                          <a:sym typeface="Symbol" panose="05050102010706020507" pitchFamily="18" charset="2"/>
                        </a:rPr>
                        <m:t>=</m:t>
                      </m:r>
                      <m:sSub>
                        <m:sSubPr>
                          <m:ctrlPr>
                            <a:rPr lang="en-US" altLang="en-US" sz="2400" i="1">
                              <a:latin typeface="Cambria Math" panose="02040503050406030204" pitchFamily="18" charset="0"/>
                              <a:sym typeface="Symbol" panose="05050102010706020507" pitchFamily="18" charset="2"/>
                            </a:rPr>
                          </m:ctrlPr>
                        </m:sSubPr>
                        <m:e>
                          <m:r>
                            <a:rPr lang="en-US" altLang="en-US" sz="2400" i="1">
                              <a:latin typeface="Cambria Math" panose="02040503050406030204" pitchFamily="18" charset="0"/>
                              <a:sym typeface="Symbol" panose="05050102010706020507" pitchFamily="18" charset="2"/>
                            </a:rPr>
                            <m:t>𝑀</m:t>
                          </m:r>
                        </m:e>
                        <m:sub>
                          <m:r>
                            <a:rPr lang="en-US" altLang="en-US" sz="2400" i="1">
                              <a:latin typeface="Cambria Math" panose="02040503050406030204" pitchFamily="18" charset="0"/>
                              <a:sym typeface="Symbol" panose="05050102010706020507" pitchFamily="18" charset="2"/>
                            </a:rPr>
                            <m:t>𝑡</m:t>
                          </m:r>
                        </m:sub>
                      </m:sSub>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altLang="en-US" sz="2400" i="1">
                              <a:latin typeface="Cambria Math" panose="02040503050406030204" pitchFamily="18" charset="0"/>
                              <a:sym typeface="Symbol" panose="05050102010706020507" pitchFamily="18" charset="2"/>
                            </a:rPr>
                          </m:ctrlPr>
                        </m:sSubPr>
                        <m:e>
                          <m:r>
                            <a:rPr lang="en-US" altLang="en-US" sz="2400" i="1">
                              <a:latin typeface="Cambria Math" panose="02040503050406030204" pitchFamily="18" charset="0"/>
                              <a:sym typeface="Symbol" panose="05050102010706020507" pitchFamily="18" charset="2"/>
                            </a:rPr>
                            <m:t>𝑄</m:t>
                          </m:r>
                        </m:e>
                        <m:sub>
                          <m:r>
                            <a:rPr lang="en-US" altLang="en-US" sz="2400" i="1">
                              <a:latin typeface="Cambria Math" panose="02040503050406030204" pitchFamily="18" charset="0"/>
                              <a:sym typeface="Symbol" panose="05050102010706020507" pitchFamily="18" charset="2"/>
                            </a:rPr>
                            <m:t>𝑡</m:t>
                          </m:r>
                        </m:sub>
                      </m:sSub>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altLang="en-US" sz="2400" i="1">
                              <a:latin typeface="Cambria Math" panose="02040503050406030204" pitchFamily="18" charset="0"/>
                              <a:sym typeface="Symbol" panose="05050102010706020507" pitchFamily="18" charset="2"/>
                            </a:rPr>
                          </m:ctrlPr>
                        </m:sSubPr>
                        <m:e>
                          <m:r>
                            <a:rPr lang="en-US" altLang="en-US" sz="2400" i="1">
                              <a:latin typeface="Cambria Math" panose="02040503050406030204" pitchFamily="18" charset="0"/>
                              <a:ea typeface="Cambria Math" panose="02040503050406030204" pitchFamily="18" charset="0"/>
                              <a:sym typeface="Symbol" panose="05050102010706020507" pitchFamily="18" charset="2"/>
                            </a:rPr>
                            <m:t>𝜀</m:t>
                          </m:r>
                        </m:e>
                        <m:sub>
                          <m:r>
                            <a:rPr lang="en-US" altLang="en-US" sz="2400" i="1">
                              <a:latin typeface="Cambria Math" panose="02040503050406030204" pitchFamily="18" charset="0"/>
                              <a:sym typeface="Symbol" panose="05050102010706020507" pitchFamily="18" charset="2"/>
                            </a:rPr>
                            <m:t>𝑡</m:t>
                          </m:r>
                        </m:sub>
                      </m:sSub>
                    </m:oMath>
                  </m:oMathPara>
                </a14:m>
                <a:endParaRPr lang="en-US" altLang="en-US" sz="2400" dirty="0">
                  <a:sym typeface="Symbol" panose="05050102010706020507" pitchFamily="18" charset="2"/>
                </a:endParaRPr>
              </a:p>
            </p:txBody>
          </p:sp>
        </mc:Choice>
        <mc:Fallback xmlns="">
          <p:sp>
            <p:nvSpPr>
              <p:cNvPr id="16389" name="Rectangle 3">
                <a:extLst>
                  <a:ext uri="{FF2B5EF4-FFF2-40B4-BE49-F238E27FC236}">
                    <a16:creationId xmlns:a16="http://schemas.microsoft.com/office/drawing/2014/main" id="{2A142A2B-C966-463B-A0C4-3B008C02BFCA}"/>
                  </a:ext>
                </a:extLst>
              </p:cNvPr>
              <p:cNvSpPr>
                <a:spLocks noGrp="1" noRot="1" noChangeAspect="1" noMove="1" noResize="1" noEditPoints="1" noAdjustHandles="1" noChangeArrowheads="1" noChangeShapeType="1" noTextEdit="1"/>
              </p:cNvSpPr>
              <p:nvPr>
                <p:ph type="body" idx="1"/>
              </p:nvPr>
            </p:nvSpPr>
            <p:spPr>
              <a:blipFill>
                <a:blip r:embed="rId2"/>
                <a:stretch>
                  <a:fillRect l="-963" t="-270"/>
                </a:stretch>
              </a:blipFill>
            </p:spPr>
            <p:txBody>
              <a:bodyPr/>
              <a:lstStyle/>
              <a:p>
                <a:r>
                  <a:rPr lang="en-US">
                    <a:noFill/>
                  </a:rPr>
                  <a:t> </a:t>
                </a:r>
              </a:p>
            </p:txBody>
          </p:sp>
        </mc:Fallback>
      </mc:AlternateContent>
    </p:spTree>
    <p:extLst>
      <p:ext uri="{BB962C8B-B14F-4D97-AF65-F5344CB8AC3E}">
        <p14:creationId xmlns:p14="http://schemas.microsoft.com/office/powerpoint/2010/main" val="1113459896"/>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a:extLst>
              <a:ext uri="{FF2B5EF4-FFF2-40B4-BE49-F238E27FC236}">
                <a16:creationId xmlns:a16="http://schemas.microsoft.com/office/drawing/2014/main" id="{19A63D97-EBBA-4DCF-BB1C-AFF6FF4BE150}"/>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Data Mining</a:t>
            </a:r>
          </a:p>
        </p:txBody>
      </p:sp>
      <p:sp>
        <p:nvSpPr>
          <p:cNvPr id="16387" name="Slide Number Placeholder 5">
            <a:extLst>
              <a:ext uri="{FF2B5EF4-FFF2-40B4-BE49-F238E27FC236}">
                <a16:creationId xmlns:a16="http://schemas.microsoft.com/office/drawing/2014/main" id="{5F6B0FC4-F78B-4600-BF5B-CD441010A3EF}"/>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5C9C53-F538-4435-823E-28A7ACDAAFA5}" type="slidenum">
              <a:rPr lang="en-US" altLang="en-US"/>
              <a:pPr/>
              <a:t>23</a:t>
            </a:fld>
            <a:endParaRPr lang="en-US" altLang="en-US"/>
          </a:p>
        </p:txBody>
      </p:sp>
      <p:sp>
        <p:nvSpPr>
          <p:cNvPr id="16388" name="Rectangle 2">
            <a:extLst>
              <a:ext uri="{FF2B5EF4-FFF2-40B4-BE49-F238E27FC236}">
                <a16:creationId xmlns:a16="http://schemas.microsoft.com/office/drawing/2014/main" id="{102CCF06-F8FE-4247-94AE-E1F9BAEB2F56}"/>
              </a:ext>
            </a:extLst>
          </p:cNvPr>
          <p:cNvSpPr>
            <a:spLocks noGrp="1" noChangeArrowheads="1"/>
          </p:cNvSpPr>
          <p:nvPr>
            <p:ph type="title"/>
          </p:nvPr>
        </p:nvSpPr>
        <p:spPr/>
        <p:txBody>
          <a:bodyPr/>
          <a:lstStyle/>
          <a:p>
            <a:pPr eaLnBrk="1" hangingPunct="1"/>
            <a:r>
              <a:rPr lang="en-US" altLang="en-US" sz="4000" dirty="0" err="1"/>
              <a:t>Tách</a:t>
            </a:r>
            <a:r>
              <a:rPr lang="en-US" altLang="en-US" sz="4000" dirty="0"/>
              <a:t> </a:t>
            </a:r>
            <a:r>
              <a:rPr lang="en-US" altLang="en-US" sz="4000" dirty="0" err="1"/>
              <a:t>khuynh</a:t>
            </a:r>
            <a:endParaRPr lang="en-US" altLang="en-US" sz="4000" dirty="0"/>
          </a:p>
        </p:txBody>
      </p:sp>
      <mc:AlternateContent xmlns:mc="http://schemas.openxmlformats.org/markup-compatibility/2006" xmlns:a14="http://schemas.microsoft.com/office/drawing/2010/main">
        <mc:Choice Requires="a14">
          <p:sp>
            <p:nvSpPr>
              <p:cNvPr id="16389" name="Rectangle 3">
                <a:extLst>
                  <a:ext uri="{FF2B5EF4-FFF2-40B4-BE49-F238E27FC236}">
                    <a16:creationId xmlns:a16="http://schemas.microsoft.com/office/drawing/2014/main" id="{2A142A2B-C966-463B-A0C4-3B008C02BFCA}"/>
                  </a:ext>
                </a:extLst>
              </p:cNvPr>
              <p:cNvSpPr>
                <a:spLocks noGrp="1" noChangeArrowheads="1"/>
              </p:cNvSpPr>
              <p:nvPr>
                <p:ph type="body" idx="1"/>
              </p:nvPr>
            </p:nvSpPr>
            <p:spPr/>
            <p:txBody>
              <a:bodyPr/>
              <a:lstStyle/>
              <a:p>
                <a:pPr>
                  <a:lnSpc>
                    <a:spcPct val="110000"/>
                  </a:lnSpc>
                </a:pPr>
                <a:r>
                  <a:rPr lang="en-US" altLang="en-US" sz="2400" dirty="0"/>
                  <a:t>Tách </a:t>
                </a:r>
                <a:r>
                  <a:rPr lang="en-US" altLang="en-US" sz="2400" dirty="0" err="1"/>
                  <a:t>khuynh</a:t>
                </a:r>
                <a:r>
                  <a:rPr lang="en-US" altLang="en-US" sz="2400" dirty="0"/>
                  <a:t> </a:t>
                </a:r>
                <a:r>
                  <a:rPr lang="en-US" altLang="en-US" sz="2400" dirty="0" err="1"/>
                  <a:t>bằng</a:t>
                </a:r>
                <a:r>
                  <a:rPr lang="en-US" altLang="en-US" sz="2400" dirty="0"/>
                  <a:t> </a:t>
                </a:r>
                <a:r>
                  <a:rPr lang="en-US" altLang="en-US" sz="2400" dirty="0" err="1"/>
                  <a:t>trung</a:t>
                </a:r>
                <a:r>
                  <a:rPr lang="en-US" altLang="en-US" sz="2400" dirty="0"/>
                  <a:t> </a:t>
                </a:r>
                <a:r>
                  <a:rPr lang="en-US" altLang="en-US" sz="2400" dirty="0" err="1"/>
                  <a:t>bình</a:t>
                </a:r>
                <a:r>
                  <a:rPr lang="en-US" altLang="en-US" sz="2400" dirty="0"/>
                  <a:t> </a:t>
                </a:r>
                <a:r>
                  <a:rPr lang="en-US" altLang="en-US" sz="2400" dirty="0" err="1"/>
                  <a:t>trượt</a:t>
                </a:r>
                <a:r>
                  <a:rPr lang="en-US" altLang="en-US" sz="2400" dirty="0"/>
                  <a:t> </a:t>
                </a:r>
                <a:r>
                  <a:rPr lang="en-US" altLang="en-US" sz="2400" dirty="0" err="1"/>
                  <a:t>với</a:t>
                </a:r>
                <a:r>
                  <a:rPr lang="en-US" altLang="en-US" sz="2400" dirty="0"/>
                  <a:t> </a:t>
                </a:r>
                <a:r>
                  <a:rPr lang="en-US" altLang="en-US" sz="2400" dirty="0" err="1"/>
                  <a:t>chiều</a:t>
                </a:r>
                <a:r>
                  <a:rPr lang="en-US" altLang="en-US" sz="2400" dirty="0"/>
                  <a:t> </a:t>
                </a:r>
                <a:r>
                  <a:rPr lang="en-US" altLang="en-US" sz="2400" dirty="0" err="1"/>
                  <a:t>dài</a:t>
                </a:r>
                <a:r>
                  <a:rPr lang="en-US" altLang="en-US" sz="2400" dirty="0"/>
                  <a:t>  </a:t>
                </a:r>
                <a:r>
                  <a:rPr lang="en-US" altLang="en-US" sz="2400" i="1" dirty="0"/>
                  <a:t>h</a:t>
                </a:r>
                <a:r>
                  <a:rPr lang="en-US" altLang="en-US" sz="2400" dirty="0"/>
                  <a:t> = </a:t>
                </a:r>
                <a:r>
                  <a:rPr lang="en-US" altLang="en-US" sz="2400" i="1" dirty="0"/>
                  <a:t>L</a:t>
                </a:r>
                <a:r>
                  <a:rPr lang="en-US" altLang="en-US" sz="2400" dirty="0"/>
                  <a:t> (chu </a:t>
                </a:r>
                <a:r>
                  <a:rPr lang="en-US" altLang="en-US" sz="2400" dirty="0" err="1"/>
                  <a:t>kỳ</a:t>
                </a:r>
                <a:r>
                  <a:rPr lang="en-US" altLang="en-US" sz="2400" dirty="0"/>
                  <a:t> </a:t>
                </a:r>
                <a:r>
                  <a:rPr lang="en-US" altLang="en-US" sz="2400" dirty="0" err="1"/>
                  <a:t>mùa</a:t>
                </a:r>
                <a:r>
                  <a:rPr lang="en-US" altLang="en-US" sz="2400" dirty="0"/>
                  <a:t>):</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𝑀</m:t>
                          </m:r>
                        </m:e>
                        <m:sub>
                          <m:r>
                            <a:rPr lang="en-US" altLang="en-US" sz="2400" b="0" i="1" smtClean="0">
                              <a:latin typeface="Cambria Math" panose="02040503050406030204" pitchFamily="18" charset="0"/>
                            </a:rPr>
                            <m:t>𝑡</m:t>
                          </m:r>
                        </m:sub>
                      </m:sSub>
                      <m:r>
                        <a:rPr lang="en-US" altLang="en-US" sz="2400" i="1" smtClean="0">
                          <a:latin typeface="Cambria Math" panose="02040503050406030204" pitchFamily="18" charset="0"/>
                          <a:ea typeface="Cambria Math" panose="02040503050406030204" pitchFamily="18" charset="0"/>
                        </a:rPr>
                        <m:t>≈</m:t>
                      </m:r>
                      <m:sSub>
                        <m:sSubPr>
                          <m:ctrlPr>
                            <a:rPr lang="en-US" altLang="en-US" sz="2400" i="1" smtClean="0">
                              <a:latin typeface="Cambria Math" panose="02040503050406030204" pitchFamily="18" charset="0"/>
                              <a:ea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𝑚</m:t>
                          </m:r>
                        </m:e>
                        <m:sub>
                          <m:r>
                            <a:rPr lang="en-US" altLang="en-US" sz="2400" b="0" i="1" smtClean="0">
                              <a:latin typeface="Cambria Math" panose="02040503050406030204" pitchFamily="18" charset="0"/>
                              <a:ea typeface="Cambria Math" panose="02040503050406030204" pitchFamily="18" charset="0"/>
                            </a:rPr>
                            <m:t>𝑡</m:t>
                          </m:r>
                        </m:sub>
                      </m:sSub>
                      <m:d>
                        <m:dPr>
                          <m:ctrlPr>
                            <a:rPr lang="en-US" altLang="en-US" sz="2400" i="1" smtClean="0">
                              <a:latin typeface="Cambria Math" panose="02040503050406030204" pitchFamily="18" charset="0"/>
                              <a:ea typeface="Cambria Math" panose="02040503050406030204" pitchFamily="18" charset="0"/>
                            </a:rPr>
                          </m:ctrlPr>
                        </m:dPr>
                        <m:e>
                          <m:r>
                            <a:rPr lang="en-US" altLang="en-US" sz="2400" b="0" i="1" smtClean="0">
                              <a:latin typeface="Cambria Math" panose="02040503050406030204" pitchFamily="18" charset="0"/>
                              <a:ea typeface="Cambria Math" panose="02040503050406030204" pitchFamily="18" charset="0"/>
                            </a:rPr>
                            <m:t>𝐿</m:t>
                          </m:r>
                        </m:e>
                      </m:d>
                    </m:oMath>
                  </m:oMathPara>
                </a14:m>
                <a:endParaRPr lang="en-US" altLang="en-US" sz="2400" dirty="0"/>
              </a:p>
              <a:p>
                <a:pPr>
                  <a:lnSpc>
                    <a:spcPct val="110000"/>
                  </a:lnSpc>
                </a:pPr>
                <a:r>
                  <a:rPr lang="en-US" altLang="en-US" sz="2400" dirty="0" err="1"/>
                  <a:t>Nếu</a:t>
                </a:r>
                <a:r>
                  <a:rPr lang="en-US" altLang="en-US" sz="2400" dirty="0"/>
                  <a:t> </a:t>
                </a:r>
                <a:r>
                  <a:rPr lang="en-US" altLang="en-US" sz="2400" dirty="0" err="1"/>
                  <a:t>theo</a:t>
                </a:r>
                <a:r>
                  <a:rPr lang="en-US" altLang="en-US" sz="2400" dirty="0"/>
                  <a:t> </a:t>
                </a:r>
                <a:r>
                  <a:rPr lang="en-US" altLang="en-US" sz="2400" dirty="0" err="1"/>
                  <a:t>mô</a:t>
                </a:r>
                <a:r>
                  <a:rPr lang="en-US" altLang="en-US" sz="2400" dirty="0"/>
                  <a:t> </a:t>
                </a:r>
                <a:r>
                  <a:rPr lang="en-US" altLang="en-US" sz="2400" dirty="0" err="1"/>
                  <a:t>hình</a:t>
                </a:r>
                <a:r>
                  <a:rPr lang="en-US" altLang="en-US" sz="2400" dirty="0"/>
                  <a:t> </a:t>
                </a:r>
                <a:r>
                  <a:rPr lang="en-US" altLang="en-US" sz="2400" dirty="0" err="1"/>
                  <a:t>nhân</a:t>
                </a:r>
                <a:r>
                  <a:rPr lang="en-US" altLang="en-US" sz="2400" dirty="0"/>
                  <a:t>:</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𝐵</m:t>
                          </m:r>
                        </m:e>
                        <m:sub>
                          <m:r>
                            <a:rPr lang="en-US" altLang="en-US" sz="2400" b="0" i="1" smtClean="0">
                              <a:latin typeface="Cambria Math" panose="02040503050406030204" pitchFamily="18" charset="0"/>
                            </a:rPr>
                            <m:t>𝑡</m:t>
                          </m:r>
                        </m:sub>
                      </m:sSub>
                      <m:r>
                        <a:rPr lang="en-US" altLang="en-US" sz="2400" b="0" i="1" smtClean="0">
                          <a:latin typeface="Cambria Math" panose="02040503050406030204" pitchFamily="18" charset="0"/>
                        </a:rPr>
                        <m:t>=</m:t>
                      </m:r>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𝑄</m:t>
                          </m:r>
                        </m:e>
                        <m:sub>
                          <m:r>
                            <a:rPr lang="en-US" altLang="en-US" sz="2400" b="0" i="1" smtClean="0">
                              <a:latin typeface="Cambria Math" panose="02040503050406030204" pitchFamily="18" charset="0"/>
                            </a:rPr>
                            <m:t>𝑡</m:t>
                          </m:r>
                        </m:sub>
                      </m:sSub>
                      <m:sSub>
                        <m:sSubPr>
                          <m:ctrlPr>
                            <a:rPr lang="en-US" altLang="en-US" sz="2400" i="1" smtClean="0">
                              <a:latin typeface="Cambria Math" panose="02040503050406030204" pitchFamily="18" charset="0"/>
                            </a:rPr>
                          </m:ctrlPr>
                        </m:sSubPr>
                        <m:e>
                          <m:r>
                            <a:rPr lang="en-US" altLang="en-US" sz="2400" i="1" smtClean="0">
                              <a:latin typeface="Cambria Math" panose="02040503050406030204" pitchFamily="18" charset="0"/>
                              <a:ea typeface="Cambria Math" panose="02040503050406030204" pitchFamily="18" charset="0"/>
                            </a:rPr>
                            <m:t>𝜀</m:t>
                          </m:r>
                        </m:e>
                        <m:sub>
                          <m:r>
                            <a:rPr lang="en-US" altLang="en-US" sz="2400" b="0" i="1" smtClean="0">
                              <a:latin typeface="Cambria Math" panose="02040503050406030204" pitchFamily="18" charset="0"/>
                            </a:rPr>
                            <m:t>𝑡</m:t>
                          </m:r>
                        </m:sub>
                      </m:sSub>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𝑌</m:t>
                              </m:r>
                            </m:e>
                            <m:sub>
                              <m:r>
                                <a:rPr lang="en-US" altLang="en-US" sz="2400" b="0" i="1" smtClean="0">
                                  <a:latin typeface="Cambria Math" panose="02040503050406030204" pitchFamily="18" charset="0"/>
                                </a:rPr>
                                <m:t>𝑡</m:t>
                              </m:r>
                            </m:sub>
                          </m:sSub>
                        </m:num>
                        <m:den>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𝑀</m:t>
                              </m:r>
                            </m:e>
                            <m:sub>
                              <m:r>
                                <a:rPr lang="en-US" altLang="en-US" sz="2400" b="0" i="1" smtClean="0">
                                  <a:latin typeface="Cambria Math" panose="02040503050406030204" pitchFamily="18" charset="0"/>
                                </a:rPr>
                                <m:t>𝑡</m:t>
                              </m:r>
                            </m:sub>
                          </m:sSub>
                        </m:den>
                      </m:f>
                      <m:r>
                        <a:rPr lang="en-US" altLang="en-US" sz="2400" b="0" i="1" smtClean="0">
                          <a:latin typeface="Cambria Math" panose="02040503050406030204" pitchFamily="18" charset="0"/>
                          <a:ea typeface="Cambria Math" panose="02040503050406030204" pitchFamily="18" charset="0"/>
                        </a:rPr>
                        <m:t>≈</m:t>
                      </m:r>
                      <m:f>
                        <m:fPr>
                          <m:ctrlPr>
                            <a:rPr lang="en-US" altLang="en-US" sz="2400" i="1">
                              <a:latin typeface="Cambria Math" panose="02040503050406030204" pitchFamily="18" charset="0"/>
                            </a:rPr>
                          </m:ctrlPr>
                        </m:fPr>
                        <m:num>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𝑌</m:t>
                              </m:r>
                            </m:e>
                            <m:sub>
                              <m:r>
                                <a:rPr lang="en-US" altLang="en-US" sz="2400" i="1">
                                  <a:latin typeface="Cambria Math" panose="02040503050406030204" pitchFamily="18" charset="0"/>
                                </a:rPr>
                                <m:t>𝑡</m:t>
                              </m:r>
                            </m:sub>
                          </m:sSub>
                        </m:num>
                        <m:den>
                          <m:sSub>
                            <m:sSubPr>
                              <m:ctrlPr>
                                <a:rPr lang="en-US" altLang="en-US" sz="2400" i="1">
                                  <a:latin typeface="Cambria Math" panose="02040503050406030204" pitchFamily="18" charset="0"/>
                                </a:rPr>
                              </m:ctrlPr>
                            </m:sSubPr>
                            <m:e>
                              <m:r>
                                <a:rPr lang="en-US" altLang="en-US" sz="2400" b="0" i="1" smtClean="0">
                                  <a:latin typeface="Cambria Math" panose="02040503050406030204" pitchFamily="18" charset="0"/>
                                </a:rPr>
                                <m:t>𝑚</m:t>
                              </m:r>
                            </m:e>
                            <m:sub>
                              <m:r>
                                <a:rPr lang="en-US" altLang="en-US" sz="2400" i="1">
                                  <a:latin typeface="Cambria Math" panose="02040503050406030204" pitchFamily="18" charset="0"/>
                                </a:rPr>
                                <m:t>𝑡</m:t>
                              </m:r>
                            </m:sub>
                          </m:sSub>
                          <m:d>
                            <m:dPr>
                              <m:ctrlPr>
                                <a:rPr lang="en-US" altLang="en-US" sz="2400" i="1" smtClean="0">
                                  <a:latin typeface="Cambria Math" panose="02040503050406030204" pitchFamily="18" charset="0"/>
                                </a:rPr>
                              </m:ctrlPr>
                            </m:dPr>
                            <m:e>
                              <m:r>
                                <a:rPr lang="en-US" altLang="en-US" sz="2400" b="0" i="1" smtClean="0">
                                  <a:latin typeface="Cambria Math" panose="02040503050406030204" pitchFamily="18" charset="0"/>
                                </a:rPr>
                                <m:t>𝐿</m:t>
                              </m:r>
                            </m:e>
                          </m:d>
                        </m:den>
                      </m:f>
                    </m:oMath>
                  </m:oMathPara>
                </a14:m>
                <a:endParaRPr lang="en-US" altLang="en-US" sz="2400" dirty="0">
                  <a:sym typeface="Symbol" panose="05050102010706020507" pitchFamily="18" charset="2"/>
                </a:endParaRPr>
              </a:p>
            </p:txBody>
          </p:sp>
        </mc:Choice>
        <mc:Fallback xmlns="">
          <p:sp>
            <p:nvSpPr>
              <p:cNvPr id="16389" name="Rectangle 3">
                <a:extLst>
                  <a:ext uri="{FF2B5EF4-FFF2-40B4-BE49-F238E27FC236}">
                    <a16:creationId xmlns:a16="http://schemas.microsoft.com/office/drawing/2014/main" id="{2A142A2B-C966-463B-A0C4-3B008C02BFCA}"/>
                  </a:ext>
                </a:extLst>
              </p:cNvPr>
              <p:cNvSpPr>
                <a:spLocks noGrp="1" noRot="1" noChangeAspect="1" noMove="1" noResize="1" noEditPoints="1" noAdjustHandles="1" noChangeArrowheads="1" noChangeShapeType="1" noTextEdit="1"/>
              </p:cNvSpPr>
              <p:nvPr>
                <p:ph type="body" idx="1"/>
              </p:nvPr>
            </p:nvSpPr>
            <p:spPr>
              <a:blipFill>
                <a:blip r:embed="rId2"/>
                <a:stretch>
                  <a:fillRect l="-963" t="-809"/>
                </a:stretch>
              </a:blipFill>
            </p:spPr>
            <p:txBody>
              <a:bodyPr/>
              <a:lstStyle/>
              <a:p>
                <a:r>
                  <a:rPr lang="en-US">
                    <a:noFill/>
                  </a:rPr>
                  <a:t> </a:t>
                </a:r>
              </a:p>
            </p:txBody>
          </p:sp>
        </mc:Fallback>
      </mc:AlternateContent>
    </p:spTree>
    <p:extLst>
      <p:ext uri="{BB962C8B-B14F-4D97-AF65-F5344CB8AC3E}">
        <p14:creationId xmlns:p14="http://schemas.microsoft.com/office/powerpoint/2010/main" val="2268604978"/>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fld id="{C0F79D8C-2DD3-4D3C-8F3B-A5F3DAB8395F}" type="slidenum">
              <a:rPr lang="en-US" altLang="en-US"/>
              <a:pPr/>
              <a:t>24</a:t>
            </a:fld>
            <a:endParaRPr lang="en-US" altLang="en-US"/>
          </a:p>
        </p:txBody>
      </p:sp>
      <p:sp>
        <p:nvSpPr>
          <p:cNvPr id="1448962" name="Rectangle 2"/>
          <p:cNvSpPr>
            <a:spLocks noGrp="1" noChangeArrowheads="1"/>
          </p:cNvSpPr>
          <p:nvPr>
            <p:ph type="title"/>
          </p:nvPr>
        </p:nvSpPr>
        <p:spPr>
          <a:noFill/>
          <a:ln/>
        </p:spPr>
        <p:txBody>
          <a:bodyPr lIns="92075" tIns="46038" rIns="92075" bIns="46038"/>
          <a:lstStyle/>
          <a:p>
            <a:r>
              <a:rPr lang="en-US" altLang="en-US" sz="4000" dirty="0" err="1"/>
              <a:t>Ví</a:t>
            </a:r>
            <a:r>
              <a:rPr lang="en-US" altLang="en-US" sz="4000" dirty="0"/>
              <a:t> </a:t>
            </a:r>
            <a:r>
              <a:rPr lang="en-US" altLang="en-US" sz="4000" dirty="0" err="1"/>
              <a:t>dụ</a:t>
            </a:r>
            <a:endParaRPr lang="en-US" altLang="en-US" sz="4000" dirty="0"/>
          </a:p>
        </p:txBody>
      </p:sp>
      <p:sp>
        <p:nvSpPr>
          <p:cNvPr id="1448963" name="Rectangle 3"/>
          <p:cNvSpPr>
            <a:spLocks noGrp="1" noChangeArrowheads="1"/>
          </p:cNvSpPr>
          <p:nvPr>
            <p:ph type="body" idx="1"/>
          </p:nvPr>
        </p:nvSpPr>
        <p:spPr>
          <a:xfrm>
            <a:off x="814996" y="5516675"/>
            <a:ext cx="7643203" cy="736600"/>
          </a:xfrm>
          <a:noFill/>
          <a:ln/>
        </p:spPr>
        <p:txBody>
          <a:bodyPr lIns="92075" tIns="46038" rIns="92075" bIns="46038"/>
          <a:lstStyle/>
          <a:p>
            <a:pPr marL="0" indent="0" algn="ctr">
              <a:lnSpc>
                <a:spcPct val="130000"/>
              </a:lnSpc>
              <a:buNone/>
            </a:pPr>
            <a:r>
              <a:rPr lang="en-US" altLang="en-US" sz="2800"/>
              <a:t>Nhu cầu tiêu thụ điện sau khi tách khuynh</a:t>
            </a:r>
          </a:p>
        </p:txBody>
      </p:sp>
      <p:pic>
        <p:nvPicPr>
          <p:cNvPr id="2" name="Picture 1"/>
          <p:cNvPicPr>
            <a:picLocks noChangeAspect="1"/>
          </p:cNvPicPr>
          <p:nvPr/>
        </p:nvPicPr>
        <p:blipFill>
          <a:blip r:embed="rId2"/>
          <a:stretch>
            <a:fillRect/>
          </a:stretch>
        </p:blipFill>
        <p:spPr>
          <a:xfrm>
            <a:off x="814996" y="1585800"/>
            <a:ext cx="7590815" cy="3943165"/>
          </a:xfrm>
          <a:prstGeom prst="rect">
            <a:avLst/>
          </a:prstGeom>
        </p:spPr>
      </p:pic>
    </p:spTree>
    <p:extLst>
      <p:ext uri="{BB962C8B-B14F-4D97-AF65-F5344CB8AC3E}">
        <p14:creationId xmlns:p14="http://schemas.microsoft.com/office/powerpoint/2010/main" val="1669427354"/>
      </p:ext>
    </p:extLst>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519DB76D-C0FE-4949-BEB0-AD70D3197038}" type="slidenum">
              <a:rPr lang="en-US" altLang="en-US"/>
              <a:pPr/>
              <a:t>25</a:t>
            </a:fld>
            <a:endParaRPr lang="en-US" altLang="en-US"/>
          </a:p>
        </p:txBody>
      </p:sp>
      <p:sp>
        <p:nvSpPr>
          <p:cNvPr id="1449986" name="Rectangle 2"/>
          <p:cNvSpPr>
            <a:spLocks noGrp="1" noChangeArrowheads="1"/>
          </p:cNvSpPr>
          <p:nvPr>
            <p:ph type="title"/>
          </p:nvPr>
        </p:nvSpPr>
        <p:spPr/>
        <p:txBody>
          <a:bodyPr/>
          <a:lstStyle/>
          <a:p>
            <a:r>
              <a:rPr lang="en-US" altLang="en-US"/>
              <a:t>Tách khuynh bằng sai phân</a:t>
            </a:r>
          </a:p>
        </p:txBody>
      </p:sp>
      <mc:AlternateContent xmlns:mc="http://schemas.openxmlformats.org/markup-compatibility/2006" xmlns:a14="http://schemas.microsoft.com/office/drawing/2010/main">
        <mc:Choice Requires="a14">
          <p:sp>
            <p:nvSpPr>
              <p:cNvPr id="1449987" name="Rectangle 3"/>
              <p:cNvSpPr>
                <a:spLocks noGrp="1" noChangeArrowheads="1"/>
              </p:cNvSpPr>
              <p:nvPr>
                <p:ph type="body" idx="1"/>
              </p:nvPr>
            </p:nvSpPr>
            <p:spPr>
              <a:xfrm>
                <a:off x="685800" y="1786098"/>
                <a:ext cx="7772400" cy="4114800"/>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𝐷</m:t>
                          </m:r>
                        </m:e>
                        <m:sub>
                          <m:r>
                            <a:rPr lang="en-US" altLang="en-US" sz="2800" b="0" i="1" smtClean="0">
                              <a:latin typeface="Cambria Math" panose="02040503050406030204" pitchFamily="18" charset="0"/>
                            </a:rPr>
                            <m:t>𝑡</m:t>
                          </m:r>
                        </m:sub>
                      </m:sSub>
                      <m:r>
                        <a:rPr lang="en-US" altLang="en-US" sz="2800" b="0" i="1" smtClean="0">
                          <a:latin typeface="Cambria Math" panose="02040503050406030204" pitchFamily="18" charset="0"/>
                        </a:rPr>
                        <m:t>=</m:t>
                      </m:r>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𝑌</m:t>
                          </m:r>
                        </m:e>
                        <m:sub>
                          <m:r>
                            <a:rPr lang="en-US" altLang="en-US" sz="2800" b="0" i="1" smtClean="0">
                              <a:latin typeface="Cambria Math" panose="02040503050406030204" pitchFamily="18" charset="0"/>
                            </a:rPr>
                            <m:t>𝑡</m:t>
                          </m:r>
                        </m:sub>
                      </m:sSub>
                      <m:r>
                        <a:rPr lang="en-US" altLang="en-US" sz="2800" b="0" i="1" smtClean="0">
                          <a:latin typeface="Cambria Math" panose="02040503050406030204" pitchFamily="18" charset="0"/>
                        </a:rPr>
                        <m:t>−</m:t>
                      </m:r>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𝑌</m:t>
                          </m:r>
                        </m:e>
                        <m:sub>
                          <m:r>
                            <a:rPr lang="en-US" altLang="en-US" sz="2800" b="0" i="1" smtClean="0">
                              <a:latin typeface="Cambria Math" panose="02040503050406030204" pitchFamily="18" charset="0"/>
                            </a:rPr>
                            <m:t>𝑡</m:t>
                          </m:r>
                          <m:r>
                            <a:rPr lang="en-US" altLang="en-US" sz="2800" b="0" i="1" smtClean="0">
                              <a:latin typeface="Cambria Math" panose="02040503050406030204" pitchFamily="18" charset="0"/>
                            </a:rPr>
                            <m:t>−1</m:t>
                          </m:r>
                        </m:sub>
                      </m:sSub>
                    </m:oMath>
                  </m:oMathPara>
                </a14:m>
                <a:endParaRPr lang="en-US" altLang="en-US" sz="2800"/>
              </a:p>
            </p:txBody>
          </p:sp>
        </mc:Choice>
        <mc:Fallback xmlns="">
          <p:sp>
            <p:nvSpPr>
              <p:cNvPr id="1449987" name="Rectangle 3"/>
              <p:cNvSpPr>
                <a:spLocks noGrp="1" noRot="1" noChangeAspect="1" noMove="1" noResize="1" noEditPoints="1" noAdjustHandles="1" noChangeArrowheads="1" noChangeShapeType="1" noTextEdit="1"/>
              </p:cNvSpPr>
              <p:nvPr>
                <p:ph type="body" idx="1"/>
              </p:nvPr>
            </p:nvSpPr>
            <p:spPr>
              <a:xfrm>
                <a:off x="685800" y="1786098"/>
                <a:ext cx="7772400" cy="4114800"/>
              </a:xfrm>
              <a:blipFill rotWithShape="0">
                <a:blip r:embed="rId2"/>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862012" y="2441252"/>
            <a:ext cx="7596188" cy="3989969"/>
          </a:xfrm>
          <a:prstGeom prst="rect">
            <a:avLst/>
          </a:prstGeom>
        </p:spPr>
      </p:pic>
    </p:spTree>
    <p:extLst>
      <p:ext uri="{BB962C8B-B14F-4D97-AF65-F5344CB8AC3E}">
        <p14:creationId xmlns:p14="http://schemas.microsoft.com/office/powerpoint/2010/main" val="989565813"/>
      </p:ext>
    </p:extLst>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6718F37-37E3-4E37-B6E2-DECBA0AF9543}" type="slidenum">
              <a:rPr lang="en-US" altLang="en-US"/>
              <a:pPr/>
              <a:t>26</a:t>
            </a:fld>
            <a:endParaRPr lang="en-US" altLang="en-US"/>
          </a:p>
        </p:txBody>
      </p:sp>
      <p:sp>
        <p:nvSpPr>
          <p:cNvPr id="1451010" name="Rectangle 2"/>
          <p:cNvSpPr>
            <a:spLocks noGrp="1" noChangeArrowheads="1"/>
          </p:cNvSpPr>
          <p:nvPr>
            <p:ph type="title"/>
          </p:nvPr>
        </p:nvSpPr>
        <p:spPr>
          <a:noFill/>
          <a:ln/>
        </p:spPr>
        <p:txBody>
          <a:bodyPr lIns="92075" tIns="46038" rIns="92075" bIns="46038"/>
          <a:lstStyle/>
          <a:p>
            <a:r>
              <a:rPr lang="en-US" altLang="en-US" sz="4000" dirty="0" err="1"/>
              <a:t>Nhận</a:t>
            </a:r>
            <a:r>
              <a:rPr lang="en-US" altLang="en-US" sz="4000" dirty="0"/>
              <a:t> </a:t>
            </a:r>
            <a:r>
              <a:rPr lang="en-US" altLang="en-US" sz="4000" dirty="0" err="1"/>
              <a:t>diện</a:t>
            </a:r>
            <a:r>
              <a:rPr lang="en-US" altLang="en-US" sz="4000" dirty="0"/>
              <a:t> </a:t>
            </a:r>
            <a:r>
              <a:rPr lang="en-US" altLang="en-US" sz="4000" dirty="0" err="1"/>
              <a:t>thành</a:t>
            </a:r>
            <a:r>
              <a:rPr lang="en-US" altLang="en-US" sz="4000" dirty="0"/>
              <a:t> </a:t>
            </a:r>
            <a:r>
              <a:rPr lang="en-US" altLang="en-US" sz="4000" dirty="0" err="1"/>
              <a:t>phần</a:t>
            </a:r>
            <a:r>
              <a:rPr lang="en-US" altLang="en-US" sz="4000" dirty="0"/>
              <a:t> </a:t>
            </a:r>
            <a:r>
              <a:rPr lang="en-US" altLang="en-US" sz="4000" dirty="0" err="1"/>
              <a:t>mùa</a:t>
            </a:r>
            <a:r>
              <a:rPr lang="en-US" altLang="en-US" sz="4000" dirty="0"/>
              <a:t> </a:t>
            </a:r>
            <a:r>
              <a:rPr lang="en-US" altLang="en-US" sz="4000" dirty="0" err="1"/>
              <a:t>và</a:t>
            </a:r>
            <a:r>
              <a:rPr lang="en-US" altLang="en-US" sz="4000" dirty="0"/>
              <a:t> chu </a:t>
            </a:r>
            <a:r>
              <a:rPr lang="en-US" altLang="en-US" sz="4000" dirty="0" err="1"/>
              <a:t>kỳ</a:t>
            </a:r>
            <a:endParaRPr lang="en-US" altLang="en-US" sz="4000" dirty="0"/>
          </a:p>
        </p:txBody>
      </p:sp>
      <mc:AlternateContent xmlns:mc="http://schemas.openxmlformats.org/markup-compatibility/2006" xmlns:a14="http://schemas.microsoft.com/office/drawing/2010/main">
        <mc:Choice Requires="a14">
          <p:sp>
            <p:nvSpPr>
              <p:cNvPr id="1451011" name="Rectangle 3"/>
              <p:cNvSpPr>
                <a:spLocks noGrp="1" noChangeArrowheads="1"/>
              </p:cNvSpPr>
              <p:nvPr>
                <p:ph type="body" idx="1"/>
              </p:nvPr>
            </p:nvSpPr>
            <p:spPr>
              <a:noFill/>
              <a:ln/>
            </p:spPr>
            <p:txBody>
              <a:bodyPr lIns="92075" tIns="46038" rIns="92075" bIns="46038"/>
              <a:lstStyle/>
              <a:p>
                <a:pPr>
                  <a:lnSpc>
                    <a:spcPct val="120000"/>
                  </a:lnSpc>
                </a:pPr>
                <a:r>
                  <a:rPr lang="en-US" altLang="en-US" sz="2400"/>
                  <a:t>Nhận diện chuỗi thời gian có thành phần tuần hoàn:</a:t>
                </a:r>
              </a:p>
              <a:p>
                <a:pPr lvl="1">
                  <a:lnSpc>
                    <a:spcPct val="120000"/>
                  </a:lnSpc>
                </a:pPr>
                <a:r>
                  <a:rPr lang="en-US" altLang="en-US" sz="2000"/>
                  <a:t>Đồ thị</a:t>
                </a:r>
              </a:p>
              <a:p>
                <a:pPr lvl="1">
                  <a:lnSpc>
                    <a:spcPct val="120000"/>
                  </a:lnSpc>
                </a:pPr>
                <a:r>
                  <a:rPr lang="en-US" altLang="en-US" sz="2000"/>
                  <a:t>Đặc tính tự nhiên của dữ liệu. Ví dụ: tháng (</a:t>
                </a:r>
                <a:r>
                  <a:rPr lang="en-US" altLang="en-US" sz="2000" i="1"/>
                  <a:t>L</a:t>
                </a:r>
                <a:r>
                  <a:rPr lang="en-US" altLang="en-US" sz="2000"/>
                  <a:t> = 12), ngày (</a:t>
                </a:r>
                <a:r>
                  <a:rPr lang="en-US" altLang="en-US" sz="2000" i="1"/>
                  <a:t>L</a:t>
                </a:r>
                <a:r>
                  <a:rPr lang="en-US" altLang="en-US" sz="2000"/>
                  <a:t> = 7 hay 365)</a:t>
                </a:r>
              </a:p>
              <a:p>
                <a:pPr>
                  <a:lnSpc>
                    <a:spcPct val="120000"/>
                  </a:lnSpc>
                </a:pPr>
                <a:r>
                  <a:rPr lang="en-US" altLang="en-US" sz="2400"/>
                  <a:t>Chỉ số mùa (</a:t>
                </a:r>
                <a:r>
                  <a:rPr lang="en-US" altLang="en-US" sz="2400" i="1"/>
                  <a:t>l</a:t>
                </a:r>
                <a:r>
                  <a:rPr lang="en-US" altLang="en-US" sz="2400"/>
                  <a:t> = 1, 2, …, </a:t>
                </a:r>
                <a:r>
                  <a:rPr lang="en-US" altLang="en-US" sz="2400" i="1"/>
                  <a:t>L</a:t>
                </a:r>
                <a:r>
                  <a:rPr lang="en-US" altLang="en-US" sz="2400"/>
                  <a:t>):</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𝑄</m:t>
                          </m:r>
                        </m:e>
                        <m:sub>
                          <m:r>
                            <a:rPr lang="en-US" altLang="en-US" sz="2400" b="0" i="1" smtClean="0">
                              <a:latin typeface="Cambria Math" panose="02040503050406030204" pitchFamily="18" charset="0"/>
                            </a:rPr>
                            <m:t>𝑙</m:t>
                          </m:r>
                        </m:sub>
                      </m:sSub>
                      <m:r>
                        <a:rPr lang="en-US" altLang="en-US" sz="2400" b="0" i="1" smtClean="0">
                          <a:latin typeface="Cambria Math" panose="02040503050406030204" pitchFamily="18" charset="0"/>
                        </a:rPr>
                        <m:t>=</m:t>
                      </m:r>
                      <m:f>
                        <m:fPr>
                          <m:ctrlPr>
                            <a:rPr lang="en-US" altLang="en-US" sz="2400" i="1" smtClean="0">
                              <a:latin typeface="Cambria Math" panose="02040503050406030204" pitchFamily="18" charset="0"/>
                            </a:rPr>
                          </m:ctrlPr>
                        </m:fPr>
                        <m:num>
                          <m:nary>
                            <m:naryPr>
                              <m:chr m:val="∑"/>
                              <m:supHide m:val="on"/>
                              <m:ctrlPr>
                                <a:rPr lang="en-US" altLang="en-US" sz="2400" i="1" smtClean="0">
                                  <a:latin typeface="Cambria Math" panose="02040503050406030204" pitchFamily="18" charset="0"/>
                                </a:rPr>
                              </m:ctrlPr>
                            </m:naryPr>
                            <m:sub>
                              <m:r>
                                <m:rPr>
                                  <m:brk m:alnAt="7"/>
                                </m:rPr>
                                <a:rPr lang="en-US" altLang="en-US" sz="2400" b="0" i="1" smtClean="0">
                                  <a:latin typeface="Cambria Math" panose="02040503050406030204" pitchFamily="18" charset="0"/>
                                </a:rPr>
                                <m:t>𝑡</m:t>
                              </m:r>
                              <m:r>
                                <a:rPr lang="en-US" altLang="en-US" sz="2400" b="0" i="1" smtClean="0">
                                  <a:latin typeface="Cambria Math" panose="02040503050406030204" pitchFamily="18" charset="0"/>
                                  <a:ea typeface="Cambria Math" panose="02040503050406030204" pitchFamily="18" charset="0"/>
                                </a:rPr>
                                <m:t>∈</m:t>
                              </m:r>
                              <m:sSub>
                                <m:sSubPr>
                                  <m:ctrlPr>
                                    <a:rPr lang="en-US" altLang="en-US" sz="2400" b="0" i="1" smtClean="0">
                                      <a:latin typeface="Cambria Math" panose="02040503050406030204" pitchFamily="18" charset="0"/>
                                      <a:ea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𝑧</m:t>
                                  </m:r>
                                </m:e>
                                <m:sub>
                                  <m:r>
                                    <a:rPr lang="en-US" altLang="en-US" sz="2400" b="0" i="1" smtClean="0">
                                      <a:latin typeface="Cambria Math" panose="02040503050406030204" pitchFamily="18" charset="0"/>
                                      <a:ea typeface="Cambria Math" panose="02040503050406030204" pitchFamily="18" charset="0"/>
                                    </a:rPr>
                                    <m:t>𝑙</m:t>
                                  </m:r>
                                </m:sub>
                              </m:sSub>
                            </m:sub>
                            <m:sup/>
                            <m:e>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𝑄</m:t>
                                  </m:r>
                                </m:e>
                                <m:sub>
                                  <m:r>
                                    <a:rPr lang="en-US" altLang="en-US" sz="2400" b="0" i="1" smtClean="0">
                                      <a:latin typeface="Cambria Math" panose="02040503050406030204" pitchFamily="18" charset="0"/>
                                    </a:rPr>
                                    <m:t>𝑡</m:t>
                                  </m:r>
                                </m:sub>
                              </m:sSub>
                              <m:sSub>
                                <m:sSubPr>
                                  <m:ctrlPr>
                                    <a:rPr lang="en-US" altLang="en-US" sz="2400" i="1" smtClean="0">
                                      <a:latin typeface="Cambria Math" panose="02040503050406030204" pitchFamily="18" charset="0"/>
                                    </a:rPr>
                                  </m:ctrlPr>
                                </m:sSubPr>
                                <m:e>
                                  <m:r>
                                    <a:rPr lang="en-US" altLang="en-US" sz="2400" i="1" smtClean="0">
                                      <a:latin typeface="Cambria Math" panose="02040503050406030204" pitchFamily="18" charset="0"/>
                                      <a:ea typeface="Cambria Math" panose="02040503050406030204" pitchFamily="18" charset="0"/>
                                    </a:rPr>
                                    <m:t>𝜀</m:t>
                                  </m:r>
                                </m:e>
                                <m:sub>
                                  <m:r>
                                    <a:rPr lang="en-US" altLang="en-US" sz="2400" b="0" i="1" smtClean="0">
                                      <a:latin typeface="Cambria Math" panose="02040503050406030204" pitchFamily="18" charset="0"/>
                                    </a:rPr>
                                    <m:t>𝑡</m:t>
                                  </m:r>
                                </m:sub>
                              </m:sSub>
                            </m:e>
                          </m:nary>
                        </m:num>
                        <m:den>
                          <m:d>
                            <m:dPr>
                              <m:begChr m:val="|"/>
                              <m:endChr m:val="|"/>
                              <m:ctrlPr>
                                <a:rPr lang="en-US" altLang="en-US" sz="2400" i="1" smtClean="0">
                                  <a:latin typeface="Cambria Math" panose="02040503050406030204" pitchFamily="18" charset="0"/>
                                </a:rPr>
                              </m:ctrlPr>
                            </m:dPr>
                            <m:e>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𝑧</m:t>
                                  </m:r>
                                </m:e>
                                <m:sub>
                                  <m:r>
                                    <a:rPr lang="en-US" altLang="en-US" sz="2400" b="0" i="1" smtClean="0">
                                      <a:latin typeface="Cambria Math" panose="02040503050406030204" pitchFamily="18" charset="0"/>
                                    </a:rPr>
                                    <m:t>𝑙</m:t>
                                  </m:r>
                                </m:sub>
                              </m:sSub>
                            </m:e>
                          </m:d>
                        </m:den>
                      </m:f>
                    </m:oMath>
                  </m:oMathPara>
                </a14:m>
                <a:endParaRPr lang="en-US" altLang="en-US" sz="240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en-US" sz="2400" i="1">
                              <a:latin typeface="Cambria Math" panose="02040503050406030204" pitchFamily="18" charset="0"/>
                            </a:rPr>
                          </m:ctrlPr>
                        </m:sSubPr>
                        <m:e>
                          <m:r>
                            <a:rPr lang="en-US" altLang="en-US" sz="2400" b="0" i="1" smtClean="0">
                              <a:latin typeface="Cambria Math" panose="02040503050406030204" pitchFamily="18" charset="0"/>
                            </a:rPr>
                            <m:t>𝑀</m:t>
                          </m:r>
                        </m:e>
                        <m:sub>
                          <m:r>
                            <a:rPr lang="en-US" altLang="en-US" sz="2400" b="0" i="1" smtClean="0">
                              <a:latin typeface="Cambria Math" panose="02040503050406030204" pitchFamily="18" charset="0"/>
                            </a:rPr>
                            <m:t>𝑡</m:t>
                          </m:r>
                        </m:sub>
                      </m:sSub>
                      <m:sSub>
                        <m:sSubPr>
                          <m:ctrlPr>
                            <a:rPr lang="en-US" altLang="en-US" sz="2400" i="1" smtClean="0">
                              <a:latin typeface="Cambria Math" panose="02040503050406030204" pitchFamily="18" charset="0"/>
                            </a:rPr>
                          </m:ctrlPr>
                        </m:sSubPr>
                        <m:e>
                          <m:r>
                            <a:rPr lang="en-US" altLang="en-US" sz="2400" i="1" smtClean="0">
                              <a:latin typeface="Cambria Math" panose="02040503050406030204" pitchFamily="18" charset="0"/>
                              <a:ea typeface="Cambria Math" panose="02040503050406030204" pitchFamily="18" charset="0"/>
                            </a:rPr>
                            <m:t>𝜀</m:t>
                          </m:r>
                        </m:e>
                        <m:sub>
                          <m:r>
                            <a:rPr lang="en-US" altLang="en-US" sz="2400" b="0" i="1" smtClean="0">
                              <a:latin typeface="Cambria Math" panose="02040503050406030204" pitchFamily="18" charset="0"/>
                            </a:rPr>
                            <m:t>𝑡</m:t>
                          </m:r>
                        </m:sub>
                      </m:sSub>
                      <m:r>
                        <a:rPr lang="en-US" altLang="en-US" sz="2400" i="1">
                          <a:latin typeface="Cambria Math" panose="02040503050406030204" pitchFamily="18" charset="0"/>
                        </a:rPr>
                        <m:t>=</m:t>
                      </m:r>
                      <m:f>
                        <m:fPr>
                          <m:ctrlPr>
                            <a:rPr lang="en-US" altLang="en-US" sz="2400" i="1">
                              <a:latin typeface="Cambria Math" panose="02040503050406030204" pitchFamily="18" charset="0"/>
                            </a:rPr>
                          </m:ctrlPr>
                        </m:fPr>
                        <m:num>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𝑌</m:t>
                              </m:r>
                            </m:e>
                            <m:sub>
                              <m:r>
                                <a:rPr lang="en-US" altLang="en-US" sz="2400" b="0" i="1" smtClean="0">
                                  <a:latin typeface="Cambria Math" panose="02040503050406030204" pitchFamily="18" charset="0"/>
                                </a:rPr>
                                <m:t>𝑡</m:t>
                              </m:r>
                            </m:sub>
                          </m:sSub>
                        </m:num>
                        <m:den>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𝑄</m:t>
                              </m:r>
                            </m:e>
                            <m:sub>
                              <m:r>
                                <a:rPr lang="en-US" altLang="en-US" sz="2400" b="0" i="1" smtClean="0">
                                  <a:latin typeface="Cambria Math" panose="02040503050406030204" pitchFamily="18" charset="0"/>
                                </a:rPr>
                                <m:t>𝑙</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𝑡</m:t>
                                  </m:r>
                                </m:e>
                              </m:d>
                            </m:sub>
                          </m:sSub>
                        </m:den>
                      </m:f>
                    </m:oMath>
                  </m:oMathPara>
                </a14:m>
                <a:endParaRPr lang="en-US" altLang="en-US" sz="2400"/>
              </a:p>
            </p:txBody>
          </p:sp>
        </mc:Choice>
        <mc:Fallback xmlns="">
          <p:sp>
            <p:nvSpPr>
              <p:cNvPr id="1451011"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098" t="-296"/>
                </a:stretch>
              </a:blipFill>
              <a:ln/>
            </p:spPr>
            <p:txBody>
              <a:bodyPr/>
              <a:lstStyle/>
              <a:p>
                <a:r>
                  <a:rPr lang="en-US">
                    <a:noFill/>
                  </a:rPr>
                  <a:t> </a:t>
                </a:r>
              </a:p>
            </p:txBody>
          </p:sp>
        </mc:Fallback>
      </mc:AlternateContent>
    </p:spTree>
    <p:extLst>
      <p:ext uri="{BB962C8B-B14F-4D97-AF65-F5344CB8AC3E}">
        <p14:creationId xmlns:p14="http://schemas.microsoft.com/office/powerpoint/2010/main" val="3886897770"/>
      </p:ext>
    </p:extLst>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BE6C47A-B910-47F4-8A52-478A12E60333}" type="slidenum">
              <a:rPr lang="en-US" altLang="en-US"/>
              <a:pPr/>
              <a:t>27</a:t>
            </a:fld>
            <a:endParaRPr lang="en-US" altLang="en-US"/>
          </a:p>
        </p:txBody>
      </p:sp>
      <p:sp>
        <p:nvSpPr>
          <p:cNvPr id="1452034" name="Rectangle 2"/>
          <p:cNvSpPr>
            <a:spLocks noGrp="1" noChangeArrowheads="1"/>
          </p:cNvSpPr>
          <p:nvPr>
            <p:ph type="title"/>
          </p:nvPr>
        </p:nvSpPr>
        <p:spPr>
          <a:noFill/>
          <a:ln/>
        </p:spPr>
        <p:txBody>
          <a:bodyPr lIns="92075" tIns="46038" rIns="92075" bIns="46038"/>
          <a:lstStyle/>
          <a:p>
            <a:r>
              <a:rPr lang="en-US" altLang="en-US" sz="4000"/>
              <a:t>Chỉ số mùa</a:t>
            </a:r>
          </a:p>
        </p:txBody>
      </p:sp>
      <p:sp>
        <p:nvSpPr>
          <p:cNvPr id="1452035" name="Rectangle 3"/>
          <p:cNvSpPr>
            <a:spLocks noGrp="1" noChangeArrowheads="1"/>
          </p:cNvSpPr>
          <p:nvPr>
            <p:ph type="body" idx="1"/>
          </p:nvPr>
        </p:nvSpPr>
        <p:spPr>
          <a:xfrm>
            <a:off x="862012" y="5967868"/>
            <a:ext cx="7596188" cy="685800"/>
          </a:xfrm>
          <a:noFill/>
          <a:ln/>
        </p:spPr>
        <p:txBody>
          <a:bodyPr lIns="92075" tIns="46038" rIns="92075" bIns="46038"/>
          <a:lstStyle/>
          <a:p>
            <a:pPr marL="0" indent="0" algn="ctr">
              <a:lnSpc>
                <a:spcPct val="110000"/>
              </a:lnSpc>
              <a:buNone/>
            </a:pPr>
            <a:r>
              <a:rPr lang="en-US" altLang="en-US" sz="2000"/>
              <a:t>Chỉ số mùa cho nhu cầu tiêu thụ điện</a:t>
            </a:r>
          </a:p>
        </p:txBody>
      </p:sp>
      <p:pic>
        <p:nvPicPr>
          <p:cNvPr id="2" name="Picture 1"/>
          <p:cNvPicPr>
            <a:picLocks noChangeAspect="1"/>
          </p:cNvPicPr>
          <p:nvPr/>
        </p:nvPicPr>
        <p:blipFill>
          <a:blip r:embed="rId2"/>
          <a:stretch>
            <a:fillRect/>
          </a:stretch>
        </p:blipFill>
        <p:spPr>
          <a:xfrm>
            <a:off x="862012" y="1703159"/>
            <a:ext cx="7596188" cy="4177531"/>
          </a:xfrm>
          <a:prstGeom prst="rect">
            <a:avLst/>
          </a:prstGeom>
        </p:spPr>
      </p:pic>
    </p:spTree>
    <p:extLst>
      <p:ext uri="{BB962C8B-B14F-4D97-AF65-F5344CB8AC3E}">
        <p14:creationId xmlns:p14="http://schemas.microsoft.com/office/powerpoint/2010/main" val="2811861818"/>
      </p:ext>
    </p:extLst>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721AAB-07F2-4CC2-B818-79CAA9DBA8FB}" type="slidenum">
              <a:rPr lang="en-US" altLang="en-US"/>
              <a:pPr/>
              <a:t>28</a:t>
            </a:fld>
            <a:endParaRPr lang="en-US" altLang="en-US"/>
          </a:p>
        </p:txBody>
      </p:sp>
      <p:sp>
        <p:nvSpPr>
          <p:cNvPr id="1453058" name="Rectangle 2"/>
          <p:cNvSpPr>
            <a:spLocks noGrp="1" noChangeArrowheads="1"/>
          </p:cNvSpPr>
          <p:nvPr>
            <p:ph type="title"/>
          </p:nvPr>
        </p:nvSpPr>
        <p:spPr>
          <a:noFill/>
          <a:ln/>
        </p:spPr>
        <p:txBody>
          <a:bodyPr lIns="92075" tIns="46038" rIns="92075" bIns="46038"/>
          <a:lstStyle/>
          <a:p>
            <a:r>
              <a:rPr lang="en-US" altLang="en-US" sz="4000"/>
              <a:t>Khử mùa</a:t>
            </a:r>
          </a:p>
        </p:txBody>
      </p:sp>
      <p:pic>
        <p:nvPicPr>
          <p:cNvPr id="2" name="Picture 1"/>
          <p:cNvPicPr>
            <a:picLocks noChangeAspect="1"/>
          </p:cNvPicPr>
          <p:nvPr/>
        </p:nvPicPr>
        <p:blipFill>
          <a:blip r:embed="rId2"/>
          <a:stretch>
            <a:fillRect/>
          </a:stretch>
        </p:blipFill>
        <p:spPr>
          <a:xfrm>
            <a:off x="862012" y="1766232"/>
            <a:ext cx="7596188" cy="4332998"/>
          </a:xfrm>
          <a:prstGeom prst="rect">
            <a:avLst/>
          </a:prstGeom>
        </p:spPr>
      </p:pic>
      <p:sp>
        <p:nvSpPr>
          <p:cNvPr id="1453059" name="Rectangle 3"/>
          <p:cNvSpPr>
            <a:spLocks noGrp="1" noChangeArrowheads="1"/>
          </p:cNvSpPr>
          <p:nvPr>
            <p:ph type="body" idx="1"/>
          </p:nvPr>
        </p:nvSpPr>
        <p:spPr>
          <a:xfrm>
            <a:off x="862012" y="6149603"/>
            <a:ext cx="7596188" cy="555997"/>
          </a:xfrm>
          <a:noFill/>
          <a:ln/>
        </p:spPr>
        <p:txBody>
          <a:bodyPr lIns="92075" tIns="46038" rIns="92075" bIns="46038"/>
          <a:lstStyle/>
          <a:p>
            <a:pPr marL="0" indent="0" algn="ctr">
              <a:lnSpc>
                <a:spcPct val="120000"/>
              </a:lnSpc>
              <a:buNone/>
            </a:pPr>
            <a:r>
              <a:rPr lang="en-US" altLang="en-US" sz="2000"/>
              <a:t>Khử mùa và hồi quy của nhu cầu tiêu thụ điện</a:t>
            </a:r>
          </a:p>
        </p:txBody>
      </p:sp>
    </p:spTree>
    <p:extLst>
      <p:ext uri="{BB962C8B-B14F-4D97-AF65-F5344CB8AC3E}">
        <p14:creationId xmlns:p14="http://schemas.microsoft.com/office/powerpoint/2010/main" val="3468072233"/>
      </p:ext>
    </p:extLst>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6CDDFE8F-EE12-4BD1-B605-E65A2CF34100}" type="slidenum">
              <a:rPr lang="en-US" altLang="en-US"/>
              <a:pPr/>
              <a:t>29</a:t>
            </a:fld>
            <a:endParaRPr lang="en-US" altLang="en-US"/>
          </a:p>
        </p:txBody>
      </p:sp>
      <p:sp>
        <p:nvSpPr>
          <p:cNvPr id="1454082" name="Rectangle 2"/>
          <p:cNvSpPr>
            <a:spLocks noGrp="1" noChangeArrowheads="1"/>
          </p:cNvSpPr>
          <p:nvPr>
            <p:ph type="title"/>
          </p:nvPr>
        </p:nvSpPr>
        <p:spPr>
          <a:xfrm>
            <a:off x="1284288" y="381000"/>
            <a:ext cx="7554912" cy="858838"/>
          </a:xfrm>
          <a:noFill/>
          <a:ln/>
        </p:spPr>
        <p:txBody>
          <a:bodyPr lIns="92075" tIns="46038" rIns="92075" bIns="46038"/>
          <a:lstStyle/>
          <a:p>
            <a:r>
              <a:rPr lang="en-US" altLang="en-US" sz="4000" dirty="0" err="1"/>
              <a:t>Nhận</a:t>
            </a:r>
            <a:r>
              <a:rPr lang="en-US" altLang="en-US" sz="4000" dirty="0"/>
              <a:t> </a:t>
            </a:r>
            <a:r>
              <a:rPr lang="en-US" altLang="en-US" sz="4000" dirty="0" err="1"/>
              <a:t>diện</a:t>
            </a:r>
            <a:r>
              <a:rPr lang="en-US" altLang="en-US" sz="4000" dirty="0"/>
              <a:t> </a:t>
            </a:r>
            <a:r>
              <a:rPr lang="en-US" altLang="en-US" sz="4000" dirty="0" err="1"/>
              <a:t>khuynh</a:t>
            </a:r>
            <a:r>
              <a:rPr lang="en-US" altLang="en-US" sz="4000" dirty="0"/>
              <a:t> </a:t>
            </a:r>
            <a:r>
              <a:rPr lang="en-US" altLang="en-US" sz="4000" dirty="0" err="1"/>
              <a:t>bằng</a:t>
            </a:r>
            <a:r>
              <a:rPr lang="en-US" altLang="en-US" sz="4000" dirty="0"/>
              <a:t> </a:t>
            </a:r>
            <a:r>
              <a:rPr lang="en-US" altLang="en-US" sz="4000" dirty="0" err="1"/>
              <a:t>ph</a:t>
            </a:r>
            <a:r>
              <a:rPr lang="vi-VN" altLang="en-US" sz="4000" dirty="0"/>
              <a:t>ư</a:t>
            </a:r>
            <a:r>
              <a:rPr lang="en-US" altLang="en-US" sz="4000" dirty="0" err="1"/>
              <a:t>ơng</a:t>
            </a:r>
            <a:r>
              <a:rPr lang="en-US" altLang="en-US" sz="4000" dirty="0"/>
              <a:t> </a:t>
            </a:r>
            <a:r>
              <a:rPr lang="en-US" altLang="en-US" sz="4000" dirty="0" err="1"/>
              <a:t>pháp</a:t>
            </a:r>
            <a:r>
              <a:rPr lang="en-US" altLang="en-US" sz="4000" dirty="0"/>
              <a:t> </a:t>
            </a:r>
            <a:r>
              <a:rPr lang="en-US" altLang="en-US" sz="4000" dirty="0" err="1"/>
              <a:t>hồi</a:t>
            </a:r>
            <a:r>
              <a:rPr lang="en-US" altLang="en-US" sz="4000" dirty="0"/>
              <a:t> </a:t>
            </a:r>
            <a:r>
              <a:rPr lang="en-US" altLang="en-US" sz="4000" dirty="0" err="1"/>
              <a:t>quy</a:t>
            </a:r>
            <a:endParaRPr lang="en-US" altLang="en-US" sz="4000" dirty="0"/>
          </a:p>
        </p:txBody>
      </p:sp>
      <mc:AlternateContent xmlns:mc="http://schemas.openxmlformats.org/markup-compatibility/2006" xmlns:a14="http://schemas.microsoft.com/office/drawing/2010/main">
        <mc:Choice Requires="a14">
          <p:sp>
            <p:nvSpPr>
              <p:cNvPr id="1454083" name="Rectangle 3"/>
              <p:cNvSpPr>
                <a:spLocks noGrp="1" noChangeArrowheads="1"/>
              </p:cNvSpPr>
              <p:nvPr>
                <p:ph type="body" idx="1"/>
              </p:nvPr>
            </p:nvSpPr>
            <p:spPr>
              <a:xfrm>
                <a:off x="817562" y="1715858"/>
                <a:ext cx="7632700" cy="4989741"/>
              </a:xfrm>
              <a:noFill/>
              <a:ln/>
            </p:spPr>
            <p:txBody>
              <a:bodyPr lIns="92075" tIns="46038" rIns="92075" bIns="46038"/>
              <a:lstStyle/>
              <a:p>
                <a:pPr>
                  <a:lnSpc>
                    <a:spcPct val="90000"/>
                  </a:lnSpc>
                </a:pPr>
                <a:r>
                  <a:rPr lang="en-US" altLang="en-US" sz="2400" dirty="0" err="1"/>
                  <a:t>Để</a:t>
                </a:r>
                <a:r>
                  <a:rPr lang="en-US" altLang="en-US" sz="2400" dirty="0"/>
                  <a:t> </a:t>
                </a:r>
                <a:r>
                  <a:rPr lang="en-US" altLang="en-US" sz="2400" dirty="0" err="1"/>
                  <a:t>phân</a:t>
                </a:r>
                <a:r>
                  <a:rPr lang="en-US" altLang="en-US" sz="2400" dirty="0"/>
                  <a:t> </a:t>
                </a:r>
                <a:r>
                  <a:rPr lang="en-US" altLang="en-US" sz="2400" dirty="0" err="1"/>
                  <a:t>tách</a:t>
                </a:r>
                <a:r>
                  <a:rPr lang="en-US" altLang="en-US" sz="2400" dirty="0"/>
                  <a:t> </a:t>
                </a:r>
                <a:r>
                  <a:rPr lang="en-US" altLang="en-US" sz="2400" dirty="0" err="1"/>
                  <a:t>thành</a:t>
                </a:r>
                <a:r>
                  <a:rPr lang="en-US" altLang="en-US" sz="2400" dirty="0"/>
                  <a:t> </a:t>
                </a:r>
                <a:r>
                  <a:rPr lang="en-US" altLang="en-US" sz="2400" dirty="0" err="1"/>
                  <a:t>phân</a:t>
                </a:r>
                <a:r>
                  <a:rPr lang="en-US" altLang="en-US" sz="2400" dirty="0"/>
                  <a:t> </a:t>
                </a:r>
                <a:r>
                  <a:rPr lang="en-US" altLang="en-US" sz="2400" dirty="0" err="1"/>
                  <a:t>khuynh</a:t>
                </a:r>
                <a:r>
                  <a:rPr lang="en-US" altLang="en-US" sz="2400" dirty="0"/>
                  <a:t>, </a:t>
                </a:r>
                <a:r>
                  <a:rPr lang="en-US" altLang="en-US" sz="2400" dirty="0" err="1"/>
                  <a:t>chúng</a:t>
                </a:r>
                <a:r>
                  <a:rPr lang="en-US" altLang="en-US" sz="2400" dirty="0"/>
                  <a:t> ta </a:t>
                </a:r>
                <a:r>
                  <a:rPr lang="en-US" altLang="en-US" sz="2400" dirty="0" err="1"/>
                  <a:t>cần</a:t>
                </a:r>
                <a:r>
                  <a:rPr lang="en-US" altLang="en-US" sz="2400" dirty="0"/>
                  <a:t> </a:t>
                </a:r>
                <a:r>
                  <a:rPr lang="en-US" altLang="en-US" sz="2400" dirty="0" err="1"/>
                  <a:t>nhận</a:t>
                </a:r>
                <a:r>
                  <a:rPr lang="en-US" altLang="en-US" sz="2400" dirty="0"/>
                  <a:t> </a:t>
                </a:r>
                <a:r>
                  <a:rPr lang="en-US" altLang="en-US" sz="2400" dirty="0" err="1"/>
                  <a:t>diện</a:t>
                </a:r>
                <a:r>
                  <a:rPr lang="en-US" altLang="en-US" sz="2400" dirty="0"/>
                  <a:t> </a:t>
                </a:r>
                <a:r>
                  <a:rPr lang="en-US" altLang="en-US" sz="2400" dirty="0" err="1"/>
                  <a:t>đường</a:t>
                </a:r>
                <a:r>
                  <a:rPr lang="en-US" altLang="en-US" sz="2400" dirty="0"/>
                  <a:t> </a:t>
                </a:r>
                <a:r>
                  <a:rPr lang="en-US" altLang="en-US" sz="2400" dirty="0" err="1"/>
                  <a:t>cong</a:t>
                </a:r>
                <a:r>
                  <a:rPr lang="en-US" altLang="en-US" sz="2400" dirty="0"/>
                  <a:t> </a:t>
                </a:r>
                <a:r>
                  <a:rPr lang="en-US" altLang="en-US" sz="2400" dirty="0" err="1"/>
                  <a:t>hồi</a:t>
                </a:r>
                <a:r>
                  <a:rPr lang="en-US" altLang="en-US" sz="2400" dirty="0"/>
                  <a:t> </a:t>
                </a:r>
                <a:r>
                  <a:rPr lang="en-US" altLang="en-US" sz="2400" dirty="0" err="1"/>
                  <a:t>quy</a:t>
                </a:r>
                <a:r>
                  <a:rPr lang="en-US" altLang="en-US" sz="2400" dirty="0"/>
                  <a:t> (</a:t>
                </a:r>
                <a:r>
                  <a:rPr lang="en-US" altLang="en-US" sz="2400" dirty="0" err="1"/>
                  <a:t>tuyến</a:t>
                </a:r>
                <a:r>
                  <a:rPr lang="en-US" altLang="en-US" sz="2400" dirty="0"/>
                  <a:t> </a:t>
                </a:r>
                <a:r>
                  <a:rPr lang="en-US" altLang="en-US" sz="2400" dirty="0" err="1"/>
                  <a:t>tính</a:t>
                </a:r>
                <a:r>
                  <a:rPr lang="en-US" altLang="en-US" sz="2400" dirty="0"/>
                  <a:t>, </a:t>
                </a:r>
                <a:r>
                  <a:rPr lang="en-US" altLang="en-US" sz="2400" dirty="0" err="1"/>
                  <a:t>bậc</a:t>
                </a:r>
                <a:r>
                  <a:rPr lang="en-US" altLang="en-US" sz="2400" dirty="0"/>
                  <a:t> </a:t>
                </a:r>
                <a:r>
                  <a:rPr lang="en-US" altLang="en-US" sz="2400" dirty="0" err="1"/>
                  <a:t>hai</a:t>
                </a:r>
                <a:r>
                  <a:rPr lang="en-US" altLang="en-US" sz="2400" dirty="0"/>
                  <a:t>, </a:t>
                </a:r>
                <a:r>
                  <a:rPr lang="en-US" altLang="en-US" sz="2400" dirty="0" err="1"/>
                  <a:t>mũ</a:t>
                </a:r>
                <a:r>
                  <a:rPr lang="en-US" altLang="en-US" sz="2400" dirty="0"/>
                  <a:t>, </a:t>
                </a:r>
                <a:r>
                  <a:rPr lang="en-US" altLang="en-US" sz="2400" dirty="0" err="1"/>
                  <a:t>loga</a:t>
                </a:r>
                <a:r>
                  <a:rPr lang="en-US" altLang="en-US" sz="2400" dirty="0"/>
                  <a:t>, …) </a:t>
                </a:r>
                <a:r>
                  <a:rPr lang="en-US" altLang="en-US" sz="2400" dirty="0" err="1"/>
                  <a:t>giải</a:t>
                </a:r>
                <a:r>
                  <a:rPr lang="en-US" altLang="en-US" sz="2400" dirty="0"/>
                  <a:t> </a:t>
                </a:r>
                <a:r>
                  <a:rPr lang="en-US" altLang="en-US" sz="2400" dirty="0" err="1"/>
                  <a:t>thích</a:t>
                </a:r>
                <a:r>
                  <a:rPr lang="en-US" altLang="en-US" sz="2400" dirty="0"/>
                  <a:t> </a:t>
                </a:r>
                <a:r>
                  <a:rPr lang="en-US" altLang="en-US" sz="2400" dirty="0" err="1"/>
                  <a:t>giá</a:t>
                </a:r>
                <a:r>
                  <a:rPr lang="en-US" altLang="en-US" sz="2400" dirty="0"/>
                  <a:t> </a:t>
                </a:r>
                <a:r>
                  <a:rPr lang="en-US" altLang="en-US" sz="2400" dirty="0" err="1"/>
                  <a:t>trị</a:t>
                </a:r>
                <a:r>
                  <a:rPr lang="en-US" altLang="en-US" sz="2400" dirty="0"/>
                  <a:t> </a:t>
                </a:r>
                <a:r>
                  <a:rPr lang="en-US" altLang="en-US" sz="2400" dirty="0" err="1"/>
                  <a:t>của</a:t>
                </a:r>
                <a:r>
                  <a:rPr lang="en-US" altLang="en-US" sz="2400" dirty="0"/>
                  <a:t> </a:t>
                </a:r>
                <a:r>
                  <a:rPr lang="en-US" altLang="en-US" sz="2400" dirty="0" err="1"/>
                  <a:t>chuỗi</a:t>
                </a:r>
                <a:r>
                  <a:rPr lang="en-US" altLang="en-US" sz="2400" dirty="0"/>
                  <a:t> </a:t>
                </a:r>
                <a:r>
                  <a:rPr lang="en-US" altLang="en-US" sz="2400" dirty="0" err="1"/>
                  <a:t>thời</a:t>
                </a:r>
                <a:r>
                  <a:rPr lang="en-US" altLang="en-US" sz="2400" dirty="0"/>
                  <a:t> </a:t>
                </a:r>
                <a:r>
                  <a:rPr lang="en-US" altLang="en-US" sz="2400" dirty="0" err="1"/>
                  <a:t>gian</a:t>
                </a:r>
                <a:r>
                  <a:rPr lang="en-US" altLang="en-US" sz="2400" dirty="0"/>
                  <a:t>. </a:t>
                </a:r>
                <a:r>
                  <a:rPr lang="en-US" altLang="en-US" sz="2400" dirty="0" err="1"/>
                  <a:t>Ví</a:t>
                </a:r>
                <a:r>
                  <a:rPr lang="en-US" altLang="en-US" sz="2400" dirty="0"/>
                  <a:t> </a:t>
                </a:r>
                <a:r>
                  <a:rPr lang="en-US" altLang="en-US" sz="2400" dirty="0" err="1"/>
                  <a:t>dụ</a:t>
                </a:r>
                <a:r>
                  <a:rPr lang="en-US" altLang="en-US" sz="2400" dirty="0"/>
                  <a:t> </a:t>
                </a:r>
                <a:r>
                  <a:rPr lang="en-US" altLang="en-US" sz="2400" dirty="0" err="1"/>
                  <a:t>mô</a:t>
                </a:r>
                <a:r>
                  <a:rPr lang="en-US" altLang="en-US" sz="2400" dirty="0"/>
                  <a:t> </a:t>
                </a:r>
                <a:r>
                  <a:rPr lang="en-US" altLang="en-US" sz="2400" dirty="0" err="1"/>
                  <a:t>hình</a:t>
                </a:r>
                <a:r>
                  <a:rPr lang="en-US" altLang="en-US" sz="2400" dirty="0"/>
                  <a:t> </a:t>
                </a:r>
                <a:r>
                  <a:rPr lang="en-US" altLang="en-US" sz="2400" dirty="0" err="1"/>
                  <a:t>hồi</a:t>
                </a:r>
                <a:r>
                  <a:rPr lang="en-US" altLang="en-US" sz="2400" dirty="0"/>
                  <a:t> </a:t>
                </a:r>
                <a:r>
                  <a:rPr lang="en-US" altLang="en-US" sz="2400" dirty="0" err="1"/>
                  <a:t>quy</a:t>
                </a:r>
                <a:r>
                  <a:rPr lang="en-US" altLang="en-US" sz="2400" dirty="0"/>
                  <a:t> </a:t>
                </a:r>
                <a:r>
                  <a:rPr lang="en-US" altLang="en-US" sz="2400" dirty="0" err="1"/>
                  <a:t>tuyến</a:t>
                </a:r>
                <a:r>
                  <a:rPr lang="en-US" altLang="en-US" sz="2400" dirty="0"/>
                  <a:t> </a:t>
                </a:r>
                <a:r>
                  <a:rPr lang="en-US" altLang="en-US" sz="2400" dirty="0" err="1"/>
                  <a:t>tính</a:t>
                </a:r>
                <a:r>
                  <a:rPr lang="en-US" altLang="en-US" sz="2400" dirty="0"/>
                  <a:t>: </a:t>
                </a:r>
                <a14:m>
                  <m:oMath xmlns:m="http://schemas.openxmlformats.org/officeDocument/2006/math">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𝑀</m:t>
                        </m:r>
                      </m:e>
                      <m:sub>
                        <m:r>
                          <a:rPr lang="en-US" altLang="en-US" sz="2400" b="0" i="1" smtClean="0">
                            <a:latin typeface="Cambria Math" panose="02040503050406030204" pitchFamily="18" charset="0"/>
                          </a:rPr>
                          <m:t>𝑡</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𝑎</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𝑏𝑡</m:t>
                    </m:r>
                  </m:oMath>
                </a14:m>
                <a:endParaRPr lang="en-US" altLang="en-US" sz="2400" dirty="0"/>
              </a:p>
              <a:p>
                <a:pPr marL="0" indent="0">
                  <a:lnSpc>
                    <a:spcPct val="90000"/>
                  </a:lnSpc>
                  <a:buNone/>
                </a:pPr>
                <a:endParaRPr lang="en-US" altLang="en-US" sz="2400" dirty="0"/>
              </a:p>
              <a:p>
                <a:pPr marL="0" indent="0">
                  <a:lnSpc>
                    <a:spcPct val="90000"/>
                  </a:lnSpc>
                  <a:buNone/>
                </a:pPr>
                <a:endParaRPr lang="en-US" altLang="en-US" sz="2400" dirty="0"/>
              </a:p>
              <a:p>
                <a:pPr marL="0" indent="0">
                  <a:lnSpc>
                    <a:spcPct val="90000"/>
                  </a:lnSpc>
                  <a:buNone/>
                </a:pPr>
                <a:endParaRPr lang="en-US" altLang="en-US" sz="2400" dirty="0"/>
              </a:p>
              <a:p>
                <a:pPr marL="0" indent="0">
                  <a:lnSpc>
                    <a:spcPct val="90000"/>
                  </a:lnSpc>
                  <a:buNone/>
                </a:pPr>
                <a:endParaRPr lang="en-US" altLang="en-US" sz="2400" dirty="0"/>
              </a:p>
              <a:p>
                <a:pPr marL="0" indent="0">
                  <a:lnSpc>
                    <a:spcPct val="90000"/>
                  </a:lnSpc>
                  <a:buNone/>
                </a:pPr>
                <a:endParaRPr lang="en-US" altLang="en-US" sz="2400" dirty="0"/>
              </a:p>
              <a:p>
                <a:pPr marL="0" indent="0">
                  <a:lnSpc>
                    <a:spcPct val="90000"/>
                  </a:lnSpc>
                  <a:buNone/>
                </a:pPr>
                <a:endParaRPr lang="en-US" altLang="en-US" sz="2400" dirty="0"/>
              </a:p>
              <a:p>
                <a:pPr marL="0" indent="0">
                  <a:lnSpc>
                    <a:spcPct val="90000"/>
                  </a:lnSpc>
                  <a:buNone/>
                </a:pPr>
                <a:endParaRPr lang="en-US" altLang="en-US" sz="2400" dirty="0"/>
              </a:p>
              <a:p>
                <a:pPr marL="0" indent="0" algn="ctr">
                  <a:lnSpc>
                    <a:spcPct val="90000"/>
                  </a:lnSpc>
                  <a:buNone/>
                </a:pPr>
                <a:r>
                  <a:rPr lang="en-US" altLang="en-US" sz="2400" dirty="0" err="1"/>
                  <a:t>Tách</a:t>
                </a:r>
                <a:r>
                  <a:rPr lang="en-US" altLang="en-US" sz="2400" dirty="0"/>
                  <a:t> </a:t>
                </a:r>
                <a:r>
                  <a:rPr lang="en-US" altLang="en-US" sz="2400" dirty="0" err="1"/>
                  <a:t>thành</a:t>
                </a:r>
                <a:r>
                  <a:rPr lang="en-US" altLang="en-US" sz="2400" dirty="0"/>
                  <a:t> </a:t>
                </a:r>
                <a:r>
                  <a:rPr lang="en-US" altLang="en-US" sz="2400" dirty="0" err="1"/>
                  <a:t>phần</a:t>
                </a:r>
                <a:r>
                  <a:rPr lang="en-US" altLang="en-US" sz="2400" dirty="0"/>
                  <a:t> </a:t>
                </a:r>
                <a:r>
                  <a:rPr lang="en-US" altLang="en-US" sz="2400" dirty="0" err="1"/>
                  <a:t>chuỗi</a:t>
                </a:r>
                <a:r>
                  <a:rPr lang="en-US" altLang="en-US" sz="2400" dirty="0"/>
                  <a:t> </a:t>
                </a:r>
                <a:r>
                  <a:rPr lang="en-US" altLang="en-US" sz="2400" dirty="0" err="1"/>
                  <a:t>thời</a:t>
                </a:r>
                <a:r>
                  <a:rPr lang="en-US" altLang="en-US" sz="2400" dirty="0"/>
                  <a:t> </a:t>
                </a:r>
                <a:r>
                  <a:rPr lang="en-US" altLang="en-US" sz="2400" dirty="0" err="1"/>
                  <a:t>gian</a:t>
                </a:r>
                <a:r>
                  <a:rPr lang="en-US" altLang="en-US" sz="2400" dirty="0"/>
                  <a:t> </a:t>
                </a:r>
                <a:r>
                  <a:rPr lang="en-US" altLang="en-US" sz="2400" dirty="0" err="1"/>
                  <a:t>theo</a:t>
                </a:r>
                <a:r>
                  <a:rPr lang="en-US" altLang="en-US" sz="2400" dirty="0"/>
                  <a:t> </a:t>
                </a:r>
                <a:r>
                  <a:rPr lang="en-US" altLang="en-US" sz="2400" dirty="0" err="1"/>
                  <a:t>mô</a:t>
                </a:r>
                <a:r>
                  <a:rPr lang="en-US" altLang="en-US" sz="2400" dirty="0"/>
                  <a:t> </a:t>
                </a:r>
                <a:r>
                  <a:rPr lang="en-US" altLang="en-US" sz="2400" dirty="0" err="1"/>
                  <a:t>hình</a:t>
                </a:r>
                <a:r>
                  <a:rPr lang="en-US" altLang="en-US" sz="2400" dirty="0"/>
                  <a:t> </a:t>
                </a:r>
                <a:r>
                  <a:rPr lang="en-US" altLang="en-US" sz="2400" dirty="0" err="1"/>
                  <a:t>nhân</a:t>
                </a:r>
                <a:endParaRPr lang="en-US" altLang="en-US" sz="2400" dirty="0"/>
              </a:p>
              <a:p>
                <a:pPr>
                  <a:lnSpc>
                    <a:spcPct val="90000"/>
                  </a:lnSpc>
                  <a:buFont typeface="Arial" panose="020B0604020202020204" pitchFamily="34" charset="0"/>
                  <a:buChar char="•"/>
                </a:pPr>
                <a:r>
                  <a:rPr lang="en-US" altLang="en-US" sz="2400" dirty="0" err="1"/>
                  <a:t>Dự</a:t>
                </a:r>
                <a:r>
                  <a:rPr lang="en-US" altLang="en-US" sz="2400" dirty="0"/>
                  <a:t> </a:t>
                </a:r>
                <a:r>
                  <a:rPr lang="en-US" altLang="en-US" sz="2400" dirty="0" err="1"/>
                  <a:t>báo</a:t>
                </a:r>
                <a:r>
                  <a:rPr lang="en-US" altLang="en-US" sz="2400" dirty="0"/>
                  <a:t>: </a:t>
                </a:r>
                <a14:m>
                  <m:oMath xmlns:m="http://schemas.openxmlformats.org/officeDocument/2006/math">
                    <m:sSub>
                      <m:sSubPr>
                        <m:ctrlPr>
                          <a:rPr lang="en-US" altLang="en-US" sz="2400" i="1">
                            <a:latin typeface="Cambria Math" panose="02040503050406030204" pitchFamily="18" charset="0"/>
                          </a:rPr>
                        </m:ctrlPr>
                      </m:sSubPr>
                      <m:e>
                        <m:r>
                          <a:rPr lang="en-US" altLang="en-US" sz="2400">
                            <a:latin typeface="Cambria Math" panose="02040503050406030204" pitchFamily="18" charset="0"/>
                          </a:rPr>
                          <m:t>𝑓</m:t>
                        </m:r>
                      </m:e>
                      <m:sub>
                        <m:r>
                          <a:rPr lang="en-US" altLang="en-US" sz="2400">
                            <a:latin typeface="Cambria Math" panose="02040503050406030204" pitchFamily="18" charset="0"/>
                          </a:rPr>
                          <m:t>𝑡</m:t>
                        </m:r>
                        <m:r>
                          <a:rPr lang="en-US" altLang="en-US" sz="2400">
                            <a:latin typeface="Cambria Math" panose="02040503050406030204" pitchFamily="18" charset="0"/>
                          </a:rPr>
                          <m:t>+</m:t>
                        </m:r>
                        <m:r>
                          <a:rPr lang="en-US" altLang="en-US" sz="2400">
                            <a:latin typeface="Cambria Math" panose="02040503050406030204" pitchFamily="18" charset="0"/>
                          </a:rPr>
                          <m:t>𝑖</m:t>
                        </m:r>
                      </m:sub>
                    </m:sSub>
                    <m:r>
                      <a:rPr lang="en-US" altLang="en-US" sz="2400">
                        <a:latin typeface="Cambria Math" panose="02040503050406030204" pitchFamily="18" charset="0"/>
                      </a:rPr>
                      <m:t>=</m:t>
                    </m:r>
                    <m:sSub>
                      <m:sSubPr>
                        <m:ctrlPr>
                          <a:rPr lang="en-US" altLang="en-US" sz="2400" i="1">
                            <a:latin typeface="Cambria Math" panose="02040503050406030204" pitchFamily="18" charset="0"/>
                          </a:rPr>
                        </m:ctrlPr>
                      </m:sSubPr>
                      <m:e>
                        <m:r>
                          <a:rPr lang="en-US" altLang="en-US" sz="2400">
                            <a:latin typeface="Cambria Math" panose="02040503050406030204" pitchFamily="18" charset="0"/>
                          </a:rPr>
                          <m:t>𝑀</m:t>
                        </m:r>
                      </m:e>
                      <m:sub>
                        <m:r>
                          <a:rPr lang="en-US" altLang="en-US" sz="2400">
                            <a:latin typeface="Cambria Math" panose="02040503050406030204" pitchFamily="18" charset="0"/>
                          </a:rPr>
                          <m:t>𝑡</m:t>
                        </m:r>
                        <m:r>
                          <a:rPr lang="en-US" altLang="en-US" sz="2400">
                            <a:latin typeface="Cambria Math" panose="02040503050406030204" pitchFamily="18" charset="0"/>
                          </a:rPr>
                          <m:t>+</m:t>
                        </m:r>
                        <m:r>
                          <a:rPr lang="en-US" altLang="en-US" sz="2400">
                            <a:latin typeface="Cambria Math" panose="02040503050406030204" pitchFamily="18" charset="0"/>
                          </a:rPr>
                          <m:t>𝑖</m:t>
                        </m:r>
                      </m:sub>
                    </m:sSub>
                    <m:sSub>
                      <m:sSubPr>
                        <m:ctrlPr>
                          <a:rPr lang="en-US" altLang="en-US" sz="2400" i="1">
                            <a:latin typeface="Cambria Math" panose="02040503050406030204" pitchFamily="18" charset="0"/>
                          </a:rPr>
                        </m:ctrlPr>
                      </m:sSubPr>
                      <m:e>
                        <m:r>
                          <a:rPr lang="en-US" altLang="en-US" sz="2400">
                            <a:latin typeface="Cambria Math" panose="02040503050406030204" pitchFamily="18" charset="0"/>
                          </a:rPr>
                          <m:t>𝑄</m:t>
                        </m:r>
                      </m:e>
                      <m:sub>
                        <m:r>
                          <a:rPr lang="en-US" altLang="en-US" sz="2400">
                            <a:latin typeface="Cambria Math" panose="02040503050406030204" pitchFamily="18" charset="0"/>
                          </a:rPr>
                          <m:t>𝑙</m:t>
                        </m:r>
                        <m:d>
                          <m:dPr>
                            <m:ctrlPr>
                              <a:rPr lang="en-US" altLang="en-US" sz="2400" i="1">
                                <a:latin typeface="Cambria Math" panose="02040503050406030204" pitchFamily="18" charset="0"/>
                              </a:rPr>
                            </m:ctrlPr>
                          </m:dPr>
                          <m:e>
                            <m:r>
                              <a:rPr lang="en-US" altLang="en-US" sz="2400">
                                <a:latin typeface="Cambria Math" panose="02040503050406030204" pitchFamily="18" charset="0"/>
                              </a:rPr>
                              <m:t>𝑡</m:t>
                            </m:r>
                            <m:r>
                              <a:rPr lang="en-US" altLang="en-US" sz="2400">
                                <a:latin typeface="Cambria Math" panose="02040503050406030204" pitchFamily="18" charset="0"/>
                              </a:rPr>
                              <m:t>+</m:t>
                            </m:r>
                            <m:r>
                              <a:rPr lang="en-US" altLang="en-US" sz="2400">
                                <a:latin typeface="Cambria Math" panose="02040503050406030204" pitchFamily="18" charset="0"/>
                              </a:rPr>
                              <m:t>𝑖</m:t>
                            </m:r>
                          </m:e>
                        </m:d>
                      </m:sub>
                    </m:sSub>
                  </m:oMath>
                </a14:m>
                <a:endParaRPr lang="en-US" altLang="en-US" sz="2400" dirty="0"/>
              </a:p>
              <a:p>
                <a:pPr marL="0" indent="0" algn="ctr">
                  <a:lnSpc>
                    <a:spcPct val="90000"/>
                  </a:lnSpc>
                  <a:buNone/>
                </a:pPr>
                <a:endParaRPr lang="en-US" altLang="en-US" sz="2400" dirty="0"/>
              </a:p>
              <a:p>
                <a:pPr marL="0" indent="0">
                  <a:lnSpc>
                    <a:spcPct val="90000"/>
                  </a:lnSpc>
                  <a:buNone/>
                </a:pPr>
                <a:endParaRPr lang="en-US" altLang="en-US" sz="2400" dirty="0"/>
              </a:p>
              <a:p>
                <a:pPr>
                  <a:lnSpc>
                    <a:spcPct val="90000"/>
                  </a:lnSpc>
                </a:pPr>
                <a:endParaRPr lang="en-US" altLang="en-US" sz="2800" dirty="0"/>
              </a:p>
            </p:txBody>
          </p:sp>
        </mc:Choice>
        <mc:Fallback xmlns="">
          <p:sp>
            <p:nvSpPr>
              <p:cNvPr id="1454083" name="Rectangle 3"/>
              <p:cNvSpPr>
                <a:spLocks noGrp="1" noRot="1" noChangeAspect="1" noMove="1" noResize="1" noEditPoints="1" noAdjustHandles="1" noChangeArrowheads="1" noChangeShapeType="1" noTextEdit="1"/>
              </p:cNvSpPr>
              <p:nvPr>
                <p:ph type="body" idx="1"/>
              </p:nvPr>
            </p:nvSpPr>
            <p:spPr>
              <a:xfrm>
                <a:off x="817562" y="1715858"/>
                <a:ext cx="7632700" cy="4989741"/>
              </a:xfrm>
              <a:blipFill rotWithShape="0">
                <a:blip r:embed="rId2"/>
                <a:stretch>
                  <a:fillRect l="-1038" t="-1587" r="-559" b="-4029"/>
                </a:stretch>
              </a:blipFill>
              <a:ln/>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1905000" y="3124200"/>
            <a:ext cx="5417193" cy="2790094"/>
          </a:xfrm>
          <a:prstGeom prst="rect">
            <a:avLst/>
          </a:prstGeom>
        </p:spPr>
      </p:pic>
    </p:spTree>
    <p:extLst>
      <p:ext uri="{BB962C8B-B14F-4D97-AF65-F5344CB8AC3E}">
        <p14:creationId xmlns:p14="http://schemas.microsoft.com/office/powerpoint/2010/main" val="2806963468"/>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6E6A9411-D3B2-4916-B1BA-4FA8956054C9}"/>
              </a:ext>
            </a:extLst>
          </p:cNvPr>
          <p:cNvSpPr>
            <a:spLocks noGrp="1"/>
          </p:cNvSpPr>
          <p:nvPr>
            <p:ph type="sldNum" sz="quarter" idx="12"/>
          </p:nvPr>
        </p:nvSpPr>
        <p:spPr>
          <a:xfrm>
            <a:off x="457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8D824CB3-8A03-4132-AE91-7C7361015943}" type="slidenum">
              <a:rPr lang="en-US" altLang="en-US"/>
              <a:pPr algn="l"/>
              <a:t>3</a:t>
            </a:fld>
            <a:endParaRPr lang="en-US" altLang="en-US"/>
          </a:p>
        </p:txBody>
      </p:sp>
      <p:sp>
        <p:nvSpPr>
          <p:cNvPr id="36867" name="Rectangle 2">
            <a:extLst>
              <a:ext uri="{FF2B5EF4-FFF2-40B4-BE49-F238E27FC236}">
                <a16:creationId xmlns:a16="http://schemas.microsoft.com/office/drawing/2014/main" id="{8EEDCE2B-B477-494B-8A53-2B5B4BC90527}"/>
              </a:ext>
            </a:extLst>
          </p:cNvPr>
          <p:cNvSpPr>
            <a:spLocks noGrp="1" noChangeArrowheads="1"/>
          </p:cNvSpPr>
          <p:nvPr>
            <p:ph type="title"/>
          </p:nvPr>
        </p:nvSpPr>
        <p:spPr/>
        <p:txBody>
          <a:bodyPr lIns="92075" tIns="46038" rIns="92075" bIns="46038"/>
          <a:lstStyle/>
          <a:p>
            <a:pPr eaLnBrk="1" hangingPunct="1"/>
            <a:r>
              <a:rPr lang="en-US" altLang="en-US"/>
              <a:t>Khái niệm chuỗi thời gian</a:t>
            </a:r>
          </a:p>
        </p:txBody>
      </p:sp>
      <p:sp>
        <p:nvSpPr>
          <p:cNvPr id="36868" name="Rectangle 3">
            <a:extLst>
              <a:ext uri="{FF2B5EF4-FFF2-40B4-BE49-F238E27FC236}">
                <a16:creationId xmlns:a16="http://schemas.microsoft.com/office/drawing/2014/main" id="{558F31FF-93EB-465A-8E2E-B58F6B95FFDE}"/>
              </a:ext>
            </a:extLst>
          </p:cNvPr>
          <p:cNvSpPr>
            <a:spLocks noGrp="1" noChangeArrowheads="1"/>
          </p:cNvSpPr>
          <p:nvPr>
            <p:ph type="body" idx="1"/>
          </p:nvPr>
        </p:nvSpPr>
        <p:spPr/>
        <p:txBody>
          <a:bodyPr lIns="92075" tIns="46038" rIns="92075" bIns="46038"/>
          <a:lstStyle/>
          <a:p>
            <a:pPr eaLnBrk="1" hangingPunct="1">
              <a:lnSpc>
                <a:spcPct val="80000"/>
              </a:lnSpc>
            </a:pPr>
            <a:r>
              <a:rPr lang="en-US" altLang="en-US" sz="2800"/>
              <a:t>Chuỗi thời gian là quá trình ngẫu nhiên {</a:t>
            </a:r>
            <a:r>
              <a:rPr lang="en-US" altLang="en-US" sz="2800" i="1"/>
              <a:t>y</a:t>
            </a:r>
            <a:r>
              <a:rPr lang="en-US" altLang="en-US" sz="2800" i="1" baseline="-25000"/>
              <a:t>t</a:t>
            </a:r>
            <a:r>
              <a:rPr lang="en-US" altLang="en-US" sz="2800"/>
              <a:t>} phụ thuộc theo biến thời gian </a:t>
            </a:r>
            <a:r>
              <a:rPr lang="en-US" altLang="en-US" sz="2800" i="1"/>
              <a:t>t</a:t>
            </a:r>
            <a:r>
              <a:rPr lang="en-US" altLang="en-US" sz="2800"/>
              <a:t> được biểu thị qua dãy các phép đo (quan sát).</a:t>
            </a:r>
          </a:p>
          <a:p>
            <a:pPr eaLnBrk="1" hangingPunct="1">
              <a:lnSpc>
                <a:spcPct val="80000"/>
              </a:lnSpc>
            </a:pPr>
            <a:r>
              <a:rPr lang="en-US" altLang="en-US" sz="2800"/>
              <a:t>Chuỗi thời gian là rời rạc nếu các phép đo được thực hiện trên tập thời gian rời rạc, ngược lại là chuỗi thời gian liên tục.</a:t>
            </a:r>
          </a:p>
          <a:p>
            <a:pPr eaLnBrk="1" hangingPunct="1">
              <a:lnSpc>
                <a:spcPct val="80000"/>
              </a:lnSpc>
            </a:pPr>
            <a:r>
              <a:rPr lang="en-US" altLang="en-US" sz="2800"/>
              <a:t>Các ứng dụng thực tế thường cho chuỗi thời gian rời rạc, với khoảng thời gian cách đều (phút, giờ, ngày, tuần, tháng, quý, năm, …)</a:t>
            </a:r>
            <a:endParaRPr lang="en-US" altLang="en-US" sz="2400"/>
          </a:p>
        </p:txBody>
      </p:sp>
    </p:spTree>
    <p:extLst>
      <p:ext uri="{BB962C8B-B14F-4D97-AF65-F5344CB8AC3E}">
        <p14:creationId xmlns:p14="http://schemas.microsoft.com/office/powerpoint/2010/main" val="1252235122"/>
      </p:ext>
    </p:extLst>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A378E80-8D03-4D51-A41A-29C00735D8D7}"/>
              </a:ext>
            </a:extLst>
          </p:cNvPr>
          <p:cNvSpPr>
            <a:spLocks noGrp="1" noChangeArrowheads="1"/>
          </p:cNvSpPr>
          <p:nvPr>
            <p:ph type="ctrTitle"/>
          </p:nvPr>
        </p:nvSpPr>
        <p:spPr/>
        <p:txBody>
          <a:bodyPr/>
          <a:lstStyle/>
          <a:p>
            <a:pPr eaLnBrk="1" hangingPunct="1"/>
            <a:r>
              <a:rPr lang="en-US" altLang="en-US" dirty="0" err="1"/>
              <a:t>Phân</a:t>
            </a:r>
            <a:r>
              <a:rPr lang="en-US" altLang="en-US" dirty="0"/>
              <a:t> </a:t>
            </a:r>
            <a:r>
              <a:rPr lang="en-US" altLang="en-US" dirty="0" err="1"/>
              <a:t>tích</a:t>
            </a:r>
            <a:r>
              <a:rPr lang="en-US" altLang="en-US" dirty="0"/>
              <a:t> </a:t>
            </a:r>
            <a:r>
              <a:rPr lang="en-US" altLang="en-US" dirty="0" err="1"/>
              <a:t>chuỗi</a:t>
            </a:r>
            <a:r>
              <a:rPr lang="en-US" altLang="en-US" dirty="0"/>
              <a:t> </a:t>
            </a:r>
            <a:r>
              <a:rPr lang="en-US" altLang="en-US" dirty="0" err="1"/>
              <a:t>thời</a:t>
            </a:r>
            <a:r>
              <a:rPr lang="en-US" altLang="en-US" dirty="0"/>
              <a:t> </a:t>
            </a:r>
            <a:r>
              <a:rPr lang="en-US" altLang="en-US" dirty="0" err="1"/>
              <a:t>gian</a:t>
            </a:r>
            <a:endParaRPr lang="en-US" altLang="en-US" i="1" dirty="0"/>
          </a:p>
        </p:txBody>
      </p:sp>
      <p:sp>
        <p:nvSpPr>
          <p:cNvPr id="7171" name="Rectangle 3">
            <a:extLst>
              <a:ext uri="{FF2B5EF4-FFF2-40B4-BE49-F238E27FC236}">
                <a16:creationId xmlns:a16="http://schemas.microsoft.com/office/drawing/2014/main" id="{7A882C5A-C320-4A0C-B679-684BB170A8B5}"/>
              </a:ext>
            </a:extLst>
          </p:cNvPr>
          <p:cNvSpPr>
            <a:spLocks noGrp="1" noChangeArrowheads="1"/>
          </p:cNvSpPr>
          <p:nvPr>
            <p:ph type="subTitle" idx="1"/>
          </p:nvPr>
        </p:nvSpPr>
        <p:spPr>
          <a:noFill/>
        </p:spPr>
        <p:txBody>
          <a:bodyPr/>
          <a:lstStyle/>
          <a:p>
            <a:pPr eaLnBrk="1" hangingPunct="1"/>
            <a:r>
              <a:rPr lang="en-US" altLang="en-US" dirty="0" err="1"/>
              <a:t>Một</a:t>
            </a:r>
            <a:r>
              <a:rPr lang="en-US" altLang="en-US" dirty="0"/>
              <a:t> </a:t>
            </a:r>
            <a:r>
              <a:rPr lang="en-US" altLang="en-US" dirty="0" err="1"/>
              <a:t>số</a:t>
            </a:r>
            <a:r>
              <a:rPr lang="en-US" altLang="en-US" dirty="0"/>
              <a:t> </a:t>
            </a:r>
            <a:r>
              <a:rPr lang="en-US" altLang="en-US" dirty="0" err="1"/>
              <a:t>mô</a:t>
            </a:r>
            <a:r>
              <a:rPr lang="en-US" altLang="en-US" dirty="0"/>
              <a:t> </a:t>
            </a:r>
            <a:r>
              <a:rPr lang="en-US" altLang="en-US" dirty="0" err="1"/>
              <a:t>hình</a:t>
            </a:r>
            <a:endParaRPr lang="en-US" altLang="en-US" dirty="0"/>
          </a:p>
        </p:txBody>
      </p:sp>
    </p:spTree>
    <p:extLst>
      <p:ext uri="{BB962C8B-B14F-4D97-AF65-F5344CB8AC3E}">
        <p14:creationId xmlns:p14="http://schemas.microsoft.com/office/powerpoint/2010/main" val="25506759"/>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ctrTitle"/>
          </p:nvPr>
        </p:nvSpPr>
        <p:spPr/>
        <p:txBody>
          <a:bodyPr/>
          <a:lstStyle/>
          <a:p>
            <a:r>
              <a:rPr lang="en-US" altLang="en-US"/>
              <a:t>Mô hình liên tiến lũy thừa</a:t>
            </a:r>
            <a:endParaRPr lang="en-US" altLang="en-US" i="1"/>
          </a:p>
        </p:txBody>
      </p:sp>
      <p:sp>
        <p:nvSpPr>
          <p:cNvPr id="1651715" name="Rectangle 3"/>
          <p:cNvSpPr>
            <a:spLocks noGrp="1" noChangeArrowheads="1"/>
          </p:cNvSpPr>
          <p:nvPr>
            <p:ph type="subTitle" idx="1"/>
          </p:nvPr>
        </p:nvSpPr>
        <p:spPr>
          <a:noFill/>
          <a:ln/>
        </p:spPr>
        <p:txBody>
          <a:bodyPr/>
          <a:lstStyle/>
          <a:p>
            <a:endParaRPr lang="en-US" altLang="en-US"/>
          </a:p>
        </p:txBody>
      </p:sp>
    </p:spTree>
    <p:extLst>
      <p:ext uri="{BB962C8B-B14F-4D97-AF65-F5344CB8AC3E}">
        <p14:creationId xmlns:p14="http://schemas.microsoft.com/office/powerpoint/2010/main" val="2131485696"/>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32</a:t>
            </a:fld>
            <a:endParaRPr lang="en-US" altLang="en-US"/>
          </a:p>
        </p:txBody>
      </p:sp>
      <p:sp>
        <p:nvSpPr>
          <p:cNvPr id="1456130" name="Rectangle 2"/>
          <p:cNvSpPr>
            <a:spLocks noGrp="1" noChangeArrowheads="1"/>
          </p:cNvSpPr>
          <p:nvPr>
            <p:ph type="title"/>
          </p:nvPr>
        </p:nvSpPr>
        <p:spPr>
          <a:noFill/>
          <a:ln/>
        </p:spPr>
        <p:txBody>
          <a:bodyPr lIns="92075" tIns="46038" rIns="92075" bIns="46038"/>
          <a:lstStyle/>
          <a:p>
            <a:r>
              <a:rPr lang="en-US" altLang="en-US" sz="4000"/>
              <a:t>Mô hình đơn giản</a:t>
            </a:r>
            <a:endParaRPr lang="en-US" altLang="en-US"/>
          </a:p>
        </p:txBody>
      </p:sp>
      <mc:AlternateContent xmlns:mc="http://schemas.openxmlformats.org/markup-compatibility/2006" xmlns:a14="http://schemas.microsoft.com/office/drawing/2010/main">
        <mc:Choice Requires="a14">
          <p:sp>
            <p:nvSpPr>
              <p:cNvPr id="8" name="Rectangle 3"/>
              <p:cNvSpPr txBox="1">
                <a:spLocks noChangeArrowheads="1"/>
              </p:cNvSpPr>
              <p:nvPr/>
            </p:nvSpPr>
            <p:spPr bwMode="auto">
              <a:xfrm>
                <a:off x="685800" y="1703159"/>
                <a:ext cx="7772400" cy="43928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folHlink"/>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folHlink"/>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folHlink"/>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folHlink"/>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fo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en-US" sz="2800" dirty="0">
                    <a:solidFill>
                      <a:schemeClr val="tx1"/>
                    </a:solidFill>
                  </a:rPr>
                  <a:t>Mô </a:t>
                </a:r>
                <a:r>
                  <a:rPr lang="en-US" altLang="en-US" sz="2800" dirty="0" err="1">
                    <a:solidFill>
                      <a:schemeClr val="tx1"/>
                    </a:solidFill>
                  </a:rPr>
                  <a:t>hình</a:t>
                </a:r>
                <a:r>
                  <a:rPr lang="en-US" altLang="en-US" sz="2800" dirty="0">
                    <a:solidFill>
                      <a:schemeClr val="tx1"/>
                    </a:solidFill>
                  </a:rPr>
                  <a:t> </a:t>
                </a:r>
                <a:r>
                  <a:rPr lang="en-US" altLang="en-US" sz="2800" dirty="0" err="1">
                    <a:solidFill>
                      <a:schemeClr val="tx1"/>
                    </a:solidFill>
                  </a:rPr>
                  <a:t>liên</a:t>
                </a:r>
                <a:r>
                  <a:rPr lang="en-US" altLang="en-US" sz="2800" dirty="0">
                    <a:solidFill>
                      <a:schemeClr val="tx1"/>
                    </a:solidFill>
                  </a:rPr>
                  <a:t> </a:t>
                </a:r>
                <a:r>
                  <a:rPr lang="en-US" altLang="en-US" sz="2800" dirty="0" err="1">
                    <a:solidFill>
                      <a:schemeClr val="tx1"/>
                    </a:solidFill>
                  </a:rPr>
                  <a:t>tiến</a:t>
                </a:r>
                <a:r>
                  <a:rPr lang="en-US" altLang="en-US" sz="2800" dirty="0">
                    <a:solidFill>
                      <a:schemeClr val="tx1"/>
                    </a:solidFill>
                  </a:rPr>
                  <a:t> </a:t>
                </a:r>
                <a:r>
                  <a:rPr lang="en-US" altLang="en-US" sz="2800" dirty="0" err="1">
                    <a:solidFill>
                      <a:schemeClr val="tx1"/>
                    </a:solidFill>
                  </a:rPr>
                  <a:t>lũy</a:t>
                </a:r>
                <a:r>
                  <a:rPr lang="en-US" altLang="en-US" sz="2800" dirty="0">
                    <a:solidFill>
                      <a:schemeClr val="tx1"/>
                    </a:solidFill>
                  </a:rPr>
                  <a:t> </a:t>
                </a:r>
                <a:r>
                  <a:rPr lang="en-US" altLang="en-US" sz="2800" dirty="0" err="1">
                    <a:solidFill>
                      <a:schemeClr val="tx1"/>
                    </a:solidFill>
                  </a:rPr>
                  <a:t>thừa</a:t>
                </a:r>
                <a:r>
                  <a:rPr lang="en-US" altLang="en-US" sz="2800" dirty="0">
                    <a:solidFill>
                      <a:schemeClr val="tx1"/>
                    </a:solidFill>
                  </a:rPr>
                  <a:t> </a:t>
                </a:r>
                <a:r>
                  <a:rPr lang="en-US" altLang="en-US" sz="2800" dirty="0" err="1">
                    <a:solidFill>
                      <a:schemeClr val="tx1"/>
                    </a:solidFill>
                  </a:rPr>
                  <a:t>đơn</a:t>
                </a:r>
                <a:r>
                  <a:rPr lang="en-US" altLang="en-US" sz="2800" dirty="0">
                    <a:solidFill>
                      <a:schemeClr val="tx1"/>
                    </a:solidFill>
                  </a:rPr>
                  <a:t> </a:t>
                </a:r>
                <a:r>
                  <a:rPr lang="en-US" altLang="en-US" sz="2800" dirty="0" err="1">
                    <a:solidFill>
                      <a:schemeClr val="tx1"/>
                    </a:solidFill>
                  </a:rPr>
                  <a:t>giản</a:t>
                </a:r>
                <a:r>
                  <a:rPr lang="en-US" altLang="en-US" sz="2800" dirty="0">
                    <a:solidFill>
                      <a:schemeClr val="tx1"/>
                    </a:solidFill>
                  </a:rPr>
                  <a:t> (</a:t>
                </a:r>
                <a:r>
                  <a:rPr lang="en-US" altLang="en-US" sz="2800" dirty="0" err="1">
                    <a:solidFill>
                      <a:schemeClr val="tx1"/>
                    </a:solidFill>
                  </a:rPr>
                  <a:t>mô</a:t>
                </a:r>
                <a:r>
                  <a:rPr lang="en-US" altLang="en-US" sz="2800" dirty="0">
                    <a:solidFill>
                      <a:schemeClr val="tx1"/>
                    </a:solidFill>
                  </a:rPr>
                  <a:t> </a:t>
                </a:r>
                <a:r>
                  <a:rPr lang="en-US" altLang="en-US" sz="2800" dirty="0" err="1">
                    <a:solidFill>
                      <a:schemeClr val="tx1"/>
                    </a:solidFill>
                  </a:rPr>
                  <a:t>hình</a:t>
                </a:r>
                <a:r>
                  <a:rPr lang="en-US" altLang="en-US" sz="2800" dirty="0">
                    <a:solidFill>
                      <a:schemeClr val="tx1"/>
                    </a:solidFill>
                  </a:rPr>
                  <a:t> Brown):</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en-US" sz="2800" i="1" smtClean="0">
                              <a:solidFill>
                                <a:schemeClr val="tx1"/>
                              </a:solidFill>
                              <a:latin typeface="Cambria Math" panose="02040503050406030204" pitchFamily="18" charset="0"/>
                            </a:rPr>
                          </m:ctrlPr>
                        </m:sSubPr>
                        <m:e>
                          <m:r>
                            <a:rPr lang="en-US" altLang="en-US" sz="2800" b="0" i="1" smtClean="0">
                              <a:solidFill>
                                <a:schemeClr val="tx1"/>
                              </a:solidFill>
                              <a:latin typeface="Cambria Math" panose="02040503050406030204" pitchFamily="18" charset="0"/>
                            </a:rPr>
                            <m:t>𝑠</m:t>
                          </m:r>
                        </m:e>
                        <m:sub>
                          <m:r>
                            <a:rPr lang="en-US" altLang="en-US" sz="2800" b="0" i="1" smtClean="0">
                              <a:solidFill>
                                <a:schemeClr val="tx1"/>
                              </a:solidFill>
                              <a:latin typeface="Cambria Math" panose="02040503050406030204" pitchFamily="18" charset="0"/>
                            </a:rPr>
                            <m:t>1</m:t>
                          </m:r>
                        </m:sub>
                      </m:sSub>
                      <m:r>
                        <a:rPr lang="en-US" altLang="en-US" sz="2800" b="0" i="1" smtClean="0">
                          <a:solidFill>
                            <a:schemeClr val="tx1"/>
                          </a:solidFill>
                          <a:latin typeface="Cambria Math" panose="02040503050406030204" pitchFamily="18" charset="0"/>
                        </a:rPr>
                        <m:t>=</m:t>
                      </m:r>
                      <m:sSub>
                        <m:sSubPr>
                          <m:ctrlPr>
                            <a:rPr lang="en-US" altLang="en-US" sz="2800" b="0" i="1" smtClean="0">
                              <a:solidFill>
                                <a:schemeClr val="tx1"/>
                              </a:solidFill>
                              <a:latin typeface="Cambria Math" panose="02040503050406030204" pitchFamily="18" charset="0"/>
                            </a:rPr>
                          </m:ctrlPr>
                        </m:sSubPr>
                        <m:e>
                          <m:r>
                            <a:rPr lang="en-US" altLang="en-US" sz="2800" b="0" i="1" smtClean="0">
                              <a:solidFill>
                                <a:schemeClr val="tx1"/>
                              </a:solidFill>
                              <a:latin typeface="Cambria Math" panose="02040503050406030204" pitchFamily="18" charset="0"/>
                            </a:rPr>
                            <m:t>𝑦</m:t>
                          </m:r>
                        </m:e>
                        <m:sub>
                          <m:r>
                            <a:rPr lang="en-US" altLang="en-US" sz="2800" b="0" i="1" smtClean="0">
                              <a:solidFill>
                                <a:schemeClr val="tx1"/>
                              </a:solidFill>
                              <a:latin typeface="Cambria Math" panose="02040503050406030204" pitchFamily="18" charset="0"/>
                            </a:rPr>
                            <m:t>1</m:t>
                          </m:r>
                        </m:sub>
                      </m:sSub>
                    </m:oMath>
                  </m:oMathPara>
                </a14:m>
                <a:endParaRPr lang="en-US" altLang="en-US" sz="2800" dirty="0">
                  <a:solidFill>
                    <a:schemeClr val="tx1"/>
                  </a:solidFill>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en-US" sz="2800" i="1">
                              <a:solidFill>
                                <a:schemeClr val="tx1"/>
                              </a:solidFill>
                              <a:latin typeface="Cambria Math" panose="02040503050406030204" pitchFamily="18" charset="0"/>
                            </a:rPr>
                          </m:ctrlPr>
                        </m:sSubPr>
                        <m:e>
                          <m:r>
                            <a:rPr lang="en-US" altLang="en-US" sz="2800" i="1">
                              <a:solidFill>
                                <a:schemeClr val="tx1"/>
                              </a:solidFill>
                              <a:latin typeface="Cambria Math" panose="02040503050406030204" pitchFamily="18" charset="0"/>
                            </a:rPr>
                            <m:t>𝑠</m:t>
                          </m:r>
                        </m:e>
                        <m:sub>
                          <m:r>
                            <a:rPr lang="en-US" altLang="en-US" sz="2800" b="0" i="1" smtClean="0">
                              <a:solidFill>
                                <a:schemeClr val="tx1"/>
                              </a:solidFill>
                              <a:latin typeface="Cambria Math" panose="02040503050406030204" pitchFamily="18" charset="0"/>
                            </a:rPr>
                            <m:t>𝑡</m:t>
                          </m:r>
                        </m:sub>
                      </m:sSub>
                      <m:r>
                        <a:rPr lang="en-US" altLang="en-US" sz="2800" i="1">
                          <a:solidFill>
                            <a:schemeClr val="tx1"/>
                          </a:solidFill>
                          <a:latin typeface="Cambria Math" panose="02040503050406030204" pitchFamily="18" charset="0"/>
                        </a:rPr>
                        <m:t>=</m:t>
                      </m:r>
                      <m:r>
                        <a:rPr lang="en-US" altLang="en-US" sz="2800" i="1" smtClean="0">
                          <a:solidFill>
                            <a:schemeClr val="tx1"/>
                          </a:solidFill>
                          <a:latin typeface="Cambria Math" panose="02040503050406030204" pitchFamily="18" charset="0"/>
                          <a:ea typeface="Cambria Math" panose="02040503050406030204" pitchFamily="18" charset="0"/>
                        </a:rPr>
                        <m:t>𝛼</m:t>
                      </m:r>
                      <m:sSub>
                        <m:sSubPr>
                          <m:ctrlPr>
                            <a:rPr lang="en-US" altLang="en-US" sz="2800" i="1">
                              <a:solidFill>
                                <a:schemeClr val="tx1"/>
                              </a:solidFill>
                              <a:latin typeface="Cambria Math" panose="02040503050406030204" pitchFamily="18" charset="0"/>
                            </a:rPr>
                          </m:ctrlPr>
                        </m:sSubPr>
                        <m:e>
                          <m:r>
                            <a:rPr lang="en-US" altLang="en-US" sz="2800" i="1">
                              <a:solidFill>
                                <a:schemeClr val="tx1"/>
                              </a:solidFill>
                              <a:latin typeface="Cambria Math" panose="02040503050406030204" pitchFamily="18" charset="0"/>
                            </a:rPr>
                            <m:t>𝑦</m:t>
                          </m:r>
                        </m:e>
                        <m:sub>
                          <m:r>
                            <a:rPr lang="en-US" altLang="en-US" sz="2800" b="0" i="1" smtClean="0">
                              <a:solidFill>
                                <a:schemeClr val="tx1"/>
                              </a:solidFill>
                              <a:latin typeface="Cambria Math" panose="02040503050406030204" pitchFamily="18" charset="0"/>
                            </a:rPr>
                            <m:t>𝑡</m:t>
                          </m:r>
                        </m:sub>
                      </m:sSub>
                      <m:r>
                        <a:rPr lang="en-US" altLang="en-US" sz="2800" b="0" i="1" smtClean="0">
                          <a:solidFill>
                            <a:schemeClr val="tx1"/>
                          </a:solidFill>
                          <a:latin typeface="Cambria Math" panose="02040503050406030204" pitchFamily="18" charset="0"/>
                        </a:rPr>
                        <m:t>+</m:t>
                      </m:r>
                      <m:d>
                        <m:dPr>
                          <m:ctrlPr>
                            <a:rPr lang="en-US" altLang="en-US" sz="2800" b="0" i="1" smtClean="0">
                              <a:solidFill>
                                <a:schemeClr val="tx1"/>
                              </a:solidFill>
                              <a:latin typeface="Cambria Math" panose="02040503050406030204" pitchFamily="18" charset="0"/>
                            </a:rPr>
                          </m:ctrlPr>
                        </m:dPr>
                        <m:e>
                          <m:r>
                            <a:rPr lang="en-US" altLang="en-US" sz="2800" b="0" i="1" smtClean="0">
                              <a:solidFill>
                                <a:schemeClr val="tx1"/>
                              </a:solidFill>
                              <a:latin typeface="Cambria Math" panose="02040503050406030204" pitchFamily="18" charset="0"/>
                            </a:rPr>
                            <m:t>1−</m:t>
                          </m:r>
                          <m:r>
                            <a:rPr lang="en-US" altLang="en-US" sz="2800" b="0" i="1" smtClean="0">
                              <a:solidFill>
                                <a:schemeClr val="tx1"/>
                              </a:solidFill>
                              <a:latin typeface="Cambria Math" panose="02040503050406030204" pitchFamily="18" charset="0"/>
                              <a:ea typeface="Cambria Math" panose="02040503050406030204" pitchFamily="18" charset="0"/>
                            </a:rPr>
                            <m:t>𝛼</m:t>
                          </m:r>
                        </m:e>
                      </m:d>
                      <m:sSub>
                        <m:sSubPr>
                          <m:ctrlPr>
                            <a:rPr lang="en-US" altLang="en-US" sz="2800" b="0" i="1" smtClean="0">
                              <a:solidFill>
                                <a:schemeClr val="tx1"/>
                              </a:solidFill>
                              <a:latin typeface="Cambria Math" panose="02040503050406030204" pitchFamily="18" charset="0"/>
                            </a:rPr>
                          </m:ctrlPr>
                        </m:sSubPr>
                        <m:e>
                          <m:r>
                            <a:rPr lang="en-US" altLang="en-US" sz="2800" b="0" i="1" smtClean="0">
                              <a:solidFill>
                                <a:schemeClr val="tx1"/>
                              </a:solidFill>
                              <a:latin typeface="Cambria Math" panose="02040503050406030204" pitchFamily="18" charset="0"/>
                            </a:rPr>
                            <m:t>𝑠</m:t>
                          </m:r>
                        </m:e>
                        <m:sub>
                          <m:r>
                            <a:rPr lang="en-US" altLang="en-US" sz="2800" b="0" i="1" smtClean="0">
                              <a:solidFill>
                                <a:schemeClr val="tx1"/>
                              </a:solidFill>
                              <a:latin typeface="Cambria Math" panose="02040503050406030204" pitchFamily="18" charset="0"/>
                            </a:rPr>
                            <m:t>𝑡</m:t>
                          </m:r>
                          <m:r>
                            <a:rPr lang="en-US" altLang="en-US" sz="2800" b="0" i="1" smtClean="0">
                              <a:solidFill>
                                <a:schemeClr val="tx1"/>
                              </a:solidFill>
                              <a:latin typeface="Cambria Math" panose="02040503050406030204" pitchFamily="18" charset="0"/>
                            </a:rPr>
                            <m:t>−1</m:t>
                          </m:r>
                        </m:sub>
                      </m:sSub>
                    </m:oMath>
                  </m:oMathPara>
                </a14:m>
                <a:endParaRPr lang="en-US" altLang="en-US" sz="2800" b="0" dirty="0">
                  <a:solidFill>
                    <a:schemeClr val="tx1"/>
                  </a:solidFill>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en-US" sz="2800" i="1">
                              <a:solidFill>
                                <a:schemeClr val="tx1"/>
                              </a:solidFill>
                              <a:latin typeface="Cambria Math" panose="02040503050406030204" pitchFamily="18" charset="0"/>
                            </a:rPr>
                          </m:ctrlPr>
                        </m:sSubPr>
                        <m:e>
                          <m:r>
                            <a:rPr lang="en-US" altLang="en-US" sz="2800" b="0" i="1" smtClean="0">
                              <a:solidFill>
                                <a:schemeClr val="tx1"/>
                              </a:solidFill>
                              <a:latin typeface="Cambria Math" panose="02040503050406030204" pitchFamily="18" charset="0"/>
                            </a:rPr>
                            <m:t>𝑓</m:t>
                          </m:r>
                        </m:e>
                        <m:sub>
                          <m:r>
                            <a:rPr lang="en-US" altLang="en-US" sz="2800" i="1">
                              <a:solidFill>
                                <a:schemeClr val="tx1"/>
                              </a:solidFill>
                              <a:latin typeface="Cambria Math" panose="02040503050406030204" pitchFamily="18" charset="0"/>
                            </a:rPr>
                            <m:t>𝑡</m:t>
                          </m:r>
                          <m:r>
                            <a:rPr lang="en-US" altLang="en-US" sz="2800" b="0" i="1" smtClean="0">
                              <a:solidFill>
                                <a:schemeClr val="tx1"/>
                              </a:solidFill>
                              <a:latin typeface="Cambria Math" panose="02040503050406030204" pitchFamily="18" charset="0"/>
                            </a:rPr>
                            <m:t>+1</m:t>
                          </m:r>
                        </m:sub>
                      </m:sSub>
                      <m:r>
                        <a:rPr lang="en-US" altLang="en-US" sz="2800" b="0" i="1" smtClean="0">
                          <a:solidFill>
                            <a:schemeClr val="tx1"/>
                          </a:solidFill>
                          <a:latin typeface="Cambria Math" panose="02040503050406030204" pitchFamily="18" charset="0"/>
                        </a:rPr>
                        <m:t>=</m:t>
                      </m:r>
                      <m:sSub>
                        <m:sSubPr>
                          <m:ctrlPr>
                            <a:rPr lang="en-US" altLang="en-US" sz="2800" i="1">
                              <a:solidFill>
                                <a:schemeClr val="tx1"/>
                              </a:solidFill>
                              <a:latin typeface="Cambria Math" panose="02040503050406030204" pitchFamily="18" charset="0"/>
                            </a:rPr>
                          </m:ctrlPr>
                        </m:sSubPr>
                        <m:e>
                          <m:r>
                            <a:rPr lang="en-US" altLang="en-US" sz="2800" i="1">
                              <a:solidFill>
                                <a:schemeClr val="tx1"/>
                              </a:solidFill>
                              <a:latin typeface="Cambria Math" panose="02040503050406030204" pitchFamily="18" charset="0"/>
                            </a:rPr>
                            <m:t>𝑠</m:t>
                          </m:r>
                        </m:e>
                        <m:sub>
                          <m:r>
                            <a:rPr lang="en-US" altLang="en-US" sz="2800" i="1">
                              <a:solidFill>
                                <a:schemeClr val="tx1"/>
                              </a:solidFill>
                              <a:latin typeface="Cambria Math" panose="02040503050406030204" pitchFamily="18" charset="0"/>
                            </a:rPr>
                            <m:t>𝑡</m:t>
                          </m:r>
                        </m:sub>
                      </m:sSub>
                    </m:oMath>
                  </m:oMathPara>
                </a14:m>
                <a:endParaRPr lang="en-US" altLang="en-US" sz="2800" dirty="0">
                  <a:solidFill>
                    <a:schemeClr val="tx1"/>
                  </a:solidFill>
                </a:endParaRPr>
              </a:p>
              <a:p>
                <a:pPr>
                  <a:lnSpc>
                    <a:spcPct val="120000"/>
                  </a:lnSpc>
                  <a:buFont typeface="Arial" panose="020B0604020202020204" pitchFamily="34" charset="0"/>
                  <a:buChar char="•"/>
                </a:pPr>
                <a14:m>
                  <m:oMath xmlns:m="http://schemas.openxmlformats.org/officeDocument/2006/math">
                    <m:r>
                      <a:rPr lang="en-US" altLang="en-US" sz="2800" i="1">
                        <a:solidFill>
                          <a:schemeClr val="tx1"/>
                        </a:solidFill>
                        <a:latin typeface="Cambria Math" panose="02040503050406030204" pitchFamily="18" charset="0"/>
                        <a:ea typeface="Cambria Math" panose="02040503050406030204" pitchFamily="18" charset="0"/>
                      </a:rPr>
                      <m:t>𝛼</m:t>
                    </m:r>
                    <m:r>
                      <a:rPr lang="en-US" altLang="en-US" sz="2800" i="1">
                        <a:solidFill>
                          <a:schemeClr val="tx1"/>
                        </a:solidFill>
                        <a:latin typeface="Cambria Math" panose="02040503050406030204" pitchFamily="18" charset="0"/>
                        <a:ea typeface="Cambria Math" panose="02040503050406030204" pitchFamily="18" charset="0"/>
                      </a:rPr>
                      <m:t>∈</m:t>
                    </m:r>
                    <m:d>
                      <m:dPr>
                        <m:begChr m:val="["/>
                        <m:endChr m:val="]"/>
                        <m:ctrlPr>
                          <a:rPr lang="en-US" altLang="en-US" sz="2800" i="1">
                            <a:solidFill>
                              <a:schemeClr val="tx1"/>
                            </a:solidFill>
                            <a:latin typeface="Cambria Math" panose="02040503050406030204" pitchFamily="18" charset="0"/>
                            <a:ea typeface="Cambria Math" panose="02040503050406030204" pitchFamily="18" charset="0"/>
                          </a:rPr>
                        </m:ctrlPr>
                      </m:dPr>
                      <m:e>
                        <m:r>
                          <a:rPr lang="en-US" altLang="en-US" sz="2800" i="1">
                            <a:solidFill>
                              <a:schemeClr val="tx1"/>
                            </a:solidFill>
                            <a:latin typeface="Cambria Math" panose="02040503050406030204" pitchFamily="18" charset="0"/>
                            <a:ea typeface="Cambria Math" panose="02040503050406030204" pitchFamily="18" charset="0"/>
                          </a:rPr>
                          <m:t>0,1</m:t>
                        </m:r>
                      </m:e>
                    </m:d>
                  </m:oMath>
                </a14:m>
                <a:r>
                  <a:rPr lang="en-US" altLang="en-US" sz="2800" dirty="0">
                    <a:solidFill>
                      <a:schemeClr val="tx1"/>
                    </a:solidFill>
                  </a:rPr>
                  <a:t>:</a:t>
                </a:r>
              </a:p>
              <a:p>
                <a:pPr lvl="1">
                  <a:lnSpc>
                    <a:spcPct val="120000"/>
                  </a:lnSpc>
                  <a:buFont typeface="Arial" panose="020B0604020202020204" pitchFamily="34" charset="0"/>
                  <a:buChar char="•"/>
                </a:pPr>
                <a14:m>
                  <m:oMath xmlns:m="http://schemas.openxmlformats.org/officeDocument/2006/math">
                    <m:r>
                      <a:rPr lang="en-US" altLang="en-US" sz="2400" i="1">
                        <a:solidFill>
                          <a:schemeClr val="tx1"/>
                        </a:solidFill>
                        <a:latin typeface="Cambria Math" panose="02040503050406030204" pitchFamily="18" charset="0"/>
                        <a:ea typeface="Cambria Math" panose="02040503050406030204" pitchFamily="18" charset="0"/>
                      </a:rPr>
                      <m:t>𝛼</m:t>
                    </m:r>
                    <m:r>
                      <a:rPr lang="en-US" altLang="en-US" sz="2400" i="1" smtClean="0">
                        <a:solidFill>
                          <a:schemeClr val="tx1"/>
                        </a:solidFill>
                        <a:latin typeface="Cambria Math" panose="02040503050406030204" pitchFamily="18" charset="0"/>
                        <a:ea typeface="Cambria Math" panose="02040503050406030204" pitchFamily="18" charset="0"/>
                      </a:rPr>
                      <m:t>≈</m:t>
                    </m:r>
                    <m:r>
                      <a:rPr lang="en-US" altLang="en-US" sz="2400" b="0" i="1" smtClean="0">
                        <a:solidFill>
                          <a:schemeClr val="tx1"/>
                        </a:solidFill>
                        <a:latin typeface="Cambria Math" panose="02040503050406030204" pitchFamily="18" charset="0"/>
                        <a:ea typeface="Cambria Math" panose="02040503050406030204" pitchFamily="18" charset="0"/>
                      </a:rPr>
                      <m:t>0</m:t>
                    </m:r>
                  </m:oMath>
                </a14:m>
                <a:r>
                  <a:rPr lang="en-US" altLang="en-US" sz="2400" dirty="0">
                    <a:solidFill>
                      <a:schemeClr val="tx1"/>
                    </a:solidFill>
                  </a:rPr>
                  <a:t>: </a:t>
                </a:r>
                <a:r>
                  <a:rPr lang="en-US" altLang="en-US" sz="2400" dirty="0" err="1">
                    <a:solidFill>
                      <a:schemeClr val="tx1"/>
                    </a:solidFill>
                  </a:rPr>
                  <a:t>Mô</a:t>
                </a:r>
                <a:r>
                  <a:rPr lang="en-US" altLang="en-US" sz="2400" dirty="0">
                    <a:solidFill>
                      <a:schemeClr val="tx1"/>
                    </a:solidFill>
                  </a:rPr>
                  <a:t> </a:t>
                </a:r>
                <a:r>
                  <a:rPr lang="en-US" altLang="en-US" sz="2400" dirty="0" err="1">
                    <a:solidFill>
                      <a:schemeClr val="tx1"/>
                    </a:solidFill>
                  </a:rPr>
                  <a:t>hình</a:t>
                </a:r>
                <a:r>
                  <a:rPr lang="en-US" altLang="en-US" sz="2400" dirty="0">
                    <a:solidFill>
                      <a:schemeClr val="tx1"/>
                    </a:solidFill>
                  </a:rPr>
                  <a:t> </a:t>
                </a:r>
                <a:r>
                  <a:rPr lang="en-US" altLang="en-US" sz="2400" dirty="0" err="1">
                    <a:solidFill>
                      <a:schemeClr val="tx1"/>
                    </a:solidFill>
                  </a:rPr>
                  <a:t>có</a:t>
                </a:r>
                <a:r>
                  <a:rPr lang="en-US" altLang="en-US" sz="2400" dirty="0">
                    <a:solidFill>
                      <a:schemeClr val="tx1"/>
                    </a:solidFill>
                  </a:rPr>
                  <a:t> </a:t>
                </a:r>
                <a:r>
                  <a:rPr lang="en-US" altLang="en-US" sz="2400" dirty="0" err="1">
                    <a:solidFill>
                      <a:schemeClr val="tx1"/>
                    </a:solidFill>
                  </a:rPr>
                  <a:t>tính</a:t>
                </a:r>
                <a:r>
                  <a:rPr lang="en-US" altLang="en-US" sz="2400" dirty="0">
                    <a:solidFill>
                      <a:schemeClr val="tx1"/>
                    </a:solidFill>
                  </a:rPr>
                  <a:t> </a:t>
                </a:r>
                <a:r>
                  <a:rPr lang="en-US" altLang="en-US" sz="2400" dirty="0" err="1">
                    <a:solidFill>
                      <a:schemeClr val="tx1"/>
                    </a:solidFill>
                  </a:rPr>
                  <a:t>quán</a:t>
                </a:r>
                <a:r>
                  <a:rPr lang="en-US" altLang="en-US" sz="2400" dirty="0">
                    <a:solidFill>
                      <a:schemeClr val="tx1"/>
                    </a:solidFill>
                  </a:rPr>
                  <a:t> </a:t>
                </a:r>
                <a:r>
                  <a:rPr lang="en-US" altLang="en-US" sz="2400" dirty="0" err="1">
                    <a:solidFill>
                      <a:schemeClr val="tx1"/>
                    </a:solidFill>
                  </a:rPr>
                  <a:t>tính</a:t>
                </a:r>
                <a:r>
                  <a:rPr lang="en-US" altLang="en-US" sz="2400" dirty="0">
                    <a:solidFill>
                      <a:schemeClr val="tx1"/>
                    </a:solidFill>
                  </a:rPr>
                  <a:t> </a:t>
                </a:r>
                <a:r>
                  <a:rPr lang="en-US" altLang="en-US" sz="2400" dirty="0" err="1">
                    <a:solidFill>
                      <a:schemeClr val="tx1"/>
                    </a:solidFill>
                  </a:rPr>
                  <a:t>cao</a:t>
                </a:r>
                <a:r>
                  <a:rPr lang="en-US" altLang="en-US" sz="2400" dirty="0">
                    <a:solidFill>
                      <a:schemeClr val="tx1"/>
                    </a:solidFill>
                  </a:rPr>
                  <a:t>, </a:t>
                </a:r>
                <a:r>
                  <a:rPr lang="en-US" altLang="en-US" sz="2400" dirty="0" err="1">
                    <a:solidFill>
                      <a:schemeClr val="tx1"/>
                    </a:solidFill>
                  </a:rPr>
                  <a:t>phụ</a:t>
                </a:r>
                <a:r>
                  <a:rPr lang="en-US" altLang="en-US" sz="2400" dirty="0">
                    <a:solidFill>
                      <a:schemeClr val="tx1"/>
                    </a:solidFill>
                  </a:rPr>
                  <a:t> </a:t>
                </a:r>
                <a:r>
                  <a:rPr lang="en-US" altLang="en-US" sz="2400" dirty="0" err="1">
                    <a:solidFill>
                      <a:schemeClr val="tx1"/>
                    </a:solidFill>
                  </a:rPr>
                  <a:t>thuộc</a:t>
                </a:r>
                <a:r>
                  <a:rPr lang="en-US" altLang="en-US" sz="2400" dirty="0">
                    <a:solidFill>
                      <a:schemeClr val="tx1"/>
                    </a:solidFill>
                  </a:rPr>
                  <a:t> </a:t>
                </a:r>
                <a:r>
                  <a:rPr lang="en-US" altLang="en-US" sz="2400" dirty="0" err="1">
                    <a:solidFill>
                      <a:schemeClr val="tx1"/>
                    </a:solidFill>
                  </a:rPr>
                  <a:t>nhiều</a:t>
                </a:r>
                <a:r>
                  <a:rPr lang="en-US" altLang="en-US" sz="2400" dirty="0">
                    <a:solidFill>
                      <a:schemeClr val="tx1"/>
                    </a:solidFill>
                  </a:rPr>
                  <a:t> </a:t>
                </a:r>
                <a:r>
                  <a:rPr lang="en-US" altLang="en-US" sz="2400" dirty="0" err="1">
                    <a:solidFill>
                      <a:schemeClr val="tx1"/>
                    </a:solidFill>
                  </a:rPr>
                  <a:t>vào</a:t>
                </a:r>
                <a:r>
                  <a:rPr lang="en-US" altLang="en-US" sz="2400" dirty="0">
                    <a:solidFill>
                      <a:schemeClr val="tx1"/>
                    </a:solidFill>
                  </a:rPr>
                  <a:t> </a:t>
                </a:r>
                <a:r>
                  <a:rPr lang="en-US" altLang="en-US" sz="2400" dirty="0" err="1">
                    <a:solidFill>
                      <a:schemeClr val="tx1"/>
                    </a:solidFill>
                  </a:rPr>
                  <a:t>quá</a:t>
                </a:r>
                <a:r>
                  <a:rPr lang="en-US" altLang="en-US" sz="2400" dirty="0">
                    <a:solidFill>
                      <a:schemeClr val="tx1"/>
                    </a:solidFill>
                  </a:rPr>
                  <a:t> </a:t>
                </a:r>
                <a:r>
                  <a:rPr lang="en-US" altLang="en-US" sz="2400" dirty="0" err="1">
                    <a:solidFill>
                      <a:schemeClr val="tx1"/>
                    </a:solidFill>
                  </a:rPr>
                  <a:t>khứ</a:t>
                </a:r>
                <a:r>
                  <a:rPr lang="en-US" altLang="en-US" sz="2400" dirty="0">
                    <a:solidFill>
                      <a:schemeClr val="tx1"/>
                    </a:solidFill>
                  </a:rPr>
                  <a:t>.</a:t>
                </a:r>
              </a:p>
              <a:p>
                <a:pPr lvl="1">
                  <a:lnSpc>
                    <a:spcPct val="120000"/>
                  </a:lnSpc>
                  <a:buFont typeface="Arial" panose="020B0604020202020204" pitchFamily="34" charset="0"/>
                  <a:buChar char="•"/>
                </a:pPr>
                <a14:m>
                  <m:oMath xmlns:m="http://schemas.openxmlformats.org/officeDocument/2006/math">
                    <m:r>
                      <a:rPr lang="en-US" altLang="en-US" sz="2400" i="1">
                        <a:solidFill>
                          <a:schemeClr val="tx1"/>
                        </a:solidFill>
                        <a:latin typeface="Cambria Math" panose="02040503050406030204" pitchFamily="18" charset="0"/>
                        <a:ea typeface="Cambria Math" panose="02040503050406030204" pitchFamily="18" charset="0"/>
                      </a:rPr>
                      <m:t>𝛼</m:t>
                    </m:r>
                    <m:r>
                      <a:rPr lang="en-US" altLang="en-US" sz="2400" i="1">
                        <a:solidFill>
                          <a:schemeClr val="tx1"/>
                        </a:solidFill>
                        <a:latin typeface="Cambria Math" panose="02040503050406030204" pitchFamily="18" charset="0"/>
                        <a:ea typeface="Cambria Math" panose="02040503050406030204" pitchFamily="18" charset="0"/>
                      </a:rPr>
                      <m:t>≈1</m:t>
                    </m:r>
                  </m:oMath>
                </a14:m>
                <a:r>
                  <a:rPr lang="en-US" altLang="en-US" sz="2400" dirty="0">
                    <a:solidFill>
                      <a:schemeClr val="tx1"/>
                    </a:solidFill>
                  </a:rPr>
                  <a:t>: </a:t>
                </a:r>
                <a:r>
                  <a:rPr lang="en-US" altLang="en-US" sz="2400" dirty="0" err="1">
                    <a:solidFill>
                      <a:schemeClr val="tx1"/>
                    </a:solidFill>
                  </a:rPr>
                  <a:t>Mô</a:t>
                </a:r>
                <a:r>
                  <a:rPr lang="en-US" altLang="en-US" sz="2400" dirty="0">
                    <a:solidFill>
                      <a:schemeClr val="tx1"/>
                    </a:solidFill>
                  </a:rPr>
                  <a:t> </a:t>
                </a:r>
                <a:r>
                  <a:rPr lang="en-US" altLang="en-US" sz="2400" dirty="0" err="1">
                    <a:solidFill>
                      <a:schemeClr val="tx1"/>
                    </a:solidFill>
                  </a:rPr>
                  <a:t>hình</a:t>
                </a:r>
                <a:r>
                  <a:rPr lang="en-US" altLang="en-US" sz="2400" dirty="0">
                    <a:solidFill>
                      <a:schemeClr val="tx1"/>
                    </a:solidFill>
                  </a:rPr>
                  <a:t> </a:t>
                </a:r>
                <a:r>
                  <a:rPr lang="en-US" altLang="en-US" sz="2400" dirty="0" err="1">
                    <a:solidFill>
                      <a:schemeClr val="tx1"/>
                    </a:solidFill>
                  </a:rPr>
                  <a:t>có</a:t>
                </a:r>
                <a:r>
                  <a:rPr lang="en-US" altLang="en-US" sz="2400" dirty="0">
                    <a:solidFill>
                      <a:schemeClr val="tx1"/>
                    </a:solidFill>
                  </a:rPr>
                  <a:t> </a:t>
                </a:r>
                <a:r>
                  <a:rPr lang="en-US" altLang="en-US" sz="2400" dirty="0" err="1">
                    <a:solidFill>
                      <a:schemeClr val="tx1"/>
                    </a:solidFill>
                  </a:rPr>
                  <a:t>tính</a:t>
                </a:r>
                <a:r>
                  <a:rPr lang="en-US" altLang="en-US" sz="2400" dirty="0">
                    <a:solidFill>
                      <a:schemeClr val="tx1"/>
                    </a:solidFill>
                  </a:rPr>
                  <a:t> </a:t>
                </a:r>
                <a:r>
                  <a:rPr lang="en-US" altLang="en-US" sz="2400" dirty="0" err="1">
                    <a:solidFill>
                      <a:schemeClr val="tx1"/>
                    </a:solidFill>
                  </a:rPr>
                  <a:t>đáp</a:t>
                </a:r>
                <a:r>
                  <a:rPr lang="en-US" altLang="en-US" sz="2400" dirty="0">
                    <a:solidFill>
                      <a:schemeClr val="tx1"/>
                    </a:solidFill>
                  </a:rPr>
                  <a:t> </a:t>
                </a:r>
                <a:r>
                  <a:rPr lang="en-US" altLang="en-US" sz="2400" dirty="0" err="1">
                    <a:solidFill>
                      <a:schemeClr val="tx1"/>
                    </a:solidFill>
                  </a:rPr>
                  <a:t>ứng</a:t>
                </a:r>
                <a:r>
                  <a:rPr lang="en-US" altLang="en-US" sz="2400" dirty="0">
                    <a:solidFill>
                      <a:schemeClr val="tx1"/>
                    </a:solidFill>
                  </a:rPr>
                  <a:t> </a:t>
                </a:r>
                <a:r>
                  <a:rPr lang="en-US" altLang="en-US" sz="2400" dirty="0" err="1">
                    <a:solidFill>
                      <a:schemeClr val="tx1"/>
                    </a:solidFill>
                  </a:rPr>
                  <a:t>cao</a:t>
                </a:r>
                <a:r>
                  <a:rPr lang="en-US" altLang="en-US" sz="2400" dirty="0">
                    <a:solidFill>
                      <a:schemeClr val="tx1"/>
                    </a:solidFill>
                  </a:rPr>
                  <a:t>, </a:t>
                </a:r>
                <a:r>
                  <a:rPr lang="en-US" altLang="en-US" sz="2400" dirty="0" err="1">
                    <a:solidFill>
                      <a:schemeClr val="tx1"/>
                    </a:solidFill>
                  </a:rPr>
                  <a:t>phụ</a:t>
                </a:r>
                <a:r>
                  <a:rPr lang="en-US" altLang="en-US" sz="2400" dirty="0">
                    <a:solidFill>
                      <a:schemeClr val="tx1"/>
                    </a:solidFill>
                  </a:rPr>
                  <a:t> </a:t>
                </a:r>
                <a:r>
                  <a:rPr lang="en-US" altLang="en-US" sz="2400" dirty="0" err="1">
                    <a:solidFill>
                      <a:schemeClr val="tx1"/>
                    </a:solidFill>
                  </a:rPr>
                  <a:t>thuộc</a:t>
                </a:r>
                <a:r>
                  <a:rPr lang="en-US" altLang="en-US" sz="2400" dirty="0">
                    <a:solidFill>
                      <a:schemeClr val="tx1"/>
                    </a:solidFill>
                  </a:rPr>
                  <a:t> </a:t>
                </a:r>
                <a:r>
                  <a:rPr lang="en-US" altLang="en-US" sz="2400" dirty="0" err="1">
                    <a:solidFill>
                      <a:schemeClr val="tx1"/>
                    </a:solidFill>
                  </a:rPr>
                  <a:t>nhiều</a:t>
                </a:r>
                <a:r>
                  <a:rPr lang="en-US" altLang="en-US" sz="2400" dirty="0">
                    <a:solidFill>
                      <a:schemeClr val="tx1"/>
                    </a:solidFill>
                  </a:rPr>
                  <a:t> </a:t>
                </a:r>
                <a:r>
                  <a:rPr lang="en-US" altLang="en-US" sz="2400" dirty="0" err="1">
                    <a:solidFill>
                      <a:schemeClr val="tx1"/>
                    </a:solidFill>
                  </a:rPr>
                  <a:t>vào</a:t>
                </a:r>
                <a:r>
                  <a:rPr lang="en-US" altLang="en-US" sz="2400" dirty="0">
                    <a:solidFill>
                      <a:schemeClr val="tx1"/>
                    </a:solidFill>
                  </a:rPr>
                  <a:t> </a:t>
                </a:r>
                <a:r>
                  <a:rPr lang="en-US" altLang="en-US" sz="2400" dirty="0" err="1">
                    <a:solidFill>
                      <a:schemeClr val="tx1"/>
                    </a:solidFill>
                  </a:rPr>
                  <a:t>hiện</a:t>
                </a:r>
                <a:r>
                  <a:rPr lang="en-US" altLang="en-US" sz="2400" dirty="0">
                    <a:solidFill>
                      <a:schemeClr val="tx1"/>
                    </a:solidFill>
                  </a:rPr>
                  <a:t> </a:t>
                </a:r>
                <a:r>
                  <a:rPr lang="en-US" altLang="en-US" sz="2400" dirty="0" err="1">
                    <a:solidFill>
                      <a:schemeClr val="tx1"/>
                    </a:solidFill>
                  </a:rPr>
                  <a:t>tại</a:t>
                </a:r>
                <a:r>
                  <a:rPr lang="en-US" altLang="en-US" sz="2400" dirty="0">
                    <a:solidFill>
                      <a:schemeClr val="tx1"/>
                    </a:solidFill>
                  </a:rPr>
                  <a:t>.</a:t>
                </a:r>
                <a:endParaRPr lang="en-US" altLang="en-US" sz="2800" dirty="0">
                  <a:solidFill>
                    <a:schemeClr val="tx1"/>
                  </a:solidFill>
                </a:endParaRPr>
              </a:p>
            </p:txBody>
          </p:sp>
        </mc:Choice>
        <mc:Fallback xmlns="">
          <p:sp>
            <p:nvSpPr>
              <p:cNvPr id="8" name="Rectangle 3"/>
              <p:cNvSpPr txBox="1">
                <a:spLocks noRot="1" noChangeAspect="1" noMove="1" noResize="1" noEditPoints="1" noAdjustHandles="1" noChangeArrowheads="1" noChangeShapeType="1" noTextEdit="1"/>
              </p:cNvSpPr>
              <p:nvPr/>
            </p:nvSpPr>
            <p:spPr bwMode="auto">
              <a:xfrm>
                <a:off x="685800" y="1703159"/>
                <a:ext cx="7772400" cy="4392841"/>
              </a:xfrm>
              <a:prstGeom prst="rect">
                <a:avLst/>
              </a:prstGeom>
              <a:blipFill>
                <a:blip r:embed="rId3"/>
                <a:stretch>
                  <a:fillRect l="-1412" t="-555" b="-195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795363161"/>
      </p:ext>
    </p:extLst>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33</a:t>
            </a:fld>
            <a:endParaRPr lang="en-US" altLang="en-US"/>
          </a:p>
        </p:txBody>
      </p:sp>
      <p:sp>
        <p:nvSpPr>
          <p:cNvPr id="1456130" name="Rectangle 2"/>
          <p:cNvSpPr>
            <a:spLocks noGrp="1" noChangeArrowheads="1"/>
          </p:cNvSpPr>
          <p:nvPr>
            <p:ph type="title"/>
          </p:nvPr>
        </p:nvSpPr>
        <p:spPr>
          <a:xfrm>
            <a:off x="862012" y="259813"/>
            <a:ext cx="7848600" cy="1143000"/>
          </a:xfrm>
          <a:noFill/>
          <a:ln/>
        </p:spPr>
        <p:txBody>
          <a:bodyPr lIns="92075" tIns="46038" rIns="92075" bIns="46038"/>
          <a:lstStyle/>
          <a:p>
            <a:r>
              <a:rPr lang="en-US" altLang="en-US" sz="4000"/>
              <a:t>Áp dụng cho nhu cầu sử dụng điện</a:t>
            </a:r>
          </a:p>
        </p:txBody>
      </p:sp>
      <p:sp>
        <p:nvSpPr>
          <p:cNvPr id="1456131" name="Rectangle 3"/>
          <p:cNvSpPr>
            <a:spLocks noGrp="1" noChangeArrowheads="1"/>
          </p:cNvSpPr>
          <p:nvPr>
            <p:ph type="body" idx="1"/>
          </p:nvPr>
        </p:nvSpPr>
        <p:spPr>
          <a:xfrm>
            <a:off x="862012" y="5514917"/>
            <a:ext cx="7543800" cy="733482"/>
          </a:xfrm>
          <a:noFill/>
          <a:ln/>
        </p:spPr>
        <p:txBody>
          <a:bodyPr lIns="92075" tIns="46038" rIns="92075" bIns="46038"/>
          <a:lstStyle/>
          <a:p>
            <a:pPr marL="0" indent="0" algn="ctr">
              <a:lnSpc>
                <a:spcPct val="130000"/>
              </a:lnSpc>
              <a:buNone/>
            </a:pPr>
            <a:r>
              <a:rPr lang="el-GR" altLang="en-US" sz="2400" i="1"/>
              <a:t>α</a:t>
            </a:r>
            <a:r>
              <a:rPr lang="en-US" altLang="en-US" sz="2400"/>
              <a:t> = 0.5</a:t>
            </a:r>
          </a:p>
        </p:txBody>
      </p:sp>
      <p:pic>
        <p:nvPicPr>
          <p:cNvPr id="2" name="Picture 1"/>
          <p:cNvPicPr>
            <a:picLocks noChangeAspect="1"/>
          </p:cNvPicPr>
          <p:nvPr/>
        </p:nvPicPr>
        <p:blipFill>
          <a:blip r:embed="rId3"/>
          <a:stretch>
            <a:fillRect/>
          </a:stretch>
        </p:blipFill>
        <p:spPr>
          <a:xfrm>
            <a:off x="862012" y="1492972"/>
            <a:ext cx="7543800" cy="4021945"/>
          </a:xfrm>
          <a:prstGeom prst="rect">
            <a:avLst/>
          </a:prstGeom>
        </p:spPr>
      </p:pic>
    </p:spTree>
    <p:extLst>
      <p:ext uri="{BB962C8B-B14F-4D97-AF65-F5344CB8AC3E}">
        <p14:creationId xmlns:p14="http://schemas.microsoft.com/office/powerpoint/2010/main" val="3620977303"/>
      </p:ext>
    </p:extLst>
  </p:cSld>
  <p:clrMapOvr>
    <a:masterClrMapping/>
  </p:clrMapOvr>
  <p:transition>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34</a:t>
            </a:fld>
            <a:endParaRPr lang="en-US" altLang="en-US"/>
          </a:p>
        </p:txBody>
      </p:sp>
      <p:sp>
        <p:nvSpPr>
          <p:cNvPr id="1456130" name="Rectangle 2"/>
          <p:cNvSpPr>
            <a:spLocks noGrp="1" noChangeArrowheads="1"/>
          </p:cNvSpPr>
          <p:nvPr>
            <p:ph type="title"/>
          </p:nvPr>
        </p:nvSpPr>
        <p:spPr>
          <a:xfrm>
            <a:off x="862012" y="259813"/>
            <a:ext cx="7848600" cy="1143000"/>
          </a:xfrm>
          <a:noFill/>
          <a:ln/>
        </p:spPr>
        <p:txBody>
          <a:bodyPr lIns="92075" tIns="46038" rIns="92075" bIns="46038"/>
          <a:lstStyle/>
          <a:p>
            <a:r>
              <a:rPr lang="en-US" altLang="en-US" sz="4000"/>
              <a:t>Áp dụng cho nhu cầu sử dụng điện</a:t>
            </a:r>
          </a:p>
        </p:txBody>
      </p:sp>
      <p:sp>
        <p:nvSpPr>
          <p:cNvPr id="1456131" name="Rectangle 3"/>
          <p:cNvSpPr>
            <a:spLocks noGrp="1" noChangeArrowheads="1"/>
          </p:cNvSpPr>
          <p:nvPr>
            <p:ph type="body" idx="1"/>
          </p:nvPr>
        </p:nvSpPr>
        <p:spPr>
          <a:xfrm>
            <a:off x="869386" y="5663503"/>
            <a:ext cx="7543800" cy="733482"/>
          </a:xfrm>
          <a:noFill/>
          <a:ln/>
        </p:spPr>
        <p:txBody>
          <a:bodyPr lIns="92075" tIns="46038" rIns="92075" bIns="46038"/>
          <a:lstStyle/>
          <a:p>
            <a:pPr marL="0" indent="0" algn="ctr">
              <a:lnSpc>
                <a:spcPct val="130000"/>
              </a:lnSpc>
              <a:buNone/>
            </a:pPr>
            <a:r>
              <a:rPr lang="el-GR" altLang="en-US" sz="2400" i="1" dirty="0"/>
              <a:t>α</a:t>
            </a:r>
            <a:r>
              <a:rPr lang="en-US" altLang="en-US" sz="2400" dirty="0"/>
              <a:t> = 1.0</a:t>
            </a:r>
          </a:p>
        </p:txBody>
      </p:sp>
      <p:pic>
        <p:nvPicPr>
          <p:cNvPr id="3" name="Picture 2"/>
          <p:cNvPicPr>
            <a:picLocks noChangeAspect="1"/>
          </p:cNvPicPr>
          <p:nvPr/>
        </p:nvPicPr>
        <p:blipFill>
          <a:blip r:embed="rId3"/>
          <a:stretch>
            <a:fillRect/>
          </a:stretch>
        </p:blipFill>
        <p:spPr>
          <a:xfrm>
            <a:off x="835818" y="1690405"/>
            <a:ext cx="7596188" cy="4052247"/>
          </a:xfrm>
          <a:prstGeom prst="rect">
            <a:avLst/>
          </a:prstGeom>
        </p:spPr>
      </p:pic>
    </p:spTree>
    <p:extLst>
      <p:ext uri="{BB962C8B-B14F-4D97-AF65-F5344CB8AC3E}">
        <p14:creationId xmlns:p14="http://schemas.microsoft.com/office/powerpoint/2010/main" val="1909166126"/>
      </p:ext>
    </p:extLst>
  </p:cSld>
  <p:clrMapOvr>
    <a:masterClrMapping/>
  </p:clrMapOvr>
  <p:transition>
    <p:check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35</a:t>
            </a:fld>
            <a:endParaRPr lang="en-US" altLang="en-US"/>
          </a:p>
        </p:txBody>
      </p:sp>
      <p:sp>
        <p:nvSpPr>
          <p:cNvPr id="1456130" name="Rectangle 2"/>
          <p:cNvSpPr>
            <a:spLocks noGrp="1" noChangeArrowheads="1"/>
          </p:cNvSpPr>
          <p:nvPr>
            <p:ph type="title"/>
          </p:nvPr>
        </p:nvSpPr>
        <p:spPr>
          <a:xfrm>
            <a:off x="862012" y="259813"/>
            <a:ext cx="7848600" cy="1143000"/>
          </a:xfrm>
          <a:noFill/>
          <a:ln/>
        </p:spPr>
        <p:txBody>
          <a:bodyPr lIns="92075" tIns="46038" rIns="92075" bIns="46038"/>
          <a:lstStyle/>
          <a:p>
            <a:r>
              <a:rPr lang="en-US" altLang="en-US" sz="4000"/>
              <a:t>Mô hình liên tiến lũy thừa có xử lý khuynh (mô hình Holt)</a:t>
            </a:r>
          </a:p>
        </p:txBody>
      </p:sp>
      <mc:AlternateContent xmlns:mc="http://schemas.openxmlformats.org/markup-compatibility/2006" xmlns:a14="http://schemas.microsoft.com/office/drawing/2010/main">
        <mc:Choice Requires="a14">
          <p:sp>
            <p:nvSpPr>
              <p:cNvPr id="1456131" name="Rectangle 3"/>
              <p:cNvSpPr>
                <a:spLocks noGrp="1" noChangeArrowheads="1"/>
              </p:cNvSpPr>
              <p:nvPr>
                <p:ph type="body" idx="1"/>
              </p:nvPr>
            </p:nvSpPr>
            <p:spPr>
              <a:xfrm>
                <a:off x="671512" y="1713838"/>
                <a:ext cx="7772400" cy="4114800"/>
              </a:xfrm>
              <a:noFill/>
              <a:ln/>
            </p:spPr>
            <p:txBody>
              <a:bodyPr lIns="92075" tIns="46038" rIns="92075" bIns="46038"/>
              <a:lstStyle/>
              <a:p>
                <a:pPr marL="0" indent="0">
                  <a:buNone/>
                </a:pPr>
                <a14:m>
                  <m:oMathPara xmlns:m="http://schemas.openxmlformats.org/officeDocument/2006/math">
                    <m:oMathParaPr>
                      <m:jc m:val="centerGroup"/>
                    </m:oMathParaPr>
                    <m:oMath xmlns:m="http://schemas.openxmlformats.org/officeDocument/2006/math">
                      <m:sSub>
                        <m:sSubPr>
                          <m:ctrlPr>
                            <a:rPr lang="en-US" altLang="en-US" i="1" smtClean="0">
                              <a:latin typeface="Cambria Math" panose="02040503050406030204" pitchFamily="18" charset="0"/>
                            </a:rPr>
                          </m:ctrlPr>
                        </m:sSubPr>
                        <m:e>
                          <m:r>
                            <a:rPr lang="en-US" altLang="en-US" i="1">
                              <a:latin typeface="Cambria Math" panose="02040503050406030204" pitchFamily="18" charset="0"/>
                            </a:rPr>
                            <m:t>𝑠</m:t>
                          </m:r>
                        </m:e>
                        <m:sub>
                          <m:r>
                            <a:rPr lang="en-US" altLang="en-US" i="1">
                              <a:latin typeface="Cambria Math" panose="02040503050406030204" pitchFamily="18" charset="0"/>
                            </a:rPr>
                            <m:t>𝑡</m:t>
                          </m:r>
                        </m:sub>
                      </m:sSub>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𝛼</m:t>
                      </m:r>
                      <m:sSub>
                        <m:sSubPr>
                          <m:ctrlPr>
                            <a:rPr lang="en-US" altLang="en-US" i="1">
                              <a:latin typeface="Cambria Math" panose="02040503050406030204" pitchFamily="18" charset="0"/>
                            </a:rPr>
                          </m:ctrlPr>
                        </m:sSubPr>
                        <m:e>
                          <m:r>
                            <a:rPr lang="en-US" altLang="en-US" i="1">
                              <a:latin typeface="Cambria Math" panose="02040503050406030204" pitchFamily="18" charset="0"/>
                            </a:rPr>
                            <m:t>𝑦</m:t>
                          </m:r>
                        </m:e>
                        <m:sub>
                          <m:r>
                            <a:rPr lang="en-US" altLang="en-US" i="1">
                              <a:latin typeface="Cambria Math" panose="02040503050406030204" pitchFamily="18" charset="0"/>
                            </a:rPr>
                            <m:t>𝑡</m:t>
                          </m:r>
                        </m:sub>
                      </m:sSub>
                      <m:r>
                        <a:rPr lang="en-US" altLang="en-US" i="1">
                          <a:latin typeface="Cambria Math" panose="02040503050406030204" pitchFamily="18" charset="0"/>
                        </a:rPr>
                        <m:t>+</m:t>
                      </m:r>
                      <m:d>
                        <m:dPr>
                          <m:ctrlPr>
                            <a:rPr lang="en-US" altLang="en-US" i="1">
                              <a:latin typeface="Cambria Math" panose="02040503050406030204" pitchFamily="18" charset="0"/>
                            </a:rPr>
                          </m:ctrlPr>
                        </m:dPr>
                        <m:e>
                          <m:r>
                            <a:rPr lang="en-US" altLang="en-US" i="1">
                              <a:latin typeface="Cambria Math" panose="02040503050406030204" pitchFamily="18" charset="0"/>
                            </a:rPr>
                            <m:t>1−</m:t>
                          </m:r>
                          <m:r>
                            <a:rPr lang="en-US" altLang="en-US" i="1">
                              <a:latin typeface="Cambria Math" panose="02040503050406030204" pitchFamily="18" charset="0"/>
                              <a:ea typeface="Cambria Math" panose="02040503050406030204" pitchFamily="18" charset="0"/>
                            </a:rPr>
                            <m:t>𝛼</m:t>
                          </m:r>
                        </m:e>
                      </m:d>
                      <m:d>
                        <m:dPr>
                          <m:ctrlPr>
                            <a:rPr lang="en-US" altLang="en-US" i="1" smtClean="0">
                              <a:latin typeface="Cambria Math" panose="02040503050406030204" pitchFamily="18" charset="0"/>
                              <a:ea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𝑠</m:t>
                              </m:r>
                            </m:e>
                            <m:sub>
                              <m:r>
                                <a:rPr lang="en-US" altLang="en-US" i="1">
                                  <a:latin typeface="Cambria Math" panose="02040503050406030204" pitchFamily="18" charset="0"/>
                                </a:rPr>
                                <m:t>𝑡</m:t>
                              </m:r>
                              <m:r>
                                <a:rPr lang="en-US" altLang="en-US" i="1">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𝑚</m:t>
                              </m:r>
                            </m:e>
                            <m:sub>
                              <m:r>
                                <a:rPr lang="en-US" altLang="en-US" i="1">
                                  <a:latin typeface="Cambria Math" panose="02040503050406030204" pitchFamily="18" charset="0"/>
                                </a:rPr>
                                <m:t>𝑡</m:t>
                              </m:r>
                              <m:r>
                                <a:rPr lang="en-US" altLang="en-US" i="1">
                                  <a:latin typeface="Cambria Math" panose="02040503050406030204" pitchFamily="18" charset="0"/>
                                </a:rPr>
                                <m:t>−1</m:t>
                              </m:r>
                            </m:sub>
                          </m:sSub>
                        </m:e>
                      </m:d>
                    </m:oMath>
                  </m:oMathPara>
                </a14:m>
                <a:endParaRPr lang="en-US" altLang="en-US"/>
              </a:p>
              <a:p>
                <a:pPr marL="0" indent="0">
                  <a:buNone/>
                </a:pPr>
                <a14:m>
                  <m:oMathPara xmlns:m="http://schemas.openxmlformats.org/officeDocument/2006/math">
                    <m:oMathParaPr>
                      <m:jc m:val="centerGroup"/>
                    </m:oMathParaPr>
                    <m:oMath xmlns:m="http://schemas.openxmlformats.org/officeDocument/2006/math">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𝑚</m:t>
                          </m:r>
                        </m:e>
                        <m:sub>
                          <m:r>
                            <a:rPr lang="en-US" altLang="en-US" i="1">
                              <a:latin typeface="Cambria Math" panose="02040503050406030204" pitchFamily="18" charset="0"/>
                            </a:rPr>
                            <m:t>𝑡</m:t>
                          </m:r>
                        </m:sub>
                      </m:sSub>
                      <m:r>
                        <a:rPr lang="en-US" altLang="en-US" i="1">
                          <a:latin typeface="Cambria Math" panose="02040503050406030204" pitchFamily="18" charset="0"/>
                        </a:rPr>
                        <m:t>=</m:t>
                      </m:r>
                      <m:r>
                        <a:rPr lang="en-US" altLang="en-US" i="1" smtClean="0">
                          <a:latin typeface="Cambria Math" panose="02040503050406030204" pitchFamily="18" charset="0"/>
                          <a:ea typeface="Cambria Math" panose="02040503050406030204" pitchFamily="18" charset="0"/>
                        </a:rPr>
                        <m:t>𝛽</m:t>
                      </m:r>
                      <m:d>
                        <m:dPr>
                          <m:ctrlPr>
                            <a:rPr lang="en-US" altLang="en-US" i="1">
                              <a:latin typeface="Cambria Math" panose="02040503050406030204" pitchFamily="18" charset="0"/>
                              <a:ea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𝑠</m:t>
                              </m:r>
                            </m:e>
                            <m:sub>
                              <m:r>
                                <a:rPr lang="en-US" altLang="en-US" i="1">
                                  <a:latin typeface="Cambria Math" panose="02040503050406030204" pitchFamily="18" charset="0"/>
                                </a:rPr>
                                <m:t>𝑡</m:t>
                              </m:r>
                            </m:sub>
                          </m:sSub>
                          <m:r>
                            <a:rPr lang="en-US" altLang="en-US" b="0" i="1" smtClean="0">
                              <a:latin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𝑠</m:t>
                              </m:r>
                            </m:e>
                            <m:sub>
                              <m:r>
                                <a:rPr lang="en-US" altLang="en-US" i="1">
                                  <a:latin typeface="Cambria Math" panose="02040503050406030204" pitchFamily="18" charset="0"/>
                                </a:rPr>
                                <m:t>𝑡</m:t>
                              </m:r>
                              <m:r>
                                <a:rPr lang="en-US" altLang="en-US" i="1">
                                  <a:latin typeface="Cambria Math" panose="02040503050406030204" pitchFamily="18" charset="0"/>
                                </a:rPr>
                                <m:t>−1</m:t>
                              </m:r>
                            </m:sub>
                          </m:sSub>
                        </m:e>
                      </m:d>
                      <m:r>
                        <a:rPr lang="en-US" altLang="en-US" b="0" i="1" smtClean="0">
                          <a:latin typeface="Cambria Math" panose="02040503050406030204" pitchFamily="18" charset="0"/>
                        </a:rPr>
                        <m:t>+</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1−</m:t>
                          </m:r>
                          <m:r>
                            <a:rPr lang="en-US" altLang="en-US" b="0" i="1" smtClean="0">
                              <a:latin typeface="Cambria Math" panose="02040503050406030204" pitchFamily="18" charset="0"/>
                              <a:ea typeface="Cambria Math" panose="02040503050406030204" pitchFamily="18" charset="0"/>
                            </a:rPr>
                            <m:t>𝛽</m:t>
                          </m:r>
                        </m:e>
                      </m:d>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𝑚</m:t>
                          </m:r>
                        </m:e>
                        <m:sub>
                          <m:r>
                            <a:rPr lang="en-US" altLang="en-US" b="0" i="1" smtClean="0">
                              <a:latin typeface="Cambria Math" panose="02040503050406030204" pitchFamily="18" charset="0"/>
                            </a:rPr>
                            <m:t>𝑡</m:t>
                          </m:r>
                          <m:r>
                            <a:rPr lang="en-US" altLang="en-US" b="0" i="1" smtClean="0">
                              <a:latin typeface="Cambria Math" panose="02040503050406030204" pitchFamily="18" charset="0"/>
                            </a:rPr>
                            <m:t>−1</m:t>
                          </m:r>
                        </m:sub>
                      </m:sSub>
                    </m:oMath>
                  </m:oMathPara>
                </a14:m>
                <a:endParaRPr lang="en-US" altLang="en-US" b="0"/>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𝑓</m:t>
                          </m:r>
                        </m:e>
                        <m:sub>
                          <m:r>
                            <a:rPr lang="en-US" altLang="en-US" i="1">
                              <a:latin typeface="Cambria Math" panose="02040503050406030204" pitchFamily="18" charset="0"/>
                            </a:rPr>
                            <m:t>𝑡</m:t>
                          </m:r>
                          <m:r>
                            <a:rPr lang="en-US" altLang="en-US" i="1">
                              <a:latin typeface="Cambria Math" panose="02040503050406030204" pitchFamily="18" charset="0"/>
                            </a:rPr>
                            <m:t>+1</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𝑠</m:t>
                          </m:r>
                        </m:e>
                        <m:sub>
                          <m:r>
                            <a:rPr lang="en-US" altLang="en-US" i="1">
                              <a:latin typeface="Cambria Math" panose="02040503050406030204" pitchFamily="18" charset="0"/>
                            </a:rPr>
                            <m:t>𝑡</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𝑚</m:t>
                          </m:r>
                        </m:e>
                        <m:sub>
                          <m:r>
                            <a:rPr lang="en-US" altLang="en-US" i="1">
                              <a:latin typeface="Cambria Math" panose="02040503050406030204" pitchFamily="18" charset="0"/>
                            </a:rPr>
                            <m:t>𝑡</m:t>
                          </m:r>
                        </m:sub>
                      </m:sSub>
                    </m:oMath>
                  </m:oMathPara>
                </a14:m>
                <a:endParaRPr lang="en-US" altLang="en-US"/>
              </a:p>
              <a:p>
                <a:pPr>
                  <a:buFont typeface="Arial" panose="020B0604020202020204" pitchFamily="34" charset="0"/>
                  <a:buChar char="•"/>
                </a:pPr>
                <a14:m>
                  <m:oMath xmlns:m="http://schemas.openxmlformats.org/officeDocument/2006/math">
                    <m:r>
                      <a:rPr lang="en-US" altLang="en-US" i="1">
                        <a:latin typeface="Cambria Math" panose="02040503050406030204" pitchFamily="18" charset="0"/>
                        <a:ea typeface="Cambria Math" panose="02040503050406030204" pitchFamily="18" charset="0"/>
                      </a:rPr>
                      <m:t>𝛽</m:t>
                    </m:r>
                    <m:r>
                      <a:rPr lang="en-US" altLang="en-US" i="1">
                        <a:latin typeface="Cambria Math" panose="02040503050406030204" pitchFamily="18" charset="0"/>
                        <a:ea typeface="Cambria Math" panose="02040503050406030204" pitchFamily="18" charset="0"/>
                      </a:rPr>
                      <m:t>∈</m:t>
                    </m:r>
                    <m:d>
                      <m:dPr>
                        <m:begChr m:val="["/>
                        <m:endChr m:val="]"/>
                        <m:ctrlPr>
                          <a:rPr lang="en-US" altLang="en-US" i="1">
                            <a:latin typeface="Cambria Math" panose="02040503050406030204" pitchFamily="18" charset="0"/>
                            <a:ea typeface="Cambria Math" panose="02040503050406030204" pitchFamily="18" charset="0"/>
                          </a:rPr>
                        </m:ctrlPr>
                      </m:dPr>
                      <m:e>
                        <m:r>
                          <a:rPr lang="en-US" altLang="en-US" i="1">
                            <a:latin typeface="Cambria Math" panose="02040503050406030204" pitchFamily="18" charset="0"/>
                            <a:ea typeface="Cambria Math" panose="02040503050406030204" pitchFamily="18" charset="0"/>
                          </a:rPr>
                          <m:t>0,1</m:t>
                        </m:r>
                      </m:e>
                    </m:d>
                  </m:oMath>
                </a14:m>
                <a:r>
                  <a:rPr lang="en-US" altLang="en-US"/>
                  <a:t>:</a:t>
                </a:r>
              </a:p>
              <a:p>
                <a:pPr lvl="1">
                  <a:buFont typeface="Arial" panose="020B0604020202020204" pitchFamily="34" charset="0"/>
                  <a:buChar char="•"/>
                </a:pPr>
                <a14:m>
                  <m:oMath xmlns:m="http://schemas.openxmlformats.org/officeDocument/2006/math">
                    <m:r>
                      <a:rPr lang="en-US" altLang="en-US" i="1">
                        <a:latin typeface="Cambria Math" panose="02040503050406030204" pitchFamily="18" charset="0"/>
                        <a:ea typeface="Cambria Math" panose="02040503050406030204" pitchFamily="18" charset="0"/>
                      </a:rPr>
                      <m:t>𝛽</m:t>
                    </m:r>
                    <m:r>
                      <a:rPr lang="en-US" altLang="en-US"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0</m:t>
                    </m:r>
                  </m:oMath>
                </a14:m>
                <a:r>
                  <a:rPr lang="en-US" altLang="en-US"/>
                  <a:t>: Khuynh trong quá khứ có vai trò tương đương nhau</a:t>
                </a:r>
              </a:p>
              <a:p>
                <a:pPr lvl="1">
                  <a:buFont typeface="Arial" panose="020B0604020202020204" pitchFamily="34" charset="0"/>
                  <a:buChar char="•"/>
                </a:pPr>
                <a14:m>
                  <m:oMath xmlns:m="http://schemas.openxmlformats.org/officeDocument/2006/math">
                    <m:r>
                      <a:rPr lang="en-US" altLang="en-US" i="1">
                        <a:latin typeface="Cambria Math" panose="02040503050406030204" pitchFamily="18" charset="0"/>
                        <a:ea typeface="Cambria Math" panose="02040503050406030204" pitchFamily="18" charset="0"/>
                      </a:rPr>
                      <m:t>𝛽</m:t>
                    </m:r>
                    <m:r>
                      <a:rPr lang="en-US" altLang="en-US" i="1">
                        <a:latin typeface="Cambria Math" panose="02040503050406030204" pitchFamily="18" charset="0"/>
                        <a:ea typeface="Cambria Math" panose="02040503050406030204" pitchFamily="18" charset="0"/>
                      </a:rPr>
                      <m:t>≈1</m:t>
                    </m:r>
                  </m:oMath>
                </a14:m>
                <a:r>
                  <a:rPr lang="en-US" altLang="en-US"/>
                  <a:t>: Khuynh hiện tại có vai trò quan trọng</a:t>
                </a:r>
              </a:p>
            </p:txBody>
          </p:sp>
        </mc:Choice>
        <mc:Fallback xmlns="">
          <p:sp>
            <p:nvSpPr>
              <p:cNvPr id="1456131" name="Rectangle 3"/>
              <p:cNvSpPr>
                <a:spLocks noGrp="1" noRot="1" noChangeAspect="1" noMove="1" noResize="1" noEditPoints="1" noAdjustHandles="1" noChangeArrowheads="1" noChangeShapeType="1" noTextEdit="1"/>
              </p:cNvSpPr>
              <p:nvPr>
                <p:ph type="body" idx="1"/>
              </p:nvPr>
            </p:nvSpPr>
            <p:spPr>
              <a:xfrm>
                <a:off x="671512" y="1713838"/>
                <a:ext cx="7772400" cy="4114800"/>
              </a:xfrm>
              <a:blipFill rotWithShape="0">
                <a:blip r:embed="rId3"/>
                <a:stretch>
                  <a:fillRect r="-235"/>
                </a:stretch>
              </a:blipFill>
              <a:ln/>
            </p:spPr>
            <p:txBody>
              <a:bodyPr/>
              <a:lstStyle/>
              <a:p>
                <a:r>
                  <a:rPr lang="en-US">
                    <a:noFill/>
                  </a:rPr>
                  <a:t> </a:t>
                </a:r>
              </a:p>
            </p:txBody>
          </p:sp>
        </mc:Fallback>
      </mc:AlternateContent>
    </p:spTree>
    <p:extLst>
      <p:ext uri="{BB962C8B-B14F-4D97-AF65-F5344CB8AC3E}">
        <p14:creationId xmlns:p14="http://schemas.microsoft.com/office/powerpoint/2010/main" val="682401275"/>
      </p:ext>
    </p:extLst>
  </p:cSld>
  <p:clrMapOvr>
    <a:masterClrMapping/>
  </p:clrMapOvr>
  <p:transition>
    <p:check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36</a:t>
            </a:fld>
            <a:endParaRPr lang="en-US" altLang="en-US"/>
          </a:p>
        </p:txBody>
      </p:sp>
      <p:sp>
        <p:nvSpPr>
          <p:cNvPr id="1456130" name="Rectangle 2"/>
          <p:cNvSpPr>
            <a:spLocks noGrp="1" noChangeArrowheads="1"/>
          </p:cNvSpPr>
          <p:nvPr>
            <p:ph type="title"/>
          </p:nvPr>
        </p:nvSpPr>
        <p:spPr>
          <a:xfrm>
            <a:off x="862012" y="259813"/>
            <a:ext cx="7848600" cy="1143000"/>
          </a:xfrm>
          <a:noFill/>
          <a:ln/>
        </p:spPr>
        <p:txBody>
          <a:bodyPr lIns="92075" tIns="46038" rIns="92075" bIns="46038"/>
          <a:lstStyle/>
          <a:p>
            <a:r>
              <a:rPr lang="en-US" altLang="en-US" sz="4000"/>
              <a:t>Áp dụng cho nhu cầu sử dụng điện</a:t>
            </a:r>
          </a:p>
        </p:txBody>
      </p:sp>
      <p:sp>
        <p:nvSpPr>
          <p:cNvPr id="1456131" name="Rectangle 3"/>
          <p:cNvSpPr>
            <a:spLocks noGrp="1" noChangeArrowheads="1"/>
          </p:cNvSpPr>
          <p:nvPr>
            <p:ph type="body" idx="1"/>
          </p:nvPr>
        </p:nvSpPr>
        <p:spPr>
          <a:xfrm>
            <a:off x="862012" y="5720371"/>
            <a:ext cx="7543800" cy="733482"/>
          </a:xfrm>
          <a:noFill/>
          <a:ln/>
        </p:spPr>
        <p:txBody>
          <a:bodyPr lIns="92075" tIns="46038" rIns="92075" bIns="46038"/>
          <a:lstStyle/>
          <a:p>
            <a:pPr marL="0" indent="0" algn="ctr">
              <a:lnSpc>
                <a:spcPct val="130000"/>
              </a:lnSpc>
              <a:buNone/>
            </a:pPr>
            <a:r>
              <a:rPr lang="el-GR" altLang="en-US" sz="2400" i="1" dirty="0"/>
              <a:t>α</a:t>
            </a:r>
            <a:r>
              <a:rPr lang="en-US" altLang="en-US" sz="2400" dirty="0"/>
              <a:t> = 1.0, </a:t>
            </a:r>
            <a:r>
              <a:rPr lang="el-GR" altLang="en-US" sz="2400" i="1" dirty="0"/>
              <a:t>β</a:t>
            </a:r>
            <a:r>
              <a:rPr lang="en-US" altLang="en-US" sz="2400" dirty="0"/>
              <a:t> = 0.099</a:t>
            </a:r>
          </a:p>
        </p:txBody>
      </p:sp>
      <p:pic>
        <p:nvPicPr>
          <p:cNvPr id="2" name="Picture 1"/>
          <p:cNvPicPr>
            <a:picLocks noChangeAspect="1"/>
          </p:cNvPicPr>
          <p:nvPr/>
        </p:nvPicPr>
        <p:blipFill>
          <a:blip r:embed="rId3"/>
          <a:stretch>
            <a:fillRect/>
          </a:stretch>
        </p:blipFill>
        <p:spPr>
          <a:xfrm>
            <a:off x="862012" y="1725411"/>
            <a:ext cx="7543800" cy="4046738"/>
          </a:xfrm>
          <a:prstGeom prst="rect">
            <a:avLst/>
          </a:prstGeom>
        </p:spPr>
      </p:pic>
    </p:spTree>
    <p:extLst>
      <p:ext uri="{BB962C8B-B14F-4D97-AF65-F5344CB8AC3E}">
        <p14:creationId xmlns:p14="http://schemas.microsoft.com/office/powerpoint/2010/main" val="2704729464"/>
      </p:ext>
    </p:extLst>
  </p:cSld>
  <p:clrMapOvr>
    <a:masterClrMapping/>
  </p:clrMapOvr>
  <p:transition>
    <p:check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37</a:t>
            </a:fld>
            <a:endParaRPr lang="en-US" altLang="en-US"/>
          </a:p>
        </p:txBody>
      </p:sp>
      <p:sp>
        <p:nvSpPr>
          <p:cNvPr id="1456130" name="Rectangle 2"/>
          <p:cNvSpPr>
            <a:spLocks noGrp="1" noChangeArrowheads="1"/>
          </p:cNvSpPr>
          <p:nvPr>
            <p:ph type="title"/>
          </p:nvPr>
        </p:nvSpPr>
        <p:spPr>
          <a:xfrm>
            <a:off x="862012" y="259813"/>
            <a:ext cx="7848600" cy="1143000"/>
          </a:xfrm>
          <a:noFill/>
          <a:ln/>
        </p:spPr>
        <p:txBody>
          <a:bodyPr lIns="92075" tIns="46038" rIns="92075" bIns="46038"/>
          <a:lstStyle/>
          <a:p>
            <a:r>
              <a:rPr lang="en-US" altLang="en-US" sz="4000"/>
              <a:t>Mô hình liên tiến có khuynh và mùa (mô hình Winters)</a:t>
            </a:r>
          </a:p>
        </p:txBody>
      </p:sp>
      <mc:AlternateContent xmlns:mc="http://schemas.openxmlformats.org/markup-compatibility/2006" xmlns:a14="http://schemas.microsoft.com/office/drawing/2010/main">
        <mc:Choice Requires="a14">
          <p:sp>
            <p:nvSpPr>
              <p:cNvPr id="1456131" name="Rectangle 3"/>
              <p:cNvSpPr>
                <a:spLocks noGrp="1" noChangeArrowheads="1"/>
              </p:cNvSpPr>
              <p:nvPr>
                <p:ph type="body" idx="1"/>
              </p:nvPr>
            </p:nvSpPr>
            <p:spPr>
              <a:xfrm>
                <a:off x="685800" y="1722102"/>
                <a:ext cx="7772400" cy="5440697"/>
              </a:xfrm>
              <a:noFill/>
              <a:ln/>
            </p:spPr>
            <p:txBody>
              <a:bodyPr lIns="92075" tIns="46038" rIns="92075" bIns="46038"/>
              <a:lstStyle/>
              <a:p>
                <a:pPr marL="0" indent="0">
                  <a:buNone/>
                </a:pPr>
                <a14:m>
                  <m:oMathPara xmlns:m="http://schemas.openxmlformats.org/officeDocument/2006/math">
                    <m:oMathParaPr>
                      <m:jc m:val="centerGroup"/>
                    </m:oMathParaPr>
                    <m:oMath xmlns:m="http://schemas.openxmlformats.org/officeDocument/2006/math">
                      <m:sSub>
                        <m:sSubPr>
                          <m:ctrlPr>
                            <a:rPr lang="en-US" altLang="en-US" sz="2800" i="1" smtClean="0">
                              <a:latin typeface="Cambria Math" panose="02040503050406030204" pitchFamily="18" charset="0"/>
                            </a:rPr>
                          </m:ctrlPr>
                        </m:sSubPr>
                        <m:e>
                          <m:r>
                            <a:rPr lang="en-US" altLang="en-US" sz="2800" i="1">
                              <a:latin typeface="Cambria Math" panose="02040503050406030204" pitchFamily="18" charset="0"/>
                            </a:rPr>
                            <m:t>𝑠</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𝛼</m:t>
                      </m:r>
                      <m:f>
                        <m:fPr>
                          <m:ctrlPr>
                            <a:rPr lang="en-US" altLang="en-US" sz="2800" i="1" smtClean="0">
                              <a:latin typeface="Cambria Math" panose="02040503050406030204" pitchFamily="18" charset="0"/>
                              <a:ea typeface="Cambria Math" panose="02040503050406030204" pitchFamily="18" charset="0"/>
                            </a:rPr>
                          </m:ctrlPr>
                        </m:fPr>
                        <m:num>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𝑦</m:t>
                              </m:r>
                            </m:e>
                            <m:sub>
                              <m:r>
                                <a:rPr lang="en-US" altLang="en-US" sz="2800" i="1">
                                  <a:latin typeface="Cambria Math" panose="02040503050406030204" pitchFamily="18" charset="0"/>
                                </a:rPr>
                                <m:t>𝑡</m:t>
                              </m:r>
                            </m:sub>
                          </m:sSub>
                        </m:num>
                        <m:den>
                          <m:sSub>
                            <m:sSubPr>
                              <m:ctrlPr>
                                <a:rPr lang="en-US" altLang="en-US" sz="280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𝑞</m:t>
                              </m:r>
                            </m:e>
                            <m:sub>
                              <m:r>
                                <a:rPr lang="en-US" altLang="en-US" sz="2800" b="0" i="1" smtClean="0">
                                  <a:latin typeface="Cambria Math" panose="02040503050406030204" pitchFamily="18" charset="0"/>
                                  <a:ea typeface="Cambria Math" panose="02040503050406030204" pitchFamily="18" charset="0"/>
                                </a:rPr>
                                <m:t>𝑡</m:t>
                              </m:r>
                            </m:sub>
                          </m:sSub>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𝐿</m:t>
                          </m:r>
                        </m:den>
                      </m:f>
                      <m:r>
                        <a:rPr lang="en-US" altLang="en-US" sz="2800" i="1">
                          <a:latin typeface="Cambria Math" panose="02040503050406030204" pitchFamily="18" charset="0"/>
                        </a:rPr>
                        <m:t>+</m:t>
                      </m:r>
                      <m:d>
                        <m:dPr>
                          <m:ctrlPr>
                            <a:rPr lang="en-US" altLang="en-US" sz="2800" i="1">
                              <a:latin typeface="Cambria Math" panose="02040503050406030204" pitchFamily="18" charset="0"/>
                            </a:rPr>
                          </m:ctrlPr>
                        </m:dPr>
                        <m:e>
                          <m:r>
                            <a:rPr lang="en-US" altLang="en-US" sz="2800" i="1">
                              <a:latin typeface="Cambria Math" panose="02040503050406030204" pitchFamily="18" charset="0"/>
                            </a:rPr>
                            <m:t>1−</m:t>
                          </m:r>
                          <m:r>
                            <a:rPr lang="en-US" altLang="en-US" sz="2800" i="1">
                              <a:latin typeface="Cambria Math" panose="02040503050406030204" pitchFamily="18" charset="0"/>
                              <a:ea typeface="Cambria Math" panose="02040503050406030204" pitchFamily="18" charset="0"/>
                            </a:rPr>
                            <m:t>𝛼</m:t>
                          </m:r>
                        </m:e>
                      </m:d>
                      <m:d>
                        <m:dPr>
                          <m:ctrlPr>
                            <a:rPr lang="en-US" altLang="en-US" sz="2800" i="1">
                              <a:latin typeface="Cambria Math" panose="02040503050406030204" pitchFamily="18" charset="0"/>
                              <a:ea typeface="Cambria Math" panose="02040503050406030204" pitchFamily="18" charset="0"/>
                            </a:rPr>
                          </m:ctrlPr>
                        </m:dPr>
                        <m:e>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𝑠</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r>
                            <a:rPr lang="en-US" altLang="en-US" sz="2800" i="1">
                              <a:latin typeface="Cambria Math" panose="02040503050406030204" pitchFamily="18" charset="0"/>
                            </a:rPr>
                            <m:t>+</m:t>
                          </m:r>
                          <m:sSub>
                            <m:sSubPr>
                              <m:ctrlPr>
                                <a:rPr lang="en-US" altLang="en-US" sz="2800" i="1" smtClean="0">
                                  <a:latin typeface="Cambria Math" panose="02040503050406030204" pitchFamily="18" charset="0"/>
                                </a:rPr>
                              </m:ctrlPr>
                            </m:sSubPr>
                            <m:e>
                              <m:r>
                                <a:rPr lang="en-US" altLang="en-US" sz="2800" i="1" smtClean="0">
                                  <a:latin typeface="Cambria Math" panose="02040503050406030204" pitchFamily="18" charset="0"/>
                                  <a:ea typeface="Cambria Math" panose="02040503050406030204" pitchFamily="18" charset="0"/>
                                </a:rPr>
                                <m:t>𝜙</m:t>
                              </m:r>
                            </m:e>
                            <m:sub>
                              <m:r>
                                <a:rPr lang="en-US" altLang="en-US" sz="2800" b="0" i="1" smtClean="0">
                                  <a:latin typeface="Cambria Math" panose="02040503050406030204" pitchFamily="18" charset="0"/>
                                </a:rPr>
                                <m:t>𝑡</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𝑚</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e>
                      </m:d>
                    </m:oMath>
                  </m:oMathPara>
                </a14:m>
                <a:endParaRPr lang="en-US" altLang="en-US" sz="2800" dirty="0"/>
              </a:p>
              <a:p>
                <a:pPr marL="0" indent="0">
                  <a:buNone/>
                </a:pPr>
                <a14:m>
                  <m:oMathPara xmlns:m="http://schemas.openxmlformats.org/officeDocument/2006/math">
                    <m:oMathParaPr>
                      <m:jc m:val="centerGroup"/>
                    </m:oMathParaPr>
                    <m:oMath xmlns:m="http://schemas.openxmlformats.org/officeDocument/2006/math">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𝑚</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𝛽</m:t>
                      </m:r>
                      <m:d>
                        <m:dPr>
                          <m:ctrlPr>
                            <a:rPr lang="en-US" altLang="en-US" sz="2800" i="1">
                              <a:latin typeface="Cambria Math" panose="02040503050406030204" pitchFamily="18" charset="0"/>
                              <a:ea typeface="Cambria Math" panose="02040503050406030204" pitchFamily="18" charset="0"/>
                            </a:rPr>
                          </m:ctrlPr>
                        </m:dPr>
                        <m:e>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𝑠</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𝑠</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e>
                      </m:d>
                      <m:r>
                        <a:rPr lang="en-US" altLang="en-US" sz="2800" i="1">
                          <a:latin typeface="Cambria Math" panose="02040503050406030204" pitchFamily="18" charset="0"/>
                        </a:rPr>
                        <m:t>+</m:t>
                      </m:r>
                      <m:d>
                        <m:dPr>
                          <m:ctrlPr>
                            <a:rPr lang="en-US" altLang="en-US" sz="2800" i="1">
                              <a:latin typeface="Cambria Math" panose="02040503050406030204" pitchFamily="18" charset="0"/>
                            </a:rPr>
                          </m:ctrlPr>
                        </m:dPr>
                        <m:e>
                          <m:r>
                            <a:rPr lang="en-US" altLang="en-US" sz="2800" i="1">
                              <a:latin typeface="Cambria Math" panose="02040503050406030204" pitchFamily="18" charset="0"/>
                            </a:rPr>
                            <m:t>1−</m:t>
                          </m:r>
                          <m:r>
                            <a:rPr lang="en-US" altLang="en-US" sz="2800" i="1">
                              <a:latin typeface="Cambria Math" panose="02040503050406030204" pitchFamily="18" charset="0"/>
                              <a:ea typeface="Cambria Math" panose="02040503050406030204" pitchFamily="18" charset="0"/>
                            </a:rPr>
                            <m:t>𝛽</m:t>
                          </m:r>
                        </m:e>
                      </m:d>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𝑚</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oMath>
                  </m:oMathPara>
                </a14:m>
                <a:endParaRPr lang="en-US" altLang="en-US" sz="2800" dirty="0"/>
              </a:p>
              <a:p>
                <a:pPr marL="0" indent="0">
                  <a:buNone/>
                </a:pPr>
                <a14:m>
                  <m:oMathPara xmlns:m="http://schemas.openxmlformats.org/officeDocument/2006/math">
                    <m:oMathParaPr>
                      <m:jc m:val="centerGroup"/>
                    </m:oMathParaPr>
                    <m:oMath xmlns:m="http://schemas.openxmlformats.org/officeDocument/2006/math">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𝑞</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r>
                        <a:rPr lang="en-US" altLang="en-US" sz="2800" i="1" smtClean="0">
                          <a:latin typeface="Cambria Math" panose="02040503050406030204" pitchFamily="18" charset="0"/>
                          <a:ea typeface="Cambria Math" panose="02040503050406030204" pitchFamily="18" charset="0"/>
                        </a:rPr>
                        <m:t>𝛾</m:t>
                      </m:r>
                      <m:f>
                        <m:fPr>
                          <m:ctrlPr>
                            <a:rPr lang="en-US" altLang="en-US" sz="2800" i="1" smtClean="0">
                              <a:latin typeface="Cambria Math" panose="02040503050406030204" pitchFamily="18" charset="0"/>
                              <a:ea typeface="Cambria Math" panose="02040503050406030204" pitchFamily="18" charset="0"/>
                            </a:rPr>
                          </m:ctrlPr>
                        </m:fPr>
                        <m:num>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𝑦</m:t>
                              </m:r>
                            </m:e>
                            <m:sub>
                              <m:r>
                                <a:rPr lang="en-US" altLang="en-US" sz="2800" i="1">
                                  <a:latin typeface="Cambria Math" panose="02040503050406030204" pitchFamily="18" charset="0"/>
                                </a:rPr>
                                <m:t>𝑡</m:t>
                              </m:r>
                            </m:sub>
                          </m:sSub>
                        </m:num>
                        <m:den>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𝑠</m:t>
                              </m:r>
                            </m:e>
                            <m:sub>
                              <m:r>
                                <a:rPr lang="en-US" altLang="en-US" sz="2800" i="1">
                                  <a:latin typeface="Cambria Math" panose="02040503050406030204" pitchFamily="18" charset="0"/>
                                </a:rPr>
                                <m:t>𝑡</m:t>
                              </m:r>
                            </m:sub>
                          </m:sSub>
                        </m:den>
                      </m:f>
                      <m:r>
                        <a:rPr lang="en-US" altLang="en-US" sz="2800" i="1">
                          <a:latin typeface="Cambria Math" panose="02040503050406030204" pitchFamily="18" charset="0"/>
                        </a:rPr>
                        <m:t>+</m:t>
                      </m:r>
                      <m:d>
                        <m:dPr>
                          <m:ctrlPr>
                            <a:rPr lang="en-US" altLang="en-US" sz="2800" i="1">
                              <a:latin typeface="Cambria Math" panose="02040503050406030204" pitchFamily="18" charset="0"/>
                            </a:rPr>
                          </m:ctrlPr>
                        </m:dPr>
                        <m:e>
                          <m:r>
                            <a:rPr lang="en-US" altLang="en-US" sz="2800" i="1">
                              <a:latin typeface="Cambria Math" panose="02040503050406030204" pitchFamily="18" charset="0"/>
                            </a:rPr>
                            <m:t>1−</m:t>
                          </m:r>
                          <m:r>
                            <a:rPr lang="en-US" altLang="en-US" sz="2800" i="1" smtClean="0">
                              <a:latin typeface="Cambria Math" panose="02040503050406030204" pitchFamily="18" charset="0"/>
                              <a:ea typeface="Cambria Math" panose="02040503050406030204" pitchFamily="18" charset="0"/>
                            </a:rPr>
                            <m:t>𝛾</m:t>
                          </m:r>
                        </m:e>
                      </m:d>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𝑞</m:t>
                          </m:r>
                        </m:e>
                        <m:sub>
                          <m:r>
                            <a:rPr lang="en-US" altLang="en-US" sz="2800" i="1">
                              <a:latin typeface="Cambria Math" panose="02040503050406030204" pitchFamily="18" charset="0"/>
                            </a:rPr>
                            <m:t>𝑡</m:t>
                          </m:r>
                          <m:r>
                            <a:rPr lang="en-US" altLang="en-US" sz="2800" i="1">
                              <a:latin typeface="Cambria Math" panose="02040503050406030204" pitchFamily="18" charset="0"/>
                            </a:rPr>
                            <m:t>−</m:t>
                          </m:r>
                          <m:r>
                            <a:rPr lang="en-US" altLang="en-US" sz="2800" b="0" i="1" smtClean="0">
                              <a:latin typeface="Cambria Math" panose="02040503050406030204" pitchFamily="18" charset="0"/>
                            </a:rPr>
                            <m:t>𝐿</m:t>
                          </m:r>
                        </m:sub>
                      </m:sSub>
                    </m:oMath>
                  </m:oMathPara>
                </a14:m>
                <a:endParaRPr lang="en-US" altLang="en-US" sz="2800" dirty="0"/>
              </a:p>
              <a:p>
                <a:pPr marL="0" indent="0">
                  <a:buNone/>
                </a:pPr>
                <a14:m>
                  <m:oMathPara xmlns:m="http://schemas.openxmlformats.org/officeDocument/2006/math">
                    <m:oMathParaPr>
                      <m:jc m:val="centerGroup"/>
                    </m:oMathParaPr>
                    <m:oMath xmlns:m="http://schemas.openxmlformats.org/officeDocument/2006/math">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𝑓</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r>
                        <a:rPr lang="en-US" altLang="en-US" sz="2800" i="1">
                          <a:latin typeface="Cambria Math" panose="02040503050406030204" pitchFamily="18" charset="0"/>
                        </a:rPr>
                        <m:t>=</m:t>
                      </m:r>
                      <m:d>
                        <m:dPr>
                          <m:ctrlPr>
                            <a:rPr lang="en-US" altLang="en-US" sz="2800" i="1" smtClean="0">
                              <a:latin typeface="Cambria Math" panose="02040503050406030204" pitchFamily="18" charset="0"/>
                            </a:rPr>
                          </m:ctrlPr>
                        </m:dPr>
                        <m:e>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𝑠</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𝑚</m:t>
                              </m:r>
                            </m:e>
                            <m:sub>
                              <m:r>
                                <a:rPr lang="en-US" altLang="en-US" sz="2800" i="1">
                                  <a:latin typeface="Cambria Math" panose="02040503050406030204" pitchFamily="18" charset="0"/>
                                </a:rPr>
                                <m:t>𝑡</m:t>
                              </m:r>
                            </m:sub>
                          </m:sSub>
                        </m:e>
                      </m:d>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𝑞</m:t>
                          </m:r>
                        </m:e>
                        <m:sub>
                          <m:r>
                            <a:rPr lang="en-US" altLang="en-US" sz="2800" b="0" i="1" smtClean="0">
                              <a:latin typeface="Cambria Math" panose="02040503050406030204" pitchFamily="18" charset="0"/>
                            </a:rPr>
                            <m:t>𝑡</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𝐿</m:t>
                          </m:r>
                          <m:r>
                            <a:rPr lang="en-US" altLang="en-US" sz="2800" b="0" i="1" smtClean="0">
                              <a:latin typeface="Cambria Math" panose="02040503050406030204" pitchFamily="18" charset="0"/>
                            </a:rPr>
                            <m:t>+1</m:t>
                          </m:r>
                        </m:sub>
                      </m:sSub>
                    </m:oMath>
                  </m:oMathPara>
                </a14:m>
                <a:endParaRPr lang="en-US" altLang="en-US" sz="2800" dirty="0"/>
              </a:p>
              <a:p>
                <a:pPr>
                  <a:buFont typeface="Arial" panose="020B0604020202020204" pitchFamily="34" charset="0"/>
                  <a:buChar char="•"/>
                </a:pPr>
                <a14:m>
                  <m:oMath xmlns:m="http://schemas.openxmlformats.org/officeDocument/2006/math">
                    <m:r>
                      <a:rPr lang="en-US" altLang="en-US" sz="2800" i="1" smtClean="0">
                        <a:latin typeface="Cambria Math" panose="02040503050406030204" pitchFamily="18" charset="0"/>
                        <a:ea typeface="Cambria Math" panose="02040503050406030204" pitchFamily="18" charset="0"/>
                      </a:rPr>
                      <m:t>𝛾</m:t>
                    </m:r>
                    <m:r>
                      <a:rPr lang="en-US" altLang="en-US" sz="2800" i="1">
                        <a:latin typeface="Cambria Math" panose="02040503050406030204" pitchFamily="18" charset="0"/>
                        <a:ea typeface="Cambria Math" panose="02040503050406030204" pitchFamily="18" charset="0"/>
                      </a:rPr>
                      <m:t>∈</m:t>
                    </m:r>
                    <m:d>
                      <m:dPr>
                        <m:begChr m:val="["/>
                        <m:endChr m:val="]"/>
                        <m:ctrlPr>
                          <a:rPr lang="en-US" altLang="en-US" sz="2800" i="1">
                            <a:latin typeface="Cambria Math" panose="02040503050406030204" pitchFamily="18" charset="0"/>
                            <a:ea typeface="Cambria Math" panose="02040503050406030204" pitchFamily="18" charset="0"/>
                          </a:rPr>
                        </m:ctrlPr>
                      </m:dPr>
                      <m:e>
                        <m:r>
                          <a:rPr lang="en-US" altLang="en-US" sz="2800" i="1">
                            <a:latin typeface="Cambria Math" panose="02040503050406030204" pitchFamily="18" charset="0"/>
                            <a:ea typeface="Cambria Math" panose="02040503050406030204" pitchFamily="18" charset="0"/>
                          </a:rPr>
                          <m:t>0,1</m:t>
                        </m:r>
                      </m:e>
                    </m:d>
                  </m:oMath>
                </a14:m>
                <a:r>
                  <a:rPr lang="en-US" altLang="en-US" sz="2800" dirty="0"/>
                  <a:t>:</a:t>
                </a:r>
              </a:p>
              <a:p>
                <a:pPr lvl="1">
                  <a:buFont typeface="Arial" panose="020B0604020202020204" pitchFamily="34" charset="0"/>
                  <a:buChar char="•"/>
                </a:pPr>
                <a14:m>
                  <m:oMath xmlns:m="http://schemas.openxmlformats.org/officeDocument/2006/math">
                    <m:r>
                      <a:rPr lang="en-US" altLang="en-US" sz="2400" i="1">
                        <a:latin typeface="Cambria Math" panose="02040503050406030204" pitchFamily="18" charset="0"/>
                        <a:ea typeface="Cambria Math" panose="02040503050406030204" pitchFamily="18" charset="0"/>
                      </a:rPr>
                      <m:t>𝛾</m:t>
                    </m:r>
                    <m:r>
                      <a:rPr lang="en-US" altLang="en-US" sz="2400" i="1">
                        <a:latin typeface="Cambria Math" panose="02040503050406030204" pitchFamily="18" charset="0"/>
                        <a:ea typeface="Cambria Math" panose="02040503050406030204" pitchFamily="18" charset="0"/>
                      </a:rPr>
                      <m:t>≈0</m:t>
                    </m:r>
                  </m:oMath>
                </a14:m>
                <a:r>
                  <a:rPr lang="en-US" altLang="en-US" sz="2400" dirty="0"/>
                  <a:t>: </a:t>
                </a:r>
                <a:r>
                  <a:rPr lang="en-US" altLang="en-US" sz="2400" dirty="0" err="1"/>
                  <a:t>Khuynh</a:t>
                </a:r>
                <a:r>
                  <a:rPr lang="en-US" altLang="en-US" sz="2400" dirty="0"/>
                  <a:t> </a:t>
                </a:r>
                <a:r>
                  <a:rPr lang="en-US" altLang="en-US" sz="2400" dirty="0" err="1"/>
                  <a:t>trong</a:t>
                </a:r>
                <a:r>
                  <a:rPr lang="en-US" altLang="en-US" sz="2400" dirty="0"/>
                  <a:t> </a:t>
                </a:r>
                <a:r>
                  <a:rPr lang="en-US" altLang="en-US" sz="2400" dirty="0" err="1"/>
                  <a:t>quá</a:t>
                </a:r>
                <a:r>
                  <a:rPr lang="en-US" altLang="en-US" sz="2400" dirty="0"/>
                  <a:t> </a:t>
                </a:r>
                <a:r>
                  <a:rPr lang="en-US" altLang="en-US" sz="2400" dirty="0" err="1"/>
                  <a:t>khứ</a:t>
                </a:r>
                <a:r>
                  <a:rPr lang="en-US" altLang="en-US" sz="2400" dirty="0"/>
                  <a:t> </a:t>
                </a:r>
                <a:r>
                  <a:rPr lang="en-US" altLang="en-US" sz="2400" dirty="0" err="1"/>
                  <a:t>có</a:t>
                </a:r>
                <a:r>
                  <a:rPr lang="en-US" altLang="en-US" sz="2400" dirty="0"/>
                  <a:t> </a:t>
                </a:r>
                <a:r>
                  <a:rPr lang="en-US" altLang="en-US" sz="2400" dirty="0" err="1"/>
                  <a:t>vai</a:t>
                </a:r>
                <a:r>
                  <a:rPr lang="en-US" altLang="en-US" sz="2400" dirty="0"/>
                  <a:t> </a:t>
                </a:r>
                <a:r>
                  <a:rPr lang="en-US" altLang="en-US" sz="2400" dirty="0" err="1"/>
                  <a:t>trò</a:t>
                </a:r>
                <a:r>
                  <a:rPr lang="en-US" altLang="en-US" sz="2400" dirty="0"/>
                  <a:t> </a:t>
                </a:r>
                <a:r>
                  <a:rPr lang="en-US" altLang="en-US" sz="2400" dirty="0" err="1"/>
                  <a:t>tương</a:t>
                </a:r>
                <a:r>
                  <a:rPr lang="en-US" altLang="en-US" sz="2400" dirty="0"/>
                  <a:t> </a:t>
                </a:r>
                <a:r>
                  <a:rPr lang="en-US" altLang="en-US" sz="2400" dirty="0" err="1"/>
                  <a:t>đương</a:t>
                </a:r>
                <a:r>
                  <a:rPr lang="en-US" altLang="en-US" sz="2400" dirty="0"/>
                  <a:t> </a:t>
                </a:r>
                <a:r>
                  <a:rPr lang="en-US" altLang="en-US" sz="2400" dirty="0" err="1"/>
                  <a:t>nhau</a:t>
                </a:r>
                <a:endParaRPr lang="en-US" altLang="en-US" sz="2400" dirty="0"/>
              </a:p>
              <a:p>
                <a:pPr lvl="1">
                  <a:buFont typeface="Arial" panose="020B0604020202020204" pitchFamily="34" charset="0"/>
                  <a:buChar char="•"/>
                </a:pPr>
                <a14:m>
                  <m:oMath xmlns:m="http://schemas.openxmlformats.org/officeDocument/2006/math">
                    <m:r>
                      <a:rPr lang="en-US" altLang="en-US" sz="2400" i="1">
                        <a:latin typeface="Cambria Math" panose="02040503050406030204" pitchFamily="18" charset="0"/>
                        <a:ea typeface="Cambria Math" panose="02040503050406030204" pitchFamily="18" charset="0"/>
                      </a:rPr>
                      <m:t>𝛾</m:t>
                    </m:r>
                    <m:r>
                      <a:rPr lang="en-US" altLang="en-US" sz="2400" i="1">
                        <a:latin typeface="Cambria Math" panose="02040503050406030204" pitchFamily="18" charset="0"/>
                        <a:ea typeface="Cambria Math" panose="02040503050406030204" pitchFamily="18" charset="0"/>
                      </a:rPr>
                      <m:t>≈1</m:t>
                    </m:r>
                  </m:oMath>
                </a14:m>
                <a:r>
                  <a:rPr lang="en-US" altLang="en-US" sz="2400" dirty="0"/>
                  <a:t>: </a:t>
                </a:r>
                <a:r>
                  <a:rPr lang="en-US" altLang="en-US" sz="2400" dirty="0" err="1"/>
                  <a:t>Khuynh</a:t>
                </a:r>
                <a:r>
                  <a:rPr lang="en-US" altLang="en-US" sz="2400" dirty="0"/>
                  <a:t> </a:t>
                </a:r>
                <a:r>
                  <a:rPr lang="en-US" altLang="en-US" sz="2400" dirty="0" err="1"/>
                  <a:t>hiện</a:t>
                </a:r>
                <a:r>
                  <a:rPr lang="en-US" altLang="en-US" sz="2400" dirty="0"/>
                  <a:t> </a:t>
                </a:r>
                <a:r>
                  <a:rPr lang="en-US" altLang="en-US" sz="2400" dirty="0" err="1"/>
                  <a:t>tại</a:t>
                </a:r>
                <a:r>
                  <a:rPr lang="en-US" altLang="en-US" sz="2400" dirty="0"/>
                  <a:t> </a:t>
                </a:r>
                <a:r>
                  <a:rPr lang="en-US" altLang="en-US" sz="2400" dirty="0" err="1"/>
                  <a:t>giữ</a:t>
                </a:r>
                <a:r>
                  <a:rPr lang="en-US" altLang="en-US" sz="2400" dirty="0"/>
                  <a:t> </a:t>
                </a:r>
                <a:r>
                  <a:rPr lang="en-US" altLang="en-US" sz="2400" dirty="0" err="1"/>
                  <a:t>vai</a:t>
                </a:r>
                <a:r>
                  <a:rPr lang="en-US" altLang="en-US" sz="2400" dirty="0"/>
                  <a:t> </a:t>
                </a:r>
                <a:r>
                  <a:rPr lang="en-US" altLang="en-US" sz="2400" dirty="0" err="1"/>
                  <a:t>trò</a:t>
                </a:r>
                <a:r>
                  <a:rPr lang="en-US" altLang="en-US" sz="2400" dirty="0"/>
                  <a:t> </a:t>
                </a:r>
                <a:r>
                  <a:rPr lang="en-US" altLang="en-US" sz="2400" dirty="0" err="1"/>
                  <a:t>quan</a:t>
                </a:r>
                <a:r>
                  <a:rPr lang="en-US" altLang="en-US" sz="2400" dirty="0"/>
                  <a:t> </a:t>
                </a:r>
                <a:r>
                  <a:rPr lang="en-US" altLang="en-US" sz="2400" dirty="0" err="1"/>
                  <a:t>trọng</a:t>
                </a:r>
                <a:endParaRPr lang="en-US" altLang="en-US" sz="2400" dirty="0"/>
              </a:p>
            </p:txBody>
          </p:sp>
        </mc:Choice>
        <mc:Fallback xmlns="">
          <p:sp>
            <p:nvSpPr>
              <p:cNvPr id="1456131" name="Rectangle 3"/>
              <p:cNvSpPr>
                <a:spLocks noGrp="1" noRot="1" noChangeAspect="1" noMove="1" noResize="1" noEditPoints="1" noAdjustHandles="1" noChangeArrowheads="1" noChangeShapeType="1" noTextEdit="1"/>
              </p:cNvSpPr>
              <p:nvPr>
                <p:ph type="body" idx="1"/>
              </p:nvPr>
            </p:nvSpPr>
            <p:spPr>
              <a:xfrm>
                <a:off x="685800" y="1722102"/>
                <a:ext cx="7772400" cy="5440697"/>
              </a:xfrm>
              <a:blipFill>
                <a:blip r:embed="rId3"/>
                <a:stretch>
                  <a:fillRect/>
                </a:stretch>
              </a:blipFill>
              <a:ln/>
            </p:spPr>
            <p:txBody>
              <a:bodyPr/>
              <a:lstStyle/>
              <a:p>
                <a:r>
                  <a:rPr lang="en-US">
                    <a:noFill/>
                  </a:rPr>
                  <a:t> </a:t>
                </a:r>
              </a:p>
            </p:txBody>
          </p:sp>
        </mc:Fallback>
      </mc:AlternateContent>
    </p:spTree>
    <p:extLst>
      <p:ext uri="{BB962C8B-B14F-4D97-AF65-F5344CB8AC3E}">
        <p14:creationId xmlns:p14="http://schemas.microsoft.com/office/powerpoint/2010/main" val="2629264981"/>
      </p:ext>
    </p:extLst>
  </p:cSld>
  <p:clrMapOvr>
    <a:masterClrMapping/>
  </p:clrMapOvr>
  <p:transition>
    <p:check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38</a:t>
            </a:fld>
            <a:endParaRPr lang="en-US" altLang="en-US"/>
          </a:p>
        </p:txBody>
      </p:sp>
      <p:sp>
        <p:nvSpPr>
          <p:cNvPr id="1456130" name="Rectangle 2"/>
          <p:cNvSpPr>
            <a:spLocks noGrp="1" noChangeArrowheads="1"/>
          </p:cNvSpPr>
          <p:nvPr>
            <p:ph type="title"/>
          </p:nvPr>
        </p:nvSpPr>
        <p:spPr>
          <a:xfrm>
            <a:off x="862012" y="259813"/>
            <a:ext cx="7848600" cy="1143000"/>
          </a:xfrm>
          <a:noFill/>
          <a:ln/>
        </p:spPr>
        <p:txBody>
          <a:bodyPr lIns="92075" tIns="46038" rIns="92075" bIns="46038"/>
          <a:lstStyle/>
          <a:p>
            <a:r>
              <a:rPr lang="en-US" altLang="en-US" sz="4000"/>
              <a:t>Áp dụng cho nhu cầu sử dụng điện</a:t>
            </a:r>
          </a:p>
        </p:txBody>
      </p:sp>
      <p:sp>
        <p:nvSpPr>
          <p:cNvPr id="1456131" name="Rectangle 3"/>
          <p:cNvSpPr>
            <a:spLocks noGrp="1" noChangeArrowheads="1"/>
          </p:cNvSpPr>
          <p:nvPr>
            <p:ph type="body" idx="1"/>
          </p:nvPr>
        </p:nvSpPr>
        <p:spPr>
          <a:xfrm>
            <a:off x="881678" y="5687880"/>
            <a:ext cx="7543800" cy="733482"/>
          </a:xfrm>
          <a:noFill/>
          <a:ln/>
        </p:spPr>
        <p:txBody>
          <a:bodyPr lIns="92075" tIns="46038" rIns="92075" bIns="46038"/>
          <a:lstStyle/>
          <a:p>
            <a:pPr marL="0" indent="0" algn="ctr">
              <a:lnSpc>
                <a:spcPct val="130000"/>
              </a:lnSpc>
              <a:buNone/>
            </a:pPr>
            <a:r>
              <a:rPr lang="el-GR" altLang="en-US" sz="2400" i="1"/>
              <a:t>α</a:t>
            </a:r>
            <a:r>
              <a:rPr lang="en-US" altLang="en-US" sz="2400"/>
              <a:t> = 0.8256, </a:t>
            </a:r>
            <a:r>
              <a:rPr lang="el-GR" altLang="en-US" sz="2400" i="1"/>
              <a:t>β</a:t>
            </a:r>
            <a:r>
              <a:rPr lang="en-US" altLang="en-US" sz="2400"/>
              <a:t> = 0.0167, </a:t>
            </a:r>
            <a:r>
              <a:rPr lang="el-GR" altLang="en-US" sz="2400"/>
              <a:t>γ</a:t>
            </a:r>
            <a:r>
              <a:rPr lang="en-US" altLang="en-US" sz="2400"/>
              <a:t> = 1.0</a:t>
            </a:r>
          </a:p>
        </p:txBody>
      </p:sp>
      <p:pic>
        <p:nvPicPr>
          <p:cNvPr id="2" name="Picture 1"/>
          <p:cNvPicPr>
            <a:picLocks noChangeAspect="1"/>
          </p:cNvPicPr>
          <p:nvPr/>
        </p:nvPicPr>
        <p:blipFill>
          <a:blip r:embed="rId3"/>
          <a:stretch>
            <a:fillRect/>
          </a:stretch>
        </p:blipFill>
        <p:spPr>
          <a:xfrm>
            <a:off x="881677" y="1676400"/>
            <a:ext cx="7596189" cy="4074841"/>
          </a:xfrm>
          <a:prstGeom prst="rect">
            <a:avLst/>
          </a:prstGeom>
        </p:spPr>
      </p:pic>
    </p:spTree>
    <p:extLst>
      <p:ext uri="{BB962C8B-B14F-4D97-AF65-F5344CB8AC3E}">
        <p14:creationId xmlns:p14="http://schemas.microsoft.com/office/powerpoint/2010/main" val="414703494"/>
      </p:ext>
    </p:extLst>
  </p:cSld>
  <p:clrMapOvr>
    <a:masterClrMapping/>
  </p:clrMapOvr>
  <p:transition>
    <p:check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39</a:t>
            </a:fld>
            <a:endParaRPr lang="en-US" altLang="en-US"/>
          </a:p>
        </p:txBody>
      </p:sp>
      <p:sp>
        <p:nvSpPr>
          <p:cNvPr id="1456130" name="Rectangle 2"/>
          <p:cNvSpPr>
            <a:spLocks noGrp="1" noChangeArrowheads="1"/>
          </p:cNvSpPr>
          <p:nvPr>
            <p:ph type="title"/>
          </p:nvPr>
        </p:nvSpPr>
        <p:spPr>
          <a:xfrm>
            <a:off x="685800" y="259813"/>
            <a:ext cx="8024812" cy="1143000"/>
          </a:xfrm>
          <a:noFill/>
          <a:ln/>
        </p:spPr>
        <p:txBody>
          <a:bodyPr lIns="92075" tIns="46038" rIns="92075" bIns="46038"/>
          <a:lstStyle/>
          <a:p>
            <a:r>
              <a:rPr lang="en-US" altLang="en-US" sz="4000"/>
              <a:t>Mô hình liên tiến lũy thừa với khuynh tắt dần</a:t>
            </a:r>
          </a:p>
        </p:txBody>
      </p:sp>
      <mc:AlternateContent xmlns:mc="http://schemas.openxmlformats.org/markup-compatibility/2006" xmlns:a14="http://schemas.microsoft.com/office/drawing/2010/main">
        <mc:Choice Requires="a14">
          <p:sp>
            <p:nvSpPr>
              <p:cNvPr id="1456131" name="Rectangle 3"/>
              <p:cNvSpPr>
                <a:spLocks noGrp="1" noChangeArrowheads="1"/>
              </p:cNvSpPr>
              <p:nvPr>
                <p:ph type="body" idx="1"/>
              </p:nvPr>
            </p:nvSpPr>
            <p:spPr>
              <a:xfrm>
                <a:off x="685800" y="1519949"/>
                <a:ext cx="7772400" cy="4114800"/>
              </a:xfrm>
              <a:noFill/>
              <a:ln/>
            </p:spPr>
            <p:txBody>
              <a:bodyPr lIns="92075" tIns="46038" rIns="92075" bIns="46038"/>
              <a:lstStyle/>
              <a:p>
                <a:pPr marL="0" indent="0">
                  <a:buNone/>
                </a:pPr>
                <a14:m>
                  <m:oMathPara xmlns:m="http://schemas.openxmlformats.org/officeDocument/2006/math">
                    <m:oMathParaPr>
                      <m:jc m:val="centerGroup"/>
                    </m:oMathParaPr>
                    <m:oMath xmlns:m="http://schemas.openxmlformats.org/officeDocument/2006/math">
                      <m:sSub>
                        <m:sSubPr>
                          <m:ctrlPr>
                            <a:rPr lang="en-US" altLang="en-US" sz="2800" i="1" smtClean="0">
                              <a:latin typeface="Cambria Math" panose="02040503050406030204" pitchFamily="18" charset="0"/>
                            </a:rPr>
                          </m:ctrlPr>
                        </m:sSubPr>
                        <m:e>
                          <m:r>
                            <a:rPr lang="en-US" altLang="en-US" sz="2800" i="1">
                              <a:latin typeface="Cambria Math" panose="02040503050406030204" pitchFamily="18" charset="0"/>
                            </a:rPr>
                            <m:t>𝑠</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𝛼</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𝑦</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d>
                        <m:dPr>
                          <m:ctrlPr>
                            <a:rPr lang="en-US" altLang="en-US" sz="2800" i="1">
                              <a:latin typeface="Cambria Math" panose="02040503050406030204" pitchFamily="18" charset="0"/>
                            </a:rPr>
                          </m:ctrlPr>
                        </m:dPr>
                        <m:e>
                          <m:r>
                            <a:rPr lang="en-US" altLang="en-US" sz="2800" i="1">
                              <a:latin typeface="Cambria Math" panose="02040503050406030204" pitchFamily="18" charset="0"/>
                            </a:rPr>
                            <m:t>1−</m:t>
                          </m:r>
                          <m:r>
                            <a:rPr lang="en-US" altLang="en-US" sz="2800" i="1">
                              <a:latin typeface="Cambria Math" panose="02040503050406030204" pitchFamily="18" charset="0"/>
                              <a:ea typeface="Cambria Math" panose="02040503050406030204" pitchFamily="18" charset="0"/>
                            </a:rPr>
                            <m:t>𝛼</m:t>
                          </m:r>
                        </m:e>
                      </m:d>
                      <m:d>
                        <m:dPr>
                          <m:ctrlPr>
                            <a:rPr lang="en-US" altLang="en-US" sz="2800" i="1">
                              <a:latin typeface="Cambria Math" panose="02040503050406030204" pitchFamily="18" charset="0"/>
                              <a:ea typeface="Cambria Math" panose="02040503050406030204" pitchFamily="18" charset="0"/>
                            </a:rPr>
                          </m:ctrlPr>
                        </m:dPr>
                        <m:e>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𝑠</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r>
                            <a:rPr lang="en-US" altLang="en-US" sz="2800" i="1">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𝜙</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𝑚</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e>
                      </m:d>
                    </m:oMath>
                  </m:oMathPara>
                </a14:m>
                <a:endParaRPr lang="en-US" altLang="en-US" sz="2800"/>
              </a:p>
              <a:p>
                <a:pPr marL="0" indent="0">
                  <a:buNone/>
                </a:pPr>
                <a14:m>
                  <m:oMathPara xmlns:m="http://schemas.openxmlformats.org/officeDocument/2006/math">
                    <m:oMathParaPr>
                      <m:jc m:val="centerGroup"/>
                    </m:oMathParaPr>
                    <m:oMath xmlns:m="http://schemas.openxmlformats.org/officeDocument/2006/math">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𝑚</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𝛽</m:t>
                      </m:r>
                      <m:d>
                        <m:dPr>
                          <m:ctrlPr>
                            <a:rPr lang="en-US" altLang="en-US" sz="2800" i="1">
                              <a:latin typeface="Cambria Math" panose="02040503050406030204" pitchFamily="18" charset="0"/>
                              <a:ea typeface="Cambria Math" panose="02040503050406030204" pitchFamily="18" charset="0"/>
                            </a:rPr>
                          </m:ctrlPr>
                        </m:dPr>
                        <m:e>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𝑠</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𝑠</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e>
                      </m:d>
                      <m:r>
                        <a:rPr lang="en-US" altLang="en-US" sz="2800" i="1">
                          <a:latin typeface="Cambria Math" panose="02040503050406030204" pitchFamily="18" charset="0"/>
                        </a:rPr>
                        <m:t>+</m:t>
                      </m:r>
                      <m:d>
                        <m:dPr>
                          <m:ctrlPr>
                            <a:rPr lang="en-US" altLang="en-US" sz="2800" i="1">
                              <a:latin typeface="Cambria Math" panose="02040503050406030204" pitchFamily="18" charset="0"/>
                            </a:rPr>
                          </m:ctrlPr>
                        </m:dPr>
                        <m:e>
                          <m:r>
                            <a:rPr lang="en-US" altLang="en-US" sz="2800" i="1">
                              <a:latin typeface="Cambria Math" panose="02040503050406030204" pitchFamily="18" charset="0"/>
                            </a:rPr>
                            <m:t>1−</m:t>
                          </m:r>
                          <m:r>
                            <a:rPr lang="en-US" altLang="en-US" sz="2800" i="1">
                              <a:latin typeface="Cambria Math" panose="02040503050406030204" pitchFamily="18" charset="0"/>
                              <a:ea typeface="Cambria Math" panose="02040503050406030204" pitchFamily="18" charset="0"/>
                            </a:rPr>
                            <m:t>𝛽</m:t>
                          </m:r>
                        </m:e>
                      </m:d>
                      <m:r>
                        <a:rPr lang="en-US" altLang="en-US" sz="2800" i="1">
                          <a:latin typeface="Cambria Math" panose="02040503050406030204" pitchFamily="18" charset="0"/>
                          <a:ea typeface="Cambria Math" panose="02040503050406030204" pitchFamily="18" charset="0"/>
                        </a:rPr>
                        <m:t>𝜙</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𝑚</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oMath>
                  </m:oMathPara>
                </a14:m>
                <a:endParaRPr lang="en-US" altLang="en-US" sz="2800"/>
              </a:p>
              <a:p>
                <a:pPr marL="0" indent="0">
                  <a:buNone/>
                </a:pPr>
                <a14:m>
                  <m:oMathPara xmlns:m="http://schemas.openxmlformats.org/officeDocument/2006/math">
                    <m:oMathParaPr>
                      <m:jc m:val="centerGroup"/>
                    </m:oMathParaPr>
                    <m:oMath xmlns:m="http://schemas.openxmlformats.org/officeDocument/2006/math">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𝑓</m:t>
                          </m:r>
                        </m:e>
                        <m:sub>
                          <m:r>
                            <a:rPr lang="en-US" altLang="en-US" sz="2800" i="1">
                              <a:latin typeface="Cambria Math" panose="02040503050406030204" pitchFamily="18" charset="0"/>
                            </a:rPr>
                            <m:t>𝑡</m:t>
                          </m:r>
                          <m:r>
                            <a:rPr lang="en-US" altLang="en-US" sz="2800" i="1">
                              <a:latin typeface="Cambria Math" panose="02040503050406030204" pitchFamily="18" charset="0"/>
                            </a:rPr>
                            <m:t>+</m:t>
                          </m:r>
                          <m:r>
                            <a:rPr lang="en-US" altLang="en-US" sz="2800" b="0" i="1" smtClean="0">
                              <a:latin typeface="Cambria Math" panose="02040503050406030204" pitchFamily="18" charset="0"/>
                            </a:rPr>
                            <m:t>h</m:t>
                          </m:r>
                        </m:sub>
                      </m:sSub>
                      <m:r>
                        <a:rPr lang="en-US" altLang="en-US" sz="2800" i="1">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𝑠</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𝑚</m:t>
                          </m:r>
                        </m:e>
                        <m:sub>
                          <m:r>
                            <a:rPr lang="en-US" altLang="en-US" sz="2800" i="1">
                              <a:latin typeface="Cambria Math" panose="02040503050406030204" pitchFamily="18" charset="0"/>
                            </a:rPr>
                            <m:t>𝑡</m:t>
                          </m:r>
                        </m:sub>
                      </m:sSub>
                      <m:nary>
                        <m:naryPr>
                          <m:chr m:val="∑"/>
                          <m:ctrlPr>
                            <a:rPr lang="en-US" altLang="en-US" sz="2800" i="1" smtClean="0">
                              <a:latin typeface="Cambria Math" panose="02040503050406030204" pitchFamily="18" charset="0"/>
                            </a:rPr>
                          </m:ctrlPr>
                        </m:naryPr>
                        <m:sub>
                          <m:r>
                            <m:rPr>
                              <m:brk m:alnAt="23"/>
                            </m:rPr>
                            <a:rPr lang="en-US" altLang="en-US" sz="2800" b="0" i="1" smtClean="0">
                              <a:latin typeface="Cambria Math" panose="02040503050406030204" pitchFamily="18" charset="0"/>
                            </a:rPr>
                            <m:t>𝑖</m:t>
                          </m:r>
                          <m:r>
                            <a:rPr lang="en-US" altLang="en-US" sz="2800" b="0" i="1" smtClean="0">
                              <a:latin typeface="Cambria Math" panose="02040503050406030204" pitchFamily="18" charset="0"/>
                            </a:rPr>
                            <m:t>=1</m:t>
                          </m:r>
                        </m:sub>
                        <m:sup>
                          <m:r>
                            <a:rPr lang="en-US" altLang="en-US" sz="2800" b="0" i="1" smtClean="0">
                              <a:latin typeface="Cambria Math" panose="02040503050406030204" pitchFamily="18" charset="0"/>
                            </a:rPr>
                            <m:t>h</m:t>
                          </m:r>
                        </m:sup>
                        <m:e>
                          <m:sSup>
                            <m:sSupPr>
                              <m:ctrlPr>
                                <a:rPr lang="en-US" altLang="en-US" sz="2800" i="1" smtClean="0">
                                  <a:latin typeface="Cambria Math" panose="02040503050406030204" pitchFamily="18" charset="0"/>
                                </a:rPr>
                              </m:ctrlPr>
                            </m:sSupPr>
                            <m:e>
                              <m:r>
                                <a:rPr lang="en-US" altLang="en-US" sz="2800" i="1" smtClean="0">
                                  <a:latin typeface="Cambria Math" panose="02040503050406030204" pitchFamily="18" charset="0"/>
                                  <a:ea typeface="Cambria Math" panose="02040503050406030204" pitchFamily="18" charset="0"/>
                                </a:rPr>
                                <m:t>𝜙</m:t>
                              </m:r>
                            </m:e>
                            <m:sup>
                              <m:r>
                                <a:rPr lang="en-US" altLang="en-US" sz="2800" b="0" i="1" smtClean="0">
                                  <a:latin typeface="Cambria Math" panose="02040503050406030204" pitchFamily="18" charset="0"/>
                                </a:rPr>
                                <m:t>𝑖</m:t>
                              </m:r>
                            </m:sup>
                          </m:sSup>
                        </m:e>
                      </m:nary>
                    </m:oMath>
                  </m:oMathPara>
                </a14:m>
                <a:endParaRPr lang="en-US" altLang="en-US" sz="2800"/>
              </a:p>
              <a:p>
                <a:pPr>
                  <a:buFont typeface="Arial" panose="020B0604020202020204" pitchFamily="34" charset="0"/>
                  <a:buChar char="•"/>
                </a:pPr>
                <a14:m>
                  <m:oMath xmlns:m="http://schemas.openxmlformats.org/officeDocument/2006/math">
                    <m:r>
                      <a:rPr lang="en-US" altLang="en-US" sz="2800" i="1" smtClean="0">
                        <a:latin typeface="Cambria Math" panose="02040503050406030204" pitchFamily="18" charset="0"/>
                        <a:ea typeface="Cambria Math" panose="02040503050406030204" pitchFamily="18" charset="0"/>
                      </a:rPr>
                      <m:t>𝜙</m:t>
                    </m:r>
                    <m:r>
                      <a:rPr lang="en-US" altLang="en-US" sz="2800" i="1">
                        <a:latin typeface="Cambria Math" panose="02040503050406030204" pitchFamily="18" charset="0"/>
                        <a:ea typeface="Cambria Math" panose="02040503050406030204" pitchFamily="18" charset="0"/>
                      </a:rPr>
                      <m:t>∈</m:t>
                    </m:r>
                    <m:d>
                      <m:dPr>
                        <m:begChr m:val="["/>
                        <m:endChr m:val="]"/>
                        <m:ctrlPr>
                          <a:rPr lang="en-US" altLang="en-US" sz="2800" i="1">
                            <a:latin typeface="Cambria Math" panose="02040503050406030204" pitchFamily="18" charset="0"/>
                            <a:ea typeface="Cambria Math" panose="02040503050406030204" pitchFamily="18" charset="0"/>
                          </a:rPr>
                        </m:ctrlPr>
                      </m:dPr>
                      <m:e>
                        <m:r>
                          <a:rPr lang="en-US" altLang="en-US" sz="2800" i="1">
                            <a:latin typeface="Cambria Math" panose="02040503050406030204" pitchFamily="18" charset="0"/>
                            <a:ea typeface="Cambria Math" panose="02040503050406030204" pitchFamily="18" charset="0"/>
                          </a:rPr>
                          <m:t>0,1</m:t>
                        </m:r>
                      </m:e>
                    </m:d>
                  </m:oMath>
                </a14:m>
                <a:r>
                  <a:rPr lang="en-US" altLang="en-US" sz="2800"/>
                  <a:t>: biểu thị tính tắt dần của khuynh</a:t>
                </a:r>
              </a:p>
            </p:txBody>
          </p:sp>
        </mc:Choice>
        <mc:Fallback xmlns="">
          <p:sp>
            <p:nvSpPr>
              <p:cNvPr id="1456131" name="Rectangle 3"/>
              <p:cNvSpPr>
                <a:spLocks noGrp="1" noRot="1" noChangeAspect="1" noMove="1" noResize="1" noEditPoints="1" noAdjustHandles="1" noChangeArrowheads="1" noChangeShapeType="1" noTextEdit="1"/>
              </p:cNvSpPr>
              <p:nvPr>
                <p:ph type="body" idx="1"/>
              </p:nvPr>
            </p:nvSpPr>
            <p:spPr>
              <a:xfrm>
                <a:off x="685800" y="1519949"/>
                <a:ext cx="7772400" cy="4114800"/>
              </a:xfrm>
              <a:blipFill rotWithShape="0">
                <a:blip r:embed="rId3"/>
                <a:stretch>
                  <a:fillRect/>
                </a:stretch>
              </a:blipFill>
              <a:ln/>
            </p:spPr>
            <p:txBody>
              <a:bodyPr/>
              <a:lstStyle/>
              <a:p>
                <a:r>
                  <a:rPr lang="en-US">
                    <a:noFill/>
                  </a:rPr>
                  <a:t> </a:t>
                </a:r>
              </a:p>
            </p:txBody>
          </p:sp>
        </mc:Fallback>
      </mc:AlternateContent>
    </p:spTree>
    <p:extLst>
      <p:ext uri="{BB962C8B-B14F-4D97-AF65-F5344CB8AC3E}">
        <p14:creationId xmlns:p14="http://schemas.microsoft.com/office/powerpoint/2010/main" val="3125023778"/>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99086566-424E-4C45-9E47-3AAF1A35D8F5}"/>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Data Mining</a:t>
            </a:r>
          </a:p>
        </p:txBody>
      </p:sp>
      <p:sp>
        <p:nvSpPr>
          <p:cNvPr id="9219" name="Slide Number Placeholder 4">
            <a:extLst>
              <a:ext uri="{FF2B5EF4-FFF2-40B4-BE49-F238E27FC236}">
                <a16:creationId xmlns:a16="http://schemas.microsoft.com/office/drawing/2014/main" id="{F45547D3-4CF3-464A-8AD2-DA153801953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DDCFE6-F540-466E-A82C-A4B37D0D69D5}" type="slidenum">
              <a:rPr lang="en-US" altLang="en-US"/>
              <a:pPr/>
              <a:t>4</a:t>
            </a:fld>
            <a:endParaRPr lang="en-US" altLang="en-US"/>
          </a:p>
        </p:txBody>
      </p:sp>
      <p:sp>
        <p:nvSpPr>
          <p:cNvPr id="9220" name="Rectangle 2">
            <a:extLst>
              <a:ext uri="{FF2B5EF4-FFF2-40B4-BE49-F238E27FC236}">
                <a16:creationId xmlns:a16="http://schemas.microsoft.com/office/drawing/2014/main" id="{EF2D4EE4-E250-4B28-9D62-C07CCE68A695}"/>
              </a:ext>
            </a:extLst>
          </p:cNvPr>
          <p:cNvSpPr>
            <a:spLocks noGrp="1" noChangeArrowheads="1"/>
          </p:cNvSpPr>
          <p:nvPr>
            <p:ph type="title"/>
          </p:nvPr>
        </p:nvSpPr>
        <p:spPr/>
        <p:txBody>
          <a:bodyPr/>
          <a:lstStyle/>
          <a:p>
            <a:pPr eaLnBrk="1" hangingPunct="1"/>
            <a:r>
              <a:rPr lang="en-US" altLang="en-US" sz="4000"/>
              <a:t>Phân tích </a:t>
            </a:r>
            <a:r>
              <a:rPr lang="en-US" altLang="en-US" sz="3600"/>
              <a:t>chuỗi thời gian</a:t>
            </a:r>
          </a:p>
        </p:txBody>
      </p:sp>
      <p:pic>
        <p:nvPicPr>
          <p:cNvPr id="9221" name="Picture 3">
            <a:extLst>
              <a:ext uri="{FF2B5EF4-FFF2-40B4-BE49-F238E27FC236}">
                <a16:creationId xmlns:a16="http://schemas.microsoft.com/office/drawing/2014/main" id="{6D05912C-236F-49AB-BD9A-9CF0AC1C5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90750"/>
            <a:ext cx="67818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2" name="Text Box 4">
            <a:extLst>
              <a:ext uri="{FF2B5EF4-FFF2-40B4-BE49-F238E27FC236}">
                <a16:creationId xmlns:a16="http://schemas.microsoft.com/office/drawing/2014/main" id="{14AEDEA6-F24C-43E1-852D-FC77D35F3B5F}"/>
              </a:ext>
            </a:extLst>
          </p:cNvPr>
          <p:cNvSpPr txBox="1">
            <a:spLocks noChangeArrowheads="1"/>
          </p:cNvSpPr>
          <p:nvPr/>
        </p:nvSpPr>
        <p:spPr bwMode="auto">
          <a:xfrm>
            <a:off x="3352800" y="1676400"/>
            <a:ext cx="30400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121328"/>
                </a:solidFill>
                <a:latin typeface="Times New Roman" panose="02020603050405020304" pitchFamily="18" charset="0"/>
              </a:rPr>
              <a:t>Đồ thị chuỗi thời gian</a:t>
            </a:r>
          </a:p>
        </p:txBody>
      </p:sp>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40</a:t>
            </a:fld>
            <a:endParaRPr lang="en-US" altLang="en-US"/>
          </a:p>
        </p:txBody>
      </p:sp>
      <p:sp>
        <p:nvSpPr>
          <p:cNvPr id="1456130" name="Rectangle 2"/>
          <p:cNvSpPr>
            <a:spLocks noGrp="1" noChangeArrowheads="1"/>
          </p:cNvSpPr>
          <p:nvPr>
            <p:ph type="title"/>
          </p:nvPr>
        </p:nvSpPr>
        <p:spPr>
          <a:xfrm>
            <a:off x="862012" y="259813"/>
            <a:ext cx="7848600" cy="1143000"/>
          </a:xfrm>
          <a:noFill/>
          <a:ln/>
        </p:spPr>
        <p:txBody>
          <a:bodyPr lIns="92075" tIns="46038" rIns="92075" bIns="46038"/>
          <a:lstStyle/>
          <a:p>
            <a:r>
              <a:rPr lang="en-US" altLang="en-US" sz="4000"/>
              <a:t>Các phương pháp áp dụng mô hình liên tiến lũy thừa</a:t>
            </a:r>
          </a:p>
        </p:txBody>
      </p:sp>
      <p:sp>
        <p:nvSpPr>
          <p:cNvPr id="1456131" name="Rectangle 3"/>
          <p:cNvSpPr>
            <a:spLocks noGrp="1" noChangeArrowheads="1"/>
          </p:cNvSpPr>
          <p:nvPr>
            <p:ph type="body" idx="1"/>
          </p:nvPr>
        </p:nvSpPr>
        <p:spPr>
          <a:xfrm>
            <a:off x="685800" y="1847042"/>
            <a:ext cx="7772400" cy="3693414"/>
          </a:xfrm>
          <a:noFill/>
          <a:ln/>
        </p:spPr>
        <p:txBody>
          <a:bodyPr lIns="92075" tIns="46038" rIns="92075" bIns="46038"/>
          <a:lstStyle/>
          <a:p>
            <a:pPr>
              <a:buFont typeface="Arial" panose="020B0604020202020204" pitchFamily="34" charset="0"/>
              <a:buChar char="•"/>
            </a:pPr>
            <a:r>
              <a:rPr lang="en-US" altLang="en-US" sz="2800"/>
              <a:t>Áp dụng mô hình Winters</a:t>
            </a:r>
          </a:p>
          <a:p>
            <a:pPr>
              <a:buFont typeface="Arial" panose="020B0604020202020204" pitchFamily="34" charset="0"/>
              <a:buChar char="•"/>
            </a:pPr>
            <a:r>
              <a:rPr lang="en-US" altLang="en-US" sz="2800"/>
              <a:t>Áp dụng mô hình Holt trên chuỗi thời gian đã khử mùa</a:t>
            </a:r>
          </a:p>
          <a:p>
            <a:pPr>
              <a:buFont typeface="Arial" panose="020B0604020202020204" pitchFamily="34" charset="0"/>
              <a:buChar char="•"/>
            </a:pPr>
            <a:r>
              <a:rPr lang="en-US" altLang="en-US" sz="2800"/>
              <a:t>Áp dụng mô hình đơn giản trên chuỗi thời gian đã khử khuynh và mùa</a:t>
            </a:r>
          </a:p>
        </p:txBody>
      </p:sp>
    </p:spTree>
    <p:extLst>
      <p:ext uri="{BB962C8B-B14F-4D97-AF65-F5344CB8AC3E}">
        <p14:creationId xmlns:p14="http://schemas.microsoft.com/office/powerpoint/2010/main" val="3969277465"/>
      </p:ext>
    </p:extLst>
  </p:cSld>
  <p:clrMapOvr>
    <a:masterClrMapping/>
  </p:clrMapOvr>
  <p:transition>
    <p:check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ctrTitle"/>
          </p:nvPr>
        </p:nvSpPr>
        <p:spPr/>
        <p:txBody>
          <a:bodyPr/>
          <a:lstStyle/>
          <a:p>
            <a:r>
              <a:rPr lang="en-US" altLang="en-US"/>
              <a:t>Mô hình tự hồi quy</a:t>
            </a:r>
            <a:endParaRPr lang="en-US" altLang="en-US" i="1"/>
          </a:p>
        </p:txBody>
      </p:sp>
      <p:sp>
        <p:nvSpPr>
          <p:cNvPr id="1651715" name="Rectangle 3"/>
          <p:cNvSpPr>
            <a:spLocks noGrp="1" noChangeArrowheads="1"/>
          </p:cNvSpPr>
          <p:nvPr>
            <p:ph type="subTitle" idx="1"/>
          </p:nvPr>
        </p:nvSpPr>
        <p:spPr>
          <a:noFill/>
          <a:ln/>
        </p:spPr>
        <p:txBody>
          <a:bodyPr/>
          <a:lstStyle/>
          <a:p>
            <a:endParaRPr lang="en-US" altLang="en-US"/>
          </a:p>
        </p:txBody>
      </p:sp>
    </p:spTree>
    <p:extLst>
      <p:ext uri="{BB962C8B-B14F-4D97-AF65-F5344CB8AC3E}">
        <p14:creationId xmlns:p14="http://schemas.microsoft.com/office/powerpoint/2010/main" val="3622463429"/>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42</a:t>
            </a:fld>
            <a:endParaRPr lang="en-US" altLang="en-US"/>
          </a:p>
        </p:txBody>
      </p:sp>
      <p:sp>
        <p:nvSpPr>
          <p:cNvPr id="1456130" name="Rectangle 2"/>
          <p:cNvSpPr>
            <a:spLocks noGrp="1" noChangeArrowheads="1"/>
          </p:cNvSpPr>
          <p:nvPr>
            <p:ph type="title"/>
          </p:nvPr>
        </p:nvSpPr>
        <p:spPr>
          <a:xfrm>
            <a:off x="862012" y="245065"/>
            <a:ext cx="7848600" cy="1143000"/>
          </a:xfrm>
          <a:noFill/>
          <a:ln/>
        </p:spPr>
        <p:txBody>
          <a:bodyPr lIns="92075" tIns="46038" rIns="92075" bIns="46038"/>
          <a:lstStyle/>
          <a:p>
            <a:r>
              <a:rPr lang="en-US" altLang="en-US" sz="4000"/>
              <a:t>Mô hình tự hồi quy (AR(</a:t>
            </a:r>
            <a:r>
              <a:rPr lang="en-US" altLang="en-US" sz="4000" i="1"/>
              <a:t>p</a:t>
            </a:r>
            <a:r>
              <a:rPr lang="en-US" altLang="en-US" sz="4000"/>
              <a:t>))</a:t>
            </a:r>
          </a:p>
        </p:txBody>
      </p:sp>
      <mc:AlternateContent xmlns:mc="http://schemas.openxmlformats.org/markup-compatibility/2006" xmlns:a14="http://schemas.microsoft.com/office/drawing/2010/main">
        <mc:Choice Requires="a14">
          <p:sp>
            <p:nvSpPr>
              <p:cNvPr id="1456131" name="Rectangle 3"/>
              <p:cNvSpPr>
                <a:spLocks noGrp="1" noChangeArrowheads="1"/>
              </p:cNvSpPr>
              <p:nvPr>
                <p:ph type="body" idx="1"/>
              </p:nvPr>
            </p:nvSpPr>
            <p:spPr>
              <a:xfrm>
                <a:off x="685800" y="1428720"/>
                <a:ext cx="7772400" cy="4114800"/>
              </a:xfrm>
              <a:noFill/>
              <a:ln/>
            </p:spPr>
            <p:txBody>
              <a:bodyPr lIns="92075" tIns="46038" rIns="92075" bIns="46038"/>
              <a:lstStyle/>
              <a:p>
                <a:pPr>
                  <a:lnSpc>
                    <a:spcPct val="130000"/>
                  </a:lnSpc>
                </a:pPr>
                <a:r>
                  <a:rPr lang="en-US" altLang="en-US" sz="2800"/>
                  <a:t>Nhận diện mối quan hệ giữa các quan sát của chuỗi thời gian bằng cách xác định tự tương quan sau một khoảng thời gian với giả thuyết chuỗi thời gian ổn định (xác suất phụ thuộc không thay đổi khi trượt thời gian).</a:t>
                </a:r>
              </a:p>
              <a:p>
                <a:pPr>
                  <a:lnSpc>
                    <a:spcPct val="130000"/>
                  </a:lnSpc>
                </a:pPr>
                <a:r>
                  <a:rPr lang="en-US" altLang="en-US" sz="2800"/>
                  <a:t>Xác định quan hệ tự hồi quy tuyến tính của chuỗi thời gian:</a:t>
                </a:r>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𝑌</m:t>
                          </m:r>
                        </m:e>
                        <m:sub>
                          <m:r>
                            <a:rPr lang="en-US" altLang="en-US" sz="2800" b="0" i="1" smtClean="0">
                              <a:latin typeface="Cambria Math" panose="02040503050406030204" pitchFamily="18" charset="0"/>
                            </a:rPr>
                            <m:t>𝑡</m:t>
                          </m:r>
                        </m:sub>
                      </m:sSub>
                      <m:r>
                        <a:rPr lang="en-US" altLang="en-US" sz="2800" b="0" i="1" smtClean="0">
                          <a:latin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𝛾</m:t>
                      </m:r>
                      <m:r>
                        <a:rPr lang="en-US" altLang="en-US" sz="2800" b="0" i="1" smtClean="0">
                          <a:latin typeface="Cambria Math" panose="02040503050406030204" pitchFamily="18" charset="0"/>
                          <a:ea typeface="Cambria Math" panose="02040503050406030204" pitchFamily="18" charset="0"/>
                        </a:rPr>
                        <m:t>+</m:t>
                      </m:r>
                      <m:sSub>
                        <m:sSubPr>
                          <m:ctrlPr>
                            <a:rPr lang="en-US" altLang="en-US" sz="2800" b="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𝜙</m:t>
                          </m:r>
                        </m:e>
                        <m:sub>
                          <m:r>
                            <a:rPr lang="en-US" altLang="en-US" sz="2800" b="0" i="1" smtClean="0">
                              <a:latin typeface="Cambria Math" panose="02040503050406030204" pitchFamily="18" charset="0"/>
                              <a:ea typeface="Cambria Math" panose="02040503050406030204" pitchFamily="18" charset="0"/>
                            </a:rPr>
                            <m:t>1</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r>
                            <a:rPr lang="en-US" altLang="en-US" sz="2800" b="0" i="1" smtClean="0">
                              <a:latin typeface="Cambria Math" panose="02040503050406030204" pitchFamily="18" charset="0"/>
                            </a:rPr>
                            <m:t>−1</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b="0" i="1" smtClean="0">
                              <a:latin typeface="Cambria Math" panose="02040503050406030204" pitchFamily="18" charset="0"/>
                              <a:ea typeface="Cambria Math" panose="02040503050406030204" pitchFamily="18" charset="0"/>
                            </a:rPr>
                            <m:t>2</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r>
                            <a:rPr lang="en-US" altLang="en-US" sz="2800" i="1">
                              <a:latin typeface="Cambria Math" panose="02040503050406030204" pitchFamily="18" charset="0"/>
                            </a:rPr>
                            <m:t>−2</m:t>
                          </m:r>
                        </m:sub>
                      </m:sSub>
                      <m:r>
                        <a:rPr lang="en-US" altLang="en-US" sz="2800" b="0" i="1" smtClean="0">
                          <a:latin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b="0" i="1" smtClean="0">
                              <a:latin typeface="Cambria Math" panose="02040503050406030204" pitchFamily="18" charset="0"/>
                              <a:ea typeface="Cambria Math" panose="02040503050406030204" pitchFamily="18" charset="0"/>
                            </a:rPr>
                            <m:t>𝑝</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r>
                            <a:rPr lang="en-US" altLang="en-US" sz="2800" i="1">
                              <a:latin typeface="Cambria Math" panose="02040503050406030204" pitchFamily="18" charset="0"/>
                            </a:rPr>
                            <m:t>−</m:t>
                          </m:r>
                          <m:r>
                            <a:rPr lang="en-US" altLang="en-US" sz="2800" b="0" i="1" smtClean="0">
                              <a:latin typeface="Cambria Math" panose="02040503050406030204" pitchFamily="18" charset="0"/>
                            </a:rPr>
                            <m:t>𝑝</m:t>
                          </m:r>
                        </m:sub>
                      </m:sSub>
                      <m:r>
                        <a:rPr lang="en-US" altLang="en-US" sz="2800" b="0" i="1" smtClean="0">
                          <a:latin typeface="Cambria Math" panose="02040503050406030204" pitchFamily="18" charset="0"/>
                        </a:rPr>
                        <m:t>+</m:t>
                      </m:r>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𝜀</m:t>
                          </m:r>
                        </m:e>
                        <m:sub>
                          <m:r>
                            <a:rPr lang="en-US" altLang="en-US" sz="2800" b="0" i="1" smtClean="0">
                              <a:latin typeface="Cambria Math" panose="02040503050406030204" pitchFamily="18" charset="0"/>
                            </a:rPr>
                            <m:t>𝑡</m:t>
                          </m:r>
                        </m:sub>
                      </m:sSub>
                    </m:oMath>
                  </m:oMathPara>
                </a14:m>
                <a:endParaRPr lang="en-US" altLang="en-US" sz="2800"/>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𝑓</m:t>
                          </m:r>
                        </m:e>
                        <m:sub>
                          <m:r>
                            <a:rPr lang="en-US" altLang="en-US" sz="2800" i="1">
                              <a:latin typeface="Cambria Math" panose="02040503050406030204" pitchFamily="18" charset="0"/>
                            </a:rPr>
                            <m:t>𝑡</m:t>
                          </m:r>
                          <m:r>
                            <a:rPr lang="en-US" altLang="en-US" sz="2800" b="0" i="1" smtClean="0">
                              <a:latin typeface="Cambria Math" panose="02040503050406030204" pitchFamily="18" charset="0"/>
                            </a:rPr>
                            <m:t>+1</m:t>
                          </m:r>
                        </m:sub>
                      </m:sSub>
                      <m:r>
                        <a:rPr lang="en-US" altLang="en-US" sz="2800" i="1">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𝛾</m:t>
                      </m:r>
                      <m:r>
                        <a:rPr lang="en-US" altLang="en-US" sz="2800" i="1">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i="1">
                              <a:latin typeface="Cambria Math" panose="02040503050406030204" pitchFamily="18" charset="0"/>
                              <a:ea typeface="Cambria Math" panose="02040503050406030204" pitchFamily="18" charset="0"/>
                            </a:rPr>
                            <m:t>1</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i="1">
                              <a:latin typeface="Cambria Math" panose="02040503050406030204" pitchFamily="18" charset="0"/>
                              <a:ea typeface="Cambria Math" panose="02040503050406030204" pitchFamily="18" charset="0"/>
                            </a:rPr>
                            <m:t>2</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r>
                        <a:rPr lang="en-US" altLang="en-US" sz="2800" i="1">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i="1">
                              <a:latin typeface="Cambria Math" panose="02040503050406030204" pitchFamily="18" charset="0"/>
                              <a:ea typeface="Cambria Math" panose="02040503050406030204" pitchFamily="18" charset="0"/>
                            </a:rPr>
                            <m:t>𝑝</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r>
                            <a:rPr lang="en-US" altLang="en-US" sz="2800" i="1">
                              <a:latin typeface="Cambria Math" panose="02040503050406030204" pitchFamily="18" charset="0"/>
                            </a:rPr>
                            <m:t>−</m:t>
                          </m:r>
                          <m:r>
                            <a:rPr lang="en-US" altLang="en-US" sz="2800" i="1">
                              <a:latin typeface="Cambria Math" panose="02040503050406030204" pitchFamily="18" charset="0"/>
                            </a:rPr>
                            <m:t>𝑝</m:t>
                          </m:r>
                          <m:r>
                            <a:rPr lang="en-US" altLang="en-US" sz="2800" b="0" i="1" smtClean="0">
                              <a:latin typeface="Cambria Math" panose="02040503050406030204" pitchFamily="18" charset="0"/>
                            </a:rPr>
                            <m:t>+1</m:t>
                          </m:r>
                        </m:sub>
                      </m:sSub>
                    </m:oMath>
                  </m:oMathPara>
                </a14:m>
                <a:endParaRPr lang="en-US" altLang="en-US" sz="2800"/>
              </a:p>
              <a:p>
                <a:pPr>
                  <a:lnSpc>
                    <a:spcPct val="130000"/>
                  </a:lnSpc>
                  <a:buFont typeface="Arial" panose="020B0604020202020204" pitchFamily="34" charset="0"/>
                  <a:buChar char="•"/>
                </a:pPr>
                <a:endParaRPr lang="en-US" altLang="en-US" sz="2800"/>
              </a:p>
            </p:txBody>
          </p:sp>
        </mc:Choice>
        <mc:Fallback xmlns="">
          <p:sp>
            <p:nvSpPr>
              <p:cNvPr id="1456131" name="Rectangle 3"/>
              <p:cNvSpPr>
                <a:spLocks noGrp="1" noRot="1" noChangeAspect="1" noMove="1" noResize="1" noEditPoints="1" noAdjustHandles="1" noChangeArrowheads="1" noChangeShapeType="1" noTextEdit="1"/>
              </p:cNvSpPr>
              <p:nvPr>
                <p:ph type="body" idx="1"/>
              </p:nvPr>
            </p:nvSpPr>
            <p:spPr>
              <a:xfrm>
                <a:off x="685800" y="1428720"/>
                <a:ext cx="7772400" cy="4114800"/>
              </a:xfrm>
              <a:blipFill rotWithShape="0">
                <a:blip r:embed="rId3"/>
                <a:stretch>
                  <a:fillRect l="-1412" r="-1804" b="-25926"/>
                </a:stretch>
              </a:blipFill>
              <a:ln/>
            </p:spPr>
            <p:txBody>
              <a:bodyPr/>
              <a:lstStyle/>
              <a:p>
                <a:r>
                  <a:rPr lang="en-US">
                    <a:noFill/>
                  </a:rPr>
                  <a:t> </a:t>
                </a:r>
              </a:p>
            </p:txBody>
          </p:sp>
        </mc:Fallback>
      </mc:AlternateContent>
    </p:spTree>
    <p:extLst>
      <p:ext uri="{BB962C8B-B14F-4D97-AF65-F5344CB8AC3E}">
        <p14:creationId xmlns:p14="http://schemas.microsoft.com/office/powerpoint/2010/main" val="250244100"/>
      </p:ext>
    </p:extLst>
  </p:cSld>
  <p:clrMapOvr>
    <a:masterClrMapping/>
  </p:clrMapOvr>
  <p:transition>
    <p:check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43</a:t>
            </a:fld>
            <a:endParaRPr lang="en-US" altLang="en-US"/>
          </a:p>
        </p:txBody>
      </p:sp>
      <p:sp>
        <p:nvSpPr>
          <p:cNvPr id="1456130" name="Rectangle 2"/>
          <p:cNvSpPr>
            <a:spLocks noGrp="1" noChangeArrowheads="1"/>
          </p:cNvSpPr>
          <p:nvPr>
            <p:ph type="title"/>
          </p:nvPr>
        </p:nvSpPr>
        <p:spPr>
          <a:xfrm>
            <a:off x="862012" y="259813"/>
            <a:ext cx="7848600" cy="1143000"/>
          </a:xfrm>
          <a:noFill/>
          <a:ln/>
        </p:spPr>
        <p:txBody>
          <a:bodyPr lIns="92075" tIns="46038" rIns="92075" bIns="46038"/>
          <a:lstStyle/>
          <a:p>
            <a:r>
              <a:rPr lang="en-US" altLang="en-US" sz="4000"/>
              <a:t>Một số toán tử</a:t>
            </a:r>
          </a:p>
        </p:txBody>
      </p:sp>
      <mc:AlternateContent xmlns:mc="http://schemas.openxmlformats.org/markup-compatibility/2006" xmlns:a14="http://schemas.microsoft.com/office/drawing/2010/main">
        <mc:Choice Requires="a14">
          <p:sp>
            <p:nvSpPr>
              <p:cNvPr id="1456131" name="Rectangle 3"/>
              <p:cNvSpPr>
                <a:spLocks noGrp="1" noChangeArrowheads="1"/>
              </p:cNvSpPr>
              <p:nvPr>
                <p:ph type="body" idx="1"/>
              </p:nvPr>
            </p:nvSpPr>
            <p:spPr>
              <a:xfrm>
                <a:off x="685800" y="1519949"/>
                <a:ext cx="7772400" cy="4114800"/>
              </a:xfrm>
              <a:noFill/>
              <a:ln/>
            </p:spPr>
            <p:txBody>
              <a:bodyPr lIns="92075" tIns="46038" rIns="92075" bIns="46038"/>
              <a:lstStyle/>
              <a:p>
                <a:pPr>
                  <a:lnSpc>
                    <a:spcPct val="130000"/>
                  </a:lnSpc>
                </a:pPr>
                <a:r>
                  <a:rPr lang="en-US" altLang="en-US"/>
                  <a:t>Toán tử truy ngược </a:t>
                </a:r>
                <a:r>
                  <a:rPr lang="en-US" altLang="en-US" i="1"/>
                  <a:t>B</a:t>
                </a:r>
                <a:r>
                  <a:rPr lang="en-US" altLang="en-US"/>
                  <a:t>:</a:t>
                </a:r>
              </a:p>
              <a:p>
                <a:pPr marL="0" indent="0">
                  <a:lnSpc>
                    <a:spcPct val="130000"/>
                  </a:lnSpc>
                  <a:buNone/>
                </a:pPr>
                <a14:m>
                  <m:oMathPara xmlns:m="http://schemas.openxmlformats.org/officeDocument/2006/math">
                    <m:oMathParaPr>
                      <m:jc m:val="centerGroup"/>
                    </m:oMathParaPr>
                    <m:oMath xmlns:m="http://schemas.openxmlformats.org/officeDocument/2006/math">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𝐵</m:t>
                          </m:r>
                        </m:e>
                        <m:sup>
                          <m:r>
                            <a:rPr lang="en-US" altLang="en-US" sz="2000" i="1">
                              <a:latin typeface="Cambria Math" panose="02040503050406030204" pitchFamily="18" charset="0"/>
                            </a:rPr>
                            <m:t>h</m:t>
                          </m:r>
                        </m:sup>
                      </m:sSup>
                      <m:sSub>
                        <m:sSubPr>
                          <m:ctrlPr>
                            <a:rPr lang="en-US" altLang="en-US" sz="2400" i="1">
                              <a:latin typeface="Cambria Math" panose="02040503050406030204" pitchFamily="18" charset="0"/>
                              <a:ea typeface="Cambria Math" panose="02040503050406030204" pitchFamily="18" charset="0"/>
                            </a:rPr>
                          </m:ctrlPr>
                        </m:sSubPr>
                        <m:e>
                          <m:r>
                            <a:rPr lang="en-US" altLang="en-US" sz="2400" i="1">
                              <a:latin typeface="Cambria Math" panose="02040503050406030204" pitchFamily="18" charset="0"/>
                              <a:ea typeface="Cambria Math" panose="02040503050406030204" pitchFamily="18" charset="0"/>
                            </a:rPr>
                            <m:t>𝑌</m:t>
                          </m:r>
                        </m:e>
                        <m:sub>
                          <m:r>
                            <a:rPr lang="en-US" altLang="en-US" sz="2400" i="1">
                              <a:latin typeface="Cambria Math" panose="02040503050406030204" pitchFamily="18" charset="0"/>
                              <a:ea typeface="Cambria Math" panose="02040503050406030204" pitchFamily="18" charset="0"/>
                            </a:rPr>
                            <m:t>𝑡</m:t>
                          </m:r>
                        </m:sub>
                      </m:sSub>
                      <m:r>
                        <a:rPr lang="en-US" altLang="en-US" sz="2000" i="1">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𝑌</m:t>
                          </m:r>
                        </m:e>
                        <m:sub>
                          <m:r>
                            <a:rPr lang="en-US" altLang="en-US" sz="2800" i="1">
                              <a:latin typeface="Cambria Math" panose="02040503050406030204" pitchFamily="18" charset="0"/>
                              <a:ea typeface="Cambria Math" panose="02040503050406030204" pitchFamily="18" charset="0"/>
                            </a:rPr>
                            <m:t>𝑡</m:t>
                          </m:r>
                          <m:r>
                            <a:rPr lang="en-US" altLang="en-US" sz="2800" i="1">
                              <a:latin typeface="Cambria Math" panose="02040503050406030204" pitchFamily="18" charset="0"/>
                              <a:ea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h</m:t>
                          </m:r>
                        </m:sub>
                      </m:sSub>
                    </m:oMath>
                  </m:oMathPara>
                </a14:m>
                <a:endParaRPr lang="en-US" altLang="en-US"/>
              </a:p>
              <a:p>
                <a:pPr>
                  <a:lnSpc>
                    <a:spcPct val="130000"/>
                  </a:lnSpc>
                </a:pPr>
                <a:r>
                  <a:rPr lang="en-US" altLang="en-US"/>
                  <a:t>Khử thành phần không ổn định bằng toán tử sai phân:</a:t>
                </a:r>
              </a:p>
              <a:p>
                <a:pPr marL="0" indent="0">
                  <a:lnSpc>
                    <a:spcPct val="130000"/>
                  </a:lnSpc>
                  <a:buNone/>
                </a:pPr>
                <a14:m>
                  <m:oMathPara xmlns:m="http://schemas.openxmlformats.org/officeDocument/2006/math">
                    <m:oMathParaPr>
                      <m:jc m:val="centerGroup"/>
                    </m:oMathParaPr>
                    <m:oMath xmlns:m="http://schemas.openxmlformats.org/officeDocument/2006/math">
                      <m:r>
                        <a:rPr lang="en-US" altLang="en-US" i="1" smtClean="0">
                          <a:latin typeface="Cambria Math" panose="02040503050406030204" pitchFamily="18" charset="0"/>
                          <a:ea typeface="Cambria Math" panose="02040503050406030204" pitchFamily="18" charset="0"/>
                        </a:rPr>
                        <m:t>𝛻</m:t>
                      </m:r>
                      <m:sSub>
                        <m:sSubPr>
                          <m:ctrlPr>
                            <a:rPr lang="en-US" altLang="en-US"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𝑌</m:t>
                          </m:r>
                        </m:e>
                        <m:sub>
                          <m:r>
                            <a:rPr lang="en-US" altLang="en-US" b="0" i="1" smtClean="0">
                              <a:latin typeface="Cambria Math" panose="02040503050406030204" pitchFamily="18" charset="0"/>
                              <a:ea typeface="Cambria Math" panose="02040503050406030204" pitchFamily="18" charset="0"/>
                            </a:rPr>
                            <m:t>𝑡</m:t>
                          </m:r>
                        </m:sub>
                      </m:sSub>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𝑌</m:t>
                          </m:r>
                        </m:e>
                        <m:sub>
                          <m:r>
                            <a:rPr lang="en-US" altLang="en-US" i="1">
                              <a:latin typeface="Cambria Math" panose="02040503050406030204" pitchFamily="18" charset="0"/>
                              <a:ea typeface="Cambria Math" panose="02040503050406030204" pitchFamily="18" charset="0"/>
                            </a:rPr>
                            <m:t>𝑡</m:t>
                          </m:r>
                        </m:sub>
                      </m:sSub>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𝑌</m:t>
                          </m:r>
                        </m:e>
                        <m:sub>
                          <m:r>
                            <a:rPr lang="en-US" altLang="en-US" i="1">
                              <a:latin typeface="Cambria Math" panose="02040503050406030204" pitchFamily="18" charset="0"/>
                              <a:ea typeface="Cambria Math" panose="02040503050406030204" pitchFamily="18" charset="0"/>
                            </a:rPr>
                            <m:t>𝑡</m:t>
                          </m:r>
                          <m:r>
                            <a:rPr lang="en-US" altLang="en-US" b="0" i="1" smtClean="0">
                              <a:latin typeface="Cambria Math" panose="02040503050406030204" pitchFamily="18" charset="0"/>
                              <a:ea typeface="Cambria Math" panose="02040503050406030204" pitchFamily="18" charset="0"/>
                            </a:rPr>
                            <m:t>−1</m:t>
                          </m:r>
                        </m:sub>
                      </m:sSub>
                    </m:oMath>
                  </m:oMathPara>
                </a14:m>
                <a:endParaRPr lang="en-US" altLang="en-US" sz="3200" dirty="0"/>
              </a:p>
              <a:p>
                <a:pPr marL="0" indent="0">
                  <a:lnSpc>
                    <a:spcPct val="130000"/>
                  </a:lnSpc>
                  <a:buNone/>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=1−</m:t>
                      </m:r>
                      <m:r>
                        <a:rPr lang="en-US" altLang="en-US" b="0" i="1" smtClean="0">
                          <a:latin typeface="Cambria Math" panose="02040503050406030204" pitchFamily="18" charset="0"/>
                          <a:ea typeface="Cambria Math" panose="02040503050406030204" pitchFamily="18" charset="0"/>
                        </a:rPr>
                        <m:t>𝐵</m:t>
                      </m:r>
                    </m:oMath>
                  </m:oMathPara>
                </a14:m>
                <a:endParaRPr lang="en-US" altLang="en-US" dirty="0"/>
              </a:p>
              <a:p>
                <a:pPr marL="0" indent="0">
                  <a:lnSpc>
                    <a:spcPct val="130000"/>
                  </a:lnSpc>
                  <a:buNone/>
                </a:pPr>
                <a:endParaRPr lang="en-US" altLang="en-US" sz="3200" dirty="0"/>
              </a:p>
            </p:txBody>
          </p:sp>
        </mc:Choice>
        <mc:Fallback xmlns="">
          <p:sp>
            <p:nvSpPr>
              <p:cNvPr id="1456131" name="Rectangle 3"/>
              <p:cNvSpPr>
                <a:spLocks noGrp="1" noRot="1" noChangeAspect="1" noMove="1" noResize="1" noEditPoints="1" noAdjustHandles="1" noChangeArrowheads="1" noChangeShapeType="1" noTextEdit="1"/>
              </p:cNvSpPr>
              <p:nvPr>
                <p:ph type="body" idx="1"/>
              </p:nvPr>
            </p:nvSpPr>
            <p:spPr>
              <a:xfrm>
                <a:off x="685800" y="1519949"/>
                <a:ext cx="7772400" cy="4114800"/>
              </a:xfrm>
              <a:blipFill rotWithShape="0">
                <a:blip r:embed="rId3"/>
                <a:stretch>
                  <a:fillRect l="-1804" r="-2588"/>
                </a:stretch>
              </a:blipFill>
              <a:ln/>
            </p:spPr>
            <p:txBody>
              <a:bodyPr/>
              <a:lstStyle/>
              <a:p>
                <a:r>
                  <a:rPr lang="en-US">
                    <a:noFill/>
                  </a:rPr>
                  <a:t> </a:t>
                </a:r>
              </a:p>
            </p:txBody>
          </p:sp>
        </mc:Fallback>
      </mc:AlternateContent>
    </p:spTree>
    <p:extLst>
      <p:ext uri="{BB962C8B-B14F-4D97-AF65-F5344CB8AC3E}">
        <p14:creationId xmlns:p14="http://schemas.microsoft.com/office/powerpoint/2010/main" val="4183092299"/>
      </p:ext>
    </p:extLst>
  </p:cSld>
  <p:clrMapOvr>
    <a:masterClrMapping/>
  </p:clrMapOvr>
  <p:transition>
    <p:check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44</a:t>
            </a:fld>
            <a:endParaRPr lang="en-US" altLang="en-US"/>
          </a:p>
        </p:txBody>
      </p:sp>
      <p:sp>
        <p:nvSpPr>
          <p:cNvPr id="1456130" name="Rectangle 2"/>
          <p:cNvSpPr>
            <a:spLocks noGrp="1" noChangeArrowheads="1"/>
          </p:cNvSpPr>
          <p:nvPr>
            <p:ph type="title"/>
          </p:nvPr>
        </p:nvSpPr>
        <p:spPr>
          <a:xfrm>
            <a:off x="862012" y="259813"/>
            <a:ext cx="7848600" cy="1143000"/>
          </a:xfrm>
          <a:noFill/>
          <a:ln/>
        </p:spPr>
        <p:txBody>
          <a:bodyPr lIns="92075" tIns="46038" rIns="92075" bIns="46038"/>
          <a:lstStyle/>
          <a:p>
            <a:r>
              <a:rPr lang="en-US" altLang="en-US" sz="4000"/>
              <a:t>Mô hình trung bình trượt (MA(</a:t>
            </a:r>
            <a:r>
              <a:rPr lang="en-US" altLang="en-US" sz="4000" i="1"/>
              <a:t>q</a:t>
            </a:r>
            <a:r>
              <a:rPr lang="en-US" altLang="en-US" sz="4000"/>
              <a:t>))</a:t>
            </a:r>
          </a:p>
        </p:txBody>
      </p:sp>
      <mc:AlternateContent xmlns:mc="http://schemas.openxmlformats.org/markup-compatibility/2006" xmlns:a14="http://schemas.microsoft.com/office/drawing/2010/main">
        <mc:Choice Requires="a14">
          <p:sp>
            <p:nvSpPr>
              <p:cNvPr id="1456131" name="Rectangle 3"/>
              <p:cNvSpPr>
                <a:spLocks noGrp="1" noChangeArrowheads="1"/>
              </p:cNvSpPr>
              <p:nvPr>
                <p:ph type="body" idx="1"/>
              </p:nvPr>
            </p:nvSpPr>
            <p:spPr>
              <a:xfrm>
                <a:off x="685800" y="1519949"/>
                <a:ext cx="7772400" cy="4114800"/>
              </a:xfrm>
              <a:noFill/>
              <a:ln/>
            </p:spPr>
            <p:txBody>
              <a:bodyPr lIns="92075" tIns="46038" rIns="92075" bIns="46038"/>
              <a:lstStyle/>
              <a:p>
                <a:pPr>
                  <a:lnSpc>
                    <a:spcPct val="130000"/>
                  </a:lnSpc>
                </a:pPr>
                <a:r>
                  <a:rPr lang="en-US" altLang="en-US" sz="2800"/>
                  <a:t>Xác định quan hệ hồi quy tuyến tính giữa chuỗi thời gian và chuỗi tạo bởi các sai số dự báo từ </a:t>
                </a:r>
                <a:r>
                  <a:rPr lang="en-US" altLang="en-US" sz="2800" i="1"/>
                  <a:t>q</a:t>
                </a:r>
                <a:r>
                  <a:rPr lang="en-US" altLang="en-US" sz="2800"/>
                  <a:t> khoảng thời gian trước:</a:t>
                </a:r>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𝛾</m:t>
                      </m:r>
                      <m:r>
                        <a:rPr lang="en-US" altLang="en-US" sz="2800" i="1">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𝜀</m:t>
                          </m:r>
                        </m:e>
                        <m:sub>
                          <m:r>
                            <a:rPr lang="en-US" altLang="en-US" sz="2800" i="1">
                              <a:latin typeface="Cambria Math" panose="02040503050406030204" pitchFamily="18" charset="0"/>
                            </a:rPr>
                            <m:t>𝑡</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smtClean="0">
                              <a:latin typeface="Cambria Math" panose="02040503050406030204" pitchFamily="18" charset="0"/>
                              <a:ea typeface="Cambria Math" panose="02040503050406030204" pitchFamily="18" charset="0"/>
                            </a:rPr>
                            <m:t>𝜗</m:t>
                          </m:r>
                        </m:e>
                        <m:sub>
                          <m:r>
                            <a:rPr lang="en-US" altLang="en-US" sz="2800" i="1">
                              <a:latin typeface="Cambria Math" panose="02040503050406030204" pitchFamily="18" charset="0"/>
                              <a:ea typeface="Cambria Math" panose="02040503050406030204" pitchFamily="18" charset="0"/>
                            </a:rPr>
                            <m:t>1</m:t>
                          </m:r>
                        </m:sub>
                      </m:sSub>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𝐸</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𝜗</m:t>
                          </m:r>
                        </m:e>
                        <m:sub>
                          <m:r>
                            <a:rPr lang="en-US" altLang="en-US" sz="2800" b="0" i="1" smtClean="0">
                              <a:latin typeface="Cambria Math" panose="02040503050406030204" pitchFamily="18" charset="0"/>
                              <a:ea typeface="Cambria Math" panose="02040503050406030204" pitchFamily="18" charset="0"/>
                            </a:rPr>
                            <m:t>2</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𝐸</m:t>
                          </m:r>
                        </m:e>
                        <m:sub>
                          <m:r>
                            <a:rPr lang="en-US" altLang="en-US" sz="2800" i="1">
                              <a:latin typeface="Cambria Math" panose="02040503050406030204" pitchFamily="18" charset="0"/>
                            </a:rPr>
                            <m:t>𝑡</m:t>
                          </m:r>
                          <m:r>
                            <a:rPr lang="en-US" altLang="en-US" sz="2800" i="1">
                              <a:latin typeface="Cambria Math" panose="02040503050406030204" pitchFamily="18" charset="0"/>
                            </a:rPr>
                            <m:t>−2</m:t>
                          </m:r>
                        </m:sub>
                      </m:sSub>
                      <m:r>
                        <a:rPr lang="en-US" altLang="en-US" sz="2800" b="0" i="1" smtClean="0">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𝜗</m:t>
                          </m:r>
                        </m:e>
                        <m:sub>
                          <m:r>
                            <a:rPr lang="en-US" altLang="en-US" sz="2800" b="0" i="1" smtClean="0">
                              <a:latin typeface="Cambria Math" panose="02040503050406030204" pitchFamily="18" charset="0"/>
                              <a:ea typeface="Cambria Math" panose="02040503050406030204" pitchFamily="18" charset="0"/>
                            </a:rPr>
                            <m:t>𝑞</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𝐸</m:t>
                          </m:r>
                        </m:e>
                        <m:sub>
                          <m:r>
                            <a:rPr lang="en-US" altLang="en-US" sz="2800" i="1">
                              <a:latin typeface="Cambria Math" panose="02040503050406030204" pitchFamily="18" charset="0"/>
                            </a:rPr>
                            <m:t>𝑡</m:t>
                          </m:r>
                          <m:r>
                            <a:rPr lang="en-US" altLang="en-US" sz="2800" i="1">
                              <a:latin typeface="Cambria Math" panose="02040503050406030204" pitchFamily="18" charset="0"/>
                            </a:rPr>
                            <m:t>−</m:t>
                          </m:r>
                          <m:r>
                            <a:rPr lang="en-US" altLang="en-US" sz="2800" b="0" i="1" smtClean="0">
                              <a:latin typeface="Cambria Math" panose="02040503050406030204" pitchFamily="18" charset="0"/>
                            </a:rPr>
                            <m:t>𝑞</m:t>
                          </m:r>
                        </m:sub>
                      </m:sSub>
                    </m:oMath>
                  </m:oMathPara>
                </a14:m>
                <a:endParaRPr lang="en-US" altLang="en-US" sz="2800"/>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𝑓</m:t>
                          </m:r>
                        </m:e>
                        <m:sub>
                          <m:r>
                            <a:rPr lang="en-US" altLang="en-US" sz="2800" i="1">
                              <a:latin typeface="Cambria Math" panose="02040503050406030204" pitchFamily="18" charset="0"/>
                            </a:rPr>
                            <m:t>𝑡</m:t>
                          </m:r>
                          <m:r>
                            <a:rPr lang="en-US" altLang="en-US" sz="2800" b="0" i="1" smtClean="0">
                              <a:latin typeface="Cambria Math" panose="02040503050406030204" pitchFamily="18" charset="0"/>
                            </a:rPr>
                            <m:t>+1</m:t>
                          </m:r>
                        </m:sub>
                      </m:sSub>
                      <m:r>
                        <a:rPr lang="en-US" altLang="en-US" sz="2800" i="1">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𝛾</m:t>
                      </m:r>
                      <m:r>
                        <a:rPr lang="en-US" altLang="en-US" sz="2800" b="0" i="1" smtClean="0">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𝜗</m:t>
                          </m:r>
                        </m:e>
                        <m:sub>
                          <m:r>
                            <a:rPr lang="en-US" altLang="en-US" sz="2800" i="1">
                              <a:latin typeface="Cambria Math" panose="02040503050406030204" pitchFamily="18" charset="0"/>
                              <a:ea typeface="Cambria Math" panose="02040503050406030204" pitchFamily="18" charset="0"/>
                            </a:rPr>
                            <m:t>1</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𝐸</m:t>
                          </m:r>
                        </m:e>
                        <m:sub>
                          <m:r>
                            <a:rPr lang="en-US" altLang="en-US" sz="2800" i="1">
                              <a:latin typeface="Cambria Math" panose="02040503050406030204" pitchFamily="18" charset="0"/>
                            </a:rPr>
                            <m:t>𝑡</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𝜗</m:t>
                          </m:r>
                        </m:e>
                        <m:sub>
                          <m:r>
                            <a:rPr lang="en-US" altLang="en-US" sz="2800" i="1">
                              <a:latin typeface="Cambria Math" panose="02040503050406030204" pitchFamily="18" charset="0"/>
                              <a:ea typeface="Cambria Math" panose="02040503050406030204" pitchFamily="18" charset="0"/>
                            </a:rPr>
                            <m:t>2</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𝐸</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r>
                        <a:rPr lang="en-US" altLang="en-US" sz="2800" b="0" i="1" smtClean="0">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𝜗</m:t>
                          </m:r>
                        </m:e>
                        <m:sub>
                          <m:r>
                            <a:rPr lang="en-US" altLang="en-US" sz="2800" i="1">
                              <a:latin typeface="Cambria Math" panose="02040503050406030204" pitchFamily="18" charset="0"/>
                              <a:ea typeface="Cambria Math" panose="02040503050406030204" pitchFamily="18" charset="0"/>
                            </a:rPr>
                            <m:t>𝑞</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𝐸</m:t>
                          </m:r>
                        </m:e>
                        <m:sub>
                          <m:r>
                            <a:rPr lang="en-US" altLang="en-US" sz="2800" i="1">
                              <a:latin typeface="Cambria Math" panose="02040503050406030204" pitchFamily="18" charset="0"/>
                            </a:rPr>
                            <m:t>𝑡</m:t>
                          </m:r>
                          <m:r>
                            <a:rPr lang="en-US" altLang="en-US" sz="2800" i="1">
                              <a:latin typeface="Cambria Math" panose="02040503050406030204" pitchFamily="18" charset="0"/>
                            </a:rPr>
                            <m:t>−</m:t>
                          </m:r>
                          <m:r>
                            <a:rPr lang="en-US" altLang="en-US" sz="2800" i="1">
                              <a:latin typeface="Cambria Math" panose="02040503050406030204" pitchFamily="18" charset="0"/>
                            </a:rPr>
                            <m:t>𝑞</m:t>
                          </m:r>
                          <m:r>
                            <a:rPr lang="en-US" altLang="en-US" sz="2800" b="0" i="1" smtClean="0">
                              <a:latin typeface="Cambria Math" panose="02040503050406030204" pitchFamily="18" charset="0"/>
                            </a:rPr>
                            <m:t>+1</m:t>
                          </m:r>
                        </m:sub>
                      </m:sSub>
                    </m:oMath>
                  </m:oMathPara>
                </a14:m>
                <a:endParaRPr lang="en-US" altLang="en-US" sz="2800"/>
              </a:p>
              <a:p>
                <a:pPr marL="0" indent="0">
                  <a:lnSpc>
                    <a:spcPct val="130000"/>
                  </a:lnSpc>
                  <a:buNone/>
                </a:pPr>
                <a:endParaRPr lang="en-US" altLang="en-US" sz="2800"/>
              </a:p>
              <a:p>
                <a:pPr>
                  <a:lnSpc>
                    <a:spcPct val="130000"/>
                  </a:lnSpc>
                </a:pPr>
                <a:endParaRPr lang="en-US" altLang="en-US" sz="2800" dirty="0"/>
              </a:p>
            </p:txBody>
          </p:sp>
        </mc:Choice>
        <mc:Fallback xmlns="">
          <p:sp>
            <p:nvSpPr>
              <p:cNvPr id="1456131" name="Rectangle 3"/>
              <p:cNvSpPr>
                <a:spLocks noGrp="1" noRot="1" noChangeAspect="1" noMove="1" noResize="1" noEditPoints="1" noAdjustHandles="1" noChangeArrowheads="1" noChangeShapeType="1" noTextEdit="1"/>
              </p:cNvSpPr>
              <p:nvPr>
                <p:ph type="body" idx="1"/>
              </p:nvPr>
            </p:nvSpPr>
            <p:spPr>
              <a:xfrm>
                <a:off x="685800" y="1519949"/>
                <a:ext cx="7772400" cy="4114800"/>
              </a:xfrm>
              <a:blipFill rotWithShape="0">
                <a:blip r:embed="rId3"/>
                <a:stretch>
                  <a:fillRect l="-1412"/>
                </a:stretch>
              </a:blipFill>
              <a:ln/>
            </p:spPr>
            <p:txBody>
              <a:bodyPr/>
              <a:lstStyle/>
              <a:p>
                <a:r>
                  <a:rPr lang="en-US">
                    <a:noFill/>
                  </a:rPr>
                  <a:t> </a:t>
                </a:r>
              </a:p>
            </p:txBody>
          </p:sp>
        </mc:Fallback>
      </mc:AlternateContent>
    </p:spTree>
    <p:extLst>
      <p:ext uri="{BB962C8B-B14F-4D97-AF65-F5344CB8AC3E}">
        <p14:creationId xmlns:p14="http://schemas.microsoft.com/office/powerpoint/2010/main" val="2733938070"/>
      </p:ext>
    </p:extLst>
  </p:cSld>
  <p:clrMapOvr>
    <a:masterClrMapping/>
  </p:clrMapOvr>
  <p:transition>
    <p:check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45</a:t>
            </a:fld>
            <a:endParaRPr lang="en-US" altLang="en-US"/>
          </a:p>
        </p:txBody>
      </p:sp>
      <p:sp>
        <p:nvSpPr>
          <p:cNvPr id="1456130" name="Rectangle 2"/>
          <p:cNvSpPr>
            <a:spLocks noGrp="1" noChangeArrowheads="1"/>
          </p:cNvSpPr>
          <p:nvPr>
            <p:ph type="title"/>
          </p:nvPr>
        </p:nvSpPr>
        <p:spPr>
          <a:xfrm>
            <a:off x="862012" y="259813"/>
            <a:ext cx="7848600" cy="1143000"/>
          </a:xfrm>
          <a:noFill/>
          <a:ln/>
        </p:spPr>
        <p:txBody>
          <a:bodyPr lIns="92075" tIns="46038" rIns="92075" bIns="46038"/>
          <a:lstStyle/>
          <a:p>
            <a:r>
              <a:rPr lang="en-US" altLang="en-US" sz="4000"/>
              <a:t>Mô hình tự hồi quy trung bình trượt (ARMA(</a:t>
            </a:r>
            <a:r>
              <a:rPr lang="en-US" altLang="en-US" sz="4000" i="1"/>
              <a:t>p</a:t>
            </a:r>
            <a:r>
              <a:rPr lang="en-US" altLang="en-US" sz="4000"/>
              <a:t>,</a:t>
            </a:r>
            <a:r>
              <a:rPr lang="en-US" altLang="en-US" sz="4000" i="1"/>
              <a:t>q</a:t>
            </a:r>
            <a:r>
              <a:rPr lang="en-US" altLang="en-US" sz="4000"/>
              <a:t>))</a:t>
            </a:r>
          </a:p>
        </p:txBody>
      </p:sp>
      <mc:AlternateContent xmlns:mc="http://schemas.openxmlformats.org/markup-compatibility/2006" xmlns:a14="http://schemas.microsoft.com/office/drawing/2010/main">
        <mc:Choice Requires="a14">
          <p:sp>
            <p:nvSpPr>
              <p:cNvPr id="1456131" name="Rectangle 3"/>
              <p:cNvSpPr>
                <a:spLocks noGrp="1" noChangeArrowheads="1"/>
              </p:cNvSpPr>
              <p:nvPr>
                <p:ph type="body" idx="1"/>
              </p:nvPr>
            </p:nvSpPr>
            <p:spPr>
              <a:xfrm>
                <a:off x="685800" y="1519949"/>
                <a:ext cx="7772400" cy="4114800"/>
              </a:xfrm>
              <a:noFill/>
              <a:ln/>
            </p:spPr>
            <p:txBody>
              <a:bodyPr lIns="92075" tIns="46038" rIns="92075" bIns="46038"/>
              <a:lstStyle/>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en-US" sz="2800" i="1" smtClean="0">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oMath>
                  </m:oMathPara>
                </a14:m>
                <a:endParaRPr lang="en-US" altLang="en-US" sz="2800" i="1">
                  <a:latin typeface="Cambria Math" panose="02040503050406030204" pitchFamily="18" charset="0"/>
                </a:endParaRPr>
              </a:p>
              <a:p>
                <a:pPr marL="0" indent="0">
                  <a:lnSpc>
                    <a:spcPct val="130000"/>
                  </a:lnSpc>
                  <a:buNone/>
                </a:pPr>
                <a14:m>
                  <m:oMathPara xmlns:m="http://schemas.openxmlformats.org/officeDocument/2006/math">
                    <m:oMathParaPr>
                      <m:jc m:val="centerGroup"/>
                    </m:oMathParaPr>
                    <m:oMath xmlns:m="http://schemas.openxmlformats.org/officeDocument/2006/math">
                      <m:r>
                        <a:rPr lang="en-US" altLang="en-US" sz="2800" i="1">
                          <a:latin typeface="Cambria Math" panose="02040503050406030204" pitchFamily="18" charset="0"/>
                          <a:ea typeface="Cambria Math" panose="02040503050406030204" pitchFamily="18" charset="0"/>
                        </a:rPr>
                        <m:t>𝛾</m:t>
                      </m:r>
                      <m:r>
                        <a:rPr lang="en-US" altLang="en-US" sz="2800" i="1">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i="1">
                              <a:latin typeface="Cambria Math" panose="02040503050406030204" pitchFamily="18" charset="0"/>
                              <a:ea typeface="Cambria Math" panose="02040503050406030204" pitchFamily="18" charset="0"/>
                            </a:rPr>
                            <m:t>1</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r>
                        <a:rPr lang="en-US" altLang="en-US" sz="2800" i="1">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i="1">
                              <a:latin typeface="Cambria Math" panose="02040503050406030204" pitchFamily="18" charset="0"/>
                              <a:ea typeface="Cambria Math" panose="02040503050406030204" pitchFamily="18" charset="0"/>
                            </a:rPr>
                            <m:t>2</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r>
                            <a:rPr lang="en-US" altLang="en-US" sz="2800" i="1">
                              <a:latin typeface="Cambria Math" panose="02040503050406030204" pitchFamily="18" charset="0"/>
                            </a:rPr>
                            <m:t>−2</m:t>
                          </m:r>
                        </m:sub>
                      </m:sSub>
                      <m:r>
                        <a:rPr lang="en-US" altLang="en-US" sz="2800" i="1">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i="1">
                              <a:latin typeface="Cambria Math" panose="02040503050406030204" pitchFamily="18" charset="0"/>
                              <a:ea typeface="Cambria Math" panose="02040503050406030204" pitchFamily="18" charset="0"/>
                            </a:rPr>
                            <m:t>𝑝</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r>
                            <a:rPr lang="en-US" altLang="en-US" sz="2800" i="1">
                              <a:latin typeface="Cambria Math" panose="02040503050406030204" pitchFamily="18" charset="0"/>
                            </a:rPr>
                            <m:t>−</m:t>
                          </m:r>
                          <m:r>
                            <a:rPr lang="en-US" altLang="en-US" sz="2800" i="1">
                              <a:latin typeface="Cambria Math" panose="02040503050406030204" pitchFamily="18" charset="0"/>
                            </a:rPr>
                            <m:t>𝑝</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𝜀</m:t>
                          </m:r>
                        </m:e>
                        <m:sub>
                          <m:r>
                            <a:rPr lang="en-US" altLang="en-US" sz="2800" i="1">
                              <a:latin typeface="Cambria Math" panose="02040503050406030204" pitchFamily="18" charset="0"/>
                            </a:rPr>
                            <m:t>𝑡</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smtClean="0">
                              <a:latin typeface="Cambria Math" panose="02040503050406030204" pitchFamily="18" charset="0"/>
                              <a:ea typeface="Cambria Math" panose="02040503050406030204" pitchFamily="18" charset="0"/>
                            </a:rPr>
                            <m:t>𝜗</m:t>
                          </m:r>
                        </m:e>
                        <m:sub>
                          <m:r>
                            <a:rPr lang="en-US" altLang="en-US" sz="2800" i="1">
                              <a:latin typeface="Cambria Math" panose="02040503050406030204" pitchFamily="18" charset="0"/>
                              <a:ea typeface="Cambria Math" panose="02040503050406030204" pitchFamily="18" charset="0"/>
                            </a:rPr>
                            <m:t>1</m:t>
                          </m:r>
                        </m:sub>
                      </m:sSub>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𝐸</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𝜗</m:t>
                          </m:r>
                        </m:e>
                        <m:sub>
                          <m:r>
                            <a:rPr lang="en-US" altLang="en-US" sz="2800" b="0" i="1" smtClean="0">
                              <a:latin typeface="Cambria Math" panose="02040503050406030204" pitchFamily="18" charset="0"/>
                              <a:ea typeface="Cambria Math" panose="02040503050406030204" pitchFamily="18" charset="0"/>
                            </a:rPr>
                            <m:t>2</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𝐸</m:t>
                          </m:r>
                        </m:e>
                        <m:sub>
                          <m:r>
                            <a:rPr lang="en-US" altLang="en-US" sz="2800" i="1">
                              <a:latin typeface="Cambria Math" panose="02040503050406030204" pitchFamily="18" charset="0"/>
                            </a:rPr>
                            <m:t>𝑡</m:t>
                          </m:r>
                          <m:r>
                            <a:rPr lang="en-US" altLang="en-US" sz="2800" i="1">
                              <a:latin typeface="Cambria Math" panose="02040503050406030204" pitchFamily="18" charset="0"/>
                            </a:rPr>
                            <m:t>−2</m:t>
                          </m:r>
                        </m:sub>
                      </m:sSub>
                      <m:r>
                        <a:rPr lang="en-US" altLang="en-US" sz="2800" b="0" i="1" smtClean="0">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𝜗</m:t>
                          </m:r>
                        </m:e>
                        <m:sub>
                          <m:r>
                            <a:rPr lang="en-US" altLang="en-US" sz="2800" b="0" i="1" smtClean="0">
                              <a:latin typeface="Cambria Math" panose="02040503050406030204" pitchFamily="18" charset="0"/>
                              <a:ea typeface="Cambria Math" panose="02040503050406030204" pitchFamily="18" charset="0"/>
                            </a:rPr>
                            <m:t>𝑞</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𝐸</m:t>
                          </m:r>
                        </m:e>
                        <m:sub>
                          <m:r>
                            <a:rPr lang="en-US" altLang="en-US" sz="2800" i="1">
                              <a:latin typeface="Cambria Math" panose="02040503050406030204" pitchFamily="18" charset="0"/>
                            </a:rPr>
                            <m:t>𝑡</m:t>
                          </m:r>
                          <m:r>
                            <a:rPr lang="en-US" altLang="en-US" sz="2800" i="1">
                              <a:latin typeface="Cambria Math" panose="02040503050406030204" pitchFamily="18" charset="0"/>
                            </a:rPr>
                            <m:t>−</m:t>
                          </m:r>
                          <m:r>
                            <a:rPr lang="en-US" altLang="en-US" sz="2800" b="0" i="1" smtClean="0">
                              <a:latin typeface="Cambria Math" panose="02040503050406030204" pitchFamily="18" charset="0"/>
                            </a:rPr>
                            <m:t>𝑞</m:t>
                          </m:r>
                        </m:sub>
                      </m:sSub>
                    </m:oMath>
                  </m:oMathPara>
                </a14:m>
                <a:endParaRPr lang="en-US" altLang="en-US" sz="2800"/>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𝑓</m:t>
                          </m:r>
                        </m:e>
                        <m:sub>
                          <m:r>
                            <a:rPr lang="en-US" altLang="en-US" sz="2800" i="1">
                              <a:latin typeface="Cambria Math" panose="02040503050406030204" pitchFamily="18" charset="0"/>
                            </a:rPr>
                            <m:t>𝑡</m:t>
                          </m:r>
                          <m:r>
                            <a:rPr lang="en-US" altLang="en-US" sz="2800" b="0" i="1" smtClean="0">
                              <a:latin typeface="Cambria Math" panose="02040503050406030204" pitchFamily="18" charset="0"/>
                            </a:rPr>
                            <m:t>+1</m:t>
                          </m:r>
                        </m:sub>
                      </m:sSub>
                      <m:r>
                        <a:rPr lang="en-US" altLang="en-US" sz="2800" i="1">
                          <a:latin typeface="Cambria Math" panose="02040503050406030204" pitchFamily="18" charset="0"/>
                        </a:rPr>
                        <m:t>=</m:t>
                      </m:r>
                    </m:oMath>
                  </m:oMathPara>
                </a14:m>
                <a:endParaRPr lang="en-US" altLang="en-US" sz="2800" i="1">
                  <a:latin typeface="Cambria Math" panose="02040503050406030204" pitchFamily="18" charset="0"/>
                </a:endParaRPr>
              </a:p>
              <a:p>
                <a:pPr marL="0" indent="0">
                  <a:lnSpc>
                    <a:spcPct val="130000"/>
                  </a:lnSpc>
                  <a:buNone/>
                </a:pPr>
                <a14:m>
                  <m:oMathPara xmlns:m="http://schemas.openxmlformats.org/officeDocument/2006/math">
                    <m:oMathParaPr>
                      <m:jc m:val="centerGroup"/>
                    </m:oMathParaPr>
                    <m:oMath xmlns:m="http://schemas.openxmlformats.org/officeDocument/2006/math">
                      <m:r>
                        <a:rPr lang="en-US" altLang="en-US" sz="2800" i="1">
                          <a:latin typeface="Cambria Math" panose="02040503050406030204" pitchFamily="18" charset="0"/>
                          <a:ea typeface="Cambria Math" panose="02040503050406030204" pitchFamily="18" charset="0"/>
                        </a:rPr>
                        <m:t>𝛾</m:t>
                      </m:r>
                      <m:r>
                        <a:rPr lang="en-US" altLang="en-US" sz="2800" b="0" i="1" smtClean="0">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i="1">
                              <a:latin typeface="Cambria Math" panose="02040503050406030204" pitchFamily="18" charset="0"/>
                              <a:ea typeface="Cambria Math" panose="02040503050406030204" pitchFamily="18" charset="0"/>
                            </a:rPr>
                            <m:t>1</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i="1">
                              <a:latin typeface="Cambria Math" panose="02040503050406030204" pitchFamily="18" charset="0"/>
                              <a:ea typeface="Cambria Math" panose="02040503050406030204" pitchFamily="18" charset="0"/>
                            </a:rPr>
                            <m:t>2</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r>
                        <a:rPr lang="en-US" altLang="en-US" sz="2800" i="1">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i="1">
                              <a:latin typeface="Cambria Math" panose="02040503050406030204" pitchFamily="18" charset="0"/>
                              <a:ea typeface="Cambria Math" panose="02040503050406030204" pitchFamily="18" charset="0"/>
                            </a:rPr>
                            <m:t>𝑝</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r>
                            <a:rPr lang="en-US" altLang="en-US" sz="2800" i="1">
                              <a:latin typeface="Cambria Math" panose="02040503050406030204" pitchFamily="18" charset="0"/>
                            </a:rPr>
                            <m:t>−</m:t>
                          </m:r>
                          <m:r>
                            <a:rPr lang="en-US" altLang="en-US" sz="2800" i="1">
                              <a:latin typeface="Cambria Math" panose="02040503050406030204" pitchFamily="18" charset="0"/>
                            </a:rPr>
                            <m:t>𝑝</m:t>
                          </m:r>
                          <m:r>
                            <a:rPr lang="en-US" altLang="en-US" sz="2800" i="1">
                              <a:latin typeface="Cambria Math" panose="02040503050406030204" pitchFamily="18" charset="0"/>
                            </a:rPr>
                            <m:t>+1</m:t>
                          </m:r>
                        </m:sub>
                      </m:sSub>
                      <m:r>
                        <a:rPr lang="en-US" altLang="en-US" sz="2800" b="0" i="1" smtClean="0">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𝜗</m:t>
                          </m:r>
                        </m:e>
                        <m:sub>
                          <m:r>
                            <a:rPr lang="en-US" altLang="en-US" sz="2800" i="1">
                              <a:latin typeface="Cambria Math" panose="02040503050406030204" pitchFamily="18" charset="0"/>
                              <a:ea typeface="Cambria Math" panose="02040503050406030204" pitchFamily="18" charset="0"/>
                            </a:rPr>
                            <m:t>1</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𝐸</m:t>
                          </m:r>
                        </m:e>
                        <m:sub>
                          <m:r>
                            <a:rPr lang="en-US" altLang="en-US" sz="2800" i="1">
                              <a:latin typeface="Cambria Math" panose="02040503050406030204" pitchFamily="18" charset="0"/>
                            </a:rPr>
                            <m:t>𝑡</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𝜗</m:t>
                          </m:r>
                        </m:e>
                        <m:sub>
                          <m:r>
                            <a:rPr lang="en-US" altLang="en-US" sz="2800" i="1">
                              <a:latin typeface="Cambria Math" panose="02040503050406030204" pitchFamily="18" charset="0"/>
                              <a:ea typeface="Cambria Math" panose="02040503050406030204" pitchFamily="18" charset="0"/>
                            </a:rPr>
                            <m:t>2</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𝐸</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r>
                        <a:rPr lang="en-US" altLang="en-US" sz="2800" b="0" i="1" smtClean="0">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𝜗</m:t>
                          </m:r>
                        </m:e>
                        <m:sub>
                          <m:r>
                            <a:rPr lang="en-US" altLang="en-US" sz="2800" i="1">
                              <a:latin typeface="Cambria Math" panose="02040503050406030204" pitchFamily="18" charset="0"/>
                              <a:ea typeface="Cambria Math" panose="02040503050406030204" pitchFamily="18" charset="0"/>
                            </a:rPr>
                            <m:t>𝑞</m:t>
                          </m:r>
                        </m:sub>
                      </m:sSub>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𝐸</m:t>
                          </m:r>
                        </m:e>
                        <m:sub>
                          <m:r>
                            <a:rPr lang="en-US" altLang="en-US" sz="2800" i="1">
                              <a:latin typeface="Cambria Math" panose="02040503050406030204" pitchFamily="18" charset="0"/>
                            </a:rPr>
                            <m:t>𝑡</m:t>
                          </m:r>
                          <m:r>
                            <a:rPr lang="en-US" altLang="en-US" sz="2800" i="1">
                              <a:latin typeface="Cambria Math" panose="02040503050406030204" pitchFamily="18" charset="0"/>
                            </a:rPr>
                            <m:t>−</m:t>
                          </m:r>
                          <m:r>
                            <a:rPr lang="en-US" altLang="en-US" sz="2800" i="1">
                              <a:latin typeface="Cambria Math" panose="02040503050406030204" pitchFamily="18" charset="0"/>
                            </a:rPr>
                            <m:t>𝑞</m:t>
                          </m:r>
                          <m:r>
                            <a:rPr lang="en-US" altLang="en-US" sz="2800" b="0" i="1" smtClean="0">
                              <a:latin typeface="Cambria Math" panose="02040503050406030204" pitchFamily="18" charset="0"/>
                            </a:rPr>
                            <m:t>+1</m:t>
                          </m:r>
                        </m:sub>
                      </m:sSub>
                    </m:oMath>
                  </m:oMathPara>
                </a14:m>
                <a:endParaRPr lang="en-US" altLang="en-US" sz="2800"/>
              </a:p>
              <a:p>
                <a:pPr marL="0" indent="0">
                  <a:lnSpc>
                    <a:spcPct val="130000"/>
                  </a:lnSpc>
                  <a:buNone/>
                </a:pPr>
                <a:endParaRPr lang="en-US" altLang="en-US" sz="2800"/>
              </a:p>
              <a:p>
                <a:pPr>
                  <a:lnSpc>
                    <a:spcPct val="130000"/>
                  </a:lnSpc>
                </a:pPr>
                <a:endParaRPr lang="en-US" altLang="en-US" sz="2800" dirty="0"/>
              </a:p>
            </p:txBody>
          </p:sp>
        </mc:Choice>
        <mc:Fallback xmlns="">
          <p:sp>
            <p:nvSpPr>
              <p:cNvPr id="1456131" name="Rectangle 3"/>
              <p:cNvSpPr>
                <a:spLocks noGrp="1" noRot="1" noChangeAspect="1" noMove="1" noResize="1" noEditPoints="1" noAdjustHandles="1" noChangeArrowheads="1" noChangeShapeType="1" noTextEdit="1"/>
              </p:cNvSpPr>
              <p:nvPr>
                <p:ph type="body" idx="1"/>
              </p:nvPr>
            </p:nvSpPr>
            <p:spPr>
              <a:xfrm>
                <a:off x="685800" y="1519949"/>
                <a:ext cx="7772400" cy="4114800"/>
              </a:xfrm>
              <a:blipFill rotWithShape="0">
                <a:blip r:embed="rId3"/>
                <a:stretch>
                  <a:fillRect/>
                </a:stretch>
              </a:blipFill>
              <a:ln/>
            </p:spPr>
            <p:txBody>
              <a:bodyPr/>
              <a:lstStyle/>
              <a:p>
                <a:r>
                  <a:rPr lang="en-US">
                    <a:noFill/>
                  </a:rPr>
                  <a:t> </a:t>
                </a:r>
              </a:p>
            </p:txBody>
          </p:sp>
        </mc:Fallback>
      </mc:AlternateContent>
    </p:spTree>
    <p:extLst>
      <p:ext uri="{BB962C8B-B14F-4D97-AF65-F5344CB8AC3E}">
        <p14:creationId xmlns:p14="http://schemas.microsoft.com/office/powerpoint/2010/main" val="3372368287"/>
      </p:ext>
    </p:extLst>
  </p:cSld>
  <p:clrMapOvr>
    <a:masterClrMapping/>
  </p:clrMapOvr>
  <p:transition>
    <p:check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46</a:t>
            </a:fld>
            <a:endParaRPr lang="en-US" altLang="en-US"/>
          </a:p>
        </p:txBody>
      </p:sp>
      <p:sp>
        <p:nvSpPr>
          <p:cNvPr id="1456130" name="Rectangle 2"/>
          <p:cNvSpPr>
            <a:spLocks noGrp="1" noChangeArrowheads="1"/>
          </p:cNvSpPr>
          <p:nvPr>
            <p:ph type="title"/>
          </p:nvPr>
        </p:nvSpPr>
        <p:spPr>
          <a:xfrm>
            <a:off x="862012" y="259813"/>
            <a:ext cx="7848600" cy="1143000"/>
          </a:xfrm>
          <a:noFill/>
          <a:ln/>
        </p:spPr>
        <p:txBody>
          <a:bodyPr lIns="92075" tIns="46038" rIns="92075" bIns="46038"/>
          <a:lstStyle/>
          <a:p>
            <a:r>
              <a:rPr lang="en-US" altLang="en-US" sz="4000"/>
              <a:t>Mô hình tự hồi quy trung bình trượt tích hợp (ARIMA(</a:t>
            </a:r>
            <a:r>
              <a:rPr lang="en-US" altLang="en-US" sz="4000" i="1"/>
              <a:t>p</a:t>
            </a:r>
            <a:r>
              <a:rPr lang="en-US" altLang="en-US" sz="4000"/>
              <a:t>,</a:t>
            </a:r>
            <a:r>
              <a:rPr lang="en-US" altLang="en-US" sz="4000" i="1"/>
              <a:t>q</a:t>
            </a:r>
            <a:r>
              <a:rPr lang="en-US" altLang="en-US" sz="4000"/>
              <a:t>,</a:t>
            </a:r>
            <a:r>
              <a:rPr lang="en-US" altLang="en-US" sz="4000" i="1"/>
              <a:t>d</a:t>
            </a:r>
            <a:r>
              <a:rPr lang="en-US" altLang="en-US" sz="4000"/>
              <a:t>))</a:t>
            </a:r>
          </a:p>
        </p:txBody>
      </p:sp>
      <mc:AlternateContent xmlns:mc="http://schemas.openxmlformats.org/markup-compatibility/2006" xmlns:a14="http://schemas.microsoft.com/office/drawing/2010/main">
        <mc:Choice Requires="a14">
          <p:sp>
            <p:nvSpPr>
              <p:cNvPr id="1456131" name="Rectangle 3"/>
              <p:cNvSpPr>
                <a:spLocks noGrp="1" noChangeArrowheads="1"/>
              </p:cNvSpPr>
              <p:nvPr>
                <p:ph type="body" idx="1"/>
              </p:nvPr>
            </p:nvSpPr>
            <p:spPr>
              <a:xfrm>
                <a:off x="685800" y="1519949"/>
                <a:ext cx="7772400" cy="4114800"/>
              </a:xfrm>
              <a:noFill/>
              <a:ln/>
            </p:spPr>
            <p:txBody>
              <a:bodyPr lIns="92075" tIns="46038" rIns="92075" bIns="46038"/>
              <a:lstStyle/>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𝐴</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sSup>
                        <m:sSupPr>
                          <m:ctrlPr>
                            <a:rPr lang="en-US" altLang="en-US" sz="2800" i="1" smtClean="0">
                              <a:latin typeface="Cambria Math" panose="02040503050406030204" pitchFamily="18" charset="0"/>
                            </a:rPr>
                          </m:ctrlPr>
                        </m:sSupPr>
                        <m:e>
                          <m:r>
                            <a:rPr lang="en-US" altLang="en-US" sz="2800" i="1" smtClean="0">
                              <a:latin typeface="Cambria Math" panose="02040503050406030204" pitchFamily="18" charset="0"/>
                              <a:ea typeface="Cambria Math" panose="02040503050406030204" pitchFamily="18" charset="0"/>
                            </a:rPr>
                            <m:t>𝛻</m:t>
                          </m:r>
                        </m:e>
                        <m:sup>
                          <m:r>
                            <a:rPr lang="en-US" altLang="en-US" sz="2800" b="0" i="1" smtClean="0">
                              <a:latin typeface="Cambria Math" panose="02040503050406030204" pitchFamily="18" charset="0"/>
                            </a:rPr>
                            <m:t>𝑑</m:t>
                          </m:r>
                        </m:sup>
                      </m:sSup>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𝑌</m:t>
                          </m:r>
                        </m:e>
                        <m:sub>
                          <m:r>
                            <a:rPr lang="en-US" altLang="en-US" sz="2800" i="1">
                              <a:latin typeface="Cambria Math" panose="02040503050406030204" pitchFamily="18" charset="0"/>
                            </a:rPr>
                            <m:t>𝑡</m:t>
                          </m:r>
                        </m:sub>
                      </m:sSub>
                      <m:r>
                        <a:rPr lang="en-US" altLang="en-US" sz="2800" b="0" i="1" smtClean="0">
                          <a:latin typeface="Cambria Math" panose="02040503050406030204" pitchFamily="18" charset="0"/>
                        </a:rPr>
                        <m:t>=</m:t>
                      </m:r>
                    </m:oMath>
                  </m:oMathPara>
                </a14:m>
                <a:endParaRPr lang="en-US" altLang="en-US" sz="2800" i="1">
                  <a:latin typeface="Cambria Math" panose="02040503050406030204" pitchFamily="18" charset="0"/>
                </a:endParaRPr>
              </a:p>
              <a:p>
                <a:pPr marL="0" indent="0">
                  <a:lnSpc>
                    <a:spcPct val="130000"/>
                  </a:lnSpc>
                  <a:buNone/>
                </a:pPr>
                <a14:m>
                  <m:oMathPara xmlns:m="http://schemas.openxmlformats.org/officeDocument/2006/math">
                    <m:oMathParaPr>
                      <m:jc m:val="centerGroup"/>
                    </m:oMathParaPr>
                    <m:oMath xmlns:m="http://schemas.openxmlformats.org/officeDocument/2006/math">
                      <m:r>
                        <a:rPr lang="en-US" altLang="en-US" sz="2800" i="1">
                          <a:latin typeface="Cambria Math" panose="02040503050406030204" pitchFamily="18" charset="0"/>
                          <a:ea typeface="Cambria Math" panose="02040503050406030204" pitchFamily="18" charset="0"/>
                        </a:rPr>
                        <m:t>𝛾</m:t>
                      </m:r>
                      <m:r>
                        <a:rPr lang="en-US" altLang="en-US" sz="2800" i="1">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𝜀</m:t>
                          </m:r>
                        </m:e>
                        <m:sub>
                          <m:r>
                            <a:rPr lang="en-US" altLang="en-US" sz="2800" i="1">
                              <a:latin typeface="Cambria Math" panose="02040503050406030204" pitchFamily="18" charset="0"/>
                            </a:rPr>
                            <m:t>𝑡</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i="1">
                              <a:latin typeface="Cambria Math" panose="02040503050406030204" pitchFamily="18" charset="0"/>
                              <a:ea typeface="Cambria Math" panose="02040503050406030204" pitchFamily="18" charset="0"/>
                            </a:rPr>
                            <m:t>1</m:t>
                          </m:r>
                        </m:sub>
                      </m:sSub>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𝐴</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r>
                        <a:rPr lang="en-US" altLang="en-US" sz="2800" i="1">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i="1">
                              <a:latin typeface="Cambria Math" panose="02040503050406030204" pitchFamily="18" charset="0"/>
                              <a:ea typeface="Cambria Math" panose="02040503050406030204" pitchFamily="18" charset="0"/>
                            </a:rPr>
                            <m:t>2</m:t>
                          </m:r>
                        </m:sub>
                      </m:sSub>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𝐴</m:t>
                          </m:r>
                        </m:e>
                        <m:sub>
                          <m:r>
                            <a:rPr lang="en-US" altLang="en-US" sz="2800" i="1">
                              <a:latin typeface="Cambria Math" panose="02040503050406030204" pitchFamily="18" charset="0"/>
                            </a:rPr>
                            <m:t>𝑡</m:t>
                          </m:r>
                          <m:r>
                            <a:rPr lang="en-US" altLang="en-US" sz="2800" i="1">
                              <a:latin typeface="Cambria Math" panose="02040503050406030204" pitchFamily="18" charset="0"/>
                            </a:rPr>
                            <m:t>−2</m:t>
                          </m:r>
                        </m:sub>
                      </m:sSub>
                      <m:r>
                        <a:rPr lang="en-US" altLang="en-US" sz="2800" i="1">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i="1">
                              <a:latin typeface="Cambria Math" panose="02040503050406030204" pitchFamily="18" charset="0"/>
                              <a:ea typeface="Cambria Math" panose="02040503050406030204" pitchFamily="18" charset="0"/>
                            </a:rPr>
                            <m:t>𝑝</m:t>
                          </m:r>
                        </m:sub>
                      </m:sSub>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𝐴</m:t>
                          </m:r>
                        </m:e>
                        <m:sub>
                          <m:r>
                            <a:rPr lang="en-US" altLang="en-US" sz="2800" i="1">
                              <a:latin typeface="Cambria Math" panose="02040503050406030204" pitchFamily="18" charset="0"/>
                            </a:rPr>
                            <m:t>𝑡</m:t>
                          </m:r>
                          <m:r>
                            <a:rPr lang="en-US" altLang="en-US" sz="2800" i="1">
                              <a:latin typeface="Cambria Math" panose="02040503050406030204" pitchFamily="18" charset="0"/>
                            </a:rPr>
                            <m:t>−</m:t>
                          </m:r>
                          <m:r>
                            <a:rPr lang="en-US" altLang="en-US" sz="2800" i="1">
                              <a:latin typeface="Cambria Math" panose="02040503050406030204" pitchFamily="18" charset="0"/>
                            </a:rPr>
                            <m:t>𝑝</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smtClean="0">
                              <a:latin typeface="Cambria Math" panose="02040503050406030204" pitchFamily="18" charset="0"/>
                              <a:ea typeface="Cambria Math" panose="02040503050406030204" pitchFamily="18" charset="0"/>
                            </a:rPr>
                            <m:t>𝜗</m:t>
                          </m:r>
                        </m:e>
                        <m:sub>
                          <m:r>
                            <a:rPr lang="en-US" altLang="en-US" sz="2800" i="1">
                              <a:latin typeface="Cambria Math" panose="02040503050406030204" pitchFamily="18" charset="0"/>
                              <a:ea typeface="Cambria Math" panose="02040503050406030204" pitchFamily="18" charset="0"/>
                            </a:rPr>
                            <m:t>1</m:t>
                          </m:r>
                        </m:sub>
                      </m:sSub>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𝑧</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𝜗</m:t>
                          </m:r>
                        </m:e>
                        <m:sub>
                          <m:r>
                            <a:rPr lang="en-US" altLang="en-US" sz="2800" b="0" i="1" smtClean="0">
                              <a:latin typeface="Cambria Math" panose="02040503050406030204" pitchFamily="18" charset="0"/>
                              <a:ea typeface="Cambria Math" panose="02040503050406030204" pitchFamily="18" charset="0"/>
                            </a:rPr>
                            <m:t>2</m:t>
                          </m:r>
                        </m:sub>
                      </m:sSub>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𝑧</m:t>
                          </m:r>
                        </m:e>
                        <m:sub>
                          <m:r>
                            <a:rPr lang="en-US" altLang="en-US" sz="2800" i="1">
                              <a:latin typeface="Cambria Math" panose="02040503050406030204" pitchFamily="18" charset="0"/>
                            </a:rPr>
                            <m:t>𝑡</m:t>
                          </m:r>
                          <m:r>
                            <a:rPr lang="en-US" altLang="en-US" sz="2800" i="1">
                              <a:latin typeface="Cambria Math" panose="02040503050406030204" pitchFamily="18" charset="0"/>
                            </a:rPr>
                            <m:t>−2</m:t>
                          </m:r>
                        </m:sub>
                      </m:sSub>
                      <m:r>
                        <a:rPr lang="en-US" altLang="en-US" sz="2800" b="0" i="1" smtClean="0">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smtClean="0">
                              <a:latin typeface="Cambria Math" panose="02040503050406030204" pitchFamily="18" charset="0"/>
                              <a:ea typeface="Cambria Math" panose="02040503050406030204" pitchFamily="18" charset="0"/>
                            </a:rPr>
                            <m:t>𝜗</m:t>
                          </m:r>
                        </m:e>
                        <m:sub>
                          <m:r>
                            <a:rPr lang="en-US" altLang="en-US" sz="2800" b="0" i="1" smtClean="0">
                              <a:latin typeface="Cambria Math" panose="02040503050406030204" pitchFamily="18" charset="0"/>
                              <a:ea typeface="Cambria Math" panose="02040503050406030204" pitchFamily="18" charset="0"/>
                            </a:rPr>
                            <m:t>𝑞</m:t>
                          </m:r>
                        </m:sub>
                      </m:sSub>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𝑧</m:t>
                          </m:r>
                        </m:e>
                        <m:sub>
                          <m:r>
                            <a:rPr lang="en-US" altLang="en-US" sz="2800" i="1">
                              <a:latin typeface="Cambria Math" panose="02040503050406030204" pitchFamily="18" charset="0"/>
                            </a:rPr>
                            <m:t>𝑡</m:t>
                          </m:r>
                          <m:r>
                            <a:rPr lang="en-US" altLang="en-US" sz="2800" i="1">
                              <a:latin typeface="Cambria Math" panose="02040503050406030204" pitchFamily="18" charset="0"/>
                            </a:rPr>
                            <m:t>−</m:t>
                          </m:r>
                          <m:r>
                            <a:rPr lang="en-US" altLang="en-US" sz="2800" b="0" i="1" smtClean="0">
                              <a:latin typeface="Cambria Math" panose="02040503050406030204" pitchFamily="18" charset="0"/>
                            </a:rPr>
                            <m:t>𝑞</m:t>
                          </m:r>
                        </m:sub>
                      </m:sSub>
                    </m:oMath>
                  </m:oMathPara>
                </a14:m>
                <a:endParaRPr lang="en-US" altLang="en-US" sz="2800"/>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𝑓</m:t>
                          </m:r>
                        </m:e>
                        <m:sub>
                          <m:r>
                            <a:rPr lang="en-US" altLang="en-US" sz="2800" i="1">
                              <a:latin typeface="Cambria Math" panose="02040503050406030204" pitchFamily="18" charset="0"/>
                            </a:rPr>
                            <m:t>𝑡</m:t>
                          </m:r>
                          <m:r>
                            <a:rPr lang="en-US" altLang="en-US" sz="2800" b="0" i="1" smtClean="0">
                              <a:latin typeface="Cambria Math" panose="02040503050406030204" pitchFamily="18" charset="0"/>
                            </a:rPr>
                            <m:t>+1</m:t>
                          </m:r>
                        </m:sub>
                      </m:sSub>
                      <m:r>
                        <a:rPr lang="en-US" altLang="en-US" sz="2800" i="1">
                          <a:latin typeface="Cambria Math" panose="02040503050406030204" pitchFamily="18" charset="0"/>
                        </a:rPr>
                        <m:t>=</m:t>
                      </m:r>
                    </m:oMath>
                  </m:oMathPara>
                </a14:m>
                <a:endParaRPr lang="en-US" altLang="en-US" sz="2800" i="1">
                  <a:latin typeface="Cambria Math" panose="02040503050406030204" pitchFamily="18" charset="0"/>
                </a:endParaRPr>
              </a:p>
              <a:p>
                <a:pPr marL="0" indent="0">
                  <a:lnSpc>
                    <a:spcPct val="130000"/>
                  </a:lnSpc>
                  <a:buNone/>
                </a:pPr>
                <a14:m>
                  <m:oMathPara xmlns:m="http://schemas.openxmlformats.org/officeDocument/2006/math">
                    <m:oMathParaPr>
                      <m:jc m:val="centerGroup"/>
                    </m:oMathParaPr>
                    <m:oMath xmlns:m="http://schemas.openxmlformats.org/officeDocument/2006/math">
                      <m:r>
                        <a:rPr lang="en-US" altLang="en-US" sz="2800" i="1">
                          <a:latin typeface="Cambria Math" panose="02040503050406030204" pitchFamily="18" charset="0"/>
                          <a:ea typeface="Cambria Math" panose="02040503050406030204" pitchFamily="18" charset="0"/>
                        </a:rPr>
                        <m:t>𝛾</m:t>
                      </m:r>
                      <m:r>
                        <a:rPr lang="en-US" altLang="en-US" sz="2800" b="0" i="1" smtClean="0">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i="1">
                              <a:latin typeface="Cambria Math" panose="02040503050406030204" pitchFamily="18" charset="0"/>
                              <a:ea typeface="Cambria Math" panose="02040503050406030204" pitchFamily="18" charset="0"/>
                            </a:rPr>
                            <m:t>1</m:t>
                          </m:r>
                        </m:sub>
                      </m:sSub>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𝐴</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i="1">
                              <a:latin typeface="Cambria Math" panose="02040503050406030204" pitchFamily="18" charset="0"/>
                              <a:ea typeface="Cambria Math" panose="02040503050406030204" pitchFamily="18" charset="0"/>
                            </a:rPr>
                            <m:t>2</m:t>
                          </m:r>
                        </m:sub>
                      </m:sSub>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𝐴</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r>
                        <a:rPr lang="en-US" altLang="en-US" sz="2800" i="1">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𝜙</m:t>
                          </m:r>
                        </m:e>
                        <m:sub>
                          <m:r>
                            <a:rPr lang="en-US" altLang="en-US" sz="2800" i="1">
                              <a:latin typeface="Cambria Math" panose="02040503050406030204" pitchFamily="18" charset="0"/>
                              <a:ea typeface="Cambria Math" panose="02040503050406030204" pitchFamily="18" charset="0"/>
                            </a:rPr>
                            <m:t>𝑝</m:t>
                          </m:r>
                        </m:sub>
                      </m:sSub>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𝐴</m:t>
                          </m:r>
                        </m:e>
                        <m:sub>
                          <m:r>
                            <a:rPr lang="en-US" altLang="en-US" sz="2800" i="1">
                              <a:latin typeface="Cambria Math" panose="02040503050406030204" pitchFamily="18" charset="0"/>
                            </a:rPr>
                            <m:t>𝑡</m:t>
                          </m:r>
                          <m:r>
                            <a:rPr lang="en-US" altLang="en-US" sz="2800" i="1">
                              <a:latin typeface="Cambria Math" panose="02040503050406030204" pitchFamily="18" charset="0"/>
                            </a:rPr>
                            <m:t>−</m:t>
                          </m:r>
                          <m:r>
                            <a:rPr lang="en-US" altLang="en-US" sz="2800" i="1">
                              <a:latin typeface="Cambria Math" panose="02040503050406030204" pitchFamily="18" charset="0"/>
                            </a:rPr>
                            <m:t>𝑝</m:t>
                          </m:r>
                          <m:r>
                            <a:rPr lang="en-US" altLang="en-US" sz="2800" i="1">
                              <a:latin typeface="Cambria Math" panose="02040503050406030204" pitchFamily="18" charset="0"/>
                            </a:rPr>
                            <m:t>+1</m:t>
                          </m:r>
                        </m:sub>
                      </m:sSub>
                      <m:r>
                        <a:rPr lang="en-US" altLang="en-US" sz="2800" b="0" i="1" smtClean="0">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𝜗</m:t>
                          </m:r>
                        </m:e>
                        <m:sub>
                          <m:r>
                            <a:rPr lang="en-US" altLang="en-US" sz="2800" i="1">
                              <a:latin typeface="Cambria Math" panose="02040503050406030204" pitchFamily="18" charset="0"/>
                              <a:ea typeface="Cambria Math" panose="02040503050406030204" pitchFamily="18" charset="0"/>
                            </a:rPr>
                            <m:t>1</m:t>
                          </m:r>
                        </m:sub>
                      </m:sSub>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𝑧</m:t>
                          </m:r>
                        </m:e>
                        <m:sub>
                          <m:r>
                            <a:rPr lang="en-US" altLang="en-US" sz="2800" i="1">
                              <a:latin typeface="Cambria Math" panose="02040503050406030204" pitchFamily="18" charset="0"/>
                            </a:rPr>
                            <m:t>𝑡</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𝜗</m:t>
                          </m:r>
                        </m:e>
                        <m:sub>
                          <m:r>
                            <a:rPr lang="en-US" altLang="en-US" sz="2800" i="1">
                              <a:latin typeface="Cambria Math" panose="02040503050406030204" pitchFamily="18" charset="0"/>
                              <a:ea typeface="Cambria Math" panose="02040503050406030204" pitchFamily="18" charset="0"/>
                            </a:rPr>
                            <m:t>2</m:t>
                          </m:r>
                        </m:sub>
                      </m:sSub>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𝑧</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r>
                        <a:rPr lang="en-US" altLang="en-US" sz="2800" b="0" i="1" smtClean="0">
                          <a:latin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𝜗</m:t>
                          </m:r>
                        </m:e>
                        <m:sub>
                          <m:r>
                            <a:rPr lang="en-US" altLang="en-US" sz="2800" i="1">
                              <a:latin typeface="Cambria Math" panose="02040503050406030204" pitchFamily="18" charset="0"/>
                              <a:ea typeface="Cambria Math" panose="02040503050406030204" pitchFamily="18" charset="0"/>
                            </a:rPr>
                            <m:t>𝑞</m:t>
                          </m:r>
                        </m:sub>
                      </m:sSub>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𝑧</m:t>
                          </m:r>
                        </m:e>
                        <m:sub>
                          <m:r>
                            <a:rPr lang="en-US" altLang="en-US" sz="2800" i="1">
                              <a:latin typeface="Cambria Math" panose="02040503050406030204" pitchFamily="18" charset="0"/>
                            </a:rPr>
                            <m:t>𝑡</m:t>
                          </m:r>
                          <m:r>
                            <a:rPr lang="en-US" altLang="en-US" sz="2800" i="1">
                              <a:latin typeface="Cambria Math" panose="02040503050406030204" pitchFamily="18" charset="0"/>
                            </a:rPr>
                            <m:t>−</m:t>
                          </m:r>
                          <m:r>
                            <a:rPr lang="en-US" altLang="en-US" sz="2800" i="1">
                              <a:latin typeface="Cambria Math" panose="02040503050406030204" pitchFamily="18" charset="0"/>
                            </a:rPr>
                            <m:t>𝑞</m:t>
                          </m:r>
                          <m:r>
                            <a:rPr lang="en-US" altLang="en-US" sz="2800" b="0" i="1" smtClean="0">
                              <a:latin typeface="Cambria Math" panose="02040503050406030204" pitchFamily="18" charset="0"/>
                            </a:rPr>
                            <m:t>+1</m:t>
                          </m:r>
                        </m:sub>
                      </m:sSub>
                    </m:oMath>
                  </m:oMathPara>
                </a14:m>
                <a:endParaRPr lang="en-US" altLang="en-US" sz="2800"/>
              </a:p>
              <a:p>
                <a:pPr marL="0" indent="0">
                  <a:lnSpc>
                    <a:spcPct val="130000"/>
                  </a:lnSpc>
                  <a:buNone/>
                </a:pPr>
                <a:endParaRPr lang="en-US" altLang="en-US" sz="2800"/>
              </a:p>
              <a:p>
                <a:pPr>
                  <a:lnSpc>
                    <a:spcPct val="130000"/>
                  </a:lnSpc>
                </a:pPr>
                <a:endParaRPr lang="en-US" altLang="en-US" sz="2800" dirty="0"/>
              </a:p>
            </p:txBody>
          </p:sp>
        </mc:Choice>
        <mc:Fallback xmlns="">
          <p:sp>
            <p:nvSpPr>
              <p:cNvPr id="1456131" name="Rectangle 3"/>
              <p:cNvSpPr>
                <a:spLocks noGrp="1" noRot="1" noChangeAspect="1" noMove="1" noResize="1" noEditPoints="1" noAdjustHandles="1" noChangeArrowheads="1" noChangeShapeType="1" noTextEdit="1"/>
              </p:cNvSpPr>
              <p:nvPr>
                <p:ph type="body" idx="1"/>
              </p:nvPr>
            </p:nvSpPr>
            <p:spPr>
              <a:xfrm>
                <a:off x="685800" y="1519949"/>
                <a:ext cx="7772400" cy="4114800"/>
              </a:xfrm>
              <a:blipFill rotWithShape="0">
                <a:blip r:embed="rId3"/>
                <a:stretch>
                  <a:fillRect/>
                </a:stretch>
              </a:blipFill>
              <a:ln/>
            </p:spPr>
            <p:txBody>
              <a:bodyPr/>
              <a:lstStyle/>
              <a:p>
                <a:r>
                  <a:rPr lang="en-US">
                    <a:noFill/>
                  </a:rPr>
                  <a:t> </a:t>
                </a:r>
              </a:p>
            </p:txBody>
          </p:sp>
        </mc:Fallback>
      </mc:AlternateContent>
    </p:spTree>
    <p:extLst>
      <p:ext uri="{BB962C8B-B14F-4D97-AF65-F5344CB8AC3E}">
        <p14:creationId xmlns:p14="http://schemas.microsoft.com/office/powerpoint/2010/main" val="1328318565"/>
      </p:ext>
    </p:extLst>
  </p:cSld>
  <p:clrMapOvr>
    <a:masterClrMapping/>
  </p:clrMapOvr>
  <p:transition>
    <p:check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47</a:t>
            </a:fld>
            <a:endParaRPr lang="en-US" altLang="en-US"/>
          </a:p>
        </p:txBody>
      </p:sp>
      <p:sp>
        <p:nvSpPr>
          <p:cNvPr id="1456130" name="Rectangle 2"/>
          <p:cNvSpPr>
            <a:spLocks noGrp="1" noChangeArrowheads="1"/>
          </p:cNvSpPr>
          <p:nvPr>
            <p:ph type="title"/>
          </p:nvPr>
        </p:nvSpPr>
        <p:spPr>
          <a:xfrm>
            <a:off x="862012" y="259813"/>
            <a:ext cx="7848600" cy="1143000"/>
          </a:xfrm>
          <a:noFill/>
          <a:ln/>
        </p:spPr>
        <p:txBody>
          <a:bodyPr lIns="92075" tIns="46038" rIns="92075" bIns="46038"/>
          <a:lstStyle/>
          <a:p>
            <a:r>
              <a:rPr lang="en-US" altLang="en-US" sz="4000"/>
              <a:t>Nhận dạng mô hình tự hồi quy</a:t>
            </a:r>
          </a:p>
        </p:txBody>
      </p:sp>
      <mc:AlternateContent xmlns:mc="http://schemas.openxmlformats.org/markup-compatibility/2006" xmlns:a14="http://schemas.microsoft.com/office/drawing/2010/main">
        <mc:Choice Requires="a14">
          <p:sp>
            <p:nvSpPr>
              <p:cNvPr id="1456131" name="Rectangle 3"/>
              <p:cNvSpPr>
                <a:spLocks noGrp="1" noChangeArrowheads="1"/>
              </p:cNvSpPr>
              <p:nvPr>
                <p:ph type="body" idx="1"/>
              </p:nvPr>
            </p:nvSpPr>
            <p:spPr>
              <a:xfrm>
                <a:off x="685800" y="1519949"/>
                <a:ext cx="7772400" cy="4114800"/>
              </a:xfrm>
              <a:noFill/>
              <a:ln/>
            </p:spPr>
            <p:txBody>
              <a:bodyPr lIns="92075" tIns="46038" rIns="92075" bIns="46038"/>
              <a:lstStyle/>
              <a:p>
                <a:pPr>
                  <a:lnSpc>
                    <a:spcPct val="130000"/>
                  </a:lnSpc>
                </a:pPr>
                <a:r>
                  <a:rPr lang="en-US" altLang="en-US" sz="2800"/>
                  <a:t>Hệ số tự hồi quy:</a:t>
                </a:r>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𝐴𝐶𝐹</m:t>
                          </m:r>
                        </m:e>
                        <m:sub>
                          <m:r>
                            <a:rPr lang="en-US" altLang="en-US" sz="2800" b="0" i="1" smtClean="0">
                              <a:latin typeface="Cambria Math" panose="02040503050406030204" pitchFamily="18" charset="0"/>
                            </a:rPr>
                            <m:t>h</m:t>
                          </m:r>
                        </m:sub>
                      </m:sSub>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𝑐𝑜𝑟𝑟</m:t>
                      </m:r>
                      <m:d>
                        <m:dPr>
                          <m:ctrlPr>
                            <a:rPr lang="en-US" altLang="en-US" sz="2800" b="0" i="1" smtClean="0">
                              <a:latin typeface="Cambria Math" panose="02040503050406030204" pitchFamily="18" charset="0"/>
                            </a:rPr>
                          </m:ctrlPr>
                        </m:dPr>
                        <m:e>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𝑌</m:t>
                              </m:r>
                            </m:e>
                            <m:sub>
                              <m:r>
                                <a:rPr lang="en-US" altLang="en-US" sz="2800" b="0" i="1" smtClean="0">
                                  <a:latin typeface="Cambria Math" panose="02040503050406030204" pitchFamily="18" charset="0"/>
                                </a:rPr>
                                <m:t>𝑡</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h</m:t>
                              </m:r>
                            </m:sub>
                          </m:sSub>
                        </m:e>
                      </m:d>
                    </m:oMath>
                  </m:oMathPara>
                </a14:m>
                <a:endParaRPr lang="en-US" altLang="en-US" sz="2800"/>
              </a:p>
              <a:p>
                <a:pPr>
                  <a:lnSpc>
                    <a:spcPct val="130000"/>
                  </a:lnSpc>
                </a:pPr>
                <a:r>
                  <a:rPr lang="en-US" altLang="en-US" sz="2800"/>
                  <a:t>Hệ số tự hồi quy một phần:</a:t>
                </a:r>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en-US" sz="2800" i="1">
                              <a:latin typeface="Cambria Math" panose="02040503050406030204" pitchFamily="18" charset="0"/>
                            </a:rPr>
                          </m:ctrlPr>
                        </m:sSubPr>
                        <m:e>
                          <m:r>
                            <a:rPr lang="en-US" altLang="en-US" sz="2800" b="0" i="1" smtClean="0">
                              <a:latin typeface="Cambria Math" panose="02040503050406030204" pitchFamily="18" charset="0"/>
                            </a:rPr>
                            <m:t>𝑃</m:t>
                          </m:r>
                          <m:r>
                            <a:rPr lang="en-US" altLang="en-US" sz="2800" i="1">
                              <a:latin typeface="Cambria Math" panose="02040503050406030204" pitchFamily="18" charset="0"/>
                            </a:rPr>
                            <m:t>𝐴𝐶𝐹</m:t>
                          </m:r>
                        </m:e>
                        <m:sub>
                          <m:r>
                            <a:rPr lang="en-US" altLang="en-US" sz="2800" i="1">
                              <a:latin typeface="Cambria Math" panose="02040503050406030204" pitchFamily="18" charset="0"/>
                            </a:rPr>
                            <m:t>h</m:t>
                          </m:r>
                        </m:sub>
                      </m:sSub>
                      <m:r>
                        <a:rPr lang="en-US" altLang="en-US" sz="2800" i="1">
                          <a:latin typeface="Cambria Math" panose="02040503050406030204" pitchFamily="18" charset="0"/>
                        </a:rPr>
                        <m:t>=</m:t>
                      </m:r>
                      <m:r>
                        <a:rPr lang="en-US" altLang="en-US" sz="2800" i="1">
                          <a:latin typeface="Cambria Math" panose="02040503050406030204" pitchFamily="18" charset="0"/>
                        </a:rPr>
                        <m:t>𝑐𝑜𝑟𝑟</m:t>
                      </m:r>
                      <m:d>
                        <m:dPr>
                          <m:ctrlPr>
                            <a:rPr lang="en-US" altLang="en-US" sz="2800" i="1">
                              <a:latin typeface="Cambria Math" panose="02040503050406030204" pitchFamily="18" charset="0"/>
                            </a:rPr>
                          </m:ctrlPr>
                        </m:dPr>
                        <m:e>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sub>
                          </m:sSub>
                          <m:r>
                            <a:rPr lang="en-US" altLang="en-US" sz="2800" i="1">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r>
                                <a:rPr lang="en-US" altLang="en-US" sz="2800" i="1">
                                  <a:latin typeface="Cambria Math" panose="02040503050406030204" pitchFamily="18" charset="0"/>
                                </a:rPr>
                                <m:t>−</m:t>
                              </m:r>
                              <m:r>
                                <a:rPr lang="en-US" altLang="en-US" sz="2800" i="1">
                                  <a:latin typeface="Cambria Math" panose="02040503050406030204" pitchFamily="18" charset="0"/>
                                </a:rPr>
                                <m:t>h</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r>
                                <a:rPr lang="en-US" altLang="en-US" sz="2800" i="1">
                                  <a:latin typeface="Cambria Math" panose="02040503050406030204" pitchFamily="18" charset="0"/>
                                </a:rPr>
                                <m:t>−1</m:t>
                              </m:r>
                            </m:sub>
                          </m:sSub>
                          <m:r>
                            <a:rPr lang="en-US" altLang="en-US" sz="2800" b="0" i="1" smtClean="0">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r>
                                <a:rPr lang="en-US" altLang="en-US" sz="2800" i="1">
                                  <a:latin typeface="Cambria Math" panose="02040503050406030204" pitchFamily="18" charset="0"/>
                                </a:rPr>
                                <m:t>−2</m:t>
                              </m:r>
                            </m:sub>
                          </m:sSub>
                          <m:r>
                            <a:rPr lang="en-US" altLang="en-US" sz="2800" b="0" i="1" smtClean="0">
                              <a:latin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𝑌</m:t>
                              </m:r>
                            </m:e>
                            <m:sub>
                              <m:r>
                                <a:rPr lang="en-US" altLang="en-US" sz="2800" i="1">
                                  <a:latin typeface="Cambria Math" panose="02040503050406030204" pitchFamily="18" charset="0"/>
                                </a:rPr>
                                <m:t>𝑡</m:t>
                              </m:r>
                              <m:r>
                                <a:rPr lang="en-US" altLang="en-US" sz="2800" i="1">
                                  <a:latin typeface="Cambria Math" panose="02040503050406030204" pitchFamily="18" charset="0"/>
                                </a:rPr>
                                <m:t>−</m:t>
                              </m:r>
                              <m:r>
                                <a:rPr lang="en-US" altLang="en-US" sz="2800" i="1">
                                  <a:latin typeface="Cambria Math" panose="02040503050406030204" pitchFamily="18" charset="0"/>
                                </a:rPr>
                                <m:t>h</m:t>
                              </m:r>
                              <m:r>
                                <a:rPr lang="en-US" altLang="en-US" sz="2800" b="0" i="1" smtClean="0">
                                  <a:latin typeface="Cambria Math" panose="02040503050406030204" pitchFamily="18" charset="0"/>
                                </a:rPr>
                                <m:t>+1</m:t>
                              </m:r>
                            </m:sub>
                          </m:sSub>
                        </m:e>
                      </m:d>
                    </m:oMath>
                  </m:oMathPara>
                </a14:m>
                <a:endParaRPr lang="en-US" altLang="en-US" sz="2800"/>
              </a:p>
              <a:p>
                <a:pPr marL="0" indent="0">
                  <a:lnSpc>
                    <a:spcPct val="130000"/>
                  </a:lnSpc>
                  <a:buNone/>
                </a:pPr>
                <a:endParaRPr lang="en-US" altLang="en-US" sz="2800"/>
              </a:p>
              <a:p>
                <a:pPr>
                  <a:lnSpc>
                    <a:spcPct val="130000"/>
                  </a:lnSpc>
                </a:pPr>
                <a:endParaRPr lang="en-US" altLang="en-US" sz="2800" dirty="0"/>
              </a:p>
            </p:txBody>
          </p:sp>
        </mc:Choice>
        <mc:Fallback xmlns="">
          <p:sp>
            <p:nvSpPr>
              <p:cNvPr id="1456131" name="Rectangle 3"/>
              <p:cNvSpPr>
                <a:spLocks noGrp="1" noRot="1" noChangeAspect="1" noMove="1" noResize="1" noEditPoints="1" noAdjustHandles="1" noChangeArrowheads="1" noChangeShapeType="1" noTextEdit="1"/>
              </p:cNvSpPr>
              <p:nvPr>
                <p:ph type="body" idx="1"/>
              </p:nvPr>
            </p:nvSpPr>
            <p:spPr>
              <a:xfrm>
                <a:off x="685800" y="1519949"/>
                <a:ext cx="7772400" cy="4114800"/>
              </a:xfrm>
              <a:blipFill rotWithShape="0">
                <a:blip r:embed="rId3"/>
                <a:stretch>
                  <a:fillRect l="-1412"/>
                </a:stretch>
              </a:blipFill>
              <a:ln/>
            </p:spPr>
            <p:txBody>
              <a:bodyPr/>
              <a:lstStyle/>
              <a:p>
                <a:r>
                  <a:rPr lang="en-US">
                    <a:noFill/>
                  </a:rPr>
                  <a:t> </a:t>
                </a:r>
              </a:p>
            </p:txBody>
          </p:sp>
        </mc:Fallback>
      </mc:AlternateContent>
    </p:spTree>
    <p:extLst>
      <p:ext uri="{BB962C8B-B14F-4D97-AF65-F5344CB8AC3E}">
        <p14:creationId xmlns:p14="http://schemas.microsoft.com/office/powerpoint/2010/main" val="1120093230"/>
      </p:ext>
    </p:extLst>
  </p:cSld>
  <p:clrMapOvr>
    <a:masterClrMapping/>
  </p:clrMapOvr>
  <p:transition>
    <p:check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48</a:t>
            </a:fld>
            <a:endParaRPr lang="en-US" altLang="en-US"/>
          </a:p>
        </p:txBody>
      </p:sp>
      <p:sp>
        <p:nvSpPr>
          <p:cNvPr id="1456130" name="Rectangle 2"/>
          <p:cNvSpPr>
            <a:spLocks noGrp="1" noChangeArrowheads="1"/>
          </p:cNvSpPr>
          <p:nvPr>
            <p:ph type="title"/>
          </p:nvPr>
        </p:nvSpPr>
        <p:spPr>
          <a:xfrm>
            <a:off x="862012" y="259813"/>
            <a:ext cx="7848600" cy="1143000"/>
          </a:xfrm>
          <a:noFill/>
          <a:ln/>
        </p:spPr>
        <p:txBody>
          <a:bodyPr lIns="92075" tIns="46038" rIns="92075" bIns="46038"/>
          <a:lstStyle/>
          <a:p>
            <a:r>
              <a:rPr lang="en-US" altLang="en-US" sz="4000"/>
              <a:t>Các bước nhận diện mô hình hồi quy</a:t>
            </a:r>
          </a:p>
        </p:txBody>
      </p:sp>
      <p:sp>
        <p:nvSpPr>
          <p:cNvPr id="1456131" name="Rectangle 3"/>
          <p:cNvSpPr>
            <a:spLocks noGrp="1" noChangeArrowheads="1"/>
          </p:cNvSpPr>
          <p:nvPr>
            <p:ph type="body" idx="1"/>
          </p:nvPr>
        </p:nvSpPr>
        <p:spPr>
          <a:xfrm>
            <a:off x="685800" y="1519949"/>
            <a:ext cx="7772400" cy="4114800"/>
          </a:xfrm>
          <a:noFill/>
          <a:ln/>
        </p:spPr>
        <p:txBody>
          <a:bodyPr lIns="92075" tIns="46038" rIns="92075" bIns="46038"/>
          <a:lstStyle/>
          <a:p>
            <a:pPr>
              <a:lnSpc>
                <a:spcPct val="130000"/>
              </a:lnSpc>
            </a:pPr>
            <a:r>
              <a:rPr lang="en-US" altLang="en-US" sz="2400"/>
              <a:t>Tính chuỗi thời gian ổn định bằng cách loại bỏ thành phần khuynh bằng sai phân (mô hình tích hợp).</a:t>
            </a:r>
          </a:p>
          <a:p>
            <a:pPr>
              <a:lnSpc>
                <a:spcPct val="130000"/>
              </a:lnSpc>
            </a:pPr>
            <a:r>
              <a:rPr lang="en-US" altLang="en-US" sz="2400"/>
              <a:t>Kiểm tra hệ số tự hồi quy ACF, và hệ số tự hồi quy một phần.</a:t>
            </a:r>
          </a:p>
          <a:p>
            <a:pPr>
              <a:lnSpc>
                <a:spcPct val="130000"/>
              </a:lnSpc>
            </a:pPr>
            <a:r>
              <a:rPr lang="en-US" altLang="en-US" sz="2400"/>
              <a:t>Nếu các hệ số là không đáng kể, kết luận chuỗi là tổng hợp của nhiễu trắng, loại bỏ mô hình.</a:t>
            </a:r>
          </a:p>
          <a:p>
            <a:pPr>
              <a:lnSpc>
                <a:spcPct val="130000"/>
              </a:lnSpc>
            </a:pPr>
            <a:r>
              <a:rPr lang="en-US" altLang="en-US" sz="2400"/>
              <a:t>Nếu ACF giảm chậm trong khi PACF có bước nhảy giảm ở khoảng thời gian </a:t>
            </a:r>
            <a:r>
              <a:rPr lang="en-US" altLang="en-US" sz="2400" i="1"/>
              <a:t>p</a:t>
            </a:r>
            <a:r>
              <a:rPr lang="en-US" altLang="en-US" sz="2400"/>
              <a:t>, thì dùng mô hình AR(</a:t>
            </a:r>
            <a:r>
              <a:rPr lang="en-US" altLang="en-US" sz="2400" i="1"/>
              <a:t>p</a:t>
            </a:r>
            <a:r>
              <a:rPr lang="en-US" altLang="en-US" sz="2400"/>
              <a:t>)</a:t>
            </a:r>
            <a:endParaRPr lang="en-US" altLang="en-US" sz="2400" dirty="0"/>
          </a:p>
        </p:txBody>
      </p:sp>
    </p:spTree>
    <p:extLst>
      <p:ext uri="{BB962C8B-B14F-4D97-AF65-F5344CB8AC3E}">
        <p14:creationId xmlns:p14="http://schemas.microsoft.com/office/powerpoint/2010/main" val="3388880323"/>
      </p:ext>
    </p:extLst>
  </p:cSld>
  <p:clrMapOvr>
    <a:masterClrMapping/>
  </p:clrMapOvr>
  <p:transition>
    <p:check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A81D81-FFEA-4649-8107-590C7D0BC04B}" type="slidenum">
              <a:rPr lang="en-US" altLang="en-US"/>
              <a:pPr/>
              <a:t>49</a:t>
            </a:fld>
            <a:endParaRPr lang="en-US" altLang="en-US"/>
          </a:p>
        </p:txBody>
      </p:sp>
      <p:sp>
        <p:nvSpPr>
          <p:cNvPr id="1456130" name="Rectangle 2"/>
          <p:cNvSpPr>
            <a:spLocks noGrp="1" noChangeArrowheads="1"/>
          </p:cNvSpPr>
          <p:nvPr>
            <p:ph type="title"/>
          </p:nvPr>
        </p:nvSpPr>
        <p:spPr>
          <a:xfrm>
            <a:off x="862012" y="259813"/>
            <a:ext cx="7848600" cy="1143000"/>
          </a:xfrm>
          <a:noFill/>
          <a:ln/>
        </p:spPr>
        <p:txBody>
          <a:bodyPr lIns="92075" tIns="46038" rIns="92075" bIns="46038"/>
          <a:lstStyle/>
          <a:p>
            <a:r>
              <a:rPr lang="en-US" altLang="en-US" sz="4000"/>
              <a:t>Các bước nhận diện mô hình hồi quy (tiếp)</a:t>
            </a:r>
          </a:p>
        </p:txBody>
      </p:sp>
      <p:sp>
        <p:nvSpPr>
          <p:cNvPr id="1456131" name="Rectangle 3"/>
          <p:cNvSpPr>
            <a:spLocks noGrp="1" noChangeArrowheads="1"/>
          </p:cNvSpPr>
          <p:nvPr>
            <p:ph type="body" idx="1"/>
          </p:nvPr>
        </p:nvSpPr>
        <p:spPr>
          <a:xfrm>
            <a:off x="685800" y="1519949"/>
            <a:ext cx="7772400" cy="4114800"/>
          </a:xfrm>
          <a:noFill/>
          <a:ln/>
        </p:spPr>
        <p:txBody>
          <a:bodyPr lIns="92075" tIns="46038" rIns="92075" bIns="46038"/>
          <a:lstStyle/>
          <a:p>
            <a:pPr>
              <a:lnSpc>
                <a:spcPct val="130000"/>
              </a:lnSpc>
            </a:pPr>
            <a:r>
              <a:rPr lang="en-US" altLang="en-US" sz="2800"/>
              <a:t>Nếu ACF có bước nhảy giảm với khoảng thời gian </a:t>
            </a:r>
            <a:r>
              <a:rPr lang="en-US" altLang="en-US" sz="2800" i="1"/>
              <a:t>q</a:t>
            </a:r>
            <a:r>
              <a:rPr lang="en-US" altLang="en-US" sz="2800"/>
              <a:t> và PACF giảm chậm thì dùng mô hình MA(</a:t>
            </a:r>
            <a:r>
              <a:rPr lang="en-US" altLang="en-US" sz="2800" i="1"/>
              <a:t>q</a:t>
            </a:r>
            <a:r>
              <a:rPr lang="en-US" altLang="en-US" sz="2800"/>
              <a:t>).</a:t>
            </a:r>
          </a:p>
          <a:p>
            <a:pPr>
              <a:lnSpc>
                <a:spcPct val="130000"/>
              </a:lnSpc>
            </a:pPr>
            <a:r>
              <a:rPr lang="en-US" altLang="en-US" sz="2800"/>
              <a:t>Nếu cả hai đều giảm chậm thì dùng mô hình ARMA (</a:t>
            </a:r>
            <a:r>
              <a:rPr lang="en-US" altLang="en-US" sz="2800" i="1"/>
              <a:t>p</a:t>
            </a:r>
            <a:r>
              <a:rPr lang="en-US" altLang="en-US" sz="2800"/>
              <a:t>,</a:t>
            </a:r>
            <a:r>
              <a:rPr lang="en-US" altLang="en-US" sz="2800" i="1"/>
              <a:t>q</a:t>
            </a:r>
            <a:r>
              <a:rPr lang="en-US" altLang="en-US" sz="2800"/>
              <a:t>).</a:t>
            </a:r>
          </a:p>
          <a:p>
            <a:pPr>
              <a:lnSpc>
                <a:spcPct val="130000"/>
              </a:lnSpc>
            </a:pPr>
            <a:r>
              <a:rPr lang="en-US" altLang="en-US" sz="2800"/>
              <a:t>Lặp lại cùng thủ tục với chỉ các quan sát tương ứng với độ dài </a:t>
            </a:r>
            <a:r>
              <a:rPr lang="en-US" altLang="en-US" sz="2800" i="1"/>
              <a:t>L</a:t>
            </a:r>
            <a:r>
              <a:rPr lang="en-US" altLang="en-US" sz="2800"/>
              <a:t> của chu kỳ để xác định các đặc tính của thành phần mùa.</a:t>
            </a:r>
            <a:endParaRPr lang="en-US" altLang="en-US" sz="2800" dirty="0"/>
          </a:p>
        </p:txBody>
      </p:sp>
    </p:spTree>
    <p:extLst>
      <p:ext uri="{BB962C8B-B14F-4D97-AF65-F5344CB8AC3E}">
        <p14:creationId xmlns:p14="http://schemas.microsoft.com/office/powerpoint/2010/main" val="3104117574"/>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a:extLst>
              <a:ext uri="{FF2B5EF4-FFF2-40B4-BE49-F238E27FC236}">
                <a16:creationId xmlns:a16="http://schemas.microsoft.com/office/drawing/2014/main" id="{AA428C42-4746-49CD-AFF5-4F0B57478D76}"/>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Data Mining</a:t>
            </a:r>
          </a:p>
        </p:txBody>
      </p:sp>
      <p:sp>
        <p:nvSpPr>
          <p:cNvPr id="10243" name="Slide Number Placeholder 5">
            <a:extLst>
              <a:ext uri="{FF2B5EF4-FFF2-40B4-BE49-F238E27FC236}">
                <a16:creationId xmlns:a16="http://schemas.microsoft.com/office/drawing/2014/main" id="{24CEFBC9-E226-4085-BD6D-8D0697FF18F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852A49-3E1F-4907-932D-8786D3D1D91D}" type="slidenum">
              <a:rPr lang="en-US" altLang="en-US"/>
              <a:pPr/>
              <a:t>5</a:t>
            </a:fld>
            <a:endParaRPr lang="en-US" altLang="en-US"/>
          </a:p>
        </p:txBody>
      </p:sp>
      <p:sp>
        <p:nvSpPr>
          <p:cNvPr id="10244" name="Rectangle 2">
            <a:extLst>
              <a:ext uri="{FF2B5EF4-FFF2-40B4-BE49-F238E27FC236}">
                <a16:creationId xmlns:a16="http://schemas.microsoft.com/office/drawing/2014/main" id="{479EF6DE-CFC9-4BA2-A6C9-1017A8CC2567}"/>
              </a:ext>
            </a:extLst>
          </p:cNvPr>
          <p:cNvSpPr>
            <a:spLocks noGrp="1" noChangeArrowheads="1"/>
          </p:cNvSpPr>
          <p:nvPr>
            <p:ph type="title"/>
          </p:nvPr>
        </p:nvSpPr>
        <p:spPr>
          <a:xfrm>
            <a:off x="1447800" y="200025"/>
            <a:ext cx="7239000" cy="1143000"/>
          </a:xfrm>
        </p:spPr>
        <p:txBody>
          <a:bodyPr/>
          <a:lstStyle/>
          <a:p>
            <a:pPr eaLnBrk="1" hangingPunct="1"/>
            <a:r>
              <a:rPr lang="en-US" altLang="en-US" sz="3600" dirty="0" err="1"/>
              <a:t>Khai</a:t>
            </a:r>
            <a:r>
              <a:rPr lang="en-US" altLang="en-US" sz="3600" dirty="0"/>
              <a:t> </a:t>
            </a:r>
            <a:r>
              <a:rPr lang="en-US" altLang="en-US" sz="3600" dirty="0" err="1"/>
              <a:t>phá</a:t>
            </a:r>
            <a:r>
              <a:rPr lang="en-US" altLang="en-US" sz="3600" dirty="0"/>
              <a:t> </a:t>
            </a:r>
            <a:r>
              <a:rPr lang="en-US" altLang="en-US" sz="3600" dirty="0" err="1"/>
              <a:t>dữ</a:t>
            </a:r>
            <a:r>
              <a:rPr lang="en-US" altLang="en-US" sz="3600" dirty="0"/>
              <a:t> </a:t>
            </a:r>
            <a:r>
              <a:rPr lang="en-US" altLang="en-US" sz="3600" dirty="0" err="1"/>
              <a:t>liệu</a:t>
            </a:r>
            <a:r>
              <a:rPr lang="en-US" altLang="en-US" sz="3600" dirty="0"/>
              <a:t> </a:t>
            </a:r>
            <a:r>
              <a:rPr lang="en-US" altLang="en-US" sz="3600" dirty="0" err="1"/>
              <a:t>chuỗi</a:t>
            </a:r>
            <a:r>
              <a:rPr lang="en-US" altLang="en-US" sz="3600" dirty="0"/>
              <a:t> </a:t>
            </a:r>
            <a:r>
              <a:rPr lang="en-US" altLang="en-US" sz="3600" dirty="0" err="1"/>
              <a:t>thời</a:t>
            </a:r>
            <a:r>
              <a:rPr lang="en-US" altLang="en-US" sz="3600" dirty="0"/>
              <a:t> </a:t>
            </a:r>
            <a:r>
              <a:rPr lang="en-US" altLang="en-US" sz="3600" dirty="0" err="1"/>
              <a:t>gian</a:t>
            </a:r>
            <a:r>
              <a:rPr lang="en-US" altLang="en-US" sz="3600" dirty="0"/>
              <a:t>: </a:t>
            </a:r>
            <a:r>
              <a:rPr lang="en-US" altLang="en-US" sz="3600" dirty="0" err="1"/>
              <a:t>các</a:t>
            </a:r>
            <a:r>
              <a:rPr lang="en-US" altLang="en-US" sz="3600" dirty="0"/>
              <a:t> </a:t>
            </a:r>
            <a:r>
              <a:rPr lang="en-US" altLang="en-US" sz="3600" dirty="0" err="1"/>
              <a:t>thành</a:t>
            </a:r>
            <a:r>
              <a:rPr lang="en-US" altLang="en-US" sz="3600" dirty="0"/>
              <a:t> </a:t>
            </a:r>
            <a:r>
              <a:rPr lang="en-US" altLang="en-US" sz="3600" dirty="0" err="1"/>
              <a:t>phần</a:t>
            </a:r>
            <a:endParaRPr lang="en-US" altLang="en-US" sz="3600" dirty="0"/>
          </a:p>
        </p:txBody>
      </p:sp>
      <p:sp>
        <p:nvSpPr>
          <p:cNvPr id="10245" name="Rectangle 3">
            <a:extLst>
              <a:ext uri="{FF2B5EF4-FFF2-40B4-BE49-F238E27FC236}">
                <a16:creationId xmlns:a16="http://schemas.microsoft.com/office/drawing/2014/main" id="{5C1E9560-4E24-4A7B-A49D-483B3BCC49A0}"/>
              </a:ext>
            </a:extLst>
          </p:cNvPr>
          <p:cNvSpPr>
            <a:spLocks noGrp="1" noChangeArrowheads="1"/>
          </p:cNvSpPr>
          <p:nvPr>
            <p:ph type="body" idx="1"/>
          </p:nvPr>
        </p:nvSpPr>
        <p:spPr/>
        <p:txBody>
          <a:bodyPr/>
          <a:lstStyle/>
          <a:p>
            <a:pPr eaLnBrk="1" hangingPunct="1">
              <a:lnSpc>
                <a:spcPct val="110000"/>
              </a:lnSpc>
              <a:spcBef>
                <a:spcPct val="25000"/>
              </a:spcBef>
            </a:pPr>
            <a:r>
              <a:rPr lang="en-US" altLang="en-US" dirty="0" err="1"/>
              <a:t>Các</a:t>
            </a:r>
            <a:r>
              <a:rPr lang="en-US" altLang="en-US" dirty="0"/>
              <a:t> </a:t>
            </a:r>
            <a:r>
              <a:rPr lang="en-US" altLang="en-US" dirty="0" err="1"/>
              <a:t>thành</a:t>
            </a:r>
            <a:r>
              <a:rPr lang="en-US" altLang="en-US" dirty="0"/>
              <a:t> </a:t>
            </a:r>
            <a:r>
              <a:rPr lang="en-US" altLang="en-US" dirty="0" err="1"/>
              <a:t>phần</a:t>
            </a:r>
            <a:r>
              <a:rPr lang="en-US" altLang="en-US" dirty="0"/>
              <a:t> </a:t>
            </a:r>
            <a:r>
              <a:rPr lang="en-US" altLang="en-US" dirty="0" err="1"/>
              <a:t>của</a:t>
            </a:r>
            <a:r>
              <a:rPr lang="en-US" altLang="en-US" dirty="0"/>
              <a:t> </a:t>
            </a:r>
            <a:r>
              <a:rPr lang="en-US" altLang="en-US" dirty="0" err="1"/>
              <a:t>chuỗi</a:t>
            </a:r>
            <a:r>
              <a:rPr lang="en-US" altLang="en-US" dirty="0"/>
              <a:t> </a:t>
            </a:r>
            <a:r>
              <a:rPr lang="en-US" altLang="en-US" dirty="0" err="1"/>
              <a:t>thời</a:t>
            </a:r>
            <a:r>
              <a:rPr lang="en-US" altLang="en-US" dirty="0"/>
              <a:t> </a:t>
            </a:r>
            <a:r>
              <a:rPr lang="en-US" altLang="en-US" dirty="0" err="1"/>
              <a:t>gian</a:t>
            </a:r>
            <a:endParaRPr lang="en-US" altLang="en-US" dirty="0"/>
          </a:p>
          <a:p>
            <a:pPr lvl="1" eaLnBrk="1" hangingPunct="1">
              <a:lnSpc>
                <a:spcPct val="110000"/>
              </a:lnSpc>
              <a:spcBef>
                <a:spcPct val="25000"/>
              </a:spcBef>
            </a:pPr>
            <a:r>
              <a:rPr lang="en-US" altLang="en-US" dirty="0"/>
              <a:t>Xu </a:t>
            </a:r>
            <a:r>
              <a:rPr lang="en-US" altLang="en-US" dirty="0" err="1"/>
              <a:t>thế</a:t>
            </a:r>
            <a:r>
              <a:rPr lang="en-US" altLang="en-US" dirty="0"/>
              <a:t>, hay </a:t>
            </a:r>
            <a:r>
              <a:rPr lang="en-US" altLang="en-US" dirty="0" err="1"/>
              <a:t>khuynh</a:t>
            </a:r>
            <a:r>
              <a:rPr lang="en-US" altLang="en-US" dirty="0"/>
              <a:t> h</a:t>
            </a:r>
            <a:r>
              <a:rPr lang="vi-VN" altLang="en-US" dirty="0"/>
              <a:t>ư</a:t>
            </a:r>
            <a:r>
              <a:rPr lang="en-US" altLang="en-US" dirty="0" err="1"/>
              <a:t>ớng</a:t>
            </a:r>
            <a:r>
              <a:rPr lang="en-US" altLang="en-US" dirty="0"/>
              <a:t> </a:t>
            </a:r>
            <a:r>
              <a:rPr lang="en-US" altLang="en-US" dirty="0" err="1"/>
              <a:t>trong</a:t>
            </a:r>
            <a:r>
              <a:rPr lang="en-US" altLang="en-US" dirty="0"/>
              <a:t> </a:t>
            </a:r>
            <a:r>
              <a:rPr lang="en-US" altLang="en-US" dirty="0" err="1"/>
              <a:t>thời</a:t>
            </a:r>
            <a:r>
              <a:rPr lang="en-US" altLang="en-US" dirty="0"/>
              <a:t> </a:t>
            </a:r>
            <a:r>
              <a:rPr lang="en-US" altLang="en-US" dirty="0" err="1"/>
              <a:t>gian</a:t>
            </a:r>
            <a:r>
              <a:rPr lang="en-US" altLang="en-US" dirty="0"/>
              <a:t> </a:t>
            </a:r>
            <a:r>
              <a:rPr lang="en-US" altLang="en-US" dirty="0" err="1"/>
              <a:t>dài</a:t>
            </a:r>
            <a:endParaRPr lang="en-US" altLang="en-US" dirty="0"/>
          </a:p>
          <a:p>
            <a:pPr lvl="1" eaLnBrk="1" hangingPunct="1">
              <a:lnSpc>
                <a:spcPct val="110000"/>
              </a:lnSpc>
              <a:spcBef>
                <a:spcPct val="25000"/>
              </a:spcBef>
            </a:pPr>
            <a:r>
              <a:rPr lang="en-US" altLang="en-US" dirty="0" err="1"/>
              <a:t>Biến</a:t>
            </a:r>
            <a:r>
              <a:rPr lang="en-US" altLang="en-US" dirty="0"/>
              <a:t> </a:t>
            </a:r>
            <a:r>
              <a:rPr lang="en-US" altLang="en-US" dirty="0" err="1"/>
              <a:t>đổi</a:t>
            </a:r>
            <a:r>
              <a:rPr lang="en-US" altLang="en-US" dirty="0"/>
              <a:t> </a:t>
            </a:r>
            <a:r>
              <a:rPr lang="en-US" altLang="en-US" dirty="0" err="1"/>
              <a:t>theo</a:t>
            </a:r>
            <a:r>
              <a:rPr lang="en-US" altLang="en-US" dirty="0"/>
              <a:t> chu </a:t>
            </a:r>
            <a:r>
              <a:rPr lang="en-US" altLang="en-US" dirty="0" err="1"/>
              <a:t>kỳ</a:t>
            </a:r>
            <a:r>
              <a:rPr lang="en-US" altLang="en-US" dirty="0"/>
              <a:t>, </a:t>
            </a:r>
            <a:r>
              <a:rPr lang="en-US" altLang="en-US" dirty="0" err="1"/>
              <a:t>ví</a:t>
            </a:r>
            <a:r>
              <a:rPr lang="en-US" altLang="en-US" dirty="0"/>
              <a:t> </a:t>
            </a:r>
            <a:r>
              <a:rPr lang="en-US" altLang="en-US" dirty="0" err="1"/>
              <a:t>dụ</a:t>
            </a:r>
            <a:r>
              <a:rPr lang="en-US" altLang="en-US" dirty="0"/>
              <a:t> chu </a:t>
            </a:r>
            <a:r>
              <a:rPr lang="en-US" altLang="en-US" dirty="0" err="1"/>
              <a:t>kỳ</a:t>
            </a:r>
            <a:r>
              <a:rPr lang="en-US" altLang="en-US" dirty="0"/>
              <a:t> </a:t>
            </a:r>
            <a:r>
              <a:rPr lang="en-US" altLang="en-US" dirty="0" err="1"/>
              <a:t>kinh</a:t>
            </a:r>
            <a:r>
              <a:rPr lang="en-US" altLang="en-US" dirty="0"/>
              <a:t> </a:t>
            </a:r>
            <a:r>
              <a:rPr lang="en-US" altLang="en-US" dirty="0" err="1"/>
              <a:t>doanh</a:t>
            </a:r>
            <a:endParaRPr lang="en-US" altLang="en-US" dirty="0"/>
          </a:p>
          <a:p>
            <a:pPr lvl="1" eaLnBrk="1" hangingPunct="1">
              <a:lnSpc>
                <a:spcPct val="110000"/>
              </a:lnSpc>
              <a:spcBef>
                <a:spcPct val="25000"/>
              </a:spcBef>
            </a:pPr>
            <a:r>
              <a:rPr lang="en-US" altLang="en-US" dirty="0" err="1"/>
              <a:t>Biến</a:t>
            </a:r>
            <a:r>
              <a:rPr lang="en-US" altLang="en-US" dirty="0"/>
              <a:t> </a:t>
            </a:r>
            <a:r>
              <a:rPr lang="en-US" altLang="en-US" dirty="0" err="1"/>
              <a:t>đổi</a:t>
            </a:r>
            <a:r>
              <a:rPr lang="en-US" altLang="en-US" dirty="0"/>
              <a:t> </a:t>
            </a:r>
            <a:r>
              <a:rPr lang="en-US" altLang="en-US" dirty="0" err="1"/>
              <a:t>theo</a:t>
            </a:r>
            <a:r>
              <a:rPr lang="en-US" altLang="en-US" dirty="0"/>
              <a:t> </a:t>
            </a:r>
            <a:r>
              <a:rPr lang="en-US" altLang="en-US" dirty="0" err="1"/>
              <a:t>mùa</a:t>
            </a:r>
            <a:endParaRPr lang="en-US" altLang="en-US" dirty="0"/>
          </a:p>
          <a:p>
            <a:pPr lvl="1" eaLnBrk="1" hangingPunct="1">
              <a:lnSpc>
                <a:spcPct val="110000"/>
              </a:lnSpc>
              <a:spcBef>
                <a:spcPct val="25000"/>
              </a:spcBef>
            </a:pPr>
            <a:r>
              <a:rPr lang="en-US" altLang="en-US" dirty="0" err="1"/>
              <a:t>Biến</a:t>
            </a:r>
            <a:r>
              <a:rPr lang="en-US" altLang="en-US" dirty="0"/>
              <a:t> </a:t>
            </a:r>
            <a:r>
              <a:rPr lang="en-US" altLang="en-US" dirty="0" err="1"/>
              <a:t>đổi</a:t>
            </a:r>
            <a:r>
              <a:rPr lang="en-US" altLang="en-US" dirty="0"/>
              <a:t> </a:t>
            </a:r>
            <a:r>
              <a:rPr lang="en-US" altLang="en-US" dirty="0" err="1"/>
              <a:t>bất</a:t>
            </a:r>
            <a:r>
              <a:rPr lang="en-US" altLang="en-US" dirty="0"/>
              <a:t> </a:t>
            </a:r>
            <a:r>
              <a:rPr lang="en-US" altLang="en-US" dirty="0" err="1"/>
              <a:t>thường</a:t>
            </a:r>
            <a:r>
              <a:rPr lang="en-US" altLang="en-US" dirty="0"/>
              <a:t> hay </a:t>
            </a:r>
            <a:r>
              <a:rPr lang="en-US" altLang="en-US" dirty="0" err="1"/>
              <a:t>ngẫu</a:t>
            </a:r>
            <a:r>
              <a:rPr lang="en-US" altLang="en-US" dirty="0"/>
              <a:t> </a:t>
            </a:r>
            <a:r>
              <a:rPr lang="en-US" altLang="en-US" dirty="0" err="1"/>
              <a:t>nhiên</a:t>
            </a:r>
            <a:endParaRPr lang="en-US" altLang="en-US" dirty="0"/>
          </a:p>
        </p:txBody>
      </p:sp>
    </p:spTree>
  </p:cSld>
  <p:clrMapOvr>
    <a:masterClrMapping/>
  </p:clrMapOvr>
  <p:transition>
    <p:wipe dir="d"/>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A378E80-8D03-4D51-A41A-29C00735D8D7}"/>
              </a:ext>
            </a:extLst>
          </p:cNvPr>
          <p:cNvSpPr>
            <a:spLocks noGrp="1" noChangeArrowheads="1"/>
          </p:cNvSpPr>
          <p:nvPr>
            <p:ph type="ctrTitle"/>
          </p:nvPr>
        </p:nvSpPr>
        <p:spPr/>
        <p:txBody>
          <a:bodyPr/>
          <a:lstStyle/>
          <a:p>
            <a:pPr eaLnBrk="1" hangingPunct="1"/>
            <a:r>
              <a:rPr lang="en-US" altLang="en-US" dirty="0" err="1"/>
              <a:t>Phân</a:t>
            </a:r>
            <a:r>
              <a:rPr lang="en-US" altLang="en-US" dirty="0"/>
              <a:t> </a:t>
            </a:r>
            <a:r>
              <a:rPr lang="en-US" altLang="en-US" dirty="0" err="1"/>
              <a:t>tích</a:t>
            </a:r>
            <a:r>
              <a:rPr lang="en-US" altLang="en-US" dirty="0"/>
              <a:t> </a:t>
            </a:r>
            <a:r>
              <a:rPr lang="en-US" altLang="en-US" dirty="0" err="1"/>
              <a:t>chuỗi</a:t>
            </a:r>
            <a:r>
              <a:rPr lang="en-US" altLang="en-US" dirty="0"/>
              <a:t> </a:t>
            </a:r>
            <a:r>
              <a:rPr lang="en-US" altLang="en-US" dirty="0" err="1"/>
              <a:t>thời</a:t>
            </a:r>
            <a:r>
              <a:rPr lang="en-US" altLang="en-US" dirty="0"/>
              <a:t> </a:t>
            </a:r>
            <a:r>
              <a:rPr lang="en-US" altLang="en-US" dirty="0" err="1"/>
              <a:t>gian</a:t>
            </a:r>
            <a:endParaRPr lang="en-US" altLang="en-US" i="1" dirty="0"/>
          </a:p>
        </p:txBody>
      </p:sp>
      <p:sp>
        <p:nvSpPr>
          <p:cNvPr id="7171" name="Rectangle 3">
            <a:extLst>
              <a:ext uri="{FF2B5EF4-FFF2-40B4-BE49-F238E27FC236}">
                <a16:creationId xmlns:a16="http://schemas.microsoft.com/office/drawing/2014/main" id="{7A882C5A-C320-4A0C-B679-684BB170A8B5}"/>
              </a:ext>
            </a:extLst>
          </p:cNvPr>
          <p:cNvSpPr>
            <a:spLocks noGrp="1" noChangeArrowheads="1"/>
          </p:cNvSpPr>
          <p:nvPr>
            <p:ph type="subTitle" idx="1"/>
          </p:nvPr>
        </p:nvSpPr>
        <p:spPr>
          <a:noFill/>
        </p:spPr>
        <p:txBody>
          <a:bodyPr/>
          <a:lstStyle/>
          <a:p>
            <a:pPr eaLnBrk="1" hangingPunct="1"/>
            <a:r>
              <a:rPr lang="en-US" altLang="en-US" dirty="0" err="1"/>
              <a:t>Tìm</a:t>
            </a:r>
            <a:r>
              <a:rPr lang="en-US" altLang="en-US" dirty="0"/>
              <a:t> </a:t>
            </a:r>
            <a:r>
              <a:rPr lang="en-US" altLang="en-US" dirty="0" err="1"/>
              <a:t>kiếm</a:t>
            </a:r>
            <a:r>
              <a:rPr lang="en-US" altLang="en-US" dirty="0"/>
              <a:t> </a:t>
            </a:r>
            <a:r>
              <a:rPr lang="en-US" altLang="en-US" dirty="0" err="1"/>
              <a:t>sự</a:t>
            </a:r>
            <a:r>
              <a:rPr lang="en-US" altLang="en-US" dirty="0"/>
              <a:t> </a:t>
            </a:r>
            <a:r>
              <a:rPr lang="en-US" altLang="en-US" dirty="0" err="1"/>
              <a:t>tư</a:t>
            </a:r>
            <a:r>
              <a:rPr lang="vi-VN" altLang="en-US" dirty="0"/>
              <a:t>ơ</a:t>
            </a:r>
            <a:r>
              <a:rPr lang="en-US" altLang="en-US" dirty="0"/>
              <a:t>ng </a:t>
            </a:r>
            <a:r>
              <a:rPr lang="en-US" altLang="en-US" dirty="0" err="1"/>
              <a:t>tự</a:t>
            </a:r>
            <a:endParaRPr lang="en-US" altLang="en-US" dirty="0"/>
          </a:p>
        </p:txBody>
      </p:sp>
    </p:spTree>
    <p:extLst>
      <p:ext uri="{BB962C8B-B14F-4D97-AF65-F5344CB8AC3E}">
        <p14:creationId xmlns:p14="http://schemas.microsoft.com/office/powerpoint/2010/main" val="2330144462"/>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Footer Placeholder 4">
            <a:extLst>
              <a:ext uri="{FF2B5EF4-FFF2-40B4-BE49-F238E27FC236}">
                <a16:creationId xmlns:a16="http://schemas.microsoft.com/office/drawing/2014/main" id="{F83FE510-EAD5-489C-AE29-7803B67D2443}"/>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Data Mining</a:t>
            </a:r>
          </a:p>
        </p:txBody>
      </p:sp>
      <p:sp>
        <p:nvSpPr>
          <p:cNvPr id="17411" name="Slide Number Placeholder 5">
            <a:extLst>
              <a:ext uri="{FF2B5EF4-FFF2-40B4-BE49-F238E27FC236}">
                <a16:creationId xmlns:a16="http://schemas.microsoft.com/office/drawing/2014/main" id="{B1DCAF5A-2997-40B5-B2BC-3C9506C56CEA}"/>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CC8298-A2BD-40D3-A646-22C53A7C89D1}" type="slidenum">
              <a:rPr lang="en-US" altLang="en-US"/>
              <a:pPr/>
              <a:t>51</a:t>
            </a:fld>
            <a:endParaRPr lang="en-US" altLang="en-US"/>
          </a:p>
        </p:txBody>
      </p:sp>
      <p:sp>
        <p:nvSpPr>
          <p:cNvPr id="17412" name="Rectangle 2">
            <a:extLst>
              <a:ext uri="{FF2B5EF4-FFF2-40B4-BE49-F238E27FC236}">
                <a16:creationId xmlns:a16="http://schemas.microsoft.com/office/drawing/2014/main" id="{EDC74F33-FE8E-44F7-B089-667107F9210F}"/>
              </a:ext>
            </a:extLst>
          </p:cNvPr>
          <p:cNvSpPr>
            <a:spLocks noGrp="1" noChangeArrowheads="1"/>
          </p:cNvSpPr>
          <p:nvPr>
            <p:ph type="title"/>
          </p:nvPr>
        </p:nvSpPr>
        <p:spPr/>
        <p:txBody>
          <a:bodyPr/>
          <a:lstStyle/>
          <a:p>
            <a:pPr eaLnBrk="1" hangingPunct="1"/>
            <a:r>
              <a:rPr lang="en-US" altLang="en-US" sz="4000" dirty="0" err="1"/>
              <a:t>Tìm</a:t>
            </a:r>
            <a:r>
              <a:rPr lang="en-US" altLang="en-US" sz="4000" dirty="0"/>
              <a:t> </a:t>
            </a:r>
            <a:r>
              <a:rPr lang="en-US" altLang="en-US" sz="4000" dirty="0" err="1"/>
              <a:t>kiếm</a:t>
            </a:r>
            <a:r>
              <a:rPr lang="en-US" altLang="en-US" sz="4000" dirty="0"/>
              <a:t> </a:t>
            </a:r>
            <a:r>
              <a:rPr lang="en-US" altLang="en-US" sz="4000" dirty="0" err="1"/>
              <a:t>sự</a:t>
            </a:r>
            <a:r>
              <a:rPr lang="en-US" altLang="en-US" sz="4000" dirty="0"/>
              <a:t> </a:t>
            </a:r>
            <a:r>
              <a:rPr lang="en-US" altLang="en-US" sz="4000" dirty="0" err="1"/>
              <a:t>tư</a:t>
            </a:r>
            <a:r>
              <a:rPr lang="vi-VN" altLang="en-US" sz="4000" dirty="0"/>
              <a:t>ơ</a:t>
            </a:r>
            <a:r>
              <a:rPr lang="en-US" altLang="en-US" sz="4000" dirty="0"/>
              <a:t>ng </a:t>
            </a:r>
            <a:r>
              <a:rPr lang="en-US" altLang="en-US" sz="4000" dirty="0" err="1"/>
              <a:t>tự</a:t>
            </a:r>
            <a:r>
              <a:rPr lang="en-US" altLang="en-US" sz="4000" dirty="0"/>
              <a:t> </a:t>
            </a:r>
            <a:r>
              <a:rPr lang="en-US" altLang="en-US" sz="4000" dirty="0" err="1"/>
              <a:t>trong</a:t>
            </a:r>
            <a:r>
              <a:rPr lang="en-US" altLang="en-US" sz="4000" dirty="0"/>
              <a:t> </a:t>
            </a:r>
            <a:r>
              <a:rPr lang="en-US" altLang="en-US" sz="4000" dirty="0" err="1"/>
              <a:t>phân</a:t>
            </a:r>
            <a:r>
              <a:rPr lang="en-US" altLang="en-US" sz="4000" dirty="0"/>
              <a:t> </a:t>
            </a:r>
            <a:r>
              <a:rPr lang="en-US" altLang="en-US" sz="4000" dirty="0" err="1"/>
              <a:t>tích</a:t>
            </a:r>
            <a:r>
              <a:rPr lang="en-US" altLang="en-US" sz="4000" dirty="0"/>
              <a:t> </a:t>
            </a:r>
            <a:r>
              <a:rPr lang="en-US" altLang="en-US" sz="4000" dirty="0" err="1"/>
              <a:t>chuỗi</a:t>
            </a:r>
            <a:r>
              <a:rPr lang="en-US" altLang="en-US" sz="4000" dirty="0"/>
              <a:t> </a:t>
            </a:r>
            <a:r>
              <a:rPr lang="en-US" altLang="en-US" sz="4000" dirty="0" err="1"/>
              <a:t>thời</a:t>
            </a:r>
            <a:r>
              <a:rPr lang="en-US" altLang="en-US" sz="4000" dirty="0"/>
              <a:t> </a:t>
            </a:r>
            <a:r>
              <a:rPr lang="en-US" altLang="en-US" sz="4000" dirty="0" err="1"/>
              <a:t>gian</a:t>
            </a:r>
            <a:endParaRPr lang="en-US" altLang="en-US" sz="4000" dirty="0"/>
          </a:p>
        </p:txBody>
      </p:sp>
      <p:sp>
        <p:nvSpPr>
          <p:cNvPr id="17413" name="Rectangle 3">
            <a:extLst>
              <a:ext uri="{FF2B5EF4-FFF2-40B4-BE49-F238E27FC236}">
                <a16:creationId xmlns:a16="http://schemas.microsoft.com/office/drawing/2014/main" id="{F212B68A-5777-4B0D-8812-1600F87F7ECB}"/>
              </a:ext>
            </a:extLst>
          </p:cNvPr>
          <p:cNvSpPr>
            <a:spLocks noGrp="1" noChangeArrowheads="1"/>
          </p:cNvSpPr>
          <p:nvPr>
            <p:ph type="body" idx="1"/>
          </p:nvPr>
        </p:nvSpPr>
        <p:spPr/>
        <p:txBody>
          <a:bodyPr/>
          <a:lstStyle/>
          <a:p>
            <a:pPr eaLnBrk="1" hangingPunct="1">
              <a:lnSpc>
                <a:spcPct val="90000"/>
              </a:lnSpc>
            </a:pPr>
            <a:r>
              <a:rPr lang="en-US" altLang="en-US" sz="2400" dirty="0" err="1"/>
              <a:t>Truy</a:t>
            </a:r>
            <a:r>
              <a:rPr lang="en-US" altLang="en-US" sz="2400" dirty="0"/>
              <a:t> </a:t>
            </a:r>
            <a:r>
              <a:rPr lang="en-US" altLang="en-US" sz="2400" dirty="0" err="1"/>
              <a:t>vấn</a:t>
            </a:r>
            <a:r>
              <a:rPr lang="en-US" altLang="en-US" sz="2400" dirty="0"/>
              <a:t> CSDL </a:t>
            </a:r>
            <a:r>
              <a:rPr lang="en-US" altLang="en-US" sz="2400" dirty="0" err="1"/>
              <a:t>thông</a:t>
            </a:r>
            <a:r>
              <a:rPr lang="en-US" altLang="en-US" sz="2400" dirty="0"/>
              <a:t> </a:t>
            </a:r>
            <a:r>
              <a:rPr lang="en-US" altLang="en-US" sz="2400" dirty="0" err="1"/>
              <a:t>th</a:t>
            </a:r>
            <a:r>
              <a:rPr lang="vi-VN" altLang="en-US" sz="2400" dirty="0"/>
              <a:t>ư</a:t>
            </a:r>
            <a:r>
              <a:rPr lang="en-US" altLang="en-US" sz="2400" dirty="0" err="1"/>
              <a:t>ờng</a:t>
            </a:r>
            <a:r>
              <a:rPr lang="en-US" altLang="en-US" sz="2400" dirty="0"/>
              <a:t> </a:t>
            </a:r>
            <a:r>
              <a:rPr lang="en-US" altLang="en-US" sz="2400" dirty="0" err="1"/>
              <a:t>sẽ</a:t>
            </a:r>
            <a:r>
              <a:rPr lang="en-US" altLang="en-US" sz="2400" dirty="0"/>
              <a:t> </a:t>
            </a:r>
            <a:r>
              <a:rPr lang="en-US" altLang="en-US" sz="2400" dirty="0" err="1"/>
              <a:t>tìm</a:t>
            </a:r>
            <a:r>
              <a:rPr lang="en-US" altLang="en-US" sz="2400" dirty="0"/>
              <a:t> </a:t>
            </a:r>
            <a:r>
              <a:rPr lang="en-US" altLang="en-US" sz="2400" dirty="0" err="1"/>
              <a:t>khớp</a:t>
            </a:r>
            <a:r>
              <a:rPr lang="en-US" altLang="en-US" sz="2400" dirty="0"/>
              <a:t> </a:t>
            </a:r>
            <a:r>
              <a:rPr lang="en-US" altLang="en-US" sz="2400" dirty="0" err="1"/>
              <a:t>chính</a:t>
            </a:r>
            <a:r>
              <a:rPr lang="en-US" altLang="en-US" sz="2400" dirty="0"/>
              <a:t> </a:t>
            </a:r>
            <a:r>
              <a:rPr lang="en-US" altLang="en-US" sz="2400" dirty="0" err="1"/>
              <a:t>xác</a:t>
            </a:r>
            <a:endParaRPr lang="en-US" altLang="en-US" sz="2400" dirty="0"/>
          </a:p>
          <a:p>
            <a:pPr eaLnBrk="1" hangingPunct="1">
              <a:lnSpc>
                <a:spcPct val="90000"/>
              </a:lnSpc>
            </a:pPr>
            <a:r>
              <a:rPr lang="en-US" altLang="en-US" sz="2400" dirty="0" err="1"/>
              <a:t>Tìm</a:t>
            </a:r>
            <a:r>
              <a:rPr lang="en-US" altLang="en-US" sz="2400" dirty="0"/>
              <a:t> </a:t>
            </a:r>
            <a:r>
              <a:rPr lang="en-US" altLang="en-US" sz="2400" dirty="0" err="1"/>
              <a:t>kiếm</a:t>
            </a:r>
            <a:r>
              <a:rPr lang="en-US" altLang="en-US" sz="2400" dirty="0"/>
              <a:t> t</a:t>
            </a:r>
            <a:r>
              <a:rPr lang="vi-VN" altLang="en-US" sz="2400" dirty="0"/>
              <a:t>ư</a:t>
            </a:r>
            <a:r>
              <a:rPr lang="en-US" altLang="en-US" sz="2400" dirty="0" err="1"/>
              <a:t>ơng</a:t>
            </a:r>
            <a:r>
              <a:rPr lang="en-US" altLang="en-US" sz="2400" dirty="0"/>
              <a:t> </a:t>
            </a:r>
            <a:r>
              <a:rPr lang="en-US" altLang="en-US" sz="2400" dirty="0" err="1"/>
              <a:t>tự</a:t>
            </a:r>
            <a:r>
              <a:rPr lang="en-US" altLang="en-US" sz="2400" dirty="0"/>
              <a:t> </a:t>
            </a:r>
            <a:r>
              <a:rPr lang="en-US" altLang="en-US" sz="2400" dirty="0" err="1"/>
              <a:t>tìm</a:t>
            </a:r>
            <a:r>
              <a:rPr lang="en-US" altLang="en-US" sz="2400" dirty="0"/>
              <a:t> </a:t>
            </a:r>
            <a:r>
              <a:rPr lang="en-US" altLang="en-US" sz="2400" dirty="0" err="1"/>
              <a:t>các</a:t>
            </a:r>
            <a:r>
              <a:rPr lang="en-US" altLang="en-US" sz="2400" dirty="0"/>
              <a:t> </a:t>
            </a:r>
            <a:r>
              <a:rPr lang="en-US" altLang="en-US" sz="2400" dirty="0" err="1"/>
              <a:t>chuỗi</a:t>
            </a:r>
            <a:r>
              <a:rPr lang="en-US" altLang="en-US" sz="2400" dirty="0"/>
              <a:t>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chỉ</a:t>
            </a:r>
            <a:r>
              <a:rPr lang="en-US" altLang="en-US" sz="2400" dirty="0"/>
              <a:t> </a:t>
            </a:r>
            <a:r>
              <a:rPr lang="en-US" altLang="en-US" sz="2400" dirty="0" err="1"/>
              <a:t>khác</a:t>
            </a:r>
            <a:r>
              <a:rPr lang="en-US" altLang="en-US" sz="2400" dirty="0"/>
              <a:t> </a:t>
            </a:r>
            <a:r>
              <a:rPr lang="en-US" altLang="en-US" sz="2400" dirty="0" err="1"/>
              <a:t>đôi</a:t>
            </a:r>
            <a:r>
              <a:rPr lang="en-US" altLang="en-US" sz="2400" dirty="0"/>
              <a:t> </a:t>
            </a:r>
            <a:r>
              <a:rPr lang="en-US" altLang="en-US" sz="2400" dirty="0" err="1"/>
              <a:t>chút</a:t>
            </a:r>
            <a:r>
              <a:rPr lang="en-US" altLang="en-US" sz="2400" dirty="0"/>
              <a:t> </a:t>
            </a:r>
            <a:r>
              <a:rPr lang="en-US" altLang="en-US" sz="2400" dirty="0" err="1"/>
              <a:t>với</a:t>
            </a:r>
            <a:r>
              <a:rPr lang="en-US" altLang="en-US" sz="2400" dirty="0"/>
              <a:t> </a:t>
            </a:r>
            <a:r>
              <a:rPr lang="en-US" altLang="en-US" sz="2400" dirty="0" err="1"/>
              <a:t>truy</a:t>
            </a:r>
            <a:r>
              <a:rPr lang="en-US" altLang="en-US" sz="2400" dirty="0"/>
              <a:t> </a:t>
            </a:r>
            <a:r>
              <a:rPr lang="en-US" altLang="en-US" sz="2400" dirty="0" err="1"/>
              <a:t>vấn</a:t>
            </a:r>
            <a:r>
              <a:rPr lang="en-US" altLang="en-US" sz="2400" dirty="0"/>
              <a:t> </a:t>
            </a:r>
            <a:r>
              <a:rPr lang="en-US" altLang="en-US" sz="2400" dirty="0" err="1"/>
              <a:t>dãy</a:t>
            </a:r>
            <a:r>
              <a:rPr lang="en-US" altLang="en-US" sz="2400" dirty="0"/>
              <a:t> </a:t>
            </a:r>
            <a:r>
              <a:rPr lang="en-US" altLang="en-US" sz="2400" dirty="0" err="1"/>
              <a:t>cho</a:t>
            </a:r>
            <a:r>
              <a:rPr lang="en-US" altLang="en-US" sz="2400" dirty="0"/>
              <a:t> </a:t>
            </a:r>
            <a:r>
              <a:rPr lang="en-US" altLang="en-US" sz="2400" dirty="0" err="1"/>
              <a:t>tr</a:t>
            </a:r>
            <a:r>
              <a:rPr lang="vi-VN" altLang="en-US" sz="2400" dirty="0"/>
              <a:t>ư</a:t>
            </a:r>
            <a:r>
              <a:rPr lang="en-US" altLang="en-US" sz="2400" dirty="0" err="1"/>
              <a:t>ớc</a:t>
            </a:r>
            <a:endParaRPr lang="en-US" altLang="en-US" sz="2400" dirty="0"/>
          </a:p>
          <a:p>
            <a:pPr eaLnBrk="1" hangingPunct="1">
              <a:lnSpc>
                <a:spcPct val="90000"/>
              </a:lnSpc>
            </a:pPr>
            <a:r>
              <a:rPr lang="en-US" altLang="en-US" sz="2400" dirty="0"/>
              <a:t>Hai </a:t>
            </a:r>
            <a:r>
              <a:rPr lang="en-US" altLang="en-US" sz="2400" dirty="0" err="1"/>
              <a:t>loại</a:t>
            </a:r>
            <a:r>
              <a:rPr lang="en-US" altLang="en-US" sz="2400" dirty="0"/>
              <a:t> </a:t>
            </a:r>
            <a:r>
              <a:rPr lang="en-US" altLang="en-US" sz="2400" dirty="0" err="1"/>
              <a:t>truy</a:t>
            </a:r>
            <a:r>
              <a:rPr lang="en-US" altLang="en-US" sz="2400" dirty="0"/>
              <a:t> </a:t>
            </a:r>
            <a:r>
              <a:rPr lang="en-US" altLang="en-US" sz="2400" dirty="0" err="1"/>
              <a:t>vấn</a:t>
            </a:r>
            <a:r>
              <a:rPr lang="en-US" altLang="en-US" sz="2400" dirty="0"/>
              <a:t> t</a:t>
            </a:r>
            <a:r>
              <a:rPr lang="vi-VN" altLang="en-US" sz="2400" dirty="0"/>
              <a:t>ư</a:t>
            </a:r>
            <a:r>
              <a:rPr lang="en-US" altLang="en-US" sz="2400" dirty="0" err="1"/>
              <a:t>ơng</a:t>
            </a:r>
            <a:r>
              <a:rPr lang="en-US" altLang="en-US" sz="2400" dirty="0"/>
              <a:t> </a:t>
            </a:r>
            <a:r>
              <a:rPr lang="en-US" altLang="en-US" sz="2400" dirty="0" err="1"/>
              <a:t>tự</a:t>
            </a:r>
            <a:endParaRPr lang="en-US" altLang="en-US" sz="2400" dirty="0"/>
          </a:p>
          <a:p>
            <a:pPr lvl="1" eaLnBrk="1" hangingPunct="1">
              <a:lnSpc>
                <a:spcPct val="90000"/>
              </a:lnSpc>
            </a:pPr>
            <a:r>
              <a:rPr lang="en-US" altLang="en-US" sz="2000" dirty="0" err="1"/>
              <a:t>Khớp</a:t>
            </a:r>
            <a:r>
              <a:rPr lang="en-US" altLang="en-US" sz="2000" dirty="0"/>
              <a:t> </a:t>
            </a:r>
            <a:r>
              <a:rPr lang="en-US" altLang="en-US" sz="2000" dirty="0" err="1"/>
              <a:t>toàn</a:t>
            </a:r>
            <a:r>
              <a:rPr lang="en-US" altLang="en-US" sz="2000" dirty="0"/>
              <a:t> </a:t>
            </a:r>
            <a:r>
              <a:rPr lang="en-US" altLang="en-US" sz="2000" dirty="0" err="1"/>
              <a:t>bộ</a:t>
            </a:r>
            <a:r>
              <a:rPr lang="en-US" altLang="en-US" sz="2000" dirty="0"/>
              <a:t>: </a:t>
            </a:r>
            <a:r>
              <a:rPr lang="en-US" altLang="en-US" sz="2000" dirty="0" err="1"/>
              <a:t>tìm</a:t>
            </a:r>
            <a:r>
              <a:rPr lang="en-US" altLang="en-US" sz="2000" dirty="0"/>
              <a:t> </a:t>
            </a:r>
            <a:r>
              <a:rPr lang="en-US" altLang="en-US" sz="2000" dirty="0" err="1"/>
              <a:t>chuỗi</a:t>
            </a:r>
            <a:r>
              <a:rPr lang="en-US" altLang="en-US" sz="2000" dirty="0"/>
              <a:t> t</a:t>
            </a:r>
            <a:r>
              <a:rPr lang="vi-VN" altLang="en-US" sz="2000" dirty="0"/>
              <a:t>ư</a:t>
            </a:r>
            <a:r>
              <a:rPr lang="en-US" altLang="en-US" sz="2000" dirty="0" err="1"/>
              <a:t>ơng</a:t>
            </a:r>
            <a:r>
              <a:rPr lang="en-US" altLang="en-US" sz="2000" dirty="0"/>
              <a:t> </a:t>
            </a:r>
            <a:r>
              <a:rPr lang="en-US" altLang="en-US" sz="2000" dirty="0" err="1"/>
              <a:t>tự</a:t>
            </a:r>
            <a:r>
              <a:rPr lang="en-US" altLang="en-US" sz="2000" dirty="0"/>
              <a:t> </a:t>
            </a:r>
            <a:r>
              <a:rPr lang="en-US" altLang="en-US" sz="2000" dirty="0" err="1"/>
              <a:t>với</a:t>
            </a:r>
            <a:r>
              <a:rPr lang="en-US" altLang="en-US" sz="2000" dirty="0"/>
              <a:t> </a:t>
            </a:r>
            <a:r>
              <a:rPr lang="en-US" altLang="en-US" sz="2000" dirty="0" err="1"/>
              <a:t>truy</a:t>
            </a:r>
            <a:r>
              <a:rPr lang="en-US" altLang="en-US" sz="2000" dirty="0"/>
              <a:t> </a:t>
            </a:r>
            <a:r>
              <a:rPr lang="en-US" altLang="en-US" sz="2000" dirty="0" err="1"/>
              <a:t>vấn</a:t>
            </a:r>
            <a:r>
              <a:rPr lang="en-US" altLang="en-US" sz="2000" dirty="0"/>
              <a:t> </a:t>
            </a:r>
            <a:r>
              <a:rPr lang="en-US" altLang="en-US" sz="2000" dirty="0" err="1"/>
              <a:t>chuỗi</a:t>
            </a:r>
            <a:endParaRPr lang="en-US" altLang="en-US" sz="2000" dirty="0"/>
          </a:p>
          <a:p>
            <a:pPr lvl="1" eaLnBrk="1" hangingPunct="1">
              <a:lnSpc>
                <a:spcPct val="90000"/>
              </a:lnSpc>
            </a:pPr>
            <a:r>
              <a:rPr lang="en-US" altLang="en-US" sz="2000" dirty="0" err="1">
                <a:solidFill>
                  <a:schemeClr val="hlink"/>
                </a:solidFill>
              </a:rPr>
              <a:t>Khớp</a:t>
            </a:r>
            <a:r>
              <a:rPr lang="en-US" altLang="en-US" sz="2000" dirty="0">
                <a:solidFill>
                  <a:schemeClr val="hlink"/>
                </a:solidFill>
              </a:rPr>
              <a:t> </a:t>
            </a:r>
            <a:r>
              <a:rPr lang="en-US" altLang="en-US" sz="2000" dirty="0" err="1">
                <a:solidFill>
                  <a:schemeClr val="hlink"/>
                </a:solidFill>
              </a:rPr>
              <a:t>chuỗi</a:t>
            </a:r>
            <a:r>
              <a:rPr lang="en-US" altLang="en-US" sz="2000" dirty="0">
                <a:solidFill>
                  <a:schemeClr val="hlink"/>
                </a:solidFill>
              </a:rPr>
              <a:t> con</a:t>
            </a:r>
            <a:r>
              <a:rPr lang="en-US" altLang="en-US" sz="2000" dirty="0"/>
              <a:t>: </a:t>
            </a:r>
            <a:r>
              <a:rPr lang="en-US" altLang="en-US" sz="2000" dirty="0" err="1"/>
              <a:t>tìm</a:t>
            </a:r>
            <a:r>
              <a:rPr lang="en-US" altLang="en-US" sz="2000" dirty="0"/>
              <a:t> </a:t>
            </a:r>
            <a:r>
              <a:rPr lang="en-US" altLang="en-US" sz="2000" dirty="0" err="1"/>
              <a:t>tất</a:t>
            </a:r>
            <a:r>
              <a:rPr lang="en-US" altLang="en-US" sz="2000" dirty="0"/>
              <a:t> </a:t>
            </a:r>
            <a:r>
              <a:rPr lang="en-US" altLang="en-US" sz="2000" dirty="0" err="1"/>
              <a:t>cả</a:t>
            </a:r>
            <a:r>
              <a:rPr lang="en-US" altLang="en-US" sz="2000" dirty="0"/>
              <a:t> </a:t>
            </a:r>
            <a:r>
              <a:rPr lang="en-US" altLang="en-US" sz="2000" dirty="0" err="1"/>
              <a:t>các</a:t>
            </a:r>
            <a:r>
              <a:rPr lang="en-US" altLang="en-US" sz="2000" dirty="0"/>
              <a:t> </a:t>
            </a:r>
            <a:r>
              <a:rPr lang="en-US" altLang="en-US" sz="2000" dirty="0" err="1"/>
              <a:t>cặp</a:t>
            </a:r>
            <a:r>
              <a:rPr lang="en-US" altLang="en-US" sz="2000" dirty="0"/>
              <a:t> </a:t>
            </a:r>
            <a:r>
              <a:rPr lang="en-US" altLang="en-US" sz="2000" dirty="0" err="1"/>
              <a:t>chuỗi</a:t>
            </a:r>
            <a:r>
              <a:rPr lang="en-US" altLang="en-US" sz="2000" dirty="0"/>
              <a:t> t</a:t>
            </a:r>
            <a:r>
              <a:rPr lang="vi-VN" altLang="en-US" sz="2000" dirty="0"/>
              <a:t>ư</a:t>
            </a:r>
            <a:r>
              <a:rPr lang="en-US" altLang="en-US" sz="2000" dirty="0" err="1"/>
              <a:t>ơng</a:t>
            </a:r>
            <a:r>
              <a:rPr lang="en-US" altLang="en-US" sz="2000" dirty="0"/>
              <a:t> </a:t>
            </a:r>
            <a:r>
              <a:rPr lang="en-US" altLang="en-US" sz="2000" dirty="0" err="1"/>
              <a:t>tự</a:t>
            </a:r>
            <a:endParaRPr lang="en-US" altLang="en-US" sz="2000" dirty="0"/>
          </a:p>
          <a:p>
            <a:pPr eaLnBrk="1" hangingPunct="1">
              <a:lnSpc>
                <a:spcPct val="90000"/>
              </a:lnSpc>
            </a:pPr>
            <a:r>
              <a:rPr lang="en-US" altLang="en-US" sz="2400" dirty="0" err="1"/>
              <a:t>Ứng</a:t>
            </a:r>
            <a:r>
              <a:rPr lang="en-US" altLang="en-US" sz="2400" dirty="0"/>
              <a:t> </a:t>
            </a:r>
            <a:r>
              <a:rPr lang="en-US" altLang="en-US" sz="2400" dirty="0" err="1"/>
              <a:t>dụng</a:t>
            </a:r>
            <a:r>
              <a:rPr lang="en-US" altLang="en-US" sz="2400" dirty="0"/>
              <a:t> </a:t>
            </a:r>
            <a:r>
              <a:rPr lang="en-US" altLang="en-US" sz="2400" dirty="0" err="1"/>
              <a:t>tiêu</a:t>
            </a:r>
            <a:r>
              <a:rPr lang="en-US" altLang="en-US" sz="2400" dirty="0"/>
              <a:t> </a:t>
            </a:r>
            <a:r>
              <a:rPr lang="en-US" altLang="en-US" sz="2400" dirty="0" err="1"/>
              <a:t>biểu</a:t>
            </a:r>
            <a:endParaRPr lang="en-US" altLang="en-US" sz="2400" dirty="0"/>
          </a:p>
          <a:p>
            <a:pPr lvl="1" eaLnBrk="1" hangingPunct="1">
              <a:lnSpc>
                <a:spcPct val="90000"/>
              </a:lnSpc>
            </a:pPr>
            <a:r>
              <a:rPr lang="en-US" altLang="en-US" sz="2000" dirty="0" err="1"/>
              <a:t>Thị</a:t>
            </a:r>
            <a:r>
              <a:rPr lang="en-US" altLang="en-US" sz="2000" dirty="0"/>
              <a:t> </a:t>
            </a:r>
            <a:r>
              <a:rPr lang="en-US" altLang="en-US" sz="2000" dirty="0" err="1"/>
              <a:t>tr</a:t>
            </a:r>
            <a:r>
              <a:rPr lang="vi-VN" altLang="en-US" sz="2000" dirty="0"/>
              <a:t>ư</a:t>
            </a:r>
            <a:r>
              <a:rPr lang="en-US" altLang="en-US" sz="2000" dirty="0" err="1"/>
              <a:t>ờng</a:t>
            </a:r>
            <a:r>
              <a:rPr lang="en-US" altLang="en-US" sz="2000" dirty="0"/>
              <a:t> </a:t>
            </a:r>
            <a:r>
              <a:rPr lang="en-US" altLang="en-US" sz="2000" dirty="0" err="1"/>
              <a:t>tài</a:t>
            </a:r>
            <a:r>
              <a:rPr lang="en-US" altLang="en-US" sz="2000" dirty="0"/>
              <a:t> </a:t>
            </a:r>
            <a:r>
              <a:rPr lang="en-US" altLang="en-US" sz="2000" dirty="0" err="1"/>
              <a:t>chính</a:t>
            </a:r>
            <a:endParaRPr lang="en-US" altLang="en-US" sz="2000" dirty="0"/>
          </a:p>
          <a:p>
            <a:pPr lvl="1" eaLnBrk="1" hangingPunct="1">
              <a:lnSpc>
                <a:spcPct val="90000"/>
              </a:lnSpc>
            </a:pPr>
            <a:r>
              <a:rPr lang="en-US" altLang="en-US" sz="2000" dirty="0" err="1"/>
              <a:t>Phân</a:t>
            </a:r>
            <a:r>
              <a:rPr lang="en-US" altLang="en-US" sz="2000" dirty="0"/>
              <a:t> </a:t>
            </a:r>
            <a:r>
              <a:rPr lang="en-US" altLang="en-US" sz="2000" dirty="0" err="1"/>
              <a:t>tích</a:t>
            </a:r>
            <a:r>
              <a:rPr lang="en-US" altLang="en-US" sz="2000" dirty="0"/>
              <a:t> </a:t>
            </a:r>
            <a:r>
              <a:rPr lang="en-US" altLang="en-US" sz="2000" dirty="0" err="1"/>
              <a:t>dữ</a:t>
            </a:r>
            <a:r>
              <a:rPr lang="en-US" altLang="en-US" sz="2000" dirty="0"/>
              <a:t> </a:t>
            </a:r>
            <a:r>
              <a:rPr lang="en-US" altLang="en-US" sz="2000" dirty="0" err="1"/>
              <a:t>liệu</a:t>
            </a:r>
            <a:r>
              <a:rPr lang="en-US" altLang="en-US" sz="2000" dirty="0"/>
              <a:t> </a:t>
            </a:r>
            <a:r>
              <a:rPr lang="en-US" altLang="en-US" sz="2000" dirty="0" err="1"/>
              <a:t>giỏ</a:t>
            </a:r>
            <a:r>
              <a:rPr lang="en-US" altLang="en-US" sz="2000" dirty="0"/>
              <a:t> </a:t>
            </a:r>
            <a:r>
              <a:rPr lang="en-US" altLang="en-US" sz="2000" dirty="0" err="1"/>
              <a:t>thị</a:t>
            </a:r>
            <a:r>
              <a:rPr lang="en-US" altLang="en-US" sz="2000" dirty="0"/>
              <a:t> </a:t>
            </a:r>
            <a:r>
              <a:rPr lang="en-US" altLang="en-US" sz="2000" dirty="0" err="1"/>
              <a:t>tr</a:t>
            </a:r>
            <a:r>
              <a:rPr lang="vi-VN" altLang="en-US" sz="2000" dirty="0"/>
              <a:t>ư</a:t>
            </a:r>
            <a:r>
              <a:rPr lang="en-US" altLang="en-US" sz="2000" dirty="0" err="1"/>
              <a:t>ờng</a:t>
            </a:r>
            <a:endParaRPr lang="en-US" altLang="en-US" sz="2000" dirty="0"/>
          </a:p>
          <a:p>
            <a:pPr lvl="1" eaLnBrk="1" hangingPunct="1">
              <a:lnSpc>
                <a:spcPct val="90000"/>
              </a:lnSpc>
            </a:pPr>
            <a:r>
              <a:rPr lang="en-US" altLang="en-US" sz="2000" dirty="0"/>
              <a:t>CSDL </a:t>
            </a:r>
            <a:r>
              <a:rPr lang="en-US" altLang="en-US" sz="2000" dirty="0" err="1"/>
              <a:t>khoa</a:t>
            </a:r>
            <a:r>
              <a:rPr lang="en-US" altLang="en-US" sz="2000" dirty="0"/>
              <a:t> </a:t>
            </a:r>
            <a:r>
              <a:rPr lang="en-US" altLang="en-US" sz="2000" dirty="0" err="1"/>
              <a:t>học</a:t>
            </a:r>
            <a:endParaRPr lang="en-US" altLang="en-US" sz="2000" dirty="0"/>
          </a:p>
          <a:p>
            <a:pPr lvl="1" eaLnBrk="1" hangingPunct="1">
              <a:lnSpc>
                <a:spcPct val="90000"/>
              </a:lnSpc>
            </a:pPr>
            <a:r>
              <a:rPr lang="en-US" altLang="en-US" sz="2000" dirty="0" err="1"/>
              <a:t>Chẩn</a:t>
            </a:r>
            <a:r>
              <a:rPr lang="en-US" altLang="en-US" sz="2000" dirty="0"/>
              <a:t> </a:t>
            </a:r>
            <a:r>
              <a:rPr lang="en-US" altLang="en-US" sz="2000" dirty="0" err="1"/>
              <a:t>đoán</a:t>
            </a:r>
            <a:r>
              <a:rPr lang="en-US" altLang="en-US" sz="2000" dirty="0"/>
              <a:t> y </a:t>
            </a:r>
            <a:r>
              <a:rPr lang="en-US" altLang="en-US" sz="2000" dirty="0" err="1"/>
              <a:t>khoa</a:t>
            </a:r>
            <a:endParaRPr lang="en-US" altLang="en-US" sz="2000" dirty="0"/>
          </a:p>
        </p:txBody>
      </p:sp>
    </p:spTree>
    <p:extLst>
      <p:ext uri="{BB962C8B-B14F-4D97-AF65-F5344CB8AC3E}">
        <p14:creationId xmlns:p14="http://schemas.microsoft.com/office/powerpoint/2010/main" val="1925587797"/>
      </p:ext>
    </p:extLst>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Footer Placeholder 4">
            <a:extLst>
              <a:ext uri="{FF2B5EF4-FFF2-40B4-BE49-F238E27FC236}">
                <a16:creationId xmlns:a16="http://schemas.microsoft.com/office/drawing/2014/main" id="{6D0FAA10-4FB7-4690-903B-A4453D3935A7}"/>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CS490D Spring 2004</a:t>
            </a:r>
          </a:p>
        </p:txBody>
      </p:sp>
      <p:sp>
        <p:nvSpPr>
          <p:cNvPr id="19459" name="Slide Number Placeholder 5">
            <a:extLst>
              <a:ext uri="{FF2B5EF4-FFF2-40B4-BE49-F238E27FC236}">
                <a16:creationId xmlns:a16="http://schemas.microsoft.com/office/drawing/2014/main" id="{92015A77-FA15-43C9-A8BF-3F8F1FC1E49B}"/>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A345F0-6AD3-4E04-8C92-D8C6A2EBA9E7}" type="slidenum">
              <a:rPr lang="en-US" altLang="en-US"/>
              <a:pPr/>
              <a:t>52</a:t>
            </a:fld>
            <a:endParaRPr lang="en-US" altLang="en-US"/>
          </a:p>
        </p:txBody>
      </p:sp>
      <p:sp>
        <p:nvSpPr>
          <p:cNvPr id="19460" name="Rectangle 2">
            <a:extLst>
              <a:ext uri="{FF2B5EF4-FFF2-40B4-BE49-F238E27FC236}">
                <a16:creationId xmlns:a16="http://schemas.microsoft.com/office/drawing/2014/main" id="{05AB2264-6082-492D-9F10-077E6C7AD032}"/>
              </a:ext>
            </a:extLst>
          </p:cNvPr>
          <p:cNvSpPr>
            <a:spLocks noGrp="1" noChangeArrowheads="1"/>
          </p:cNvSpPr>
          <p:nvPr>
            <p:ph type="title"/>
          </p:nvPr>
        </p:nvSpPr>
        <p:spPr/>
        <p:txBody>
          <a:bodyPr/>
          <a:lstStyle/>
          <a:p>
            <a:pPr eaLnBrk="1" hangingPunct="1"/>
            <a:r>
              <a:rPr lang="en-US" altLang="en-US" dirty="0"/>
              <a:t>Data transformation</a:t>
            </a:r>
          </a:p>
        </p:txBody>
      </p:sp>
      <p:sp>
        <p:nvSpPr>
          <p:cNvPr id="19461" name="Rectangle 3">
            <a:extLst>
              <a:ext uri="{FF2B5EF4-FFF2-40B4-BE49-F238E27FC236}">
                <a16:creationId xmlns:a16="http://schemas.microsoft.com/office/drawing/2014/main" id="{0044F536-CAB2-4F08-B397-57AD0B113672}"/>
              </a:ext>
            </a:extLst>
          </p:cNvPr>
          <p:cNvSpPr>
            <a:spLocks noGrp="1" noChangeArrowheads="1"/>
          </p:cNvSpPr>
          <p:nvPr>
            <p:ph type="body" idx="1"/>
          </p:nvPr>
        </p:nvSpPr>
        <p:spPr/>
        <p:txBody>
          <a:bodyPr/>
          <a:lstStyle/>
          <a:p>
            <a:pPr eaLnBrk="1" hangingPunct="1">
              <a:lnSpc>
                <a:spcPct val="90000"/>
              </a:lnSpc>
            </a:pPr>
            <a:r>
              <a:rPr lang="en-US" altLang="en-US" sz="2400"/>
              <a:t>Many techniques for signal analysis require the data to be in the frequency domain</a:t>
            </a:r>
          </a:p>
          <a:p>
            <a:pPr eaLnBrk="1" hangingPunct="1">
              <a:lnSpc>
                <a:spcPct val="90000"/>
              </a:lnSpc>
            </a:pPr>
            <a:r>
              <a:rPr lang="en-US" altLang="en-US" sz="2400"/>
              <a:t>Usually data-independent transformations are used</a:t>
            </a:r>
          </a:p>
          <a:p>
            <a:pPr lvl="1" eaLnBrk="1" hangingPunct="1">
              <a:lnSpc>
                <a:spcPct val="90000"/>
              </a:lnSpc>
            </a:pPr>
            <a:r>
              <a:rPr lang="en-US" altLang="en-US" sz="2000"/>
              <a:t>The transformation matrix is determined a priori</a:t>
            </a:r>
          </a:p>
          <a:p>
            <a:pPr lvl="2" eaLnBrk="1" hangingPunct="1">
              <a:lnSpc>
                <a:spcPct val="90000"/>
              </a:lnSpc>
            </a:pPr>
            <a:r>
              <a:rPr lang="en-US" altLang="en-US" sz="2000"/>
              <a:t>E.g., discrete Fourier transform (DFT), discrete wavelet transform (DWT)</a:t>
            </a:r>
            <a:endParaRPr lang="en-US" altLang="en-US" sz="1800"/>
          </a:p>
          <a:p>
            <a:pPr lvl="1" eaLnBrk="1" hangingPunct="1">
              <a:lnSpc>
                <a:spcPct val="90000"/>
              </a:lnSpc>
            </a:pPr>
            <a:r>
              <a:rPr lang="en-US" altLang="en-US" sz="2000"/>
              <a:t>The distance between two signals in the time domain is the same as their Euclidean distance in the frequency domain</a:t>
            </a:r>
          </a:p>
          <a:p>
            <a:pPr lvl="1" eaLnBrk="1" hangingPunct="1">
              <a:lnSpc>
                <a:spcPct val="90000"/>
              </a:lnSpc>
            </a:pPr>
            <a:r>
              <a:rPr lang="en-US" altLang="en-US" sz="2000"/>
              <a:t>DFT does a good job of concentrating energy in the first few coefficients </a:t>
            </a:r>
          </a:p>
          <a:p>
            <a:pPr lvl="1" eaLnBrk="1" hangingPunct="1">
              <a:lnSpc>
                <a:spcPct val="90000"/>
              </a:lnSpc>
            </a:pPr>
            <a:r>
              <a:rPr lang="en-US" altLang="en-US" sz="2000"/>
              <a:t>If we keep only first a few coefficients in DFT, we can compute the lower bounds of the actual distance</a:t>
            </a:r>
          </a:p>
        </p:txBody>
      </p:sp>
    </p:spTree>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Footer Placeholder 4">
            <a:extLst>
              <a:ext uri="{FF2B5EF4-FFF2-40B4-BE49-F238E27FC236}">
                <a16:creationId xmlns:a16="http://schemas.microsoft.com/office/drawing/2014/main" id="{E7E9F32C-A6A6-42FA-A544-F232489C9B92}"/>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CS490D Spring 2004</a:t>
            </a:r>
          </a:p>
        </p:txBody>
      </p:sp>
      <p:sp>
        <p:nvSpPr>
          <p:cNvPr id="21507" name="Slide Number Placeholder 5">
            <a:extLst>
              <a:ext uri="{FF2B5EF4-FFF2-40B4-BE49-F238E27FC236}">
                <a16:creationId xmlns:a16="http://schemas.microsoft.com/office/drawing/2014/main" id="{F3002C97-DBF5-4D7E-B9F1-25BB8D857E3F}"/>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69CF49-FEAB-4004-8BB9-4AFA70BC2452}" type="slidenum">
              <a:rPr lang="en-US" altLang="en-US"/>
              <a:pPr/>
              <a:t>53</a:t>
            </a:fld>
            <a:endParaRPr lang="en-US" altLang="en-US"/>
          </a:p>
        </p:txBody>
      </p:sp>
      <p:sp>
        <p:nvSpPr>
          <p:cNvPr id="21508" name="Rectangle 2">
            <a:extLst>
              <a:ext uri="{FF2B5EF4-FFF2-40B4-BE49-F238E27FC236}">
                <a16:creationId xmlns:a16="http://schemas.microsoft.com/office/drawing/2014/main" id="{DC2625F9-5836-4BAF-AF2E-328C0B91E38A}"/>
              </a:ext>
            </a:extLst>
          </p:cNvPr>
          <p:cNvSpPr>
            <a:spLocks noGrp="1" noChangeArrowheads="1"/>
          </p:cNvSpPr>
          <p:nvPr>
            <p:ph type="title"/>
          </p:nvPr>
        </p:nvSpPr>
        <p:spPr/>
        <p:txBody>
          <a:bodyPr/>
          <a:lstStyle/>
          <a:p>
            <a:pPr eaLnBrk="1" hangingPunct="1"/>
            <a:r>
              <a:rPr lang="en-US" altLang="en-US"/>
              <a:t>Multidimensional Indexing</a:t>
            </a:r>
          </a:p>
        </p:txBody>
      </p:sp>
      <p:sp>
        <p:nvSpPr>
          <p:cNvPr id="21509" name="Rectangle 3">
            <a:extLst>
              <a:ext uri="{FF2B5EF4-FFF2-40B4-BE49-F238E27FC236}">
                <a16:creationId xmlns:a16="http://schemas.microsoft.com/office/drawing/2014/main" id="{9328A31C-C213-4C8D-A811-76D2F88B372E}"/>
              </a:ext>
            </a:extLst>
          </p:cNvPr>
          <p:cNvSpPr>
            <a:spLocks noGrp="1" noChangeArrowheads="1"/>
          </p:cNvSpPr>
          <p:nvPr>
            <p:ph type="body" idx="1"/>
          </p:nvPr>
        </p:nvSpPr>
        <p:spPr/>
        <p:txBody>
          <a:bodyPr/>
          <a:lstStyle/>
          <a:p>
            <a:pPr eaLnBrk="1" hangingPunct="1"/>
            <a:r>
              <a:rPr lang="en-US" altLang="en-US" sz="2800"/>
              <a:t>Multidimensional index</a:t>
            </a:r>
          </a:p>
          <a:p>
            <a:pPr lvl="1" eaLnBrk="1" hangingPunct="1"/>
            <a:r>
              <a:rPr lang="en-US" altLang="en-US" sz="2400"/>
              <a:t>Constructed for efficient accessing using the first few Fourier coefficients</a:t>
            </a:r>
          </a:p>
          <a:p>
            <a:pPr eaLnBrk="1" hangingPunct="1"/>
            <a:r>
              <a:rPr lang="en-US" altLang="en-US" sz="2800"/>
              <a:t>Use the index can to retrieve the sequences that are at most a certain small distance away from the query sequence</a:t>
            </a:r>
          </a:p>
          <a:p>
            <a:pPr eaLnBrk="1" hangingPunct="1"/>
            <a:r>
              <a:rPr lang="en-US" altLang="en-US" sz="2800"/>
              <a:t>Perform post-processing by computing the actual distance between sequences in the time domain and discard any false matches</a:t>
            </a:r>
          </a:p>
        </p:txBody>
      </p:sp>
    </p:spTree>
  </p:cSld>
  <p:clrMapOvr>
    <a:masterClrMapping/>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Footer Placeholder 5">
            <a:extLst>
              <a:ext uri="{FF2B5EF4-FFF2-40B4-BE49-F238E27FC236}">
                <a16:creationId xmlns:a16="http://schemas.microsoft.com/office/drawing/2014/main" id="{BCBFD04A-E474-49BA-8B38-9A82BDCFA3A3}"/>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CS490D Spring 2004</a:t>
            </a:r>
          </a:p>
        </p:txBody>
      </p:sp>
      <p:sp>
        <p:nvSpPr>
          <p:cNvPr id="22531" name="Slide Number Placeholder 6">
            <a:extLst>
              <a:ext uri="{FF2B5EF4-FFF2-40B4-BE49-F238E27FC236}">
                <a16:creationId xmlns:a16="http://schemas.microsoft.com/office/drawing/2014/main" id="{C2547EAF-3AB8-4E3A-8144-790E1FF0BBF5}"/>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5B0D194-B22B-47E5-8520-726B91881452}" type="slidenum">
              <a:rPr lang="en-US" altLang="en-US"/>
              <a:pPr/>
              <a:t>54</a:t>
            </a:fld>
            <a:endParaRPr lang="en-US" altLang="en-US"/>
          </a:p>
        </p:txBody>
      </p:sp>
      <p:sp>
        <p:nvSpPr>
          <p:cNvPr id="22532" name="Rectangle 2">
            <a:extLst>
              <a:ext uri="{FF2B5EF4-FFF2-40B4-BE49-F238E27FC236}">
                <a16:creationId xmlns:a16="http://schemas.microsoft.com/office/drawing/2014/main" id="{CAE1D0E5-E562-454A-8756-E5A83BE0F693}"/>
              </a:ext>
            </a:extLst>
          </p:cNvPr>
          <p:cNvSpPr>
            <a:spLocks noGrp="1" noChangeArrowheads="1"/>
          </p:cNvSpPr>
          <p:nvPr>
            <p:ph type="title"/>
          </p:nvPr>
        </p:nvSpPr>
        <p:spPr/>
        <p:txBody>
          <a:bodyPr/>
          <a:lstStyle/>
          <a:p>
            <a:pPr eaLnBrk="1" hangingPunct="1"/>
            <a:r>
              <a:rPr lang="en-US" altLang="en-US" sz="4000"/>
              <a:t>Subsequence Matching</a:t>
            </a:r>
          </a:p>
        </p:txBody>
      </p:sp>
      <p:sp>
        <p:nvSpPr>
          <p:cNvPr id="22533" name="Rectangle 3">
            <a:extLst>
              <a:ext uri="{FF2B5EF4-FFF2-40B4-BE49-F238E27FC236}">
                <a16:creationId xmlns:a16="http://schemas.microsoft.com/office/drawing/2014/main" id="{083FDDF1-860F-479E-9714-45F4C6A65750}"/>
              </a:ext>
            </a:extLst>
          </p:cNvPr>
          <p:cNvSpPr>
            <a:spLocks noGrp="1" noChangeArrowheads="1"/>
          </p:cNvSpPr>
          <p:nvPr>
            <p:ph type="body" sz="half" idx="1"/>
          </p:nvPr>
        </p:nvSpPr>
        <p:spPr/>
        <p:txBody>
          <a:bodyPr/>
          <a:lstStyle/>
          <a:p>
            <a:pPr eaLnBrk="1" hangingPunct="1">
              <a:lnSpc>
                <a:spcPct val="90000"/>
              </a:lnSpc>
            </a:pPr>
            <a:r>
              <a:rPr lang="en-US" altLang="en-US" sz="2000"/>
              <a:t>Break each sequence into a set of pieces of window with length </a:t>
            </a:r>
            <a:r>
              <a:rPr lang="en-US" altLang="en-US" sz="2000" i="1"/>
              <a:t>w</a:t>
            </a:r>
            <a:endParaRPr lang="en-US" altLang="en-US" sz="2000"/>
          </a:p>
          <a:p>
            <a:pPr eaLnBrk="1" hangingPunct="1">
              <a:lnSpc>
                <a:spcPct val="90000"/>
              </a:lnSpc>
            </a:pPr>
            <a:r>
              <a:rPr lang="en-US" altLang="en-US" sz="2000"/>
              <a:t>Extract the features of the subsequence inside the window</a:t>
            </a:r>
          </a:p>
          <a:p>
            <a:pPr eaLnBrk="1" hangingPunct="1">
              <a:lnSpc>
                <a:spcPct val="90000"/>
              </a:lnSpc>
            </a:pPr>
            <a:r>
              <a:rPr lang="en-US" altLang="en-US" sz="2000"/>
              <a:t>Map each sequence to a “trail” in the feature space</a:t>
            </a:r>
          </a:p>
          <a:p>
            <a:pPr eaLnBrk="1" hangingPunct="1">
              <a:lnSpc>
                <a:spcPct val="90000"/>
              </a:lnSpc>
            </a:pPr>
            <a:r>
              <a:rPr lang="en-US" altLang="en-US" sz="2000"/>
              <a:t>Divide the trail of each sequence into “subtrails” and represent each of them with minimum bounding rectangle</a:t>
            </a:r>
          </a:p>
          <a:p>
            <a:pPr eaLnBrk="1" hangingPunct="1">
              <a:lnSpc>
                <a:spcPct val="90000"/>
              </a:lnSpc>
            </a:pPr>
            <a:r>
              <a:rPr lang="en-US" altLang="en-US" sz="2000"/>
              <a:t>Use a </a:t>
            </a:r>
            <a:r>
              <a:rPr lang="en-US" altLang="en-US" sz="2000">
                <a:solidFill>
                  <a:schemeClr val="hlink"/>
                </a:solidFill>
              </a:rPr>
              <a:t>multipiece assembly algorithm</a:t>
            </a:r>
            <a:r>
              <a:rPr lang="en-US" altLang="en-US" sz="2000"/>
              <a:t> to search for longer sequence matches</a:t>
            </a:r>
          </a:p>
        </p:txBody>
      </p:sp>
      <p:grpSp>
        <p:nvGrpSpPr>
          <p:cNvPr id="22534" name="Group 4">
            <a:extLst>
              <a:ext uri="{FF2B5EF4-FFF2-40B4-BE49-F238E27FC236}">
                <a16:creationId xmlns:a16="http://schemas.microsoft.com/office/drawing/2014/main" id="{0CC7A876-A81D-4500-861C-4FAACBB63CAE}"/>
              </a:ext>
            </a:extLst>
          </p:cNvPr>
          <p:cNvGrpSpPr>
            <a:grpSpLocks/>
          </p:cNvGrpSpPr>
          <p:nvPr/>
        </p:nvGrpSpPr>
        <p:grpSpPr bwMode="auto">
          <a:xfrm>
            <a:off x="5486400" y="2514600"/>
            <a:ext cx="3200400" cy="2819400"/>
            <a:chOff x="960" y="1296"/>
            <a:chExt cx="3312" cy="2496"/>
          </a:xfrm>
        </p:grpSpPr>
        <p:sp>
          <p:nvSpPr>
            <p:cNvPr id="22535" name="Line 5">
              <a:extLst>
                <a:ext uri="{FF2B5EF4-FFF2-40B4-BE49-F238E27FC236}">
                  <a16:creationId xmlns:a16="http://schemas.microsoft.com/office/drawing/2014/main" id="{CFDB70C7-56D5-4933-922C-65C8CC6E3322}"/>
                </a:ext>
              </a:extLst>
            </p:cNvPr>
            <p:cNvSpPr>
              <a:spLocks noChangeShapeType="1"/>
            </p:cNvSpPr>
            <p:nvPr/>
          </p:nvSpPr>
          <p:spPr bwMode="auto">
            <a:xfrm>
              <a:off x="960" y="2592"/>
              <a:ext cx="3312" cy="0"/>
            </a:xfrm>
            <a:prstGeom prst="line">
              <a:avLst/>
            </a:prstGeom>
            <a:noFill/>
            <a:ln w="9525">
              <a:solidFill>
                <a:srgbClr val="17098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Line 6">
              <a:extLst>
                <a:ext uri="{FF2B5EF4-FFF2-40B4-BE49-F238E27FC236}">
                  <a16:creationId xmlns:a16="http://schemas.microsoft.com/office/drawing/2014/main" id="{9BC2A1D9-89F5-4542-830F-A405CA15D2B2}"/>
                </a:ext>
              </a:extLst>
            </p:cNvPr>
            <p:cNvSpPr>
              <a:spLocks noChangeShapeType="1"/>
            </p:cNvSpPr>
            <p:nvPr/>
          </p:nvSpPr>
          <p:spPr bwMode="auto">
            <a:xfrm>
              <a:off x="960" y="1296"/>
              <a:ext cx="0" cy="2496"/>
            </a:xfrm>
            <a:prstGeom prst="line">
              <a:avLst/>
            </a:prstGeom>
            <a:noFill/>
            <a:ln w="9525">
              <a:solidFill>
                <a:srgbClr val="17098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Freeform 7">
              <a:extLst>
                <a:ext uri="{FF2B5EF4-FFF2-40B4-BE49-F238E27FC236}">
                  <a16:creationId xmlns:a16="http://schemas.microsoft.com/office/drawing/2014/main" id="{B2269568-E887-4ADC-A9F2-A794CE5718A8}"/>
                </a:ext>
              </a:extLst>
            </p:cNvPr>
            <p:cNvSpPr>
              <a:spLocks/>
            </p:cNvSpPr>
            <p:nvPr/>
          </p:nvSpPr>
          <p:spPr bwMode="auto">
            <a:xfrm>
              <a:off x="1200" y="1840"/>
              <a:ext cx="2784" cy="1448"/>
            </a:xfrm>
            <a:custGeom>
              <a:avLst/>
              <a:gdLst>
                <a:gd name="T0" fmla="*/ 0 w 2784"/>
                <a:gd name="T1" fmla="*/ 224 h 1448"/>
                <a:gd name="T2" fmla="*/ 480 w 2784"/>
                <a:gd name="T3" fmla="*/ 1424 h 1448"/>
                <a:gd name="T4" fmla="*/ 912 w 2784"/>
                <a:gd name="T5" fmla="*/ 80 h 1448"/>
                <a:gd name="T6" fmla="*/ 1680 w 2784"/>
                <a:gd name="T7" fmla="*/ 944 h 1448"/>
                <a:gd name="T8" fmla="*/ 2400 w 2784"/>
                <a:gd name="T9" fmla="*/ 224 h 1448"/>
                <a:gd name="T10" fmla="*/ 2784 w 2784"/>
                <a:gd name="T11" fmla="*/ 1280 h 14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84" h="1448">
                  <a:moveTo>
                    <a:pt x="0" y="224"/>
                  </a:moveTo>
                  <a:cubicBezTo>
                    <a:pt x="164" y="836"/>
                    <a:pt x="328" y="1448"/>
                    <a:pt x="480" y="1424"/>
                  </a:cubicBezTo>
                  <a:cubicBezTo>
                    <a:pt x="632" y="1400"/>
                    <a:pt x="712" y="160"/>
                    <a:pt x="912" y="80"/>
                  </a:cubicBezTo>
                  <a:cubicBezTo>
                    <a:pt x="1112" y="0"/>
                    <a:pt x="1432" y="920"/>
                    <a:pt x="1680" y="944"/>
                  </a:cubicBezTo>
                  <a:cubicBezTo>
                    <a:pt x="1928" y="968"/>
                    <a:pt x="2216" y="168"/>
                    <a:pt x="2400" y="224"/>
                  </a:cubicBezTo>
                  <a:cubicBezTo>
                    <a:pt x="2584" y="280"/>
                    <a:pt x="2720" y="1104"/>
                    <a:pt x="2784" y="1280"/>
                  </a:cubicBezTo>
                </a:path>
              </a:pathLst>
            </a:custGeom>
            <a:noFill/>
            <a:ln w="9525" cap="flat" cmpd="sng">
              <a:solidFill>
                <a:srgbClr val="17098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Rectangle 8">
              <a:extLst>
                <a:ext uri="{FF2B5EF4-FFF2-40B4-BE49-F238E27FC236}">
                  <a16:creationId xmlns:a16="http://schemas.microsoft.com/office/drawing/2014/main" id="{0C4440C3-2431-4DF4-A3EE-C96C387AA9BB}"/>
                </a:ext>
              </a:extLst>
            </p:cNvPr>
            <p:cNvSpPr>
              <a:spLocks noChangeArrowheads="1"/>
            </p:cNvSpPr>
            <p:nvPr/>
          </p:nvSpPr>
          <p:spPr bwMode="auto">
            <a:xfrm>
              <a:off x="1104" y="1728"/>
              <a:ext cx="336" cy="1488"/>
            </a:xfrm>
            <a:prstGeom prst="rect">
              <a:avLst/>
            </a:prstGeom>
            <a:noFill/>
            <a:ln w="9525">
              <a:solidFill>
                <a:srgbClr val="17098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39" name="Rectangle 9">
              <a:extLst>
                <a:ext uri="{FF2B5EF4-FFF2-40B4-BE49-F238E27FC236}">
                  <a16:creationId xmlns:a16="http://schemas.microsoft.com/office/drawing/2014/main" id="{F527B13B-0C42-427D-8648-B6EA5CC24A69}"/>
                </a:ext>
              </a:extLst>
            </p:cNvPr>
            <p:cNvSpPr>
              <a:spLocks noChangeArrowheads="1"/>
            </p:cNvSpPr>
            <p:nvPr/>
          </p:nvSpPr>
          <p:spPr bwMode="auto">
            <a:xfrm>
              <a:off x="1344" y="2400"/>
              <a:ext cx="528" cy="1152"/>
            </a:xfrm>
            <a:prstGeom prst="rect">
              <a:avLst/>
            </a:prstGeom>
            <a:noFill/>
            <a:ln w="9525">
              <a:solidFill>
                <a:srgbClr val="17098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40" name="Rectangle 10">
              <a:extLst>
                <a:ext uri="{FF2B5EF4-FFF2-40B4-BE49-F238E27FC236}">
                  <a16:creationId xmlns:a16="http://schemas.microsoft.com/office/drawing/2014/main" id="{17817161-7054-4EAB-8C57-81BEE700C1E9}"/>
                </a:ext>
              </a:extLst>
            </p:cNvPr>
            <p:cNvSpPr>
              <a:spLocks noChangeArrowheads="1"/>
            </p:cNvSpPr>
            <p:nvPr/>
          </p:nvSpPr>
          <p:spPr bwMode="auto">
            <a:xfrm>
              <a:off x="1776" y="1728"/>
              <a:ext cx="912" cy="1248"/>
            </a:xfrm>
            <a:prstGeom prst="rect">
              <a:avLst/>
            </a:prstGeom>
            <a:noFill/>
            <a:ln w="9525">
              <a:solidFill>
                <a:srgbClr val="17098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41" name="Rectangle 11">
              <a:extLst>
                <a:ext uri="{FF2B5EF4-FFF2-40B4-BE49-F238E27FC236}">
                  <a16:creationId xmlns:a16="http://schemas.microsoft.com/office/drawing/2014/main" id="{74DB4AF9-35C0-4C6A-AEE4-B2BA228CF36D}"/>
                </a:ext>
              </a:extLst>
            </p:cNvPr>
            <p:cNvSpPr>
              <a:spLocks noChangeArrowheads="1"/>
            </p:cNvSpPr>
            <p:nvPr/>
          </p:nvSpPr>
          <p:spPr bwMode="auto">
            <a:xfrm>
              <a:off x="2448" y="2208"/>
              <a:ext cx="672" cy="1152"/>
            </a:xfrm>
            <a:prstGeom prst="rect">
              <a:avLst/>
            </a:prstGeom>
            <a:noFill/>
            <a:ln w="9525">
              <a:solidFill>
                <a:srgbClr val="17098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42" name="Rectangle 12">
              <a:extLst>
                <a:ext uri="{FF2B5EF4-FFF2-40B4-BE49-F238E27FC236}">
                  <a16:creationId xmlns:a16="http://schemas.microsoft.com/office/drawing/2014/main" id="{2B146C44-6371-4DCA-B44B-10EBDCD6EA61}"/>
                </a:ext>
              </a:extLst>
            </p:cNvPr>
            <p:cNvSpPr>
              <a:spLocks noChangeArrowheads="1"/>
            </p:cNvSpPr>
            <p:nvPr/>
          </p:nvSpPr>
          <p:spPr bwMode="auto">
            <a:xfrm>
              <a:off x="3312" y="1776"/>
              <a:ext cx="528" cy="720"/>
            </a:xfrm>
            <a:prstGeom prst="rect">
              <a:avLst/>
            </a:prstGeom>
            <a:noFill/>
            <a:ln w="9525">
              <a:solidFill>
                <a:srgbClr val="17098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43" name="Rectangle 13">
              <a:extLst>
                <a:ext uri="{FF2B5EF4-FFF2-40B4-BE49-F238E27FC236}">
                  <a16:creationId xmlns:a16="http://schemas.microsoft.com/office/drawing/2014/main" id="{B03EB316-E3DA-4410-B85C-284C0E5D5169}"/>
                </a:ext>
              </a:extLst>
            </p:cNvPr>
            <p:cNvSpPr>
              <a:spLocks noChangeArrowheads="1"/>
            </p:cNvSpPr>
            <p:nvPr/>
          </p:nvSpPr>
          <p:spPr bwMode="auto">
            <a:xfrm>
              <a:off x="3696" y="2784"/>
              <a:ext cx="528" cy="528"/>
            </a:xfrm>
            <a:prstGeom prst="rect">
              <a:avLst/>
            </a:prstGeom>
            <a:noFill/>
            <a:ln w="9525">
              <a:solidFill>
                <a:srgbClr val="17098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Tree>
  </p:cSld>
  <p:clrMapOvr>
    <a:masterClrMapping/>
  </p:clrMapOvr>
  <p:transition>
    <p:wipe dir="d"/>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Footer Placeholder 4">
            <a:extLst>
              <a:ext uri="{FF2B5EF4-FFF2-40B4-BE49-F238E27FC236}">
                <a16:creationId xmlns:a16="http://schemas.microsoft.com/office/drawing/2014/main" id="{290FE499-7298-416B-A3AA-83995D82CCBF}"/>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CS490D Spring 2004</a:t>
            </a:r>
          </a:p>
        </p:txBody>
      </p:sp>
      <p:sp>
        <p:nvSpPr>
          <p:cNvPr id="24579" name="Slide Number Placeholder 5">
            <a:extLst>
              <a:ext uri="{FF2B5EF4-FFF2-40B4-BE49-F238E27FC236}">
                <a16:creationId xmlns:a16="http://schemas.microsoft.com/office/drawing/2014/main" id="{9A012267-E00A-4C96-8C5A-EE8CBD5C33C6}"/>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967025-ACEB-4F19-BC5E-D4AE2EBEDA64}" type="slidenum">
              <a:rPr lang="en-US" altLang="en-US"/>
              <a:pPr/>
              <a:t>55</a:t>
            </a:fld>
            <a:endParaRPr lang="en-US" altLang="en-US"/>
          </a:p>
        </p:txBody>
      </p:sp>
      <p:sp>
        <p:nvSpPr>
          <p:cNvPr id="24580" name="Rectangle 2">
            <a:extLst>
              <a:ext uri="{FF2B5EF4-FFF2-40B4-BE49-F238E27FC236}">
                <a16:creationId xmlns:a16="http://schemas.microsoft.com/office/drawing/2014/main" id="{A487BD4E-85FC-40CC-96C9-DE2202A9D694}"/>
              </a:ext>
            </a:extLst>
          </p:cNvPr>
          <p:cNvSpPr>
            <a:spLocks noGrp="1" noChangeArrowheads="1"/>
          </p:cNvSpPr>
          <p:nvPr>
            <p:ph type="title"/>
          </p:nvPr>
        </p:nvSpPr>
        <p:spPr/>
        <p:txBody>
          <a:bodyPr/>
          <a:lstStyle/>
          <a:p>
            <a:pPr eaLnBrk="1" hangingPunct="1"/>
            <a:r>
              <a:rPr lang="en-US" altLang="en-US" sz="4000"/>
              <a:t>Enhanced similarity search methods</a:t>
            </a:r>
          </a:p>
        </p:txBody>
      </p:sp>
      <p:sp>
        <p:nvSpPr>
          <p:cNvPr id="24581" name="Rectangle 3">
            <a:extLst>
              <a:ext uri="{FF2B5EF4-FFF2-40B4-BE49-F238E27FC236}">
                <a16:creationId xmlns:a16="http://schemas.microsoft.com/office/drawing/2014/main" id="{66D9765E-378C-4665-9054-CD05E3690A40}"/>
              </a:ext>
            </a:extLst>
          </p:cNvPr>
          <p:cNvSpPr>
            <a:spLocks noGrp="1" noChangeArrowheads="1"/>
          </p:cNvSpPr>
          <p:nvPr>
            <p:ph type="body" idx="1"/>
          </p:nvPr>
        </p:nvSpPr>
        <p:spPr/>
        <p:txBody>
          <a:bodyPr/>
          <a:lstStyle/>
          <a:p>
            <a:pPr eaLnBrk="1" hangingPunct="1">
              <a:lnSpc>
                <a:spcPct val="90000"/>
              </a:lnSpc>
              <a:spcBef>
                <a:spcPct val="10000"/>
              </a:spcBef>
            </a:pPr>
            <a:r>
              <a:rPr lang="en-US" altLang="en-US" sz="2400"/>
              <a:t>Allow for gaps within a sequence or differences in offsets or amplitudes</a:t>
            </a:r>
          </a:p>
          <a:p>
            <a:pPr eaLnBrk="1" hangingPunct="1">
              <a:lnSpc>
                <a:spcPct val="90000"/>
              </a:lnSpc>
              <a:spcBef>
                <a:spcPct val="10000"/>
              </a:spcBef>
            </a:pPr>
            <a:r>
              <a:rPr lang="en-US" altLang="en-US" sz="2400"/>
              <a:t>Normalize sequences with amplitude scaling and offset translation</a:t>
            </a:r>
          </a:p>
          <a:p>
            <a:pPr eaLnBrk="1" hangingPunct="1">
              <a:lnSpc>
                <a:spcPct val="90000"/>
              </a:lnSpc>
              <a:spcBef>
                <a:spcPct val="10000"/>
              </a:spcBef>
            </a:pPr>
            <a:r>
              <a:rPr lang="en-US" altLang="en-US" sz="2400"/>
              <a:t>Two subsequences are considered similar if one lies within an envelope of  </a:t>
            </a:r>
            <a:r>
              <a:rPr lang="en-US" altLang="en-US" sz="2400">
                <a:sym typeface="Symbol" panose="05050102010706020507" pitchFamily="18" charset="2"/>
              </a:rPr>
              <a:t></a:t>
            </a:r>
            <a:r>
              <a:rPr lang="en-US" altLang="en-US" sz="2400"/>
              <a:t> width around the other, ignoring outliers</a:t>
            </a:r>
          </a:p>
          <a:p>
            <a:pPr eaLnBrk="1" hangingPunct="1">
              <a:lnSpc>
                <a:spcPct val="90000"/>
              </a:lnSpc>
              <a:spcBef>
                <a:spcPct val="10000"/>
              </a:spcBef>
            </a:pPr>
            <a:r>
              <a:rPr lang="en-US" altLang="en-US" sz="2400"/>
              <a:t>Two sequences are said to be similar if they have enough non-overlapping time-ordered pairs of similar subsequences </a:t>
            </a:r>
          </a:p>
          <a:p>
            <a:pPr eaLnBrk="1" hangingPunct="1">
              <a:lnSpc>
                <a:spcPct val="90000"/>
              </a:lnSpc>
              <a:spcBef>
                <a:spcPct val="10000"/>
              </a:spcBef>
            </a:pPr>
            <a:r>
              <a:rPr lang="en-US" altLang="en-US" sz="2400"/>
              <a:t>Parameters specified by a user or expert: sliding window size, width of an envelope for similarity, maximum gap, and matching fraction</a:t>
            </a:r>
          </a:p>
        </p:txBody>
      </p:sp>
    </p:spTree>
  </p:cSld>
  <p:clrMapOvr>
    <a:masterClrMapping/>
  </p:clrMapOvr>
  <p:transition>
    <p:wipe dir="d"/>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51BCEE2E-EC96-41E0-9868-203CFF5D3B0F}"/>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CS490D Spring 2004</a:t>
            </a:r>
          </a:p>
        </p:txBody>
      </p:sp>
      <p:sp>
        <p:nvSpPr>
          <p:cNvPr id="25603" name="Slide Number Placeholder 4">
            <a:extLst>
              <a:ext uri="{FF2B5EF4-FFF2-40B4-BE49-F238E27FC236}">
                <a16:creationId xmlns:a16="http://schemas.microsoft.com/office/drawing/2014/main" id="{B82A50F1-99DE-4050-94C7-B785508C809B}"/>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F41FE3C-7AA3-4C54-B04A-F69D48D129EB}" type="slidenum">
              <a:rPr lang="en-US" altLang="en-US"/>
              <a:pPr/>
              <a:t>56</a:t>
            </a:fld>
            <a:endParaRPr lang="en-US" altLang="en-US"/>
          </a:p>
        </p:txBody>
      </p:sp>
      <p:sp>
        <p:nvSpPr>
          <p:cNvPr id="25604" name="Rectangle 2">
            <a:extLst>
              <a:ext uri="{FF2B5EF4-FFF2-40B4-BE49-F238E27FC236}">
                <a16:creationId xmlns:a16="http://schemas.microsoft.com/office/drawing/2014/main" id="{A7C590ED-60A0-4855-9BE3-D47E21F4B0DB}"/>
              </a:ext>
            </a:extLst>
          </p:cNvPr>
          <p:cNvSpPr>
            <a:spLocks noGrp="1" noChangeArrowheads="1"/>
          </p:cNvSpPr>
          <p:nvPr>
            <p:ph type="title"/>
          </p:nvPr>
        </p:nvSpPr>
        <p:spPr/>
        <p:txBody>
          <a:bodyPr/>
          <a:lstStyle/>
          <a:p>
            <a:pPr eaLnBrk="1" hangingPunct="1"/>
            <a:r>
              <a:rPr lang="en-US" altLang="en-US"/>
              <a:t>Similar time series analysis</a:t>
            </a:r>
            <a:endParaRPr lang="en-US" altLang="ko-KR">
              <a:ea typeface="굴림" pitchFamily="50" charset="-128"/>
            </a:endParaRPr>
          </a:p>
        </p:txBody>
      </p:sp>
      <p:pic>
        <p:nvPicPr>
          <p:cNvPr id="25605" name="Picture 3" descr="similarity-model">
            <a:extLst>
              <a:ext uri="{FF2B5EF4-FFF2-40B4-BE49-F238E27FC236}">
                <a16:creationId xmlns:a16="http://schemas.microsoft.com/office/drawing/2014/main" id="{A7C404CA-C5C6-4176-A6BB-8C6E892E0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305800"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Footer Placeholder 4">
            <a:extLst>
              <a:ext uri="{FF2B5EF4-FFF2-40B4-BE49-F238E27FC236}">
                <a16:creationId xmlns:a16="http://schemas.microsoft.com/office/drawing/2014/main" id="{E3938F2E-B7DA-4C46-AC7D-CF1A6FDA1AE9}"/>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CS490D Spring 2004</a:t>
            </a:r>
          </a:p>
        </p:txBody>
      </p:sp>
      <p:sp>
        <p:nvSpPr>
          <p:cNvPr id="26627" name="Slide Number Placeholder 5">
            <a:extLst>
              <a:ext uri="{FF2B5EF4-FFF2-40B4-BE49-F238E27FC236}">
                <a16:creationId xmlns:a16="http://schemas.microsoft.com/office/drawing/2014/main" id="{D62F107E-6311-47AD-AAE4-9D41DDCAC18F}"/>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84AB9C-3691-4FB1-A499-570AA0EBE970}" type="slidenum">
              <a:rPr lang="en-US" altLang="en-US"/>
              <a:pPr/>
              <a:t>57</a:t>
            </a:fld>
            <a:endParaRPr lang="en-US" altLang="en-US"/>
          </a:p>
        </p:txBody>
      </p:sp>
      <p:sp>
        <p:nvSpPr>
          <p:cNvPr id="26628" name="Rectangle 2">
            <a:extLst>
              <a:ext uri="{FF2B5EF4-FFF2-40B4-BE49-F238E27FC236}">
                <a16:creationId xmlns:a16="http://schemas.microsoft.com/office/drawing/2014/main" id="{1FBDC6D2-2441-4FE4-8432-F322602F52A9}"/>
              </a:ext>
            </a:extLst>
          </p:cNvPr>
          <p:cNvSpPr>
            <a:spLocks noGrp="1" noChangeArrowheads="1"/>
          </p:cNvSpPr>
          <p:nvPr>
            <p:ph type="title"/>
          </p:nvPr>
        </p:nvSpPr>
        <p:spPr/>
        <p:txBody>
          <a:bodyPr/>
          <a:lstStyle/>
          <a:p>
            <a:pPr eaLnBrk="1" hangingPunct="1"/>
            <a:r>
              <a:rPr lang="en-US" altLang="en-US" sz="4000"/>
              <a:t>Steps for Performing a Similarity Search</a:t>
            </a:r>
          </a:p>
        </p:txBody>
      </p:sp>
      <p:sp>
        <p:nvSpPr>
          <p:cNvPr id="26629" name="Rectangle 3">
            <a:extLst>
              <a:ext uri="{FF2B5EF4-FFF2-40B4-BE49-F238E27FC236}">
                <a16:creationId xmlns:a16="http://schemas.microsoft.com/office/drawing/2014/main" id="{7C5C5F67-44B0-4EE6-8B23-CA05F5867DDB}"/>
              </a:ext>
            </a:extLst>
          </p:cNvPr>
          <p:cNvSpPr>
            <a:spLocks noGrp="1" noChangeArrowheads="1"/>
          </p:cNvSpPr>
          <p:nvPr>
            <p:ph type="body" idx="1"/>
          </p:nvPr>
        </p:nvSpPr>
        <p:spPr/>
        <p:txBody>
          <a:bodyPr/>
          <a:lstStyle/>
          <a:p>
            <a:pPr eaLnBrk="1" hangingPunct="1">
              <a:lnSpc>
                <a:spcPct val="110000"/>
              </a:lnSpc>
            </a:pPr>
            <a:r>
              <a:rPr lang="en-US" altLang="en-US" sz="2400"/>
              <a:t>Atomic matching</a:t>
            </a:r>
          </a:p>
          <a:p>
            <a:pPr lvl="1" eaLnBrk="1" hangingPunct="1">
              <a:lnSpc>
                <a:spcPct val="110000"/>
              </a:lnSpc>
            </a:pPr>
            <a:r>
              <a:rPr lang="en-US" altLang="en-US" sz="2000"/>
              <a:t>Find all pairs of gap-free windows of a small length that are similar</a:t>
            </a:r>
          </a:p>
          <a:p>
            <a:pPr eaLnBrk="1" hangingPunct="1">
              <a:lnSpc>
                <a:spcPct val="110000"/>
              </a:lnSpc>
            </a:pPr>
            <a:r>
              <a:rPr lang="en-US" altLang="en-US" sz="2400"/>
              <a:t>Window stitching</a:t>
            </a:r>
          </a:p>
          <a:p>
            <a:pPr lvl="1" eaLnBrk="1" hangingPunct="1">
              <a:lnSpc>
                <a:spcPct val="110000"/>
              </a:lnSpc>
            </a:pPr>
            <a:r>
              <a:rPr lang="en-US" altLang="en-US" sz="2000"/>
              <a:t>Stitch similar windows to form pairs of large similar subsequences allowing gaps between atomic matches</a:t>
            </a:r>
          </a:p>
          <a:p>
            <a:pPr eaLnBrk="1" hangingPunct="1">
              <a:lnSpc>
                <a:spcPct val="110000"/>
              </a:lnSpc>
            </a:pPr>
            <a:r>
              <a:rPr lang="en-US" altLang="en-US" sz="2400"/>
              <a:t>Subsequence Ordering</a:t>
            </a:r>
          </a:p>
          <a:p>
            <a:pPr lvl="1" eaLnBrk="1" hangingPunct="1">
              <a:lnSpc>
                <a:spcPct val="110000"/>
              </a:lnSpc>
            </a:pPr>
            <a:r>
              <a:rPr lang="en-US" altLang="en-US" sz="2000"/>
              <a:t>Linearly order the subsequence matches to determine whether enough similar pieces exist</a:t>
            </a:r>
          </a:p>
        </p:txBody>
      </p:sp>
    </p:spTree>
  </p:cSld>
  <p:clrMapOvr>
    <a:masterClrMapping/>
  </p:clrMapOvr>
  <p:transition>
    <p:wipe dir="d"/>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D2F06DB2-8344-4B7A-972C-23829D5D478C}"/>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CS490D Spring 2004</a:t>
            </a:r>
          </a:p>
        </p:txBody>
      </p:sp>
      <p:sp>
        <p:nvSpPr>
          <p:cNvPr id="27651" name="Slide Number Placeholder 4">
            <a:extLst>
              <a:ext uri="{FF2B5EF4-FFF2-40B4-BE49-F238E27FC236}">
                <a16:creationId xmlns:a16="http://schemas.microsoft.com/office/drawing/2014/main" id="{8D300EB3-B241-4ED6-8A67-90A2D02C351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B7D16B-DD04-4370-B6B2-82EBC2967A4B}" type="slidenum">
              <a:rPr lang="en-US" altLang="en-US"/>
              <a:pPr/>
              <a:t>58</a:t>
            </a:fld>
            <a:endParaRPr lang="en-US" altLang="en-US"/>
          </a:p>
        </p:txBody>
      </p:sp>
      <p:sp>
        <p:nvSpPr>
          <p:cNvPr id="27652" name="Rectangle 2">
            <a:extLst>
              <a:ext uri="{FF2B5EF4-FFF2-40B4-BE49-F238E27FC236}">
                <a16:creationId xmlns:a16="http://schemas.microsoft.com/office/drawing/2014/main" id="{9A92A9B8-EFC0-4DFA-BF99-B41E366DE7BF}"/>
              </a:ext>
            </a:extLst>
          </p:cNvPr>
          <p:cNvSpPr>
            <a:spLocks noGrp="1" noChangeArrowheads="1"/>
          </p:cNvSpPr>
          <p:nvPr>
            <p:ph type="title"/>
          </p:nvPr>
        </p:nvSpPr>
        <p:spPr/>
        <p:txBody>
          <a:bodyPr/>
          <a:lstStyle/>
          <a:p>
            <a:pPr eaLnBrk="1" hangingPunct="1"/>
            <a:r>
              <a:rPr lang="en-US" altLang="en-US"/>
              <a:t>Similar time series analysis</a:t>
            </a:r>
            <a:endParaRPr lang="ko-KR" altLang="en-US">
              <a:ea typeface="굴림" pitchFamily="50" charset="-128"/>
            </a:endParaRPr>
          </a:p>
        </p:txBody>
      </p:sp>
      <p:pic>
        <p:nvPicPr>
          <p:cNvPr id="27653" name="Picture 3" descr="vaneckfund">
            <a:extLst>
              <a:ext uri="{FF2B5EF4-FFF2-40B4-BE49-F238E27FC236}">
                <a16:creationId xmlns:a16="http://schemas.microsoft.com/office/drawing/2014/main" id="{5E460B02-802B-4D7B-AA1D-9D0ADDFD8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38576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4" descr="fidelityfund">
            <a:extLst>
              <a:ext uri="{FF2B5EF4-FFF2-40B4-BE49-F238E27FC236}">
                <a16:creationId xmlns:a16="http://schemas.microsoft.com/office/drawing/2014/main" id="{A4AC96BE-0D1D-4470-8288-786FFB46B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362200"/>
            <a:ext cx="38195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 Box 5">
            <a:extLst>
              <a:ext uri="{FF2B5EF4-FFF2-40B4-BE49-F238E27FC236}">
                <a16:creationId xmlns:a16="http://schemas.microsoft.com/office/drawing/2014/main" id="{11D03F1E-FBD5-4CFC-826C-2C56CDBE6F8A}"/>
              </a:ext>
            </a:extLst>
          </p:cNvPr>
          <p:cNvSpPr txBox="1">
            <a:spLocks noChangeArrowheads="1"/>
          </p:cNvSpPr>
          <p:nvPr/>
        </p:nvSpPr>
        <p:spPr bwMode="auto">
          <a:xfrm>
            <a:off x="1524000" y="1905000"/>
            <a:ext cx="2273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latinLnBrk="1" hangingPunct="1"/>
            <a:r>
              <a:rPr kumimoji="1" lang="en-US" altLang="ko-KR" sz="1400">
                <a:ea typeface="굴림" pitchFamily="50" charset="-128"/>
              </a:rPr>
              <a:t>VanEck International Fund</a:t>
            </a:r>
          </a:p>
        </p:txBody>
      </p:sp>
      <p:sp>
        <p:nvSpPr>
          <p:cNvPr id="27656" name="Text Box 6">
            <a:extLst>
              <a:ext uri="{FF2B5EF4-FFF2-40B4-BE49-F238E27FC236}">
                <a16:creationId xmlns:a16="http://schemas.microsoft.com/office/drawing/2014/main" id="{9CB13478-4BE4-4F06-BB7F-F120CB09F300}"/>
              </a:ext>
            </a:extLst>
          </p:cNvPr>
          <p:cNvSpPr txBox="1">
            <a:spLocks noChangeArrowheads="1"/>
          </p:cNvSpPr>
          <p:nvPr/>
        </p:nvSpPr>
        <p:spPr bwMode="auto">
          <a:xfrm>
            <a:off x="4495800" y="1905000"/>
            <a:ext cx="416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latinLnBrk="1" hangingPunct="1"/>
            <a:r>
              <a:rPr kumimoji="1" lang="en-US" altLang="ko-KR" sz="1400">
                <a:ea typeface="굴림" pitchFamily="50" charset="-128"/>
              </a:rPr>
              <a:t>Fidelity Selective Precious Metal and Mineral Fund</a:t>
            </a:r>
            <a:endParaRPr kumimoji="1" lang="en-US" altLang="ko-KR" sz="1000">
              <a:ea typeface="굴림" pitchFamily="50" charset="-128"/>
            </a:endParaRPr>
          </a:p>
        </p:txBody>
      </p:sp>
      <p:sp>
        <p:nvSpPr>
          <p:cNvPr id="27657" name="Text Box 7">
            <a:extLst>
              <a:ext uri="{FF2B5EF4-FFF2-40B4-BE49-F238E27FC236}">
                <a16:creationId xmlns:a16="http://schemas.microsoft.com/office/drawing/2014/main" id="{2F5380BA-7B08-4317-B5A6-D4DD8F358E38}"/>
              </a:ext>
            </a:extLst>
          </p:cNvPr>
          <p:cNvSpPr txBox="1">
            <a:spLocks noChangeArrowheads="1"/>
          </p:cNvSpPr>
          <p:nvPr/>
        </p:nvSpPr>
        <p:spPr bwMode="auto">
          <a:xfrm>
            <a:off x="1606550" y="5573713"/>
            <a:ext cx="5951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latinLnBrk="1" hangingPunct="1"/>
            <a:r>
              <a:rPr kumimoji="1" lang="en-US" altLang="ko-KR" sz="2000">
                <a:ea typeface="굴림" pitchFamily="50" charset="-128"/>
              </a:rPr>
              <a:t>Two similar mutual funds in the different fund group</a:t>
            </a:r>
            <a:endParaRPr kumimoji="1" lang="en-US" altLang="ko-KR" sz="1000">
              <a:ea typeface="굴림" pitchFamily="50" charset="-128"/>
            </a:endParaRPr>
          </a:p>
        </p:txBody>
      </p:sp>
    </p:spTree>
  </p:cSld>
  <p:clrMapOvr>
    <a:masterClrMapping/>
  </p:clrMapOvr>
  <p:transition>
    <p:wipe dir="d"/>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Footer Placeholder 4">
            <a:extLst>
              <a:ext uri="{FF2B5EF4-FFF2-40B4-BE49-F238E27FC236}">
                <a16:creationId xmlns:a16="http://schemas.microsoft.com/office/drawing/2014/main" id="{057DB0A1-12C6-4057-A555-4BC89A7AE08E}"/>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CS490D Spring 2004</a:t>
            </a:r>
          </a:p>
        </p:txBody>
      </p:sp>
      <p:sp>
        <p:nvSpPr>
          <p:cNvPr id="28675" name="Slide Number Placeholder 5">
            <a:extLst>
              <a:ext uri="{FF2B5EF4-FFF2-40B4-BE49-F238E27FC236}">
                <a16:creationId xmlns:a16="http://schemas.microsoft.com/office/drawing/2014/main" id="{361523C8-68D4-4FCA-A30E-5408C70BB779}"/>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289391-9E91-4CC2-978B-41EE7413B808}" type="slidenum">
              <a:rPr lang="en-US" altLang="en-US"/>
              <a:pPr/>
              <a:t>59</a:t>
            </a:fld>
            <a:endParaRPr lang="en-US" altLang="en-US"/>
          </a:p>
        </p:txBody>
      </p:sp>
      <p:sp>
        <p:nvSpPr>
          <p:cNvPr id="28676" name="Rectangle 2">
            <a:extLst>
              <a:ext uri="{FF2B5EF4-FFF2-40B4-BE49-F238E27FC236}">
                <a16:creationId xmlns:a16="http://schemas.microsoft.com/office/drawing/2014/main" id="{85F7B549-1413-48B6-B570-3307FBB49F8F}"/>
              </a:ext>
            </a:extLst>
          </p:cNvPr>
          <p:cNvSpPr>
            <a:spLocks noGrp="1" noChangeArrowheads="1"/>
          </p:cNvSpPr>
          <p:nvPr>
            <p:ph type="title"/>
          </p:nvPr>
        </p:nvSpPr>
        <p:spPr/>
        <p:txBody>
          <a:bodyPr/>
          <a:lstStyle/>
          <a:p>
            <a:pPr eaLnBrk="1" hangingPunct="1"/>
            <a:r>
              <a:rPr lang="en-US" altLang="en-US" sz="4000"/>
              <a:t>Query Languages for Time Sequences</a:t>
            </a:r>
          </a:p>
        </p:txBody>
      </p:sp>
      <p:sp>
        <p:nvSpPr>
          <p:cNvPr id="28677" name="Rectangle 3">
            <a:extLst>
              <a:ext uri="{FF2B5EF4-FFF2-40B4-BE49-F238E27FC236}">
                <a16:creationId xmlns:a16="http://schemas.microsoft.com/office/drawing/2014/main" id="{50426795-1CB5-45C5-938D-CFCF3BB22DB6}"/>
              </a:ext>
            </a:extLst>
          </p:cNvPr>
          <p:cNvSpPr>
            <a:spLocks noGrp="1" noChangeArrowheads="1"/>
          </p:cNvSpPr>
          <p:nvPr>
            <p:ph type="body" idx="1"/>
          </p:nvPr>
        </p:nvSpPr>
        <p:spPr/>
        <p:txBody>
          <a:bodyPr/>
          <a:lstStyle/>
          <a:p>
            <a:pPr eaLnBrk="1" hangingPunct="1">
              <a:lnSpc>
                <a:spcPct val="80000"/>
              </a:lnSpc>
            </a:pPr>
            <a:r>
              <a:rPr lang="en-US" altLang="en-US" sz="2400"/>
              <a:t>Time-sequence query language</a:t>
            </a:r>
          </a:p>
          <a:p>
            <a:pPr lvl="1" eaLnBrk="1" hangingPunct="1">
              <a:lnSpc>
                <a:spcPct val="80000"/>
              </a:lnSpc>
            </a:pPr>
            <a:r>
              <a:rPr lang="en-US" altLang="en-US" sz="1800"/>
              <a:t>Should be able to specify sophisticated queries like</a:t>
            </a:r>
          </a:p>
          <a:p>
            <a:pPr eaLnBrk="1" hangingPunct="1">
              <a:lnSpc>
                <a:spcPct val="80000"/>
              </a:lnSpc>
              <a:buFontTx/>
              <a:buNone/>
            </a:pPr>
            <a:r>
              <a:rPr lang="en-US" altLang="en-US" sz="2000" i="1"/>
              <a:t>	</a:t>
            </a:r>
            <a:r>
              <a:rPr lang="en-US" altLang="en-US" sz="2000">
                <a:solidFill>
                  <a:schemeClr val="hlink"/>
                </a:solidFill>
              </a:rPr>
              <a:t>Find all of the sequences that are similar to some sequence in class </a:t>
            </a:r>
            <a:r>
              <a:rPr lang="en-US" altLang="en-US" sz="2000" i="1">
                <a:solidFill>
                  <a:schemeClr val="hlink"/>
                </a:solidFill>
              </a:rPr>
              <a:t>A</a:t>
            </a:r>
            <a:r>
              <a:rPr lang="en-US" altLang="en-US" sz="2000">
                <a:solidFill>
                  <a:schemeClr val="hlink"/>
                </a:solidFill>
              </a:rPr>
              <a:t>, but not similar to any sequence in class </a:t>
            </a:r>
            <a:r>
              <a:rPr lang="en-US" altLang="en-US" sz="2000" i="1">
                <a:solidFill>
                  <a:schemeClr val="hlink"/>
                </a:solidFill>
              </a:rPr>
              <a:t>B</a:t>
            </a:r>
          </a:p>
          <a:p>
            <a:pPr lvl="1" eaLnBrk="1" hangingPunct="1">
              <a:lnSpc>
                <a:spcPct val="80000"/>
              </a:lnSpc>
            </a:pPr>
            <a:r>
              <a:rPr lang="en-US" altLang="en-US" sz="1800"/>
              <a:t>Should be able to support various kinds of queries: range queries, all-pair queries, and nearest neighbor queries</a:t>
            </a:r>
          </a:p>
          <a:p>
            <a:pPr eaLnBrk="1" hangingPunct="1">
              <a:lnSpc>
                <a:spcPct val="80000"/>
              </a:lnSpc>
            </a:pPr>
            <a:r>
              <a:rPr lang="en-US" altLang="en-US" sz="2400"/>
              <a:t>Shape definition language</a:t>
            </a:r>
          </a:p>
          <a:p>
            <a:pPr lvl="1" eaLnBrk="1" hangingPunct="1">
              <a:lnSpc>
                <a:spcPct val="80000"/>
              </a:lnSpc>
            </a:pPr>
            <a:r>
              <a:rPr lang="en-US" altLang="en-US" sz="1800"/>
              <a:t>Allows users to define and query the overall shape of time sequences </a:t>
            </a:r>
          </a:p>
          <a:p>
            <a:pPr lvl="1" eaLnBrk="1" hangingPunct="1">
              <a:lnSpc>
                <a:spcPct val="80000"/>
              </a:lnSpc>
            </a:pPr>
            <a:r>
              <a:rPr lang="en-US" altLang="en-US" sz="1800"/>
              <a:t>Uses human readable series of sequence transitions or macros</a:t>
            </a:r>
          </a:p>
          <a:p>
            <a:pPr lvl="1" eaLnBrk="1" hangingPunct="1">
              <a:lnSpc>
                <a:spcPct val="80000"/>
              </a:lnSpc>
            </a:pPr>
            <a:r>
              <a:rPr lang="en-US" altLang="en-US" sz="1800"/>
              <a:t>Ignores the specific details</a:t>
            </a:r>
          </a:p>
          <a:p>
            <a:pPr lvl="2" eaLnBrk="1" hangingPunct="1">
              <a:lnSpc>
                <a:spcPct val="80000"/>
              </a:lnSpc>
            </a:pPr>
            <a:r>
              <a:rPr lang="en-US" altLang="en-US" sz="1800"/>
              <a:t>E.g., the pattern </a:t>
            </a:r>
            <a:r>
              <a:rPr lang="en-US" altLang="en-US" sz="1800">
                <a:solidFill>
                  <a:schemeClr val="hlink"/>
                </a:solidFill>
              </a:rPr>
              <a:t>up, Up, UP</a:t>
            </a:r>
            <a:r>
              <a:rPr lang="en-US" altLang="en-US" sz="1800"/>
              <a:t> can be used to describe increasing degrees of rising slopes</a:t>
            </a:r>
          </a:p>
          <a:p>
            <a:pPr lvl="2" eaLnBrk="1" hangingPunct="1">
              <a:lnSpc>
                <a:spcPct val="80000"/>
              </a:lnSpc>
            </a:pPr>
            <a:r>
              <a:rPr lang="en-US" altLang="en-US" sz="1800"/>
              <a:t>Macros: </a:t>
            </a:r>
            <a:r>
              <a:rPr lang="en-US" altLang="en-US" sz="1800">
                <a:solidFill>
                  <a:schemeClr val="hlink"/>
                </a:solidFill>
              </a:rPr>
              <a:t>spike, valley</a:t>
            </a:r>
            <a:r>
              <a:rPr lang="en-US" altLang="en-US" sz="1800"/>
              <a:t>, etc.</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1"/>
          <p:cNvSpPr>
            <a:spLocks noGrp="1"/>
          </p:cNvSpPr>
          <p:nvPr>
            <p:ph idx="1"/>
          </p:nvPr>
        </p:nvSpPr>
        <p:spPr>
          <a:xfrm>
            <a:off x="481013" y="1646237"/>
            <a:ext cx="8229600" cy="4525963"/>
          </a:xfrm>
        </p:spPr>
        <p:txBody>
          <a:bodyPr/>
          <a:lstStyle/>
          <a:p>
            <a:pPr>
              <a:buFont typeface="Wingdings 3" pitchFamily="-72" charset="2"/>
              <a:buNone/>
            </a:pPr>
            <a:r>
              <a:rPr lang="en-US" sz="2400" u="sng" dirty="0"/>
              <a:t>Example 10.4  Identifying Trends in a Time Series</a:t>
            </a:r>
          </a:p>
          <a:p>
            <a:r>
              <a:rPr lang="en-US" sz="2400" dirty="0"/>
              <a:t>The</a:t>
            </a:r>
            <a:r>
              <a:rPr lang="en-US" sz="2400" i="1" dirty="0"/>
              <a:t> Energy and Production </a:t>
            </a:r>
            <a:r>
              <a:rPr lang="en-US" sz="2400" dirty="0"/>
              <a:t>data reveals an increasing trend of about 500,000 billion </a:t>
            </a:r>
            <a:r>
              <a:rPr lang="en-US" sz="2400" dirty="0" err="1"/>
              <a:t>btu</a:t>
            </a:r>
            <a:r>
              <a:rPr lang="en-US" sz="2400" dirty="0"/>
              <a:t>/year.</a:t>
            </a:r>
          </a:p>
        </p:txBody>
      </p:sp>
      <p:sp>
        <p:nvSpPr>
          <p:cNvPr id="5" name="Title 4"/>
          <p:cNvSpPr>
            <a:spLocks noGrp="1"/>
          </p:cNvSpPr>
          <p:nvPr>
            <p:ph type="title"/>
          </p:nvPr>
        </p:nvSpPr>
        <p:spPr/>
        <p:txBody>
          <a:bodyPr/>
          <a:lstStyle/>
          <a:p>
            <a:pPr fontAlgn="auto">
              <a:spcAft>
                <a:spcPts val="0"/>
              </a:spcAft>
              <a:defRPr/>
            </a:pPr>
            <a:r>
              <a:rPr lang="en-US" sz="3200" dirty="0">
                <a:ea typeface="+mj-ea"/>
                <a:cs typeface="+mj-cs"/>
              </a:rPr>
              <a:t>Statistical Forecasting Models</a:t>
            </a:r>
          </a:p>
        </p:txBody>
      </p:sp>
      <p:pic>
        <p:nvPicPr>
          <p:cNvPr id="36870" name="Picture 2"/>
          <p:cNvPicPr>
            <a:picLocks noChangeAspect="1" noChangeArrowheads="1"/>
          </p:cNvPicPr>
          <p:nvPr/>
        </p:nvPicPr>
        <p:blipFill>
          <a:blip r:embed="rId2"/>
          <a:srcRect/>
          <a:stretch>
            <a:fillRect/>
          </a:stretch>
        </p:blipFill>
        <p:spPr bwMode="auto">
          <a:xfrm>
            <a:off x="2057400" y="3175967"/>
            <a:ext cx="5719763" cy="3340100"/>
          </a:xfrm>
          <a:prstGeom prst="rect">
            <a:avLst/>
          </a:prstGeom>
          <a:noFill/>
          <a:ln w="9525">
            <a:noFill/>
            <a:miter lim="800000"/>
            <a:headEnd/>
            <a:tailEnd/>
          </a:ln>
        </p:spPr>
      </p:pic>
    </p:spTree>
  </p:cSld>
  <p:clrMapOvr>
    <a:masterClrMapping/>
  </p:clrMapOvr>
  <p:transition spd="med">
    <p:wipe dir="d"/>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Footer Placeholder 4">
            <a:extLst>
              <a:ext uri="{FF2B5EF4-FFF2-40B4-BE49-F238E27FC236}">
                <a16:creationId xmlns:a16="http://schemas.microsoft.com/office/drawing/2014/main" id="{D5E2D457-E767-49FC-AD8A-E8293CCBF3E5}"/>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CS490D Spring 2004</a:t>
            </a:r>
          </a:p>
        </p:txBody>
      </p:sp>
      <p:sp>
        <p:nvSpPr>
          <p:cNvPr id="30723" name="Slide Number Placeholder 5">
            <a:extLst>
              <a:ext uri="{FF2B5EF4-FFF2-40B4-BE49-F238E27FC236}">
                <a16:creationId xmlns:a16="http://schemas.microsoft.com/office/drawing/2014/main" id="{DD35ED46-A632-4284-A32C-D8F50BE796A8}"/>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149CA9-DB44-4CEB-A798-09D38040B2CE}" type="slidenum">
              <a:rPr lang="en-US" altLang="en-US"/>
              <a:pPr/>
              <a:t>60</a:t>
            </a:fld>
            <a:endParaRPr lang="en-US" altLang="en-US"/>
          </a:p>
        </p:txBody>
      </p:sp>
      <p:sp>
        <p:nvSpPr>
          <p:cNvPr id="30724" name="Rectangle 2">
            <a:extLst>
              <a:ext uri="{FF2B5EF4-FFF2-40B4-BE49-F238E27FC236}">
                <a16:creationId xmlns:a16="http://schemas.microsoft.com/office/drawing/2014/main" id="{A49762EE-B49E-4DAA-AD0C-458745F116A5}"/>
              </a:ext>
            </a:extLst>
          </p:cNvPr>
          <p:cNvSpPr>
            <a:spLocks noGrp="1" noChangeArrowheads="1"/>
          </p:cNvSpPr>
          <p:nvPr>
            <p:ph type="title"/>
          </p:nvPr>
        </p:nvSpPr>
        <p:spPr/>
        <p:txBody>
          <a:bodyPr/>
          <a:lstStyle/>
          <a:p>
            <a:pPr eaLnBrk="1" hangingPunct="1"/>
            <a:r>
              <a:rPr lang="en-US" altLang="en-US"/>
              <a:t>Sequential Pattern Mining</a:t>
            </a:r>
          </a:p>
        </p:txBody>
      </p:sp>
      <p:sp>
        <p:nvSpPr>
          <p:cNvPr id="30725" name="Rectangle 3">
            <a:extLst>
              <a:ext uri="{FF2B5EF4-FFF2-40B4-BE49-F238E27FC236}">
                <a16:creationId xmlns:a16="http://schemas.microsoft.com/office/drawing/2014/main" id="{3920EF51-2BD8-4DB8-BA27-4138C3678F43}"/>
              </a:ext>
            </a:extLst>
          </p:cNvPr>
          <p:cNvSpPr>
            <a:spLocks noGrp="1" noChangeArrowheads="1"/>
          </p:cNvSpPr>
          <p:nvPr>
            <p:ph type="body" idx="1"/>
          </p:nvPr>
        </p:nvSpPr>
        <p:spPr/>
        <p:txBody>
          <a:bodyPr/>
          <a:lstStyle/>
          <a:p>
            <a:pPr eaLnBrk="1" hangingPunct="1">
              <a:lnSpc>
                <a:spcPct val="80000"/>
              </a:lnSpc>
            </a:pPr>
            <a:r>
              <a:rPr lang="en-US" altLang="en-US" sz="2800"/>
              <a:t>Mining of frequently occurring patterns related to time or other sequences</a:t>
            </a:r>
          </a:p>
          <a:p>
            <a:pPr eaLnBrk="1" hangingPunct="1">
              <a:lnSpc>
                <a:spcPct val="80000"/>
              </a:lnSpc>
            </a:pPr>
            <a:r>
              <a:rPr lang="en-US" altLang="en-US" sz="2800"/>
              <a:t>Sequential pattern mining usually concentrate on symbolic patterns</a:t>
            </a:r>
          </a:p>
          <a:p>
            <a:pPr eaLnBrk="1" hangingPunct="1">
              <a:lnSpc>
                <a:spcPct val="80000"/>
              </a:lnSpc>
            </a:pPr>
            <a:r>
              <a:rPr lang="en-US" altLang="en-US" sz="2800"/>
              <a:t>Examples</a:t>
            </a:r>
          </a:p>
          <a:p>
            <a:pPr lvl="1" eaLnBrk="1" hangingPunct="1">
              <a:lnSpc>
                <a:spcPct val="80000"/>
              </a:lnSpc>
            </a:pPr>
            <a:r>
              <a:rPr lang="en-US" altLang="en-US" sz="2400"/>
              <a:t> Renting “Star Wars”, then “Empire Strikes Back”, then “Return of the Jedi” in that order</a:t>
            </a:r>
          </a:p>
          <a:p>
            <a:pPr lvl="1" eaLnBrk="1" hangingPunct="1">
              <a:lnSpc>
                <a:spcPct val="80000"/>
              </a:lnSpc>
            </a:pPr>
            <a:r>
              <a:rPr lang="en-US" altLang="en-US" sz="2400"/>
              <a:t>Collection of ordered events within an interval</a:t>
            </a:r>
          </a:p>
          <a:p>
            <a:pPr eaLnBrk="1" hangingPunct="1">
              <a:lnSpc>
                <a:spcPct val="80000"/>
              </a:lnSpc>
            </a:pPr>
            <a:r>
              <a:rPr lang="en-US" altLang="en-US" sz="2800"/>
              <a:t>Applications</a:t>
            </a:r>
          </a:p>
          <a:p>
            <a:pPr lvl="1" eaLnBrk="1" hangingPunct="1">
              <a:lnSpc>
                <a:spcPct val="80000"/>
              </a:lnSpc>
            </a:pPr>
            <a:r>
              <a:rPr lang="en-US" altLang="en-US" sz="2400"/>
              <a:t>Targeted marketing</a:t>
            </a:r>
          </a:p>
          <a:p>
            <a:pPr lvl="1" eaLnBrk="1" hangingPunct="1">
              <a:lnSpc>
                <a:spcPct val="80000"/>
              </a:lnSpc>
            </a:pPr>
            <a:r>
              <a:rPr lang="en-US" altLang="en-US" sz="2400"/>
              <a:t>Customer retention</a:t>
            </a:r>
          </a:p>
          <a:p>
            <a:pPr lvl="1" eaLnBrk="1" hangingPunct="1">
              <a:lnSpc>
                <a:spcPct val="80000"/>
              </a:lnSpc>
            </a:pPr>
            <a:r>
              <a:rPr lang="en-US" altLang="en-US" sz="2400"/>
              <a:t>Weather prediction</a:t>
            </a:r>
          </a:p>
        </p:txBody>
      </p:sp>
    </p:spTree>
  </p:cSld>
  <p:clrMapOvr>
    <a:masterClrMapping/>
  </p:clrMapOvr>
  <p:transition>
    <p:wipe dir="d"/>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1C3E4C3F-71F6-49BA-A800-A9AA10B475EE}"/>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CS490D Spring 2004</a:t>
            </a:r>
          </a:p>
        </p:txBody>
      </p:sp>
      <p:sp>
        <p:nvSpPr>
          <p:cNvPr id="31747" name="Slide Number Placeholder 4">
            <a:extLst>
              <a:ext uri="{FF2B5EF4-FFF2-40B4-BE49-F238E27FC236}">
                <a16:creationId xmlns:a16="http://schemas.microsoft.com/office/drawing/2014/main" id="{60ABDA8E-A841-4FA8-9458-C188D5FFE272}"/>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88674E-8864-4CB9-9AD4-2245CC1C2DD9}" type="slidenum">
              <a:rPr lang="en-US" altLang="en-US"/>
              <a:pPr/>
              <a:t>61</a:t>
            </a:fld>
            <a:endParaRPr lang="en-US" altLang="en-US"/>
          </a:p>
        </p:txBody>
      </p:sp>
      <p:sp>
        <p:nvSpPr>
          <p:cNvPr id="31748" name="Rectangle 2">
            <a:extLst>
              <a:ext uri="{FF2B5EF4-FFF2-40B4-BE49-F238E27FC236}">
                <a16:creationId xmlns:a16="http://schemas.microsoft.com/office/drawing/2014/main" id="{721CC1A8-1D52-4AA3-B234-761774BAFB3C}"/>
              </a:ext>
            </a:extLst>
          </p:cNvPr>
          <p:cNvSpPr>
            <a:spLocks noGrp="1" noChangeArrowheads="1"/>
          </p:cNvSpPr>
          <p:nvPr>
            <p:ph type="title"/>
          </p:nvPr>
        </p:nvSpPr>
        <p:spPr/>
        <p:txBody>
          <a:bodyPr/>
          <a:lstStyle/>
          <a:p>
            <a:pPr eaLnBrk="1" hangingPunct="1"/>
            <a:r>
              <a:rPr lang="en-US" altLang="en-US" sz="4000"/>
              <a:t>Mining Sequences</a:t>
            </a:r>
            <a:r>
              <a:rPr lang="en-US" altLang="en-US"/>
              <a:t> (cont.)</a:t>
            </a:r>
          </a:p>
        </p:txBody>
      </p:sp>
      <p:graphicFrame>
        <p:nvGraphicFramePr>
          <p:cNvPr id="31749" name="Object 3">
            <a:extLst>
              <a:ext uri="{FF2B5EF4-FFF2-40B4-BE49-F238E27FC236}">
                <a16:creationId xmlns:a16="http://schemas.microsoft.com/office/drawing/2014/main" id="{92788C85-798A-423C-8C87-DA67B2DA4AF9}"/>
              </a:ext>
            </a:extLst>
          </p:cNvPr>
          <p:cNvGraphicFramePr>
            <a:graphicFrameLocks noGrp="1" noChangeAspect="1"/>
          </p:cNvGraphicFramePr>
          <p:nvPr>
            <p:ph type="tbl" idx="4294967295"/>
          </p:nvPr>
        </p:nvGraphicFramePr>
        <p:xfrm>
          <a:off x="685800" y="2247900"/>
          <a:ext cx="3848100" cy="2322513"/>
        </p:xfrm>
        <a:graphic>
          <a:graphicData uri="http://schemas.openxmlformats.org/presentationml/2006/ole">
            <mc:AlternateContent xmlns:mc="http://schemas.openxmlformats.org/markup-compatibility/2006">
              <mc:Choice xmlns:v="urn:schemas-microsoft-com:vml" Requires="v">
                <p:oleObj spid="_x0000_s31774" name="Document" r:id="rId3" imgW="3939540" imgH="2476500" progId="Word.Document.8">
                  <p:embed/>
                </p:oleObj>
              </mc:Choice>
              <mc:Fallback>
                <p:oleObj name="Document" r:id="rId3" imgW="3939540" imgH="247650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47900"/>
                        <a:ext cx="3848100" cy="2322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1750" name="Rectangle 4">
            <a:extLst>
              <a:ext uri="{FF2B5EF4-FFF2-40B4-BE49-F238E27FC236}">
                <a16:creationId xmlns:a16="http://schemas.microsoft.com/office/drawing/2014/main" id="{CC25D1AB-8DC7-4003-A56A-E6638F5A7068}"/>
              </a:ext>
            </a:extLst>
          </p:cNvPr>
          <p:cNvSpPr>
            <a:spLocks noChangeArrowheads="1"/>
          </p:cNvSpPr>
          <p:nvPr/>
        </p:nvSpPr>
        <p:spPr bwMode="auto">
          <a:xfrm>
            <a:off x="533400" y="1600200"/>
            <a:ext cx="403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a:solidFill>
                  <a:schemeClr val="tx2"/>
                </a:solidFill>
              </a:rPr>
              <a:t>Customer-sequence</a:t>
            </a:r>
            <a:endParaRPr lang="en-US" altLang="en-US" sz="4400">
              <a:solidFill>
                <a:schemeClr val="tx2"/>
              </a:solidFill>
            </a:endParaRPr>
          </a:p>
        </p:txBody>
      </p:sp>
      <p:sp>
        <p:nvSpPr>
          <p:cNvPr id="31751" name="Rectangle 5">
            <a:extLst>
              <a:ext uri="{FF2B5EF4-FFF2-40B4-BE49-F238E27FC236}">
                <a16:creationId xmlns:a16="http://schemas.microsoft.com/office/drawing/2014/main" id="{0587F5F6-EEEC-4081-81EF-4051CCCEFA19}"/>
              </a:ext>
            </a:extLst>
          </p:cNvPr>
          <p:cNvSpPr>
            <a:spLocks noChangeArrowheads="1"/>
          </p:cNvSpPr>
          <p:nvPr/>
        </p:nvSpPr>
        <p:spPr bwMode="auto">
          <a:xfrm>
            <a:off x="1295400" y="4724400"/>
            <a:ext cx="6781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solidFill>
                  <a:schemeClr val="tx2"/>
                </a:solidFill>
              </a:rPr>
              <a:t>Sequential patterns with support &gt; 0.25</a:t>
            </a:r>
            <a:br>
              <a:rPr lang="en-US" altLang="en-US" sz="2800">
                <a:solidFill>
                  <a:schemeClr val="tx2"/>
                </a:solidFill>
              </a:rPr>
            </a:br>
            <a:r>
              <a:rPr lang="en-US" altLang="en-US" sz="2800">
                <a:solidFill>
                  <a:schemeClr val="tx2"/>
                </a:solidFill>
              </a:rPr>
              <a:t>{(C), (H)}</a:t>
            </a:r>
            <a:br>
              <a:rPr lang="en-US" altLang="en-US" sz="2800">
                <a:solidFill>
                  <a:schemeClr val="tx2"/>
                </a:solidFill>
              </a:rPr>
            </a:br>
            <a:r>
              <a:rPr lang="en-US" altLang="en-US" sz="2800">
                <a:solidFill>
                  <a:schemeClr val="tx2"/>
                </a:solidFill>
              </a:rPr>
              <a:t>{(C), (DG)}</a:t>
            </a:r>
            <a:endParaRPr lang="en-US" altLang="en-US" sz="4000">
              <a:solidFill>
                <a:schemeClr val="tx2"/>
              </a:solidFill>
            </a:endParaRPr>
          </a:p>
        </p:txBody>
      </p:sp>
      <p:sp>
        <p:nvSpPr>
          <p:cNvPr id="31752" name="Rectangle 6">
            <a:extLst>
              <a:ext uri="{FF2B5EF4-FFF2-40B4-BE49-F238E27FC236}">
                <a16:creationId xmlns:a16="http://schemas.microsoft.com/office/drawing/2014/main" id="{7B9E49D3-6C04-4D5C-9C04-6A31C1ED3983}"/>
              </a:ext>
            </a:extLst>
          </p:cNvPr>
          <p:cNvSpPr>
            <a:spLocks noChangeArrowheads="1"/>
          </p:cNvSpPr>
          <p:nvPr/>
        </p:nvSpPr>
        <p:spPr bwMode="auto">
          <a:xfrm>
            <a:off x="4572000" y="1600200"/>
            <a:ext cx="403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a:solidFill>
                  <a:schemeClr val="tx2"/>
                </a:solidFill>
              </a:rPr>
              <a:t>Map Large Itemsets</a:t>
            </a:r>
            <a:endParaRPr lang="en-US" altLang="en-US" sz="4400">
              <a:solidFill>
                <a:schemeClr val="tx2"/>
              </a:solidFill>
            </a:endParaRPr>
          </a:p>
        </p:txBody>
      </p:sp>
      <p:graphicFrame>
        <p:nvGraphicFramePr>
          <p:cNvPr id="31753" name="Object 7">
            <a:extLst>
              <a:ext uri="{FF2B5EF4-FFF2-40B4-BE49-F238E27FC236}">
                <a16:creationId xmlns:a16="http://schemas.microsoft.com/office/drawing/2014/main" id="{D27117A9-8158-427E-B8EA-E5B7315994E8}"/>
              </a:ext>
            </a:extLst>
          </p:cNvPr>
          <p:cNvGraphicFramePr>
            <a:graphicFrameLocks noChangeAspect="1"/>
          </p:cNvGraphicFramePr>
          <p:nvPr/>
        </p:nvGraphicFramePr>
        <p:xfrm>
          <a:off x="4711700" y="2273300"/>
          <a:ext cx="3670300" cy="2501900"/>
        </p:xfrm>
        <a:graphic>
          <a:graphicData uri="http://schemas.openxmlformats.org/presentationml/2006/ole">
            <mc:AlternateContent xmlns:mc="http://schemas.openxmlformats.org/markup-compatibility/2006">
              <mc:Choice xmlns:v="urn:schemas-microsoft-com:vml" Requires="v">
                <p:oleObj spid="_x0000_s31775" name="Document" r:id="rId5" imgW="3749040" imgH="2500884" progId="Word.Document.8">
                  <p:embed/>
                </p:oleObj>
              </mc:Choice>
              <mc:Fallback>
                <p:oleObj name="Document" r:id="rId5" imgW="3749040" imgH="2500884"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1700" y="2273300"/>
                        <a:ext cx="36703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d"/>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Footer Placeholder 4">
            <a:extLst>
              <a:ext uri="{FF2B5EF4-FFF2-40B4-BE49-F238E27FC236}">
                <a16:creationId xmlns:a16="http://schemas.microsoft.com/office/drawing/2014/main" id="{3AF33C07-709B-4B2C-B718-EE339528ED6B}"/>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CS490D Spring 2004</a:t>
            </a:r>
          </a:p>
        </p:txBody>
      </p:sp>
      <p:sp>
        <p:nvSpPr>
          <p:cNvPr id="32771" name="Slide Number Placeholder 5">
            <a:extLst>
              <a:ext uri="{FF2B5EF4-FFF2-40B4-BE49-F238E27FC236}">
                <a16:creationId xmlns:a16="http://schemas.microsoft.com/office/drawing/2014/main" id="{275C7BD5-FB65-4080-B474-A11064166E35}"/>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A601AA-4E42-4928-B54F-0372C99CD51D}" type="slidenum">
              <a:rPr lang="en-US" altLang="en-US"/>
              <a:pPr/>
              <a:t>62</a:t>
            </a:fld>
            <a:endParaRPr lang="en-US" altLang="en-US"/>
          </a:p>
        </p:txBody>
      </p:sp>
      <p:sp>
        <p:nvSpPr>
          <p:cNvPr id="32772" name="Rectangle 2">
            <a:extLst>
              <a:ext uri="{FF2B5EF4-FFF2-40B4-BE49-F238E27FC236}">
                <a16:creationId xmlns:a16="http://schemas.microsoft.com/office/drawing/2014/main" id="{1D8D9DFF-EE98-4CF8-93F7-923FD729B31F}"/>
              </a:ext>
            </a:extLst>
          </p:cNvPr>
          <p:cNvSpPr>
            <a:spLocks noGrp="1" noChangeArrowheads="1"/>
          </p:cNvSpPr>
          <p:nvPr>
            <p:ph type="title"/>
          </p:nvPr>
        </p:nvSpPr>
        <p:spPr/>
        <p:txBody>
          <a:bodyPr/>
          <a:lstStyle/>
          <a:p>
            <a:pPr eaLnBrk="1" hangingPunct="1"/>
            <a:r>
              <a:rPr lang="en-US" altLang="en-US"/>
              <a:t>Sequential pattern mining: Cases and Parameters </a:t>
            </a:r>
          </a:p>
        </p:txBody>
      </p:sp>
      <p:sp>
        <p:nvSpPr>
          <p:cNvPr id="32773" name="Rectangle 3">
            <a:extLst>
              <a:ext uri="{FF2B5EF4-FFF2-40B4-BE49-F238E27FC236}">
                <a16:creationId xmlns:a16="http://schemas.microsoft.com/office/drawing/2014/main" id="{BD981C33-3D0B-439B-8FD9-B875AC049A7D}"/>
              </a:ext>
            </a:extLst>
          </p:cNvPr>
          <p:cNvSpPr>
            <a:spLocks noGrp="1" noChangeArrowheads="1"/>
          </p:cNvSpPr>
          <p:nvPr>
            <p:ph type="body" idx="1"/>
          </p:nvPr>
        </p:nvSpPr>
        <p:spPr/>
        <p:txBody>
          <a:bodyPr/>
          <a:lstStyle/>
          <a:p>
            <a:pPr eaLnBrk="1" hangingPunct="1">
              <a:lnSpc>
                <a:spcPct val="90000"/>
              </a:lnSpc>
            </a:pPr>
            <a:r>
              <a:rPr lang="en-US" altLang="en-US" sz="2400"/>
              <a:t>Duration of a time sequence </a:t>
            </a:r>
            <a:r>
              <a:rPr lang="en-US" altLang="en-US" sz="2400" i="1"/>
              <a:t>T</a:t>
            </a:r>
            <a:endParaRPr lang="en-US" altLang="en-US" sz="2400"/>
          </a:p>
          <a:p>
            <a:pPr lvl="1" eaLnBrk="1" hangingPunct="1">
              <a:lnSpc>
                <a:spcPct val="90000"/>
              </a:lnSpc>
            </a:pPr>
            <a:r>
              <a:rPr lang="en-US" altLang="en-US" sz="2000"/>
              <a:t>Sequential pattern mining can then be confined to the data within a specified duration</a:t>
            </a:r>
          </a:p>
          <a:p>
            <a:pPr lvl="1" eaLnBrk="1" hangingPunct="1">
              <a:lnSpc>
                <a:spcPct val="90000"/>
              </a:lnSpc>
            </a:pPr>
            <a:r>
              <a:rPr lang="en-US" altLang="en-US" sz="2000"/>
              <a:t>Ex. Subsequence corresponding to the year of 1999</a:t>
            </a:r>
          </a:p>
          <a:p>
            <a:pPr lvl="1" eaLnBrk="1" hangingPunct="1">
              <a:lnSpc>
                <a:spcPct val="90000"/>
              </a:lnSpc>
            </a:pPr>
            <a:r>
              <a:rPr lang="en-US" altLang="en-US" sz="2000"/>
              <a:t>Ex. Partitioned sequences, such as every year, or every week after stock crashes, or every two weeks before and after a volcano eruption</a:t>
            </a:r>
          </a:p>
          <a:p>
            <a:pPr eaLnBrk="1" hangingPunct="1">
              <a:lnSpc>
                <a:spcPct val="90000"/>
              </a:lnSpc>
            </a:pPr>
            <a:r>
              <a:rPr lang="en-US" altLang="en-US" sz="2400"/>
              <a:t>Event folding window </a:t>
            </a:r>
            <a:r>
              <a:rPr lang="en-US" altLang="en-US" sz="2400" i="1"/>
              <a:t>w</a:t>
            </a:r>
            <a:endParaRPr lang="en-US" altLang="en-US" sz="2400"/>
          </a:p>
          <a:p>
            <a:pPr lvl="1" eaLnBrk="1" hangingPunct="1">
              <a:lnSpc>
                <a:spcPct val="90000"/>
              </a:lnSpc>
            </a:pPr>
            <a:r>
              <a:rPr lang="en-US" altLang="en-US" sz="2000"/>
              <a:t>If </a:t>
            </a:r>
            <a:r>
              <a:rPr lang="en-US" altLang="en-US" sz="2000" i="1"/>
              <a:t>w = T</a:t>
            </a:r>
            <a:r>
              <a:rPr lang="en-US" altLang="en-US" sz="2000"/>
              <a:t>, time-insensitive frequent patterns are found</a:t>
            </a:r>
          </a:p>
          <a:p>
            <a:pPr lvl="1" eaLnBrk="1" hangingPunct="1">
              <a:lnSpc>
                <a:spcPct val="90000"/>
              </a:lnSpc>
            </a:pPr>
            <a:r>
              <a:rPr lang="en-US" altLang="en-US" sz="2000"/>
              <a:t>If </a:t>
            </a:r>
            <a:r>
              <a:rPr lang="en-US" altLang="en-US" sz="2000" i="1"/>
              <a:t>w = 0</a:t>
            </a:r>
            <a:r>
              <a:rPr lang="en-US" altLang="en-US" sz="2000"/>
              <a:t> (no event sequence folding), sequential patterns are found where each event occurs at a distinct time instant</a:t>
            </a:r>
          </a:p>
          <a:p>
            <a:pPr lvl="1" eaLnBrk="1" hangingPunct="1">
              <a:lnSpc>
                <a:spcPct val="90000"/>
              </a:lnSpc>
            </a:pPr>
            <a:r>
              <a:rPr lang="en-US" altLang="en-US" sz="2000"/>
              <a:t>If </a:t>
            </a:r>
            <a:r>
              <a:rPr lang="en-US" altLang="en-US" sz="2000" i="1"/>
              <a:t>0 &lt; w &lt; T</a:t>
            </a:r>
            <a:r>
              <a:rPr lang="en-US" altLang="en-US" sz="2000"/>
              <a:t>, sequences occurring within the same period </a:t>
            </a:r>
            <a:r>
              <a:rPr lang="en-US" altLang="en-US" sz="2000" i="1"/>
              <a:t>w</a:t>
            </a:r>
            <a:r>
              <a:rPr lang="en-US" altLang="en-US" sz="2000"/>
              <a:t> are folded in the analysis</a:t>
            </a:r>
          </a:p>
        </p:txBody>
      </p:sp>
    </p:spTree>
  </p:cSld>
  <p:clrMapOvr>
    <a:masterClrMapping/>
  </p:clrMapOvr>
  <p:transition>
    <p:wipe dir="d"/>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Footer Placeholder 4">
            <a:extLst>
              <a:ext uri="{FF2B5EF4-FFF2-40B4-BE49-F238E27FC236}">
                <a16:creationId xmlns:a16="http://schemas.microsoft.com/office/drawing/2014/main" id="{DA33BD13-1290-4436-A500-F68297100805}"/>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CS490D Spring 2004</a:t>
            </a:r>
          </a:p>
        </p:txBody>
      </p:sp>
      <p:sp>
        <p:nvSpPr>
          <p:cNvPr id="33795" name="Slide Number Placeholder 5">
            <a:extLst>
              <a:ext uri="{FF2B5EF4-FFF2-40B4-BE49-F238E27FC236}">
                <a16:creationId xmlns:a16="http://schemas.microsoft.com/office/drawing/2014/main" id="{536790AF-8298-4BD5-A442-06DA596073CF}"/>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BBFE66-9D63-4FD0-95F7-6A8BF5CEF4FE}" type="slidenum">
              <a:rPr lang="en-US" altLang="en-US"/>
              <a:pPr/>
              <a:t>63</a:t>
            </a:fld>
            <a:endParaRPr lang="en-US" altLang="en-US"/>
          </a:p>
        </p:txBody>
      </p:sp>
      <p:sp>
        <p:nvSpPr>
          <p:cNvPr id="33796" name="Rectangle 2">
            <a:extLst>
              <a:ext uri="{FF2B5EF4-FFF2-40B4-BE49-F238E27FC236}">
                <a16:creationId xmlns:a16="http://schemas.microsoft.com/office/drawing/2014/main" id="{4A09C355-B21D-4E5F-A36C-985E5C4B1537}"/>
              </a:ext>
            </a:extLst>
          </p:cNvPr>
          <p:cNvSpPr>
            <a:spLocks noGrp="1" noChangeArrowheads="1"/>
          </p:cNvSpPr>
          <p:nvPr>
            <p:ph type="title"/>
          </p:nvPr>
        </p:nvSpPr>
        <p:spPr/>
        <p:txBody>
          <a:bodyPr/>
          <a:lstStyle/>
          <a:p>
            <a:pPr eaLnBrk="1" hangingPunct="1"/>
            <a:r>
              <a:rPr lang="en-US" altLang="en-US"/>
              <a:t>Sequential pattern mining: Cases and Parameters (2)</a:t>
            </a:r>
          </a:p>
        </p:txBody>
      </p:sp>
      <p:sp>
        <p:nvSpPr>
          <p:cNvPr id="33797" name="Rectangle 3">
            <a:extLst>
              <a:ext uri="{FF2B5EF4-FFF2-40B4-BE49-F238E27FC236}">
                <a16:creationId xmlns:a16="http://schemas.microsoft.com/office/drawing/2014/main" id="{C7F96436-4036-46F2-B8EF-C67FA46E3904}"/>
              </a:ext>
            </a:extLst>
          </p:cNvPr>
          <p:cNvSpPr>
            <a:spLocks noGrp="1" noChangeArrowheads="1"/>
          </p:cNvSpPr>
          <p:nvPr>
            <p:ph type="body" idx="1"/>
          </p:nvPr>
        </p:nvSpPr>
        <p:spPr/>
        <p:txBody>
          <a:bodyPr/>
          <a:lstStyle/>
          <a:p>
            <a:pPr eaLnBrk="1" hangingPunct="1">
              <a:lnSpc>
                <a:spcPct val="90000"/>
              </a:lnSpc>
            </a:pPr>
            <a:r>
              <a:rPr lang="en-US" altLang="en-US" sz="2800"/>
              <a:t>Time interval, </a:t>
            </a:r>
            <a:r>
              <a:rPr lang="en-US" altLang="en-US" sz="2800" i="1"/>
              <a:t>int</a:t>
            </a:r>
            <a:r>
              <a:rPr lang="en-US" altLang="en-US" sz="2800"/>
              <a:t>, between events in the discovered pattern</a:t>
            </a:r>
          </a:p>
          <a:p>
            <a:pPr lvl="1" eaLnBrk="1" hangingPunct="1">
              <a:lnSpc>
                <a:spcPct val="90000"/>
              </a:lnSpc>
            </a:pPr>
            <a:r>
              <a:rPr lang="en-US" altLang="en-US" sz="2400" i="1"/>
              <a:t>int </a:t>
            </a:r>
            <a:r>
              <a:rPr lang="en-US" altLang="en-US" sz="2400"/>
              <a:t>= 0: no interval gap is allowed, i.e., only strictly consecutive sequences are found</a:t>
            </a:r>
          </a:p>
          <a:p>
            <a:pPr lvl="2" eaLnBrk="1" hangingPunct="1">
              <a:lnSpc>
                <a:spcPct val="90000"/>
              </a:lnSpc>
            </a:pPr>
            <a:r>
              <a:rPr lang="en-US" altLang="en-US" sz="2000"/>
              <a:t>Ex. “Find frequent patterns occurring in </a:t>
            </a:r>
            <a:r>
              <a:rPr lang="en-US" altLang="en-US" sz="2000">
                <a:solidFill>
                  <a:schemeClr val="hlink"/>
                </a:solidFill>
              </a:rPr>
              <a:t>consecutive weeks</a:t>
            </a:r>
            <a:r>
              <a:rPr lang="en-US" altLang="en-US" sz="2000"/>
              <a:t>”</a:t>
            </a:r>
          </a:p>
          <a:p>
            <a:pPr lvl="1" eaLnBrk="1" hangingPunct="1">
              <a:lnSpc>
                <a:spcPct val="90000"/>
              </a:lnSpc>
            </a:pPr>
            <a:r>
              <a:rPr lang="en-US" altLang="en-US" sz="2400" i="1"/>
              <a:t>min_int </a:t>
            </a:r>
            <a:r>
              <a:rPr lang="en-US" altLang="en-US" sz="2400" i="1">
                <a:sym typeface="Symbol" panose="05050102010706020507" pitchFamily="18" charset="2"/>
              </a:rPr>
              <a:t> int  max_int</a:t>
            </a:r>
            <a:r>
              <a:rPr lang="en-US" altLang="en-US" sz="2400">
                <a:sym typeface="Symbol" panose="05050102010706020507" pitchFamily="18" charset="2"/>
              </a:rPr>
              <a:t>: </a:t>
            </a:r>
            <a:r>
              <a:rPr lang="en-US" altLang="en-US" sz="2400"/>
              <a:t>find patterns that are separated by at least </a:t>
            </a:r>
            <a:r>
              <a:rPr lang="en-US" altLang="en-US" sz="2400" i="1"/>
              <a:t>min_int</a:t>
            </a:r>
            <a:r>
              <a:rPr lang="en-US" altLang="en-US" sz="2400"/>
              <a:t> but at most </a:t>
            </a:r>
            <a:r>
              <a:rPr lang="en-US" altLang="en-US" sz="2400" i="1"/>
              <a:t>max_int</a:t>
            </a:r>
          </a:p>
          <a:p>
            <a:pPr lvl="2" eaLnBrk="1" hangingPunct="1">
              <a:lnSpc>
                <a:spcPct val="90000"/>
              </a:lnSpc>
            </a:pPr>
            <a:r>
              <a:rPr lang="en-US" altLang="en-US" sz="2000"/>
              <a:t>Ex. “If a person rents movie A, it is likely she will rent movie B within 30 days” (</a:t>
            </a:r>
            <a:r>
              <a:rPr lang="en-US" altLang="en-US" sz="2000" i="1"/>
              <a:t>int</a:t>
            </a:r>
            <a:r>
              <a:rPr lang="en-US" altLang="en-US" sz="2000"/>
              <a:t> </a:t>
            </a:r>
            <a:r>
              <a:rPr lang="en-US" altLang="en-US" sz="2000" i="1">
                <a:sym typeface="Symbol" panose="05050102010706020507" pitchFamily="18" charset="2"/>
              </a:rPr>
              <a:t>  </a:t>
            </a:r>
            <a:r>
              <a:rPr lang="en-US" altLang="en-US" sz="2000">
                <a:sym typeface="Symbol" panose="05050102010706020507" pitchFamily="18" charset="2"/>
              </a:rPr>
              <a:t>30)</a:t>
            </a:r>
          </a:p>
          <a:p>
            <a:pPr lvl="1" eaLnBrk="1" hangingPunct="1">
              <a:lnSpc>
                <a:spcPct val="90000"/>
              </a:lnSpc>
            </a:pPr>
            <a:r>
              <a:rPr lang="en-US" altLang="en-US" sz="2400" i="1">
                <a:sym typeface="Symbol" panose="05050102010706020507" pitchFamily="18" charset="2"/>
              </a:rPr>
              <a:t>int</a:t>
            </a:r>
            <a:r>
              <a:rPr lang="en-US" altLang="en-US" sz="2400">
                <a:sym typeface="Symbol" panose="05050102010706020507" pitchFamily="18" charset="2"/>
              </a:rPr>
              <a:t> = c  0: find patterns carrying an exact interval</a:t>
            </a:r>
          </a:p>
          <a:p>
            <a:pPr lvl="2" eaLnBrk="1" hangingPunct="1">
              <a:lnSpc>
                <a:spcPct val="90000"/>
              </a:lnSpc>
            </a:pPr>
            <a:r>
              <a:rPr lang="en-US" altLang="en-US" sz="2000">
                <a:sym typeface="Symbol" panose="05050102010706020507" pitchFamily="18" charset="2"/>
              </a:rPr>
              <a:t>Ex. “Every time when Dow Jones drops more than 5%, what will happen exactly two days later?” (</a:t>
            </a:r>
            <a:r>
              <a:rPr lang="en-US" altLang="en-US" sz="2000" i="1">
                <a:sym typeface="Symbol" panose="05050102010706020507" pitchFamily="18" charset="2"/>
              </a:rPr>
              <a:t>int </a:t>
            </a:r>
            <a:r>
              <a:rPr lang="en-US" altLang="en-US" sz="2000">
                <a:sym typeface="Symbol" panose="05050102010706020507" pitchFamily="18" charset="2"/>
              </a:rPr>
              <a:t>= 2)</a:t>
            </a:r>
            <a:endParaRPr lang="en-US" altLang="en-US">
              <a:sym typeface="Symbol" panose="05050102010706020507" pitchFamily="18" charset="2"/>
            </a:endParaRPr>
          </a:p>
        </p:txBody>
      </p:sp>
    </p:spTree>
  </p:cSld>
  <p:clrMapOvr>
    <a:masterClrMapping/>
  </p:clrMapOvr>
  <p:transition>
    <p:wipe dir="d"/>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Footer Placeholder 4">
            <a:extLst>
              <a:ext uri="{FF2B5EF4-FFF2-40B4-BE49-F238E27FC236}">
                <a16:creationId xmlns:a16="http://schemas.microsoft.com/office/drawing/2014/main" id="{B7CB1FCA-4929-400E-AC2F-D4D429273DEF}"/>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CS490D Spring 2004</a:t>
            </a:r>
          </a:p>
        </p:txBody>
      </p:sp>
      <p:sp>
        <p:nvSpPr>
          <p:cNvPr id="34819" name="Slide Number Placeholder 5">
            <a:extLst>
              <a:ext uri="{FF2B5EF4-FFF2-40B4-BE49-F238E27FC236}">
                <a16:creationId xmlns:a16="http://schemas.microsoft.com/office/drawing/2014/main" id="{CAA7F48E-E909-49BC-9001-B2B595F15223}"/>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6BB165-59DC-48E5-BDBF-63E05F70CD6A}" type="slidenum">
              <a:rPr lang="en-US" altLang="en-US"/>
              <a:pPr/>
              <a:t>64</a:t>
            </a:fld>
            <a:endParaRPr lang="en-US" altLang="en-US"/>
          </a:p>
        </p:txBody>
      </p:sp>
      <p:sp>
        <p:nvSpPr>
          <p:cNvPr id="34820" name="Rectangle 2">
            <a:extLst>
              <a:ext uri="{FF2B5EF4-FFF2-40B4-BE49-F238E27FC236}">
                <a16:creationId xmlns:a16="http://schemas.microsoft.com/office/drawing/2014/main" id="{F49150D8-D198-4F3A-8A73-AEB7EF002EC0}"/>
              </a:ext>
            </a:extLst>
          </p:cNvPr>
          <p:cNvSpPr>
            <a:spLocks noGrp="1" noChangeArrowheads="1"/>
          </p:cNvSpPr>
          <p:nvPr>
            <p:ph type="title"/>
          </p:nvPr>
        </p:nvSpPr>
        <p:spPr/>
        <p:txBody>
          <a:bodyPr/>
          <a:lstStyle/>
          <a:p>
            <a:pPr eaLnBrk="1" hangingPunct="1"/>
            <a:r>
              <a:rPr lang="en-US" altLang="en-US" sz="4000"/>
              <a:t>Episodes and Sequential Pattern Mining Methods</a:t>
            </a:r>
          </a:p>
        </p:txBody>
      </p:sp>
      <p:sp>
        <p:nvSpPr>
          <p:cNvPr id="34821" name="Rectangle 3">
            <a:extLst>
              <a:ext uri="{FF2B5EF4-FFF2-40B4-BE49-F238E27FC236}">
                <a16:creationId xmlns:a16="http://schemas.microsoft.com/office/drawing/2014/main" id="{82874757-3024-4568-A934-8188E97FA931}"/>
              </a:ext>
            </a:extLst>
          </p:cNvPr>
          <p:cNvSpPr>
            <a:spLocks noGrp="1" noChangeArrowheads="1"/>
          </p:cNvSpPr>
          <p:nvPr>
            <p:ph type="body" idx="1"/>
          </p:nvPr>
        </p:nvSpPr>
        <p:spPr/>
        <p:txBody>
          <a:bodyPr/>
          <a:lstStyle/>
          <a:p>
            <a:pPr eaLnBrk="1" hangingPunct="1">
              <a:lnSpc>
                <a:spcPct val="110000"/>
              </a:lnSpc>
            </a:pPr>
            <a:r>
              <a:rPr lang="en-US" altLang="en-US" sz="2400"/>
              <a:t>Other methods for specifying the kinds of patterns</a:t>
            </a:r>
          </a:p>
          <a:p>
            <a:pPr lvl="1" eaLnBrk="1" hangingPunct="1">
              <a:lnSpc>
                <a:spcPct val="110000"/>
              </a:lnSpc>
            </a:pPr>
            <a:r>
              <a:rPr lang="en-US" altLang="en-US" sz="2000"/>
              <a:t>Serial episodes: A </a:t>
            </a:r>
            <a:r>
              <a:rPr lang="en-US" altLang="en-US" sz="2000">
                <a:sym typeface="Symbol" panose="05050102010706020507" pitchFamily="18" charset="2"/>
              </a:rPr>
              <a:t> B</a:t>
            </a:r>
          </a:p>
          <a:p>
            <a:pPr lvl="1" eaLnBrk="1" hangingPunct="1">
              <a:lnSpc>
                <a:spcPct val="110000"/>
              </a:lnSpc>
            </a:pPr>
            <a:r>
              <a:rPr lang="en-US" altLang="en-US" sz="2000">
                <a:sym typeface="Symbol" panose="05050102010706020507" pitchFamily="18" charset="2"/>
              </a:rPr>
              <a:t>Parallel episodes: A &amp; B</a:t>
            </a:r>
          </a:p>
          <a:p>
            <a:pPr lvl="1" eaLnBrk="1" hangingPunct="1">
              <a:lnSpc>
                <a:spcPct val="110000"/>
              </a:lnSpc>
            </a:pPr>
            <a:r>
              <a:rPr lang="en-US" altLang="en-US" sz="2000">
                <a:sym typeface="Symbol" panose="05050102010706020507" pitchFamily="18" charset="2"/>
              </a:rPr>
              <a:t>Regular expressions: (A | B)C*(D  E)</a:t>
            </a:r>
          </a:p>
          <a:p>
            <a:pPr eaLnBrk="1" hangingPunct="1">
              <a:lnSpc>
                <a:spcPct val="110000"/>
              </a:lnSpc>
            </a:pPr>
            <a:r>
              <a:rPr lang="en-US" altLang="en-US" sz="2400">
                <a:sym typeface="Symbol" panose="05050102010706020507" pitchFamily="18" charset="2"/>
              </a:rPr>
              <a:t>Methods for sequential pattern mining</a:t>
            </a:r>
          </a:p>
          <a:p>
            <a:pPr lvl="1" eaLnBrk="1" hangingPunct="1">
              <a:lnSpc>
                <a:spcPct val="110000"/>
              </a:lnSpc>
            </a:pPr>
            <a:r>
              <a:rPr lang="en-US" altLang="en-US" sz="2000">
                <a:sym typeface="Symbol" panose="05050102010706020507" pitchFamily="18" charset="2"/>
              </a:rPr>
              <a:t>Variations of Apriori-like algorithms, e.g., GSP</a:t>
            </a:r>
          </a:p>
          <a:p>
            <a:pPr lvl="1" eaLnBrk="1" hangingPunct="1">
              <a:lnSpc>
                <a:spcPct val="110000"/>
              </a:lnSpc>
            </a:pPr>
            <a:r>
              <a:rPr lang="en-US" altLang="en-US" sz="2000">
                <a:sym typeface="Symbol" panose="05050102010706020507" pitchFamily="18" charset="2"/>
              </a:rPr>
              <a:t>Database projection-based pattern growth</a:t>
            </a:r>
          </a:p>
          <a:p>
            <a:pPr lvl="2" eaLnBrk="1" hangingPunct="1">
              <a:lnSpc>
                <a:spcPct val="110000"/>
              </a:lnSpc>
            </a:pPr>
            <a:r>
              <a:rPr lang="en-US" altLang="en-US" sz="2000">
                <a:sym typeface="Symbol" panose="05050102010706020507" pitchFamily="18" charset="2"/>
              </a:rPr>
              <a:t>Similar to the frequent pattern growth without candidate generation</a:t>
            </a:r>
          </a:p>
        </p:txBody>
      </p:sp>
    </p:spTree>
  </p:cSld>
  <p:clrMapOvr>
    <a:masterClrMapping/>
  </p:clrMapOvr>
  <p:transition>
    <p:wipe dir="d"/>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Footer Placeholder 4">
            <a:extLst>
              <a:ext uri="{FF2B5EF4-FFF2-40B4-BE49-F238E27FC236}">
                <a16:creationId xmlns:a16="http://schemas.microsoft.com/office/drawing/2014/main" id="{9F2D3C56-CDFF-497B-88FA-803442288044}"/>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CS490D Spring 2004</a:t>
            </a:r>
          </a:p>
        </p:txBody>
      </p:sp>
      <p:sp>
        <p:nvSpPr>
          <p:cNvPr id="35843" name="Slide Number Placeholder 5">
            <a:extLst>
              <a:ext uri="{FF2B5EF4-FFF2-40B4-BE49-F238E27FC236}">
                <a16:creationId xmlns:a16="http://schemas.microsoft.com/office/drawing/2014/main" id="{CC4A8837-E275-4BC8-BEFC-B016AE4DFFFF}"/>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F30D02-1A13-42F0-9575-1CC37C1808D3}" type="slidenum">
              <a:rPr lang="en-US" altLang="en-US"/>
              <a:pPr/>
              <a:t>65</a:t>
            </a:fld>
            <a:endParaRPr lang="en-US" altLang="en-US"/>
          </a:p>
        </p:txBody>
      </p:sp>
      <p:sp>
        <p:nvSpPr>
          <p:cNvPr id="35844" name="Rectangle 2">
            <a:extLst>
              <a:ext uri="{FF2B5EF4-FFF2-40B4-BE49-F238E27FC236}">
                <a16:creationId xmlns:a16="http://schemas.microsoft.com/office/drawing/2014/main" id="{7960F0EF-2559-44B5-987F-3927B0D059AC}"/>
              </a:ext>
            </a:extLst>
          </p:cNvPr>
          <p:cNvSpPr>
            <a:spLocks noGrp="1" noChangeArrowheads="1"/>
          </p:cNvSpPr>
          <p:nvPr>
            <p:ph type="title"/>
          </p:nvPr>
        </p:nvSpPr>
        <p:spPr/>
        <p:txBody>
          <a:bodyPr/>
          <a:lstStyle/>
          <a:p>
            <a:pPr eaLnBrk="1" hangingPunct="1"/>
            <a:r>
              <a:rPr lang="en-US" altLang="en-US" sz="4000"/>
              <a:t>Periodicity Analysis</a:t>
            </a:r>
          </a:p>
        </p:txBody>
      </p:sp>
      <p:sp>
        <p:nvSpPr>
          <p:cNvPr id="35845" name="Rectangle 3">
            <a:extLst>
              <a:ext uri="{FF2B5EF4-FFF2-40B4-BE49-F238E27FC236}">
                <a16:creationId xmlns:a16="http://schemas.microsoft.com/office/drawing/2014/main" id="{94EAD5D1-4F39-4545-A905-BE27183A471B}"/>
              </a:ext>
            </a:extLst>
          </p:cNvPr>
          <p:cNvSpPr>
            <a:spLocks noGrp="1" noChangeArrowheads="1"/>
          </p:cNvSpPr>
          <p:nvPr>
            <p:ph type="body" idx="1"/>
          </p:nvPr>
        </p:nvSpPr>
        <p:spPr/>
        <p:txBody>
          <a:bodyPr/>
          <a:lstStyle/>
          <a:p>
            <a:pPr eaLnBrk="1" hangingPunct="1">
              <a:lnSpc>
                <a:spcPct val="80000"/>
              </a:lnSpc>
            </a:pPr>
            <a:r>
              <a:rPr lang="en-US" altLang="en-US" sz="2400"/>
              <a:t>Periodicity is everywhere: tides, seasons, daily power consumption, etc.</a:t>
            </a:r>
          </a:p>
          <a:p>
            <a:pPr eaLnBrk="1" hangingPunct="1">
              <a:lnSpc>
                <a:spcPct val="80000"/>
              </a:lnSpc>
            </a:pPr>
            <a:r>
              <a:rPr lang="en-US" altLang="en-US" sz="2400">
                <a:solidFill>
                  <a:schemeClr val="hlink"/>
                </a:solidFill>
              </a:rPr>
              <a:t>Full periodicity</a:t>
            </a:r>
          </a:p>
          <a:p>
            <a:pPr lvl="1" eaLnBrk="1" hangingPunct="1">
              <a:lnSpc>
                <a:spcPct val="80000"/>
              </a:lnSpc>
            </a:pPr>
            <a:r>
              <a:rPr lang="en-US" altLang="en-US" sz="2000"/>
              <a:t>Every point in time contributes (precisely or approximately) to the periodicity</a:t>
            </a:r>
          </a:p>
          <a:p>
            <a:pPr eaLnBrk="1" hangingPunct="1">
              <a:lnSpc>
                <a:spcPct val="80000"/>
              </a:lnSpc>
            </a:pPr>
            <a:r>
              <a:rPr lang="en-US" altLang="en-US" sz="2400">
                <a:solidFill>
                  <a:schemeClr val="hlink"/>
                </a:solidFill>
              </a:rPr>
              <a:t>Partial periodicit: </a:t>
            </a:r>
            <a:r>
              <a:rPr lang="en-US" altLang="en-US" sz="2400"/>
              <a:t>A more general notion</a:t>
            </a:r>
            <a:endParaRPr lang="en-US" altLang="en-US" sz="2400">
              <a:solidFill>
                <a:schemeClr val="accent1"/>
              </a:solidFill>
            </a:endParaRPr>
          </a:p>
          <a:p>
            <a:pPr lvl="1" eaLnBrk="1" hangingPunct="1">
              <a:lnSpc>
                <a:spcPct val="80000"/>
              </a:lnSpc>
            </a:pPr>
            <a:r>
              <a:rPr lang="en-US" altLang="en-US" sz="2000"/>
              <a:t>Only some segments contribute to the periodicity</a:t>
            </a:r>
          </a:p>
          <a:p>
            <a:pPr lvl="2" eaLnBrk="1" hangingPunct="1">
              <a:lnSpc>
                <a:spcPct val="80000"/>
              </a:lnSpc>
            </a:pPr>
            <a:r>
              <a:rPr lang="en-US" altLang="en-US" sz="2000"/>
              <a:t>Jim reads NY Times 7:00-7:30 am every week day</a:t>
            </a:r>
          </a:p>
          <a:p>
            <a:pPr eaLnBrk="1" hangingPunct="1">
              <a:lnSpc>
                <a:spcPct val="80000"/>
              </a:lnSpc>
            </a:pPr>
            <a:r>
              <a:rPr lang="en-US" altLang="en-US" sz="2400">
                <a:solidFill>
                  <a:schemeClr val="hlink"/>
                </a:solidFill>
              </a:rPr>
              <a:t>Cyclic association rules</a:t>
            </a:r>
          </a:p>
          <a:p>
            <a:pPr lvl="1" eaLnBrk="1" hangingPunct="1">
              <a:lnSpc>
                <a:spcPct val="80000"/>
              </a:lnSpc>
            </a:pPr>
            <a:r>
              <a:rPr lang="en-US" altLang="en-US" sz="2000"/>
              <a:t>Associations which form cycles</a:t>
            </a:r>
          </a:p>
          <a:p>
            <a:pPr eaLnBrk="1" hangingPunct="1">
              <a:lnSpc>
                <a:spcPct val="80000"/>
              </a:lnSpc>
            </a:pPr>
            <a:r>
              <a:rPr lang="en-US" altLang="en-US" sz="2400"/>
              <a:t>Methods</a:t>
            </a:r>
          </a:p>
          <a:p>
            <a:pPr lvl="1" eaLnBrk="1" hangingPunct="1">
              <a:lnSpc>
                <a:spcPct val="80000"/>
              </a:lnSpc>
            </a:pPr>
            <a:r>
              <a:rPr lang="en-US" altLang="en-US" sz="2000"/>
              <a:t>Full periodicity: FFT, other statistical analysis methods</a:t>
            </a:r>
          </a:p>
          <a:p>
            <a:pPr lvl="1" eaLnBrk="1" hangingPunct="1">
              <a:lnSpc>
                <a:spcPct val="80000"/>
              </a:lnSpc>
            </a:pPr>
            <a:r>
              <a:rPr lang="en-US" altLang="en-US" sz="2000"/>
              <a:t>Partial and cyclic periodicity: Variations of Apriori-like mining methods</a:t>
            </a: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Content Placeholder 1"/>
          <p:cNvSpPr>
            <a:spLocks noGrp="1"/>
          </p:cNvSpPr>
          <p:nvPr>
            <p:ph idx="1"/>
          </p:nvPr>
        </p:nvSpPr>
        <p:spPr>
          <a:xfrm>
            <a:off x="533400" y="1570038"/>
            <a:ext cx="8229600" cy="4525962"/>
          </a:xfrm>
        </p:spPr>
        <p:txBody>
          <a:bodyPr/>
          <a:lstStyle/>
          <a:p>
            <a:pPr>
              <a:buFont typeface="Wingdings 3" pitchFamily="-72" charset="2"/>
              <a:buNone/>
            </a:pPr>
            <a:r>
              <a:rPr lang="en-US" sz="2400" u="sng" dirty="0"/>
              <a:t>Seasonal Effects in Natural Gas Usage</a:t>
            </a:r>
          </a:p>
          <a:p>
            <a:r>
              <a:rPr lang="en-US" sz="2400" dirty="0"/>
              <a:t>The </a:t>
            </a:r>
            <a:r>
              <a:rPr lang="en-US" sz="2400" i="1" dirty="0"/>
              <a:t>Gas &amp; Electric </a:t>
            </a:r>
            <a:r>
              <a:rPr lang="en-US" sz="2400" dirty="0"/>
              <a:t>data reveals a seasonal pattern of high winter time usage of natural gas.</a:t>
            </a:r>
          </a:p>
        </p:txBody>
      </p:sp>
      <p:sp>
        <p:nvSpPr>
          <p:cNvPr id="5" name="Title 4"/>
          <p:cNvSpPr>
            <a:spLocks noGrp="1"/>
          </p:cNvSpPr>
          <p:nvPr>
            <p:ph type="title"/>
          </p:nvPr>
        </p:nvSpPr>
        <p:spPr/>
        <p:txBody>
          <a:bodyPr/>
          <a:lstStyle/>
          <a:p>
            <a:pPr fontAlgn="auto">
              <a:spcAft>
                <a:spcPts val="0"/>
              </a:spcAft>
              <a:defRPr/>
            </a:pPr>
            <a:r>
              <a:rPr lang="en-US" sz="3200" dirty="0">
                <a:ea typeface="+mj-ea"/>
                <a:cs typeface="+mj-cs"/>
              </a:rPr>
              <a:t>Statistical Forecasting Models</a:t>
            </a:r>
          </a:p>
        </p:txBody>
      </p:sp>
      <p:pic>
        <p:nvPicPr>
          <p:cNvPr id="37894" name="Picture 2"/>
          <p:cNvPicPr>
            <a:picLocks noChangeAspect="1" noChangeArrowheads="1"/>
          </p:cNvPicPr>
          <p:nvPr/>
        </p:nvPicPr>
        <p:blipFill>
          <a:blip r:embed="rId2"/>
          <a:srcRect/>
          <a:stretch>
            <a:fillRect/>
          </a:stretch>
        </p:blipFill>
        <p:spPr bwMode="auto">
          <a:xfrm>
            <a:off x="1447800" y="3762375"/>
            <a:ext cx="5981700" cy="3019425"/>
          </a:xfrm>
          <a:prstGeom prst="rect">
            <a:avLst/>
          </a:prstGeom>
          <a:noFill/>
          <a:ln w="9525">
            <a:noFill/>
            <a:miter lim="800000"/>
            <a:headEnd/>
            <a:tailEnd/>
          </a:ln>
        </p:spPr>
      </p:pic>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1"/>
          <p:cNvSpPr>
            <a:spLocks noGrp="1"/>
          </p:cNvSpPr>
          <p:nvPr>
            <p:ph idx="1"/>
          </p:nvPr>
        </p:nvSpPr>
        <p:spPr>
          <a:xfrm>
            <a:off x="381000" y="1646237"/>
            <a:ext cx="8229600" cy="4525963"/>
          </a:xfrm>
        </p:spPr>
        <p:txBody>
          <a:bodyPr/>
          <a:lstStyle/>
          <a:p>
            <a:pPr>
              <a:buFont typeface="Wingdings 3" pitchFamily="-72" charset="2"/>
              <a:buNone/>
            </a:pPr>
            <a:r>
              <a:rPr lang="en-US" sz="2400" u="sng" dirty="0"/>
              <a:t>Cyclical Effects in Federal Funds Rates Usage</a:t>
            </a:r>
          </a:p>
          <a:p>
            <a:r>
              <a:rPr lang="en-US" sz="2400" dirty="0"/>
              <a:t>The </a:t>
            </a:r>
            <a:r>
              <a:rPr lang="en-US" sz="2400" i="1" dirty="0"/>
              <a:t>Federal Funds Rate </a:t>
            </a:r>
            <a:r>
              <a:rPr lang="en-US" sz="2400" dirty="0"/>
              <a:t>data reveals long-term cycles that are driven by economic factors. </a:t>
            </a:r>
            <a:endParaRPr lang="en-US" sz="2400" u="sng" dirty="0"/>
          </a:p>
          <a:p>
            <a:pPr>
              <a:buFont typeface="Wingdings 3" pitchFamily="-72" charset="2"/>
              <a:buNone/>
            </a:pPr>
            <a:endParaRPr lang="en-US" sz="2400" u="sng" dirty="0"/>
          </a:p>
          <a:p>
            <a:endParaRPr lang="en-US" sz="2400" dirty="0"/>
          </a:p>
        </p:txBody>
      </p:sp>
      <p:sp>
        <p:nvSpPr>
          <p:cNvPr id="5" name="Title 4"/>
          <p:cNvSpPr>
            <a:spLocks noGrp="1"/>
          </p:cNvSpPr>
          <p:nvPr>
            <p:ph type="title"/>
          </p:nvPr>
        </p:nvSpPr>
        <p:spPr>
          <a:xfrm>
            <a:off x="457200" y="274638"/>
            <a:ext cx="8229600" cy="868362"/>
          </a:xfrm>
        </p:spPr>
        <p:txBody>
          <a:bodyPr/>
          <a:lstStyle/>
          <a:p>
            <a:pPr fontAlgn="auto">
              <a:spcAft>
                <a:spcPts val="0"/>
              </a:spcAft>
              <a:defRPr/>
            </a:pPr>
            <a:r>
              <a:rPr lang="en-US" sz="3200" dirty="0">
                <a:ea typeface="+mj-ea"/>
                <a:cs typeface="+mj-cs"/>
              </a:rPr>
              <a:t>Statistical Forecasting Models</a:t>
            </a:r>
          </a:p>
        </p:txBody>
      </p:sp>
      <p:pic>
        <p:nvPicPr>
          <p:cNvPr id="38918" name="Picture 2"/>
          <p:cNvPicPr>
            <a:picLocks noChangeAspect="1" noChangeArrowheads="1"/>
          </p:cNvPicPr>
          <p:nvPr/>
        </p:nvPicPr>
        <p:blipFill>
          <a:blip r:embed="rId2"/>
          <a:srcRect/>
          <a:stretch>
            <a:fillRect/>
          </a:stretch>
        </p:blipFill>
        <p:spPr bwMode="auto">
          <a:xfrm>
            <a:off x="1295400" y="3073400"/>
            <a:ext cx="6831013" cy="3708400"/>
          </a:xfrm>
          <a:prstGeom prst="rect">
            <a:avLst/>
          </a:prstGeom>
          <a:noFill/>
          <a:ln w="9525">
            <a:noFill/>
            <a:miter lim="800000"/>
            <a:headEnd/>
            <a:tailEnd/>
          </a:ln>
        </p:spPr>
      </p:pic>
    </p:spTree>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a:extLst>
              <a:ext uri="{FF2B5EF4-FFF2-40B4-BE49-F238E27FC236}">
                <a16:creationId xmlns:a16="http://schemas.microsoft.com/office/drawing/2014/main" id="{AA428C42-4746-49CD-AFF5-4F0B57478D76}"/>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Data Mining</a:t>
            </a:r>
          </a:p>
        </p:txBody>
      </p:sp>
      <p:sp>
        <p:nvSpPr>
          <p:cNvPr id="10243" name="Slide Number Placeholder 5">
            <a:extLst>
              <a:ext uri="{FF2B5EF4-FFF2-40B4-BE49-F238E27FC236}">
                <a16:creationId xmlns:a16="http://schemas.microsoft.com/office/drawing/2014/main" id="{24CEFBC9-E226-4085-BD6D-8D0697FF18F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852A49-3E1F-4907-932D-8786D3D1D91D}" type="slidenum">
              <a:rPr lang="en-US" altLang="en-US"/>
              <a:pPr/>
              <a:t>9</a:t>
            </a:fld>
            <a:endParaRPr lang="en-US" altLang="en-US"/>
          </a:p>
        </p:txBody>
      </p:sp>
      <p:sp>
        <p:nvSpPr>
          <p:cNvPr id="10244" name="Rectangle 2">
            <a:extLst>
              <a:ext uri="{FF2B5EF4-FFF2-40B4-BE49-F238E27FC236}">
                <a16:creationId xmlns:a16="http://schemas.microsoft.com/office/drawing/2014/main" id="{479EF6DE-CFC9-4BA2-A6C9-1017A8CC2567}"/>
              </a:ext>
            </a:extLst>
          </p:cNvPr>
          <p:cNvSpPr>
            <a:spLocks noGrp="1" noChangeArrowheads="1"/>
          </p:cNvSpPr>
          <p:nvPr>
            <p:ph type="title"/>
          </p:nvPr>
        </p:nvSpPr>
        <p:spPr>
          <a:xfrm>
            <a:off x="1447800" y="200025"/>
            <a:ext cx="7239000" cy="1143000"/>
          </a:xfrm>
        </p:spPr>
        <p:txBody>
          <a:bodyPr/>
          <a:lstStyle/>
          <a:p>
            <a:pPr eaLnBrk="1" hangingPunct="1"/>
            <a:r>
              <a:rPr lang="en-US" altLang="en-US" sz="3600" dirty="0" err="1"/>
              <a:t>Phân</a:t>
            </a:r>
            <a:r>
              <a:rPr lang="en-US" altLang="en-US" sz="3600" dirty="0"/>
              <a:t> </a:t>
            </a:r>
            <a:r>
              <a:rPr lang="en-US" altLang="en-US" sz="3600" dirty="0" err="1"/>
              <a:t>tích</a:t>
            </a:r>
            <a:r>
              <a:rPr lang="en-US" altLang="en-US" sz="3600" dirty="0"/>
              <a:t> </a:t>
            </a:r>
            <a:r>
              <a:rPr lang="en-US" altLang="en-US" sz="3600" dirty="0" err="1"/>
              <a:t>chuỗi</a:t>
            </a:r>
            <a:r>
              <a:rPr lang="en-US" altLang="en-US" sz="3600" dirty="0"/>
              <a:t> </a:t>
            </a:r>
            <a:r>
              <a:rPr lang="en-US" altLang="en-US" sz="3600" dirty="0" err="1"/>
              <a:t>thời</a:t>
            </a:r>
            <a:r>
              <a:rPr lang="en-US" altLang="en-US" sz="3600" dirty="0"/>
              <a:t> </a:t>
            </a:r>
            <a:r>
              <a:rPr lang="en-US" altLang="en-US" sz="3600" dirty="0" err="1"/>
              <a:t>gian</a:t>
            </a:r>
            <a:endParaRPr lang="en-US" altLang="en-US" sz="3600" dirty="0"/>
          </a:p>
        </p:txBody>
      </p:sp>
      <mc:AlternateContent xmlns:mc="http://schemas.openxmlformats.org/markup-compatibility/2006" xmlns:a14="http://schemas.microsoft.com/office/drawing/2010/main">
        <mc:Choice Requires="a14">
          <p:sp>
            <p:nvSpPr>
              <p:cNvPr id="10245" name="Rectangle 3">
                <a:extLst>
                  <a:ext uri="{FF2B5EF4-FFF2-40B4-BE49-F238E27FC236}">
                    <a16:creationId xmlns:a16="http://schemas.microsoft.com/office/drawing/2014/main" id="{5C1E9560-4E24-4A7B-A49D-483B3BCC49A0}"/>
                  </a:ext>
                </a:extLst>
              </p:cNvPr>
              <p:cNvSpPr>
                <a:spLocks noGrp="1" noChangeArrowheads="1"/>
              </p:cNvSpPr>
              <p:nvPr>
                <p:ph type="body" idx="1"/>
              </p:nvPr>
            </p:nvSpPr>
            <p:spPr/>
            <p:txBody>
              <a:bodyPr/>
              <a:lstStyle/>
              <a:p>
                <a:pPr>
                  <a:lnSpc>
                    <a:spcPct val="110000"/>
                  </a:lnSpc>
                </a:pPr>
                <a:r>
                  <a:rPr lang="en-US" altLang="en-US" dirty="0"/>
                  <a:t>Ước </a:t>
                </a:r>
                <a:r>
                  <a:rPr lang="en-US" altLang="en-US" dirty="0" err="1"/>
                  <a:t>lượng</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E[</a:t>
                </a:r>
                <a:r>
                  <a:rPr lang="en-US" altLang="en-US" i="1" dirty="0" err="1"/>
                  <a:t>Y</a:t>
                </a:r>
                <a:r>
                  <a:rPr lang="en-US" altLang="en-US" i="1" baseline="-25000" dirty="0" err="1"/>
                  <a:t>t</a:t>
                </a:r>
                <a:r>
                  <a:rPr lang="en-US" altLang="en-US" dirty="0"/>
                  <a:t>] </a:t>
                </a:r>
                <a:r>
                  <a:rPr lang="en-US" altLang="en-US" dirty="0" err="1"/>
                  <a:t>và</a:t>
                </a:r>
                <a:r>
                  <a:rPr lang="en-US" altLang="en-US" dirty="0"/>
                  <a:t> E[</a:t>
                </a:r>
                <a:r>
                  <a:rPr lang="en-US" altLang="en-US" i="1" dirty="0" err="1"/>
                  <a:t>Y</a:t>
                </a:r>
                <a:r>
                  <a:rPr lang="en-US" altLang="en-US" i="1" baseline="-25000" dirty="0" err="1"/>
                  <a:t>t</a:t>
                </a:r>
                <a:r>
                  <a:rPr lang="en-US" altLang="en-US" baseline="-25000" dirty="0" err="1"/>
                  <a:t>+</a:t>
                </a:r>
                <a:r>
                  <a:rPr lang="en-US" altLang="en-US" i="1" baseline="-25000" dirty="0" err="1"/>
                  <a:t>h</a:t>
                </a:r>
                <a:r>
                  <a:rPr lang="en-US" altLang="en-US" i="1" dirty="0" err="1"/>
                  <a:t>Y</a:t>
                </a:r>
                <a:r>
                  <a:rPr lang="en-US" altLang="en-US" i="1" baseline="-25000" dirty="0" err="1"/>
                  <a:t>t</a:t>
                </a:r>
                <a:r>
                  <a:rPr lang="en-US" altLang="en-US" dirty="0"/>
                  <a:t>]</a:t>
                </a:r>
              </a:p>
              <a:p>
                <a:pPr>
                  <a:lnSpc>
                    <a:spcPct val="110000"/>
                  </a:lnSpc>
                </a:pPr>
                <a:r>
                  <a:rPr lang="en-US" altLang="en-US" dirty="0" err="1"/>
                  <a:t>Mô</a:t>
                </a:r>
                <a:r>
                  <a:rPr lang="en-US" altLang="en-US" dirty="0"/>
                  <a:t> </a:t>
                </a:r>
                <a:r>
                  <a:rPr lang="en-US" altLang="en-US" dirty="0" err="1"/>
                  <a:t>hình</a:t>
                </a:r>
                <a:r>
                  <a:rPr lang="en-US" altLang="en-US" dirty="0"/>
                  <a:t> </a:t>
                </a:r>
                <a:r>
                  <a:rPr lang="en-US" altLang="en-US" dirty="0" err="1"/>
                  <a:t>dự</a:t>
                </a:r>
                <a:r>
                  <a:rPr lang="en-US" altLang="en-US" dirty="0"/>
                  <a:t> </a:t>
                </a:r>
                <a:r>
                  <a:rPr lang="en-US" altLang="en-US" dirty="0" err="1"/>
                  <a:t>báo</a:t>
                </a:r>
                <a:r>
                  <a:rPr lang="en-US" altLang="en-US" dirty="0"/>
                  <a:t>:</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𝑓</m:t>
                          </m:r>
                        </m:e>
                        <m:sub>
                          <m:r>
                            <a:rPr lang="en-US" altLang="en-US" i="1">
                              <a:latin typeface="Cambria Math" panose="02040503050406030204" pitchFamily="18" charset="0"/>
                            </a:rPr>
                            <m:t>𝑡</m:t>
                          </m:r>
                          <m:r>
                            <a:rPr lang="en-US" altLang="en-US" i="1">
                              <a:latin typeface="Cambria Math" panose="02040503050406030204" pitchFamily="18" charset="0"/>
                            </a:rPr>
                            <m:t>+1</m:t>
                          </m:r>
                        </m:sub>
                      </m:sSub>
                      <m:r>
                        <a:rPr lang="en-US" altLang="en-US" i="1">
                          <a:latin typeface="Cambria Math" panose="02040503050406030204" pitchFamily="18" charset="0"/>
                        </a:rPr>
                        <m:t>=</m:t>
                      </m:r>
                      <m:r>
                        <a:rPr lang="en-US" altLang="en-US" i="1">
                          <a:latin typeface="Cambria Math" panose="02040503050406030204" pitchFamily="18" charset="0"/>
                        </a:rPr>
                        <m:t>𝐹</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𝑦</m:t>
                              </m:r>
                            </m:e>
                            <m:sub>
                              <m:r>
                                <a:rPr lang="en-US" altLang="en-US" i="1">
                                  <a:latin typeface="Cambria Math" panose="02040503050406030204" pitchFamily="18" charset="0"/>
                                </a:rPr>
                                <m:t>𝑡</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𝑦</m:t>
                              </m:r>
                            </m:e>
                            <m:sub>
                              <m:r>
                                <a:rPr lang="en-US" altLang="en-US" i="1">
                                  <a:latin typeface="Cambria Math" panose="02040503050406030204" pitchFamily="18" charset="0"/>
                                </a:rPr>
                                <m:t>𝑡</m:t>
                              </m:r>
                              <m:r>
                                <a:rPr lang="en-US" altLang="en-US" i="1">
                                  <a:latin typeface="Cambria Math" panose="02040503050406030204" pitchFamily="18" charset="0"/>
                                </a:rPr>
                                <m:t>−1</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𝑦</m:t>
                              </m:r>
                            </m:e>
                            <m:sub>
                              <m:r>
                                <a:rPr lang="en-US" altLang="en-US" i="1">
                                  <a:latin typeface="Cambria Math" panose="02040503050406030204" pitchFamily="18" charset="0"/>
                                </a:rPr>
                                <m:t>𝑡</m:t>
                              </m:r>
                              <m:r>
                                <a:rPr lang="en-US" altLang="en-US" i="1">
                                  <a:latin typeface="Cambria Math" panose="02040503050406030204" pitchFamily="18" charset="0"/>
                                </a:rPr>
                                <m:t>−</m:t>
                              </m:r>
                              <m:r>
                                <a:rPr lang="en-US" altLang="en-US" i="1">
                                  <a:latin typeface="Cambria Math" panose="02040503050406030204" pitchFamily="18" charset="0"/>
                                </a:rPr>
                                <m:t>𝑘</m:t>
                              </m:r>
                              <m:r>
                                <a:rPr lang="en-US" altLang="en-US" i="1">
                                  <a:latin typeface="Cambria Math" panose="02040503050406030204" pitchFamily="18" charset="0"/>
                                </a:rPr>
                                <m:t>+1</m:t>
                              </m:r>
                            </m:sub>
                          </m:sSub>
                        </m:e>
                      </m:d>
                    </m:oMath>
                  </m:oMathPara>
                </a14:m>
                <a:endParaRPr lang="en-US" altLang="en-US"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𝑓</m:t>
                          </m:r>
                        </m:e>
                        <m:sub>
                          <m:r>
                            <a:rPr lang="en-US" altLang="en-US" i="1">
                              <a:latin typeface="Cambria Math" panose="02040503050406030204" pitchFamily="18" charset="0"/>
                            </a:rPr>
                            <m:t>𝑡</m:t>
                          </m:r>
                          <m:r>
                            <a:rPr lang="en-US" altLang="en-US" i="1">
                              <a:latin typeface="Cambria Math" panose="02040503050406030204" pitchFamily="18" charset="0"/>
                            </a:rPr>
                            <m:t>+</m:t>
                          </m:r>
                          <m:r>
                            <a:rPr lang="en-US" altLang="en-US" i="1">
                              <a:latin typeface="Cambria Math" panose="02040503050406030204" pitchFamily="18" charset="0"/>
                            </a:rPr>
                            <m:t>h</m:t>
                          </m:r>
                        </m:sub>
                      </m:sSub>
                      <m:r>
                        <a:rPr lang="en-US" altLang="en-US" i="1">
                          <a:latin typeface="Cambria Math" panose="02040503050406030204" pitchFamily="18" charset="0"/>
                        </a:rPr>
                        <m:t>=</m:t>
                      </m:r>
                      <m:r>
                        <a:rPr lang="en-US" altLang="en-US" i="1">
                          <a:latin typeface="Cambria Math" panose="02040503050406030204" pitchFamily="18" charset="0"/>
                        </a:rPr>
                        <m:t>𝐹</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𝑓</m:t>
                              </m:r>
                            </m:e>
                            <m:sub>
                              <m:r>
                                <a:rPr lang="en-US" altLang="en-US" i="1">
                                  <a:latin typeface="Cambria Math" panose="02040503050406030204" pitchFamily="18" charset="0"/>
                                </a:rPr>
                                <m:t>𝑡</m:t>
                              </m:r>
                              <m:r>
                                <a:rPr lang="en-US" altLang="en-US" i="1">
                                  <a:latin typeface="Cambria Math" panose="02040503050406030204" pitchFamily="18" charset="0"/>
                                </a:rPr>
                                <m:t>+</m:t>
                              </m:r>
                              <m:r>
                                <a:rPr lang="en-US" altLang="en-US" i="1">
                                  <a:latin typeface="Cambria Math" panose="02040503050406030204" pitchFamily="18" charset="0"/>
                                </a:rPr>
                                <m:t>h</m:t>
                              </m:r>
                              <m:r>
                                <a:rPr lang="en-US" altLang="en-US" i="1">
                                  <a:latin typeface="Cambria Math" panose="02040503050406030204" pitchFamily="18" charset="0"/>
                                </a:rPr>
                                <m:t>−1</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𝑓</m:t>
                              </m:r>
                            </m:e>
                            <m:sub>
                              <m:r>
                                <a:rPr lang="en-US" altLang="en-US" i="1">
                                  <a:latin typeface="Cambria Math" panose="02040503050406030204" pitchFamily="18" charset="0"/>
                                </a:rPr>
                                <m:t>𝑡</m:t>
                              </m:r>
                              <m:r>
                                <a:rPr lang="en-US" altLang="en-US" i="1">
                                  <a:latin typeface="Cambria Math" panose="02040503050406030204" pitchFamily="18" charset="0"/>
                                </a:rPr>
                                <m:t>+1</m:t>
                              </m:r>
                            </m:sub>
                          </m:sSub>
                          <m:sSub>
                            <m:sSubPr>
                              <m:ctrlPr>
                                <a:rPr lang="en-US" altLang="en-US" i="1">
                                  <a:latin typeface="Cambria Math" panose="02040503050406030204" pitchFamily="18" charset="0"/>
                                </a:rPr>
                              </m:ctrlPr>
                            </m:sSubPr>
                            <m:e>
                              <m:r>
                                <a:rPr lang="en-US" altLang="en-US" i="1">
                                  <a:latin typeface="Cambria Math" panose="02040503050406030204" pitchFamily="18" charset="0"/>
                                </a:rPr>
                                <m:t>𝑦</m:t>
                              </m:r>
                            </m:e>
                            <m:sub>
                              <m:r>
                                <a:rPr lang="en-US" altLang="en-US" i="1">
                                  <a:latin typeface="Cambria Math" panose="02040503050406030204" pitchFamily="18" charset="0"/>
                                </a:rPr>
                                <m:t>𝑡</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𝑦</m:t>
                              </m:r>
                            </m:e>
                            <m:sub>
                              <m:r>
                                <a:rPr lang="en-US" altLang="en-US" i="1">
                                  <a:latin typeface="Cambria Math" panose="02040503050406030204" pitchFamily="18" charset="0"/>
                                </a:rPr>
                                <m:t>𝑡</m:t>
                              </m:r>
                              <m:r>
                                <a:rPr lang="en-US" altLang="en-US" i="1">
                                  <a:latin typeface="Cambria Math" panose="02040503050406030204" pitchFamily="18" charset="0"/>
                                </a:rPr>
                                <m:t>−</m:t>
                              </m:r>
                              <m:r>
                                <a:rPr lang="en-US" altLang="en-US" i="1">
                                  <a:latin typeface="Cambria Math" panose="02040503050406030204" pitchFamily="18" charset="0"/>
                                </a:rPr>
                                <m:t>𝑘</m:t>
                              </m:r>
                              <m:r>
                                <a:rPr lang="en-US" altLang="en-US" i="1">
                                  <a:latin typeface="Cambria Math" panose="02040503050406030204" pitchFamily="18" charset="0"/>
                                </a:rPr>
                                <m:t>+1</m:t>
                              </m:r>
                            </m:sub>
                          </m:sSub>
                        </m:e>
                      </m:d>
                    </m:oMath>
                  </m:oMathPara>
                </a14:m>
                <a:endParaRPr lang="en-US" altLang="en-US" dirty="0"/>
              </a:p>
            </p:txBody>
          </p:sp>
        </mc:Choice>
        <mc:Fallback xmlns="">
          <p:sp>
            <p:nvSpPr>
              <p:cNvPr id="10245" name="Rectangle 3">
                <a:extLst>
                  <a:ext uri="{FF2B5EF4-FFF2-40B4-BE49-F238E27FC236}">
                    <a16:creationId xmlns:a16="http://schemas.microsoft.com/office/drawing/2014/main" id="{5C1E9560-4E24-4A7B-A49D-483B3BCC49A0}"/>
                  </a:ext>
                </a:extLst>
              </p:cNvPr>
              <p:cNvSpPr>
                <a:spLocks noGrp="1" noRot="1" noChangeAspect="1" noMove="1" noResize="1" noEditPoints="1" noAdjustHandles="1" noChangeArrowheads="1" noChangeShapeType="1" noTextEdit="1"/>
              </p:cNvSpPr>
              <p:nvPr>
                <p:ph type="body" idx="1"/>
              </p:nvPr>
            </p:nvSpPr>
            <p:spPr>
              <a:blipFill>
                <a:blip r:embed="rId3"/>
                <a:stretch>
                  <a:fillRect l="-1704" t="-1617"/>
                </a:stretch>
              </a:blipFill>
            </p:spPr>
            <p:txBody>
              <a:bodyPr/>
              <a:lstStyle/>
              <a:p>
                <a:r>
                  <a:rPr lang="en-US">
                    <a:noFill/>
                  </a:rPr>
                  <a:t> </a:t>
                </a:r>
              </a:p>
            </p:txBody>
          </p:sp>
        </mc:Fallback>
      </mc:AlternateContent>
    </p:spTree>
    <p:extLst>
      <p:ext uri="{BB962C8B-B14F-4D97-AF65-F5344CB8AC3E}">
        <p14:creationId xmlns:p14="http://schemas.microsoft.com/office/powerpoint/2010/main" val="3450473110"/>
      </p:ext>
    </p:extLst>
  </p:cSld>
  <p:clrMapOvr>
    <a:masterClrMapping/>
  </p:clrMapOvr>
  <p:transition>
    <p:wipe dir="d"/>
  </p:transition>
</p:sld>
</file>

<file path=ppt/theme/theme1.xml><?xml version="1.0" encoding="utf-8"?>
<a:theme xmlns:a="http://schemas.openxmlformats.org/drawingml/2006/main" name="Class">
  <a:themeElements>
    <a:clrScheme name="Class 14">
      <a:dk1>
        <a:srgbClr val="000000"/>
      </a:dk1>
      <a:lt1>
        <a:srgbClr val="FFFFFF"/>
      </a:lt1>
      <a:dk2>
        <a:srgbClr val="5A4830"/>
      </a:dk2>
      <a:lt2>
        <a:srgbClr val="808080"/>
      </a:lt2>
      <a:accent1>
        <a:srgbClr val="E0D5C5"/>
      </a:accent1>
      <a:accent2>
        <a:srgbClr val="9D7D53"/>
      </a:accent2>
      <a:accent3>
        <a:srgbClr val="FFFFFF"/>
      </a:accent3>
      <a:accent4>
        <a:srgbClr val="000000"/>
      </a:accent4>
      <a:accent5>
        <a:srgbClr val="EDE7DF"/>
      </a:accent5>
      <a:accent6>
        <a:srgbClr val="8E714A"/>
      </a:accent6>
      <a:hlink>
        <a:srgbClr val="0033CC"/>
      </a:hlink>
      <a:folHlink>
        <a:srgbClr val="A50021"/>
      </a:folHlink>
    </a:clrScheme>
    <a:fontScheme name="Clas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las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las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las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las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las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las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las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las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las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las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las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las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lass 13">
        <a:dk1>
          <a:srgbClr val="000000"/>
        </a:dk1>
        <a:lt1>
          <a:srgbClr val="FFFFFF"/>
        </a:lt1>
        <a:dk2>
          <a:srgbClr val="534B2F"/>
        </a:dk2>
        <a:lt2>
          <a:srgbClr val="808080"/>
        </a:lt2>
        <a:accent1>
          <a:srgbClr val="CDCB77"/>
        </a:accent1>
        <a:accent2>
          <a:srgbClr val="927308"/>
        </a:accent2>
        <a:accent3>
          <a:srgbClr val="FFFFFF"/>
        </a:accent3>
        <a:accent4>
          <a:srgbClr val="000000"/>
        </a:accent4>
        <a:accent5>
          <a:srgbClr val="E3E2BD"/>
        </a:accent5>
        <a:accent6>
          <a:srgbClr val="846806"/>
        </a:accent6>
        <a:hlink>
          <a:srgbClr val="0033CC"/>
        </a:hlink>
        <a:folHlink>
          <a:srgbClr val="A50021"/>
        </a:folHlink>
      </a:clrScheme>
      <a:clrMap bg1="lt1" tx1="dk1" bg2="lt2" tx2="dk2" accent1="accent1" accent2="accent2" accent3="accent3" accent4="accent4" accent5="accent5" accent6="accent6" hlink="hlink" folHlink="folHlink"/>
    </a:extraClrScheme>
    <a:extraClrScheme>
      <a:clrScheme name="Class 14">
        <a:dk1>
          <a:srgbClr val="000000"/>
        </a:dk1>
        <a:lt1>
          <a:srgbClr val="FFFFFF"/>
        </a:lt1>
        <a:dk2>
          <a:srgbClr val="5A4830"/>
        </a:dk2>
        <a:lt2>
          <a:srgbClr val="808080"/>
        </a:lt2>
        <a:accent1>
          <a:srgbClr val="E0D5C5"/>
        </a:accent1>
        <a:accent2>
          <a:srgbClr val="9D7D53"/>
        </a:accent2>
        <a:accent3>
          <a:srgbClr val="FFFFFF"/>
        </a:accent3>
        <a:accent4>
          <a:srgbClr val="000000"/>
        </a:accent4>
        <a:accent5>
          <a:srgbClr val="EDE7DF"/>
        </a:accent5>
        <a:accent6>
          <a:srgbClr val="8E714A"/>
        </a:accent6>
        <a:hlink>
          <a:srgbClr val="0033CC"/>
        </a:hlink>
        <a:folHlink>
          <a:srgbClr val="A5002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14">
      <a:dk1>
        <a:srgbClr val="000000"/>
      </a:dk1>
      <a:lt1>
        <a:srgbClr val="FFFFFF"/>
      </a:lt1>
      <a:dk2>
        <a:srgbClr val="5A4830"/>
      </a:dk2>
      <a:lt2>
        <a:srgbClr val="808080"/>
      </a:lt2>
      <a:accent1>
        <a:srgbClr val="E0D5C5"/>
      </a:accent1>
      <a:accent2>
        <a:srgbClr val="9D7D53"/>
      </a:accent2>
      <a:accent3>
        <a:srgbClr val="FFFFFF"/>
      </a:accent3>
      <a:accent4>
        <a:srgbClr val="000000"/>
      </a:accent4>
      <a:accent5>
        <a:srgbClr val="EDE7DF"/>
      </a:accent5>
      <a:accent6>
        <a:srgbClr val="8E714A"/>
      </a:accent6>
      <a:hlink>
        <a:srgbClr val="0033CC"/>
      </a:hlink>
      <a:folHlink>
        <a:srgbClr val="A50021"/>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534B2F"/>
        </a:dk2>
        <a:lt2>
          <a:srgbClr val="808080"/>
        </a:lt2>
        <a:accent1>
          <a:srgbClr val="CDCB77"/>
        </a:accent1>
        <a:accent2>
          <a:srgbClr val="927308"/>
        </a:accent2>
        <a:accent3>
          <a:srgbClr val="FFFFFF"/>
        </a:accent3>
        <a:accent4>
          <a:srgbClr val="000000"/>
        </a:accent4>
        <a:accent5>
          <a:srgbClr val="E3E2BD"/>
        </a:accent5>
        <a:accent6>
          <a:srgbClr val="846806"/>
        </a:accent6>
        <a:hlink>
          <a:srgbClr val="0033CC"/>
        </a:hlink>
        <a:folHlink>
          <a:srgbClr val="A50021"/>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FFFFFF"/>
        </a:lt1>
        <a:dk2>
          <a:srgbClr val="5A4830"/>
        </a:dk2>
        <a:lt2>
          <a:srgbClr val="808080"/>
        </a:lt2>
        <a:accent1>
          <a:srgbClr val="E0D5C5"/>
        </a:accent1>
        <a:accent2>
          <a:srgbClr val="9D7D53"/>
        </a:accent2>
        <a:accent3>
          <a:srgbClr val="FFFFFF"/>
        </a:accent3>
        <a:accent4>
          <a:srgbClr val="000000"/>
        </a:accent4>
        <a:accent5>
          <a:srgbClr val="EDE7DF"/>
        </a:accent5>
        <a:accent6>
          <a:srgbClr val="8E714A"/>
        </a:accent6>
        <a:hlink>
          <a:srgbClr val="0033CC"/>
        </a:hlink>
        <a:folHlink>
          <a:srgbClr val="A5002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efault Design">
  <a:themeElements>
    <a:clrScheme name="2_Default Design 14">
      <a:dk1>
        <a:srgbClr val="000000"/>
      </a:dk1>
      <a:lt1>
        <a:srgbClr val="FFFFFF"/>
      </a:lt1>
      <a:dk2>
        <a:srgbClr val="5A4830"/>
      </a:dk2>
      <a:lt2>
        <a:srgbClr val="808080"/>
      </a:lt2>
      <a:accent1>
        <a:srgbClr val="E0D5C5"/>
      </a:accent1>
      <a:accent2>
        <a:srgbClr val="9D7D53"/>
      </a:accent2>
      <a:accent3>
        <a:srgbClr val="FFFFFF"/>
      </a:accent3>
      <a:accent4>
        <a:srgbClr val="000000"/>
      </a:accent4>
      <a:accent5>
        <a:srgbClr val="EDE7DF"/>
      </a:accent5>
      <a:accent6>
        <a:srgbClr val="8E714A"/>
      </a:accent6>
      <a:hlink>
        <a:srgbClr val="0033CC"/>
      </a:hlink>
      <a:folHlink>
        <a:srgbClr val="A50021"/>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fault Design 13">
        <a:dk1>
          <a:srgbClr val="000000"/>
        </a:dk1>
        <a:lt1>
          <a:srgbClr val="FFFFFF"/>
        </a:lt1>
        <a:dk2>
          <a:srgbClr val="534B2F"/>
        </a:dk2>
        <a:lt2>
          <a:srgbClr val="808080"/>
        </a:lt2>
        <a:accent1>
          <a:srgbClr val="CDCB77"/>
        </a:accent1>
        <a:accent2>
          <a:srgbClr val="927308"/>
        </a:accent2>
        <a:accent3>
          <a:srgbClr val="FFFFFF"/>
        </a:accent3>
        <a:accent4>
          <a:srgbClr val="000000"/>
        </a:accent4>
        <a:accent5>
          <a:srgbClr val="E3E2BD"/>
        </a:accent5>
        <a:accent6>
          <a:srgbClr val="846806"/>
        </a:accent6>
        <a:hlink>
          <a:srgbClr val="0033CC"/>
        </a:hlink>
        <a:folHlink>
          <a:srgbClr val="A50021"/>
        </a:folHlink>
      </a:clrScheme>
      <a:clrMap bg1="lt1" tx1="dk1" bg2="lt2" tx2="dk2" accent1="accent1" accent2="accent2" accent3="accent3" accent4="accent4" accent5="accent5" accent6="accent6" hlink="hlink" folHlink="folHlink"/>
    </a:extraClrScheme>
    <a:extraClrScheme>
      <a:clrScheme name="2_Default Design 14">
        <a:dk1>
          <a:srgbClr val="000000"/>
        </a:dk1>
        <a:lt1>
          <a:srgbClr val="FFFFFF"/>
        </a:lt1>
        <a:dk2>
          <a:srgbClr val="5A4830"/>
        </a:dk2>
        <a:lt2>
          <a:srgbClr val="808080"/>
        </a:lt2>
        <a:accent1>
          <a:srgbClr val="E0D5C5"/>
        </a:accent1>
        <a:accent2>
          <a:srgbClr val="9D7D53"/>
        </a:accent2>
        <a:accent3>
          <a:srgbClr val="FFFFFF"/>
        </a:accent3>
        <a:accent4>
          <a:srgbClr val="000000"/>
        </a:accent4>
        <a:accent5>
          <a:srgbClr val="EDE7DF"/>
        </a:accent5>
        <a:accent6>
          <a:srgbClr val="8E714A"/>
        </a:accent6>
        <a:hlink>
          <a:srgbClr val="0033CC"/>
        </a:hlink>
        <a:folHlink>
          <a:srgbClr val="A5002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Template>
  <TotalTime>329</TotalTime>
  <Words>3384</Words>
  <Application>Microsoft Office PowerPoint</Application>
  <PresentationFormat>On-screen Show (4:3)</PresentationFormat>
  <Paragraphs>450</Paragraphs>
  <Slides>65</Slides>
  <Notes>30</Notes>
  <HiddenSlides>16</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65</vt:i4>
      </vt:variant>
    </vt:vector>
  </HeadingPairs>
  <TitlesOfParts>
    <vt:vector size="76" baseType="lpstr">
      <vt:lpstr>굴림</vt:lpstr>
      <vt:lpstr>Arial</vt:lpstr>
      <vt:lpstr>Cambria Math</vt:lpstr>
      <vt:lpstr>Symbol</vt:lpstr>
      <vt:lpstr>Tahoma</vt:lpstr>
      <vt:lpstr>Times New Roman</vt:lpstr>
      <vt:lpstr>Wingdings 3</vt:lpstr>
      <vt:lpstr>Class</vt:lpstr>
      <vt:lpstr>1_Default Design</vt:lpstr>
      <vt:lpstr>2_Default Design</vt:lpstr>
      <vt:lpstr>Document</vt:lpstr>
      <vt:lpstr>Khai phá dữ liệu</vt:lpstr>
      <vt:lpstr>Phân tích chuỗi thời gian</vt:lpstr>
      <vt:lpstr>Khái niệm chuỗi thời gian</vt:lpstr>
      <vt:lpstr>Phân tích chuỗi thời gian</vt:lpstr>
      <vt:lpstr>Khai phá dữ liệu chuỗi thời gian: các thành phần</vt:lpstr>
      <vt:lpstr>Statistical Forecasting Models</vt:lpstr>
      <vt:lpstr>Statistical Forecasting Models</vt:lpstr>
      <vt:lpstr>Statistical Forecasting Models</vt:lpstr>
      <vt:lpstr>Phân tích chuỗi thời gian</vt:lpstr>
      <vt:lpstr>Chỉ số</vt:lpstr>
      <vt:lpstr>Đánh giá mô hình chuỗi thời gian</vt:lpstr>
      <vt:lpstr>Ước lượng khuynh</vt:lpstr>
      <vt:lpstr>Statistical Forecasting Models</vt:lpstr>
      <vt:lpstr>Trung bình trượt</vt:lpstr>
      <vt:lpstr>Statistical Forecasting Models</vt:lpstr>
      <vt:lpstr>Statistical Forecasting Models</vt:lpstr>
      <vt:lpstr>Statistical Forecasting Models</vt:lpstr>
      <vt:lpstr>Ví dụ</vt:lpstr>
      <vt:lpstr>Ý nghĩa của trung bình trượt</vt:lpstr>
      <vt:lpstr>Khám phá khuynh trong chuỗi thời gian</vt:lpstr>
      <vt:lpstr>Khám phá khuynh trong chuỗi thời gian</vt:lpstr>
      <vt:lpstr>Phân rã chuỗi thời gian</vt:lpstr>
      <vt:lpstr>Tách khuynh</vt:lpstr>
      <vt:lpstr>Ví dụ</vt:lpstr>
      <vt:lpstr>Tách khuynh bằng sai phân</vt:lpstr>
      <vt:lpstr>Nhận diện thành phần mùa và chu kỳ</vt:lpstr>
      <vt:lpstr>Chỉ số mùa</vt:lpstr>
      <vt:lpstr>Khử mùa</vt:lpstr>
      <vt:lpstr>Nhận diện khuynh bằng phương pháp hồi quy</vt:lpstr>
      <vt:lpstr>Phân tích chuỗi thời gian</vt:lpstr>
      <vt:lpstr>Mô hình liên tiến lũy thừa</vt:lpstr>
      <vt:lpstr>Mô hình đơn giản</vt:lpstr>
      <vt:lpstr>Áp dụng cho nhu cầu sử dụng điện</vt:lpstr>
      <vt:lpstr>Áp dụng cho nhu cầu sử dụng điện</vt:lpstr>
      <vt:lpstr>Mô hình liên tiến lũy thừa có xử lý khuynh (mô hình Holt)</vt:lpstr>
      <vt:lpstr>Áp dụng cho nhu cầu sử dụng điện</vt:lpstr>
      <vt:lpstr>Mô hình liên tiến có khuynh và mùa (mô hình Winters)</vt:lpstr>
      <vt:lpstr>Áp dụng cho nhu cầu sử dụng điện</vt:lpstr>
      <vt:lpstr>Mô hình liên tiến lũy thừa với khuynh tắt dần</vt:lpstr>
      <vt:lpstr>Các phương pháp áp dụng mô hình liên tiến lũy thừa</vt:lpstr>
      <vt:lpstr>Mô hình tự hồi quy</vt:lpstr>
      <vt:lpstr>Mô hình tự hồi quy (AR(p))</vt:lpstr>
      <vt:lpstr>Một số toán tử</vt:lpstr>
      <vt:lpstr>Mô hình trung bình trượt (MA(q))</vt:lpstr>
      <vt:lpstr>Mô hình tự hồi quy trung bình trượt (ARMA(p,q))</vt:lpstr>
      <vt:lpstr>Mô hình tự hồi quy trung bình trượt tích hợp (ARIMA(p,q,d))</vt:lpstr>
      <vt:lpstr>Nhận dạng mô hình tự hồi quy</vt:lpstr>
      <vt:lpstr>Các bước nhận diện mô hình hồi quy</vt:lpstr>
      <vt:lpstr>Các bước nhận diện mô hình hồi quy (tiếp)</vt:lpstr>
      <vt:lpstr>Phân tích chuỗi thời gian</vt:lpstr>
      <vt:lpstr>Tìm kiếm sự tương tự trong phân tích chuỗi thời gian</vt:lpstr>
      <vt:lpstr>Data transformation</vt:lpstr>
      <vt:lpstr>Multidimensional Indexing</vt:lpstr>
      <vt:lpstr>Subsequence Matching</vt:lpstr>
      <vt:lpstr>Enhanced similarity search methods</vt:lpstr>
      <vt:lpstr>Similar time series analysis</vt:lpstr>
      <vt:lpstr>Steps for Performing a Similarity Search</vt:lpstr>
      <vt:lpstr>Similar time series analysis</vt:lpstr>
      <vt:lpstr>Query Languages for Time Sequences</vt:lpstr>
      <vt:lpstr>Sequential Pattern Mining</vt:lpstr>
      <vt:lpstr>Mining Sequences (cont.)</vt:lpstr>
      <vt:lpstr>Sequential pattern mining: Cases and Parameters </vt:lpstr>
      <vt:lpstr>Sequential pattern mining: Cases and Parameters (2)</vt:lpstr>
      <vt:lpstr>Episodes and Sequential Pattern Mining Methods</vt:lpstr>
      <vt:lpstr>Periodicity Analysis</vt:lpstr>
    </vt:vector>
  </TitlesOfParts>
  <Company>Department of 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CS490D: Introduction to Data Mining Prof. Chris Clifton</dc:title>
  <dc:creator>clifton</dc:creator>
  <cp:lastModifiedBy>Kim Chi</cp:lastModifiedBy>
  <cp:revision>34</cp:revision>
  <dcterms:created xsi:type="dcterms:W3CDTF">2004-03-26T14:48:29Z</dcterms:created>
  <dcterms:modified xsi:type="dcterms:W3CDTF">2018-11-12T05:10:43Z</dcterms:modified>
</cp:coreProperties>
</file>