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368" r:id="rId6"/>
    <p:sldId id="257" r:id="rId7"/>
    <p:sldId id="369" r:id="rId8"/>
    <p:sldId id="283" r:id="rId9"/>
    <p:sldId id="289" r:id="rId10"/>
    <p:sldId id="282" r:id="rId11"/>
    <p:sldId id="290" r:id="rId12"/>
    <p:sldId id="291" r:id="rId13"/>
    <p:sldId id="264" r:id="rId14"/>
    <p:sldId id="258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80" r:id="rId24"/>
    <p:sldId id="281" r:id="rId25"/>
    <p:sldId id="274" r:id="rId26"/>
    <p:sldId id="275" r:id="rId27"/>
    <p:sldId id="279" r:id="rId28"/>
    <p:sldId id="292" r:id="rId29"/>
    <p:sldId id="296" r:id="rId30"/>
    <p:sldId id="294" r:id="rId31"/>
    <p:sldId id="297" r:id="rId32"/>
    <p:sldId id="298" r:id="rId33"/>
    <p:sldId id="299" r:id="rId34"/>
    <p:sldId id="300" r:id="rId35"/>
    <p:sldId id="307" r:id="rId36"/>
    <p:sldId id="308" r:id="rId37"/>
    <p:sldId id="301" r:id="rId38"/>
    <p:sldId id="302" r:id="rId39"/>
    <p:sldId id="303" r:id="rId40"/>
    <p:sldId id="304" r:id="rId41"/>
    <p:sldId id="309" r:id="rId42"/>
    <p:sldId id="310" r:id="rId43"/>
    <p:sldId id="311" r:id="rId44"/>
    <p:sldId id="317" r:id="rId45"/>
    <p:sldId id="329" r:id="rId46"/>
    <p:sldId id="330" r:id="rId47"/>
    <p:sldId id="312" r:id="rId48"/>
    <p:sldId id="331" r:id="rId49"/>
    <p:sldId id="332" r:id="rId50"/>
    <p:sldId id="333" r:id="rId51"/>
    <p:sldId id="313" r:id="rId52"/>
    <p:sldId id="349" r:id="rId53"/>
    <p:sldId id="350" r:id="rId54"/>
    <p:sldId id="348" r:id="rId55"/>
    <p:sldId id="314" r:id="rId56"/>
    <p:sldId id="351" r:id="rId57"/>
    <p:sldId id="352" r:id="rId58"/>
    <p:sldId id="353" r:id="rId59"/>
    <p:sldId id="315" r:id="rId60"/>
    <p:sldId id="354" r:id="rId61"/>
    <p:sldId id="355" r:id="rId62"/>
    <p:sldId id="356" r:id="rId63"/>
    <p:sldId id="316" r:id="rId64"/>
    <p:sldId id="357" r:id="rId65"/>
    <p:sldId id="358" r:id="rId66"/>
    <p:sldId id="359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284" r:id="rId75"/>
    <p:sldId id="285" r:id="rId76"/>
    <p:sldId id="286" r:id="rId77"/>
    <p:sldId id="287" r:id="rId78"/>
    <p:sldId id="288" r:id="rId79"/>
    <p:sldId id="276" r:id="rId80"/>
    <p:sldId id="277" r:id="rId81"/>
    <p:sldId id="278" r:id="rId8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E67BCE3-15A4-4EB5-A890-3610B3732BA2}">
          <p14:sldIdLst>
            <p14:sldId id="256"/>
            <p14:sldId id="368"/>
            <p14:sldId id="257"/>
            <p14:sldId id="369"/>
          </p14:sldIdLst>
        </p14:section>
        <p14:section name="Key Exchange" id="{3F4FAA58-A9F1-4FEC-AEBB-08708BC8BEC6}">
          <p14:sldIdLst>
            <p14:sldId id="283"/>
            <p14:sldId id="289"/>
          </p14:sldIdLst>
        </p14:section>
        <p14:section name="AES Counter Mode" id="{4A365D40-9781-44C0-B737-5DA188104152}">
          <p14:sldIdLst>
            <p14:sldId id="282"/>
            <p14:sldId id="290"/>
            <p14:sldId id="291"/>
          </p14:sldIdLst>
        </p14:section>
        <p14:section name="Steganography Algorithm" id="{61701E95-5ACB-47A6-85B9-0DA69370F2A3}">
          <p14:sldIdLst>
            <p14:sldId id="264"/>
            <p14:sldId id="258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80"/>
            <p14:sldId id="281"/>
            <p14:sldId id="274"/>
            <p14:sldId id="275"/>
            <p14:sldId id="279"/>
          </p14:sldIdLst>
        </p14:section>
        <p14:section name="Encoding" id="{C809E087-9CF5-4BF4-84CA-9DD9489BDC4E}">
          <p14:sldIdLst>
            <p14:sldId id="292"/>
            <p14:sldId id="296"/>
            <p14:sldId id="294"/>
            <p14:sldId id="297"/>
            <p14:sldId id="298"/>
            <p14:sldId id="299"/>
            <p14:sldId id="300"/>
            <p14:sldId id="307"/>
            <p14:sldId id="308"/>
            <p14:sldId id="301"/>
            <p14:sldId id="302"/>
            <p14:sldId id="303"/>
            <p14:sldId id="304"/>
            <p14:sldId id="309"/>
            <p14:sldId id="310"/>
          </p14:sldIdLst>
        </p14:section>
        <p14:section name="Decoding" id="{7F6FBEB1-2AB4-42CB-BCD7-6CC616223C01}">
          <p14:sldIdLst>
            <p14:sldId id="311"/>
            <p14:sldId id="317"/>
            <p14:sldId id="329"/>
            <p14:sldId id="330"/>
            <p14:sldId id="312"/>
            <p14:sldId id="331"/>
            <p14:sldId id="332"/>
            <p14:sldId id="333"/>
            <p14:sldId id="313"/>
            <p14:sldId id="349"/>
            <p14:sldId id="350"/>
            <p14:sldId id="348"/>
            <p14:sldId id="314"/>
            <p14:sldId id="351"/>
            <p14:sldId id="352"/>
            <p14:sldId id="353"/>
            <p14:sldId id="315"/>
            <p14:sldId id="354"/>
            <p14:sldId id="355"/>
            <p14:sldId id="356"/>
            <p14:sldId id="316"/>
            <p14:sldId id="357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Ending Section" id="{C06A243A-29FC-4C6E-B018-E435C9228FF2}">
          <p14:sldIdLst>
            <p14:sldId id="367"/>
          </p14:sldIdLst>
        </p14:section>
        <p14:section name="Old Slides" id="{CBCE8BE6-5A14-4A04-8104-642EA2D6E9F4}">
          <p14:sldIdLst>
            <p14:sldId id="284"/>
            <p14:sldId id="285"/>
            <p14:sldId id="286"/>
            <p14:sldId id="287"/>
            <p14:sldId id="288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609"/>
    <a:srgbClr val="D19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57012-07A3-4498-A7E2-20ADC77D1D3D}" v="2355" dt="2024-05-31T15:15:25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0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37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3447-847E-C96E-0C12-AC136C35D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9D0F1-D580-41C0-C878-EFB795327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8E8A-3560-F87E-8167-66B00934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10F2-D06D-7DA1-400B-2F435BB5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F0A5-899A-D55A-27EB-6F71490A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11DD-8CBC-4A0B-38B3-66683A65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6A715-38EA-2357-67FC-D5413860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FE76-030F-F006-95E9-22EE1E86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4333-3DFA-565D-9F99-F32540AD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0B71-EBE3-E173-1033-39732A66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B50E3-F90E-B6CF-9C5A-1ADF3619B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89F9F-ADE5-7DEF-13DD-86316E001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B531-20FF-A2F0-0E60-B2CC9734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C40C5-C90B-00E5-1324-1EE875A6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CACC-FB15-3E00-136A-5B5EA63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5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9986-C273-533C-86A8-BAA6BB3E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60A7-8A99-3A0A-457E-50DFDD12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B623-1F9A-9BC1-6EA4-97673006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4630-CDB5-B533-CAB6-9A07C6AA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5661-DD37-C056-E558-D5505427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2235-856E-1FE7-3CD5-666C2732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920B-5C90-E8DF-A89C-99E76A80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B55A-B6C3-CC02-D711-D01F35A9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CE80-C1BD-9B7A-29FD-98D1EE2D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788D-D205-B716-D475-FB0DD63C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4AF9-1FF8-D5B4-879D-42131FBA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92F0-5994-AF49-7D00-35E33A777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54E5B-5606-178B-934B-F181E47FE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2BA8D-2EB5-379E-66DB-112A595F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6F27-E475-139A-419D-E5C6EECE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1A96-A9D1-FCFD-6FCB-78748655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7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2950-842A-ABB6-F913-F29FF7C3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165DA-4DA9-349D-3F73-92FDA239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59B2A-3FE5-4FE7-27EF-F329189EF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9BF95-60FD-0CA9-AC4A-FD046AF6C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C6A60-D9C7-6C66-BF2B-AF6FFECA0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1176D-23EB-0128-8DF5-316E030F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46DAC-CB52-FA8A-9999-0DEFDC22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3819-A327-749F-8D3F-166A055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AFE7-1C8E-25FA-8DC6-D01269BA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61C13-99F8-5347-E633-3CB21976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B88DE-B662-6921-2FC5-D3EECE11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9EDCC-936C-8C7A-F2E2-AA599DDF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3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CC2A0-5E17-539F-BD40-36878583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133FF-8B52-18A8-761D-72FC2009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7A6B-233B-30CE-9B30-3C8C6071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469F-10A2-B035-2B9C-2252496C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D8F8-8BBB-B30B-55DB-0FFD2A65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668BF-2E4C-5E0C-C40B-50E043F35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109EA-B45B-6036-30C1-DC87BF4B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C89D2-D1B0-5BDE-89D6-5C32395D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82A6-D99E-288B-ADDC-8FA7C073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4C06-168F-87D4-FC7D-78C75E7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6C96-7E40-0307-CC95-84ED2B09E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3919-4953-8689-5B36-978EAF4F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C5EA2-9CD9-2716-0BAA-059F33AD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5529-54EF-6F28-C4C8-19CF355D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2CCF-CBB0-0BFC-DB58-D7DFC906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FF4A5-A077-3C3C-3C04-411E3D13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50E8-6E89-5B88-7F72-0CB40F42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A9A7-8733-6DFE-4B29-080C9876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947C-E438-4AC3-B126-6CED0EEFD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7520-7002-49A7-4D46-B86E4A748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7A757-729B-6F96-845D-F648EA4D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hr-HR" sz="4400" b="1" dirty="0" err="1"/>
              <a:t>Steganography</a:t>
            </a:r>
            <a:endParaRPr lang="hr-H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AF12C-2C85-C245-F54B-786E6A769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hr-HR" sz="2000" b="1" dirty="0">
                <a:solidFill>
                  <a:srgbClr val="C52609"/>
                </a:solidFill>
              </a:rPr>
              <a:t>Duje Nikolić Malora</a:t>
            </a:r>
          </a:p>
          <a:p>
            <a:pPr algn="l"/>
            <a:r>
              <a:rPr lang="hr-HR" sz="2000" b="1" dirty="0">
                <a:solidFill>
                  <a:srgbClr val="C52609"/>
                </a:solidFill>
              </a:rPr>
              <a:t>Split, lipanj 2024.</a:t>
            </a:r>
          </a:p>
        </p:txBody>
      </p:sp>
      <p:pic>
        <p:nvPicPr>
          <p:cNvPr id="26" name="Picture 25" descr="A red and white background with dots&#10;&#10;Description automatically generated">
            <a:extLst>
              <a:ext uri="{FF2B5EF4-FFF2-40B4-BE49-F238E27FC236}">
                <a16:creationId xmlns:a16="http://schemas.microsoft.com/office/drawing/2014/main" id="{2A3C3D12-6417-0096-C692-DB53A97AB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0" r="2578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711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EFB39B-6F4B-20C1-FEC7-92E440F0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00000"/>
                </a:solidFill>
              </a:rPr>
              <a:t>Steganography</a:t>
            </a:r>
            <a:r>
              <a:rPr lang="hr-HR" b="1" dirty="0">
                <a:solidFill>
                  <a:srgbClr val="C00000"/>
                </a:solidFill>
              </a:rPr>
              <a:t> </a:t>
            </a:r>
            <a:r>
              <a:rPr lang="hr-HR" b="1" dirty="0" err="1">
                <a:solidFill>
                  <a:srgbClr val="C00000"/>
                </a:solidFill>
              </a:rPr>
              <a:t>Algorithm</a:t>
            </a:r>
            <a:endParaRPr lang="hr-HR" b="1" dirty="0">
              <a:solidFill>
                <a:srgbClr val="C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DA5E-98CE-80EC-3C19-477FFB34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4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/>
              <a:t>Hello</a:t>
            </a:r>
            <a:r>
              <a:rPr lang="hr-HR" sz="4400" b="1" dirty="0"/>
              <a:t>!”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86558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/>
              <a:t>ello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/>
              <a:t>llo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endParaRPr lang="hr-HR" b="1" i="0" dirty="0">
              <a:solidFill>
                <a:srgbClr val="C00000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</a:t>
            </a:r>
            <a:r>
              <a:rPr lang="hr-HR" sz="4400" b="1" dirty="0" err="1"/>
              <a:t>lo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/>
              <a:t>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7030A0"/>
                </a:solidFill>
              </a:rPr>
              <a:t>111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7030A0"/>
                </a:solidFill>
              </a:rPr>
              <a:t>111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FFC000"/>
                </a:solidFill>
              </a:rPr>
              <a:t>33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7030A0"/>
                </a:solidFill>
              </a:rPr>
              <a:t>111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FFC000"/>
                </a:solidFill>
              </a:rPr>
              <a:t>33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3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E3A0-9C32-C932-DD59-ED8C1CDC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00000"/>
                </a:solidFill>
              </a:rPr>
              <a:t>Steganography</a:t>
            </a:r>
            <a:endParaRPr lang="hr-HR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399B-BE6C-C2FA-199C-D6B26A8B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</a:t>
            </a:r>
            <a:r>
              <a:rPr lang="en-US" dirty="0" err="1"/>
              <a:t>ractice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hiding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secret information </a:t>
            </a:r>
            <a:r>
              <a:rPr lang="en-US" dirty="0"/>
              <a:t>within a non-secret medium</a:t>
            </a:r>
            <a:r>
              <a:rPr lang="hr-HR" dirty="0"/>
              <a:t> </a:t>
            </a:r>
            <a:r>
              <a:rPr lang="en-US" dirty="0"/>
              <a:t> (e.g., images, audio, text) to </a:t>
            </a:r>
            <a:r>
              <a:rPr lang="hr-HR" dirty="0" err="1"/>
              <a:t>prevent</a:t>
            </a:r>
            <a:r>
              <a:rPr lang="en-US" dirty="0"/>
              <a:t> detection</a:t>
            </a:r>
            <a:endParaRPr lang="hr-HR" dirty="0"/>
          </a:p>
          <a:p>
            <a:r>
              <a:rPr lang="en-US" dirty="0"/>
              <a:t>Common techniques include </a:t>
            </a:r>
            <a:r>
              <a:rPr lang="en-US" b="1" dirty="0">
                <a:solidFill>
                  <a:srgbClr val="C00000"/>
                </a:solidFill>
              </a:rPr>
              <a:t>least significant bit (LSB) insertion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masking and filtering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embedding data with minimal visible changes</a:t>
            </a:r>
            <a:endParaRPr lang="hr-HR" b="1" dirty="0">
              <a:solidFill>
                <a:srgbClr val="C00000"/>
              </a:solidFill>
            </a:endParaRPr>
          </a:p>
          <a:p>
            <a:r>
              <a:rPr lang="en-US" dirty="0"/>
              <a:t>Used in </a:t>
            </a:r>
            <a:r>
              <a:rPr lang="en-US" b="1" dirty="0">
                <a:solidFill>
                  <a:srgbClr val="C00000"/>
                </a:solidFill>
              </a:rPr>
              <a:t>digital watermarking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secure communication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protecting intellectual property</a:t>
            </a:r>
            <a:endParaRPr lang="hr-HR" b="1" dirty="0">
              <a:solidFill>
                <a:srgbClr val="C00000"/>
              </a:solidFill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0495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8E3586-1814-91F2-9B91-6CCF4D00C28C}"/>
              </a:ext>
            </a:extLst>
          </p:cNvPr>
          <p:cNvSpPr txBox="1">
            <a:spLocks/>
          </p:cNvSpPr>
          <p:nvPr/>
        </p:nvSpPr>
        <p:spPr>
          <a:xfrm>
            <a:off x="838200" y="4889382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</a:rPr>
              <a:t>11100010</a:t>
            </a:r>
            <a:r>
              <a:rPr lang="hr-HR" b="1" dirty="0">
                <a:solidFill>
                  <a:schemeClr val="accent3"/>
                </a:solidFill>
              </a:rPr>
              <a:t>10100110</a:t>
            </a:r>
            <a:r>
              <a:rPr lang="hr-HR" b="1" dirty="0">
                <a:solidFill>
                  <a:srgbClr val="0070C0"/>
                </a:solidFill>
              </a:rPr>
              <a:t>1100010111110000</a:t>
            </a:r>
            <a:r>
              <a:rPr lang="hr-HR" b="1" dirty="0">
                <a:solidFill>
                  <a:srgbClr val="7030A0"/>
                </a:solidFill>
              </a:rPr>
              <a:t>10111011</a:t>
            </a:r>
            <a:r>
              <a:rPr lang="hr-HR" b="1" dirty="0">
                <a:solidFill>
                  <a:srgbClr val="FFC000"/>
                </a:solidFill>
              </a:rPr>
              <a:t>11010111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286A37-AFBB-8060-16C3-A84F23862051}"/>
              </a:ext>
            </a:extLst>
          </p:cNvPr>
          <p:cNvGrpSpPr/>
          <p:nvPr/>
        </p:nvGrpSpPr>
        <p:grpSpPr>
          <a:xfrm>
            <a:off x="4368678" y="3136612"/>
            <a:ext cx="2215991" cy="1752770"/>
            <a:chOff x="4368678" y="3136612"/>
            <a:chExt cx="2215991" cy="17527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4D792C-3B4D-BE08-28AE-02067403975B}"/>
                </a:ext>
              </a:extLst>
            </p:cNvPr>
            <p:cNvSpPr txBox="1"/>
            <p:nvPr/>
          </p:nvSpPr>
          <p:spPr>
            <a:xfrm rot="5400000">
              <a:off x="4795737" y="3100450"/>
              <a:ext cx="136187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3800" b="1" dirty="0">
                  <a:highlight>
                    <a:srgbClr val="FFFFFF"/>
                  </a:highlight>
                </a:rPr>
                <a:t>→</a:t>
              </a:r>
              <a:endParaRPr lang="hr-HR" sz="13800" b="1" dirty="0">
                <a:solidFill>
                  <a:schemeClr val="accent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631758-1F21-3F43-1332-097701548E7E}"/>
                </a:ext>
              </a:extLst>
            </p:cNvPr>
            <p:cNvSpPr txBox="1"/>
            <p:nvPr/>
          </p:nvSpPr>
          <p:spPr>
            <a:xfrm>
              <a:off x="4615297" y="3136612"/>
              <a:ext cx="1814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b="1" dirty="0"/>
                <a:t>AES-CTR</a:t>
              </a:r>
              <a:endParaRPr lang="hr-H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11100010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10100110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1100010111110000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10111011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11010111</a:t>
            </a:r>
            <a:endParaRPr lang="hr-HR" b="1" dirty="0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17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11100010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   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10100110</a:t>
            </a:r>
            <a:r>
              <a:rPr lang="hr-HR" b="1" dirty="0">
                <a:solidFill>
                  <a:schemeClr val="accent3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11000101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11110000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10111011</a:t>
            </a:r>
            <a:r>
              <a:rPr lang="hr-HR" b="1" dirty="0">
                <a:solidFill>
                  <a:srgbClr val="7030A0"/>
                </a:solidFill>
              </a:rPr>
              <a:t>   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11010111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00651 0.22847 L -0.12513 0.23055 C -0.06914 0.23055 -0.00013 0.22916 0.00091 0.20555 C 0.00091 0.16111 -0.00013 0.04074 -0.00013 2.96296E-6 " pathEditMode="relative" rAng="0" ptsTypes="AAAA">
                                      <p:cBhvr>
                                        <p:cTn id="9" dur="4000" spd="-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78" y="-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4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1, 1, 1, 0, 0, 0, 1, 0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[1, 0, 1, 0, 0, 1, 1,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0, 0, 0, 1, 0,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1, 1, 0, 0,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[1, 0, 1, 1, 1, 0,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[1, 1, 0, 1, 0, 1, 1,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56360" cy="713294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Carrier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01C74F-1DD1-F4B1-4883-8E30B0A125B2}"/>
              </a:ext>
            </a:extLst>
          </p:cNvPr>
          <p:cNvGrpSpPr/>
          <p:nvPr/>
        </p:nvGrpSpPr>
        <p:grpSpPr>
          <a:xfrm>
            <a:off x="4572000" y="2861533"/>
            <a:ext cx="3080273" cy="3048000"/>
            <a:chOff x="4572000" y="2861533"/>
            <a:chExt cx="3080273" cy="304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90355A-E694-06A3-09DF-7D5F1889B313}"/>
                </a:ext>
              </a:extLst>
            </p:cNvPr>
            <p:cNvSpPr/>
            <p:nvPr/>
          </p:nvSpPr>
          <p:spPr>
            <a:xfrm>
              <a:off x="4604273" y="2861533"/>
              <a:ext cx="3048000" cy="3048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CD1D7-6D38-3294-D267-447FB32B2FF0}"/>
                </a:ext>
              </a:extLst>
            </p:cNvPr>
            <p:cNvSpPr txBox="1"/>
            <p:nvPr/>
          </p:nvSpPr>
          <p:spPr>
            <a:xfrm>
              <a:off x="4572000" y="3923868"/>
              <a:ext cx="304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5400" b="1" dirty="0" err="1"/>
                <a:t>Image</a:t>
              </a:r>
              <a:endParaRPr lang="hr-HR" sz="54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94F057-F73A-EFCD-8CFE-DFC9047B53F0}"/>
              </a:ext>
            </a:extLst>
          </p:cNvPr>
          <p:cNvSpPr txBox="1"/>
          <p:nvPr/>
        </p:nvSpPr>
        <p:spPr>
          <a:xfrm>
            <a:off x="4572000" y="2338313"/>
            <a:ext cx="3015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err="1"/>
              <a:t>Width</a:t>
            </a:r>
            <a:r>
              <a:rPr lang="hr-HR" sz="2800" b="1" dirty="0"/>
              <a:t>:</a:t>
            </a:r>
            <a:r>
              <a:rPr lang="hr-HR" sz="2800" dirty="0"/>
              <a:t> 400px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8963A-09D6-D70A-F9E2-5C7D710FFE02}"/>
              </a:ext>
            </a:extLst>
          </p:cNvPr>
          <p:cNvSpPr txBox="1"/>
          <p:nvPr/>
        </p:nvSpPr>
        <p:spPr>
          <a:xfrm rot="5400000">
            <a:off x="2818662" y="4123925"/>
            <a:ext cx="304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err="1"/>
              <a:t>Height</a:t>
            </a:r>
            <a:r>
              <a:rPr lang="hr-HR" sz="2800" b="1" dirty="0"/>
              <a:t>:</a:t>
            </a:r>
            <a:r>
              <a:rPr lang="hr-HR" sz="2800" dirty="0"/>
              <a:t> 400px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4B6A6D2-DBB8-9995-66FB-3C2DEF3B230A}"/>
              </a:ext>
            </a:extLst>
          </p:cNvPr>
          <p:cNvCxnSpPr>
            <a:stCxn id="6" idx="3"/>
          </p:cNvCxnSpPr>
          <p:nvPr/>
        </p:nvCxnSpPr>
        <p:spPr>
          <a:xfrm flipV="1">
            <a:off x="7652273" y="2538919"/>
            <a:ext cx="1620819" cy="184661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0B1A9-1002-71D4-3D33-E06E708C5980}"/>
              </a:ext>
            </a:extLst>
          </p:cNvPr>
          <p:cNvSpPr/>
          <p:nvPr/>
        </p:nvSpPr>
        <p:spPr>
          <a:xfrm>
            <a:off x="7652273" y="1818919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0-255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85F71-F527-23E8-2E1F-2083FB681138}"/>
              </a:ext>
            </a:extLst>
          </p:cNvPr>
          <p:cNvSpPr/>
          <p:nvPr/>
        </p:nvSpPr>
        <p:spPr>
          <a:xfrm>
            <a:off x="8733092" y="1818919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0-255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68A75-30CA-4CD3-8E07-C4F53F70C2AC}"/>
              </a:ext>
            </a:extLst>
          </p:cNvPr>
          <p:cNvSpPr/>
          <p:nvPr/>
        </p:nvSpPr>
        <p:spPr>
          <a:xfrm>
            <a:off x="9813092" y="1818919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0-255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76F7BA-0293-E33B-4E66-2F6D872FA3BA}"/>
              </a:ext>
            </a:extLst>
          </p:cNvPr>
          <p:cNvSpPr/>
          <p:nvPr/>
        </p:nvSpPr>
        <p:spPr>
          <a:xfrm>
            <a:off x="7511415" y="4320540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AEAD6-2931-4E62-152F-FE1491C5FFAA}"/>
              </a:ext>
            </a:extLst>
          </p:cNvPr>
          <p:cNvSpPr txBox="1"/>
          <p:nvPr/>
        </p:nvSpPr>
        <p:spPr>
          <a:xfrm>
            <a:off x="7652273" y="1409306"/>
            <a:ext cx="324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err="1"/>
              <a:t>Pixel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283251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467466"/>
            <a:ext cx="3240823" cy="1129613"/>
            <a:chOff x="1779789" y="4467466"/>
            <a:chExt cx="3240823" cy="11296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AAEAD6-2931-4E62-152F-FE1491C5FFAA}"/>
                </a:ext>
              </a:extLst>
            </p:cNvPr>
            <p:cNvSpPr txBox="1"/>
            <p:nvPr/>
          </p:nvSpPr>
          <p:spPr>
            <a:xfrm>
              <a:off x="1779793" y="4467466"/>
              <a:ext cx="3240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 err="1"/>
                <a:t>Pixel</a:t>
              </a:r>
              <a:endParaRPr lang="hr-HR" sz="20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467466"/>
            <a:ext cx="3240819" cy="1129613"/>
            <a:chOff x="1779793" y="4467466"/>
            <a:chExt cx="3240819" cy="11296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950C0E-949F-E3B4-734E-FFCEBA723F8C}"/>
                </a:ext>
              </a:extLst>
            </p:cNvPr>
            <p:cNvSpPr txBox="1"/>
            <p:nvPr/>
          </p:nvSpPr>
          <p:spPr>
            <a:xfrm>
              <a:off x="1779793" y="4467466"/>
              <a:ext cx="3240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 err="1"/>
                <a:t>Pixel</a:t>
              </a:r>
              <a:endParaRPr lang="hr-HR" sz="20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467466"/>
            <a:ext cx="3240819" cy="1129613"/>
            <a:chOff x="1779793" y="4467466"/>
            <a:chExt cx="3240819" cy="11296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24B3A6-E054-D5D4-C56E-D6FBDE4CDD64}"/>
                </a:ext>
              </a:extLst>
            </p:cNvPr>
            <p:cNvSpPr txBox="1"/>
            <p:nvPr/>
          </p:nvSpPr>
          <p:spPr>
            <a:xfrm>
              <a:off x="1779793" y="4467466"/>
              <a:ext cx="3240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 err="1"/>
                <a:t>Pixel</a:t>
              </a:r>
              <a:endParaRPr lang="hr-HR" sz="20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2060"/>
                </a:solidFill>
              </a:rPr>
              <a:t>8 BIT VALUE</a:t>
            </a:r>
          </a:p>
        </p:txBody>
      </p:sp>
    </p:spTree>
    <p:extLst>
      <p:ext uri="{BB962C8B-B14F-4D97-AF65-F5344CB8AC3E}">
        <p14:creationId xmlns:p14="http://schemas.microsoft.com/office/powerpoint/2010/main" val="262426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C00000"/>
                </a:solidFill>
                <a:highlight>
                  <a:srgbClr val="FFFFFF"/>
                </a:highlight>
              </a:rPr>
              <a:t>11100010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111664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C00000"/>
                </a:solidFill>
                <a:highlight>
                  <a:srgbClr val="FFFFFF"/>
                </a:highlight>
              </a:rPr>
              <a:t>1 1 1 0 0 0 1 0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6F0B74-875C-FBC2-3164-C84C4D0817E7}"/>
              </a:ext>
            </a:extLst>
          </p:cNvPr>
          <p:cNvSpPr/>
          <p:nvPr/>
        </p:nvSpPr>
        <p:spPr>
          <a:xfrm>
            <a:off x="2854767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3067A0-BD3A-34DE-078B-23653BC3933E}"/>
              </a:ext>
            </a:extLst>
          </p:cNvPr>
          <p:cNvSpPr/>
          <p:nvPr/>
        </p:nvSpPr>
        <p:spPr>
          <a:xfrm>
            <a:off x="4474914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chemeClr val="accent3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1449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31" grpId="0" animBg="1"/>
      <p:bldP spid="46" grpId="0" animBg="1"/>
      <p:bldP spid="101" grpId="0"/>
      <p:bldP spid="101" grpId="1"/>
      <p:bldP spid="7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  <a:highlight>
                  <a:srgbClr val="FFFFFF"/>
                </a:highlight>
              </a:rPr>
              <a:t>10100110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01174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  <a:highlight>
                  <a:srgbClr val="FFFFFF"/>
                </a:highlight>
              </a:rPr>
              <a:t>1 0 1 0 0 1 1 0</a:t>
            </a:r>
            <a:endParaRPr lang="hr-HR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6F0B74-875C-FBC2-3164-C84C4D0817E7}"/>
              </a:ext>
            </a:extLst>
          </p:cNvPr>
          <p:cNvSpPr/>
          <p:nvPr/>
        </p:nvSpPr>
        <p:spPr>
          <a:xfrm>
            <a:off x="2854767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3067A0-BD3A-34DE-078B-23653BC3933E}"/>
              </a:ext>
            </a:extLst>
          </p:cNvPr>
          <p:cNvSpPr/>
          <p:nvPr/>
        </p:nvSpPr>
        <p:spPr>
          <a:xfrm>
            <a:off x="4474914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70C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D56319-942D-91D5-E7CA-4D22F8AF0E62}"/>
              </a:ext>
            </a:extLst>
          </p:cNvPr>
          <p:cNvSpPr/>
          <p:nvPr/>
        </p:nvSpPr>
        <p:spPr>
          <a:xfrm>
            <a:off x="663640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4964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animBg="1"/>
      <p:bldP spid="46" grpId="0" animBg="1"/>
      <p:bldP spid="101" grpId="0"/>
      <p:bldP spid="101" grpId="1"/>
      <p:bldP spid="7" grpId="0"/>
      <p:bldP spid="21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605-92E0-5520-6FDD-EF079940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C52609"/>
                </a:solidFill>
              </a:rPr>
              <a:t>General </a:t>
            </a:r>
            <a:r>
              <a:rPr lang="hr-HR" b="1" dirty="0" err="1">
                <a:solidFill>
                  <a:srgbClr val="C52609"/>
                </a:solidFill>
              </a:rPr>
              <a:t>Idea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B6D4-79A5-876A-5438-584F6724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Use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b="1" dirty="0">
                <a:solidFill>
                  <a:srgbClr val="C52609"/>
                </a:solidFill>
              </a:rPr>
              <a:t>RSA</a:t>
            </a:r>
            <a:r>
              <a:rPr lang="hr-HR" dirty="0"/>
              <a:t> </a:t>
            </a:r>
            <a:r>
              <a:rPr lang="hr-HR" dirty="0" err="1"/>
              <a:t>cryptosystem</a:t>
            </a:r>
            <a:r>
              <a:rPr lang="hr-HR" dirty="0"/>
              <a:t> to </a:t>
            </a:r>
            <a:r>
              <a:rPr lang="hr-HR" dirty="0" err="1"/>
              <a:t>create</a:t>
            </a:r>
            <a:r>
              <a:rPr lang="hr-HR" dirty="0"/>
              <a:t> </a:t>
            </a:r>
            <a:r>
              <a:rPr lang="hr-HR" dirty="0" err="1"/>
              <a:t>certificates</a:t>
            </a:r>
            <a:endParaRPr lang="hr-HR" dirty="0"/>
          </a:p>
          <a:p>
            <a:r>
              <a:rPr lang="en-US" dirty="0"/>
              <a:t>Establish a steganographic key using the </a:t>
            </a:r>
            <a:r>
              <a:rPr lang="en-US" b="1" dirty="0">
                <a:solidFill>
                  <a:srgbClr val="C00000"/>
                </a:solidFill>
              </a:rPr>
              <a:t>Diffie-Hellman</a:t>
            </a:r>
            <a:r>
              <a:rPr lang="en-US" dirty="0"/>
              <a:t> method</a:t>
            </a:r>
            <a:endParaRPr lang="hr-HR" dirty="0"/>
          </a:p>
          <a:p>
            <a:r>
              <a:rPr lang="hr-HR" dirty="0" err="1"/>
              <a:t>Encrypt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secret</a:t>
            </a:r>
            <a:r>
              <a:rPr lang="hr-HR" dirty="0"/>
              <a:t> </a:t>
            </a:r>
            <a:r>
              <a:rPr lang="hr-HR" dirty="0" err="1"/>
              <a:t>message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b="1" dirty="0">
                <a:solidFill>
                  <a:srgbClr val="C52609"/>
                </a:solidFill>
              </a:rPr>
              <a:t>AES-CTR</a:t>
            </a:r>
            <a:r>
              <a:rPr lang="hr-HR" dirty="0"/>
              <a:t> </a:t>
            </a:r>
            <a:r>
              <a:rPr lang="hr-HR" dirty="0" err="1"/>
              <a:t>algorithm</a:t>
            </a:r>
            <a:endParaRPr lang="hr-HR" dirty="0"/>
          </a:p>
          <a:p>
            <a:r>
              <a:rPr lang="hr-HR" dirty="0"/>
              <a:t>Exchange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steganographic</a:t>
            </a:r>
            <a:r>
              <a:rPr lang="hr-HR" dirty="0"/>
              <a:t> </a:t>
            </a:r>
            <a:r>
              <a:rPr lang="hr-HR" dirty="0" err="1"/>
              <a:t>medium</a:t>
            </a:r>
            <a:r>
              <a:rPr lang="hr-HR" dirty="0"/>
              <a:t> via a </a:t>
            </a:r>
            <a:r>
              <a:rPr lang="hr-HR" b="1" dirty="0" err="1">
                <a:solidFill>
                  <a:srgbClr val="C52609"/>
                </a:solidFill>
              </a:rPr>
              <a:t>socket</a:t>
            </a:r>
            <a:endParaRPr lang="hr-HR" b="1" dirty="0">
              <a:solidFill>
                <a:srgbClr val="C526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0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11000101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54891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1 1 0 0 0 1 0 1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3067A0-BD3A-34DE-078B-23653BC3933E}"/>
              </a:ext>
            </a:extLst>
          </p:cNvPr>
          <p:cNvSpPr/>
          <p:nvPr/>
        </p:nvSpPr>
        <p:spPr>
          <a:xfrm>
            <a:off x="4474914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70C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23551-08AA-F02E-84B4-B01AEE616055}"/>
              </a:ext>
            </a:extLst>
          </p:cNvPr>
          <p:cNvSpPr/>
          <p:nvPr/>
        </p:nvSpPr>
        <p:spPr>
          <a:xfrm>
            <a:off x="663640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19CD3-E29A-1B0B-7B05-303D0362E308}"/>
              </a:ext>
            </a:extLst>
          </p:cNvPr>
          <p:cNvSpPr/>
          <p:nvPr/>
        </p:nvSpPr>
        <p:spPr>
          <a:xfrm>
            <a:off x="8275067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8B717-61FC-0AB3-0747-6755EDEA9F61}"/>
              </a:ext>
            </a:extLst>
          </p:cNvPr>
          <p:cNvSpPr/>
          <p:nvPr/>
        </p:nvSpPr>
        <p:spPr>
          <a:xfrm>
            <a:off x="93550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</p:spTree>
    <p:extLst>
      <p:ext uri="{BB962C8B-B14F-4D97-AF65-F5344CB8AC3E}">
        <p14:creationId xmlns:p14="http://schemas.microsoft.com/office/powerpoint/2010/main" val="28350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46" grpId="0" animBg="1"/>
      <p:bldP spid="101" grpId="0"/>
      <p:bldP spid="101" grpId="1"/>
      <p:bldP spid="7" grpId="0"/>
      <p:bldP spid="21" grpId="0" animBg="1"/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11110000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4294228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1 1 1 1 0 0 0 0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7030A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19CD3-E29A-1B0B-7B05-303D0362E308}"/>
              </a:ext>
            </a:extLst>
          </p:cNvPr>
          <p:cNvSpPr/>
          <p:nvPr/>
        </p:nvSpPr>
        <p:spPr>
          <a:xfrm>
            <a:off x="8275067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F3F83-811B-A5BA-FB59-BC1C60651A35}"/>
              </a:ext>
            </a:extLst>
          </p:cNvPr>
          <p:cNvSpPr/>
          <p:nvPr/>
        </p:nvSpPr>
        <p:spPr>
          <a:xfrm>
            <a:off x="285341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76229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101" grpId="0"/>
      <p:bldP spid="101" grpId="1"/>
      <p:bldP spid="7" grpId="0"/>
      <p:bldP spid="21" grpId="0" animBg="1"/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  <a:highlight>
                  <a:srgbClr val="FFFFFF"/>
                </a:highlight>
              </a:rPr>
              <a:t>10111011</a:t>
            </a:r>
            <a:endParaRPr lang="hr-HR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1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  <a:highlight>
                  <a:srgbClr val="FFFFFF"/>
                </a:highlight>
              </a:rPr>
              <a:t>1 0 1 1 1 0 1 1</a:t>
            </a:r>
            <a:endParaRPr lang="hr-HR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6F0B74-875C-FBC2-3164-C84C4D0817E7}"/>
              </a:ext>
            </a:extLst>
          </p:cNvPr>
          <p:cNvSpPr/>
          <p:nvPr/>
        </p:nvSpPr>
        <p:spPr>
          <a:xfrm>
            <a:off x="2854767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FFC00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62592-0D92-7BC3-1F81-3F1564E0B84B}"/>
              </a:ext>
            </a:extLst>
          </p:cNvPr>
          <p:cNvSpPr/>
          <p:nvPr/>
        </p:nvSpPr>
        <p:spPr>
          <a:xfrm>
            <a:off x="555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DB50FD-3A47-162B-503C-7F51D2B4F5BB}"/>
              </a:ext>
            </a:extLst>
          </p:cNvPr>
          <p:cNvSpPr/>
          <p:nvPr/>
        </p:nvSpPr>
        <p:spPr>
          <a:xfrm>
            <a:off x="93550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</p:spTree>
    <p:extLst>
      <p:ext uri="{BB962C8B-B14F-4D97-AF65-F5344CB8AC3E}">
        <p14:creationId xmlns:p14="http://schemas.microsoft.com/office/powerpoint/2010/main" val="13432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animBg="1"/>
      <p:bldP spid="101" grpId="0"/>
      <p:bldP spid="101" grpId="1"/>
      <p:bldP spid="7" grpId="0"/>
      <p:bldP spid="21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  <a:highlight>
                  <a:srgbClr val="FFFFFF"/>
                </a:highlight>
              </a:rPr>
              <a:t>11010111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83638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  <a:highlight>
                  <a:srgbClr val="FFFFFF"/>
                </a:highlight>
              </a:rPr>
              <a:t>1 1 0 1 0 1 1 1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NEXT⮾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F0CF3B-7250-1DC1-427A-351D201A05FB}"/>
              </a:ext>
            </a:extLst>
          </p:cNvPr>
          <p:cNvSpPr/>
          <p:nvPr/>
        </p:nvSpPr>
        <p:spPr>
          <a:xfrm>
            <a:off x="663640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420FB-55D5-6B3B-DEA8-A7ABDF9557FD}"/>
              </a:ext>
            </a:extLst>
          </p:cNvPr>
          <p:cNvSpPr/>
          <p:nvPr/>
        </p:nvSpPr>
        <p:spPr>
          <a:xfrm>
            <a:off x="93550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</p:spTree>
    <p:extLst>
      <p:ext uri="{BB962C8B-B14F-4D97-AF65-F5344CB8AC3E}">
        <p14:creationId xmlns:p14="http://schemas.microsoft.com/office/powerpoint/2010/main" val="41019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101" grpId="0"/>
      <p:bldP spid="101" grpId="1"/>
      <p:bldP spid="7" grpId="0"/>
      <p:bldP spid="9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6BBD9D-F16A-DEC7-0787-58C7B4C5805E}"/>
              </a:ext>
            </a:extLst>
          </p:cNvPr>
          <p:cNvGrpSpPr/>
          <p:nvPr/>
        </p:nvGrpSpPr>
        <p:grpSpPr>
          <a:xfrm>
            <a:off x="312803" y="3385595"/>
            <a:ext cx="3240823" cy="720000"/>
            <a:chOff x="1779789" y="4877079"/>
            <a:chExt cx="3240823" cy="720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D1C162-F1C7-C760-2AE2-D3AF59944298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B003BDD-A879-B58D-FEEB-291AC289410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3BC34E7-DAEB-35F1-7A33-7205F717CC5F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A98E894-2902-B6C1-8C65-B920BCFB2610}"/>
              </a:ext>
            </a:extLst>
          </p:cNvPr>
          <p:cNvGrpSpPr/>
          <p:nvPr/>
        </p:nvGrpSpPr>
        <p:grpSpPr>
          <a:xfrm>
            <a:off x="7893103" y="3385595"/>
            <a:ext cx="3240819" cy="720000"/>
            <a:chOff x="1779793" y="4877079"/>
            <a:chExt cx="3240819" cy="720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EB56712-7779-8FD5-EC3C-13C1D611075C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96DFD88-7A5C-A272-ECAC-88A8213F337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FEE2F41-4B32-CC24-24DE-5404302034B4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F2CDD31-BDEE-CBD6-EBED-C9BA85E80B5E}"/>
              </a:ext>
            </a:extLst>
          </p:cNvPr>
          <p:cNvGrpSpPr/>
          <p:nvPr/>
        </p:nvGrpSpPr>
        <p:grpSpPr>
          <a:xfrm>
            <a:off x="4093626" y="3385595"/>
            <a:ext cx="3240819" cy="720000"/>
            <a:chOff x="1779793" y="4877079"/>
            <a:chExt cx="3240819" cy="720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9DD011A-3D27-C39E-0C07-97FF9E9F8543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016DBC-B2F4-CF10-A361-BF987603D5F9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2A8353E-6F13-897D-8529-3A7004470247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F77A80-E747-5A17-615E-D2BB67A4F2AC}"/>
              </a:ext>
            </a:extLst>
          </p:cNvPr>
          <p:cNvGrpSpPr/>
          <p:nvPr/>
        </p:nvGrpSpPr>
        <p:grpSpPr>
          <a:xfrm>
            <a:off x="465203" y="3537995"/>
            <a:ext cx="3240823" cy="720000"/>
            <a:chOff x="1779789" y="4877079"/>
            <a:chExt cx="3240823" cy="72000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014E50-4FED-9D77-71DD-C7553B703B64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987B498-0375-56D4-8C23-72131418FB61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3E960-4C40-3A00-5C2E-7629F27EA47E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A2C177E-BA3B-D915-F2C1-31096D32F7C8}"/>
              </a:ext>
            </a:extLst>
          </p:cNvPr>
          <p:cNvGrpSpPr/>
          <p:nvPr/>
        </p:nvGrpSpPr>
        <p:grpSpPr>
          <a:xfrm>
            <a:off x="8045503" y="3537995"/>
            <a:ext cx="3240819" cy="720000"/>
            <a:chOff x="1779793" y="4877079"/>
            <a:chExt cx="3240819" cy="720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47A3C00-5413-B724-4D87-EF60A5EB7FE5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291BD3-782F-1542-6A3F-96C9F4E03955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46F1515-E0A9-3B7E-FDE4-9815524DE27E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BB93303-3FA8-1C36-2C76-6D38946EEAE4}"/>
              </a:ext>
            </a:extLst>
          </p:cNvPr>
          <p:cNvGrpSpPr/>
          <p:nvPr/>
        </p:nvGrpSpPr>
        <p:grpSpPr>
          <a:xfrm>
            <a:off x="4246026" y="3537995"/>
            <a:ext cx="3240819" cy="720000"/>
            <a:chOff x="1779793" y="4877079"/>
            <a:chExt cx="3240819" cy="720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8633C8F-7FB4-3FA0-6E0C-92D1BCC9132B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45A933B-27C8-92B4-A903-B28C3540ED5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F0BD1BF-4E8A-72F5-7583-4F137DD2CC1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910DA9-4F43-702F-60A1-F4BF3FF290B1}"/>
              </a:ext>
            </a:extLst>
          </p:cNvPr>
          <p:cNvGrpSpPr/>
          <p:nvPr/>
        </p:nvGrpSpPr>
        <p:grpSpPr>
          <a:xfrm>
            <a:off x="617603" y="3690395"/>
            <a:ext cx="3240823" cy="720000"/>
            <a:chOff x="1779789" y="4877079"/>
            <a:chExt cx="3240823" cy="720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79920F2-0088-856F-D854-282D6A5E664F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C28DAF1-6468-B3A6-13FE-4B93AB573184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7E5C55A-067C-6E92-9569-FC865F9F0A43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BCF6440-7770-A230-C9C3-2D7CDC9E9FE3}"/>
              </a:ext>
            </a:extLst>
          </p:cNvPr>
          <p:cNvGrpSpPr/>
          <p:nvPr/>
        </p:nvGrpSpPr>
        <p:grpSpPr>
          <a:xfrm>
            <a:off x="8197903" y="3690395"/>
            <a:ext cx="3240819" cy="720000"/>
            <a:chOff x="1779793" y="4877079"/>
            <a:chExt cx="3240819" cy="720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874A3D4-BD3A-7649-8C4D-DD904F97CEF3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34CCCEB-4E3D-F819-E190-012F21D3C274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54D5A73-1B26-142F-4BAB-A7D1C55858D9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C12A81-8902-B03A-D8CA-0C6242E5BA32}"/>
              </a:ext>
            </a:extLst>
          </p:cNvPr>
          <p:cNvGrpSpPr/>
          <p:nvPr/>
        </p:nvGrpSpPr>
        <p:grpSpPr>
          <a:xfrm>
            <a:off x="4398426" y="3690395"/>
            <a:ext cx="3240819" cy="720000"/>
            <a:chOff x="1779793" y="4877079"/>
            <a:chExt cx="3240819" cy="72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8C8CD8D-09C0-4B67-EDD1-F97ECDB2B59B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2FBDC55-558D-DAFD-911C-F4AAB5BBEF1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802C5F8-2A1D-A35E-6CEA-DA76CC0A5FA0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6F3DC-35C3-4234-615E-703E1A305C6B}"/>
              </a:ext>
            </a:extLst>
          </p:cNvPr>
          <p:cNvGrpSpPr/>
          <p:nvPr/>
        </p:nvGrpSpPr>
        <p:grpSpPr>
          <a:xfrm>
            <a:off x="770003" y="3842795"/>
            <a:ext cx="3240823" cy="720000"/>
            <a:chOff x="1779789" y="4877079"/>
            <a:chExt cx="3240823" cy="72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866F7BF-C519-6C01-AC1E-638D32CD7BBE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E2794BD-1231-C781-F638-A8DDE28D798A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CEF9428-4F8B-8F83-EDDC-183872D653F3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69ACA14-F212-3011-A41D-CE19C85AB04D}"/>
              </a:ext>
            </a:extLst>
          </p:cNvPr>
          <p:cNvGrpSpPr/>
          <p:nvPr/>
        </p:nvGrpSpPr>
        <p:grpSpPr>
          <a:xfrm>
            <a:off x="8350303" y="3842795"/>
            <a:ext cx="3240819" cy="720000"/>
            <a:chOff x="1779793" y="4877079"/>
            <a:chExt cx="3240819" cy="72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E6A982A-E8F3-6E92-F9C5-F799811B2687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A04B91-006F-2827-2A91-956F602CBD12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E18B1F6-248B-B744-C718-6F0C86A2AE07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7F1AF22-39AD-AE5C-60A7-03D186117584}"/>
              </a:ext>
            </a:extLst>
          </p:cNvPr>
          <p:cNvGrpSpPr/>
          <p:nvPr/>
        </p:nvGrpSpPr>
        <p:grpSpPr>
          <a:xfrm>
            <a:off x="4550826" y="3842795"/>
            <a:ext cx="3240819" cy="720000"/>
            <a:chOff x="1779793" y="4877079"/>
            <a:chExt cx="3240819" cy="7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556750C-5FBF-6A19-A4AC-5DCFF5B77564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5085DDB-0369-6BD1-B0B3-6FC131885AC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C9EAD93-033D-4FD5-7656-15C20C3CFE7D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BF7EEEE-CE24-97D3-399F-5701343F83CD}"/>
              </a:ext>
            </a:extLst>
          </p:cNvPr>
          <p:cNvGrpSpPr/>
          <p:nvPr/>
        </p:nvGrpSpPr>
        <p:grpSpPr>
          <a:xfrm>
            <a:off x="922403" y="3995195"/>
            <a:ext cx="3240823" cy="720000"/>
            <a:chOff x="1779789" y="4877079"/>
            <a:chExt cx="3240823" cy="720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5BBC42-81D5-0434-3AF3-24D9E9314778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187184C-44FB-4125-20AB-37333DBE794F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EEC2B2D-FFA6-3BAF-795B-203B841CE341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B59130-769E-5A63-BF43-8950C0FC9FAB}"/>
              </a:ext>
            </a:extLst>
          </p:cNvPr>
          <p:cNvGrpSpPr/>
          <p:nvPr/>
        </p:nvGrpSpPr>
        <p:grpSpPr>
          <a:xfrm>
            <a:off x="8502703" y="3995195"/>
            <a:ext cx="3240819" cy="720000"/>
            <a:chOff x="1779793" y="4877079"/>
            <a:chExt cx="3240819" cy="7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7500235-7AF0-76FE-59D0-84ADE26C94EA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C2CB8AA-AFBF-B24B-CD88-F9A96796E409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DCE6FB7-E008-9177-A29D-8CCCC0ED0093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FD39D7F-B017-EF0E-670F-072EC3CC7E29}"/>
              </a:ext>
            </a:extLst>
          </p:cNvPr>
          <p:cNvGrpSpPr/>
          <p:nvPr/>
        </p:nvGrpSpPr>
        <p:grpSpPr>
          <a:xfrm>
            <a:off x="4703226" y="3995195"/>
            <a:ext cx="3240819" cy="720000"/>
            <a:chOff x="1779793" y="4877079"/>
            <a:chExt cx="3240819" cy="7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81E76AD-9AD3-6F09-ABDE-74B546F6C1F5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D6255D-2C48-A74F-D945-12AA145CF29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826E9CF-92A9-0053-6B02-CA35A0147E44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B326D23-539E-BC7D-9360-8E358E5F299D}"/>
              </a:ext>
            </a:extLst>
          </p:cNvPr>
          <p:cNvGrpSpPr/>
          <p:nvPr/>
        </p:nvGrpSpPr>
        <p:grpSpPr>
          <a:xfrm>
            <a:off x="1074803" y="4147595"/>
            <a:ext cx="3240823" cy="720000"/>
            <a:chOff x="1779789" y="4877079"/>
            <a:chExt cx="3240823" cy="720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A730239-A152-232D-B9C2-7E1F4FACD266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A8BA4EF-2068-83C9-1B1D-C1527BB1C79B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C8841C2-1694-B239-8F55-00089A4DE22A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45A1B03-0DF6-E7B4-5B81-9018ED93B209}"/>
              </a:ext>
            </a:extLst>
          </p:cNvPr>
          <p:cNvGrpSpPr/>
          <p:nvPr/>
        </p:nvGrpSpPr>
        <p:grpSpPr>
          <a:xfrm>
            <a:off x="8655103" y="4147595"/>
            <a:ext cx="3240819" cy="720000"/>
            <a:chOff x="1779793" y="4877079"/>
            <a:chExt cx="3240819" cy="720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3387E8-1A59-152F-77F5-86E955705DCF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A6A071-3E83-4B60-1339-FFF8A5EF7B3A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E076CF1-8C87-7CC4-4D67-3E46EA8FC305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E9A315C-AE1F-8553-2420-C23851C3A70B}"/>
              </a:ext>
            </a:extLst>
          </p:cNvPr>
          <p:cNvGrpSpPr/>
          <p:nvPr/>
        </p:nvGrpSpPr>
        <p:grpSpPr>
          <a:xfrm>
            <a:off x="4855626" y="4147595"/>
            <a:ext cx="3240819" cy="720000"/>
            <a:chOff x="1779793" y="4877079"/>
            <a:chExt cx="3240819" cy="720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7ABDDD4-5831-9003-C9A5-3CB421F0E932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7ABFE1D-FAFF-7FE7-6DA0-C20D11FC0CC4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7EAE17-0280-445A-EF7F-F40485337A25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40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2F599-AC45-BE1C-37E6-EB755B24FC79}"/>
              </a:ext>
            </a:extLst>
          </p:cNvPr>
          <p:cNvSpPr/>
          <p:nvPr/>
        </p:nvSpPr>
        <p:spPr>
          <a:xfrm>
            <a:off x="460427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700" b="1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5AA60-7022-1F37-ACBA-24980F1C87D4}"/>
              </a:ext>
            </a:extLst>
          </p:cNvPr>
          <p:cNvSpPr/>
          <p:nvPr/>
        </p:nvSpPr>
        <p:spPr>
          <a:xfrm>
            <a:off x="488598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4AC08-72D3-E5C0-EFB4-D90FE2636C4C}"/>
              </a:ext>
            </a:extLst>
          </p:cNvPr>
          <p:cNvSpPr/>
          <p:nvPr/>
        </p:nvSpPr>
        <p:spPr>
          <a:xfrm>
            <a:off x="502684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4239B-2A6D-77AF-1E0C-17580826DB31}"/>
              </a:ext>
            </a:extLst>
          </p:cNvPr>
          <p:cNvSpPr/>
          <p:nvPr/>
        </p:nvSpPr>
        <p:spPr>
          <a:xfrm>
            <a:off x="516770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5C5AD-11F4-9B73-69E4-5E9AA7706828}"/>
              </a:ext>
            </a:extLst>
          </p:cNvPr>
          <p:cNvSpPr/>
          <p:nvPr/>
        </p:nvSpPr>
        <p:spPr>
          <a:xfrm>
            <a:off x="530856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B067C-03B5-57C7-80D6-06908BE0EC45}"/>
              </a:ext>
            </a:extLst>
          </p:cNvPr>
          <p:cNvSpPr/>
          <p:nvPr/>
        </p:nvSpPr>
        <p:spPr>
          <a:xfrm>
            <a:off x="474513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C7BD2-4267-B2A6-8218-0D1ED75FB919}"/>
              </a:ext>
            </a:extLst>
          </p:cNvPr>
          <p:cNvSpPr txBox="1"/>
          <p:nvPr/>
        </p:nvSpPr>
        <p:spPr>
          <a:xfrm>
            <a:off x="4604273" y="2492201"/>
            <a:ext cx="4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C89CE-CEF1-86CF-A3DE-79B904044F9D}"/>
              </a:ext>
            </a:extLst>
          </p:cNvPr>
          <p:cNvSpPr txBox="1"/>
          <p:nvPr/>
        </p:nvSpPr>
        <p:spPr>
          <a:xfrm>
            <a:off x="5026846" y="2492201"/>
            <a:ext cx="4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accent3"/>
                </a:solidFill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45BC5-3BC4-ED47-9256-79CE1EAAF13D}"/>
              </a:ext>
            </a:extLst>
          </p:cNvPr>
          <p:cNvSpPr txBox="1"/>
          <p:nvPr/>
        </p:nvSpPr>
        <p:spPr>
          <a:xfrm>
            <a:off x="5453661" y="2492201"/>
            <a:ext cx="41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A7BC37-8504-2649-23E5-A81BA01012A2}"/>
              </a:ext>
            </a:extLst>
          </p:cNvPr>
          <p:cNvSpPr txBox="1"/>
          <p:nvPr/>
        </p:nvSpPr>
        <p:spPr>
          <a:xfrm>
            <a:off x="5874404" y="2492201"/>
            <a:ext cx="40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C305B-F5BB-59B1-E064-6E04743B4C96}"/>
              </a:ext>
            </a:extLst>
          </p:cNvPr>
          <p:cNvSpPr txBox="1"/>
          <p:nvPr/>
        </p:nvSpPr>
        <p:spPr>
          <a:xfrm>
            <a:off x="6285866" y="2491116"/>
            <a:ext cx="4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45F9-AB9B-4B51-3445-C385DB433BD2}"/>
              </a:ext>
            </a:extLst>
          </p:cNvPr>
          <p:cNvSpPr txBox="1"/>
          <p:nvPr/>
        </p:nvSpPr>
        <p:spPr>
          <a:xfrm>
            <a:off x="6708440" y="2491116"/>
            <a:ext cx="4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FFC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63569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476A-4483-B71E-43EA-BF8B896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Sockets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B2C5-0FA7-E50B-0687-D46B4775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hr-HR" dirty="0" err="1"/>
              <a:t>Defined</a:t>
            </a:r>
            <a:r>
              <a:rPr lang="hr-HR" dirty="0"/>
              <a:t> </a:t>
            </a:r>
            <a:r>
              <a:rPr lang="hr-HR" b="1" dirty="0">
                <a:solidFill>
                  <a:srgbClr val="C52609"/>
                </a:solidFill>
              </a:rPr>
              <a:t>IP </a:t>
            </a:r>
            <a:r>
              <a:rPr lang="hr-HR" b="1" dirty="0" err="1">
                <a:solidFill>
                  <a:srgbClr val="C52609"/>
                </a:solidFill>
              </a:rPr>
              <a:t>address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b="1" dirty="0">
                <a:solidFill>
                  <a:srgbClr val="C52609"/>
                </a:solidFill>
              </a:rPr>
              <a:t>port</a:t>
            </a:r>
          </a:p>
          <a:p>
            <a:r>
              <a:rPr lang="hr-HR" dirty="0" err="1"/>
              <a:t>Exchanged</a:t>
            </a:r>
            <a:r>
              <a:rPr lang="hr-HR" dirty="0"/>
              <a:t> </a:t>
            </a:r>
            <a:r>
              <a:rPr lang="hr-HR" dirty="0" err="1"/>
              <a:t>information</a:t>
            </a:r>
            <a:r>
              <a:rPr lang="hr-HR" dirty="0"/>
              <a:t> </a:t>
            </a:r>
            <a:r>
              <a:rPr lang="hr-HR" dirty="0" err="1"/>
              <a:t>consists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a </a:t>
            </a:r>
            <a:r>
              <a:rPr lang="hr-HR" b="1" dirty="0" err="1">
                <a:solidFill>
                  <a:srgbClr val="C52609"/>
                </a:solidFill>
              </a:rPr>
              <a:t>header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a </a:t>
            </a:r>
            <a:r>
              <a:rPr lang="hr-HR" b="1" dirty="0" err="1">
                <a:solidFill>
                  <a:srgbClr val="C52609"/>
                </a:solidFill>
              </a:rPr>
              <a:t>message</a:t>
            </a:r>
            <a:endParaRPr lang="hr-HR" b="1" dirty="0">
              <a:solidFill>
                <a:srgbClr val="C52609"/>
              </a:solidFill>
            </a:endParaRPr>
          </a:p>
          <a:p>
            <a:r>
              <a:rPr lang="hr-HR" dirty="0" err="1"/>
              <a:t>Header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dirty="0" err="1"/>
              <a:t>contains</a:t>
            </a:r>
            <a:r>
              <a:rPr lang="hr-HR" dirty="0"/>
              <a:t> </a:t>
            </a:r>
            <a:r>
              <a:rPr lang="hr-HR" dirty="0" err="1"/>
              <a:t>information</a:t>
            </a:r>
            <a:r>
              <a:rPr lang="hr-HR" dirty="0"/>
              <a:t> </a:t>
            </a:r>
            <a:r>
              <a:rPr lang="hr-HR" dirty="0" err="1"/>
              <a:t>about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b="1" dirty="0" err="1">
                <a:solidFill>
                  <a:srgbClr val="C00000"/>
                </a:solidFill>
              </a:rPr>
              <a:t>message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size</a:t>
            </a:r>
            <a:endParaRPr lang="hr-HR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11F68F-74EA-5875-A0C5-05DAA5754B3C}"/>
              </a:ext>
            </a:extLst>
          </p:cNvPr>
          <p:cNvGrpSpPr/>
          <p:nvPr/>
        </p:nvGrpSpPr>
        <p:grpSpPr>
          <a:xfrm>
            <a:off x="2873756" y="4702813"/>
            <a:ext cx="379984" cy="713232"/>
            <a:chOff x="2505456" y="4151376"/>
            <a:chExt cx="379984" cy="7132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3F8212-62D9-EF75-36CA-DE1A47CCB31F}"/>
                </a:ext>
              </a:extLst>
            </p:cNvPr>
            <p:cNvSpPr/>
            <p:nvPr/>
          </p:nvSpPr>
          <p:spPr>
            <a:xfrm>
              <a:off x="2505456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82530A-1F7D-302F-960A-A29A643B1CE2}"/>
                </a:ext>
              </a:extLst>
            </p:cNvPr>
            <p:cNvSpPr txBox="1"/>
            <p:nvPr/>
          </p:nvSpPr>
          <p:spPr>
            <a:xfrm>
              <a:off x="2511552" y="4354104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F62ABE-8B0A-A309-E5EC-9B804FC94D3D}"/>
              </a:ext>
            </a:extLst>
          </p:cNvPr>
          <p:cNvGrpSpPr/>
          <p:nvPr/>
        </p:nvGrpSpPr>
        <p:grpSpPr>
          <a:xfrm>
            <a:off x="3253740" y="4702813"/>
            <a:ext cx="383032" cy="713232"/>
            <a:chOff x="2885440" y="4151376"/>
            <a:chExt cx="383032" cy="7132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38BD0A-7357-DDEA-BFD1-B99B258954F9}"/>
                </a:ext>
              </a:extLst>
            </p:cNvPr>
            <p:cNvSpPr/>
            <p:nvPr/>
          </p:nvSpPr>
          <p:spPr>
            <a:xfrm>
              <a:off x="2885440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602136-D50A-A2F0-3F1C-1A1AFB354DE3}"/>
                </a:ext>
              </a:extLst>
            </p:cNvPr>
            <p:cNvSpPr txBox="1"/>
            <p:nvPr/>
          </p:nvSpPr>
          <p:spPr>
            <a:xfrm>
              <a:off x="2894584" y="4355664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D7FFB8-C9B1-1DB7-BCA9-DC50CCA17D23}"/>
              </a:ext>
            </a:extLst>
          </p:cNvPr>
          <p:cNvGrpSpPr/>
          <p:nvPr/>
        </p:nvGrpSpPr>
        <p:grpSpPr>
          <a:xfrm>
            <a:off x="3633724" y="4702813"/>
            <a:ext cx="383032" cy="713232"/>
            <a:chOff x="3265424" y="4151376"/>
            <a:chExt cx="383032" cy="7132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AABD54-CB39-D269-CE31-307FBFBD951A}"/>
                </a:ext>
              </a:extLst>
            </p:cNvPr>
            <p:cNvSpPr/>
            <p:nvPr/>
          </p:nvSpPr>
          <p:spPr>
            <a:xfrm>
              <a:off x="3265424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DCB047-8EF3-7E30-ABA0-62F091D0F776}"/>
                </a:ext>
              </a:extLst>
            </p:cNvPr>
            <p:cNvSpPr txBox="1"/>
            <p:nvPr/>
          </p:nvSpPr>
          <p:spPr>
            <a:xfrm>
              <a:off x="3274568" y="4354103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6EEBA56-6AE4-1A43-7574-DEB7DCEBBF11}"/>
              </a:ext>
            </a:extLst>
          </p:cNvPr>
          <p:cNvGrpSpPr/>
          <p:nvPr/>
        </p:nvGrpSpPr>
        <p:grpSpPr>
          <a:xfrm>
            <a:off x="4013708" y="4702813"/>
            <a:ext cx="379984" cy="713232"/>
            <a:chOff x="3645408" y="4151376"/>
            <a:chExt cx="379984" cy="7132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F24CDB-A4D4-1752-8CB0-D80382667C05}"/>
                </a:ext>
              </a:extLst>
            </p:cNvPr>
            <p:cNvSpPr/>
            <p:nvPr/>
          </p:nvSpPr>
          <p:spPr>
            <a:xfrm>
              <a:off x="3645408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A0C5AC-3FA6-2F5F-4182-7031E87C57D1}"/>
                </a:ext>
              </a:extLst>
            </p:cNvPr>
            <p:cNvSpPr txBox="1"/>
            <p:nvPr/>
          </p:nvSpPr>
          <p:spPr>
            <a:xfrm>
              <a:off x="3645408" y="4354103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4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F81EC8-DF67-C671-087A-E7618A29DC3D}"/>
              </a:ext>
            </a:extLst>
          </p:cNvPr>
          <p:cNvGrpSpPr/>
          <p:nvPr/>
        </p:nvGrpSpPr>
        <p:grpSpPr>
          <a:xfrm>
            <a:off x="4393692" y="4702813"/>
            <a:ext cx="383032" cy="713232"/>
            <a:chOff x="4025392" y="4151376"/>
            <a:chExt cx="383032" cy="7132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415F94-50DA-4543-0B26-40407F621568}"/>
                </a:ext>
              </a:extLst>
            </p:cNvPr>
            <p:cNvSpPr/>
            <p:nvPr/>
          </p:nvSpPr>
          <p:spPr>
            <a:xfrm>
              <a:off x="4025392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79CB69-81BD-073D-5C67-7DD223DB7C5C}"/>
                </a:ext>
              </a:extLst>
            </p:cNvPr>
            <p:cNvSpPr txBox="1"/>
            <p:nvPr/>
          </p:nvSpPr>
          <p:spPr>
            <a:xfrm>
              <a:off x="4034536" y="4354102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5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FCAE737-0821-FDBD-C408-E7EBD5F4DF07}"/>
              </a:ext>
            </a:extLst>
          </p:cNvPr>
          <p:cNvGrpSpPr/>
          <p:nvPr/>
        </p:nvGrpSpPr>
        <p:grpSpPr>
          <a:xfrm>
            <a:off x="4770628" y="4702813"/>
            <a:ext cx="383032" cy="713232"/>
            <a:chOff x="4402328" y="4151376"/>
            <a:chExt cx="383032" cy="7132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3C69D6-3BCD-7D0F-1BED-7288A484F6CB}"/>
                </a:ext>
              </a:extLst>
            </p:cNvPr>
            <p:cNvSpPr/>
            <p:nvPr/>
          </p:nvSpPr>
          <p:spPr>
            <a:xfrm>
              <a:off x="4405376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42D1C8-684D-E676-482B-A675AFB146A3}"/>
                </a:ext>
              </a:extLst>
            </p:cNvPr>
            <p:cNvSpPr txBox="1"/>
            <p:nvPr/>
          </p:nvSpPr>
          <p:spPr>
            <a:xfrm>
              <a:off x="4402328" y="4354104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6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1B5B49-B081-2D83-4FF1-718957144602}"/>
              </a:ext>
            </a:extLst>
          </p:cNvPr>
          <p:cNvGrpSpPr/>
          <p:nvPr/>
        </p:nvGrpSpPr>
        <p:grpSpPr>
          <a:xfrm>
            <a:off x="5153660" y="4702813"/>
            <a:ext cx="379984" cy="713232"/>
            <a:chOff x="4785360" y="4151376"/>
            <a:chExt cx="379984" cy="7132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CFEFE6-4DC9-2DB6-0A4D-E7C530260B59}"/>
                </a:ext>
              </a:extLst>
            </p:cNvPr>
            <p:cNvSpPr/>
            <p:nvPr/>
          </p:nvSpPr>
          <p:spPr>
            <a:xfrm>
              <a:off x="4785360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5C1B47-5BBD-FC20-9EF0-BC58F59024F0}"/>
                </a:ext>
              </a:extLst>
            </p:cNvPr>
            <p:cNvSpPr txBox="1"/>
            <p:nvPr/>
          </p:nvSpPr>
          <p:spPr>
            <a:xfrm>
              <a:off x="4785360" y="4355664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7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CA9995-8959-6E2C-322B-EF69E6DEF69A}"/>
              </a:ext>
            </a:extLst>
          </p:cNvPr>
          <p:cNvGrpSpPr/>
          <p:nvPr/>
        </p:nvGrpSpPr>
        <p:grpSpPr>
          <a:xfrm>
            <a:off x="5533644" y="4702813"/>
            <a:ext cx="379984" cy="713232"/>
            <a:chOff x="5165344" y="4151376"/>
            <a:chExt cx="379984" cy="7132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B24EEC-D926-F80B-99EC-854B32D155A7}"/>
                </a:ext>
              </a:extLst>
            </p:cNvPr>
            <p:cNvSpPr/>
            <p:nvPr/>
          </p:nvSpPr>
          <p:spPr>
            <a:xfrm>
              <a:off x="5165344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311145-9836-877A-760D-49DF298161C6}"/>
                </a:ext>
              </a:extLst>
            </p:cNvPr>
            <p:cNvSpPr txBox="1"/>
            <p:nvPr/>
          </p:nvSpPr>
          <p:spPr>
            <a:xfrm>
              <a:off x="5165344" y="4354103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4B53194-BD05-3901-7833-3E964E9EEFE5}"/>
              </a:ext>
            </a:extLst>
          </p:cNvPr>
          <p:cNvGrpSpPr/>
          <p:nvPr/>
        </p:nvGrpSpPr>
        <p:grpSpPr>
          <a:xfrm>
            <a:off x="5904484" y="4702813"/>
            <a:ext cx="389128" cy="713232"/>
            <a:chOff x="5536184" y="4151376"/>
            <a:chExt cx="389128" cy="7132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D84A2C-524A-EDB2-9107-167994118AFE}"/>
                </a:ext>
              </a:extLst>
            </p:cNvPr>
            <p:cNvSpPr/>
            <p:nvPr/>
          </p:nvSpPr>
          <p:spPr>
            <a:xfrm>
              <a:off x="5545328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5A749B-F14C-A3CD-67CF-2F004FF6CA92}"/>
                </a:ext>
              </a:extLst>
            </p:cNvPr>
            <p:cNvSpPr txBox="1"/>
            <p:nvPr/>
          </p:nvSpPr>
          <p:spPr>
            <a:xfrm>
              <a:off x="5536184" y="4354103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9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92D24D-4D16-B2F9-6207-D9BC423CFEB3}"/>
              </a:ext>
            </a:extLst>
          </p:cNvPr>
          <p:cNvGrpSpPr/>
          <p:nvPr/>
        </p:nvGrpSpPr>
        <p:grpSpPr>
          <a:xfrm>
            <a:off x="6293612" y="4702813"/>
            <a:ext cx="379984" cy="713232"/>
            <a:chOff x="5925312" y="4151376"/>
            <a:chExt cx="379984" cy="7132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4A8F79-5FD8-9B25-0186-99B2B5BC1DA2}"/>
                </a:ext>
              </a:extLst>
            </p:cNvPr>
            <p:cNvSpPr/>
            <p:nvPr/>
          </p:nvSpPr>
          <p:spPr>
            <a:xfrm>
              <a:off x="5925312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4BF253-ABE2-96E8-A944-A5A227A287CB}"/>
                </a:ext>
              </a:extLst>
            </p:cNvPr>
            <p:cNvSpPr txBox="1"/>
            <p:nvPr/>
          </p:nvSpPr>
          <p:spPr>
            <a:xfrm>
              <a:off x="5925312" y="4354102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645350-AEF0-8847-B081-E3AACFF99763}"/>
              </a:ext>
            </a:extLst>
          </p:cNvPr>
          <p:cNvGrpSpPr/>
          <p:nvPr/>
        </p:nvGrpSpPr>
        <p:grpSpPr>
          <a:xfrm>
            <a:off x="6673596" y="4702813"/>
            <a:ext cx="379984" cy="713232"/>
            <a:chOff x="6305296" y="4151376"/>
            <a:chExt cx="379984" cy="7132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CEF05F-BCD2-DC94-871C-04E490DCC1E4}"/>
                </a:ext>
              </a:extLst>
            </p:cNvPr>
            <p:cNvSpPr/>
            <p:nvPr/>
          </p:nvSpPr>
          <p:spPr>
            <a:xfrm>
              <a:off x="6305296" y="4151376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BAF16F-6CDC-C13C-2F06-6F28F5726269}"/>
                </a:ext>
              </a:extLst>
            </p:cNvPr>
            <p:cNvSpPr txBox="1"/>
            <p:nvPr/>
          </p:nvSpPr>
          <p:spPr>
            <a:xfrm>
              <a:off x="6308344" y="4354104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11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93389AF-32BE-E8EE-7D23-E039B88EEEB9}"/>
              </a:ext>
            </a:extLst>
          </p:cNvPr>
          <p:cNvGrpSpPr/>
          <p:nvPr/>
        </p:nvGrpSpPr>
        <p:grpSpPr>
          <a:xfrm>
            <a:off x="7044436" y="4702813"/>
            <a:ext cx="389128" cy="713232"/>
            <a:chOff x="6676136" y="4151376"/>
            <a:chExt cx="389128" cy="7132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4D48A6-D678-7CF1-12BA-6500953E35ED}"/>
                </a:ext>
              </a:extLst>
            </p:cNvPr>
            <p:cNvSpPr/>
            <p:nvPr/>
          </p:nvSpPr>
          <p:spPr>
            <a:xfrm>
              <a:off x="6685280" y="4151376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806C96-72DF-4694-F200-900B481D11C9}"/>
                </a:ext>
              </a:extLst>
            </p:cNvPr>
            <p:cNvSpPr txBox="1"/>
            <p:nvPr/>
          </p:nvSpPr>
          <p:spPr>
            <a:xfrm>
              <a:off x="6676136" y="4354640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12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084A2C2-3A47-4B71-B0AD-909FE5DDBDC5}"/>
              </a:ext>
            </a:extLst>
          </p:cNvPr>
          <p:cNvGrpSpPr/>
          <p:nvPr/>
        </p:nvGrpSpPr>
        <p:grpSpPr>
          <a:xfrm>
            <a:off x="7795260" y="4702811"/>
            <a:ext cx="379984" cy="713232"/>
            <a:chOff x="7426960" y="4151374"/>
            <a:chExt cx="379984" cy="713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5AB1C5-4502-D335-4B32-7E1E54B7DDB2}"/>
                </a:ext>
              </a:extLst>
            </p:cNvPr>
            <p:cNvSpPr/>
            <p:nvPr/>
          </p:nvSpPr>
          <p:spPr>
            <a:xfrm>
              <a:off x="7426960" y="4151374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50EE96-FC5E-E13A-5464-A9407DB8C945}"/>
                </a:ext>
              </a:extLst>
            </p:cNvPr>
            <p:cNvSpPr txBox="1"/>
            <p:nvPr/>
          </p:nvSpPr>
          <p:spPr>
            <a:xfrm>
              <a:off x="7433056" y="4354101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FF432A-B7B5-5ACB-8992-7A8539442C9E}"/>
              </a:ext>
            </a:extLst>
          </p:cNvPr>
          <p:cNvGrpSpPr/>
          <p:nvPr/>
        </p:nvGrpSpPr>
        <p:grpSpPr>
          <a:xfrm>
            <a:off x="8172196" y="4702811"/>
            <a:ext cx="383032" cy="713232"/>
            <a:chOff x="7803896" y="4151374"/>
            <a:chExt cx="383032" cy="7132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E10C98-8DFA-2EB5-830A-361E2F159629}"/>
                </a:ext>
              </a:extLst>
            </p:cNvPr>
            <p:cNvSpPr/>
            <p:nvPr/>
          </p:nvSpPr>
          <p:spPr>
            <a:xfrm>
              <a:off x="7806944" y="4151374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A50233-CA31-C2CB-0E2B-A80D6645F944}"/>
                </a:ext>
              </a:extLst>
            </p:cNvPr>
            <p:cNvSpPr txBox="1"/>
            <p:nvPr/>
          </p:nvSpPr>
          <p:spPr>
            <a:xfrm>
              <a:off x="7803896" y="4354101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DB100E9-CDDF-0E64-EA02-39C085769718}"/>
              </a:ext>
            </a:extLst>
          </p:cNvPr>
          <p:cNvGrpSpPr/>
          <p:nvPr/>
        </p:nvGrpSpPr>
        <p:grpSpPr>
          <a:xfrm>
            <a:off x="8555228" y="4702811"/>
            <a:ext cx="379984" cy="713232"/>
            <a:chOff x="8186928" y="4151374"/>
            <a:chExt cx="379984" cy="7132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9AABD-A842-7AF1-68F0-C31A6EEBE13B}"/>
                </a:ext>
              </a:extLst>
            </p:cNvPr>
            <p:cNvSpPr/>
            <p:nvPr/>
          </p:nvSpPr>
          <p:spPr>
            <a:xfrm>
              <a:off x="8186928" y="4151374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42B8FF-F2EB-ACB9-EE9E-D77FCD12ACF9}"/>
                </a:ext>
              </a:extLst>
            </p:cNvPr>
            <p:cNvSpPr txBox="1"/>
            <p:nvPr/>
          </p:nvSpPr>
          <p:spPr>
            <a:xfrm>
              <a:off x="8193024" y="4354100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2F42F22-77D2-33F0-49EB-65AFB426D44D}"/>
              </a:ext>
            </a:extLst>
          </p:cNvPr>
          <p:cNvGrpSpPr/>
          <p:nvPr/>
        </p:nvGrpSpPr>
        <p:grpSpPr>
          <a:xfrm>
            <a:off x="8935212" y="4702811"/>
            <a:ext cx="383032" cy="713232"/>
            <a:chOff x="8566912" y="4151374"/>
            <a:chExt cx="383032" cy="7132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2AA4AD-10A4-DE11-B267-5D2E9704524F}"/>
                </a:ext>
              </a:extLst>
            </p:cNvPr>
            <p:cNvSpPr/>
            <p:nvPr/>
          </p:nvSpPr>
          <p:spPr>
            <a:xfrm>
              <a:off x="8566912" y="4151374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21F3E66-3A07-560B-8E8C-C582B8016038}"/>
                </a:ext>
              </a:extLst>
            </p:cNvPr>
            <p:cNvSpPr txBox="1"/>
            <p:nvPr/>
          </p:nvSpPr>
          <p:spPr>
            <a:xfrm>
              <a:off x="8576056" y="4354100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X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4C2DE24-C709-C17F-BD3C-E0E0688ECF45}"/>
              </a:ext>
            </a:extLst>
          </p:cNvPr>
          <p:cNvGrpSpPr/>
          <p:nvPr/>
        </p:nvGrpSpPr>
        <p:grpSpPr>
          <a:xfrm>
            <a:off x="7421372" y="4702811"/>
            <a:ext cx="379984" cy="713232"/>
            <a:chOff x="7053072" y="4151374"/>
            <a:chExt cx="379984" cy="7132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46A519C-B5A6-AC8D-6677-310DF7AD8797}"/>
                </a:ext>
              </a:extLst>
            </p:cNvPr>
            <p:cNvSpPr/>
            <p:nvPr/>
          </p:nvSpPr>
          <p:spPr>
            <a:xfrm>
              <a:off x="7053072" y="4151374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95E43A-52E1-4357-5C06-AA8AC286A293}"/>
                </a:ext>
              </a:extLst>
            </p:cNvPr>
            <p:cNvSpPr txBox="1"/>
            <p:nvPr/>
          </p:nvSpPr>
          <p:spPr>
            <a:xfrm>
              <a:off x="7054596" y="4354100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13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0B263FB-F5EF-53E5-4675-EA5B1423954C}"/>
              </a:ext>
            </a:extLst>
          </p:cNvPr>
          <p:cNvSpPr txBox="1"/>
          <p:nvPr/>
        </p:nvSpPr>
        <p:spPr>
          <a:xfrm>
            <a:off x="6667500" y="4117496"/>
            <a:ext cx="2647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b="1" dirty="0" err="1">
                <a:solidFill>
                  <a:srgbClr val="FF0000"/>
                </a:solidFill>
              </a:rPr>
              <a:t>Message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BA321F-DC6A-5F00-BA00-1E9064B688C4}"/>
              </a:ext>
            </a:extLst>
          </p:cNvPr>
          <p:cNvSpPr txBox="1"/>
          <p:nvPr/>
        </p:nvSpPr>
        <p:spPr>
          <a:xfrm>
            <a:off x="2879852" y="4115935"/>
            <a:ext cx="380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b="1" dirty="0" err="1">
                <a:solidFill>
                  <a:srgbClr val="92D050"/>
                </a:solidFill>
              </a:rPr>
              <a:t>Header</a:t>
            </a:r>
            <a:endParaRPr lang="hr-H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9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5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5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2F599-AC45-BE1C-37E6-EB755B24FC79}"/>
              </a:ext>
            </a:extLst>
          </p:cNvPr>
          <p:cNvSpPr/>
          <p:nvPr/>
        </p:nvSpPr>
        <p:spPr>
          <a:xfrm>
            <a:off x="460427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700" b="1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5AA60-7022-1F37-ACBA-24980F1C87D4}"/>
              </a:ext>
            </a:extLst>
          </p:cNvPr>
          <p:cNvSpPr/>
          <p:nvPr/>
        </p:nvSpPr>
        <p:spPr>
          <a:xfrm>
            <a:off x="488598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4AC08-72D3-E5C0-EFB4-D90FE2636C4C}"/>
              </a:ext>
            </a:extLst>
          </p:cNvPr>
          <p:cNvSpPr/>
          <p:nvPr/>
        </p:nvSpPr>
        <p:spPr>
          <a:xfrm>
            <a:off x="502684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4239B-2A6D-77AF-1E0C-17580826DB31}"/>
              </a:ext>
            </a:extLst>
          </p:cNvPr>
          <p:cNvSpPr/>
          <p:nvPr/>
        </p:nvSpPr>
        <p:spPr>
          <a:xfrm>
            <a:off x="516770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5C5AD-11F4-9B73-69E4-5E9AA7706828}"/>
              </a:ext>
            </a:extLst>
          </p:cNvPr>
          <p:cNvSpPr/>
          <p:nvPr/>
        </p:nvSpPr>
        <p:spPr>
          <a:xfrm>
            <a:off x="530856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B067C-03B5-57C7-80D6-06908BE0EC45}"/>
              </a:ext>
            </a:extLst>
          </p:cNvPr>
          <p:cNvSpPr/>
          <p:nvPr/>
        </p:nvSpPr>
        <p:spPr>
          <a:xfrm>
            <a:off x="474513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503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8509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14954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</a:p>
        </p:txBody>
      </p:sp>
    </p:spTree>
    <p:extLst>
      <p:ext uri="{BB962C8B-B14F-4D97-AF65-F5344CB8AC3E}">
        <p14:creationId xmlns:p14="http://schemas.microsoft.com/office/powerpoint/2010/main" val="108070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4AC08-72D3-E5C0-EFB4-D90FE2636C4C}"/>
              </a:ext>
            </a:extLst>
          </p:cNvPr>
          <p:cNvSpPr/>
          <p:nvPr/>
        </p:nvSpPr>
        <p:spPr>
          <a:xfrm>
            <a:off x="502684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4239B-2A6D-77AF-1E0C-17580826DB31}"/>
              </a:ext>
            </a:extLst>
          </p:cNvPr>
          <p:cNvSpPr/>
          <p:nvPr/>
        </p:nvSpPr>
        <p:spPr>
          <a:xfrm>
            <a:off x="516770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5C5AD-11F4-9B73-69E4-5E9AA7706828}"/>
              </a:ext>
            </a:extLst>
          </p:cNvPr>
          <p:cNvSpPr/>
          <p:nvPr/>
        </p:nvSpPr>
        <p:spPr>
          <a:xfrm>
            <a:off x="530856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202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604409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4220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</a:p>
        </p:txBody>
      </p:sp>
    </p:spTree>
    <p:extLst>
      <p:ext uri="{BB962C8B-B14F-4D97-AF65-F5344CB8AC3E}">
        <p14:creationId xmlns:p14="http://schemas.microsoft.com/office/powerpoint/2010/main" val="343919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944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875475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EFB39B-6F4B-20C1-FEC7-92E440F0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00000"/>
                </a:solidFill>
              </a:rPr>
              <a:t>Diffie</a:t>
            </a:r>
            <a:r>
              <a:rPr lang="hr-HR" b="1" dirty="0">
                <a:solidFill>
                  <a:srgbClr val="C00000"/>
                </a:solidFill>
              </a:rPr>
              <a:t>-Hellman </a:t>
            </a:r>
            <a:r>
              <a:rPr lang="hr-HR" b="1" dirty="0" err="1">
                <a:solidFill>
                  <a:srgbClr val="C00000"/>
                </a:solidFill>
              </a:rPr>
              <a:t>Key</a:t>
            </a:r>
            <a:r>
              <a:rPr lang="hr-HR" b="1" dirty="0">
                <a:solidFill>
                  <a:srgbClr val="C00000"/>
                </a:solidFill>
              </a:rPr>
              <a:t> Exchange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DA5E-98CE-80EC-3C19-477FFB34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400" b="1" dirty="0">
                <a:solidFill>
                  <a:srgbClr val="C52609"/>
                </a:solidFill>
                <a:latin typeface="+mj-lt"/>
              </a:rPr>
              <a:t>&amp; RSA as a </a:t>
            </a:r>
            <a:r>
              <a:rPr lang="hr-HR" sz="4400" b="1" dirty="0" err="1">
                <a:solidFill>
                  <a:srgbClr val="C52609"/>
                </a:solidFill>
                <a:latin typeface="+mj-lt"/>
              </a:rPr>
              <a:t>Certificate</a:t>
            </a:r>
            <a:endParaRPr lang="hr-HR" sz="4400" b="1" dirty="0">
              <a:solidFill>
                <a:srgbClr val="C5260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44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8827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</a:t>
            </a:r>
            <a:endParaRPr lang="hr-HR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2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956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2033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9245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110001011110000</a:t>
            </a:r>
            <a:endParaRPr lang="hr-HR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8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242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4719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0061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110001011110000</a:t>
            </a:r>
            <a:r>
              <a:rPr lang="hr-HR" sz="4400" b="1" dirty="0">
                <a:solidFill>
                  <a:srgbClr val="7030A0"/>
                </a:solidFill>
              </a:rPr>
              <a:t>10111011</a:t>
            </a:r>
            <a:endParaRPr lang="hr-HR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9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7A17D8-2B62-8CFC-0DF7-B15DC03AAD74}"/>
              </a:ext>
            </a:extLst>
          </p:cNvPr>
          <p:cNvGrpSpPr/>
          <p:nvPr/>
        </p:nvGrpSpPr>
        <p:grpSpPr>
          <a:xfrm>
            <a:off x="3216910" y="3056176"/>
            <a:ext cx="5758180" cy="372824"/>
            <a:chOff x="3216910" y="3056176"/>
            <a:chExt cx="5758180" cy="37282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DA5662-292A-3377-8D1C-B90D19F72EFF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342900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2F259-2973-5CC4-22AD-FC8550BCCAE6}"/>
                </a:ext>
              </a:extLst>
            </p:cNvPr>
            <p:cNvSpPr txBox="1"/>
            <p:nvPr/>
          </p:nvSpPr>
          <p:spPr>
            <a:xfrm>
              <a:off x="3216910" y="3056176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parameters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6F006C-C9DB-11C1-4C8A-42084AFF1535}"/>
              </a:ext>
            </a:extLst>
          </p:cNvPr>
          <p:cNvGrpSpPr/>
          <p:nvPr/>
        </p:nvGrpSpPr>
        <p:grpSpPr>
          <a:xfrm>
            <a:off x="3216910" y="1618061"/>
            <a:ext cx="5758180" cy="372824"/>
            <a:chOff x="3216910" y="1618061"/>
            <a:chExt cx="5758180" cy="37282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2BB0C-551D-20A0-5564-302038C64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199088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2230BA-4CA8-0611-8274-9C5B6B7602B7}"/>
                </a:ext>
              </a:extLst>
            </p:cNvPr>
            <p:cNvSpPr txBox="1"/>
            <p:nvPr/>
          </p:nvSpPr>
          <p:spPr>
            <a:xfrm>
              <a:off x="3216910" y="1618061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E985C-D157-E02F-0C3D-1880EB3A700C}"/>
              </a:ext>
            </a:extLst>
          </p:cNvPr>
          <p:cNvGrpSpPr/>
          <p:nvPr/>
        </p:nvGrpSpPr>
        <p:grpSpPr>
          <a:xfrm>
            <a:off x="3216910" y="5388570"/>
            <a:ext cx="5758180" cy="923330"/>
            <a:chOff x="3216910" y="5388570"/>
            <a:chExt cx="5758180" cy="92333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2A26D4-96C5-2FC4-C18C-F6552A86C5DE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630872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7B4848-BFF4-6FC2-3447-DF1351ED245F}"/>
                </a:ext>
              </a:extLst>
            </p:cNvPr>
            <p:cNvSpPr txBox="1"/>
            <p:nvPr/>
          </p:nvSpPr>
          <p:spPr>
            <a:xfrm>
              <a:off x="3216910" y="5388570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exponent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endParaRPr lang="hr-HR" b="1" dirty="0">
                <a:solidFill>
                  <a:srgbClr val="C52609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DHparams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DHpubS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DHpubC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signed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with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private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F8AC69-EAD5-46BC-D100-EADB950B1BF5}"/>
              </a:ext>
            </a:extLst>
          </p:cNvPr>
          <p:cNvGrpSpPr/>
          <p:nvPr/>
        </p:nvGrpSpPr>
        <p:grpSpPr>
          <a:xfrm>
            <a:off x="3216910" y="3948708"/>
            <a:ext cx="5758180" cy="923330"/>
            <a:chOff x="3216910" y="3948708"/>
            <a:chExt cx="5758180" cy="92333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FA9637-FB0B-39CD-13D3-C571B8FA6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487045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3EE745-32FC-686B-261D-7C61652B214F}"/>
                </a:ext>
              </a:extLst>
            </p:cNvPr>
            <p:cNvSpPr txBox="1"/>
            <p:nvPr/>
          </p:nvSpPr>
          <p:spPr>
            <a:xfrm>
              <a:off x="3216910" y="3948708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and</a:t>
              </a:r>
              <a:endParaRPr lang="hr-HR" b="1" dirty="0">
                <a:solidFill>
                  <a:srgbClr val="0070C0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signed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with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private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8DDBB-1616-1564-36AF-AF356644CF6A}"/>
              </a:ext>
            </a:extLst>
          </p:cNvPr>
          <p:cNvCxnSpPr>
            <a:cxnSpLocks/>
          </p:cNvCxnSpPr>
          <p:nvPr/>
        </p:nvCxnSpPr>
        <p:spPr>
          <a:xfrm>
            <a:off x="1773098" y="4140345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56735-3DD2-B4D7-B56A-F95EF7FDAA19}"/>
              </a:ext>
            </a:extLst>
          </p:cNvPr>
          <p:cNvSpPr txBox="1"/>
          <p:nvPr/>
        </p:nvSpPr>
        <p:spPr>
          <a:xfrm>
            <a:off x="692327" y="5658741"/>
            <a:ext cx="216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127C2F-6DCC-6325-E889-56A138AE7897}"/>
              </a:ext>
            </a:extLst>
          </p:cNvPr>
          <p:cNvSpPr txBox="1"/>
          <p:nvPr/>
        </p:nvSpPr>
        <p:spPr>
          <a:xfrm>
            <a:off x="9770968" y="5935740"/>
            <a:ext cx="129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8CD33C-9995-BF2F-AEF7-6F62AF93844D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10418902" y="4870449"/>
            <a:ext cx="0" cy="1065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2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 uiExpand="1" build="p"/>
      <p:bldP spid="42" grpId="0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371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19791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78527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110001011110000</a:t>
            </a:r>
            <a:r>
              <a:rPr lang="hr-HR" sz="4400" b="1" dirty="0">
                <a:solidFill>
                  <a:srgbClr val="7030A0"/>
                </a:solidFill>
              </a:rPr>
              <a:t>10111011</a:t>
            </a:r>
            <a:r>
              <a:rPr lang="hr-HR" sz="4400" b="1" dirty="0">
                <a:solidFill>
                  <a:srgbClr val="FFC000"/>
                </a:solidFill>
              </a:rPr>
              <a:t>11010111</a:t>
            </a:r>
          </a:p>
        </p:txBody>
      </p:sp>
    </p:spTree>
    <p:extLst>
      <p:ext uri="{BB962C8B-B14F-4D97-AF65-F5344CB8AC3E}">
        <p14:creationId xmlns:p14="http://schemas.microsoft.com/office/powerpoint/2010/main" val="423079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</a:rPr>
              <a:t>11100010</a:t>
            </a:r>
            <a:r>
              <a:rPr lang="hr-HR" b="1" dirty="0">
                <a:solidFill>
                  <a:schemeClr val="accent3"/>
                </a:solidFill>
              </a:rPr>
              <a:t>10100110</a:t>
            </a:r>
            <a:r>
              <a:rPr lang="hr-HR" b="1" dirty="0">
                <a:solidFill>
                  <a:srgbClr val="0070C0"/>
                </a:solidFill>
              </a:rPr>
              <a:t>1100010111110000</a:t>
            </a:r>
            <a:r>
              <a:rPr lang="hr-HR" b="1" dirty="0">
                <a:solidFill>
                  <a:srgbClr val="7030A0"/>
                </a:solidFill>
              </a:rPr>
              <a:t>10111011</a:t>
            </a:r>
            <a:r>
              <a:rPr lang="hr-HR" b="1" dirty="0">
                <a:solidFill>
                  <a:srgbClr val="FFC000"/>
                </a:solidFill>
              </a:rPr>
              <a:t>11010111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8E3586-1814-91F2-9B91-6CCF4D00C28C}"/>
              </a:ext>
            </a:extLst>
          </p:cNvPr>
          <p:cNvSpPr txBox="1">
            <a:spLocks/>
          </p:cNvSpPr>
          <p:nvPr/>
        </p:nvSpPr>
        <p:spPr>
          <a:xfrm>
            <a:off x="838200" y="4889382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286A37-AFBB-8060-16C3-A84F23862051}"/>
              </a:ext>
            </a:extLst>
          </p:cNvPr>
          <p:cNvGrpSpPr/>
          <p:nvPr/>
        </p:nvGrpSpPr>
        <p:grpSpPr>
          <a:xfrm>
            <a:off x="4368678" y="3136612"/>
            <a:ext cx="2215991" cy="1752770"/>
            <a:chOff x="4368678" y="3136612"/>
            <a:chExt cx="2215991" cy="17527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4D792C-3B4D-BE08-28AE-02067403975B}"/>
                </a:ext>
              </a:extLst>
            </p:cNvPr>
            <p:cNvSpPr txBox="1"/>
            <p:nvPr/>
          </p:nvSpPr>
          <p:spPr>
            <a:xfrm rot="5400000">
              <a:off x="4795737" y="3100450"/>
              <a:ext cx="136187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3800" b="1" dirty="0">
                  <a:highlight>
                    <a:srgbClr val="FFFFFF"/>
                  </a:highlight>
                </a:rPr>
                <a:t>→</a:t>
              </a:r>
              <a:endParaRPr lang="hr-HR" sz="13800" b="1" dirty="0">
                <a:solidFill>
                  <a:schemeClr val="accent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631758-1F21-3F43-1332-097701548E7E}"/>
                </a:ext>
              </a:extLst>
            </p:cNvPr>
            <p:cNvSpPr txBox="1"/>
            <p:nvPr/>
          </p:nvSpPr>
          <p:spPr>
            <a:xfrm>
              <a:off x="4615297" y="3136612"/>
              <a:ext cx="1814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b="1" dirty="0"/>
                <a:t>AES-CTR</a:t>
              </a:r>
              <a:endParaRPr lang="hr-H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298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Cha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038A2D-DD97-24AC-85FE-D3D147CC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2788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64618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   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01100101</a:t>
            </a:r>
            <a:r>
              <a:rPr lang="hr-HR" b="1" dirty="0">
                <a:solidFill>
                  <a:schemeClr val="accent3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01101111</a:t>
            </a:r>
            <a:r>
              <a:rPr lang="hr-HR" b="1" dirty="0">
                <a:solidFill>
                  <a:srgbClr val="7030A0"/>
                </a:solidFill>
              </a:rPr>
              <a:t>   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00100001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359B6-316F-98E7-8ED3-B2F6E33D08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/>
              <a:t>Buffer: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4102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</a:p>
          <a:p>
            <a:pPr marL="0" indent="0">
              <a:buNone/>
            </a:pP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01100101</a:t>
            </a: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</a:p>
          <a:p>
            <a:pPr marL="0" indent="0">
              <a:buNone/>
            </a:pP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01101111</a:t>
            </a:r>
          </a:p>
          <a:p>
            <a:pPr marL="0" indent="0">
              <a:buNone/>
            </a:pP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00100001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359B6-316F-98E7-8ED3-B2F6E33D08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/>
              <a:t>Buffer: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39047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72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„H”</a:t>
            </a:r>
            <a:endParaRPr lang="hr-HR" b="1" dirty="0">
              <a:solidFill>
                <a:srgbClr val="C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01100101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101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„e”</a:t>
            </a:r>
            <a:endParaRPr lang="hr-HR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108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„l”</a:t>
            </a:r>
            <a:endParaRPr lang="hr-HR" b="1" dirty="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108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„l”</a:t>
            </a:r>
            <a:endParaRPr lang="hr-HR" b="1" dirty="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01101111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111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„o”</a:t>
            </a:r>
            <a:endParaRPr lang="hr-HR" b="1" dirty="0">
              <a:solidFill>
                <a:srgbClr val="7030A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00100001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33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„!”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359B6-316F-98E7-8ED3-B2F6E33D08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/>
              <a:t>Buffer: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52130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350"/>
            <a:ext cx="10515600" cy="2762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16600" b="1" dirty="0">
                <a:highlight>
                  <a:srgbClr val="FFFFFF"/>
                </a:highlight>
              </a:rPr>
              <a:t>„</a:t>
            </a:r>
            <a:r>
              <a:rPr lang="hr-HR" sz="16600" b="1" dirty="0" err="1">
                <a:solidFill>
                  <a:srgbClr val="C00000"/>
                </a:solidFill>
                <a:highlight>
                  <a:srgbClr val="FFFFFF"/>
                </a:highlight>
              </a:rPr>
              <a:t>H</a:t>
            </a:r>
            <a:r>
              <a:rPr lang="hr-HR" sz="16600" b="1" dirty="0" err="1">
                <a:solidFill>
                  <a:schemeClr val="accent3"/>
                </a:solidFill>
                <a:highlight>
                  <a:srgbClr val="FFFFFF"/>
                </a:highlight>
              </a:rPr>
              <a:t>e</a:t>
            </a:r>
            <a:r>
              <a:rPr lang="hr-HR" sz="16600" b="1" dirty="0" err="1">
                <a:solidFill>
                  <a:srgbClr val="0070C0"/>
                </a:solidFill>
                <a:highlight>
                  <a:srgbClr val="FFFFFF"/>
                </a:highlight>
              </a:rPr>
              <a:t>ll</a:t>
            </a:r>
            <a:r>
              <a:rPr lang="hr-HR" sz="16600" b="1" dirty="0" err="1">
                <a:solidFill>
                  <a:srgbClr val="7030A0"/>
                </a:solidFill>
                <a:highlight>
                  <a:srgbClr val="FFFFFF"/>
                </a:highlight>
              </a:rPr>
              <a:t>o</a:t>
            </a:r>
            <a:r>
              <a:rPr lang="hr-HR" sz="16600" b="1" dirty="0">
                <a:solidFill>
                  <a:srgbClr val="FFC000"/>
                </a:solidFill>
                <a:highlight>
                  <a:srgbClr val="FFFFFF"/>
                </a:highlight>
              </a:rPr>
              <a:t>!</a:t>
            </a:r>
            <a:r>
              <a:rPr lang="hr-HR" sz="16600" b="1" dirty="0">
                <a:highlight>
                  <a:srgbClr val="FFFFFF"/>
                </a:highlight>
              </a:rPr>
              <a:t>”</a:t>
            </a:r>
            <a:endParaRPr lang="hr-HR" sz="16600" b="1" dirty="0"/>
          </a:p>
          <a:p>
            <a:pPr marL="0" indent="0" algn="ctr">
              <a:buNone/>
            </a:pPr>
            <a:endParaRPr lang="hr-HR" sz="16600" b="1" dirty="0">
              <a:solidFill>
                <a:schemeClr val="accent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hr-HR" sz="16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1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EFB39B-6F4B-20C1-FEC7-92E440F0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C00000"/>
                </a:solidFill>
              </a:rPr>
              <a:t>AES </a:t>
            </a:r>
            <a:r>
              <a:rPr lang="hr-HR" b="1" dirty="0" err="1">
                <a:solidFill>
                  <a:srgbClr val="C00000"/>
                </a:solidFill>
              </a:rPr>
              <a:t>Counter</a:t>
            </a:r>
            <a:r>
              <a:rPr lang="hr-HR" b="1" dirty="0">
                <a:solidFill>
                  <a:srgbClr val="C00000"/>
                </a:solidFill>
              </a:rPr>
              <a:t> Mode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DA5E-98CE-80EC-3C19-477FFB34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7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622D-1354-6BFC-26CA-636B11819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r-HR" sz="16600" b="1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5423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8B3D24-72DF-F269-EA90-02B14F837226}"/>
              </a:ext>
            </a:extLst>
          </p:cNvPr>
          <p:cNvGrpSpPr/>
          <p:nvPr/>
        </p:nvGrpSpPr>
        <p:grpSpPr>
          <a:xfrm>
            <a:off x="3216910" y="1618061"/>
            <a:ext cx="5758180" cy="372824"/>
            <a:chOff x="3216910" y="1618061"/>
            <a:chExt cx="5758180" cy="37282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2BB0C-551D-20A0-5564-302038C64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199088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2230BA-4CA8-0611-8274-9C5B6B7602B7}"/>
                </a:ext>
              </a:extLst>
            </p:cNvPr>
            <p:cNvSpPr txBox="1"/>
            <p:nvPr/>
          </p:nvSpPr>
          <p:spPr>
            <a:xfrm>
              <a:off x="3216910" y="1618061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C719965-0FEB-839F-BDF9-B46272893F27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</p:spTree>
    <p:extLst>
      <p:ext uri="{BB962C8B-B14F-4D97-AF65-F5344CB8AC3E}">
        <p14:creationId xmlns:p14="http://schemas.microsoft.com/office/powerpoint/2010/main" val="200990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25791F7-5177-1D62-329A-5AE9D9B46C6A}"/>
              </a:ext>
            </a:extLst>
          </p:cNvPr>
          <p:cNvGrpSpPr/>
          <p:nvPr/>
        </p:nvGrpSpPr>
        <p:grpSpPr>
          <a:xfrm>
            <a:off x="3216910" y="3056176"/>
            <a:ext cx="5758180" cy="372824"/>
            <a:chOff x="3216910" y="3056176"/>
            <a:chExt cx="5758180" cy="37282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DA5662-292A-3377-8D1C-B90D19F72EFF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342900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2F259-2973-5CC4-22AD-FC8550BCCAE6}"/>
                </a:ext>
              </a:extLst>
            </p:cNvPr>
            <p:cNvSpPr txBox="1"/>
            <p:nvPr/>
          </p:nvSpPr>
          <p:spPr>
            <a:xfrm>
              <a:off x="3216910" y="3056176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parameters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1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A5662-292A-3377-8D1C-B90D19F72EFF}"/>
              </a:ext>
            </a:extLst>
          </p:cNvPr>
          <p:cNvCxnSpPr>
            <a:cxnSpLocks/>
          </p:cNvCxnSpPr>
          <p:nvPr/>
        </p:nvCxnSpPr>
        <p:spPr>
          <a:xfrm>
            <a:off x="3216910" y="342900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2F259-2973-5CC4-22AD-FC8550BCCAE6}"/>
              </a:ext>
            </a:extLst>
          </p:cNvPr>
          <p:cNvSpPr txBox="1"/>
          <p:nvPr/>
        </p:nvSpPr>
        <p:spPr>
          <a:xfrm>
            <a:off x="3216910" y="3056176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4506C2-F98C-1B04-6E28-F220B6B88BD9}"/>
              </a:ext>
            </a:extLst>
          </p:cNvPr>
          <p:cNvGrpSpPr/>
          <p:nvPr/>
        </p:nvGrpSpPr>
        <p:grpSpPr>
          <a:xfrm>
            <a:off x="3216910" y="3948708"/>
            <a:ext cx="5758180" cy="923330"/>
            <a:chOff x="3216910" y="3948708"/>
            <a:chExt cx="5758180" cy="92333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FA9637-FB0B-39CD-13D3-C571B8FA6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487045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3EE745-32FC-686B-261D-7C61652B214F}"/>
                </a:ext>
              </a:extLst>
            </p:cNvPr>
            <p:cNvSpPr txBox="1"/>
            <p:nvPr/>
          </p:nvSpPr>
          <p:spPr>
            <a:xfrm>
              <a:off x="3216910" y="3948708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and</a:t>
              </a:r>
              <a:endParaRPr lang="hr-HR" b="1" dirty="0">
                <a:solidFill>
                  <a:srgbClr val="0070C0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signed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with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private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19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A5662-292A-3377-8D1C-B90D19F72EFF}"/>
              </a:ext>
            </a:extLst>
          </p:cNvPr>
          <p:cNvCxnSpPr>
            <a:cxnSpLocks/>
          </p:cNvCxnSpPr>
          <p:nvPr/>
        </p:nvCxnSpPr>
        <p:spPr>
          <a:xfrm>
            <a:off x="3216910" y="342900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FA9637-FB0B-39CD-13D3-C571B8FA6844}"/>
              </a:ext>
            </a:extLst>
          </p:cNvPr>
          <p:cNvCxnSpPr>
            <a:cxnSpLocks/>
          </p:cNvCxnSpPr>
          <p:nvPr/>
        </p:nvCxnSpPr>
        <p:spPr>
          <a:xfrm flipH="1">
            <a:off x="3216910" y="487045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2F259-2973-5CC4-22AD-FC8550BCCAE6}"/>
              </a:ext>
            </a:extLst>
          </p:cNvPr>
          <p:cNvSpPr txBox="1"/>
          <p:nvPr/>
        </p:nvSpPr>
        <p:spPr>
          <a:xfrm>
            <a:off x="3216910" y="3056176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6959A1-9715-3647-1EE3-3DA71A6D3B47}"/>
              </a:ext>
            </a:extLst>
          </p:cNvPr>
          <p:cNvGrpSpPr/>
          <p:nvPr/>
        </p:nvGrpSpPr>
        <p:grpSpPr>
          <a:xfrm>
            <a:off x="3216910" y="5388570"/>
            <a:ext cx="5758180" cy="923330"/>
            <a:chOff x="3216910" y="5388570"/>
            <a:chExt cx="5758180" cy="92333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2A26D4-96C5-2FC4-C18C-F6552A86C5DE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630872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7B4848-BFF4-6FC2-3447-DF1351ED245F}"/>
                </a:ext>
              </a:extLst>
            </p:cNvPr>
            <p:cNvSpPr txBox="1"/>
            <p:nvPr/>
          </p:nvSpPr>
          <p:spPr>
            <a:xfrm>
              <a:off x="3216910" y="5388570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exponent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endParaRPr lang="hr-HR" b="1" dirty="0">
                <a:solidFill>
                  <a:srgbClr val="C52609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DHparams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DHpubS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DHpubC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signed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with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private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23EE745-32FC-686B-261D-7C61652B214F}"/>
              </a:ext>
            </a:extLst>
          </p:cNvPr>
          <p:cNvSpPr txBox="1"/>
          <p:nvPr/>
        </p:nvSpPr>
        <p:spPr>
          <a:xfrm>
            <a:off x="3216910" y="3948708"/>
            <a:ext cx="5758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endParaRPr lang="hr-HR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signed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with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8DDBB-1616-1564-36AF-AF356644CF6A}"/>
              </a:ext>
            </a:extLst>
          </p:cNvPr>
          <p:cNvCxnSpPr>
            <a:cxnSpLocks/>
          </p:cNvCxnSpPr>
          <p:nvPr/>
        </p:nvCxnSpPr>
        <p:spPr>
          <a:xfrm>
            <a:off x="1773098" y="4140345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56735-3DD2-B4D7-B56A-F95EF7FDAA19}"/>
              </a:ext>
            </a:extLst>
          </p:cNvPr>
          <p:cNvSpPr txBox="1"/>
          <p:nvPr/>
        </p:nvSpPr>
        <p:spPr>
          <a:xfrm>
            <a:off x="692327" y="5658741"/>
            <a:ext cx="216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A5662-292A-3377-8D1C-B90D19F72EFF}"/>
              </a:ext>
            </a:extLst>
          </p:cNvPr>
          <p:cNvCxnSpPr>
            <a:cxnSpLocks/>
          </p:cNvCxnSpPr>
          <p:nvPr/>
        </p:nvCxnSpPr>
        <p:spPr>
          <a:xfrm>
            <a:off x="3216910" y="342900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FA9637-FB0B-39CD-13D3-C571B8FA6844}"/>
              </a:ext>
            </a:extLst>
          </p:cNvPr>
          <p:cNvCxnSpPr>
            <a:cxnSpLocks/>
          </p:cNvCxnSpPr>
          <p:nvPr/>
        </p:nvCxnSpPr>
        <p:spPr>
          <a:xfrm flipH="1">
            <a:off x="3216910" y="487045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2A26D4-96C5-2FC4-C18C-F6552A86C5DE}"/>
              </a:ext>
            </a:extLst>
          </p:cNvPr>
          <p:cNvCxnSpPr>
            <a:cxnSpLocks/>
          </p:cNvCxnSpPr>
          <p:nvPr/>
        </p:nvCxnSpPr>
        <p:spPr>
          <a:xfrm>
            <a:off x="3216910" y="630872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2F259-2973-5CC4-22AD-FC8550BCCAE6}"/>
              </a:ext>
            </a:extLst>
          </p:cNvPr>
          <p:cNvSpPr txBox="1"/>
          <p:nvPr/>
        </p:nvSpPr>
        <p:spPr>
          <a:xfrm>
            <a:off x="3216910" y="3056176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B4848-BFF4-6FC2-3447-DF1351ED245F}"/>
              </a:ext>
            </a:extLst>
          </p:cNvPr>
          <p:cNvSpPr txBox="1"/>
          <p:nvPr/>
        </p:nvSpPr>
        <p:spPr>
          <a:xfrm>
            <a:off x="3216910" y="5388570"/>
            <a:ext cx="5758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endParaRPr lang="hr-HR" b="1" dirty="0">
              <a:solidFill>
                <a:srgbClr val="C52609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DHparams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DHpubS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DHpubC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signed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with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3EE745-32FC-686B-261D-7C61652B214F}"/>
              </a:ext>
            </a:extLst>
          </p:cNvPr>
          <p:cNvSpPr txBox="1"/>
          <p:nvPr/>
        </p:nvSpPr>
        <p:spPr>
          <a:xfrm>
            <a:off x="3216910" y="3948708"/>
            <a:ext cx="5758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endParaRPr lang="hr-HR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signed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with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8DDBB-1616-1564-36AF-AF356644CF6A}"/>
              </a:ext>
            </a:extLst>
          </p:cNvPr>
          <p:cNvCxnSpPr>
            <a:cxnSpLocks/>
          </p:cNvCxnSpPr>
          <p:nvPr/>
        </p:nvCxnSpPr>
        <p:spPr>
          <a:xfrm>
            <a:off x="1773098" y="4140345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56735-3DD2-B4D7-B56A-F95EF7FDAA19}"/>
              </a:ext>
            </a:extLst>
          </p:cNvPr>
          <p:cNvSpPr txBox="1"/>
          <p:nvPr/>
        </p:nvSpPr>
        <p:spPr>
          <a:xfrm>
            <a:off x="692327" y="5658741"/>
            <a:ext cx="216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127C2F-6DCC-6325-E889-56A138AE7897}"/>
              </a:ext>
            </a:extLst>
          </p:cNvPr>
          <p:cNvSpPr txBox="1"/>
          <p:nvPr/>
        </p:nvSpPr>
        <p:spPr>
          <a:xfrm>
            <a:off x="9770968" y="5935740"/>
            <a:ext cx="129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8CD33C-9995-BF2F-AEF7-6F62AF93844D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10418902" y="4870449"/>
            <a:ext cx="0" cy="1065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r>
              <a:rPr lang="hr-HR" b="1" dirty="0">
                <a:solidFill>
                  <a:srgbClr val="C52609"/>
                </a:solidFill>
              </a:rPr>
              <a:t>: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36423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[0, 1, 0, 0, 1, 0,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[0, 1, 1, 0, 0, 1, 0,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[0, 1, 1,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[0, 0, 1, 0, 0, 0, 0,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5CC125-C70B-805E-9307-ECFB1CE0DEDA}"/>
              </a:ext>
            </a:extLst>
          </p:cNvPr>
          <p:cNvSpPr txBox="1">
            <a:spLocks/>
          </p:cNvSpPr>
          <p:nvPr/>
        </p:nvSpPr>
        <p:spPr>
          <a:xfrm>
            <a:off x="7711440" y="2673856"/>
            <a:ext cx="3642360" cy="112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 err="1">
                <a:highlight>
                  <a:srgbClr val="FFFFFF"/>
                </a:highlight>
              </a:rPr>
              <a:t>Steganography</a:t>
            </a:r>
            <a:r>
              <a:rPr lang="hr-HR" dirty="0">
                <a:highlight>
                  <a:srgbClr val="FFFFFF"/>
                </a:highlight>
              </a:rPr>
              <a:t> </a:t>
            </a:r>
            <a:r>
              <a:rPr lang="hr-HR" dirty="0" err="1">
                <a:highlight>
                  <a:srgbClr val="FFFFFF"/>
                </a:highlight>
              </a:rPr>
              <a:t>key</a:t>
            </a:r>
            <a:r>
              <a:rPr lang="hr-HR" dirty="0">
                <a:highlight>
                  <a:srgbClr val="FFFFFF"/>
                </a:highlight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2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</a:rPr>
              <a:t>[1, 0, 1, 0, 0, 0, 1, 1]</a:t>
            </a:r>
            <a:endParaRPr lang="hr-H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A4645-B0FB-1B44-2E5D-5899F3AFB287}"/>
              </a:ext>
            </a:extLst>
          </p:cNvPr>
          <p:cNvSpPr txBox="1">
            <a:spLocks/>
          </p:cNvSpPr>
          <p:nvPr/>
        </p:nvSpPr>
        <p:spPr>
          <a:xfrm>
            <a:off x="4480560" y="3687370"/>
            <a:ext cx="3230880" cy="1125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7200" b="1" dirty="0">
                <a:highlight>
                  <a:srgbClr val="FFFFFF"/>
                </a:highlight>
              </a:rPr>
              <a:t>XOR</a:t>
            </a:r>
            <a:endParaRPr lang="hr-HR" sz="2400" b="1" dirty="0"/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r>
              <a:rPr lang="hr-HR" b="1" dirty="0">
                <a:solidFill>
                  <a:srgbClr val="C52609"/>
                </a:solidFill>
              </a:rPr>
              <a:t>: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36423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[0, 1, 0, 0, 1, 0,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[0, 1, 1, 0, 0, 1, 0,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[0, 1, 1,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[0, 0, 1, 0, 0, 0, 0,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4BBBA0-1A37-ADD3-695D-29D2253116FE}"/>
              </a:ext>
            </a:extLst>
          </p:cNvPr>
          <p:cNvSpPr txBox="1">
            <a:spLocks/>
          </p:cNvSpPr>
          <p:nvPr/>
        </p:nvSpPr>
        <p:spPr>
          <a:xfrm>
            <a:off x="7711442" y="2673856"/>
            <a:ext cx="36423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[1, 1,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0,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[1, 1, 0, 0, 0, 1, 1,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0,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0,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[1, 1, 0,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[1, 0, 0, 0, 0, 0, 1, 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AAD04-6144-2606-3ABB-DE1C63DA89BA}"/>
              </a:ext>
            </a:extLst>
          </p:cNvPr>
          <p:cNvSpPr txBox="1">
            <a:spLocks/>
          </p:cNvSpPr>
          <p:nvPr/>
        </p:nvSpPr>
        <p:spPr>
          <a:xfrm>
            <a:off x="4480560" y="3687370"/>
            <a:ext cx="3230880" cy="1125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7200" b="1" dirty="0">
                <a:highlight>
                  <a:srgbClr val="FFFFFF"/>
                </a:highlight>
              </a:rPr>
              <a:t>→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9CA83A8-461D-1E76-5F1B-3E4AC88ECC28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8202983" y="4949244"/>
            <a:ext cx="452016" cy="220726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441DC1-C4DF-9D9A-DBF9-9EB2D2F4F4E8}"/>
              </a:ext>
            </a:extLst>
          </p:cNvPr>
          <p:cNvSpPr txBox="1"/>
          <p:nvPr/>
        </p:nvSpPr>
        <p:spPr>
          <a:xfrm>
            <a:off x="5970272" y="5961804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endParaRPr lang="hr-HR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r>
              <a:rPr lang="hr-HR" b="1" dirty="0">
                <a:solidFill>
                  <a:srgbClr val="C52609"/>
                </a:solidFill>
              </a:rPr>
              <a:t>: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Code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35915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[1, 1,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0,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[1, 1, 0, 0, 0, 1, 1, 0]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[1, 1, 0, 0, 1, 1, 1, 1]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[1, 1, 0, 0, 1, 1, 1, 1]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[1, 1, 0, 0, 1, 1, 0, 0]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[1, 0, 0, 0, 0, 0, 1, 0]</a:t>
            </a:r>
          </a:p>
          <a:p>
            <a:pPr marL="0" indent="0">
              <a:buNone/>
            </a:pPr>
            <a:r>
              <a:rPr lang="hr-HR" b="1" dirty="0"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7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4C18-D466-A370-8704-5864FDC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3720" cy="1325563"/>
          </a:xfrm>
        </p:spPr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Encryption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BF0FDD-C88C-9353-A5A0-A1C0801BB60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3645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1752A-5745-EC9A-4EA8-AEFA6E039C1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5918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CB89D-96BF-F484-9751-40C3E45990D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13645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46D689-1EA4-8E13-7AF0-E34EDD934719}"/>
              </a:ext>
            </a:extLst>
          </p:cNvPr>
          <p:cNvGrpSpPr/>
          <p:nvPr/>
        </p:nvGrpSpPr>
        <p:grpSpPr>
          <a:xfrm>
            <a:off x="1993392" y="4869178"/>
            <a:ext cx="292608" cy="292608"/>
            <a:chOff x="1993392" y="4869178"/>
            <a:chExt cx="292608" cy="2926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31434F-1E8F-DFB4-BD45-34677667E776}"/>
                </a:ext>
              </a:extLst>
            </p:cNvPr>
            <p:cNvSpPr/>
            <p:nvPr/>
          </p:nvSpPr>
          <p:spPr>
            <a:xfrm>
              <a:off x="199339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397D3F-33BD-778B-13C3-1BFCBFC6E3A4}"/>
                </a:ext>
              </a:extLst>
            </p:cNvPr>
            <p:cNvCxnSpPr>
              <a:stCxn id="16" idx="0"/>
              <a:endCxn id="16" idx="4"/>
            </p:cNvCxnSpPr>
            <p:nvPr/>
          </p:nvCxnSpPr>
          <p:spPr>
            <a:xfrm>
              <a:off x="213969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A038C0-1FB0-FD66-DC4A-E59A8D2A04DD}"/>
                </a:ext>
              </a:extLst>
            </p:cNvPr>
            <p:cNvCxnSpPr>
              <a:cxnSpLocks/>
              <a:stCxn id="16" idx="2"/>
              <a:endCxn id="16" idx="6"/>
            </p:cNvCxnSpPr>
            <p:nvPr/>
          </p:nvCxnSpPr>
          <p:spPr>
            <a:xfrm>
              <a:off x="199339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3E7146-6A83-6EC3-06E0-3001D2051259}"/>
              </a:ext>
            </a:extLst>
          </p:cNvPr>
          <p:cNvCxnSpPr>
            <a:cxnSpLocks/>
          </p:cNvCxnSpPr>
          <p:nvPr/>
        </p:nvCxnSpPr>
        <p:spPr>
          <a:xfrm>
            <a:off x="145339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F0A71F-C4D5-FFAB-665D-AB728F9176CE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213969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51D963D-097B-663F-4474-679581ACF5DA}"/>
              </a:ext>
            </a:extLst>
          </p:cNvPr>
          <p:cNvGrpSpPr/>
          <p:nvPr/>
        </p:nvGrpSpPr>
        <p:grpSpPr>
          <a:xfrm>
            <a:off x="1777365" y="3429000"/>
            <a:ext cx="718185" cy="720089"/>
            <a:chOff x="1777365" y="3429000"/>
            <a:chExt cx="718185" cy="7200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E5BE4F-90F5-7D04-73E2-903E8D071428}"/>
                </a:ext>
              </a:extLst>
            </p:cNvPr>
            <p:cNvSpPr/>
            <p:nvPr/>
          </p:nvSpPr>
          <p:spPr>
            <a:xfrm>
              <a:off x="177736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ED5FA5-41EF-EC54-9C7C-B68435D87D32}"/>
                </a:ext>
              </a:extLst>
            </p:cNvPr>
            <p:cNvSpPr txBox="1"/>
            <p:nvPr/>
          </p:nvSpPr>
          <p:spPr>
            <a:xfrm>
              <a:off x="177736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E8A7F48-03F4-47C2-C62C-E9B1B2652B71}"/>
              </a:ext>
            </a:extLst>
          </p:cNvPr>
          <p:cNvSpPr txBox="1"/>
          <p:nvPr/>
        </p:nvSpPr>
        <p:spPr>
          <a:xfrm>
            <a:off x="105918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1668EE-5543-DB9A-1C52-920FC0A97D4E}"/>
              </a:ext>
            </a:extLst>
          </p:cNvPr>
          <p:cNvSpPr txBox="1"/>
          <p:nvPr/>
        </p:nvSpPr>
        <p:spPr>
          <a:xfrm>
            <a:off x="34099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86442B-794A-3F66-E207-C2224D3834B0}"/>
              </a:ext>
            </a:extLst>
          </p:cNvPr>
          <p:cNvSpPr txBox="1"/>
          <p:nvPr/>
        </p:nvSpPr>
        <p:spPr>
          <a:xfrm>
            <a:off x="340996" y="4701721"/>
            <a:ext cx="11107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r>
              <a:rPr lang="hr-HR" b="1" dirty="0">
                <a:solidFill>
                  <a:srgbClr val="00B0F0"/>
                </a:solidFill>
              </a:rPr>
              <a:t> [1]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64DA41-88B4-5744-242C-AF024C8C7E8F}"/>
              </a:ext>
            </a:extLst>
          </p:cNvPr>
          <p:cNvSpPr txBox="1"/>
          <p:nvPr/>
        </p:nvSpPr>
        <p:spPr>
          <a:xfrm>
            <a:off x="1374911" y="5701784"/>
            <a:ext cx="15230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[1]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496AD0-DD0A-6C01-337B-74BD3A19324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077372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12D69B-E0BE-80DD-E9AE-E04883FC1D0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69645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BF6336-6DA0-3DF7-39CD-A844FA158C3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077372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E5793BB-3B86-A08B-C54F-7D9F543799DD}"/>
              </a:ext>
            </a:extLst>
          </p:cNvPr>
          <p:cNvGrpSpPr/>
          <p:nvPr/>
        </p:nvGrpSpPr>
        <p:grpSpPr>
          <a:xfrm>
            <a:off x="10630662" y="4869178"/>
            <a:ext cx="292608" cy="292608"/>
            <a:chOff x="10630662" y="4869178"/>
            <a:chExt cx="292608" cy="29260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B7969EC-EBF2-9425-067A-B7AD52027030}"/>
                </a:ext>
              </a:extLst>
            </p:cNvPr>
            <p:cNvSpPr/>
            <p:nvPr/>
          </p:nvSpPr>
          <p:spPr>
            <a:xfrm>
              <a:off x="1063066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F1980A-8882-B833-5E25-EE7EDEF51E62}"/>
                </a:ext>
              </a:extLst>
            </p:cNvPr>
            <p:cNvCxnSpPr>
              <a:stCxn id="48" idx="0"/>
              <a:endCxn id="48" idx="4"/>
            </p:cNvCxnSpPr>
            <p:nvPr/>
          </p:nvCxnSpPr>
          <p:spPr>
            <a:xfrm>
              <a:off x="1077696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9166CB2-67D6-3480-562A-2CCD37EC1D7D}"/>
                </a:ext>
              </a:extLst>
            </p:cNvPr>
            <p:cNvCxnSpPr>
              <a:stCxn id="48" idx="2"/>
              <a:endCxn id="48" idx="6"/>
            </p:cNvCxnSpPr>
            <p:nvPr/>
          </p:nvCxnSpPr>
          <p:spPr>
            <a:xfrm>
              <a:off x="1063066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9ACA37-BCE2-DDB7-0328-73359A57B29C}"/>
              </a:ext>
            </a:extLst>
          </p:cNvPr>
          <p:cNvCxnSpPr>
            <a:cxnSpLocks/>
          </p:cNvCxnSpPr>
          <p:nvPr/>
        </p:nvCxnSpPr>
        <p:spPr>
          <a:xfrm>
            <a:off x="1009066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76C4EB-1EC0-F438-F016-F727203919DC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1077696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BB5C6D-BB3F-A4EA-130C-D1A55E183BFF}"/>
              </a:ext>
            </a:extLst>
          </p:cNvPr>
          <p:cNvGrpSpPr/>
          <p:nvPr/>
        </p:nvGrpSpPr>
        <p:grpSpPr>
          <a:xfrm>
            <a:off x="10414635" y="3429000"/>
            <a:ext cx="718185" cy="720089"/>
            <a:chOff x="10414635" y="3429000"/>
            <a:chExt cx="718185" cy="72008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771AE0-996F-C5D3-D8E6-E87706645588}"/>
                </a:ext>
              </a:extLst>
            </p:cNvPr>
            <p:cNvSpPr/>
            <p:nvPr/>
          </p:nvSpPr>
          <p:spPr>
            <a:xfrm>
              <a:off x="1041463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674F5E-CB05-C039-6FD3-E8CD84F048F9}"/>
                </a:ext>
              </a:extLst>
            </p:cNvPr>
            <p:cNvSpPr txBox="1"/>
            <p:nvPr/>
          </p:nvSpPr>
          <p:spPr>
            <a:xfrm>
              <a:off x="1041463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487A505-B1EB-6558-A0D0-6A4C9E60F85A}"/>
              </a:ext>
            </a:extLst>
          </p:cNvPr>
          <p:cNvSpPr txBox="1"/>
          <p:nvPr/>
        </p:nvSpPr>
        <p:spPr>
          <a:xfrm>
            <a:off x="969645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n - 1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CF7E4-0CFD-865C-04F9-DDCDE81B964B}"/>
              </a:ext>
            </a:extLst>
          </p:cNvPr>
          <p:cNvSpPr txBox="1"/>
          <p:nvPr/>
        </p:nvSpPr>
        <p:spPr>
          <a:xfrm>
            <a:off x="897826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F41A08-E4BA-A94E-C7A5-396BF12EF1A3}"/>
              </a:ext>
            </a:extLst>
          </p:cNvPr>
          <p:cNvSpPr txBox="1"/>
          <p:nvPr/>
        </p:nvSpPr>
        <p:spPr>
          <a:xfrm>
            <a:off x="8978266" y="4701721"/>
            <a:ext cx="11107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r>
              <a:rPr lang="hr-HR" b="1" dirty="0">
                <a:solidFill>
                  <a:srgbClr val="00B0F0"/>
                </a:solidFill>
              </a:rPr>
              <a:t> [n]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85894-D880-E638-28BA-808A000D4E89}"/>
              </a:ext>
            </a:extLst>
          </p:cNvPr>
          <p:cNvSpPr txBox="1"/>
          <p:nvPr/>
        </p:nvSpPr>
        <p:spPr>
          <a:xfrm>
            <a:off x="10012183" y="5696188"/>
            <a:ext cx="15230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[n]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598B5A-E686-716D-5D74-78BEA76B6493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6229791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2A972-F027-0C74-F0F7-CB51097327D2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152513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1C6C43-92C0-8ADA-5A87-7073B23FC7F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229791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9C76D93-8DD5-2FAE-2C35-CFB8CB5B579E}"/>
              </a:ext>
            </a:extLst>
          </p:cNvPr>
          <p:cNvGrpSpPr/>
          <p:nvPr/>
        </p:nvGrpSpPr>
        <p:grpSpPr>
          <a:xfrm>
            <a:off x="6086725" y="4869178"/>
            <a:ext cx="292608" cy="292608"/>
            <a:chOff x="6086725" y="4869178"/>
            <a:chExt cx="292608" cy="29260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D943021-4C80-7B82-0DCC-C3F4A68827A0}"/>
                </a:ext>
              </a:extLst>
            </p:cNvPr>
            <p:cNvSpPr/>
            <p:nvPr/>
          </p:nvSpPr>
          <p:spPr>
            <a:xfrm>
              <a:off x="6086725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D0EDEE-D71B-23DF-67F9-682B49A16D39}"/>
                </a:ext>
              </a:extLst>
            </p:cNvPr>
            <p:cNvCxnSpPr>
              <a:stCxn id="62" idx="0"/>
              <a:endCxn id="62" idx="4"/>
            </p:cNvCxnSpPr>
            <p:nvPr/>
          </p:nvCxnSpPr>
          <p:spPr>
            <a:xfrm>
              <a:off x="6233029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C698D1A-1FCC-E18E-B8E6-8BF9C8C10012}"/>
                </a:ext>
              </a:extLst>
            </p:cNvPr>
            <p:cNvCxnSpPr>
              <a:cxnSpLocks/>
              <a:stCxn id="62" idx="2"/>
              <a:endCxn id="62" idx="6"/>
            </p:cNvCxnSpPr>
            <p:nvPr/>
          </p:nvCxnSpPr>
          <p:spPr>
            <a:xfrm>
              <a:off x="6086725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297456-94FB-7290-3577-E20EDC5B7384}"/>
              </a:ext>
            </a:extLst>
          </p:cNvPr>
          <p:cNvCxnSpPr>
            <a:cxnSpLocks/>
          </p:cNvCxnSpPr>
          <p:nvPr/>
        </p:nvCxnSpPr>
        <p:spPr>
          <a:xfrm>
            <a:off x="5546725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16F796-5FAD-8DA9-AF0E-DA39D04A5B07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6233029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CEFDEA-A812-89FE-1AA7-B6D8B880943A}"/>
              </a:ext>
            </a:extLst>
          </p:cNvPr>
          <p:cNvGrpSpPr/>
          <p:nvPr/>
        </p:nvGrpSpPr>
        <p:grpSpPr>
          <a:xfrm>
            <a:off x="5870698" y="3429000"/>
            <a:ext cx="718185" cy="720089"/>
            <a:chOff x="5870698" y="3429000"/>
            <a:chExt cx="718185" cy="72008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964014-BB17-ADAF-B3F3-E96A54583B9D}"/>
                </a:ext>
              </a:extLst>
            </p:cNvPr>
            <p:cNvSpPr/>
            <p:nvPr/>
          </p:nvSpPr>
          <p:spPr>
            <a:xfrm>
              <a:off x="5870698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A6BB82-A889-C311-DAAC-DE971670D262}"/>
                </a:ext>
              </a:extLst>
            </p:cNvPr>
            <p:cNvSpPr txBox="1"/>
            <p:nvPr/>
          </p:nvSpPr>
          <p:spPr>
            <a:xfrm>
              <a:off x="5870698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6B5AA08-9365-749F-2BF5-BBE1A3893E2F}"/>
              </a:ext>
            </a:extLst>
          </p:cNvPr>
          <p:cNvSpPr txBox="1"/>
          <p:nvPr/>
        </p:nvSpPr>
        <p:spPr>
          <a:xfrm>
            <a:off x="5152513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7534A3-A024-5358-6780-EC25159CDC43}"/>
              </a:ext>
            </a:extLst>
          </p:cNvPr>
          <p:cNvSpPr txBox="1"/>
          <p:nvPr/>
        </p:nvSpPr>
        <p:spPr>
          <a:xfrm>
            <a:off x="4434328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B03D11-C141-0A69-A3A3-FB193C18B144}"/>
              </a:ext>
            </a:extLst>
          </p:cNvPr>
          <p:cNvSpPr txBox="1"/>
          <p:nvPr/>
        </p:nvSpPr>
        <p:spPr>
          <a:xfrm>
            <a:off x="4434329" y="4701721"/>
            <a:ext cx="11107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r>
              <a:rPr lang="hr-HR" b="1" dirty="0">
                <a:solidFill>
                  <a:srgbClr val="00B0F0"/>
                </a:solidFill>
              </a:rPr>
              <a:t> [2]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D1259D-996D-FF02-3E8C-C20C215027E6}"/>
              </a:ext>
            </a:extLst>
          </p:cNvPr>
          <p:cNvSpPr txBox="1"/>
          <p:nvPr/>
        </p:nvSpPr>
        <p:spPr>
          <a:xfrm>
            <a:off x="5468245" y="5701784"/>
            <a:ext cx="15230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[2]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B38A31-EE9F-97A2-F29B-C8E38714A83C}"/>
              </a:ext>
            </a:extLst>
          </p:cNvPr>
          <p:cNvSpPr txBox="1"/>
          <p:nvPr/>
        </p:nvSpPr>
        <p:spPr>
          <a:xfrm>
            <a:off x="5370829" y="673963"/>
            <a:ext cx="6482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C00000"/>
                </a:solidFill>
              </a:rPr>
              <a:t>Ciphertext [i + 1] </a:t>
            </a:r>
            <a:r>
              <a:rPr lang="pl-PL" sz="2000" b="1" dirty="0"/>
              <a:t>= </a:t>
            </a:r>
            <a:r>
              <a:rPr lang="pl-PL" sz="2000" b="1" dirty="0">
                <a:solidFill>
                  <a:srgbClr val="92D050"/>
                </a:solidFill>
              </a:rPr>
              <a:t>E(</a:t>
            </a:r>
            <a:r>
              <a:rPr lang="pl-PL" sz="2000" b="1" dirty="0">
                <a:solidFill>
                  <a:srgbClr val="7030A0"/>
                </a:solidFill>
              </a:rPr>
              <a:t>Key</a:t>
            </a:r>
            <a:r>
              <a:rPr lang="pl-PL" sz="2000" b="1" dirty="0">
                <a:solidFill>
                  <a:srgbClr val="92D050"/>
                </a:solidFill>
              </a:rPr>
              <a:t>,</a:t>
            </a:r>
            <a:r>
              <a:rPr lang="pl-PL" sz="2000" b="1" dirty="0"/>
              <a:t> </a:t>
            </a:r>
            <a:r>
              <a:rPr lang="pl-PL" sz="2000" b="1" dirty="0">
                <a:solidFill>
                  <a:srgbClr val="FFC000"/>
                </a:solidFill>
              </a:rPr>
              <a:t>Counter + i</a:t>
            </a:r>
            <a:r>
              <a:rPr lang="pl-PL" sz="2000" b="1" dirty="0">
                <a:solidFill>
                  <a:srgbClr val="92D050"/>
                </a:solidFill>
              </a:rPr>
              <a:t>)</a:t>
            </a:r>
            <a:r>
              <a:rPr lang="pl-PL" sz="2000" b="1" dirty="0"/>
              <a:t> ⊕ </a:t>
            </a:r>
            <a:r>
              <a:rPr lang="pl-PL" sz="2000" b="1" dirty="0">
                <a:solidFill>
                  <a:srgbClr val="00B0F0"/>
                </a:solidFill>
              </a:rPr>
              <a:t>Plaintext [i + 1] </a:t>
            </a:r>
          </a:p>
          <a:p>
            <a:r>
              <a:rPr lang="pl-PL" sz="2000" b="1" dirty="0">
                <a:solidFill>
                  <a:srgbClr val="002060"/>
                </a:solidFill>
              </a:rPr>
              <a:t>i = 0, 1, ..., n − 1</a:t>
            </a:r>
            <a:endParaRPr lang="hr-HR" sz="2000" b="1" dirty="0">
              <a:solidFill>
                <a:srgbClr val="00206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A438A6-D0C3-64F1-581E-9898351EB794}"/>
              </a:ext>
            </a:extLst>
          </p:cNvPr>
          <p:cNvSpPr txBox="1"/>
          <p:nvPr/>
        </p:nvSpPr>
        <p:spPr>
          <a:xfrm>
            <a:off x="7307066" y="3276035"/>
            <a:ext cx="152298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4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04120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54" grpId="0"/>
      <p:bldP spid="55" grpId="0"/>
      <p:bldP spid="56" grpId="0"/>
      <p:bldP spid="57" grpId="0"/>
      <p:bldP spid="68" grpId="0"/>
      <p:bldP spid="69" grpId="0"/>
      <p:bldP spid="70" grpId="0"/>
      <p:bldP spid="71" grpId="0"/>
      <p:bldP spid="73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4C18-D466-A370-8704-5864FDC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3560" cy="1325563"/>
          </a:xfrm>
        </p:spPr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Decryption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453F17-7533-9A5A-7F60-F8B0FD97C864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13645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A30FEF-602F-A110-92D3-2CD8DD7B877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05918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A74579-DA29-A296-705A-9599F342BE89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213645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C35002-7A6A-4243-F091-E9E15A5E1B43}"/>
              </a:ext>
            </a:extLst>
          </p:cNvPr>
          <p:cNvGrpSpPr/>
          <p:nvPr/>
        </p:nvGrpSpPr>
        <p:grpSpPr>
          <a:xfrm>
            <a:off x="1993392" y="4869178"/>
            <a:ext cx="292608" cy="292608"/>
            <a:chOff x="1993392" y="4869178"/>
            <a:chExt cx="292608" cy="292608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53552A4-6357-EFB6-3AF0-C9723D22CA98}"/>
                </a:ext>
              </a:extLst>
            </p:cNvPr>
            <p:cNvSpPr/>
            <p:nvPr/>
          </p:nvSpPr>
          <p:spPr>
            <a:xfrm>
              <a:off x="199339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9B57CAD-ED0C-BD27-9441-1E6CD940F662}"/>
                </a:ext>
              </a:extLst>
            </p:cNvPr>
            <p:cNvCxnSpPr>
              <a:stCxn id="64" idx="0"/>
              <a:endCxn id="64" idx="4"/>
            </p:cNvCxnSpPr>
            <p:nvPr/>
          </p:nvCxnSpPr>
          <p:spPr>
            <a:xfrm>
              <a:off x="213969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E9F1A4-D397-310C-A3FB-EDE305F50CFC}"/>
                </a:ext>
              </a:extLst>
            </p:cNvPr>
            <p:cNvCxnSpPr>
              <a:stCxn id="64" idx="2"/>
              <a:endCxn id="64" idx="6"/>
            </p:cNvCxnSpPr>
            <p:nvPr/>
          </p:nvCxnSpPr>
          <p:spPr>
            <a:xfrm>
              <a:off x="199339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7E9E2D-DE16-46FB-520C-1653183BBF60}"/>
              </a:ext>
            </a:extLst>
          </p:cNvPr>
          <p:cNvCxnSpPr>
            <a:cxnSpLocks/>
          </p:cNvCxnSpPr>
          <p:nvPr/>
        </p:nvCxnSpPr>
        <p:spPr>
          <a:xfrm>
            <a:off x="145339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9135ED3-48DE-6865-4D21-A2E69E58542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213969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4A5DB52-B1A4-7523-9F1E-DAF6278C38BF}"/>
              </a:ext>
            </a:extLst>
          </p:cNvPr>
          <p:cNvGrpSpPr/>
          <p:nvPr/>
        </p:nvGrpSpPr>
        <p:grpSpPr>
          <a:xfrm>
            <a:off x="1777365" y="3429000"/>
            <a:ext cx="718185" cy="720089"/>
            <a:chOff x="1777365" y="3429000"/>
            <a:chExt cx="718185" cy="72008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A86EE2-6001-91EB-0962-A6E182CE40F3}"/>
                </a:ext>
              </a:extLst>
            </p:cNvPr>
            <p:cNvSpPr/>
            <p:nvPr/>
          </p:nvSpPr>
          <p:spPr>
            <a:xfrm>
              <a:off x="177736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0AAF9C4-017F-B242-86EE-77046A9307D0}"/>
                </a:ext>
              </a:extLst>
            </p:cNvPr>
            <p:cNvSpPr txBox="1"/>
            <p:nvPr/>
          </p:nvSpPr>
          <p:spPr>
            <a:xfrm>
              <a:off x="177736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D0CE446-6CE8-8C1E-DDAE-52FFEC1D9926}"/>
              </a:ext>
            </a:extLst>
          </p:cNvPr>
          <p:cNvSpPr txBox="1"/>
          <p:nvPr/>
        </p:nvSpPr>
        <p:spPr>
          <a:xfrm>
            <a:off x="105918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930112-09A6-41BB-8C83-8298BF1B18C8}"/>
              </a:ext>
            </a:extLst>
          </p:cNvPr>
          <p:cNvSpPr txBox="1"/>
          <p:nvPr/>
        </p:nvSpPr>
        <p:spPr>
          <a:xfrm>
            <a:off x="34099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DC6CDD-A3E2-B54D-E023-FB8A2D90596C}"/>
              </a:ext>
            </a:extLst>
          </p:cNvPr>
          <p:cNvSpPr txBox="1"/>
          <p:nvPr/>
        </p:nvSpPr>
        <p:spPr>
          <a:xfrm>
            <a:off x="81281" y="4701721"/>
            <a:ext cx="1370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[1]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52E0A7-5717-A1D3-2931-4FF7DB10227A}"/>
              </a:ext>
            </a:extLst>
          </p:cNvPr>
          <p:cNvSpPr txBox="1"/>
          <p:nvPr/>
        </p:nvSpPr>
        <p:spPr>
          <a:xfrm>
            <a:off x="1374911" y="5701784"/>
            <a:ext cx="15230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endParaRPr lang="hr-HR" b="1" dirty="0">
              <a:solidFill>
                <a:srgbClr val="00B0F0"/>
              </a:solidFill>
            </a:endParaRPr>
          </a:p>
          <a:p>
            <a:pPr algn="ctr"/>
            <a:r>
              <a:rPr lang="hr-HR" b="1" dirty="0">
                <a:solidFill>
                  <a:srgbClr val="00B0F0"/>
                </a:solidFill>
              </a:rPr>
              <a:t>[1]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0EA84C-D9A4-EAA5-58E8-62C95B2B808E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077372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535E96C-7F25-2BF5-1A8A-D06D090C862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9645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0D332-BD6E-C881-5702-524C6BBAE6C1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077372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C18999C-4347-D6F5-6672-703703C30F23}"/>
              </a:ext>
            </a:extLst>
          </p:cNvPr>
          <p:cNvGrpSpPr/>
          <p:nvPr/>
        </p:nvGrpSpPr>
        <p:grpSpPr>
          <a:xfrm>
            <a:off x="10630662" y="4869178"/>
            <a:ext cx="292608" cy="292608"/>
            <a:chOff x="10630662" y="4869178"/>
            <a:chExt cx="292608" cy="29260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E2F9D4-60EA-BBD1-0B3B-29F09E081052}"/>
                </a:ext>
              </a:extLst>
            </p:cNvPr>
            <p:cNvSpPr/>
            <p:nvPr/>
          </p:nvSpPr>
          <p:spPr>
            <a:xfrm>
              <a:off x="1063066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4B31D2-86DA-416D-95FC-8461F426BC20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1077696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5335C14-DEED-3609-332D-5B4258A75E18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1063066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39ECCE-0C81-697C-68B9-2C9AA8AB3614}"/>
              </a:ext>
            </a:extLst>
          </p:cNvPr>
          <p:cNvCxnSpPr>
            <a:cxnSpLocks/>
          </p:cNvCxnSpPr>
          <p:nvPr/>
        </p:nvCxnSpPr>
        <p:spPr>
          <a:xfrm>
            <a:off x="1009066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E0CE2-3190-2AEB-1FE5-B6A1BEE744FA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077696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A127E55-AADA-D297-6FA6-986913C8673F}"/>
              </a:ext>
            </a:extLst>
          </p:cNvPr>
          <p:cNvGrpSpPr/>
          <p:nvPr/>
        </p:nvGrpSpPr>
        <p:grpSpPr>
          <a:xfrm>
            <a:off x="10414635" y="3429000"/>
            <a:ext cx="718185" cy="720089"/>
            <a:chOff x="10414635" y="3429000"/>
            <a:chExt cx="718185" cy="72008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D47BBC1-7924-10FC-6F38-202E7CD0B70E}"/>
                </a:ext>
              </a:extLst>
            </p:cNvPr>
            <p:cNvSpPr/>
            <p:nvPr/>
          </p:nvSpPr>
          <p:spPr>
            <a:xfrm>
              <a:off x="1041463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52E3F11-EDD3-E992-DBB4-B0D64487E247}"/>
                </a:ext>
              </a:extLst>
            </p:cNvPr>
            <p:cNvSpPr txBox="1"/>
            <p:nvPr/>
          </p:nvSpPr>
          <p:spPr>
            <a:xfrm>
              <a:off x="1041463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01AA1D0-A12C-049D-378B-0FE1E0BE00D8}"/>
              </a:ext>
            </a:extLst>
          </p:cNvPr>
          <p:cNvSpPr txBox="1"/>
          <p:nvPr/>
        </p:nvSpPr>
        <p:spPr>
          <a:xfrm>
            <a:off x="969645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n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72DB1A-3621-0C38-C945-82D36FC69732}"/>
              </a:ext>
            </a:extLst>
          </p:cNvPr>
          <p:cNvSpPr txBox="1"/>
          <p:nvPr/>
        </p:nvSpPr>
        <p:spPr>
          <a:xfrm>
            <a:off x="897826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E471DC-FA9E-5FE3-46FA-436C545026FD}"/>
              </a:ext>
            </a:extLst>
          </p:cNvPr>
          <p:cNvSpPr txBox="1"/>
          <p:nvPr/>
        </p:nvSpPr>
        <p:spPr>
          <a:xfrm>
            <a:off x="10012183" y="5696188"/>
            <a:ext cx="15230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endParaRPr lang="hr-HR" b="1" dirty="0">
              <a:solidFill>
                <a:srgbClr val="00B0F0"/>
              </a:solidFill>
            </a:endParaRPr>
          </a:p>
          <a:p>
            <a:pPr algn="ctr"/>
            <a:r>
              <a:rPr lang="hr-HR" b="1" dirty="0">
                <a:solidFill>
                  <a:srgbClr val="00B0F0"/>
                </a:solidFill>
              </a:rPr>
              <a:t>[n]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BC5129-F2CF-1075-9F28-95D34303E5DB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6229791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0A82FD-BE9D-3E17-A74B-7115B828F45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152513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945DB3-6B98-52E3-F63A-ED52E82E1849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29791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263D3E-2952-C706-85D4-3A4735B0E4AE}"/>
              </a:ext>
            </a:extLst>
          </p:cNvPr>
          <p:cNvGrpSpPr/>
          <p:nvPr/>
        </p:nvGrpSpPr>
        <p:grpSpPr>
          <a:xfrm>
            <a:off x="6086725" y="4869178"/>
            <a:ext cx="292608" cy="292608"/>
            <a:chOff x="6086725" y="4869178"/>
            <a:chExt cx="292608" cy="29260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D92FD67-C70F-4456-29C1-888C27D08F89}"/>
                </a:ext>
              </a:extLst>
            </p:cNvPr>
            <p:cNvSpPr/>
            <p:nvPr/>
          </p:nvSpPr>
          <p:spPr>
            <a:xfrm>
              <a:off x="6086725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FAAC64-0B5A-B394-E301-76B2EF272164}"/>
                </a:ext>
              </a:extLst>
            </p:cNvPr>
            <p:cNvCxnSpPr>
              <a:stCxn id="92" idx="0"/>
              <a:endCxn id="92" idx="4"/>
            </p:cNvCxnSpPr>
            <p:nvPr/>
          </p:nvCxnSpPr>
          <p:spPr>
            <a:xfrm>
              <a:off x="6233029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08791D-5FA0-BA90-D735-5AAF1FECB3CD}"/>
                </a:ext>
              </a:extLst>
            </p:cNvPr>
            <p:cNvCxnSpPr>
              <a:stCxn id="92" idx="2"/>
              <a:endCxn id="92" idx="6"/>
            </p:cNvCxnSpPr>
            <p:nvPr/>
          </p:nvCxnSpPr>
          <p:spPr>
            <a:xfrm>
              <a:off x="6086725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EEAA88-BBBA-5206-C941-C5FCBDC0CEC2}"/>
              </a:ext>
            </a:extLst>
          </p:cNvPr>
          <p:cNvCxnSpPr>
            <a:cxnSpLocks/>
          </p:cNvCxnSpPr>
          <p:nvPr/>
        </p:nvCxnSpPr>
        <p:spPr>
          <a:xfrm>
            <a:off x="5546725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E88C21-17E2-FD84-B466-1FD3D6513192}"/>
              </a:ext>
            </a:extLst>
          </p:cNvPr>
          <p:cNvCxnSpPr>
            <a:cxnSpLocks/>
            <a:stCxn id="92" idx="4"/>
          </p:cNvCxnSpPr>
          <p:nvPr/>
        </p:nvCxnSpPr>
        <p:spPr>
          <a:xfrm>
            <a:off x="6233029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52AC03-B8CF-7A95-6005-40D6CE9B1636}"/>
              </a:ext>
            </a:extLst>
          </p:cNvPr>
          <p:cNvGrpSpPr/>
          <p:nvPr/>
        </p:nvGrpSpPr>
        <p:grpSpPr>
          <a:xfrm>
            <a:off x="5870698" y="3429000"/>
            <a:ext cx="718185" cy="720089"/>
            <a:chOff x="5870698" y="3429000"/>
            <a:chExt cx="718185" cy="72008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59030BA-F642-D097-57EC-3C96E4658A90}"/>
                </a:ext>
              </a:extLst>
            </p:cNvPr>
            <p:cNvSpPr/>
            <p:nvPr/>
          </p:nvSpPr>
          <p:spPr>
            <a:xfrm>
              <a:off x="5870698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A876E-188D-6388-B37C-5CD676D4C5AA}"/>
                </a:ext>
              </a:extLst>
            </p:cNvPr>
            <p:cNvSpPr txBox="1"/>
            <p:nvPr/>
          </p:nvSpPr>
          <p:spPr>
            <a:xfrm>
              <a:off x="5870698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559CF86-B981-9103-9B48-E50631F8C1EA}"/>
              </a:ext>
            </a:extLst>
          </p:cNvPr>
          <p:cNvSpPr txBox="1"/>
          <p:nvPr/>
        </p:nvSpPr>
        <p:spPr>
          <a:xfrm>
            <a:off x="5152513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7130C-E1D8-ABFB-BDFC-F75B475B4C70}"/>
              </a:ext>
            </a:extLst>
          </p:cNvPr>
          <p:cNvSpPr txBox="1"/>
          <p:nvPr/>
        </p:nvSpPr>
        <p:spPr>
          <a:xfrm>
            <a:off x="4434328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436427-DD9D-4E01-4826-892FCCD7386C}"/>
              </a:ext>
            </a:extLst>
          </p:cNvPr>
          <p:cNvSpPr txBox="1"/>
          <p:nvPr/>
        </p:nvSpPr>
        <p:spPr>
          <a:xfrm>
            <a:off x="5468245" y="5701784"/>
            <a:ext cx="15230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endParaRPr lang="hr-HR" b="1" dirty="0">
              <a:solidFill>
                <a:srgbClr val="00B0F0"/>
              </a:solidFill>
            </a:endParaRPr>
          </a:p>
          <a:p>
            <a:pPr algn="ctr"/>
            <a:r>
              <a:rPr lang="hr-HR" b="1" dirty="0">
                <a:solidFill>
                  <a:srgbClr val="00B0F0"/>
                </a:solidFill>
              </a:rPr>
              <a:t>[2]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309CA6-4FEF-57E9-FD77-BCC68CC429A5}"/>
              </a:ext>
            </a:extLst>
          </p:cNvPr>
          <p:cNvSpPr txBox="1"/>
          <p:nvPr/>
        </p:nvSpPr>
        <p:spPr>
          <a:xfrm>
            <a:off x="4174613" y="4695410"/>
            <a:ext cx="1370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[2]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F023A1-5AE0-62B9-5080-3C469BE55B2C}"/>
              </a:ext>
            </a:extLst>
          </p:cNvPr>
          <p:cNvSpPr txBox="1"/>
          <p:nvPr/>
        </p:nvSpPr>
        <p:spPr>
          <a:xfrm>
            <a:off x="8726282" y="4695410"/>
            <a:ext cx="1370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[n]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C910062-FB9A-66B6-6BD5-69DDB8E4E88A}"/>
              </a:ext>
            </a:extLst>
          </p:cNvPr>
          <p:cNvSpPr txBox="1"/>
          <p:nvPr/>
        </p:nvSpPr>
        <p:spPr>
          <a:xfrm>
            <a:off x="5370829" y="673963"/>
            <a:ext cx="6482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00B0F0"/>
                </a:solidFill>
              </a:rPr>
              <a:t>Plaintext [i + 1] </a:t>
            </a:r>
            <a:r>
              <a:rPr lang="pl-PL" sz="2000" b="1" dirty="0"/>
              <a:t>= </a:t>
            </a:r>
            <a:r>
              <a:rPr lang="pl-PL" sz="2000" b="1" dirty="0">
                <a:solidFill>
                  <a:srgbClr val="92D050"/>
                </a:solidFill>
              </a:rPr>
              <a:t>E(</a:t>
            </a:r>
            <a:r>
              <a:rPr lang="pl-PL" sz="2000" b="1" dirty="0">
                <a:solidFill>
                  <a:srgbClr val="7030A0"/>
                </a:solidFill>
              </a:rPr>
              <a:t>Key</a:t>
            </a:r>
            <a:r>
              <a:rPr lang="pl-PL" sz="2000" b="1" dirty="0">
                <a:solidFill>
                  <a:srgbClr val="92D050"/>
                </a:solidFill>
              </a:rPr>
              <a:t>,</a:t>
            </a:r>
            <a:r>
              <a:rPr lang="pl-PL" sz="2000" b="1" dirty="0"/>
              <a:t> </a:t>
            </a:r>
            <a:r>
              <a:rPr lang="pl-PL" sz="2000" b="1" dirty="0">
                <a:solidFill>
                  <a:srgbClr val="FFC000"/>
                </a:solidFill>
              </a:rPr>
              <a:t>Counter + i</a:t>
            </a:r>
            <a:r>
              <a:rPr lang="pl-PL" sz="2000" b="1" dirty="0">
                <a:solidFill>
                  <a:srgbClr val="92D050"/>
                </a:solidFill>
              </a:rPr>
              <a:t>)</a:t>
            </a:r>
            <a:r>
              <a:rPr lang="pl-PL" sz="2000" b="1" dirty="0"/>
              <a:t> ⊕ </a:t>
            </a:r>
            <a:r>
              <a:rPr lang="pl-PL" sz="2000" b="1" dirty="0">
                <a:solidFill>
                  <a:srgbClr val="C00000"/>
                </a:solidFill>
              </a:rPr>
              <a:t>Ciphertext [i + 1] </a:t>
            </a:r>
          </a:p>
          <a:p>
            <a:r>
              <a:rPr lang="pl-PL" sz="2000" b="1" dirty="0">
                <a:solidFill>
                  <a:srgbClr val="002060"/>
                </a:solidFill>
              </a:rPr>
              <a:t>i = 0, 1, ..., n − 1</a:t>
            </a:r>
            <a:endParaRPr lang="hr-HR" sz="2000" b="1" dirty="0">
              <a:solidFill>
                <a:srgbClr val="00206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1562F8-08CE-C671-30E2-A6FE38F8C17F}"/>
              </a:ext>
            </a:extLst>
          </p:cNvPr>
          <p:cNvSpPr txBox="1"/>
          <p:nvPr/>
        </p:nvSpPr>
        <p:spPr>
          <a:xfrm>
            <a:off x="7307066" y="3276035"/>
            <a:ext cx="152298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4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7058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84" grpId="0"/>
      <p:bldP spid="85" grpId="0"/>
      <p:bldP spid="87" grpId="0"/>
      <p:bldP spid="98" grpId="0"/>
      <p:bldP spid="99" grpId="0"/>
      <p:bldP spid="101" grpId="0"/>
      <p:bldP spid="102" grpId="0"/>
      <p:bldP spid="103" grpId="0"/>
      <p:bldP spid="104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322DDAF50A7E4DA556CF5FEB021FBD" ma:contentTypeVersion="9" ma:contentTypeDescription="Create a new document." ma:contentTypeScope="" ma:versionID="1fdf3dd25e82cbb1f4d4f6efead45f64">
  <xsd:schema xmlns:xsd="http://www.w3.org/2001/XMLSchema" xmlns:xs="http://www.w3.org/2001/XMLSchema" xmlns:p="http://schemas.microsoft.com/office/2006/metadata/properties" xmlns:ns3="c3a33df7-bcf2-49d6-8b6a-6b8f3e0d8e96" xmlns:ns4="c2103024-6f5f-4a98-b97d-7412c92cad80" targetNamespace="http://schemas.microsoft.com/office/2006/metadata/properties" ma:root="true" ma:fieldsID="53fdd8ce56b661d7a1e1b190a0be0c52" ns3:_="" ns4:_="">
    <xsd:import namespace="c3a33df7-bcf2-49d6-8b6a-6b8f3e0d8e96"/>
    <xsd:import namespace="c2103024-6f5f-4a98-b97d-7412c92cad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33df7-bcf2-49d6-8b6a-6b8f3e0d8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03024-6f5f-4a98-b97d-7412c92cad8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a33df7-bcf2-49d6-8b6a-6b8f3e0d8e96" xsi:nil="true"/>
  </documentManagement>
</p:properties>
</file>

<file path=customXml/itemProps1.xml><?xml version="1.0" encoding="utf-8"?>
<ds:datastoreItem xmlns:ds="http://schemas.openxmlformats.org/officeDocument/2006/customXml" ds:itemID="{C3469023-4471-4793-9F4F-F3B0B0EB9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a33df7-bcf2-49d6-8b6a-6b8f3e0d8e96"/>
    <ds:schemaRef ds:uri="c2103024-6f5f-4a98-b97d-7412c92cad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9B0178-445B-4AD9-A972-45BFE1F898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1D2E8-5E6F-41CC-AFA0-F7D4D45A4C65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c3a33df7-bcf2-49d6-8b6a-6b8f3e0d8e9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2103024-6f5f-4a98-b97d-7412c92cad8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2195</Words>
  <Application>Microsoft Office PowerPoint</Application>
  <PresentationFormat>Widescreen</PresentationFormat>
  <Paragraphs>779</Paragraphs>
  <Slides>78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Aptos</vt:lpstr>
      <vt:lpstr>Aptos Display</vt:lpstr>
      <vt:lpstr>Arial</vt:lpstr>
      <vt:lpstr>Symbol</vt:lpstr>
      <vt:lpstr>Office Theme</vt:lpstr>
      <vt:lpstr>Steganography</vt:lpstr>
      <vt:lpstr>Steganography</vt:lpstr>
      <vt:lpstr>General Idea</vt:lpstr>
      <vt:lpstr>Sockets</vt:lpstr>
      <vt:lpstr>Diffie-Hellman Key Exchange</vt:lpstr>
      <vt:lpstr>PowerPoint Presentation</vt:lpstr>
      <vt:lpstr>AES Counter Mode</vt:lpstr>
      <vt:lpstr>Encryption</vt:lpstr>
      <vt:lpstr>Decryption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Steganography Algorithm:</vt:lpstr>
      <vt:lpstr>Steganography Algorithm:</vt:lpstr>
      <vt:lpstr>Steganography Algorithm: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Duje Nikolić Malora</dc:creator>
  <cp:lastModifiedBy>Duje Nikolić Malora</cp:lastModifiedBy>
  <cp:revision>23</cp:revision>
  <dcterms:created xsi:type="dcterms:W3CDTF">2024-05-24T14:48:34Z</dcterms:created>
  <dcterms:modified xsi:type="dcterms:W3CDTF">2024-05-31T17:38:34Z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0x01010097322DDAF50A7E4DA556CF5FEB021FBD</vt:lpwstr>
  </property>
</Properties>
</file>