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07" r:id="rId2"/>
    <p:sldId id="258" r:id="rId3"/>
    <p:sldId id="259" r:id="rId4"/>
    <p:sldId id="260" r:id="rId5"/>
    <p:sldId id="261" r:id="rId6"/>
    <p:sldId id="262" r:id="rId7"/>
    <p:sldId id="308" r:id="rId8"/>
    <p:sldId id="309" r:id="rId9"/>
    <p:sldId id="310" r:id="rId10"/>
    <p:sldId id="302" r:id="rId11"/>
    <p:sldId id="278" r:id="rId12"/>
    <p:sldId id="264" r:id="rId13"/>
    <p:sldId id="265" r:id="rId14"/>
    <p:sldId id="271" r:id="rId15"/>
    <p:sldId id="270" r:id="rId16"/>
    <p:sldId id="306"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6" d="100"/>
          <a:sy n="46" d="100"/>
        </p:scale>
        <p:origin x="-2076" y="-582"/>
      </p:cViewPr>
      <p:guideLst>
        <p:guide orient="horz" pos="2160"/>
        <p:guide pos="2880"/>
      </p:guideLst>
    </p:cSldViewPr>
  </p:slideViewPr>
  <p:notesTextViewPr>
    <p:cViewPr>
      <p:scale>
        <a:sx n="1" d="1"/>
        <a:sy n="1" d="1"/>
      </p:scale>
      <p:origin x="0" y="0"/>
    </p:cViewPr>
  </p:notesTextViewPr>
  <p:sorterViewPr>
    <p:cViewPr>
      <p:scale>
        <a:sx n="100" d="100"/>
        <a:sy n="100" d="100"/>
      </p:scale>
      <p:origin x="0" y="70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Z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3AEB20B-DB97-463C-9930-9C5E55F1D586}" type="datetimeFigureOut">
              <a:rPr lang="en-ZA" smtClean="0"/>
              <a:t>2014-03-11</a:t>
            </a:fld>
            <a:endParaRPr lang="en-Z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Z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8E89A0C-8803-463A-BA5D-10E40413DD80}" type="slidenum">
              <a:rPr lang="en-ZA" smtClean="0"/>
              <a:t>‹#›</a:t>
            </a:fld>
            <a:endParaRPr lang="en-ZA"/>
          </a:p>
        </p:txBody>
      </p:sp>
    </p:spTree>
    <p:extLst>
      <p:ext uri="{BB962C8B-B14F-4D97-AF65-F5344CB8AC3E}">
        <p14:creationId xmlns:p14="http://schemas.microsoft.com/office/powerpoint/2010/main" val="353723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Z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339AFB5-3AC9-47C9-9BD0-0936FFF988EE}" type="datetimeFigureOut">
              <a:rPr lang="en-ZA" smtClean="0"/>
              <a:pPr/>
              <a:t>2014-03-11</a:t>
            </a:fld>
            <a:endParaRPr lang="en-Z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Z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Z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3B99006-B4B6-4DDF-A8B1-7FC2156118A9}" type="slidenum">
              <a:rPr lang="en-ZA" smtClean="0"/>
              <a:pPr/>
              <a:t>‹#›</a:t>
            </a:fld>
            <a:endParaRPr lang="en-ZA"/>
          </a:p>
        </p:txBody>
      </p:sp>
    </p:spTree>
    <p:extLst>
      <p:ext uri="{BB962C8B-B14F-4D97-AF65-F5344CB8AC3E}">
        <p14:creationId xmlns:p14="http://schemas.microsoft.com/office/powerpoint/2010/main" val="2319269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1</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6AF8266-5447-4EC4-A696-EBF81AD7B014}" type="slidenum">
              <a:rPr lang="en-GB" smtClean="0"/>
              <a:pPr fontAlgn="base">
                <a:spcBef>
                  <a:spcPct val="0"/>
                </a:spcBef>
                <a:spcAft>
                  <a:spcPct val="0"/>
                </a:spcAft>
                <a:defRPr/>
              </a:pPr>
              <a:t>10</a:t>
            </a:fld>
            <a:endParaRPr lang="en-GB" smtClean="0"/>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6AF8266-5447-4EC4-A696-EBF81AD7B014}" type="slidenum">
              <a:rPr lang="en-GB" smtClean="0"/>
              <a:pPr fontAlgn="base">
                <a:spcBef>
                  <a:spcPct val="0"/>
                </a:spcBef>
                <a:spcAft>
                  <a:spcPct val="0"/>
                </a:spcAft>
                <a:defRPr/>
              </a:pPr>
              <a:t>11</a:t>
            </a:fld>
            <a:endParaRPr lang="en-GB" smtClean="0"/>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03D32EC-8581-4F6E-9620-7FEBA5D71B9A}" type="slidenum">
              <a:rPr lang="en-GB" smtClean="0"/>
              <a:pPr fontAlgn="base">
                <a:spcBef>
                  <a:spcPct val="0"/>
                </a:spcBef>
                <a:spcAft>
                  <a:spcPct val="0"/>
                </a:spcAft>
                <a:defRPr/>
              </a:pPr>
              <a:t>12</a:t>
            </a:fld>
            <a:endParaRPr lang="en-GB" smtClean="0"/>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14</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15</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16</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65E7DA8-8A9E-4FA1-B1C4-4B0D70C85C4A}" type="slidenum">
              <a:rPr lang="en-GB" smtClean="0"/>
              <a:pPr fontAlgn="base">
                <a:spcBef>
                  <a:spcPct val="0"/>
                </a:spcBef>
                <a:spcAft>
                  <a:spcPct val="0"/>
                </a:spcAft>
                <a:defRPr/>
              </a:pPr>
              <a:t>2</a:t>
            </a:fld>
            <a:endParaRPr lang="en-GB" smtClean="0"/>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99B5322-1CD9-4A35-AFEA-4B70F5D7EC1D}" type="slidenum">
              <a:rPr lang="en-GB" smtClean="0"/>
              <a:pPr fontAlgn="base">
                <a:spcBef>
                  <a:spcPct val="0"/>
                </a:spcBef>
                <a:spcAft>
                  <a:spcPct val="0"/>
                </a:spcAft>
                <a:defRPr/>
              </a:pPr>
              <a:t>3</a:t>
            </a:fld>
            <a:endParaRPr lang="en-GB" smtClean="0"/>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03D32EC-8581-4F6E-9620-7FEBA5D71B9A}" type="slidenum">
              <a:rPr lang="en-GB" smtClean="0"/>
              <a:pPr fontAlgn="base">
                <a:spcBef>
                  <a:spcPct val="0"/>
                </a:spcBef>
                <a:spcAft>
                  <a:spcPct val="0"/>
                </a:spcAft>
                <a:defRPr/>
              </a:pPr>
              <a:t>4</a:t>
            </a:fld>
            <a:endParaRPr lang="en-GB" smtClean="0"/>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5</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6AF8266-5447-4EC4-A696-EBF81AD7B014}" type="slidenum">
              <a:rPr lang="en-GB" smtClean="0"/>
              <a:pPr fontAlgn="base">
                <a:spcBef>
                  <a:spcPct val="0"/>
                </a:spcBef>
                <a:spcAft>
                  <a:spcPct val="0"/>
                </a:spcAft>
                <a:defRPr/>
              </a:pPr>
              <a:t>6</a:t>
            </a:fld>
            <a:endParaRPr lang="en-GB" smtClean="0"/>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7</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8</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9EF2520-32D5-4B95-AD24-B6C7B41FA30C}" type="slidenum">
              <a:rPr lang="en-GB" smtClean="0"/>
              <a:pPr fontAlgn="base">
                <a:spcBef>
                  <a:spcPct val="0"/>
                </a:spcBef>
                <a:spcAft>
                  <a:spcPct val="0"/>
                </a:spcAft>
                <a:defRPr/>
              </a:pPr>
              <a:t>9</a:t>
            </a:fld>
            <a:endParaRPr lang="en-GB"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158625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362171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103820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302206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44964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273393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217817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150892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34872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144963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41ED7-FF01-4AE3-AFFF-DA0A7AE3966A}" type="datetimeFigureOut">
              <a:rPr lang="en-ZA" smtClean="0"/>
              <a:pPr/>
              <a:t>2014-03-11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B5DC0A1-F994-489A-BE93-DBE8DC9FBE7B}" type="slidenum">
              <a:rPr lang="en-ZA" smtClean="0"/>
              <a:pPr/>
              <a:t>‹#›</a:t>
            </a:fld>
            <a:endParaRPr lang="en-ZA"/>
          </a:p>
        </p:txBody>
      </p:sp>
    </p:spTree>
    <p:extLst>
      <p:ext uri="{BB962C8B-B14F-4D97-AF65-F5344CB8AC3E}">
        <p14:creationId xmlns:p14="http://schemas.microsoft.com/office/powerpoint/2010/main" val="279900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41ED7-FF01-4AE3-AFFF-DA0A7AE3966A}" type="datetimeFigureOut">
              <a:rPr lang="en-ZA" smtClean="0"/>
              <a:pPr/>
              <a:t>2014-03-11</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DC0A1-F994-489A-BE93-DBE8DC9FBE7B}" type="slidenum">
              <a:rPr lang="en-ZA" smtClean="0"/>
              <a:pPr/>
              <a:t>‹#›</a:t>
            </a:fld>
            <a:endParaRPr lang="en-ZA"/>
          </a:p>
        </p:txBody>
      </p:sp>
    </p:spTree>
    <p:extLst>
      <p:ext uri="{BB962C8B-B14F-4D97-AF65-F5344CB8AC3E}">
        <p14:creationId xmlns:p14="http://schemas.microsoft.com/office/powerpoint/2010/main" val="188196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905419" y="1700213"/>
            <a:ext cx="770485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ZA" sz="3200" b="1" dirty="0" smtClean="0"/>
              <a:t>“Managing Foreign Staff: Challenges Ahead</a:t>
            </a:r>
            <a:r>
              <a:rPr lang="en-ZA" sz="2800" b="1" dirty="0" smtClean="0"/>
              <a:t>” </a:t>
            </a:r>
          </a:p>
          <a:p>
            <a:pPr algn="ctr"/>
            <a:endParaRPr lang="en-ZA" sz="2800" b="1" dirty="0"/>
          </a:p>
          <a:p>
            <a:pPr algn="ctr"/>
            <a:r>
              <a:rPr lang="en-ZA" sz="2800" b="1" dirty="0" smtClean="0"/>
              <a:t>Focus on the </a:t>
            </a:r>
            <a:endParaRPr lang="en-ZA" sz="2800" b="1" dirty="0"/>
          </a:p>
          <a:p>
            <a:pPr algn="ctr"/>
            <a:r>
              <a:rPr lang="en-ZA" sz="2800" b="1" dirty="0" smtClean="0"/>
              <a:t>Draft </a:t>
            </a:r>
            <a:r>
              <a:rPr lang="en-ZA" sz="2800" b="1" dirty="0" smtClean="0"/>
              <a:t>Immigration Regulations </a:t>
            </a:r>
            <a:endParaRPr lang="en-ZA" sz="2800" b="1" dirty="0" smtClean="0"/>
          </a:p>
          <a:p>
            <a:pPr algn="ctr"/>
            <a:r>
              <a:rPr lang="en-ZA" sz="2800" b="1" dirty="0" smtClean="0"/>
              <a:t>HR Indaba: </a:t>
            </a:r>
            <a:r>
              <a:rPr lang="en-ZA" sz="2800" b="1" dirty="0" smtClean="0"/>
              <a:t>12 </a:t>
            </a:r>
            <a:r>
              <a:rPr lang="en-ZA" sz="2800" b="1" dirty="0" smtClean="0"/>
              <a:t>March 2014</a:t>
            </a:r>
          </a:p>
          <a:p>
            <a:pPr algn="ctr"/>
            <a:endParaRPr lang="en-ZA" sz="2800" b="1" dirty="0" smtClean="0"/>
          </a:p>
          <a:p>
            <a:pPr algn="ctr"/>
            <a:endParaRPr lang="en-ZA" sz="2800" b="1" dirty="0"/>
          </a:p>
          <a:p>
            <a:pPr algn="ctr"/>
            <a:r>
              <a:rPr lang="en-ZA" sz="2800" b="1" dirty="0" smtClean="0">
                <a:solidFill>
                  <a:schemeClr val="tx1">
                    <a:lumMod val="50000"/>
                    <a:lumOff val="50000"/>
                  </a:schemeClr>
                </a:solidFill>
              </a:rPr>
              <a:t>Presentation by Leon Isaacson: MD, Global Migration SA</a:t>
            </a:r>
            <a:endParaRPr lang="en-ZA" sz="2800" b="1" dirty="0">
              <a:solidFill>
                <a:schemeClr val="tx1">
                  <a:lumMod val="50000"/>
                  <a:lumOff val="50000"/>
                </a:schemeClr>
              </a:solidFill>
            </a:endParaRPr>
          </a:p>
        </p:txBody>
      </p:sp>
    </p:spTree>
    <p:extLst>
      <p:ext uri="{BB962C8B-B14F-4D97-AF65-F5344CB8AC3E}">
        <p14:creationId xmlns:p14="http://schemas.microsoft.com/office/powerpoint/2010/main" val="73522807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14438" y="990600"/>
            <a:ext cx="6858000" cy="7417415"/>
          </a:xfrm>
          <a:prstGeom prst="rect">
            <a:avLst/>
          </a:prstGeom>
          <a:noFill/>
        </p:spPr>
        <p:txBody>
          <a:bodyPr>
            <a:spAutoFit/>
          </a:bodyPr>
          <a:lstStyle/>
          <a:p>
            <a:pPr fontAlgn="auto">
              <a:spcBef>
                <a:spcPts val="0"/>
              </a:spcBef>
              <a:spcAft>
                <a:spcPts val="0"/>
              </a:spcAft>
              <a:defRPr/>
            </a:pPr>
            <a:r>
              <a:rPr lang="en-US" sz="2800" b="1" dirty="0" smtClean="0"/>
              <a:t>Types of Permits:</a:t>
            </a:r>
          </a:p>
          <a:p>
            <a:pPr marL="342900" indent="-342900" fontAlgn="auto">
              <a:spcBef>
                <a:spcPts val="0"/>
              </a:spcBef>
              <a:spcAft>
                <a:spcPts val="0"/>
              </a:spcAft>
              <a:buFont typeface="Arial" pitchFamily="34" charset="0"/>
              <a:buChar char="•"/>
              <a:defRPr/>
            </a:pPr>
            <a:r>
              <a:rPr lang="en-US" sz="2800" b="1" dirty="0" smtClean="0"/>
              <a:t>Visitor permit with permission to work: 30-90 days, 1 extension in SA for 90 days</a:t>
            </a:r>
          </a:p>
          <a:p>
            <a:pPr marL="342900" indent="-342900" fontAlgn="auto">
              <a:spcBef>
                <a:spcPts val="0"/>
              </a:spcBef>
              <a:spcAft>
                <a:spcPts val="0"/>
              </a:spcAft>
              <a:buFont typeface="Arial" pitchFamily="34" charset="0"/>
              <a:buChar char="•"/>
              <a:defRPr/>
            </a:pPr>
            <a:r>
              <a:rPr lang="en-US" sz="2800" b="1" dirty="0" smtClean="0"/>
              <a:t>Spouse/life partner of SA Citizen/PR holder: 3 years</a:t>
            </a:r>
          </a:p>
          <a:p>
            <a:pPr marL="342900" indent="-342900" fontAlgn="auto">
              <a:spcBef>
                <a:spcPts val="0"/>
              </a:spcBef>
              <a:spcAft>
                <a:spcPts val="0"/>
              </a:spcAft>
              <a:buFont typeface="Arial" pitchFamily="34" charset="0"/>
              <a:buChar char="•"/>
              <a:defRPr/>
            </a:pPr>
            <a:r>
              <a:rPr lang="en-US" sz="2800" b="1" dirty="0" smtClean="0"/>
              <a:t>Quota Work permit: Indefinite, quota list</a:t>
            </a:r>
          </a:p>
          <a:p>
            <a:pPr marL="342900" indent="-342900" fontAlgn="auto">
              <a:spcBef>
                <a:spcPts val="0"/>
              </a:spcBef>
              <a:spcAft>
                <a:spcPts val="0"/>
              </a:spcAft>
              <a:buFont typeface="Arial" pitchFamily="34" charset="0"/>
              <a:buChar char="•"/>
              <a:defRPr/>
            </a:pPr>
            <a:r>
              <a:rPr lang="en-US" sz="2800" b="1" dirty="0" smtClean="0"/>
              <a:t>General Work permit: 5 years</a:t>
            </a:r>
          </a:p>
          <a:p>
            <a:pPr marL="342900" indent="-342900" fontAlgn="auto">
              <a:spcBef>
                <a:spcPts val="0"/>
              </a:spcBef>
              <a:spcAft>
                <a:spcPts val="0"/>
              </a:spcAft>
              <a:buFont typeface="Arial" pitchFamily="34" charset="0"/>
              <a:buChar char="•"/>
              <a:defRPr/>
            </a:pPr>
            <a:r>
              <a:rPr lang="en-US" sz="2800" b="1" dirty="0" smtClean="0"/>
              <a:t>Exceptional Skills Work Permit : 3 years</a:t>
            </a:r>
          </a:p>
          <a:p>
            <a:pPr marL="342900" indent="-342900" fontAlgn="auto">
              <a:spcBef>
                <a:spcPts val="0"/>
              </a:spcBef>
              <a:spcAft>
                <a:spcPts val="0"/>
              </a:spcAft>
              <a:buFont typeface="Arial" pitchFamily="34" charset="0"/>
              <a:buChar char="•"/>
              <a:defRPr/>
            </a:pPr>
            <a:r>
              <a:rPr lang="en-US" sz="2800" b="1" dirty="0" smtClean="0"/>
              <a:t>Intra Company: 2 years (4 years under new law) </a:t>
            </a:r>
          </a:p>
          <a:p>
            <a:pPr marL="342900" indent="-342900" fontAlgn="auto">
              <a:spcBef>
                <a:spcPts val="0"/>
              </a:spcBef>
              <a:spcAft>
                <a:spcPts val="0"/>
              </a:spcAft>
              <a:buFont typeface="Arial" pitchFamily="34" charset="0"/>
              <a:buChar char="•"/>
              <a:defRPr/>
            </a:pPr>
            <a:r>
              <a:rPr lang="en-US" sz="2800" b="1" dirty="0" smtClean="0"/>
              <a:t>Corporate Permit: 5 years per </a:t>
            </a:r>
            <a:r>
              <a:rPr lang="en-US" sz="2800" b="1" dirty="0" err="1" smtClean="0"/>
              <a:t>cerificate</a:t>
            </a:r>
            <a:endParaRPr lang="en-US" sz="2800" b="1" dirty="0" smtClean="0"/>
          </a:p>
          <a:p>
            <a:pPr marL="342900" indent="-342900" fontAlgn="auto">
              <a:spcBef>
                <a:spcPts val="0"/>
              </a:spcBef>
              <a:spcAft>
                <a:spcPts val="0"/>
              </a:spcAft>
              <a:buFont typeface="Arial" pitchFamily="34" charset="0"/>
              <a:buChar char="•"/>
              <a:defRPr/>
            </a:pPr>
            <a:r>
              <a:rPr lang="en-US" sz="2800" b="1" dirty="0" smtClean="0"/>
              <a:t>Retirement: 4 years, may work </a:t>
            </a:r>
          </a:p>
          <a:p>
            <a:pPr marL="342900" indent="-342900" fontAlgn="auto">
              <a:spcBef>
                <a:spcPts val="0"/>
              </a:spcBef>
              <a:spcAft>
                <a:spcPts val="0"/>
              </a:spcAft>
              <a:buFont typeface="Arial" pitchFamily="34" charset="0"/>
              <a:buChar char="•"/>
              <a:defRPr/>
            </a:pPr>
            <a:r>
              <a:rPr lang="en-US" sz="2800" b="1" dirty="0" smtClean="0"/>
              <a:t>Exchange Permit: 1 year</a:t>
            </a:r>
          </a:p>
          <a:p>
            <a:pPr marL="342900" indent="-342900" fontAlgn="auto">
              <a:spcBef>
                <a:spcPts val="0"/>
              </a:spcBef>
              <a:spcAft>
                <a:spcPts val="0"/>
              </a:spcAft>
              <a:buFont typeface="Arial" pitchFamily="34" charset="0"/>
              <a:buChar char="•"/>
              <a:defRPr/>
            </a:pPr>
            <a:endParaRPr lang="en-US" sz="2800" b="1" dirty="0" smtClean="0"/>
          </a:p>
          <a:p>
            <a:pPr marL="342900" indent="-342900" fontAlgn="auto">
              <a:spcBef>
                <a:spcPts val="0"/>
              </a:spcBef>
              <a:spcAft>
                <a:spcPts val="0"/>
              </a:spcAft>
              <a:buFont typeface="Arial" pitchFamily="34" charset="0"/>
              <a:buChar char="•"/>
              <a:defRPr/>
            </a:pPr>
            <a:endParaRPr lang="en-US" sz="2800" b="1" dirty="0"/>
          </a:p>
          <a:p>
            <a:pPr marL="342900" indent="-342900" fontAlgn="auto">
              <a:spcBef>
                <a:spcPts val="0"/>
              </a:spcBef>
              <a:spcAft>
                <a:spcPts val="0"/>
              </a:spcAft>
              <a:buFont typeface="Arial" pitchFamily="34" charset="0"/>
              <a:buChar char="•"/>
              <a:defRPr/>
            </a:pPr>
            <a:endParaRPr lang="en-US" sz="2800" b="1" dirty="0" smtClean="0"/>
          </a:p>
          <a:p>
            <a:pPr marL="342900" indent="-342900" fontAlgn="auto">
              <a:spcBef>
                <a:spcPts val="0"/>
              </a:spcBef>
              <a:spcAft>
                <a:spcPts val="0"/>
              </a:spcAft>
              <a:buFont typeface="Arial" pitchFamily="34" charset="0"/>
              <a:buChar char="•"/>
              <a:defRPr/>
            </a:pPr>
            <a:endParaRPr lang="en-US" sz="2800" b="1" dirty="0" smtClean="0"/>
          </a:p>
        </p:txBody>
      </p:sp>
    </p:spTree>
    <p:extLst>
      <p:ext uri="{BB962C8B-B14F-4D97-AF65-F5344CB8AC3E}">
        <p14:creationId xmlns:p14="http://schemas.microsoft.com/office/powerpoint/2010/main" val="339952879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14438" y="990600"/>
            <a:ext cx="6858000" cy="5693866"/>
          </a:xfrm>
          <a:prstGeom prst="rect">
            <a:avLst/>
          </a:prstGeom>
          <a:noFill/>
        </p:spPr>
        <p:txBody>
          <a:bodyPr>
            <a:spAutoFit/>
          </a:bodyPr>
          <a:lstStyle/>
          <a:p>
            <a:pPr fontAlgn="auto">
              <a:spcBef>
                <a:spcPts val="0"/>
              </a:spcBef>
              <a:spcAft>
                <a:spcPts val="0"/>
              </a:spcAft>
              <a:defRPr/>
            </a:pPr>
            <a:endParaRPr lang="en-US" sz="2800" b="1" u="sng" dirty="0" smtClean="0"/>
          </a:p>
          <a:p>
            <a:pPr fontAlgn="auto">
              <a:spcBef>
                <a:spcPts val="0"/>
              </a:spcBef>
              <a:spcAft>
                <a:spcPts val="0"/>
              </a:spcAft>
              <a:defRPr/>
            </a:pPr>
            <a:r>
              <a:rPr lang="en-US" sz="2800" b="1" dirty="0" smtClean="0"/>
              <a:t>MANAGEMENT OF PROCESS</a:t>
            </a:r>
          </a:p>
          <a:p>
            <a:pPr fontAlgn="auto">
              <a:spcBef>
                <a:spcPts val="0"/>
              </a:spcBef>
              <a:spcAft>
                <a:spcPts val="0"/>
              </a:spcAft>
              <a:defRPr/>
            </a:pPr>
            <a:endParaRPr lang="en-US" sz="2800" b="1" dirty="0"/>
          </a:p>
          <a:p>
            <a:pPr marL="342900" indent="-342900" fontAlgn="auto">
              <a:spcBef>
                <a:spcPts val="0"/>
              </a:spcBef>
              <a:spcAft>
                <a:spcPts val="0"/>
              </a:spcAft>
              <a:buFont typeface="Arial" pitchFamily="34" charset="0"/>
              <a:buChar char="•"/>
              <a:defRPr/>
            </a:pPr>
            <a:r>
              <a:rPr lang="en-US" sz="2800" b="1" dirty="0" smtClean="0"/>
              <a:t>Online, web based management system which logs and reflects all events in real time</a:t>
            </a:r>
          </a:p>
          <a:p>
            <a:pPr marL="342900" indent="-342900" fontAlgn="auto">
              <a:spcBef>
                <a:spcPts val="0"/>
              </a:spcBef>
              <a:spcAft>
                <a:spcPts val="0"/>
              </a:spcAft>
              <a:buFont typeface="Arial" pitchFamily="34" charset="0"/>
              <a:buChar char="•"/>
              <a:defRPr/>
            </a:pPr>
            <a:r>
              <a:rPr lang="en-US" sz="2800" b="1" dirty="0" smtClean="0"/>
              <a:t>Accessible to HR Staff and applicants 24/7 </a:t>
            </a:r>
          </a:p>
          <a:p>
            <a:pPr marL="342900" indent="-342900" fontAlgn="auto">
              <a:spcBef>
                <a:spcPts val="0"/>
              </a:spcBef>
              <a:spcAft>
                <a:spcPts val="0"/>
              </a:spcAft>
              <a:buFont typeface="Arial" pitchFamily="34" charset="0"/>
              <a:buChar char="•"/>
              <a:defRPr/>
            </a:pPr>
            <a:r>
              <a:rPr lang="en-US" sz="2800" b="1" dirty="0" smtClean="0"/>
              <a:t>Updated daily</a:t>
            </a:r>
          </a:p>
          <a:p>
            <a:pPr marL="342900" indent="-342900" fontAlgn="auto">
              <a:spcBef>
                <a:spcPts val="0"/>
              </a:spcBef>
              <a:spcAft>
                <a:spcPts val="0"/>
              </a:spcAft>
              <a:buFont typeface="Arial" pitchFamily="34" charset="0"/>
              <a:buChar char="•"/>
              <a:defRPr/>
            </a:pPr>
            <a:r>
              <a:rPr lang="en-US" sz="2800" b="1" dirty="0" smtClean="0"/>
              <a:t>Password protected (128bit encryption, no data leaks, no hack attacks)</a:t>
            </a:r>
          </a:p>
          <a:p>
            <a:pPr marL="342900" indent="-342900" fontAlgn="auto">
              <a:spcBef>
                <a:spcPts val="0"/>
              </a:spcBef>
              <a:spcAft>
                <a:spcPts val="0"/>
              </a:spcAft>
              <a:buFont typeface="Arial" pitchFamily="34" charset="0"/>
              <a:buChar char="•"/>
              <a:defRPr/>
            </a:pPr>
            <a:r>
              <a:rPr lang="en-US" sz="2800" b="1" dirty="0" smtClean="0"/>
              <a:t>Separate demo available: SQL and PHP</a:t>
            </a:r>
          </a:p>
          <a:p>
            <a:pPr marL="342900" indent="-342900" fontAlgn="auto">
              <a:spcBef>
                <a:spcPts val="0"/>
              </a:spcBef>
              <a:spcAft>
                <a:spcPts val="0"/>
              </a:spcAft>
              <a:buFont typeface="Arial" pitchFamily="34" charset="0"/>
              <a:buChar char="•"/>
              <a:defRPr/>
            </a:pPr>
            <a:endParaRPr lang="en-US" sz="2800" b="1" dirty="0" smtClean="0"/>
          </a:p>
          <a:p>
            <a:pPr marL="342900" indent="-342900" fontAlgn="auto">
              <a:spcBef>
                <a:spcPts val="0"/>
              </a:spcBef>
              <a:spcAft>
                <a:spcPts val="0"/>
              </a:spcAft>
              <a:buFont typeface="Arial" pitchFamily="34" charset="0"/>
              <a:buChar char="•"/>
              <a:defRPr/>
            </a:pPr>
            <a:endParaRPr lang="en-US" sz="2800" b="1" dirty="0" smtClean="0"/>
          </a:p>
        </p:txBody>
      </p:sp>
    </p:spTree>
    <p:extLst>
      <p:ext uri="{BB962C8B-B14F-4D97-AF65-F5344CB8AC3E}">
        <p14:creationId xmlns:p14="http://schemas.microsoft.com/office/powerpoint/2010/main" val="22949996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2"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1403349" y="1700213"/>
            <a:ext cx="712946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eaLnBrk="1" hangingPunct="1">
              <a:spcBef>
                <a:spcPct val="50000"/>
              </a:spcBef>
            </a:pPr>
            <a:r>
              <a:rPr lang="en-ZA" sz="2800" b="1" dirty="0" smtClean="0">
                <a:latin typeface="Calibri" pitchFamily="34" charset="0"/>
              </a:rPr>
              <a:t>CHALLENGES 2013/14</a:t>
            </a:r>
          </a:p>
          <a:p>
            <a:pPr marL="742950" lvl="1" indent="-285750" eaLnBrk="1" hangingPunct="1">
              <a:spcBef>
                <a:spcPct val="50000"/>
              </a:spcBef>
              <a:buFont typeface="Arial" pitchFamily="34" charset="0"/>
              <a:buChar char="•"/>
            </a:pPr>
            <a:r>
              <a:rPr lang="en-ZA" sz="2800" b="1" dirty="0" smtClean="0">
                <a:latin typeface="Calibri" pitchFamily="34" charset="0"/>
              </a:rPr>
              <a:t>New Laws : Labour and Immigration</a:t>
            </a:r>
          </a:p>
          <a:p>
            <a:pPr marL="742950" lvl="1" indent="-285750" eaLnBrk="1" hangingPunct="1">
              <a:spcBef>
                <a:spcPct val="50000"/>
              </a:spcBef>
              <a:buFont typeface="Arial" pitchFamily="34" charset="0"/>
              <a:buChar char="•"/>
            </a:pPr>
            <a:r>
              <a:rPr lang="en-ZA" sz="2800" b="1" dirty="0" smtClean="0">
                <a:latin typeface="Calibri" pitchFamily="34" charset="0"/>
              </a:rPr>
              <a:t>New Minister</a:t>
            </a:r>
          </a:p>
          <a:p>
            <a:pPr marL="742950" lvl="1" indent="-285750" eaLnBrk="1" hangingPunct="1">
              <a:spcBef>
                <a:spcPct val="50000"/>
              </a:spcBef>
              <a:buFont typeface="Arial" pitchFamily="34" charset="0"/>
              <a:buChar char="•"/>
            </a:pPr>
            <a:r>
              <a:rPr lang="en-ZA" sz="2800" b="1" dirty="0" smtClean="0">
                <a:latin typeface="Calibri" pitchFamily="34" charset="0"/>
              </a:rPr>
              <a:t>Current Global Economic Climate</a:t>
            </a:r>
          </a:p>
          <a:p>
            <a:pPr marL="742950" lvl="1" indent="-285750" eaLnBrk="1" hangingPunct="1">
              <a:spcBef>
                <a:spcPct val="50000"/>
              </a:spcBef>
              <a:buFont typeface="Arial" pitchFamily="34" charset="0"/>
              <a:buChar char="•"/>
            </a:pPr>
            <a:r>
              <a:rPr lang="en-ZA" sz="2800" b="1" dirty="0" smtClean="0">
                <a:latin typeface="Calibri" pitchFamily="34" charset="0"/>
              </a:rPr>
              <a:t>SA: Local Labour / Economic Climate</a:t>
            </a:r>
          </a:p>
          <a:p>
            <a:pPr marL="742950" lvl="1" indent="-285750" eaLnBrk="1" hangingPunct="1">
              <a:spcBef>
                <a:spcPct val="50000"/>
              </a:spcBef>
              <a:buFont typeface="Arial" pitchFamily="34" charset="0"/>
              <a:buChar char="•"/>
            </a:pPr>
            <a:r>
              <a:rPr lang="en-ZA" sz="2800" b="1" dirty="0" smtClean="0">
                <a:latin typeface="Calibri" pitchFamily="34" charset="0"/>
              </a:rPr>
              <a:t>Service issues : Home Affairs</a:t>
            </a:r>
          </a:p>
          <a:p>
            <a:pPr marL="742950" lvl="1" indent="-285750" eaLnBrk="1" hangingPunct="1">
              <a:spcBef>
                <a:spcPct val="50000"/>
              </a:spcBef>
              <a:buFont typeface="Arial" pitchFamily="34" charset="0"/>
              <a:buChar char="•"/>
            </a:pPr>
            <a:endParaRPr lang="en-ZA" sz="2800" b="1" dirty="0" smtClean="0">
              <a:latin typeface="Calibri" pitchFamily="34" charset="0"/>
            </a:endParaRPr>
          </a:p>
        </p:txBody>
      </p:sp>
    </p:spTree>
    <p:extLst>
      <p:ext uri="{BB962C8B-B14F-4D97-AF65-F5344CB8AC3E}">
        <p14:creationId xmlns:p14="http://schemas.microsoft.com/office/powerpoint/2010/main" val="2567392808"/>
      </p:ext>
    </p:extLst>
  </p:cSld>
  <p:clrMapOvr>
    <a:masterClrMapping/>
  </p:clrMapOvr>
  <p:transition>
    <p:split orient="ver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9431"/>
            <a:ext cx="7772400" cy="2304256"/>
          </a:xfrm>
        </p:spPr>
        <p:txBody>
          <a:bodyPr>
            <a:normAutofit/>
          </a:bodyPr>
          <a:lstStyle/>
          <a:p>
            <a:r>
              <a:rPr lang="en-ZA" sz="3200" b="1" dirty="0" smtClean="0"/>
              <a:t/>
            </a:r>
            <a:br>
              <a:rPr lang="en-ZA" sz="3200" b="1" dirty="0" smtClean="0"/>
            </a:br>
            <a:endParaRPr lang="en-ZA" sz="3200" b="1" dirty="0"/>
          </a:p>
        </p:txBody>
      </p:sp>
      <p:sp>
        <p:nvSpPr>
          <p:cNvPr id="3" name="Subtitle 2"/>
          <p:cNvSpPr>
            <a:spLocks noGrp="1"/>
          </p:cNvSpPr>
          <p:nvPr>
            <p:ph type="subTitle" idx="1"/>
          </p:nvPr>
        </p:nvSpPr>
        <p:spPr>
          <a:xfrm>
            <a:off x="1371600" y="1196752"/>
            <a:ext cx="6400800" cy="4968552"/>
          </a:xfrm>
        </p:spPr>
        <p:txBody>
          <a:bodyPr>
            <a:noAutofit/>
          </a:bodyPr>
          <a:lstStyle/>
          <a:p>
            <a:pPr algn="l"/>
            <a:r>
              <a:rPr lang="en-ZA" sz="2000" b="1" u="sng" dirty="0">
                <a:solidFill>
                  <a:schemeClr val="tx1"/>
                </a:solidFill>
              </a:rPr>
              <a:t>Types of permits: </a:t>
            </a:r>
            <a:r>
              <a:rPr lang="en-ZA" sz="2000" b="1" dirty="0" smtClean="0">
                <a:solidFill>
                  <a:schemeClr val="tx1"/>
                </a:solidFill>
              </a:rPr>
              <a:t>Q </a:t>
            </a:r>
            <a:r>
              <a:rPr lang="en-ZA" sz="2000" b="1" dirty="0">
                <a:solidFill>
                  <a:schemeClr val="tx1"/>
                </a:solidFill>
              </a:rPr>
              <a:t>position</a:t>
            </a:r>
          </a:p>
          <a:p>
            <a:pPr algn="l"/>
            <a:r>
              <a:rPr lang="en-ZA" sz="2000" b="1" u="sng" dirty="0">
                <a:solidFill>
                  <a:schemeClr val="tx1"/>
                </a:solidFill>
              </a:rPr>
              <a:t>Personal Applications: </a:t>
            </a:r>
            <a:r>
              <a:rPr lang="en-ZA" sz="2000" b="1" dirty="0">
                <a:solidFill>
                  <a:schemeClr val="tx1"/>
                </a:solidFill>
              </a:rPr>
              <a:t>Applicant must be present at DHA/Consulate for </a:t>
            </a:r>
            <a:endParaRPr lang="en-ZA" sz="2000" b="1" i="1" dirty="0" smtClean="0">
              <a:solidFill>
                <a:schemeClr val="tx1"/>
              </a:solidFill>
            </a:endParaRPr>
          </a:p>
        </p:txBody>
      </p:sp>
      <p:sp>
        <p:nvSpPr>
          <p:cNvPr id="4" name="TextBox 3"/>
          <p:cNvSpPr txBox="1"/>
          <p:nvPr/>
        </p:nvSpPr>
        <p:spPr>
          <a:xfrm>
            <a:off x="6732240" y="4725144"/>
            <a:ext cx="720080" cy="369332"/>
          </a:xfrm>
          <a:prstGeom prst="rect">
            <a:avLst/>
          </a:prstGeom>
          <a:noFill/>
        </p:spPr>
        <p:txBody>
          <a:bodyPr wrap="square" rtlCol="0">
            <a:spAutoFit/>
          </a:bodyPr>
          <a:lstStyle/>
          <a:p>
            <a:endParaRPr lang="en-ZA" dirty="0"/>
          </a:p>
        </p:txBody>
      </p:sp>
      <p:pic>
        <p:nvPicPr>
          <p:cNvPr id="5" name="Picture 2" descr="letterhead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letterhead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27584" y="1363663"/>
            <a:ext cx="7920880" cy="4893647"/>
          </a:xfrm>
          <a:prstGeom prst="rect">
            <a:avLst/>
          </a:prstGeom>
        </p:spPr>
        <p:txBody>
          <a:bodyPr wrap="square">
            <a:spAutoFit/>
          </a:bodyPr>
          <a:lstStyle/>
          <a:p>
            <a:r>
              <a:rPr lang="en-ZA" sz="2400" b="1" dirty="0" smtClean="0"/>
              <a:t>IMMIGRATION ACT CHANGES IN 2013 (?)</a:t>
            </a:r>
          </a:p>
          <a:p>
            <a:endParaRPr lang="en-ZA" sz="2400" b="1" u="sng" dirty="0"/>
          </a:p>
          <a:p>
            <a:r>
              <a:rPr lang="en-ZA" sz="2400" b="1" dirty="0" smtClean="0"/>
              <a:t>Types </a:t>
            </a:r>
            <a:r>
              <a:rPr lang="en-ZA" sz="2400" b="1" dirty="0"/>
              <a:t>of permits</a:t>
            </a:r>
            <a:r>
              <a:rPr lang="en-ZA" sz="2400" dirty="0"/>
              <a:t>:</a:t>
            </a:r>
            <a:r>
              <a:rPr lang="en-ZA" sz="2400" b="1" dirty="0"/>
              <a:t> </a:t>
            </a:r>
            <a:r>
              <a:rPr lang="en-ZA" sz="2400" dirty="0"/>
              <a:t>Quota and Exception skills scrapped, new permit called</a:t>
            </a:r>
            <a:r>
              <a:rPr lang="en-ZA" sz="2400" dirty="0" smtClean="0"/>
              <a:t> “Critical </a:t>
            </a:r>
            <a:r>
              <a:rPr lang="en-ZA" sz="2400" dirty="0"/>
              <a:t>Skills</a:t>
            </a:r>
            <a:r>
              <a:rPr lang="en-ZA" sz="2400" dirty="0" smtClean="0"/>
              <a:t> Permit”: </a:t>
            </a:r>
            <a:r>
              <a:rPr lang="en-ZA" sz="2400" dirty="0"/>
              <a:t>r</a:t>
            </a:r>
            <a:r>
              <a:rPr lang="en-ZA" sz="2400" dirty="0" smtClean="0"/>
              <a:t>equires </a:t>
            </a:r>
            <a:r>
              <a:rPr lang="en-ZA" sz="2400" dirty="0"/>
              <a:t>list to determine which skills required and numbers for each position</a:t>
            </a:r>
          </a:p>
          <a:p>
            <a:r>
              <a:rPr lang="en-ZA" sz="2400" b="1" dirty="0"/>
              <a:t>Personal Applications</a:t>
            </a:r>
            <a:r>
              <a:rPr lang="en-ZA" sz="2400" dirty="0"/>
              <a:t>:</a:t>
            </a:r>
            <a:r>
              <a:rPr lang="en-ZA" sz="2400" b="1" dirty="0" smtClean="0"/>
              <a:t> </a:t>
            </a:r>
            <a:r>
              <a:rPr lang="en-ZA" sz="2400" dirty="0"/>
              <a:t>a</a:t>
            </a:r>
            <a:r>
              <a:rPr lang="en-ZA" sz="2400" dirty="0" smtClean="0"/>
              <a:t>pplicant </a:t>
            </a:r>
            <a:r>
              <a:rPr lang="en-ZA" sz="2400" dirty="0"/>
              <a:t>must be present at </a:t>
            </a:r>
            <a:r>
              <a:rPr lang="en-ZA" sz="2400" dirty="0" smtClean="0"/>
              <a:t>DHA / consulate </a:t>
            </a:r>
            <a:r>
              <a:rPr lang="en-ZA" sz="2400" dirty="0"/>
              <a:t>for biometric  information and verification</a:t>
            </a:r>
          </a:p>
          <a:p>
            <a:r>
              <a:rPr lang="en-ZA" sz="2400" b="1" dirty="0"/>
              <a:t>Section 46 repealed</a:t>
            </a:r>
            <a:r>
              <a:rPr lang="en-ZA" sz="2400" dirty="0"/>
              <a:t>:</a:t>
            </a:r>
            <a:r>
              <a:rPr lang="en-ZA" sz="2400" b="1" dirty="0"/>
              <a:t> </a:t>
            </a:r>
            <a:r>
              <a:rPr lang="en-ZA" sz="2400" dirty="0"/>
              <a:t>DHA will not </a:t>
            </a:r>
            <a:r>
              <a:rPr lang="en-ZA" sz="2400" dirty="0" smtClean="0"/>
              <a:t>regulate </a:t>
            </a:r>
            <a:r>
              <a:rPr lang="en-ZA" sz="2400" dirty="0"/>
              <a:t>p</a:t>
            </a:r>
            <a:r>
              <a:rPr lang="en-ZA" sz="2400" dirty="0" smtClean="0"/>
              <a:t>ractitioners</a:t>
            </a:r>
            <a:r>
              <a:rPr lang="en-ZA" sz="2400" dirty="0"/>
              <a:t>,</a:t>
            </a:r>
            <a:r>
              <a:rPr lang="en-ZA" sz="2400" dirty="0" smtClean="0"/>
              <a:t> lawyers </a:t>
            </a:r>
            <a:r>
              <a:rPr lang="en-ZA" sz="2400" dirty="0"/>
              <a:t>and</a:t>
            </a:r>
            <a:r>
              <a:rPr lang="en-ZA" sz="2400" dirty="0" smtClean="0"/>
              <a:t> advocates </a:t>
            </a:r>
            <a:r>
              <a:rPr lang="en-ZA" sz="2400" dirty="0"/>
              <a:t>as this section</a:t>
            </a:r>
            <a:r>
              <a:rPr lang="en-ZA" sz="2400" dirty="0" smtClean="0"/>
              <a:t> intended. </a:t>
            </a:r>
            <a:r>
              <a:rPr lang="en-ZA" sz="2400" dirty="0"/>
              <a:t>Will leave the market </a:t>
            </a:r>
            <a:r>
              <a:rPr lang="en-ZA" sz="2400" dirty="0" smtClean="0"/>
              <a:t>unregulated - not </a:t>
            </a:r>
            <a:r>
              <a:rPr lang="en-ZA" sz="2400" dirty="0"/>
              <a:t>really desirable</a:t>
            </a:r>
          </a:p>
          <a:p>
            <a:r>
              <a:rPr lang="en-ZA" sz="2400" b="1" dirty="0"/>
              <a:t>PERMIT becomes a VISA</a:t>
            </a:r>
            <a:r>
              <a:rPr lang="en-ZA" sz="2400" dirty="0"/>
              <a:t>:</a:t>
            </a:r>
            <a:r>
              <a:rPr lang="en-ZA" sz="2400" b="1" dirty="0"/>
              <a:t> </a:t>
            </a:r>
            <a:r>
              <a:rPr lang="en-ZA" sz="2400" dirty="0"/>
              <a:t>theoretically should be issued from abroad but Section 10(6) allows change within </a:t>
            </a:r>
            <a:r>
              <a:rPr lang="en-ZA" sz="2400" dirty="0" smtClean="0"/>
              <a:t>South Africa</a:t>
            </a:r>
          </a:p>
          <a:p>
            <a:endParaRPr lang="en-ZA" sz="2400" dirty="0"/>
          </a:p>
        </p:txBody>
      </p:sp>
    </p:spTree>
    <p:extLst>
      <p:ext uri="{BB962C8B-B14F-4D97-AF65-F5344CB8AC3E}">
        <p14:creationId xmlns:p14="http://schemas.microsoft.com/office/powerpoint/2010/main" val="835457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16632"/>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43608" y="1166843"/>
            <a:ext cx="7344816" cy="5262979"/>
          </a:xfrm>
          <a:prstGeom prst="rect">
            <a:avLst/>
          </a:prstGeom>
        </p:spPr>
        <p:txBody>
          <a:bodyPr wrap="square">
            <a:spAutoFit/>
          </a:bodyPr>
          <a:lstStyle/>
          <a:p>
            <a:endParaRPr lang="en-ZA" sz="2400" b="1" u="sng" dirty="0" smtClean="0"/>
          </a:p>
          <a:p>
            <a:r>
              <a:rPr lang="en-ZA" sz="2400" b="1" dirty="0" smtClean="0"/>
              <a:t>Changes </a:t>
            </a:r>
            <a:r>
              <a:rPr lang="en-ZA" sz="2400" b="1" dirty="0"/>
              <a:t>to Conditions and Status of an existing </a:t>
            </a:r>
            <a:r>
              <a:rPr lang="en-ZA" sz="2400" b="1" dirty="0" smtClean="0"/>
              <a:t>permit:</a:t>
            </a:r>
            <a:r>
              <a:rPr lang="en-ZA" sz="2400" dirty="0" smtClean="0"/>
              <a:t> </a:t>
            </a:r>
            <a:r>
              <a:rPr lang="en-ZA" sz="2400" dirty="0"/>
              <a:t>although  the law allows for these changes under Sect 10(6), DHA would like to impose requirements that these are done from abroad. For visitor and Medical permits, special permission from Minister required to change. Visitor permits include spouse, minor children and </a:t>
            </a:r>
            <a:r>
              <a:rPr lang="en-ZA" sz="2400" dirty="0" smtClean="0"/>
              <a:t>others.</a:t>
            </a:r>
          </a:p>
          <a:p>
            <a:r>
              <a:rPr lang="en-ZA" sz="2400" b="1" dirty="0" smtClean="0"/>
              <a:t>Corporate </a:t>
            </a:r>
            <a:r>
              <a:rPr lang="en-ZA" sz="2400" b="1" dirty="0"/>
              <a:t>work permits: </a:t>
            </a:r>
            <a:r>
              <a:rPr lang="en-ZA" sz="2400" dirty="0"/>
              <a:t>Intra-company and corporate work permits will be subject to a prescribed list of requirements which have not yet been made </a:t>
            </a:r>
            <a:r>
              <a:rPr lang="en-ZA" sz="2400" dirty="0" smtClean="0"/>
              <a:t>public</a:t>
            </a:r>
          </a:p>
          <a:p>
            <a:r>
              <a:rPr lang="en-ZA" sz="2400" b="1" dirty="0" smtClean="0"/>
              <a:t>Business </a:t>
            </a:r>
            <a:r>
              <a:rPr lang="en-ZA" sz="2400" b="1" dirty="0"/>
              <a:t>Visa (formerly Business Permit):   </a:t>
            </a:r>
            <a:r>
              <a:rPr lang="en-ZA" sz="2400" dirty="0"/>
              <a:t>List required for Business Categories  </a:t>
            </a:r>
            <a:r>
              <a:rPr lang="en-ZA" sz="2400" i="1" dirty="0"/>
              <a:t>in National Interest</a:t>
            </a:r>
          </a:p>
          <a:p>
            <a:endParaRPr lang="en-ZA" sz="2400" dirty="0"/>
          </a:p>
        </p:txBody>
      </p:sp>
    </p:spTree>
    <p:extLst>
      <p:ext uri="{BB962C8B-B14F-4D97-AF65-F5344CB8AC3E}">
        <p14:creationId xmlns:p14="http://schemas.microsoft.com/office/powerpoint/2010/main" val="19414908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899592" y="1700213"/>
            <a:ext cx="770485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ZA" sz="2400" b="1" dirty="0" smtClean="0"/>
              <a:t>EMPLOYMENT SERVICES BILL (2013/2014 ?)</a:t>
            </a:r>
          </a:p>
          <a:p>
            <a:endParaRPr lang="en-ZA" sz="2400" b="1" u="sng" dirty="0"/>
          </a:p>
          <a:p>
            <a:r>
              <a:rPr lang="en-ZA" sz="2400" b="1" dirty="0" smtClean="0"/>
              <a:t>Definition</a:t>
            </a:r>
            <a:r>
              <a:rPr lang="en-ZA" sz="2400" dirty="0"/>
              <a:t>:</a:t>
            </a:r>
            <a:r>
              <a:rPr lang="en-ZA" sz="2400" b="1" dirty="0"/>
              <a:t> “foreign national”: </a:t>
            </a:r>
            <a:r>
              <a:rPr lang="en-ZA" sz="2400" dirty="0"/>
              <a:t>does not hold</a:t>
            </a:r>
            <a:r>
              <a:rPr lang="en-ZA" sz="2400" dirty="0" smtClean="0"/>
              <a:t> citizenship </a:t>
            </a:r>
            <a:r>
              <a:rPr lang="en-ZA" sz="2400" dirty="0"/>
              <a:t>or</a:t>
            </a:r>
            <a:r>
              <a:rPr lang="en-ZA" sz="2400" dirty="0" smtClean="0"/>
              <a:t> permanent </a:t>
            </a:r>
            <a:r>
              <a:rPr lang="en-ZA" sz="2400" dirty="0"/>
              <a:t>r</a:t>
            </a:r>
            <a:r>
              <a:rPr lang="en-ZA" sz="2400" dirty="0" smtClean="0"/>
              <a:t>esidence</a:t>
            </a:r>
            <a:endParaRPr lang="en-ZA" sz="2400" dirty="0"/>
          </a:p>
          <a:p>
            <a:r>
              <a:rPr lang="en-ZA" sz="2400" b="1" dirty="0"/>
              <a:t>Purpose</a:t>
            </a:r>
            <a:r>
              <a:rPr lang="en-ZA" sz="2400" dirty="0"/>
              <a:t>:</a:t>
            </a:r>
            <a:r>
              <a:rPr lang="en-ZA" sz="2400" b="1" dirty="0"/>
              <a:t> </a:t>
            </a:r>
            <a:r>
              <a:rPr lang="en-ZA" sz="2400" dirty="0"/>
              <a:t>2(1) (h): “facilitate the employment of foreign nationals…”</a:t>
            </a:r>
          </a:p>
          <a:p>
            <a:r>
              <a:rPr lang="en-ZA" sz="2400" b="1" dirty="0"/>
              <a:t>Section </a:t>
            </a:r>
            <a:r>
              <a:rPr lang="en-ZA" sz="2400" b="1" dirty="0" smtClean="0"/>
              <a:t>5 </a:t>
            </a:r>
            <a:r>
              <a:rPr lang="en-ZA" sz="2400" b="1" dirty="0"/>
              <a:t>(1)(i</a:t>
            </a:r>
            <a:r>
              <a:rPr lang="en-ZA" sz="2400" b="1" dirty="0" smtClean="0"/>
              <a:t>)</a:t>
            </a:r>
            <a:r>
              <a:rPr lang="en-ZA" sz="2400" dirty="0" smtClean="0"/>
              <a:t>: ”</a:t>
            </a:r>
            <a:r>
              <a:rPr lang="en-ZA" sz="2400" dirty="0"/>
              <a:t>Facilitating the employment of foreign nationals in a manner that is consistent with the object of this Act and the Immigration </a:t>
            </a:r>
            <a:r>
              <a:rPr lang="en-ZA" sz="2400" dirty="0" smtClean="0"/>
              <a:t>Act”</a:t>
            </a:r>
          </a:p>
          <a:p>
            <a:r>
              <a:rPr lang="en-ZA" sz="2400" b="1" dirty="0"/>
              <a:t>Section 8</a:t>
            </a:r>
            <a:r>
              <a:rPr lang="en-ZA" sz="2400" dirty="0"/>
              <a:t>:</a:t>
            </a:r>
            <a:r>
              <a:rPr lang="en-ZA" sz="2400" b="1" dirty="0"/>
              <a:t> </a:t>
            </a:r>
            <a:r>
              <a:rPr lang="en-ZA" sz="2400" dirty="0"/>
              <a:t>Employment of foreign nationals</a:t>
            </a:r>
          </a:p>
          <a:p>
            <a:r>
              <a:rPr lang="en-ZA" sz="2400" b="1" dirty="0"/>
              <a:t>Section 9</a:t>
            </a:r>
            <a:r>
              <a:rPr lang="en-ZA" sz="2400" dirty="0"/>
              <a:t>:</a:t>
            </a:r>
            <a:r>
              <a:rPr lang="en-ZA" sz="2400" b="1" dirty="0"/>
              <a:t> </a:t>
            </a:r>
            <a:r>
              <a:rPr lang="en-ZA" sz="2400" dirty="0"/>
              <a:t>Prohibited acts in respect of foreign nationals</a:t>
            </a:r>
          </a:p>
        </p:txBody>
      </p:sp>
    </p:spTree>
    <p:extLst>
      <p:ext uri="{BB962C8B-B14F-4D97-AF65-F5344CB8AC3E}">
        <p14:creationId xmlns:p14="http://schemas.microsoft.com/office/powerpoint/2010/main" val="349468281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905419" y="1700213"/>
            <a:ext cx="77048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ZA" sz="4000" b="1" dirty="0" smtClean="0"/>
              <a:t>Questions</a:t>
            </a:r>
            <a:endParaRPr lang="en-ZA" sz="4000" b="1" dirty="0"/>
          </a:p>
        </p:txBody>
      </p:sp>
    </p:spTree>
    <p:extLst>
      <p:ext uri="{BB962C8B-B14F-4D97-AF65-F5344CB8AC3E}">
        <p14:creationId xmlns:p14="http://schemas.microsoft.com/office/powerpoint/2010/main" val="31399257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4"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3"/>
          <p:cNvSpPr txBox="1">
            <a:spLocks noChangeArrowheads="1"/>
          </p:cNvSpPr>
          <p:nvPr/>
        </p:nvSpPr>
        <p:spPr bwMode="auto">
          <a:xfrm>
            <a:off x="684213" y="1285875"/>
            <a:ext cx="8459787" cy="6217087"/>
          </a:xfrm>
          <a:prstGeom prst="rect">
            <a:avLst/>
          </a:prstGeom>
          <a:noFill/>
          <a:ln w="9525">
            <a:noFill/>
            <a:miter lim="800000"/>
            <a:headEnd/>
            <a:tailEnd/>
          </a:ln>
        </p:spPr>
        <p:txBody>
          <a:bodyPr wrap="square">
            <a:spAutoFit/>
          </a:bodyPr>
          <a:lstStyle/>
          <a:p>
            <a:pPr algn="ctr" fontAlgn="auto">
              <a:spcBef>
                <a:spcPct val="50000"/>
              </a:spcBef>
              <a:spcAft>
                <a:spcPts val="0"/>
              </a:spcAft>
              <a:defRPr/>
            </a:pPr>
            <a:endParaRPr lang="en-ZA" sz="2000" b="1" dirty="0">
              <a:latin typeface="Calibri" pitchFamily="34" charset="0"/>
              <a:cs typeface="+mn-cs"/>
            </a:endParaRPr>
          </a:p>
          <a:p>
            <a:pPr lvl="2">
              <a:spcBef>
                <a:spcPct val="50000"/>
              </a:spcBef>
              <a:defRPr/>
            </a:pPr>
            <a:r>
              <a:rPr lang="en-ZA" sz="3600" b="1" u="sng" dirty="0" smtClean="0">
                <a:latin typeface="Calibri" pitchFamily="34" charset="0"/>
                <a:cs typeface="+mn-cs"/>
              </a:rPr>
              <a:t>South Africa and African Immigration</a:t>
            </a:r>
          </a:p>
          <a:p>
            <a:pPr lvl="2">
              <a:spcBef>
                <a:spcPct val="50000"/>
              </a:spcBef>
              <a:defRPr/>
            </a:pPr>
            <a:r>
              <a:rPr lang="en-ZA" sz="2400" b="1" dirty="0" smtClean="0">
                <a:latin typeface="Calibri" pitchFamily="34" charset="0"/>
                <a:cs typeface="+mn-cs"/>
              </a:rPr>
              <a:t>Permit Options for Foreigners</a:t>
            </a:r>
          </a:p>
          <a:p>
            <a:pPr lvl="3" indent="-227013">
              <a:spcBef>
                <a:spcPct val="50000"/>
              </a:spcBef>
              <a:buFont typeface="Arial" pitchFamily="34" charset="0"/>
              <a:buChar char="•"/>
              <a:defRPr/>
            </a:pPr>
            <a:r>
              <a:rPr lang="en-ZA" sz="2400" b="1" dirty="0" smtClean="0">
                <a:latin typeface="Calibri" pitchFamily="34" charset="0"/>
                <a:cs typeface="+mn-cs"/>
              </a:rPr>
              <a:t>Work</a:t>
            </a:r>
          </a:p>
          <a:p>
            <a:pPr lvl="3" indent="-227013">
              <a:spcBef>
                <a:spcPct val="50000"/>
              </a:spcBef>
              <a:buFont typeface="Arial" pitchFamily="34" charset="0"/>
              <a:buChar char="•"/>
              <a:defRPr/>
            </a:pPr>
            <a:r>
              <a:rPr lang="en-ZA" sz="2400" b="1" dirty="0" smtClean="0">
                <a:latin typeface="Calibri" pitchFamily="34" charset="0"/>
                <a:cs typeface="+mn-cs"/>
              </a:rPr>
              <a:t>Study</a:t>
            </a:r>
          </a:p>
          <a:p>
            <a:pPr lvl="3" indent="-227013">
              <a:spcBef>
                <a:spcPct val="50000"/>
              </a:spcBef>
              <a:buFont typeface="Arial" pitchFamily="34" charset="0"/>
              <a:buChar char="•"/>
              <a:defRPr/>
            </a:pPr>
            <a:r>
              <a:rPr lang="en-ZA" sz="2400" b="1" dirty="0" smtClean="0">
                <a:latin typeface="Calibri" pitchFamily="34" charset="0"/>
                <a:cs typeface="+mn-cs"/>
              </a:rPr>
              <a:t>Investment</a:t>
            </a:r>
          </a:p>
          <a:p>
            <a:pPr lvl="3" indent="-227013">
              <a:spcBef>
                <a:spcPct val="50000"/>
              </a:spcBef>
              <a:buFont typeface="Arial" pitchFamily="34" charset="0"/>
              <a:buChar char="•"/>
              <a:defRPr/>
            </a:pPr>
            <a:r>
              <a:rPr lang="en-ZA" sz="2400" b="1" dirty="0" smtClean="0">
                <a:latin typeface="Calibri" pitchFamily="34" charset="0"/>
                <a:cs typeface="+mn-cs"/>
              </a:rPr>
              <a:t>Retirement</a:t>
            </a:r>
          </a:p>
          <a:p>
            <a:pPr lvl="3" indent="-227013">
              <a:spcBef>
                <a:spcPct val="50000"/>
              </a:spcBef>
              <a:buFont typeface="Arial" pitchFamily="34" charset="0"/>
              <a:buChar char="•"/>
              <a:defRPr/>
            </a:pPr>
            <a:r>
              <a:rPr lang="en-ZA" sz="2400" b="1" dirty="0" smtClean="0">
                <a:latin typeface="Calibri" pitchFamily="34" charset="0"/>
                <a:cs typeface="+mn-cs"/>
              </a:rPr>
              <a:t>Permanent Residence </a:t>
            </a:r>
          </a:p>
          <a:p>
            <a:pPr algn="ctr" fontAlgn="auto">
              <a:spcBef>
                <a:spcPct val="50000"/>
              </a:spcBef>
              <a:spcAft>
                <a:spcPts val="0"/>
              </a:spcAft>
              <a:defRPr/>
            </a:pPr>
            <a:endParaRPr lang="en-ZA" dirty="0">
              <a:latin typeface="Calibri" pitchFamily="34" charset="0"/>
              <a:cs typeface="+mn-cs"/>
            </a:endParaRPr>
          </a:p>
          <a:p>
            <a:pPr algn="ctr" fontAlgn="auto">
              <a:spcBef>
                <a:spcPct val="50000"/>
              </a:spcBef>
              <a:spcAft>
                <a:spcPts val="0"/>
              </a:spcAft>
              <a:defRPr/>
            </a:pPr>
            <a:endParaRPr lang="en-ZA" dirty="0">
              <a:latin typeface="Calibri" pitchFamily="34" charset="0"/>
              <a:cs typeface="+mn-cs"/>
            </a:endParaRPr>
          </a:p>
          <a:p>
            <a:pPr algn="ctr" fontAlgn="auto">
              <a:spcBef>
                <a:spcPct val="50000"/>
              </a:spcBef>
              <a:spcAft>
                <a:spcPts val="0"/>
              </a:spcAft>
              <a:defRPr/>
            </a:pPr>
            <a:endParaRPr lang="en-ZA" b="1" u="sng" dirty="0">
              <a:latin typeface="Calibri" pitchFamily="34" charset="0"/>
              <a:cs typeface="+mn-cs"/>
            </a:endParaRPr>
          </a:p>
          <a:p>
            <a:pPr algn="ctr" fontAlgn="auto">
              <a:spcBef>
                <a:spcPct val="50000"/>
              </a:spcBef>
              <a:spcAft>
                <a:spcPts val="0"/>
              </a:spcAft>
              <a:defRPr/>
            </a:pPr>
            <a:endParaRPr lang="en-ZA" b="1" u="sng" dirty="0">
              <a:latin typeface="Calibri" pitchFamily="34" charset="0"/>
              <a:cs typeface="+mn-cs"/>
            </a:endParaRPr>
          </a:p>
        </p:txBody>
      </p:sp>
    </p:spTree>
    <p:extLst>
      <p:ext uri="{BB962C8B-B14F-4D97-AF65-F5344CB8AC3E}">
        <p14:creationId xmlns:p14="http://schemas.microsoft.com/office/powerpoint/2010/main" val="18128198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8"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p:cNvSpPr txBox="1">
            <a:spLocks noChangeArrowheads="1"/>
          </p:cNvSpPr>
          <p:nvPr/>
        </p:nvSpPr>
        <p:spPr bwMode="auto">
          <a:xfrm>
            <a:off x="1403350" y="1700213"/>
            <a:ext cx="7129463" cy="475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ZA" sz="2400" b="1" dirty="0" smtClean="0">
                <a:latin typeface="Calibri" pitchFamily="34" charset="0"/>
              </a:rPr>
              <a:t>Specialised Immigration practise providing services to </a:t>
            </a:r>
          </a:p>
          <a:p>
            <a:pPr marL="685800" lvl="1" indent="-292100" eaLnBrk="1" hangingPunct="1">
              <a:spcBef>
                <a:spcPct val="50000"/>
              </a:spcBef>
              <a:buFontTx/>
              <a:buChar char="•"/>
              <a:tabLst>
                <a:tab pos="685800" algn="l"/>
              </a:tabLst>
            </a:pPr>
            <a:r>
              <a:rPr lang="en-ZA" sz="2400" b="1" dirty="0" smtClean="0">
                <a:latin typeface="Calibri" pitchFamily="34" charset="0"/>
              </a:rPr>
              <a:t> Companies : Multinationals, Medium, SMME</a:t>
            </a:r>
          </a:p>
          <a:p>
            <a:pPr marL="685800" lvl="1" indent="-292100" eaLnBrk="1" hangingPunct="1">
              <a:spcBef>
                <a:spcPct val="50000"/>
              </a:spcBef>
              <a:buFontTx/>
              <a:buChar char="•"/>
              <a:tabLst>
                <a:tab pos="685800" algn="l"/>
              </a:tabLst>
            </a:pPr>
            <a:r>
              <a:rPr lang="en-ZA" sz="2400" b="1" dirty="0" smtClean="0">
                <a:latin typeface="Calibri" pitchFamily="34" charset="0"/>
              </a:rPr>
              <a:t> Individuals : Investment, Retirement, Partners, children</a:t>
            </a:r>
          </a:p>
          <a:p>
            <a:pPr marL="685800" lvl="1" indent="-292100" eaLnBrk="1" hangingPunct="1">
              <a:spcBef>
                <a:spcPct val="50000"/>
              </a:spcBef>
              <a:buFontTx/>
              <a:buChar char="•"/>
              <a:tabLst>
                <a:tab pos="685800" algn="l"/>
              </a:tabLst>
            </a:pPr>
            <a:r>
              <a:rPr lang="en-ZA" sz="2400" b="1" dirty="0" smtClean="0">
                <a:latin typeface="Calibri" pitchFamily="34" charset="0"/>
              </a:rPr>
              <a:t> Institutions : Local and International Investment bodies</a:t>
            </a:r>
          </a:p>
          <a:p>
            <a:pPr marL="685800" lvl="1" indent="-292100" eaLnBrk="1" hangingPunct="1">
              <a:spcBef>
                <a:spcPct val="50000"/>
              </a:spcBef>
              <a:buFontTx/>
              <a:buChar char="•"/>
              <a:tabLst>
                <a:tab pos="685800" algn="l"/>
              </a:tabLst>
            </a:pPr>
            <a:r>
              <a:rPr lang="en-ZA" sz="2400" b="1" dirty="0" smtClean="0">
                <a:latin typeface="Calibri" pitchFamily="34" charset="0"/>
              </a:rPr>
              <a:t> Embassies / Consulates / Governments</a:t>
            </a:r>
          </a:p>
          <a:p>
            <a:pPr eaLnBrk="1" hangingPunct="1">
              <a:spcBef>
                <a:spcPct val="50000"/>
              </a:spcBef>
            </a:pPr>
            <a:r>
              <a:rPr lang="en-ZA" sz="2400" b="1" dirty="0" smtClean="0">
                <a:latin typeface="Calibri" pitchFamily="34" charset="0"/>
              </a:rPr>
              <a:t>For foreign (non-South African) staff/family who need permits to engage in activities in South Africa </a:t>
            </a:r>
          </a:p>
          <a:p>
            <a:pPr lvl="1" eaLnBrk="1" hangingPunct="1">
              <a:spcBef>
                <a:spcPct val="50000"/>
              </a:spcBef>
              <a:buFontTx/>
              <a:buChar char="•"/>
            </a:pPr>
            <a:endParaRPr lang="en-ZA" b="1" dirty="0">
              <a:latin typeface="Calibri" pitchFamily="34" charset="0"/>
            </a:endParaRPr>
          </a:p>
        </p:txBody>
      </p:sp>
    </p:spTree>
    <p:extLst>
      <p:ext uri="{BB962C8B-B14F-4D97-AF65-F5344CB8AC3E}">
        <p14:creationId xmlns:p14="http://schemas.microsoft.com/office/powerpoint/2010/main" val="3056299192"/>
      </p:ext>
    </p:extLst>
  </p:cSld>
  <p:clrMapOvr>
    <a:masterClrMapping/>
  </p:clrMapOvr>
  <p:transition>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2"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1447800" y="1981200"/>
            <a:ext cx="71294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ZA" sz="2400" b="1" dirty="0" smtClean="0">
                <a:latin typeface="Calibri" pitchFamily="34" charset="0"/>
              </a:rPr>
              <a:t>Offices in Cape Town, Johannesburg, Pretoria, Durban, Knysna, London, and associated offices in several key African countries</a:t>
            </a:r>
          </a:p>
          <a:p>
            <a:pPr eaLnBrk="1" hangingPunct="1">
              <a:spcBef>
                <a:spcPct val="50000"/>
              </a:spcBef>
            </a:pPr>
            <a:r>
              <a:rPr lang="en-ZA" sz="2400" b="1" dirty="0" smtClean="0">
                <a:latin typeface="Calibri" pitchFamily="34" charset="0"/>
              </a:rPr>
              <a:t>Staff : 10 registered Immigration Practitioners employed</a:t>
            </a:r>
          </a:p>
          <a:p>
            <a:pPr eaLnBrk="1" hangingPunct="1">
              <a:spcBef>
                <a:spcPct val="50000"/>
              </a:spcBef>
            </a:pPr>
            <a:r>
              <a:rPr lang="en-ZA" sz="2400" b="1" dirty="0" smtClean="0">
                <a:latin typeface="Calibri" pitchFamily="34" charset="0"/>
              </a:rPr>
              <a:t>Training : Staff screened, trained, updated information circulated daily  </a:t>
            </a:r>
          </a:p>
          <a:p>
            <a:pPr eaLnBrk="1" hangingPunct="1">
              <a:spcBef>
                <a:spcPct val="50000"/>
              </a:spcBef>
            </a:pPr>
            <a:r>
              <a:rPr lang="en-ZA" sz="2400" b="1" dirty="0" smtClean="0">
                <a:latin typeface="Calibri" pitchFamily="34" charset="0"/>
              </a:rPr>
              <a:t>Languages : English , Afrikaans, Xhosa, Sotho, Zulu, German, Dutch, Mandarin, Cantonese</a:t>
            </a:r>
          </a:p>
          <a:p>
            <a:pPr eaLnBrk="1" hangingPunct="1">
              <a:spcBef>
                <a:spcPct val="50000"/>
              </a:spcBef>
            </a:pPr>
            <a:endParaRPr lang="en-ZA" dirty="0" smtClean="0">
              <a:latin typeface="Calibri" pitchFamily="34" charset="0"/>
            </a:endParaRPr>
          </a:p>
          <a:p>
            <a:pPr lvl="1" eaLnBrk="1" hangingPunct="1">
              <a:spcBef>
                <a:spcPct val="50000"/>
              </a:spcBef>
              <a:buFontTx/>
              <a:buChar char="•"/>
            </a:pPr>
            <a:endParaRPr lang="en-ZA" dirty="0">
              <a:latin typeface="Calibri" pitchFamily="34" charset="0"/>
            </a:endParaRPr>
          </a:p>
        </p:txBody>
      </p:sp>
    </p:spTree>
    <p:extLst>
      <p:ext uri="{BB962C8B-B14F-4D97-AF65-F5344CB8AC3E}">
        <p14:creationId xmlns:p14="http://schemas.microsoft.com/office/powerpoint/2010/main" val="1063392453"/>
      </p:ext>
    </p:extLst>
  </p:cSld>
  <p:clrMapOvr>
    <a:masterClrMapping/>
  </p:clrMapOvr>
  <p:transition>
    <p:split orient="ver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914400" y="1524000"/>
            <a:ext cx="67691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ZA" sz="2000" b="1" dirty="0">
                <a:latin typeface="Calibri" pitchFamily="34" charset="0"/>
              </a:rPr>
              <a:t>COMPANY APPROACH</a:t>
            </a:r>
          </a:p>
          <a:p>
            <a:pPr eaLnBrk="1" hangingPunct="1">
              <a:spcBef>
                <a:spcPct val="50000"/>
              </a:spcBef>
              <a:buFontTx/>
              <a:buChar char="•"/>
            </a:pPr>
            <a:r>
              <a:rPr lang="en-ZA" sz="2000" dirty="0">
                <a:latin typeface="Calibri" pitchFamily="34" charset="0"/>
              </a:rPr>
              <a:t> </a:t>
            </a:r>
            <a:r>
              <a:rPr lang="en-ZA" sz="2000" b="1" dirty="0">
                <a:latin typeface="Calibri" pitchFamily="34" charset="0"/>
              </a:rPr>
              <a:t>Immigration Issues must fit with Corporate Strategy and HR</a:t>
            </a:r>
            <a:r>
              <a:rPr lang="en-ZA" sz="2000" b="1" dirty="0" smtClean="0">
                <a:latin typeface="Calibri" pitchFamily="34" charset="0"/>
              </a:rPr>
              <a:t> strategy</a:t>
            </a:r>
            <a:endParaRPr lang="en-ZA" sz="2000" b="1" dirty="0">
              <a:latin typeface="Calibri" pitchFamily="34" charset="0"/>
            </a:endParaRPr>
          </a:p>
          <a:p>
            <a:pPr eaLnBrk="1" hangingPunct="1">
              <a:spcBef>
                <a:spcPct val="50000"/>
              </a:spcBef>
              <a:buFontTx/>
              <a:buChar char="•"/>
            </a:pPr>
            <a:r>
              <a:rPr lang="en-ZA" sz="2000" b="1" dirty="0">
                <a:latin typeface="Calibri" pitchFamily="34" charset="0"/>
              </a:rPr>
              <a:t> To make</a:t>
            </a:r>
            <a:r>
              <a:rPr lang="en-ZA" sz="2000" b="1" dirty="0" smtClean="0">
                <a:latin typeface="Calibri" pitchFamily="34" charset="0"/>
              </a:rPr>
              <a:t> process </a:t>
            </a:r>
            <a:r>
              <a:rPr lang="en-ZA" sz="2000" b="1" dirty="0">
                <a:latin typeface="Calibri" pitchFamily="34" charset="0"/>
              </a:rPr>
              <a:t>work consider:</a:t>
            </a:r>
          </a:p>
          <a:p>
            <a:pPr marL="685800" lvl="1" indent="-228600" eaLnBrk="1" hangingPunct="1">
              <a:spcBef>
                <a:spcPct val="50000"/>
              </a:spcBef>
              <a:buFontTx/>
              <a:buChar char="•"/>
            </a:pPr>
            <a:r>
              <a:rPr lang="en-ZA" sz="2000" b="1" dirty="0">
                <a:latin typeface="Calibri" pitchFamily="34" charset="0"/>
              </a:rPr>
              <a:t> Staff requirements min 3-6 months, up to 5 years ahead</a:t>
            </a:r>
          </a:p>
          <a:p>
            <a:pPr marL="685800" lvl="1" indent="-228600" eaLnBrk="1" hangingPunct="1">
              <a:spcBef>
                <a:spcPct val="50000"/>
              </a:spcBef>
              <a:buFontTx/>
              <a:buChar char="•"/>
            </a:pPr>
            <a:r>
              <a:rPr lang="en-ZA" sz="2000" b="1" dirty="0">
                <a:latin typeface="Calibri" pitchFamily="34" charset="0"/>
              </a:rPr>
              <a:t> Type of permit/s</a:t>
            </a:r>
          </a:p>
          <a:p>
            <a:pPr marL="685800" lvl="1" indent="-228600" eaLnBrk="1" hangingPunct="1">
              <a:spcBef>
                <a:spcPct val="50000"/>
              </a:spcBef>
              <a:buFontTx/>
              <a:buChar char="•"/>
            </a:pPr>
            <a:r>
              <a:rPr lang="en-ZA" sz="2000" b="1" dirty="0">
                <a:latin typeface="Calibri" pitchFamily="34" charset="0"/>
              </a:rPr>
              <a:t> Small number of diverse professions required? or </a:t>
            </a:r>
          </a:p>
          <a:p>
            <a:pPr marL="685800" lvl="1" indent="-228600" eaLnBrk="1" hangingPunct="1">
              <a:spcBef>
                <a:spcPct val="50000"/>
              </a:spcBef>
              <a:buFontTx/>
              <a:buChar char="•"/>
            </a:pPr>
            <a:r>
              <a:rPr lang="en-ZA" sz="2000" b="1" dirty="0">
                <a:latin typeface="Calibri" pitchFamily="34" charset="0"/>
              </a:rPr>
              <a:t> Larger group (10+)?</a:t>
            </a:r>
          </a:p>
          <a:p>
            <a:pPr marL="685800" lvl="1" indent="-228600" eaLnBrk="1" hangingPunct="1">
              <a:spcBef>
                <a:spcPct val="50000"/>
              </a:spcBef>
              <a:buFontTx/>
              <a:buChar char="•"/>
            </a:pPr>
            <a:r>
              <a:rPr lang="en-ZA" sz="2000" b="1" dirty="0">
                <a:latin typeface="Calibri" pitchFamily="34" charset="0"/>
              </a:rPr>
              <a:t> Potential problems for applicant or with</a:t>
            </a:r>
            <a:r>
              <a:rPr lang="en-ZA" sz="2000" b="1" dirty="0" smtClean="0">
                <a:latin typeface="Calibri" pitchFamily="34" charset="0"/>
              </a:rPr>
              <a:t> relevant embassy’s / </a:t>
            </a:r>
            <a:r>
              <a:rPr lang="en-ZA" sz="2000" b="1" dirty="0">
                <a:latin typeface="Calibri" pitchFamily="34" charset="0"/>
              </a:rPr>
              <a:t>consulate’s approach/interpretation</a:t>
            </a:r>
          </a:p>
          <a:p>
            <a:pPr eaLnBrk="1" hangingPunct="1">
              <a:spcBef>
                <a:spcPct val="50000"/>
              </a:spcBef>
              <a:buFontTx/>
              <a:buChar char="•"/>
            </a:pPr>
            <a:r>
              <a:rPr lang="en-ZA" sz="2000" b="1" dirty="0" smtClean="0">
                <a:latin typeface="Calibri" pitchFamily="34" charset="0"/>
              </a:rPr>
              <a:t> Preferable </a:t>
            </a:r>
            <a:r>
              <a:rPr lang="en-ZA" sz="2000" b="1" dirty="0">
                <a:latin typeface="Calibri" pitchFamily="34" charset="0"/>
              </a:rPr>
              <a:t>to start with AUDIT of FOREIGN STAFF</a:t>
            </a:r>
            <a:endParaRPr lang="en-GB" sz="2000" b="1" dirty="0">
              <a:latin typeface="Calibri" pitchFamily="34" charset="0"/>
            </a:endParaRPr>
          </a:p>
        </p:txBody>
      </p:sp>
    </p:spTree>
    <p:extLst>
      <p:ext uri="{BB962C8B-B14F-4D97-AF65-F5344CB8AC3E}">
        <p14:creationId xmlns:p14="http://schemas.microsoft.com/office/powerpoint/2010/main" val="40645605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14438" y="990600"/>
            <a:ext cx="6858000" cy="5262979"/>
          </a:xfrm>
          <a:prstGeom prst="rect">
            <a:avLst/>
          </a:prstGeom>
          <a:noFill/>
        </p:spPr>
        <p:txBody>
          <a:bodyPr>
            <a:spAutoFit/>
          </a:bodyPr>
          <a:lstStyle/>
          <a:p>
            <a:pPr fontAlgn="auto">
              <a:spcBef>
                <a:spcPts val="0"/>
              </a:spcBef>
              <a:spcAft>
                <a:spcPts val="0"/>
              </a:spcAft>
              <a:defRPr/>
            </a:pPr>
            <a:endParaRPr lang="en-US" b="1" u="sng" dirty="0" smtClean="0">
              <a:latin typeface="+mn-lt"/>
              <a:cs typeface="+mn-cs"/>
            </a:endParaRPr>
          </a:p>
          <a:p>
            <a:pPr fontAlgn="auto">
              <a:spcBef>
                <a:spcPts val="0"/>
              </a:spcBef>
              <a:spcAft>
                <a:spcPts val="0"/>
              </a:spcAft>
              <a:defRPr/>
            </a:pPr>
            <a:r>
              <a:rPr lang="en-US" sz="2000" b="1" dirty="0" smtClean="0">
                <a:latin typeface="+mn-lt"/>
                <a:cs typeface="+mn-cs"/>
              </a:rPr>
              <a:t>PERMIT APPLICATION PROCESS</a:t>
            </a:r>
            <a:endParaRPr lang="en-US" sz="2000" b="1" dirty="0">
              <a:latin typeface="+mn-lt"/>
              <a:cs typeface="+mn-cs"/>
            </a:endParaRPr>
          </a:p>
          <a:p>
            <a:pPr marL="342900" indent="-342900" fontAlgn="auto">
              <a:spcBef>
                <a:spcPts val="0"/>
              </a:spcBef>
              <a:spcAft>
                <a:spcPts val="0"/>
              </a:spcAft>
              <a:buFont typeface="Arial" pitchFamily="34" charset="0"/>
              <a:buChar char="•"/>
              <a:defRPr/>
            </a:pPr>
            <a:r>
              <a:rPr lang="en-US" sz="2000" b="1" dirty="0">
                <a:latin typeface="+mn-lt"/>
                <a:cs typeface="+mn-cs"/>
              </a:rPr>
              <a:t>Assessment of applicant/s</a:t>
            </a:r>
          </a:p>
          <a:p>
            <a:pPr marL="342900" indent="-342900" fontAlgn="auto">
              <a:spcBef>
                <a:spcPts val="0"/>
              </a:spcBef>
              <a:spcAft>
                <a:spcPts val="0"/>
              </a:spcAft>
              <a:buFont typeface="Arial" pitchFamily="34" charset="0"/>
              <a:buChar char="•"/>
              <a:defRPr/>
            </a:pPr>
            <a:r>
              <a:rPr lang="en-US" sz="2000" b="1" dirty="0">
                <a:latin typeface="+mn-lt"/>
                <a:cs typeface="+mn-cs"/>
              </a:rPr>
              <a:t>Recommendation</a:t>
            </a:r>
          </a:p>
          <a:p>
            <a:pPr marL="342900" indent="-342900" fontAlgn="auto">
              <a:spcBef>
                <a:spcPts val="0"/>
              </a:spcBef>
              <a:spcAft>
                <a:spcPts val="0"/>
              </a:spcAft>
              <a:buFont typeface="Arial" pitchFamily="34" charset="0"/>
              <a:buChar char="•"/>
              <a:defRPr/>
            </a:pPr>
            <a:r>
              <a:rPr lang="en-US" sz="2000" b="1" dirty="0" smtClean="0">
                <a:latin typeface="+mn-lt"/>
                <a:cs typeface="+mn-cs"/>
              </a:rPr>
              <a:t>Proceed : </a:t>
            </a:r>
            <a:r>
              <a:rPr lang="en-US" sz="2000" b="1" dirty="0">
                <a:latin typeface="+mn-lt"/>
                <a:cs typeface="+mn-cs"/>
              </a:rPr>
              <a:t>Memorandum of Requirements (documents)</a:t>
            </a:r>
          </a:p>
          <a:p>
            <a:pPr marL="342900" indent="-342900" fontAlgn="auto">
              <a:spcBef>
                <a:spcPts val="0"/>
              </a:spcBef>
              <a:spcAft>
                <a:spcPts val="0"/>
              </a:spcAft>
              <a:buFont typeface="Arial" pitchFamily="34" charset="0"/>
              <a:buChar char="•"/>
              <a:defRPr/>
            </a:pPr>
            <a:r>
              <a:rPr lang="en-US" sz="2000" b="1" dirty="0">
                <a:latin typeface="+mn-lt"/>
                <a:cs typeface="+mn-cs"/>
              </a:rPr>
              <a:t>Manage</a:t>
            </a:r>
            <a:r>
              <a:rPr lang="en-US" sz="2000" b="1" dirty="0" smtClean="0">
                <a:latin typeface="+mn-lt"/>
                <a:cs typeface="+mn-cs"/>
              </a:rPr>
              <a:t> process </a:t>
            </a:r>
            <a:r>
              <a:rPr lang="en-US" sz="2000" b="1" dirty="0">
                <a:latin typeface="+mn-lt"/>
                <a:cs typeface="+mn-cs"/>
              </a:rPr>
              <a:t>of</a:t>
            </a:r>
            <a:r>
              <a:rPr lang="en-US" sz="2000" b="1" dirty="0" smtClean="0">
                <a:latin typeface="+mn-lt"/>
                <a:cs typeface="+mn-cs"/>
              </a:rPr>
              <a:t> compiling </a:t>
            </a:r>
            <a:r>
              <a:rPr lang="en-US" sz="2000" b="1" dirty="0"/>
              <a:t>a</a:t>
            </a:r>
            <a:r>
              <a:rPr lang="en-US" sz="2000" b="1" dirty="0" smtClean="0">
                <a:latin typeface="+mn-lt"/>
                <a:cs typeface="+mn-cs"/>
              </a:rPr>
              <a:t>pplication</a:t>
            </a:r>
            <a:endParaRPr lang="en-US" sz="2000" b="1" dirty="0">
              <a:latin typeface="+mn-lt"/>
              <a:cs typeface="+mn-cs"/>
            </a:endParaRPr>
          </a:p>
          <a:p>
            <a:pPr marL="342900" indent="-342900" fontAlgn="auto">
              <a:spcBef>
                <a:spcPts val="0"/>
              </a:spcBef>
              <a:spcAft>
                <a:spcPts val="0"/>
              </a:spcAft>
              <a:buFont typeface="Arial" pitchFamily="34" charset="0"/>
              <a:buChar char="•"/>
              <a:defRPr/>
            </a:pPr>
            <a:r>
              <a:rPr lang="en-US" sz="2000" b="1" dirty="0">
                <a:latin typeface="+mn-lt"/>
                <a:cs typeface="+mn-cs"/>
              </a:rPr>
              <a:t>Compile and</a:t>
            </a:r>
            <a:r>
              <a:rPr lang="en-US" sz="2000" b="1" dirty="0" smtClean="0">
                <a:latin typeface="+mn-lt"/>
                <a:cs typeface="+mn-cs"/>
              </a:rPr>
              <a:t> submit </a:t>
            </a:r>
            <a:r>
              <a:rPr lang="en-US" sz="2000" b="1" dirty="0">
                <a:latin typeface="+mn-lt"/>
                <a:cs typeface="+mn-cs"/>
              </a:rPr>
              <a:t>application within specified period</a:t>
            </a:r>
          </a:p>
          <a:p>
            <a:pPr marL="342900" indent="-342900" fontAlgn="auto">
              <a:spcBef>
                <a:spcPts val="0"/>
              </a:spcBef>
              <a:spcAft>
                <a:spcPts val="0"/>
              </a:spcAft>
              <a:buFont typeface="Arial" pitchFamily="34" charset="0"/>
              <a:buChar char="•"/>
              <a:defRPr/>
            </a:pPr>
            <a:r>
              <a:rPr lang="en-US" sz="2000" b="1" dirty="0">
                <a:latin typeface="+mn-lt"/>
                <a:cs typeface="+mn-cs"/>
              </a:rPr>
              <a:t>Liaison with Home Affairs</a:t>
            </a:r>
          </a:p>
          <a:p>
            <a:pPr marL="342900" indent="-342900" fontAlgn="auto">
              <a:spcBef>
                <a:spcPts val="0"/>
              </a:spcBef>
              <a:spcAft>
                <a:spcPts val="0"/>
              </a:spcAft>
              <a:buFont typeface="Arial" pitchFamily="34" charset="0"/>
              <a:buChar char="•"/>
              <a:defRPr/>
            </a:pPr>
            <a:r>
              <a:rPr lang="en-US" sz="2000" b="1" dirty="0">
                <a:latin typeface="+mn-lt"/>
                <a:cs typeface="+mn-cs"/>
              </a:rPr>
              <a:t>Finalization of permit/endorsement</a:t>
            </a:r>
          </a:p>
          <a:p>
            <a:pPr marL="342900" indent="-342900" fontAlgn="auto">
              <a:spcBef>
                <a:spcPts val="0"/>
              </a:spcBef>
              <a:spcAft>
                <a:spcPts val="0"/>
              </a:spcAft>
              <a:buFont typeface="Arial" pitchFamily="34" charset="0"/>
              <a:buChar char="•"/>
              <a:defRPr/>
            </a:pPr>
            <a:r>
              <a:rPr lang="en-US" sz="2000" b="1" dirty="0">
                <a:latin typeface="+mn-lt"/>
                <a:cs typeface="+mn-cs"/>
              </a:rPr>
              <a:t>6- Month </a:t>
            </a:r>
            <a:r>
              <a:rPr lang="en-US" sz="2000" b="1" dirty="0" smtClean="0">
                <a:latin typeface="+mn-lt"/>
                <a:cs typeface="+mn-cs"/>
              </a:rPr>
              <a:t>/ 12</a:t>
            </a:r>
            <a:r>
              <a:rPr lang="en-US" sz="2000" b="1" dirty="0">
                <a:latin typeface="+mn-lt"/>
                <a:cs typeface="+mn-cs"/>
              </a:rPr>
              <a:t>-Month follow </a:t>
            </a:r>
            <a:r>
              <a:rPr lang="en-US" sz="2000" b="1" dirty="0" smtClean="0">
                <a:latin typeface="+mn-lt"/>
                <a:cs typeface="+mn-cs"/>
              </a:rPr>
              <a:t>ups / </a:t>
            </a:r>
            <a:r>
              <a:rPr lang="en-US" sz="2000" b="1" dirty="0" smtClean="0"/>
              <a:t>s</a:t>
            </a:r>
            <a:r>
              <a:rPr lang="en-US" sz="2000" b="1" dirty="0" smtClean="0">
                <a:latin typeface="+mn-lt"/>
                <a:cs typeface="+mn-cs"/>
              </a:rPr>
              <a:t>ubmission </a:t>
            </a:r>
            <a:r>
              <a:rPr lang="en-US" sz="2000" b="1" dirty="0">
                <a:latin typeface="+mn-lt"/>
                <a:cs typeface="+mn-cs"/>
              </a:rPr>
              <a:t>of</a:t>
            </a:r>
            <a:r>
              <a:rPr lang="en-US" sz="2000" b="1" dirty="0" smtClean="0">
                <a:latin typeface="+mn-lt"/>
                <a:cs typeface="+mn-cs"/>
              </a:rPr>
              <a:t> undertakings </a:t>
            </a:r>
            <a:r>
              <a:rPr lang="en-US" sz="2000" b="1" dirty="0">
                <a:latin typeface="+mn-lt"/>
                <a:cs typeface="+mn-cs"/>
              </a:rPr>
              <a:t>at 6 month mark</a:t>
            </a:r>
          </a:p>
          <a:p>
            <a:pPr marL="342900" indent="-342900" fontAlgn="auto">
              <a:spcBef>
                <a:spcPts val="0"/>
              </a:spcBef>
              <a:spcAft>
                <a:spcPts val="0"/>
              </a:spcAft>
              <a:buFont typeface="Arial" pitchFamily="34" charset="0"/>
              <a:buChar char="•"/>
              <a:defRPr/>
            </a:pPr>
            <a:r>
              <a:rPr lang="en-US" sz="2000" b="1" dirty="0">
                <a:latin typeface="+mn-lt"/>
                <a:cs typeface="+mn-cs"/>
              </a:rPr>
              <a:t>Renewals </a:t>
            </a:r>
            <a:r>
              <a:rPr lang="en-US" sz="2000" b="1" dirty="0" smtClean="0">
                <a:latin typeface="+mn-lt"/>
                <a:cs typeface="+mn-cs"/>
              </a:rPr>
              <a:t>/ extensions / changes</a:t>
            </a:r>
            <a:endParaRPr lang="en-US" sz="2000" b="1" dirty="0">
              <a:latin typeface="+mn-lt"/>
              <a:cs typeface="+mn-cs"/>
            </a:endParaRPr>
          </a:p>
          <a:p>
            <a:pPr marL="342900" indent="-342900" fontAlgn="auto">
              <a:spcBef>
                <a:spcPts val="0"/>
              </a:spcBef>
              <a:spcAft>
                <a:spcPts val="0"/>
              </a:spcAft>
              <a:defRPr/>
            </a:pPr>
            <a:r>
              <a:rPr lang="en-US" sz="2000" b="1" dirty="0" smtClean="0">
                <a:latin typeface="+mn-lt"/>
                <a:cs typeface="+mn-cs"/>
              </a:rPr>
              <a:t>____________________________________________________</a:t>
            </a:r>
          </a:p>
          <a:p>
            <a:pPr marL="342900" indent="-342900" fontAlgn="auto">
              <a:spcBef>
                <a:spcPts val="0"/>
              </a:spcBef>
              <a:spcAft>
                <a:spcPts val="0"/>
              </a:spcAft>
              <a:buFontTx/>
              <a:buAutoNum type="arabicParenR"/>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b="1" dirty="0">
                <a:latin typeface="+mn-lt"/>
                <a:cs typeface="+mn-cs"/>
              </a:rPr>
              <a:t>HR Support for Expatriates (Relocation) Services</a:t>
            </a:r>
          </a:p>
          <a:p>
            <a:pPr marL="342900" indent="-342900" fontAlgn="auto">
              <a:spcBef>
                <a:spcPts val="0"/>
              </a:spcBef>
              <a:spcAft>
                <a:spcPts val="0"/>
              </a:spcAft>
              <a:buFont typeface="Arial" pitchFamily="34" charset="0"/>
              <a:buChar char="•"/>
              <a:defRPr/>
            </a:pPr>
            <a:r>
              <a:rPr lang="en-US" sz="2000" b="1" dirty="0">
                <a:latin typeface="+mn-lt"/>
                <a:cs typeface="+mn-cs"/>
              </a:rPr>
              <a:t>Global Migration manages the process from start to finish</a:t>
            </a:r>
          </a:p>
          <a:p>
            <a:pPr marL="342900" indent="-342900" fontAlgn="auto">
              <a:spcBef>
                <a:spcPts val="0"/>
              </a:spcBef>
              <a:spcAft>
                <a:spcPts val="0"/>
              </a:spcAft>
              <a:buFontTx/>
              <a:buAutoNum type="arabicParenR"/>
              <a:defRPr/>
            </a:pPr>
            <a:endParaRPr lang="en-US" dirty="0">
              <a:latin typeface="+mn-lt"/>
              <a:cs typeface="+mn-cs"/>
            </a:endParaRPr>
          </a:p>
        </p:txBody>
      </p:sp>
    </p:spTree>
    <p:extLst>
      <p:ext uri="{BB962C8B-B14F-4D97-AF65-F5344CB8AC3E}">
        <p14:creationId xmlns:p14="http://schemas.microsoft.com/office/powerpoint/2010/main" val="289161506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905419" y="1211262"/>
            <a:ext cx="7555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ZA" sz="4000" b="1" u="sng" dirty="0" smtClean="0"/>
              <a:t>Themes</a:t>
            </a:r>
            <a:endParaRPr lang="en-ZA" sz="4000" b="1" u="sng" dirty="0"/>
          </a:p>
        </p:txBody>
      </p:sp>
      <p:sp>
        <p:nvSpPr>
          <p:cNvPr id="2" name="TextBox 1"/>
          <p:cNvSpPr txBox="1"/>
          <p:nvPr/>
        </p:nvSpPr>
        <p:spPr>
          <a:xfrm>
            <a:off x="905419" y="2422525"/>
            <a:ext cx="7771037" cy="4524315"/>
          </a:xfrm>
          <a:prstGeom prst="rect">
            <a:avLst/>
          </a:prstGeom>
          <a:noFill/>
        </p:spPr>
        <p:txBody>
          <a:bodyPr wrap="square" rtlCol="0">
            <a:spAutoFit/>
          </a:bodyPr>
          <a:lstStyle/>
          <a:p>
            <a:pPr marL="342900" indent="-342900">
              <a:buAutoNum type="arabicPeriod"/>
            </a:pPr>
            <a:r>
              <a:rPr lang="en-ZA" sz="3600" b="1" u="sng" dirty="0" smtClean="0"/>
              <a:t>Draft Regulations </a:t>
            </a:r>
            <a:r>
              <a:rPr lang="en-ZA" sz="3600" b="1" dirty="0" smtClean="0"/>
              <a:t>: New Permits, Renewals, </a:t>
            </a:r>
            <a:r>
              <a:rPr lang="en-ZA" sz="3600" b="1" dirty="0" err="1" smtClean="0"/>
              <a:t>Spousals</a:t>
            </a:r>
            <a:r>
              <a:rPr lang="en-ZA" sz="3600" b="1" dirty="0" smtClean="0"/>
              <a:t>, Processes </a:t>
            </a:r>
          </a:p>
          <a:p>
            <a:pPr marL="342900" indent="-342900">
              <a:buAutoNum type="arabicPeriod"/>
            </a:pPr>
            <a:r>
              <a:rPr lang="en-ZA" sz="3600" b="1" u="sng" dirty="0" smtClean="0"/>
              <a:t>Process: </a:t>
            </a:r>
            <a:r>
              <a:rPr lang="en-ZA" sz="3600" b="1" dirty="0" smtClean="0"/>
              <a:t>Comments by 7 March</a:t>
            </a:r>
          </a:p>
          <a:p>
            <a:pPr marL="342900" indent="-342900">
              <a:buAutoNum type="arabicPeriod"/>
            </a:pPr>
            <a:r>
              <a:rPr lang="en-ZA" sz="3600" b="1" u="sng" dirty="0" smtClean="0"/>
              <a:t>Final Drafts </a:t>
            </a:r>
            <a:r>
              <a:rPr lang="en-ZA" sz="3600" b="1" dirty="0" smtClean="0"/>
              <a:t>without errors,  by?</a:t>
            </a:r>
          </a:p>
          <a:p>
            <a:pPr marL="342900" indent="-342900">
              <a:buAutoNum type="arabicPeriod"/>
            </a:pPr>
            <a:r>
              <a:rPr lang="en-ZA" sz="3600" b="1" u="sng" dirty="0" smtClean="0"/>
              <a:t>If implemented </a:t>
            </a:r>
            <a:r>
              <a:rPr lang="en-ZA" sz="3600" b="1" dirty="0" smtClean="0"/>
              <a:t>as is: What is the impact?</a:t>
            </a:r>
          </a:p>
          <a:p>
            <a:pPr marL="342900" indent="-342900">
              <a:buAutoNum type="arabicPeriod"/>
            </a:pPr>
            <a:r>
              <a:rPr lang="en-ZA" sz="3600" b="1" u="sng" dirty="0" smtClean="0"/>
              <a:t>Possible challenges</a:t>
            </a:r>
          </a:p>
          <a:p>
            <a:pPr marL="342900" indent="-342900">
              <a:buAutoNum type="arabicPeriod"/>
            </a:pPr>
            <a:endParaRPr lang="en-ZA" sz="3600" b="1" dirty="0"/>
          </a:p>
        </p:txBody>
      </p:sp>
    </p:spTree>
    <p:extLst>
      <p:ext uri="{BB962C8B-B14F-4D97-AF65-F5344CB8AC3E}">
        <p14:creationId xmlns:p14="http://schemas.microsoft.com/office/powerpoint/2010/main" val="8194210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539552" y="1700213"/>
            <a:ext cx="860444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ZA" sz="3600" b="1" u="sng" dirty="0" smtClean="0"/>
              <a:t>Reference Documents for Today:</a:t>
            </a:r>
          </a:p>
          <a:p>
            <a:pPr marL="571500" indent="-571500">
              <a:buFont typeface="Arial" panose="020B0604020202020204" pitchFamily="34" charset="0"/>
              <a:buChar char="•"/>
            </a:pPr>
            <a:endParaRPr lang="en-ZA" sz="3600" b="1" u="sng" dirty="0"/>
          </a:p>
          <a:p>
            <a:pPr marL="571500" indent="-571500">
              <a:buFont typeface="Arial" panose="020B0604020202020204" pitchFamily="34" charset="0"/>
              <a:buChar char="•"/>
            </a:pPr>
            <a:r>
              <a:rPr lang="en-ZA" sz="3600" b="1" dirty="0" smtClean="0"/>
              <a:t>Overview of Changes: 2002-2011</a:t>
            </a:r>
          </a:p>
          <a:p>
            <a:pPr marL="571500" indent="-571500">
              <a:buFont typeface="Arial" panose="020B0604020202020204" pitchFamily="34" charset="0"/>
              <a:buChar char="•"/>
            </a:pPr>
            <a:endParaRPr lang="en-ZA" sz="3600" b="1" dirty="0" smtClean="0"/>
          </a:p>
          <a:p>
            <a:pPr marL="571500" indent="-571500">
              <a:buFont typeface="Arial" panose="020B0604020202020204" pitchFamily="34" charset="0"/>
              <a:buChar char="•"/>
            </a:pPr>
            <a:r>
              <a:rPr lang="en-ZA" sz="3600" b="1" dirty="0" smtClean="0"/>
              <a:t>Draft Regulations</a:t>
            </a:r>
          </a:p>
          <a:p>
            <a:pPr algn="ctr"/>
            <a:endParaRPr lang="en-ZA" sz="4000" b="1" dirty="0"/>
          </a:p>
        </p:txBody>
      </p:sp>
    </p:spTree>
    <p:extLst>
      <p:ext uri="{BB962C8B-B14F-4D97-AF65-F5344CB8AC3E}">
        <p14:creationId xmlns:p14="http://schemas.microsoft.com/office/powerpoint/2010/main" val="1240892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tterhead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342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539552" y="1700213"/>
            <a:ext cx="7704856"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ZA" sz="4000" b="1" u="sng" dirty="0" smtClean="0"/>
              <a:t>Overview of Draft Regulations: </a:t>
            </a:r>
          </a:p>
          <a:p>
            <a:pPr marL="571500" indent="-571500">
              <a:buFont typeface="Arial" panose="020B0604020202020204" pitchFamily="34" charset="0"/>
              <a:buChar char="•"/>
            </a:pPr>
            <a:r>
              <a:rPr lang="en-ZA" sz="3200" b="1" dirty="0" smtClean="0"/>
              <a:t>Timing</a:t>
            </a:r>
          </a:p>
          <a:p>
            <a:pPr marL="571500" indent="-571500">
              <a:buFont typeface="Arial" panose="020B0604020202020204" pitchFamily="34" charset="0"/>
              <a:buChar char="•"/>
            </a:pPr>
            <a:endParaRPr lang="en-ZA" sz="3200" b="1" dirty="0" smtClean="0"/>
          </a:p>
          <a:p>
            <a:pPr marL="571500" indent="-571500">
              <a:buFont typeface="Arial" panose="020B0604020202020204" pitchFamily="34" charset="0"/>
              <a:buChar char="•"/>
            </a:pPr>
            <a:r>
              <a:rPr lang="en-ZA" sz="3200" b="1" dirty="0" smtClean="0"/>
              <a:t>Main Changes</a:t>
            </a:r>
          </a:p>
          <a:p>
            <a:pPr marL="571500" indent="-571500">
              <a:buFont typeface="Arial" panose="020B0604020202020204" pitchFamily="34" charset="0"/>
              <a:buChar char="•"/>
            </a:pPr>
            <a:endParaRPr lang="en-ZA" sz="3200" b="1" dirty="0" smtClean="0"/>
          </a:p>
          <a:p>
            <a:pPr marL="571500" indent="-571500">
              <a:buFont typeface="Arial" panose="020B0604020202020204" pitchFamily="34" charset="0"/>
              <a:buChar char="•"/>
            </a:pPr>
            <a:r>
              <a:rPr lang="en-ZA" sz="3200" b="1" dirty="0" smtClean="0"/>
              <a:t>Implications: Implementation and process duration</a:t>
            </a:r>
          </a:p>
          <a:p>
            <a:endParaRPr lang="en-ZA" sz="4000" b="1" dirty="0"/>
          </a:p>
          <a:p>
            <a:endParaRPr lang="en-ZA" sz="4000" b="1" dirty="0" smtClean="0"/>
          </a:p>
          <a:p>
            <a:endParaRPr lang="en-ZA" sz="4000" b="1" dirty="0"/>
          </a:p>
          <a:p>
            <a:endParaRPr lang="en-ZA" sz="4000" b="1" dirty="0" smtClean="0"/>
          </a:p>
          <a:p>
            <a:endParaRPr lang="en-ZA" sz="4000" b="1" dirty="0"/>
          </a:p>
        </p:txBody>
      </p:sp>
    </p:spTree>
    <p:extLst>
      <p:ext uri="{BB962C8B-B14F-4D97-AF65-F5344CB8AC3E}">
        <p14:creationId xmlns:p14="http://schemas.microsoft.com/office/powerpoint/2010/main" val="348724156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833</Words>
  <Application>Microsoft Office PowerPoint</Application>
  <PresentationFormat>On-screen Show (4:3)</PresentationFormat>
  <Paragraphs>134</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dc:creator>
  <cp:lastModifiedBy>Leon</cp:lastModifiedBy>
  <cp:revision>41</cp:revision>
  <cp:lastPrinted>2014-03-04T05:51:47Z</cp:lastPrinted>
  <dcterms:created xsi:type="dcterms:W3CDTF">2013-08-21T08:13:38Z</dcterms:created>
  <dcterms:modified xsi:type="dcterms:W3CDTF">2014-03-11T14:28:05Z</dcterms:modified>
</cp:coreProperties>
</file>