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3"/>
  </p:notesMasterIdLst>
  <p:sldIdLst>
    <p:sldId id="259" r:id="rId2"/>
    <p:sldId id="258" r:id="rId3"/>
    <p:sldId id="261" r:id="rId4"/>
    <p:sldId id="260" r:id="rId5"/>
    <p:sldId id="262" r:id="rId6"/>
    <p:sldId id="264" r:id="rId7"/>
    <p:sldId id="263" r:id="rId8"/>
    <p:sldId id="266" r:id="rId9"/>
    <p:sldId id="265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7" autoAdjust="0"/>
    <p:restoredTop sz="94291" autoAdjust="0"/>
  </p:normalViewPr>
  <p:slideViewPr>
    <p:cSldViewPr snapToGrid="0">
      <p:cViewPr varScale="1">
        <p:scale>
          <a:sx n="66" d="100"/>
          <a:sy n="66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3742231-981F-480A-940F-203EC2F7423F}">
      <dgm:prSet custT="1"/>
      <dgm:spPr/>
      <dgm:t>
        <a:bodyPr/>
        <a:lstStyle/>
        <a:p>
          <a:r>
            <a:rPr lang="en-US" sz="1400" dirty="0"/>
            <a:t>Making money is every business's ultimate goal.</a:t>
          </a:r>
        </a:p>
        <a:p>
          <a:r>
            <a:rPr lang="en-US" sz="1400" dirty="0"/>
            <a:t>Making money and producing hit films would be the goals for this specific firm.</a:t>
          </a:r>
        </a:p>
        <a:p>
          <a:r>
            <a:rPr lang="en-US" sz="1400" dirty="0"/>
            <a:t>Making films is profitable because there are more profitable films than unsuccessful ones.</a:t>
          </a:r>
        </a:p>
        <a:p>
          <a:r>
            <a:rPr lang="en-US" sz="1400" dirty="0"/>
            <a:t>We'll see this from the data we examine, along with the possibility that a movie could make up to 500% more money.</a:t>
          </a:r>
        </a:p>
        <a:p>
          <a:r>
            <a:rPr lang="en-US" sz="1400" dirty="0"/>
            <a:t>A well-informed selection of the film genres to be produced will go a long way towards helping the studio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B812EAEE-1352-4A48-A2A3-523D1695188A}">
      <dgm:prSet custT="1"/>
      <dgm:spPr/>
      <dgm:t>
        <a:bodyPr/>
        <a:lstStyle/>
        <a:p>
          <a:pPr>
            <a:defRPr cap="all"/>
          </a:pPr>
          <a:r>
            <a:rPr lang="en-US" sz="1800" cap="none" dirty="0"/>
            <a:t>establish momentum right away</a:t>
          </a:r>
          <a:r>
            <a:rPr lang="en-US" sz="1800" dirty="0"/>
            <a:t>.</a:t>
          </a:r>
          <a:r>
            <a:rPr lang="en-US" sz="1800" cap="none" dirty="0"/>
            <a:t> </a:t>
          </a:r>
          <a:r>
            <a:rPr lang="en-US" sz="2600" cap="none" dirty="0"/>
            <a:t>3,2,1, action!!!………</a:t>
          </a:r>
        </a:p>
      </dgm:t>
    </dgm:pt>
    <dgm:pt modelId="{37C20DBF-11CB-49C4-B51E-B0D03F06303D}" type="parTrans" cxnId="{90466F6A-A213-4B2D-9FD0-A872C13325F2}">
      <dgm:prSet/>
      <dgm:spPr/>
      <dgm:t>
        <a:bodyPr/>
        <a:lstStyle/>
        <a:p>
          <a:endParaRPr lang="en-US"/>
        </a:p>
      </dgm:t>
    </dgm:pt>
    <dgm:pt modelId="{C85B3E1A-B426-40E3-80F3-64B5C18D89E9}" type="sibTrans" cxnId="{90466F6A-A213-4B2D-9FD0-A872C13325F2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0" presStyleCnt="2"/>
      <dgm:spPr/>
    </dgm:pt>
    <dgm:pt modelId="{975C752B-C37A-4BA6-A3AE-2202A141404A}" type="pres">
      <dgm:prSet presAssocID="{EF449C32-A7AE-4099-9E9B-9E2F736A89CE}" presName="sibTransNodeRect" presStyleLbl="alignNode1" presStyleIdx="0" presStyleCnt="2" custScaleY="58120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0" presStyleCnt="2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702B4C5E-F125-4732-9BCD-1CBD5822464D}" type="pres">
      <dgm:prSet presAssocID="{B812EAEE-1352-4A48-A2A3-523D1695188A}" presName="compositeNode" presStyleCnt="0">
        <dgm:presLayoutVars>
          <dgm:bulletEnabled val="1"/>
        </dgm:presLayoutVars>
      </dgm:prSet>
      <dgm:spPr/>
    </dgm:pt>
    <dgm:pt modelId="{3348FDEC-3A00-43EC-8F03-7A78EBAA4201}" type="pres">
      <dgm:prSet presAssocID="{B812EAEE-1352-4A48-A2A3-523D1695188A}" presName="bgRect" presStyleLbl="alignNode1" presStyleIdx="1" presStyleCnt="2"/>
      <dgm:spPr/>
    </dgm:pt>
    <dgm:pt modelId="{B850BFFA-6A35-4560-88C6-28DB4CEC2CBF}" type="pres">
      <dgm:prSet presAssocID="{C85B3E1A-B426-40E3-80F3-64B5C18D89E9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822C1831-B1EC-404D-8C32-D36BA2E306DF}" type="pres">
      <dgm:prSet presAssocID="{B812EAEE-1352-4A48-A2A3-523D1695188A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6BFE1010-7C6E-41FB-BCAD-1EC629B4145C}" type="presOf" srcId="{C85B3E1A-B426-40E3-80F3-64B5C18D89E9}" destId="{B850BFFA-6A35-4560-88C6-28DB4CEC2CBF}" srcOrd="0" destOrd="0" presId="urn:microsoft.com/office/officeart/2016/7/layout/LinearBlockProcessNumbered"/>
    <dgm:cxn modelId="{60F06146-51D6-4127-93BC-F6126F0D8A7C}" type="presOf" srcId="{B812EAEE-1352-4A48-A2A3-523D1695188A}" destId="{822C1831-B1EC-404D-8C32-D36BA2E306DF}" srcOrd="1" destOrd="0" presId="urn:microsoft.com/office/officeart/2016/7/layout/LinearBlockProcessNumbered"/>
    <dgm:cxn modelId="{90466F6A-A213-4B2D-9FD0-A872C13325F2}" srcId="{8AA20905-3954-474B-A606-562BCA026DC1}" destId="{B812EAEE-1352-4A48-A2A3-523D1695188A}" srcOrd="1" destOrd="0" parTransId="{37C20DBF-11CB-49C4-B51E-B0D03F06303D}" sibTransId="{C85B3E1A-B426-40E3-80F3-64B5C18D89E9}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0" destOrd="0" parTransId="{2FC75195-FBA1-43DE-85DD-40B4B3A2F1F3}" sibTransId="{EF449C32-A7AE-4099-9E9B-9E2F736A89CE}"/>
    <dgm:cxn modelId="{4BE754CD-32A4-4723-A717-A2FDBFACA3C2}" type="presOf" srcId="{B812EAEE-1352-4A48-A2A3-523D1695188A}" destId="{3348FDEC-3A00-43EC-8F03-7A78EBAA4201}" srcOrd="0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0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1" destOrd="0" presId="urn:microsoft.com/office/officeart/2016/7/layout/LinearBlockProcessNumbered"/>
    <dgm:cxn modelId="{3FE6B1C1-E8AF-459C-80F0-E60B17B6484B}" type="presParOf" srcId="{579698BD-D232-4926-8D7B-29A69B90858B}" destId="{702B4C5E-F125-4732-9BCD-1CBD5822464D}" srcOrd="2" destOrd="0" presId="urn:microsoft.com/office/officeart/2016/7/layout/LinearBlockProcessNumbered"/>
    <dgm:cxn modelId="{0D265C25-55C4-484E-ABF8-7AB01696FBA0}" type="presParOf" srcId="{702B4C5E-F125-4732-9BCD-1CBD5822464D}" destId="{3348FDEC-3A00-43EC-8F03-7A78EBAA4201}" srcOrd="0" destOrd="0" presId="urn:microsoft.com/office/officeart/2016/7/layout/LinearBlockProcessNumbered"/>
    <dgm:cxn modelId="{EB417BC8-88B7-4D47-B8B6-0ED5AFC65C53}" type="presParOf" srcId="{702B4C5E-F125-4732-9BCD-1CBD5822464D}" destId="{B850BFFA-6A35-4560-88C6-28DB4CEC2CBF}" srcOrd="1" destOrd="0" presId="urn:microsoft.com/office/officeart/2016/7/layout/LinearBlockProcessNumbered"/>
    <dgm:cxn modelId="{C354E8FD-891C-4B2D-B1F4-4D42C1E87B4D}" type="presParOf" srcId="{702B4C5E-F125-4732-9BCD-1CBD5822464D}" destId="{822C1831-B1EC-404D-8C32-D36BA2E306D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cap="none" dirty="0"/>
            <a:t>Because there are so many different genres in the film industry—not to mention joint genres—the industry is incredibly diversified.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3742231-981F-480A-940F-203EC2F7423F}">
      <dgm:prSet/>
      <dgm:spPr/>
      <dgm:t>
        <a:bodyPr/>
        <a:lstStyle/>
        <a:p>
          <a:r>
            <a:rPr lang="en-US" dirty="0"/>
            <a:t>Thus, it is imperative that you enter the business with as much knowledge as you can.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B812EAEE-1352-4A48-A2A3-523D1695188A}">
      <dgm:prSet/>
      <dgm:spPr/>
      <dgm:t>
        <a:bodyPr/>
        <a:lstStyle/>
        <a:p>
          <a:pPr>
            <a:defRPr cap="all"/>
          </a:pPr>
          <a:r>
            <a:rPr lang="en-US" cap="none" dirty="0"/>
            <a:t>Microsoft has enough of cash to enter into big-budget films right away, and considering that they already have a valuable brand, </a:t>
          </a:r>
          <a:r>
            <a:rPr lang="en-US" cap="none" dirty="0" err="1"/>
            <a:t>i'd</a:t>
          </a:r>
          <a:r>
            <a:rPr lang="en-US" cap="none" dirty="0"/>
            <a:t> like to provide a balanced approach that takes into account ROI, overall profit, and "quality."</a:t>
          </a:r>
        </a:p>
      </dgm:t>
    </dgm:pt>
    <dgm:pt modelId="{37C20DBF-11CB-49C4-B51E-B0D03F06303D}" type="parTrans" cxnId="{90466F6A-A213-4B2D-9FD0-A872C13325F2}">
      <dgm:prSet/>
      <dgm:spPr/>
      <dgm:t>
        <a:bodyPr/>
        <a:lstStyle/>
        <a:p>
          <a:endParaRPr lang="en-US"/>
        </a:p>
      </dgm:t>
    </dgm:pt>
    <dgm:pt modelId="{C85B3E1A-B426-40E3-80F3-64B5C18D89E9}" type="sibTrans" cxnId="{90466F6A-A213-4B2D-9FD0-A872C13325F2}">
      <dgm:prSet phldrT="03" phldr="0"/>
      <dgm:spPr/>
      <dgm:t>
        <a:bodyPr/>
        <a:lstStyle/>
        <a:p>
          <a:r>
            <a:rPr lang="en-US" dirty="0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 custScaleX="44386" custScaleY="32723" custLinFactNeighborX="-21710" custLinFactNeighborY="-2344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 custScaleX="42824" custScaleY="63980" custLinFactNeighborX="-27469" custLinFactNeighborY="-13675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702B4C5E-F125-4732-9BCD-1CBD5822464D}" type="pres">
      <dgm:prSet presAssocID="{B812EAEE-1352-4A48-A2A3-523D1695188A}" presName="compositeNode" presStyleCnt="0">
        <dgm:presLayoutVars>
          <dgm:bulletEnabled val="1"/>
        </dgm:presLayoutVars>
      </dgm:prSet>
      <dgm:spPr/>
    </dgm:pt>
    <dgm:pt modelId="{3348FDEC-3A00-43EC-8F03-7A78EBAA4201}" type="pres">
      <dgm:prSet presAssocID="{B812EAEE-1352-4A48-A2A3-523D1695188A}" presName="bgRect" presStyleLbl="alignNode1" presStyleIdx="2" presStyleCnt="3" custLinFactNeighborX="9" custLinFactNeighborY="-391"/>
      <dgm:spPr/>
    </dgm:pt>
    <dgm:pt modelId="{B850BFFA-6A35-4560-88C6-28DB4CEC2CBF}" type="pres">
      <dgm:prSet presAssocID="{C85B3E1A-B426-40E3-80F3-64B5C18D89E9}" presName="sibTransNodeRect" presStyleLbl="alignNode1" presStyleIdx="2" presStyleCnt="3" custScaleX="68615" custScaleY="50305">
        <dgm:presLayoutVars>
          <dgm:chMax val="0"/>
          <dgm:bulletEnabled val="1"/>
        </dgm:presLayoutVars>
      </dgm:prSet>
      <dgm:spPr/>
    </dgm:pt>
    <dgm:pt modelId="{822C1831-B1EC-404D-8C32-D36BA2E306DF}" type="pres">
      <dgm:prSet presAssocID="{B812EAEE-1352-4A48-A2A3-523D1695188A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6BFE1010-7C6E-41FB-BCAD-1EC629B4145C}" type="presOf" srcId="{C85B3E1A-B426-40E3-80F3-64B5C18D89E9}" destId="{B850BFFA-6A35-4560-88C6-28DB4CEC2CBF}" srcOrd="0" destOrd="0" presId="urn:microsoft.com/office/officeart/2016/7/layout/LinearBlockProcessNumbered"/>
    <dgm:cxn modelId="{60F06146-51D6-4127-93BC-F6126F0D8A7C}" type="presOf" srcId="{B812EAEE-1352-4A48-A2A3-523D1695188A}" destId="{822C1831-B1EC-404D-8C32-D36BA2E306DF}" srcOrd="1" destOrd="0" presId="urn:microsoft.com/office/officeart/2016/7/layout/LinearBlockProcessNumbered"/>
    <dgm:cxn modelId="{90466F6A-A213-4B2D-9FD0-A872C13325F2}" srcId="{8AA20905-3954-474B-A606-562BCA026DC1}" destId="{B812EAEE-1352-4A48-A2A3-523D1695188A}" srcOrd="2" destOrd="0" parTransId="{37C20DBF-11CB-49C4-B51E-B0D03F06303D}" sibTransId="{C85B3E1A-B426-40E3-80F3-64B5C18D89E9}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4BE754CD-32A4-4723-A717-A2FDBFACA3C2}" type="presOf" srcId="{B812EAEE-1352-4A48-A2A3-523D1695188A}" destId="{3348FDEC-3A00-43EC-8F03-7A78EBAA4201}" srcOrd="0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3FE6B1C1-E8AF-459C-80F0-E60B17B6484B}" type="presParOf" srcId="{579698BD-D232-4926-8D7B-29A69B90858B}" destId="{702B4C5E-F125-4732-9BCD-1CBD5822464D}" srcOrd="4" destOrd="0" presId="urn:microsoft.com/office/officeart/2016/7/layout/LinearBlockProcessNumbered"/>
    <dgm:cxn modelId="{0D265C25-55C4-484E-ABF8-7AB01696FBA0}" type="presParOf" srcId="{702B4C5E-F125-4732-9BCD-1CBD5822464D}" destId="{3348FDEC-3A00-43EC-8F03-7A78EBAA4201}" srcOrd="0" destOrd="0" presId="urn:microsoft.com/office/officeart/2016/7/layout/LinearBlockProcessNumbered"/>
    <dgm:cxn modelId="{EB417BC8-88B7-4D47-B8B6-0ED5AFC65C53}" type="presParOf" srcId="{702B4C5E-F125-4732-9BCD-1CBD5822464D}" destId="{B850BFFA-6A35-4560-88C6-28DB4CEC2CBF}" srcOrd="1" destOrd="0" presId="urn:microsoft.com/office/officeart/2016/7/layout/LinearBlockProcessNumbered"/>
    <dgm:cxn modelId="{C354E8FD-891C-4B2D-B1F4-4D42C1E87B4D}" type="presParOf" srcId="{702B4C5E-F125-4732-9BCD-1CBD5822464D}" destId="{822C1831-B1EC-404D-8C32-D36BA2E306D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AECA857-E535-4D78-B50C-2257AADA35E9}">
      <dgm:prSet/>
      <dgm:spPr/>
      <dgm:t>
        <a:bodyPr/>
        <a:lstStyle/>
        <a:p>
          <a:pPr>
            <a:defRPr cap="all"/>
          </a:pPr>
          <a:r>
            <a:rPr lang="en-US" cap="none" dirty="0"/>
            <a:t>The data from the review companies suggests a number of things. Here we have a list of the top genres produced. • Documentaries comes top of the list with close to 25000 movies being produced. This would indicate that a majority of people love information and the know-how of how things happen. This is generally what documentaries are about. • Drama comes next with more than 15000 movies produced under this genre. </a:t>
          </a:r>
        </a:p>
      </dgm:t>
    </dgm:pt>
    <dgm:pt modelId="{B20E17B0-932D-4F7B-92FB-FC08D8EF4F65}" type="parTrans" cxnId="{11170DD9-5A9D-4F8B-956D-5C4D486085B1}">
      <dgm:prSet/>
      <dgm:spPr/>
      <dgm:t>
        <a:bodyPr/>
        <a:lstStyle/>
        <a:p>
          <a:endParaRPr lang="en-US"/>
        </a:p>
      </dgm:t>
    </dgm:pt>
    <dgm:pt modelId="{7FE03244-F29D-4687-965D-AB35EADC4948}" type="sibTrans" cxnId="{11170DD9-5A9D-4F8B-956D-5C4D486085B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71B131A9-744E-4CE1-8B80-2FEFEF8EAA52}">
      <dgm:prSet/>
      <dgm:spPr/>
      <dgm:t>
        <a:bodyPr/>
        <a:lstStyle/>
        <a:p>
          <a:r>
            <a:rPr lang="en-US" cap="none" dirty="0"/>
            <a:t>Drama Films are presentations of life situations that portray realistic characters in conflict with either themselves, others, or forces of nature. • Third on the list is the comedy genre. Generally a movie that is guaranteed to have humor in it. Shows that some people just want to watch a movie that will make them happy.</a:t>
          </a:r>
          <a:endParaRPr lang="en-US" dirty="0"/>
        </a:p>
      </dgm:t>
    </dgm:pt>
    <dgm:pt modelId="{7CF8E282-7380-47CE-AA8C-DC3596B36F84}" type="parTrans" cxnId="{F45B4299-5439-48F8-9A05-910F4A7CA274}">
      <dgm:prSet/>
      <dgm:spPr/>
      <dgm:t>
        <a:bodyPr/>
        <a:lstStyle/>
        <a:p>
          <a:endParaRPr lang="en-US"/>
        </a:p>
      </dgm:t>
    </dgm:pt>
    <dgm:pt modelId="{27EF15B0-50C7-457F-A0F2-6EEBBE447AF9}" type="sibTrans" cxnId="{F45B4299-5439-48F8-9A05-910F4A7CA27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AE4FCA2-B955-40AB-92EC-802837EC2D54}">
      <dgm:prSet/>
      <dgm:spPr/>
      <dgm:t>
        <a:bodyPr/>
        <a:lstStyle/>
        <a:p>
          <a:pPr>
            <a:defRPr cap="all"/>
          </a:pPr>
          <a:r>
            <a:rPr lang="en-US" cap="none" dirty="0"/>
            <a:t>It's also important to remember that humour and drama share a genre after this. This highlights the impact that the comedy and drama genres have. </a:t>
          </a:r>
        </a:p>
      </dgm:t>
    </dgm:pt>
    <dgm:pt modelId="{314EFB4B-5260-4293-BB92-BE86C2D720E3}" type="parTrans" cxnId="{1C017852-4E56-4226-B375-E29AA908CC10}">
      <dgm:prSet/>
      <dgm:spPr/>
      <dgm:t>
        <a:bodyPr/>
        <a:lstStyle/>
        <a:p>
          <a:endParaRPr lang="en-US"/>
        </a:p>
      </dgm:t>
    </dgm:pt>
    <dgm:pt modelId="{CEDFB03E-A17C-49F2-9074-2308932D09C0}" type="sibTrans" cxnId="{1C017852-4E56-4226-B375-E29AA908CC10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76043CD9-6574-40B5-B4C2-9465D4508527}" type="pres">
      <dgm:prSet presAssocID="{CAECA857-E535-4D78-B50C-2257AADA35E9}" presName="compositeNode" presStyleCnt="0">
        <dgm:presLayoutVars>
          <dgm:bulletEnabled val="1"/>
        </dgm:presLayoutVars>
      </dgm:prSet>
      <dgm:spPr/>
    </dgm:pt>
    <dgm:pt modelId="{41CC284F-587A-4F1F-BB8C-249E90069C32}" type="pres">
      <dgm:prSet presAssocID="{CAECA857-E535-4D78-B50C-2257AADA35E9}" presName="bgRect" presStyleLbl="alignNode1" presStyleIdx="0" presStyleCnt="3"/>
      <dgm:spPr/>
    </dgm:pt>
    <dgm:pt modelId="{5FF67DEB-0300-4BC1-9207-120A47A1267A}" type="pres">
      <dgm:prSet presAssocID="{7FE03244-F29D-4687-965D-AB35EADC4948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9655C0F3-B483-4511-8C6A-711A1553B37F}" type="pres">
      <dgm:prSet presAssocID="{CAECA857-E535-4D78-B50C-2257AADA35E9}" presName="nodeRect" presStyleLbl="alignNode1" presStyleIdx="0" presStyleCnt="3">
        <dgm:presLayoutVars>
          <dgm:bulletEnabled val="1"/>
        </dgm:presLayoutVars>
      </dgm:prSet>
      <dgm:spPr/>
    </dgm:pt>
    <dgm:pt modelId="{DF56E093-7B0D-437F-95F0-0BC96798BCA7}" type="pres">
      <dgm:prSet presAssocID="{7FE03244-F29D-4687-965D-AB35EADC4948}" presName="sibTrans" presStyleCnt="0"/>
      <dgm:spPr/>
    </dgm:pt>
    <dgm:pt modelId="{51595C09-2712-4294-96B2-8A6061800CD8}" type="pres">
      <dgm:prSet presAssocID="{71B131A9-744E-4CE1-8B80-2FEFEF8EAA52}" presName="compositeNode" presStyleCnt="0">
        <dgm:presLayoutVars>
          <dgm:bulletEnabled val="1"/>
        </dgm:presLayoutVars>
      </dgm:prSet>
      <dgm:spPr/>
    </dgm:pt>
    <dgm:pt modelId="{5C79AB5F-5C2A-4456-97E2-BBDF4C2D8408}" type="pres">
      <dgm:prSet presAssocID="{71B131A9-744E-4CE1-8B80-2FEFEF8EAA52}" presName="bgRect" presStyleLbl="alignNode1" presStyleIdx="1" presStyleCnt="3"/>
      <dgm:spPr/>
    </dgm:pt>
    <dgm:pt modelId="{03360E8B-0A83-4F14-8634-755659F0F12D}" type="pres">
      <dgm:prSet presAssocID="{27EF15B0-50C7-457F-A0F2-6EEBBE447AF9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22ACC477-7443-4854-8C9A-5D76E6C74BD8}" type="pres">
      <dgm:prSet presAssocID="{71B131A9-744E-4CE1-8B80-2FEFEF8EAA52}" presName="nodeRect" presStyleLbl="alignNode1" presStyleIdx="1" presStyleCnt="3">
        <dgm:presLayoutVars>
          <dgm:bulletEnabled val="1"/>
        </dgm:presLayoutVars>
      </dgm:prSet>
      <dgm:spPr/>
    </dgm:pt>
    <dgm:pt modelId="{15576A75-8191-43FA-90C0-29E1F5940472}" type="pres">
      <dgm:prSet presAssocID="{27EF15B0-50C7-457F-A0F2-6EEBBE447AF9}" presName="sibTrans" presStyleCnt="0"/>
      <dgm:spPr/>
    </dgm:pt>
    <dgm:pt modelId="{3D6D8DD7-AAB1-469E-8C13-83C9B758F503}" type="pres">
      <dgm:prSet presAssocID="{3AE4FCA2-B955-40AB-92EC-802837EC2D54}" presName="compositeNode" presStyleCnt="0">
        <dgm:presLayoutVars>
          <dgm:bulletEnabled val="1"/>
        </dgm:presLayoutVars>
      </dgm:prSet>
      <dgm:spPr/>
    </dgm:pt>
    <dgm:pt modelId="{AA8509C6-6CD7-4285-B561-E6551C4DA9CB}" type="pres">
      <dgm:prSet presAssocID="{3AE4FCA2-B955-40AB-92EC-802837EC2D54}" presName="bgRect" presStyleLbl="alignNode1" presStyleIdx="2" presStyleCnt="3"/>
      <dgm:spPr/>
    </dgm:pt>
    <dgm:pt modelId="{AAE727C4-3DD7-4F7A-AAA2-5C2D79578E3F}" type="pres">
      <dgm:prSet presAssocID="{CEDFB03E-A17C-49F2-9074-2308932D09C0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FBDB8E33-DA5C-4D99-BC22-15BFFEBF9F24}" type="pres">
      <dgm:prSet presAssocID="{3AE4FCA2-B955-40AB-92EC-802837EC2D54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BEF27D0A-0F9B-4561-BB91-41C2E8F088D1}" type="presOf" srcId="{71B131A9-744E-4CE1-8B80-2FEFEF8EAA52}" destId="{22ACC477-7443-4854-8C9A-5D76E6C74BD8}" srcOrd="1" destOrd="0" presId="urn:microsoft.com/office/officeart/2016/7/layout/LinearBlockProcessNumbered"/>
    <dgm:cxn modelId="{96223829-7269-42D5-8BEE-C78E97F37947}" type="presOf" srcId="{71B131A9-744E-4CE1-8B80-2FEFEF8EAA52}" destId="{5C79AB5F-5C2A-4456-97E2-BBDF4C2D8408}" srcOrd="0" destOrd="0" presId="urn:microsoft.com/office/officeart/2016/7/layout/LinearBlockProcessNumbered"/>
    <dgm:cxn modelId="{DAB75F2D-2825-4041-9FD7-026B4DE20897}" type="presOf" srcId="{3AE4FCA2-B955-40AB-92EC-802837EC2D54}" destId="{AA8509C6-6CD7-4285-B561-E6551C4DA9CB}" srcOrd="0" destOrd="0" presId="urn:microsoft.com/office/officeart/2016/7/layout/LinearBlockProcessNumbered"/>
    <dgm:cxn modelId="{A4AE7464-BE82-4022-B508-7D7598E5CA51}" type="presOf" srcId="{27EF15B0-50C7-457F-A0F2-6EEBBE447AF9}" destId="{03360E8B-0A83-4F14-8634-755659F0F12D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F2429351-F05F-4FDD-93FC-0D6FC25DFB76}" type="presOf" srcId="{CEDFB03E-A17C-49F2-9074-2308932D09C0}" destId="{AAE727C4-3DD7-4F7A-AAA2-5C2D79578E3F}" srcOrd="0" destOrd="0" presId="urn:microsoft.com/office/officeart/2016/7/layout/LinearBlockProcessNumbered"/>
    <dgm:cxn modelId="{1C017852-4E56-4226-B375-E29AA908CC10}" srcId="{8AA20905-3954-474B-A606-562BCA026DC1}" destId="{3AE4FCA2-B955-40AB-92EC-802837EC2D54}" srcOrd="2" destOrd="0" parTransId="{314EFB4B-5260-4293-BB92-BE86C2D720E3}" sibTransId="{CEDFB03E-A17C-49F2-9074-2308932D09C0}"/>
    <dgm:cxn modelId="{DACA8482-EF8C-4F94-A937-E6D0C6964410}" type="presOf" srcId="{3AE4FCA2-B955-40AB-92EC-802837EC2D54}" destId="{FBDB8E33-DA5C-4D99-BC22-15BFFEBF9F24}" srcOrd="1" destOrd="0" presId="urn:microsoft.com/office/officeart/2016/7/layout/LinearBlockProcessNumbered"/>
    <dgm:cxn modelId="{F45B4299-5439-48F8-9A05-910F4A7CA274}" srcId="{8AA20905-3954-474B-A606-562BCA026DC1}" destId="{71B131A9-744E-4CE1-8B80-2FEFEF8EAA52}" srcOrd="1" destOrd="0" parTransId="{7CF8E282-7380-47CE-AA8C-DC3596B36F84}" sibTransId="{27EF15B0-50C7-457F-A0F2-6EEBBE447AF9}"/>
    <dgm:cxn modelId="{78F035CC-1ADC-42C4-8945-F5C5A0DB195C}" type="presOf" srcId="{CAECA857-E535-4D78-B50C-2257AADA35E9}" destId="{41CC284F-587A-4F1F-BB8C-249E90069C32}" srcOrd="0" destOrd="0" presId="urn:microsoft.com/office/officeart/2016/7/layout/LinearBlockProcessNumbered"/>
    <dgm:cxn modelId="{11170DD9-5A9D-4F8B-956D-5C4D486085B1}" srcId="{8AA20905-3954-474B-A606-562BCA026DC1}" destId="{CAECA857-E535-4D78-B50C-2257AADA35E9}" srcOrd="0" destOrd="0" parTransId="{B20E17B0-932D-4F7B-92FB-FC08D8EF4F65}" sibTransId="{7FE03244-F29D-4687-965D-AB35EADC4948}"/>
    <dgm:cxn modelId="{9474E4FA-FEA4-408B-844B-56F2BD5EADD7}" type="presOf" srcId="{CAECA857-E535-4D78-B50C-2257AADA35E9}" destId="{9655C0F3-B483-4511-8C6A-711A1553B37F}" srcOrd="1" destOrd="0" presId="urn:microsoft.com/office/officeart/2016/7/layout/LinearBlockProcessNumbered"/>
    <dgm:cxn modelId="{809420FE-895D-4AC5-9C1C-0895A45D237B}" type="presOf" srcId="{7FE03244-F29D-4687-965D-AB35EADC4948}" destId="{5FF67DEB-0300-4BC1-9207-120A47A1267A}" srcOrd="0" destOrd="0" presId="urn:microsoft.com/office/officeart/2016/7/layout/LinearBlockProcessNumbered"/>
    <dgm:cxn modelId="{68D324D1-994F-4C96-945C-DBBEEE5A6725}" type="presParOf" srcId="{579698BD-D232-4926-8D7B-29A69B90858B}" destId="{76043CD9-6574-40B5-B4C2-9465D4508527}" srcOrd="0" destOrd="0" presId="urn:microsoft.com/office/officeart/2016/7/layout/LinearBlockProcessNumbered"/>
    <dgm:cxn modelId="{C5234BB4-AC3B-471D-B7A6-A882E6ED6062}" type="presParOf" srcId="{76043CD9-6574-40B5-B4C2-9465D4508527}" destId="{41CC284F-587A-4F1F-BB8C-249E90069C32}" srcOrd="0" destOrd="0" presId="urn:microsoft.com/office/officeart/2016/7/layout/LinearBlockProcessNumbered"/>
    <dgm:cxn modelId="{9CAF950B-C885-4309-A244-B4081A87140C}" type="presParOf" srcId="{76043CD9-6574-40B5-B4C2-9465D4508527}" destId="{5FF67DEB-0300-4BC1-9207-120A47A1267A}" srcOrd="1" destOrd="0" presId="urn:microsoft.com/office/officeart/2016/7/layout/LinearBlockProcessNumbered"/>
    <dgm:cxn modelId="{D17F55B6-C727-4220-87CC-B413E74E093A}" type="presParOf" srcId="{76043CD9-6574-40B5-B4C2-9465D4508527}" destId="{9655C0F3-B483-4511-8C6A-711A1553B37F}" srcOrd="2" destOrd="0" presId="urn:microsoft.com/office/officeart/2016/7/layout/LinearBlockProcessNumbered"/>
    <dgm:cxn modelId="{E487FACC-53EE-4A11-831D-0919C66A542C}" type="presParOf" srcId="{579698BD-D232-4926-8D7B-29A69B90858B}" destId="{DF56E093-7B0D-437F-95F0-0BC96798BCA7}" srcOrd="1" destOrd="0" presId="urn:microsoft.com/office/officeart/2016/7/layout/LinearBlockProcessNumbered"/>
    <dgm:cxn modelId="{3DBF936D-691B-4C44-993C-0D12BC8AD9B0}" type="presParOf" srcId="{579698BD-D232-4926-8D7B-29A69B90858B}" destId="{51595C09-2712-4294-96B2-8A6061800CD8}" srcOrd="2" destOrd="0" presId="urn:microsoft.com/office/officeart/2016/7/layout/LinearBlockProcessNumbered"/>
    <dgm:cxn modelId="{FC099169-2A20-4349-BE9C-984165E3D9DD}" type="presParOf" srcId="{51595C09-2712-4294-96B2-8A6061800CD8}" destId="{5C79AB5F-5C2A-4456-97E2-BBDF4C2D8408}" srcOrd="0" destOrd="0" presId="urn:microsoft.com/office/officeart/2016/7/layout/LinearBlockProcessNumbered"/>
    <dgm:cxn modelId="{8FF3D64D-8E4A-4911-829A-F2FC5979AAA8}" type="presParOf" srcId="{51595C09-2712-4294-96B2-8A6061800CD8}" destId="{03360E8B-0A83-4F14-8634-755659F0F12D}" srcOrd="1" destOrd="0" presId="urn:microsoft.com/office/officeart/2016/7/layout/LinearBlockProcessNumbered"/>
    <dgm:cxn modelId="{79F1BB22-327F-4FAB-B8A0-928B553530C6}" type="presParOf" srcId="{51595C09-2712-4294-96B2-8A6061800CD8}" destId="{22ACC477-7443-4854-8C9A-5D76E6C74BD8}" srcOrd="2" destOrd="0" presId="urn:microsoft.com/office/officeart/2016/7/layout/LinearBlockProcessNumbered"/>
    <dgm:cxn modelId="{D594A8D7-444F-476A-8F69-6A82E087E5F5}" type="presParOf" srcId="{579698BD-D232-4926-8D7B-29A69B90858B}" destId="{15576A75-8191-43FA-90C0-29E1F5940472}" srcOrd="3" destOrd="0" presId="urn:microsoft.com/office/officeart/2016/7/layout/LinearBlockProcessNumbered"/>
    <dgm:cxn modelId="{EC0B7B1B-B41D-4801-BB96-3D98021702B0}" type="presParOf" srcId="{579698BD-D232-4926-8D7B-29A69B90858B}" destId="{3D6D8DD7-AAB1-469E-8C13-83C9B758F503}" srcOrd="4" destOrd="0" presId="urn:microsoft.com/office/officeart/2016/7/layout/LinearBlockProcessNumbered"/>
    <dgm:cxn modelId="{972C5D1E-7888-4F8A-884B-6D8E331BA3C5}" type="presParOf" srcId="{3D6D8DD7-AAB1-469E-8C13-83C9B758F503}" destId="{AA8509C6-6CD7-4285-B561-E6551C4DA9CB}" srcOrd="0" destOrd="0" presId="urn:microsoft.com/office/officeart/2016/7/layout/LinearBlockProcessNumbered"/>
    <dgm:cxn modelId="{2B9FAA2F-3FAD-451C-B396-E33B59F7E36A}" type="presParOf" srcId="{3D6D8DD7-AAB1-469E-8C13-83C9B758F503}" destId="{AAE727C4-3DD7-4F7A-AAA2-5C2D79578E3F}" srcOrd="1" destOrd="0" presId="urn:microsoft.com/office/officeart/2016/7/layout/LinearBlockProcessNumbered"/>
    <dgm:cxn modelId="{5154722D-C861-4717-BFAF-68BF8E3937F8}" type="presParOf" srcId="{3D6D8DD7-AAB1-469E-8C13-83C9B758F503}" destId="{FBDB8E33-DA5C-4D99-BC22-15BFFEBF9F2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AECA857-E535-4D78-B50C-2257AADA35E9}">
      <dgm:prSet custT="1"/>
      <dgm:spPr/>
      <dgm:t>
        <a:bodyPr/>
        <a:lstStyle/>
        <a:p>
          <a:pPr>
            <a:defRPr cap="all"/>
          </a:pPr>
          <a:r>
            <a:rPr lang="en-US" sz="1600" cap="none" dirty="0"/>
            <a:t>In essence, a rating is a ranking of a film determined by comparing its standard, performance, and/or quality. An overview of the top ten genres and their corresponding ratings can be seen here.</a:t>
          </a:r>
        </a:p>
      </dgm:t>
    </dgm:pt>
    <dgm:pt modelId="{B20E17B0-932D-4F7B-92FB-FC08D8EF4F65}" type="parTrans" cxnId="{11170DD9-5A9D-4F8B-956D-5C4D486085B1}">
      <dgm:prSet/>
      <dgm:spPr/>
      <dgm:t>
        <a:bodyPr/>
        <a:lstStyle/>
        <a:p>
          <a:endParaRPr lang="en-US"/>
        </a:p>
      </dgm:t>
    </dgm:pt>
    <dgm:pt modelId="{7FE03244-F29D-4687-965D-AB35EADC4948}" type="sibTrans" cxnId="{11170DD9-5A9D-4F8B-956D-5C4D486085B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71B131A9-744E-4CE1-8B80-2FEFEF8EAA52}">
      <dgm:prSet custT="1"/>
      <dgm:spPr/>
      <dgm:t>
        <a:bodyPr/>
        <a:lstStyle/>
        <a:p>
          <a:r>
            <a:rPr lang="en-US" sz="1400" cap="none" dirty="0"/>
            <a:t>• Documentary, fantasy, and comedy all get ratings of 9.4. Consequently, they get the greatest grade among genres.</a:t>
          </a:r>
        </a:p>
        <a:p>
          <a:r>
            <a:rPr lang="en-US" sz="1400" cap="none" dirty="0"/>
            <a:t>The ratings for Documentary, Family, and Musical are 9.3.</a:t>
          </a:r>
        </a:p>
        <a:p>
          <a:r>
            <a:rPr lang="en-US" sz="1400" cap="none" dirty="0"/>
            <a:t>The genres of history and sports have a grade of 9.2.</a:t>
          </a:r>
        </a:p>
        <a:p>
          <a:r>
            <a:rPr lang="en-US" sz="1400" cap="none" dirty="0"/>
            <a:t>• The ratings for music, mysteries, and game shows are 9.0..</a:t>
          </a:r>
          <a:endParaRPr lang="en-US" sz="1400" dirty="0"/>
        </a:p>
      </dgm:t>
    </dgm:pt>
    <dgm:pt modelId="{7CF8E282-7380-47CE-AA8C-DC3596B36F84}" type="parTrans" cxnId="{F45B4299-5439-48F8-9A05-910F4A7CA274}">
      <dgm:prSet/>
      <dgm:spPr/>
      <dgm:t>
        <a:bodyPr/>
        <a:lstStyle/>
        <a:p>
          <a:endParaRPr lang="en-US"/>
        </a:p>
      </dgm:t>
    </dgm:pt>
    <dgm:pt modelId="{27EF15B0-50C7-457F-A0F2-6EEBBE447AF9}" type="sibTrans" cxnId="{F45B4299-5439-48F8-9A05-910F4A7CA27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AE4FCA2-B955-40AB-92EC-802837EC2D54}">
      <dgm:prSet/>
      <dgm:spPr/>
      <dgm:t>
        <a:bodyPr/>
        <a:lstStyle/>
        <a:p>
          <a:pPr>
            <a:defRPr cap="all"/>
          </a:pPr>
          <a:r>
            <a:rPr lang="en-US" cap="none" dirty="0"/>
            <a:t>It's significant to note that every genre has a rating of nine or higher. Given that the scale runs from 0 to 10, this indicates that they are all highly ranked.. </a:t>
          </a:r>
        </a:p>
      </dgm:t>
    </dgm:pt>
    <dgm:pt modelId="{314EFB4B-5260-4293-BB92-BE86C2D720E3}" type="parTrans" cxnId="{1C017852-4E56-4226-B375-E29AA908CC10}">
      <dgm:prSet/>
      <dgm:spPr/>
      <dgm:t>
        <a:bodyPr/>
        <a:lstStyle/>
        <a:p>
          <a:endParaRPr lang="en-US"/>
        </a:p>
      </dgm:t>
    </dgm:pt>
    <dgm:pt modelId="{CEDFB03E-A17C-49F2-9074-2308932D09C0}" type="sibTrans" cxnId="{1C017852-4E56-4226-B375-E29AA908CC10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76043CD9-6574-40B5-B4C2-9465D4508527}" type="pres">
      <dgm:prSet presAssocID="{CAECA857-E535-4D78-B50C-2257AADA35E9}" presName="compositeNode" presStyleCnt="0">
        <dgm:presLayoutVars>
          <dgm:bulletEnabled val="1"/>
        </dgm:presLayoutVars>
      </dgm:prSet>
      <dgm:spPr/>
    </dgm:pt>
    <dgm:pt modelId="{41CC284F-587A-4F1F-BB8C-249E90069C32}" type="pres">
      <dgm:prSet presAssocID="{CAECA857-E535-4D78-B50C-2257AADA35E9}" presName="bgRect" presStyleLbl="alignNode1" presStyleIdx="0" presStyleCnt="3"/>
      <dgm:spPr/>
    </dgm:pt>
    <dgm:pt modelId="{5FF67DEB-0300-4BC1-9207-120A47A1267A}" type="pres">
      <dgm:prSet presAssocID="{7FE03244-F29D-4687-965D-AB35EADC4948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9655C0F3-B483-4511-8C6A-711A1553B37F}" type="pres">
      <dgm:prSet presAssocID="{CAECA857-E535-4D78-B50C-2257AADA35E9}" presName="nodeRect" presStyleLbl="alignNode1" presStyleIdx="0" presStyleCnt="3">
        <dgm:presLayoutVars>
          <dgm:bulletEnabled val="1"/>
        </dgm:presLayoutVars>
      </dgm:prSet>
      <dgm:spPr/>
    </dgm:pt>
    <dgm:pt modelId="{DF56E093-7B0D-437F-95F0-0BC96798BCA7}" type="pres">
      <dgm:prSet presAssocID="{7FE03244-F29D-4687-965D-AB35EADC4948}" presName="sibTrans" presStyleCnt="0"/>
      <dgm:spPr/>
    </dgm:pt>
    <dgm:pt modelId="{51595C09-2712-4294-96B2-8A6061800CD8}" type="pres">
      <dgm:prSet presAssocID="{71B131A9-744E-4CE1-8B80-2FEFEF8EAA52}" presName="compositeNode" presStyleCnt="0">
        <dgm:presLayoutVars>
          <dgm:bulletEnabled val="1"/>
        </dgm:presLayoutVars>
      </dgm:prSet>
      <dgm:spPr/>
    </dgm:pt>
    <dgm:pt modelId="{5C79AB5F-5C2A-4456-97E2-BBDF4C2D8408}" type="pres">
      <dgm:prSet presAssocID="{71B131A9-744E-4CE1-8B80-2FEFEF8EAA52}" presName="bgRect" presStyleLbl="alignNode1" presStyleIdx="1" presStyleCnt="3"/>
      <dgm:spPr/>
    </dgm:pt>
    <dgm:pt modelId="{03360E8B-0A83-4F14-8634-755659F0F12D}" type="pres">
      <dgm:prSet presAssocID="{27EF15B0-50C7-457F-A0F2-6EEBBE447AF9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22ACC477-7443-4854-8C9A-5D76E6C74BD8}" type="pres">
      <dgm:prSet presAssocID="{71B131A9-744E-4CE1-8B80-2FEFEF8EAA52}" presName="nodeRect" presStyleLbl="alignNode1" presStyleIdx="1" presStyleCnt="3">
        <dgm:presLayoutVars>
          <dgm:bulletEnabled val="1"/>
        </dgm:presLayoutVars>
      </dgm:prSet>
      <dgm:spPr/>
    </dgm:pt>
    <dgm:pt modelId="{15576A75-8191-43FA-90C0-29E1F5940472}" type="pres">
      <dgm:prSet presAssocID="{27EF15B0-50C7-457F-A0F2-6EEBBE447AF9}" presName="sibTrans" presStyleCnt="0"/>
      <dgm:spPr/>
    </dgm:pt>
    <dgm:pt modelId="{3D6D8DD7-AAB1-469E-8C13-83C9B758F503}" type="pres">
      <dgm:prSet presAssocID="{3AE4FCA2-B955-40AB-92EC-802837EC2D54}" presName="compositeNode" presStyleCnt="0">
        <dgm:presLayoutVars>
          <dgm:bulletEnabled val="1"/>
        </dgm:presLayoutVars>
      </dgm:prSet>
      <dgm:spPr/>
    </dgm:pt>
    <dgm:pt modelId="{AA8509C6-6CD7-4285-B561-E6551C4DA9CB}" type="pres">
      <dgm:prSet presAssocID="{3AE4FCA2-B955-40AB-92EC-802837EC2D54}" presName="bgRect" presStyleLbl="alignNode1" presStyleIdx="2" presStyleCnt="3"/>
      <dgm:spPr/>
    </dgm:pt>
    <dgm:pt modelId="{AAE727C4-3DD7-4F7A-AAA2-5C2D79578E3F}" type="pres">
      <dgm:prSet presAssocID="{CEDFB03E-A17C-49F2-9074-2308932D09C0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FBDB8E33-DA5C-4D99-BC22-15BFFEBF9F24}" type="pres">
      <dgm:prSet presAssocID="{3AE4FCA2-B955-40AB-92EC-802837EC2D54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BEF27D0A-0F9B-4561-BB91-41C2E8F088D1}" type="presOf" srcId="{71B131A9-744E-4CE1-8B80-2FEFEF8EAA52}" destId="{22ACC477-7443-4854-8C9A-5D76E6C74BD8}" srcOrd="1" destOrd="0" presId="urn:microsoft.com/office/officeart/2016/7/layout/LinearBlockProcessNumbered"/>
    <dgm:cxn modelId="{96223829-7269-42D5-8BEE-C78E97F37947}" type="presOf" srcId="{71B131A9-744E-4CE1-8B80-2FEFEF8EAA52}" destId="{5C79AB5F-5C2A-4456-97E2-BBDF4C2D8408}" srcOrd="0" destOrd="0" presId="urn:microsoft.com/office/officeart/2016/7/layout/LinearBlockProcessNumbered"/>
    <dgm:cxn modelId="{DAB75F2D-2825-4041-9FD7-026B4DE20897}" type="presOf" srcId="{3AE4FCA2-B955-40AB-92EC-802837EC2D54}" destId="{AA8509C6-6CD7-4285-B561-E6551C4DA9CB}" srcOrd="0" destOrd="0" presId="urn:microsoft.com/office/officeart/2016/7/layout/LinearBlockProcessNumbered"/>
    <dgm:cxn modelId="{A4AE7464-BE82-4022-B508-7D7598E5CA51}" type="presOf" srcId="{27EF15B0-50C7-457F-A0F2-6EEBBE447AF9}" destId="{03360E8B-0A83-4F14-8634-755659F0F12D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F2429351-F05F-4FDD-93FC-0D6FC25DFB76}" type="presOf" srcId="{CEDFB03E-A17C-49F2-9074-2308932D09C0}" destId="{AAE727C4-3DD7-4F7A-AAA2-5C2D79578E3F}" srcOrd="0" destOrd="0" presId="urn:microsoft.com/office/officeart/2016/7/layout/LinearBlockProcessNumbered"/>
    <dgm:cxn modelId="{1C017852-4E56-4226-B375-E29AA908CC10}" srcId="{8AA20905-3954-474B-A606-562BCA026DC1}" destId="{3AE4FCA2-B955-40AB-92EC-802837EC2D54}" srcOrd="2" destOrd="0" parTransId="{314EFB4B-5260-4293-BB92-BE86C2D720E3}" sibTransId="{CEDFB03E-A17C-49F2-9074-2308932D09C0}"/>
    <dgm:cxn modelId="{DACA8482-EF8C-4F94-A937-E6D0C6964410}" type="presOf" srcId="{3AE4FCA2-B955-40AB-92EC-802837EC2D54}" destId="{FBDB8E33-DA5C-4D99-BC22-15BFFEBF9F24}" srcOrd="1" destOrd="0" presId="urn:microsoft.com/office/officeart/2016/7/layout/LinearBlockProcessNumbered"/>
    <dgm:cxn modelId="{F45B4299-5439-48F8-9A05-910F4A7CA274}" srcId="{8AA20905-3954-474B-A606-562BCA026DC1}" destId="{71B131A9-744E-4CE1-8B80-2FEFEF8EAA52}" srcOrd="1" destOrd="0" parTransId="{7CF8E282-7380-47CE-AA8C-DC3596B36F84}" sibTransId="{27EF15B0-50C7-457F-A0F2-6EEBBE447AF9}"/>
    <dgm:cxn modelId="{78F035CC-1ADC-42C4-8945-F5C5A0DB195C}" type="presOf" srcId="{CAECA857-E535-4D78-B50C-2257AADA35E9}" destId="{41CC284F-587A-4F1F-BB8C-249E90069C32}" srcOrd="0" destOrd="0" presId="urn:microsoft.com/office/officeart/2016/7/layout/LinearBlockProcessNumbered"/>
    <dgm:cxn modelId="{11170DD9-5A9D-4F8B-956D-5C4D486085B1}" srcId="{8AA20905-3954-474B-A606-562BCA026DC1}" destId="{CAECA857-E535-4D78-B50C-2257AADA35E9}" srcOrd="0" destOrd="0" parTransId="{B20E17B0-932D-4F7B-92FB-FC08D8EF4F65}" sibTransId="{7FE03244-F29D-4687-965D-AB35EADC4948}"/>
    <dgm:cxn modelId="{9474E4FA-FEA4-408B-844B-56F2BD5EADD7}" type="presOf" srcId="{CAECA857-E535-4D78-B50C-2257AADA35E9}" destId="{9655C0F3-B483-4511-8C6A-711A1553B37F}" srcOrd="1" destOrd="0" presId="urn:microsoft.com/office/officeart/2016/7/layout/LinearBlockProcessNumbered"/>
    <dgm:cxn modelId="{809420FE-895D-4AC5-9C1C-0895A45D237B}" type="presOf" srcId="{7FE03244-F29D-4687-965D-AB35EADC4948}" destId="{5FF67DEB-0300-4BC1-9207-120A47A1267A}" srcOrd="0" destOrd="0" presId="urn:microsoft.com/office/officeart/2016/7/layout/LinearBlockProcessNumbered"/>
    <dgm:cxn modelId="{68D324D1-994F-4C96-945C-DBBEEE5A6725}" type="presParOf" srcId="{579698BD-D232-4926-8D7B-29A69B90858B}" destId="{76043CD9-6574-40B5-B4C2-9465D4508527}" srcOrd="0" destOrd="0" presId="urn:microsoft.com/office/officeart/2016/7/layout/LinearBlockProcessNumbered"/>
    <dgm:cxn modelId="{C5234BB4-AC3B-471D-B7A6-A882E6ED6062}" type="presParOf" srcId="{76043CD9-6574-40B5-B4C2-9465D4508527}" destId="{41CC284F-587A-4F1F-BB8C-249E90069C32}" srcOrd="0" destOrd="0" presId="urn:microsoft.com/office/officeart/2016/7/layout/LinearBlockProcessNumbered"/>
    <dgm:cxn modelId="{9CAF950B-C885-4309-A244-B4081A87140C}" type="presParOf" srcId="{76043CD9-6574-40B5-B4C2-9465D4508527}" destId="{5FF67DEB-0300-4BC1-9207-120A47A1267A}" srcOrd="1" destOrd="0" presId="urn:microsoft.com/office/officeart/2016/7/layout/LinearBlockProcessNumbered"/>
    <dgm:cxn modelId="{D17F55B6-C727-4220-87CC-B413E74E093A}" type="presParOf" srcId="{76043CD9-6574-40B5-B4C2-9465D4508527}" destId="{9655C0F3-B483-4511-8C6A-711A1553B37F}" srcOrd="2" destOrd="0" presId="urn:microsoft.com/office/officeart/2016/7/layout/LinearBlockProcessNumbered"/>
    <dgm:cxn modelId="{E487FACC-53EE-4A11-831D-0919C66A542C}" type="presParOf" srcId="{579698BD-D232-4926-8D7B-29A69B90858B}" destId="{DF56E093-7B0D-437F-95F0-0BC96798BCA7}" srcOrd="1" destOrd="0" presId="urn:microsoft.com/office/officeart/2016/7/layout/LinearBlockProcessNumbered"/>
    <dgm:cxn modelId="{3DBF936D-691B-4C44-993C-0D12BC8AD9B0}" type="presParOf" srcId="{579698BD-D232-4926-8D7B-29A69B90858B}" destId="{51595C09-2712-4294-96B2-8A6061800CD8}" srcOrd="2" destOrd="0" presId="urn:microsoft.com/office/officeart/2016/7/layout/LinearBlockProcessNumbered"/>
    <dgm:cxn modelId="{FC099169-2A20-4349-BE9C-984165E3D9DD}" type="presParOf" srcId="{51595C09-2712-4294-96B2-8A6061800CD8}" destId="{5C79AB5F-5C2A-4456-97E2-BBDF4C2D8408}" srcOrd="0" destOrd="0" presId="urn:microsoft.com/office/officeart/2016/7/layout/LinearBlockProcessNumbered"/>
    <dgm:cxn modelId="{8FF3D64D-8E4A-4911-829A-F2FC5979AAA8}" type="presParOf" srcId="{51595C09-2712-4294-96B2-8A6061800CD8}" destId="{03360E8B-0A83-4F14-8634-755659F0F12D}" srcOrd="1" destOrd="0" presId="urn:microsoft.com/office/officeart/2016/7/layout/LinearBlockProcessNumbered"/>
    <dgm:cxn modelId="{79F1BB22-327F-4FAB-B8A0-928B553530C6}" type="presParOf" srcId="{51595C09-2712-4294-96B2-8A6061800CD8}" destId="{22ACC477-7443-4854-8C9A-5D76E6C74BD8}" srcOrd="2" destOrd="0" presId="urn:microsoft.com/office/officeart/2016/7/layout/LinearBlockProcessNumbered"/>
    <dgm:cxn modelId="{D594A8D7-444F-476A-8F69-6A82E087E5F5}" type="presParOf" srcId="{579698BD-D232-4926-8D7B-29A69B90858B}" destId="{15576A75-8191-43FA-90C0-29E1F5940472}" srcOrd="3" destOrd="0" presId="urn:microsoft.com/office/officeart/2016/7/layout/LinearBlockProcessNumbered"/>
    <dgm:cxn modelId="{EC0B7B1B-B41D-4801-BB96-3D98021702B0}" type="presParOf" srcId="{579698BD-D232-4926-8D7B-29A69B90858B}" destId="{3D6D8DD7-AAB1-469E-8C13-83C9B758F503}" srcOrd="4" destOrd="0" presId="urn:microsoft.com/office/officeart/2016/7/layout/LinearBlockProcessNumbered"/>
    <dgm:cxn modelId="{972C5D1E-7888-4F8A-884B-6D8E331BA3C5}" type="presParOf" srcId="{3D6D8DD7-AAB1-469E-8C13-83C9B758F503}" destId="{AA8509C6-6CD7-4285-B561-E6551C4DA9CB}" srcOrd="0" destOrd="0" presId="urn:microsoft.com/office/officeart/2016/7/layout/LinearBlockProcessNumbered"/>
    <dgm:cxn modelId="{2B9FAA2F-3FAD-451C-B396-E33B59F7E36A}" type="presParOf" srcId="{3D6D8DD7-AAB1-469E-8C13-83C9B758F503}" destId="{AAE727C4-3DD7-4F7A-AAA2-5C2D79578E3F}" srcOrd="1" destOrd="0" presId="urn:microsoft.com/office/officeart/2016/7/layout/LinearBlockProcessNumbered"/>
    <dgm:cxn modelId="{5154722D-C861-4717-BFAF-68BF8E3937F8}" type="presParOf" srcId="{3D6D8DD7-AAB1-469E-8C13-83C9B758F503}" destId="{FBDB8E33-DA5C-4D99-BC22-15BFFEBF9F2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AECA857-E535-4D78-B50C-2257AADA35E9}">
      <dgm:prSet custT="1"/>
      <dgm:spPr/>
      <dgm:t>
        <a:bodyPr/>
        <a:lstStyle/>
        <a:p>
          <a:pPr>
            <a:defRPr cap="all"/>
          </a:pPr>
          <a:r>
            <a:rPr lang="en-US" sz="1400" cap="none" dirty="0"/>
            <a:t>When choosing a genre, what is the ideal length for the film to be produced? This displays the typical duration of various music categories.</a:t>
          </a:r>
        </a:p>
      </dgm:t>
    </dgm:pt>
    <dgm:pt modelId="{B20E17B0-932D-4F7B-92FB-FC08D8EF4F65}" type="parTrans" cxnId="{11170DD9-5A9D-4F8B-956D-5C4D486085B1}">
      <dgm:prSet/>
      <dgm:spPr/>
      <dgm:t>
        <a:bodyPr/>
        <a:lstStyle/>
        <a:p>
          <a:endParaRPr lang="en-US"/>
        </a:p>
      </dgm:t>
    </dgm:pt>
    <dgm:pt modelId="{7FE03244-F29D-4687-965D-AB35EADC4948}" type="sibTrans" cxnId="{11170DD9-5A9D-4F8B-956D-5C4D486085B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71B131A9-744E-4CE1-8B80-2FEFEF8EAA52}">
      <dgm:prSet custT="1"/>
      <dgm:spPr/>
      <dgm:t>
        <a:bodyPr/>
        <a:lstStyle/>
        <a:p>
          <a:r>
            <a:rPr lang="en-US" sz="1200" cap="none" dirty="0"/>
            <a:t>The typical length of a movie is as follows: 230 minutes for drama and westerns; 220 minutes for biographies, mysteries, and science fiction; 175 minutes for histories, musicals, and romances; 170 minutes for action, musicals, and romances; and 230 minutes for musicals, romances, and thrillers.</a:t>
          </a:r>
          <a:endParaRPr lang="en-US" sz="1200" dirty="0"/>
        </a:p>
      </dgm:t>
    </dgm:pt>
    <dgm:pt modelId="{7CF8E282-7380-47CE-AA8C-DC3596B36F84}" type="parTrans" cxnId="{F45B4299-5439-48F8-9A05-910F4A7CA274}">
      <dgm:prSet/>
      <dgm:spPr/>
      <dgm:t>
        <a:bodyPr/>
        <a:lstStyle/>
        <a:p>
          <a:endParaRPr lang="en-US"/>
        </a:p>
      </dgm:t>
    </dgm:pt>
    <dgm:pt modelId="{27EF15B0-50C7-457F-A0F2-6EEBBE447AF9}" type="sibTrans" cxnId="{F45B4299-5439-48F8-9A05-910F4A7CA27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BA25F15C-1EBB-49B2-9950-4BB2A2FE104A}">
      <dgm:prSet/>
      <dgm:spPr/>
      <dgm:t>
        <a:bodyPr/>
        <a:lstStyle/>
        <a:p>
          <a:r>
            <a:rPr lang="en-US" cap="none" dirty="0"/>
            <a:t>After discussing how a firm should be profitable from the outset, this section provides an overview of the potential earnings of a movie studio. The chart displays the top 5 film studios in terms of total gross earnings. HC earned over 820 million USD, P/DW earned over 500 million USD, BV earned over 420 million USD, GrtIndia earned over 250 million USD, and</a:t>
          </a:r>
        </a:p>
      </dgm:t>
    </dgm:pt>
    <dgm:pt modelId="{216D3A91-FFE2-4F3A-A615-C9E9BDB7B8A2}" type="parTrans" cxnId="{322D93C5-D0C0-4A2B-9793-F8058300C5A8}">
      <dgm:prSet/>
      <dgm:spPr/>
      <dgm:t>
        <a:bodyPr/>
        <a:lstStyle/>
        <a:p>
          <a:endParaRPr lang="en-US"/>
        </a:p>
      </dgm:t>
    </dgm:pt>
    <dgm:pt modelId="{B6353E1F-661E-4D8C-AB72-1B75CB6549B7}" type="sibTrans" cxnId="{322D93C5-D0C0-4A2B-9793-F8058300C5A8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6CE0EFCF-C145-42FE-BC7F-29B469C4BFB1}">
      <dgm:prSet custT="1"/>
      <dgm:spPr/>
      <dgm:t>
        <a:bodyPr/>
        <a:lstStyle/>
        <a:p>
          <a:r>
            <a:rPr lang="en-US" sz="1400" cap="none" dirty="0"/>
            <a:t>WB earned over 230 million USD cumulatively. We can see from this data above that the movie industry is highly profitable as these are significant sums.</a:t>
          </a:r>
        </a:p>
      </dgm:t>
    </dgm:pt>
    <dgm:pt modelId="{4EEFCC5C-05B6-48BF-9F4C-5BA5C45DE6B9}" type="parTrans" cxnId="{E261D848-3991-458D-8BD1-A7683E7DC1B1}">
      <dgm:prSet/>
      <dgm:spPr/>
      <dgm:t>
        <a:bodyPr/>
        <a:lstStyle/>
        <a:p>
          <a:endParaRPr lang="en-US"/>
        </a:p>
      </dgm:t>
    </dgm:pt>
    <dgm:pt modelId="{5C5846E4-EE3D-4CBE-8A70-A2E012EB983F}" type="sibTrans" cxnId="{E261D848-3991-458D-8BD1-A7683E7DC1B1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76043CD9-6574-40B5-B4C2-9465D4508527}" type="pres">
      <dgm:prSet presAssocID="{CAECA857-E535-4D78-B50C-2257AADA35E9}" presName="compositeNode" presStyleCnt="0">
        <dgm:presLayoutVars>
          <dgm:bulletEnabled val="1"/>
        </dgm:presLayoutVars>
      </dgm:prSet>
      <dgm:spPr/>
    </dgm:pt>
    <dgm:pt modelId="{41CC284F-587A-4F1F-BB8C-249E90069C32}" type="pres">
      <dgm:prSet presAssocID="{CAECA857-E535-4D78-B50C-2257AADA35E9}" presName="bgRect" presStyleLbl="alignNode1" presStyleIdx="0" presStyleCnt="4"/>
      <dgm:spPr/>
    </dgm:pt>
    <dgm:pt modelId="{5FF67DEB-0300-4BC1-9207-120A47A1267A}" type="pres">
      <dgm:prSet presAssocID="{7FE03244-F29D-4687-965D-AB35EADC4948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9655C0F3-B483-4511-8C6A-711A1553B37F}" type="pres">
      <dgm:prSet presAssocID="{CAECA857-E535-4D78-B50C-2257AADA35E9}" presName="nodeRect" presStyleLbl="alignNode1" presStyleIdx="0" presStyleCnt="4">
        <dgm:presLayoutVars>
          <dgm:bulletEnabled val="1"/>
        </dgm:presLayoutVars>
      </dgm:prSet>
      <dgm:spPr/>
    </dgm:pt>
    <dgm:pt modelId="{DF56E093-7B0D-437F-95F0-0BC96798BCA7}" type="pres">
      <dgm:prSet presAssocID="{7FE03244-F29D-4687-965D-AB35EADC4948}" presName="sibTrans" presStyleCnt="0"/>
      <dgm:spPr/>
    </dgm:pt>
    <dgm:pt modelId="{51595C09-2712-4294-96B2-8A6061800CD8}" type="pres">
      <dgm:prSet presAssocID="{71B131A9-744E-4CE1-8B80-2FEFEF8EAA52}" presName="compositeNode" presStyleCnt="0">
        <dgm:presLayoutVars>
          <dgm:bulletEnabled val="1"/>
        </dgm:presLayoutVars>
      </dgm:prSet>
      <dgm:spPr/>
    </dgm:pt>
    <dgm:pt modelId="{5C79AB5F-5C2A-4456-97E2-BBDF4C2D8408}" type="pres">
      <dgm:prSet presAssocID="{71B131A9-744E-4CE1-8B80-2FEFEF8EAA52}" presName="bgRect" presStyleLbl="alignNode1" presStyleIdx="1" presStyleCnt="4"/>
      <dgm:spPr/>
    </dgm:pt>
    <dgm:pt modelId="{03360E8B-0A83-4F14-8634-755659F0F12D}" type="pres">
      <dgm:prSet presAssocID="{27EF15B0-50C7-457F-A0F2-6EEBBE447AF9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22ACC477-7443-4854-8C9A-5D76E6C74BD8}" type="pres">
      <dgm:prSet presAssocID="{71B131A9-744E-4CE1-8B80-2FEFEF8EAA52}" presName="nodeRect" presStyleLbl="alignNode1" presStyleIdx="1" presStyleCnt="4">
        <dgm:presLayoutVars>
          <dgm:bulletEnabled val="1"/>
        </dgm:presLayoutVars>
      </dgm:prSet>
      <dgm:spPr/>
    </dgm:pt>
    <dgm:pt modelId="{7B284152-C671-4EA1-889D-3FD2F02FDC81}" type="pres">
      <dgm:prSet presAssocID="{27EF15B0-50C7-457F-A0F2-6EEBBE447AF9}" presName="sibTrans" presStyleCnt="0"/>
      <dgm:spPr/>
    </dgm:pt>
    <dgm:pt modelId="{D536135C-214C-4E5F-BA07-CB7827EABD60}" type="pres">
      <dgm:prSet presAssocID="{BA25F15C-1EBB-49B2-9950-4BB2A2FE104A}" presName="compositeNode" presStyleCnt="0">
        <dgm:presLayoutVars>
          <dgm:bulletEnabled val="1"/>
        </dgm:presLayoutVars>
      </dgm:prSet>
      <dgm:spPr/>
    </dgm:pt>
    <dgm:pt modelId="{721239CA-B5A5-4185-A491-F157C145F27B}" type="pres">
      <dgm:prSet presAssocID="{BA25F15C-1EBB-49B2-9950-4BB2A2FE104A}" presName="bgRect" presStyleLbl="alignNode1" presStyleIdx="2" presStyleCnt="4"/>
      <dgm:spPr/>
    </dgm:pt>
    <dgm:pt modelId="{B141290F-5282-4ECD-806F-BD115A70FCF3}" type="pres">
      <dgm:prSet presAssocID="{B6353E1F-661E-4D8C-AB72-1B75CB6549B7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7CDDAA20-F971-48FC-81CD-70B268C166AD}" type="pres">
      <dgm:prSet presAssocID="{BA25F15C-1EBB-49B2-9950-4BB2A2FE104A}" presName="nodeRect" presStyleLbl="alignNode1" presStyleIdx="2" presStyleCnt="4">
        <dgm:presLayoutVars>
          <dgm:bulletEnabled val="1"/>
        </dgm:presLayoutVars>
      </dgm:prSet>
      <dgm:spPr/>
    </dgm:pt>
    <dgm:pt modelId="{CCE3DCF4-D8BC-416C-B466-30B3A381A197}" type="pres">
      <dgm:prSet presAssocID="{B6353E1F-661E-4D8C-AB72-1B75CB6549B7}" presName="sibTrans" presStyleCnt="0"/>
      <dgm:spPr/>
    </dgm:pt>
    <dgm:pt modelId="{8D88441A-8B1E-4D77-9C42-90A66A829AAA}" type="pres">
      <dgm:prSet presAssocID="{6CE0EFCF-C145-42FE-BC7F-29B469C4BFB1}" presName="compositeNode" presStyleCnt="0">
        <dgm:presLayoutVars>
          <dgm:bulletEnabled val="1"/>
        </dgm:presLayoutVars>
      </dgm:prSet>
      <dgm:spPr/>
    </dgm:pt>
    <dgm:pt modelId="{219564CF-040E-4D4E-95C3-C1808D132A51}" type="pres">
      <dgm:prSet presAssocID="{6CE0EFCF-C145-42FE-BC7F-29B469C4BFB1}" presName="bgRect" presStyleLbl="alignNode1" presStyleIdx="3" presStyleCnt="4"/>
      <dgm:spPr/>
    </dgm:pt>
    <dgm:pt modelId="{878D9866-B8E0-438B-97C6-C8B7E82BE2E9}" type="pres">
      <dgm:prSet presAssocID="{5C5846E4-EE3D-4CBE-8A70-A2E012EB983F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B1F5D07D-A8A4-4197-B644-3113425A86B3}" type="pres">
      <dgm:prSet presAssocID="{6CE0EFCF-C145-42FE-BC7F-29B469C4BFB1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4629ED06-C895-43ED-B152-82E34E5F5DE7}" type="presOf" srcId="{B6353E1F-661E-4D8C-AB72-1B75CB6549B7}" destId="{B141290F-5282-4ECD-806F-BD115A70FCF3}" srcOrd="0" destOrd="0" presId="urn:microsoft.com/office/officeart/2016/7/layout/LinearBlockProcessNumbered"/>
    <dgm:cxn modelId="{BEF27D0A-0F9B-4561-BB91-41C2E8F088D1}" type="presOf" srcId="{71B131A9-744E-4CE1-8B80-2FEFEF8EAA52}" destId="{22ACC477-7443-4854-8C9A-5D76E6C74BD8}" srcOrd="1" destOrd="0" presId="urn:microsoft.com/office/officeart/2016/7/layout/LinearBlockProcessNumbered"/>
    <dgm:cxn modelId="{C5882321-3766-480A-AA74-69FC9586C180}" type="presOf" srcId="{BA25F15C-1EBB-49B2-9950-4BB2A2FE104A}" destId="{7CDDAA20-F971-48FC-81CD-70B268C166AD}" srcOrd="1" destOrd="0" presId="urn:microsoft.com/office/officeart/2016/7/layout/LinearBlockProcessNumbered"/>
    <dgm:cxn modelId="{96223829-7269-42D5-8BEE-C78E97F37947}" type="presOf" srcId="{71B131A9-744E-4CE1-8B80-2FEFEF8EAA52}" destId="{5C79AB5F-5C2A-4456-97E2-BBDF4C2D8408}" srcOrd="0" destOrd="0" presId="urn:microsoft.com/office/officeart/2016/7/layout/LinearBlockProcessNumbered"/>
    <dgm:cxn modelId="{DE05E843-9F7D-403F-ABD6-33CCF9F8EE24}" type="presOf" srcId="{6CE0EFCF-C145-42FE-BC7F-29B469C4BFB1}" destId="{219564CF-040E-4D4E-95C3-C1808D132A51}" srcOrd="0" destOrd="0" presId="urn:microsoft.com/office/officeart/2016/7/layout/LinearBlockProcessNumbered"/>
    <dgm:cxn modelId="{A4AE7464-BE82-4022-B508-7D7598E5CA51}" type="presOf" srcId="{27EF15B0-50C7-457F-A0F2-6EEBBE447AF9}" destId="{03360E8B-0A83-4F14-8634-755659F0F12D}" srcOrd="0" destOrd="0" presId="urn:microsoft.com/office/officeart/2016/7/layout/LinearBlockProcessNumbered"/>
    <dgm:cxn modelId="{F9A08145-71EC-444E-B592-D50995A80A15}" type="presOf" srcId="{BA25F15C-1EBB-49B2-9950-4BB2A2FE104A}" destId="{721239CA-B5A5-4185-A491-F157C145F27B}" srcOrd="0" destOrd="0" presId="urn:microsoft.com/office/officeart/2016/7/layout/LinearBlockProcessNumbered"/>
    <dgm:cxn modelId="{E261D848-3991-458D-8BD1-A7683E7DC1B1}" srcId="{8AA20905-3954-474B-A606-562BCA026DC1}" destId="{6CE0EFCF-C145-42FE-BC7F-29B469C4BFB1}" srcOrd="3" destOrd="0" parTransId="{4EEFCC5C-05B6-48BF-9F4C-5BA5C45DE6B9}" sibTransId="{5C5846E4-EE3D-4CBE-8A70-A2E012EB983F}"/>
    <dgm:cxn modelId="{F6306B6E-D002-41E8-BF9C-C8B668DC1062}" type="presOf" srcId="{6CE0EFCF-C145-42FE-BC7F-29B469C4BFB1}" destId="{B1F5D07D-A8A4-4197-B644-3113425A86B3}" srcOrd="1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F577CC58-B4C4-476B-AE50-F254856646AE}" type="presOf" srcId="{5C5846E4-EE3D-4CBE-8A70-A2E012EB983F}" destId="{878D9866-B8E0-438B-97C6-C8B7E82BE2E9}" srcOrd="0" destOrd="0" presId="urn:microsoft.com/office/officeart/2016/7/layout/LinearBlockProcessNumbered"/>
    <dgm:cxn modelId="{F45B4299-5439-48F8-9A05-910F4A7CA274}" srcId="{8AA20905-3954-474B-A606-562BCA026DC1}" destId="{71B131A9-744E-4CE1-8B80-2FEFEF8EAA52}" srcOrd="1" destOrd="0" parTransId="{7CF8E282-7380-47CE-AA8C-DC3596B36F84}" sibTransId="{27EF15B0-50C7-457F-A0F2-6EEBBE447AF9}"/>
    <dgm:cxn modelId="{322D93C5-D0C0-4A2B-9793-F8058300C5A8}" srcId="{8AA20905-3954-474B-A606-562BCA026DC1}" destId="{BA25F15C-1EBB-49B2-9950-4BB2A2FE104A}" srcOrd="2" destOrd="0" parTransId="{216D3A91-FFE2-4F3A-A615-C9E9BDB7B8A2}" sibTransId="{B6353E1F-661E-4D8C-AB72-1B75CB6549B7}"/>
    <dgm:cxn modelId="{78F035CC-1ADC-42C4-8945-F5C5A0DB195C}" type="presOf" srcId="{CAECA857-E535-4D78-B50C-2257AADA35E9}" destId="{41CC284F-587A-4F1F-BB8C-249E90069C32}" srcOrd="0" destOrd="0" presId="urn:microsoft.com/office/officeart/2016/7/layout/LinearBlockProcessNumbered"/>
    <dgm:cxn modelId="{11170DD9-5A9D-4F8B-956D-5C4D486085B1}" srcId="{8AA20905-3954-474B-A606-562BCA026DC1}" destId="{CAECA857-E535-4D78-B50C-2257AADA35E9}" srcOrd="0" destOrd="0" parTransId="{B20E17B0-932D-4F7B-92FB-FC08D8EF4F65}" sibTransId="{7FE03244-F29D-4687-965D-AB35EADC4948}"/>
    <dgm:cxn modelId="{9474E4FA-FEA4-408B-844B-56F2BD5EADD7}" type="presOf" srcId="{CAECA857-E535-4D78-B50C-2257AADA35E9}" destId="{9655C0F3-B483-4511-8C6A-711A1553B37F}" srcOrd="1" destOrd="0" presId="urn:microsoft.com/office/officeart/2016/7/layout/LinearBlockProcessNumbered"/>
    <dgm:cxn modelId="{809420FE-895D-4AC5-9C1C-0895A45D237B}" type="presOf" srcId="{7FE03244-F29D-4687-965D-AB35EADC4948}" destId="{5FF67DEB-0300-4BC1-9207-120A47A1267A}" srcOrd="0" destOrd="0" presId="urn:microsoft.com/office/officeart/2016/7/layout/LinearBlockProcessNumbered"/>
    <dgm:cxn modelId="{68D324D1-994F-4C96-945C-DBBEEE5A6725}" type="presParOf" srcId="{579698BD-D232-4926-8D7B-29A69B90858B}" destId="{76043CD9-6574-40B5-B4C2-9465D4508527}" srcOrd="0" destOrd="0" presId="urn:microsoft.com/office/officeart/2016/7/layout/LinearBlockProcessNumbered"/>
    <dgm:cxn modelId="{C5234BB4-AC3B-471D-B7A6-A882E6ED6062}" type="presParOf" srcId="{76043CD9-6574-40B5-B4C2-9465D4508527}" destId="{41CC284F-587A-4F1F-BB8C-249E90069C32}" srcOrd="0" destOrd="0" presId="urn:microsoft.com/office/officeart/2016/7/layout/LinearBlockProcessNumbered"/>
    <dgm:cxn modelId="{9CAF950B-C885-4309-A244-B4081A87140C}" type="presParOf" srcId="{76043CD9-6574-40B5-B4C2-9465D4508527}" destId="{5FF67DEB-0300-4BC1-9207-120A47A1267A}" srcOrd="1" destOrd="0" presId="urn:microsoft.com/office/officeart/2016/7/layout/LinearBlockProcessNumbered"/>
    <dgm:cxn modelId="{D17F55B6-C727-4220-87CC-B413E74E093A}" type="presParOf" srcId="{76043CD9-6574-40B5-B4C2-9465D4508527}" destId="{9655C0F3-B483-4511-8C6A-711A1553B37F}" srcOrd="2" destOrd="0" presId="urn:microsoft.com/office/officeart/2016/7/layout/LinearBlockProcessNumbered"/>
    <dgm:cxn modelId="{E487FACC-53EE-4A11-831D-0919C66A542C}" type="presParOf" srcId="{579698BD-D232-4926-8D7B-29A69B90858B}" destId="{DF56E093-7B0D-437F-95F0-0BC96798BCA7}" srcOrd="1" destOrd="0" presId="urn:microsoft.com/office/officeart/2016/7/layout/LinearBlockProcessNumbered"/>
    <dgm:cxn modelId="{3DBF936D-691B-4C44-993C-0D12BC8AD9B0}" type="presParOf" srcId="{579698BD-D232-4926-8D7B-29A69B90858B}" destId="{51595C09-2712-4294-96B2-8A6061800CD8}" srcOrd="2" destOrd="0" presId="urn:microsoft.com/office/officeart/2016/7/layout/LinearBlockProcessNumbered"/>
    <dgm:cxn modelId="{FC099169-2A20-4349-BE9C-984165E3D9DD}" type="presParOf" srcId="{51595C09-2712-4294-96B2-8A6061800CD8}" destId="{5C79AB5F-5C2A-4456-97E2-BBDF4C2D8408}" srcOrd="0" destOrd="0" presId="urn:microsoft.com/office/officeart/2016/7/layout/LinearBlockProcessNumbered"/>
    <dgm:cxn modelId="{8FF3D64D-8E4A-4911-829A-F2FC5979AAA8}" type="presParOf" srcId="{51595C09-2712-4294-96B2-8A6061800CD8}" destId="{03360E8B-0A83-4F14-8634-755659F0F12D}" srcOrd="1" destOrd="0" presId="urn:microsoft.com/office/officeart/2016/7/layout/LinearBlockProcessNumbered"/>
    <dgm:cxn modelId="{79F1BB22-327F-4FAB-B8A0-928B553530C6}" type="presParOf" srcId="{51595C09-2712-4294-96B2-8A6061800CD8}" destId="{22ACC477-7443-4854-8C9A-5D76E6C74BD8}" srcOrd="2" destOrd="0" presId="urn:microsoft.com/office/officeart/2016/7/layout/LinearBlockProcessNumbered"/>
    <dgm:cxn modelId="{68137796-5142-4273-AA48-A3E392EAD422}" type="presParOf" srcId="{579698BD-D232-4926-8D7B-29A69B90858B}" destId="{7B284152-C671-4EA1-889D-3FD2F02FDC81}" srcOrd="3" destOrd="0" presId="urn:microsoft.com/office/officeart/2016/7/layout/LinearBlockProcessNumbered"/>
    <dgm:cxn modelId="{DE4E1B5E-45D3-49C6-AD87-6E6001E14A21}" type="presParOf" srcId="{579698BD-D232-4926-8D7B-29A69B90858B}" destId="{D536135C-214C-4E5F-BA07-CB7827EABD60}" srcOrd="4" destOrd="0" presId="urn:microsoft.com/office/officeart/2016/7/layout/LinearBlockProcessNumbered"/>
    <dgm:cxn modelId="{9DADFC95-ED6B-4700-8356-2C8D6881D96F}" type="presParOf" srcId="{D536135C-214C-4E5F-BA07-CB7827EABD60}" destId="{721239CA-B5A5-4185-A491-F157C145F27B}" srcOrd="0" destOrd="0" presId="urn:microsoft.com/office/officeart/2016/7/layout/LinearBlockProcessNumbered"/>
    <dgm:cxn modelId="{51B1DAEE-2910-443C-BF6D-697F908EC643}" type="presParOf" srcId="{D536135C-214C-4E5F-BA07-CB7827EABD60}" destId="{B141290F-5282-4ECD-806F-BD115A70FCF3}" srcOrd="1" destOrd="0" presId="urn:microsoft.com/office/officeart/2016/7/layout/LinearBlockProcessNumbered"/>
    <dgm:cxn modelId="{64ECDDBA-2C4F-43C6-BAB3-B1D02187436B}" type="presParOf" srcId="{D536135C-214C-4E5F-BA07-CB7827EABD60}" destId="{7CDDAA20-F971-48FC-81CD-70B268C166AD}" srcOrd="2" destOrd="0" presId="urn:microsoft.com/office/officeart/2016/7/layout/LinearBlockProcessNumbered"/>
    <dgm:cxn modelId="{9252AFC1-0C5A-49BB-98C8-C95A09F31D72}" type="presParOf" srcId="{579698BD-D232-4926-8D7B-29A69B90858B}" destId="{CCE3DCF4-D8BC-416C-B466-30B3A381A197}" srcOrd="5" destOrd="0" presId="urn:microsoft.com/office/officeart/2016/7/layout/LinearBlockProcessNumbered"/>
    <dgm:cxn modelId="{97B84326-C2EF-4A26-BAB6-2B5D17613391}" type="presParOf" srcId="{579698BD-D232-4926-8D7B-29A69B90858B}" destId="{8D88441A-8B1E-4D77-9C42-90A66A829AAA}" srcOrd="6" destOrd="0" presId="urn:microsoft.com/office/officeart/2016/7/layout/LinearBlockProcessNumbered"/>
    <dgm:cxn modelId="{B9ACC2E5-C670-456F-AE77-022D9847AA36}" type="presParOf" srcId="{8D88441A-8B1E-4D77-9C42-90A66A829AAA}" destId="{219564CF-040E-4D4E-95C3-C1808D132A51}" srcOrd="0" destOrd="0" presId="urn:microsoft.com/office/officeart/2016/7/layout/LinearBlockProcessNumbered"/>
    <dgm:cxn modelId="{57171421-8D4E-494F-B5C7-A6FF4A62C19B}" type="presParOf" srcId="{8D88441A-8B1E-4D77-9C42-90A66A829AAA}" destId="{878D9866-B8E0-438B-97C6-C8B7E82BE2E9}" srcOrd="1" destOrd="0" presId="urn:microsoft.com/office/officeart/2016/7/layout/LinearBlockProcessNumbered"/>
    <dgm:cxn modelId="{3E5B0E9F-9701-4472-84A5-FE85F3A0B3DA}" type="presParOf" srcId="{8D88441A-8B1E-4D77-9C42-90A66A829AAA}" destId="{B1F5D07D-A8A4-4197-B644-3113425A86B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AECA857-E535-4D78-B50C-2257AADA35E9}">
      <dgm:prSet/>
      <dgm:spPr/>
      <dgm:t>
        <a:bodyPr/>
        <a:lstStyle/>
        <a:p>
          <a:r>
            <a:rPr lang="en-US" b="0" dirty="0"/>
            <a:t>In the correlation above, The production budget has a directly proportional relationship to both domestic and worldwide gross in the sense that any factors that may affect production affect </a:t>
          </a:r>
          <a:r>
            <a:rPr lang="en-US" b="0" dirty="0" err="1"/>
            <a:t>worlwide</a:t>
          </a:r>
          <a:r>
            <a:rPr lang="en-US" b="0" dirty="0"/>
            <a:t> and domestic gross in resemblance to their </a:t>
          </a:r>
          <a:r>
            <a:rPr lang="en-US" b="0" dirty="0" err="1"/>
            <a:t>postive</a:t>
          </a:r>
          <a:r>
            <a:rPr lang="en-US" b="0" dirty="0"/>
            <a:t> correlations.</a:t>
          </a:r>
          <a:endParaRPr lang="en-US" cap="none" dirty="0"/>
        </a:p>
      </dgm:t>
    </dgm:pt>
    <dgm:pt modelId="{B20E17B0-932D-4F7B-92FB-FC08D8EF4F65}" type="parTrans" cxnId="{11170DD9-5A9D-4F8B-956D-5C4D486085B1}">
      <dgm:prSet/>
      <dgm:spPr/>
      <dgm:t>
        <a:bodyPr/>
        <a:lstStyle/>
        <a:p>
          <a:endParaRPr lang="en-US"/>
        </a:p>
      </dgm:t>
    </dgm:pt>
    <dgm:pt modelId="{7FE03244-F29D-4687-965D-AB35EADC4948}" type="sibTrans" cxnId="{11170DD9-5A9D-4F8B-956D-5C4D486085B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76043CD9-6574-40B5-B4C2-9465D4508527}" type="pres">
      <dgm:prSet presAssocID="{CAECA857-E535-4D78-B50C-2257AADA35E9}" presName="compositeNode" presStyleCnt="0">
        <dgm:presLayoutVars>
          <dgm:bulletEnabled val="1"/>
        </dgm:presLayoutVars>
      </dgm:prSet>
      <dgm:spPr/>
    </dgm:pt>
    <dgm:pt modelId="{41CC284F-587A-4F1F-BB8C-249E90069C32}" type="pres">
      <dgm:prSet presAssocID="{CAECA857-E535-4D78-B50C-2257AADA35E9}" presName="bgRect" presStyleLbl="alignNode1" presStyleIdx="0" presStyleCnt="1"/>
      <dgm:spPr/>
    </dgm:pt>
    <dgm:pt modelId="{5FF67DEB-0300-4BC1-9207-120A47A1267A}" type="pres">
      <dgm:prSet presAssocID="{7FE03244-F29D-4687-965D-AB35EADC4948}" presName="sibTransNodeRect" presStyleLbl="alignNode1" presStyleIdx="0" presStyleCnt="1">
        <dgm:presLayoutVars>
          <dgm:chMax val="0"/>
          <dgm:bulletEnabled val="1"/>
        </dgm:presLayoutVars>
      </dgm:prSet>
      <dgm:spPr/>
    </dgm:pt>
    <dgm:pt modelId="{9655C0F3-B483-4511-8C6A-711A1553B37F}" type="pres">
      <dgm:prSet presAssocID="{CAECA857-E535-4D78-B50C-2257AADA35E9}" presName="nodeRect" presStyleLbl="alignNode1" presStyleIdx="0" presStyleCnt="1">
        <dgm:presLayoutVars>
          <dgm:bulletEnabled val="1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78F035CC-1ADC-42C4-8945-F5C5A0DB195C}" type="presOf" srcId="{CAECA857-E535-4D78-B50C-2257AADA35E9}" destId="{41CC284F-587A-4F1F-BB8C-249E90069C32}" srcOrd="0" destOrd="0" presId="urn:microsoft.com/office/officeart/2016/7/layout/LinearBlockProcessNumbered"/>
    <dgm:cxn modelId="{11170DD9-5A9D-4F8B-956D-5C4D486085B1}" srcId="{8AA20905-3954-474B-A606-562BCA026DC1}" destId="{CAECA857-E535-4D78-B50C-2257AADA35E9}" srcOrd="0" destOrd="0" parTransId="{B20E17B0-932D-4F7B-92FB-FC08D8EF4F65}" sibTransId="{7FE03244-F29D-4687-965D-AB35EADC4948}"/>
    <dgm:cxn modelId="{9474E4FA-FEA4-408B-844B-56F2BD5EADD7}" type="presOf" srcId="{CAECA857-E535-4D78-B50C-2257AADA35E9}" destId="{9655C0F3-B483-4511-8C6A-711A1553B37F}" srcOrd="1" destOrd="0" presId="urn:microsoft.com/office/officeart/2016/7/layout/LinearBlockProcessNumbered"/>
    <dgm:cxn modelId="{809420FE-895D-4AC5-9C1C-0895A45D237B}" type="presOf" srcId="{7FE03244-F29D-4687-965D-AB35EADC4948}" destId="{5FF67DEB-0300-4BC1-9207-120A47A1267A}" srcOrd="0" destOrd="0" presId="urn:microsoft.com/office/officeart/2016/7/layout/LinearBlockProcessNumbered"/>
    <dgm:cxn modelId="{68D324D1-994F-4C96-945C-DBBEEE5A6725}" type="presParOf" srcId="{579698BD-D232-4926-8D7B-29A69B90858B}" destId="{76043CD9-6574-40B5-B4C2-9465D4508527}" srcOrd="0" destOrd="0" presId="urn:microsoft.com/office/officeart/2016/7/layout/LinearBlockProcessNumbered"/>
    <dgm:cxn modelId="{C5234BB4-AC3B-471D-B7A6-A882E6ED6062}" type="presParOf" srcId="{76043CD9-6574-40B5-B4C2-9465D4508527}" destId="{41CC284F-587A-4F1F-BB8C-249E90069C32}" srcOrd="0" destOrd="0" presId="urn:microsoft.com/office/officeart/2016/7/layout/LinearBlockProcessNumbered"/>
    <dgm:cxn modelId="{9CAF950B-C885-4309-A244-B4081A87140C}" type="presParOf" srcId="{76043CD9-6574-40B5-B4C2-9465D4508527}" destId="{5FF67DEB-0300-4BC1-9207-120A47A1267A}" srcOrd="1" destOrd="0" presId="urn:microsoft.com/office/officeart/2016/7/layout/LinearBlockProcessNumbered"/>
    <dgm:cxn modelId="{D17F55B6-C727-4220-87CC-B413E74E093A}" type="presParOf" srcId="{76043CD9-6574-40B5-B4C2-9465D4508527}" destId="{9655C0F3-B483-4511-8C6A-711A1553B37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E7F27-0E5D-4AFB-ACD6-B5A19E79EA42}">
      <dsp:nvSpPr>
        <dsp:cNvPr id="0" name=""/>
        <dsp:cNvSpPr/>
      </dsp:nvSpPr>
      <dsp:spPr>
        <a:xfrm>
          <a:off x="3235" y="0"/>
          <a:ext cx="497461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0" rIns="49138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Making money is every business's ultimate goal.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Making money and producing hit films would be the goals for this specific firm.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Making films is profitable because there are more profitable films than unsuccessful ones.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We'll see this from the data we examine, along with the possibility that a movie could make up to 500% more money.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 well-informed selection of the film genres to be produced will go a long way towards helping the studio</a:t>
          </a:r>
        </a:p>
      </dsp:txBody>
      <dsp:txXfrm>
        <a:off x="3235" y="1485900"/>
        <a:ext cx="4974617" cy="2228850"/>
      </dsp:txXfrm>
    </dsp:sp>
    <dsp:sp modelId="{975C752B-C37A-4BA6-A3AE-2202A141404A}">
      <dsp:nvSpPr>
        <dsp:cNvPr id="0" name=""/>
        <dsp:cNvSpPr/>
      </dsp:nvSpPr>
      <dsp:spPr>
        <a:xfrm>
          <a:off x="3235" y="311147"/>
          <a:ext cx="4974617" cy="863605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165100" rIns="491382" bIns="16510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01</a:t>
          </a:r>
          <a:endParaRPr lang="en-US" sz="3800" kern="1200" dirty="0"/>
        </a:p>
      </dsp:txBody>
      <dsp:txXfrm>
        <a:off x="3235" y="311147"/>
        <a:ext cx="4974617" cy="863605"/>
      </dsp:txXfrm>
    </dsp:sp>
    <dsp:sp modelId="{3348FDEC-3A00-43EC-8F03-7A78EBAA4201}">
      <dsp:nvSpPr>
        <dsp:cNvPr id="0" name=""/>
        <dsp:cNvSpPr/>
      </dsp:nvSpPr>
      <dsp:spPr>
        <a:xfrm>
          <a:off x="5375822" y="0"/>
          <a:ext cx="497461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0" rIns="49138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cap="none" dirty="0"/>
            <a:t>establish momentum right away</a:t>
          </a:r>
          <a:r>
            <a:rPr lang="en-US" sz="1800" kern="1200" dirty="0"/>
            <a:t>.</a:t>
          </a:r>
          <a:r>
            <a:rPr lang="en-US" sz="1800" kern="1200" cap="none" dirty="0"/>
            <a:t> </a:t>
          </a:r>
          <a:r>
            <a:rPr lang="en-US" sz="2600" kern="1200" cap="none" dirty="0"/>
            <a:t>3,2,1, action!!!………</a:t>
          </a:r>
        </a:p>
      </dsp:txBody>
      <dsp:txXfrm>
        <a:off x="5375822" y="1485900"/>
        <a:ext cx="4974617" cy="2228850"/>
      </dsp:txXfrm>
    </dsp:sp>
    <dsp:sp modelId="{B850BFFA-6A35-4560-88C6-28DB4CEC2CBF}">
      <dsp:nvSpPr>
        <dsp:cNvPr id="0" name=""/>
        <dsp:cNvSpPr/>
      </dsp:nvSpPr>
      <dsp:spPr>
        <a:xfrm>
          <a:off x="5375822" y="0"/>
          <a:ext cx="497461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1382" tIns="165100" rIns="491382" bIns="16510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02</a:t>
          </a:r>
        </a:p>
      </dsp:txBody>
      <dsp:txXfrm>
        <a:off x="5375822" y="0"/>
        <a:ext cx="4974617" cy="14859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cap="none" dirty="0"/>
            <a:t>Because there are so many different genres in the film industry—not to mention joint genres—the industry is incredibly diversified.</a:t>
          </a:r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200544" y="151494"/>
          <a:ext cx="1454070" cy="486231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01</a:t>
          </a:r>
          <a:endParaRPr lang="en-US" sz="1400" kern="1200" dirty="0"/>
        </a:p>
      </dsp:txBody>
      <dsp:txXfrm>
        <a:off x="200544" y="151494"/>
        <a:ext cx="1454070" cy="486231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Thus, it is imperative that you enter the business with as much knowledge as you can.</a:t>
          </a: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75511" y="64413"/>
          <a:ext cx="1402900" cy="95067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02</a:t>
          </a:r>
          <a:endParaRPr lang="en-US" sz="1400" kern="1200" dirty="0"/>
        </a:p>
      </dsp:txBody>
      <dsp:txXfrm>
        <a:off x="3575511" y="64413"/>
        <a:ext cx="1402900" cy="950678"/>
      </dsp:txXfrm>
    </dsp:sp>
    <dsp:sp modelId="{3348FDEC-3A00-43EC-8F03-7A78EBAA4201}">
      <dsp:nvSpPr>
        <dsp:cNvPr id="0" name=""/>
        <dsp:cNvSpPr/>
      </dsp:nvSpPr>
      <dsp:spPr>
        <a:xfrm>
          <a:off x="7077193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cap="none" dirty="0"/>
            <a:t>Microsoft has enough of cash to enter into big-budget films right away, and considering that they already have a valuable brand, </a:t>
          </a:r>
          <a:r>
            <a:rPr lang="en-US" sz="1700" kern="1200" cap="none" dirty="0" err="1"/>
            <a:t>i'd</a:t>
          </a:r>
          <a:r>
            <a:rPr lang="en-US" sz="1700" kern="1200" cap="none" dirty="0"/>
            <a:t> like to provide a balanced approach that takes into account ROI, overall profit, and "quality."</a:t>
          </a:r>
        </a:p>
      </dsp:txBody>
      <dsp:txXfrm>
        <a:off x="7077193" y="1485900"/>
        <a:ext cx="3275967" cy="2228850"/>
      </dsp:txXfrm>
    </dsp:sp>
    <dsp:sp modelId="{B850BFFA-6A35-4560-88C6-28DB4CEC2CBF}">
      <dsp:nvSpPr>
        <dsp:cNvPr id="0" name=""/>
        <dsp:cNvSpPr/>
      </dsp:nvSpPr>
      <dsp:spPr>
        <a:xfrm>
          <a:off x="7590979" y="369209"/>
          <a:ext cx="2247805" cy="747481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03</a:t>
          </a:r>
        </a:p>
      </dsp:txBody>
      <dsp:txXfrm>
        <a:off x="7590979" y="369209"/>
        <a:ext cx="2247805" cy="7474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C284F-587A-4F1F-BB8C-249E90069C32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cap="none" dirty="0"/>
            <a:t>The data from the review companies suggests a number of things. Here we have a list of the top genres produced. • Documentaries comes top of the list with close to 25000 movies being produced. This would indicate that a majority of people love information and the know-how of how things happen. This is generally what documentaries are about. • Drama comes next with more than 15000 movies produced under this genre. </a:t>
          </a:r>
        </a:p>
      </dsp:txBody>
      <dsp:txXfrm>
        <a:off x="808" y="1485900"/>
        <a:ext cx="3275967" cy="2228850"/>
      </dsp:txXfrm>
    </dsp:sp>
    <dsp:sp modelId="{5FF67DEB-0300-4BC1-9207-120A47A1267A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08" y="0"/>
        <a:ext cx="3275967" cy="1485900"/>
      </dsp:txXfrm>
    </dsp:sp>
    <dsp:sp modelId="{5C79AB5F-5C2A-4456-97E2-BBDF4C2D8408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cap="none" dirty="0"/>
            <a:t>Drama Films are presentations of life situations that portray realistic characters in conflict with either themselves, others, or forces of nature. • Third on the list is the comedy genre. Generally a movie that is guaranteed to have humor in it. Shows that some people just want to watch a movie that will make them happy.</a:t>
          </a:r>
          <a:endParaRPr lang="en-US" sz="1200" kern="1200" dirty="0"/>
        </a:p>
      </dsp:txBody>
      <dsp:txXfrm>
        <a:off x="3538853" y="1485900"/>
        <a:ext cx="3275967" cy="2228850"/>
      </dsp:txXfrm>
    </dsp:sp>
    <dsp:sp modelId="{03360E8B-0A83-4F14-8634-755659F0F12D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AA8509C6-6CD7-4285-B561-E6551C4DA9C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cap="none" dirty="0"/>
            <a:t>It's also important to remember that humour and drama share a genre after this. This highlights the impact that the comedy and drama genres have. </a:t>
          </a:r>
        </a:p>
      </dsp:txBody>
      <dsp:txXfrm>
        <a:off x="7076898" y="1485900"/>
        <a:ext cx="3275967" cy="2228850"/>
      </dsp:txXfrm>
    </dsp:sp>
    <dsp:sp modelId="{AAE727C4-3DD7-4F7A-AAA2-5C2D79578E3F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C284F-587A-4F1F-BB8C-249E90069C32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dirty="0"/>
            <a:t>In essence, a rating is a ranking of a film determined by comparing its standard, performance, and/or quality. An overview of the top ten genres and their corresponding ratings can be seen here.</a:t>
          </a:r>
        </a:p>
      </dsp:txBody>
      <dsp:txXfrm>
        <a:off x="808" y="1485900"/>
        <a:ext cx="3275967" cy="2228850"/>
      </dsp:txXfrm>
    </dsp:sp>
    <dsp:sp modelId="{5FF67DEB-0300-4BC1-9207-120A47A1267A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08" y="0"/>
        <a:ext cx="3275967" cy="1485900"/>
      </dsp:txXfrm>
    </dsp:sp>
    <dsp:sp modelId="{5C79AB5F-5C2A-4456-97E2-BBDF4C2D8408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cap="none" dirty="0"/>
            <a:t>• Documentary, fantasy, and comedy all get ratings of 9.4. Consequently, they get the greatest grade among genres.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cap="none" dirty="0"/>
            <a:t>The ratings for Documentary, Family, and Musical are 9.3.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cap="none" dirty="0"/>
            <a:t>The genres of history and sports have a grade of 9.2.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cap="none" dirty="0"/>
            <a:t>• The ratings for music, mysteries, and game shows are 9.0..</a:t>
          </a:r>
          <a:endParaRPr lang="en-US" sz="1400" kern="1200" dirty="0"/>
        </a:p>
      </dsp:txBody>
      <dsp:txXfrm>
        <a:off x="3538853" y="1485900"/>
        <a:ext cx="3275967" cy="2228850"/>
      </dsp:txXfrm>
    </dsp:sp>
    <dsp:sp modelId="{03360E8B-0A83-4F14-8634-755659F0F12D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AA8509C6-6CD7-4285-B561-E6551C4DA9C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none" dirty="0"/>
            <a:t>It's significant to note that every genre has a rating of nine or higher. Given that the scale runs from 0 to 10, this indicates that they are all highly ranked.. </a:t>
          </a:r>
        </a:p>
      </dsp:txBody>
      <dsp:txXfrm>
        <a:off x="7076898" y="1485900"/>
        <a:ext cx="3275967" cy="2228850"/>
      </dsp:txXfrm>
    </dsp:sp>
    <dsp:sp modelId="{AAE727C4-3DD7-4F7A-AAA2-5C2D79578E3F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C284F-587A-4F1F-BB8C-249E90069C32}">
      <dsp:nvSpPr>
        <dsp:cNvPr id="0" name=""/>
        <dsp:cNvSpPr/>
      </dsp:nvSpPr>
      <dsp:spPr>
        <a:xfrm>
          <a:off x="202" y="1045885"/>
          <a:ext cx="2441809" cy="29301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cap="none" dirty="0"/>
            <a:t>When choosing a genre, what is the ideal length for the film to be produced? This displays the typical duration of various music categories.</a:t>
          </a:r>
        </a:p>
      </dsp:txBody>
      <dsp:txXfrm>
        <a:off x="202" y="2217953"/>
        <a:ext cx="2441809" cy="1758102"/>
      </dsp:txXfrm>
    </dsp:sp>
    <dsp:sp modelId="{5FF67DEB-0300-4BC1-9207-120A47A1267A}">
      <dsp:nvSpPr>
        <dsp:cNvPr id="0" name=""/>
        <dsp:cNvSpPr/>
      </dsp:nvSpPr>
      <dsp:spPr>
        <a:xfrm>
          <a:off x="202" y="1045885"/>
          <a:ext cx="2441809" cy="117206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</a:p>
      </dsp:txBody>
      <dsp:txXfrm>
        <a:off x="202" y="1045885"/>
        <a:ext cx="2441809" cy="1172068"/>
      </dsp:txXfrm>
    </dsp:sp>
    <dsp:sp modelId="{5C79AB5F-5C2A-4456-97E2-BBDF4C2D8408}">
      <dsp:nvSpPr>
        <dsp:cNvPr id="0" name=""/>
        <dsp:cNvSpPr/>
      </dsp:nvSpPr>
      <dsp:spPr>
        <a:xfrm>
          <a:off x="2637356" y="1045885"/>
          <a:ext cx="2441809" cy="29301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cap="none" dirty="0"/>
            <a:t>The typical length of a movie is as follows: 230 minutes for drama and westerns; 220 minutes for biographies, mysteries, and science fiction; 175 minutes for histories, musicals, and romances; 170 minutes for action, musicals, and romances; and 230 minutes for musicals, romances, and thrillers.</a:t>
          </a:r>
          <a:endParaRPr lang="en-US" sz="1200" kern="1200" dirty="0"/>
        </a:p>
      </dsp:txBody>
      <dsp:txXfrm>
        <a:off x="2637356" y="2217953"/>
        <a:ext cx="2441809" cy="1758102"/>
      </dsp:txXfrm>
    </dsp:sp>
    <dsp:sp modelId="{03360E8B-0A83-4F14-8634-755659F0F12D}">
      <dsp:nvSpPr>
        <dsp:cNvPr id="0" name=""/>
        <dsp:cNvSpPr/>
      </dsp:nvSpPr>
      <dsp:spPr>
        <a:xfrm>
          <a:off x="2637356" y="1045885"/>
          <a:ext cx="2441809" cy="117206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37356" y="1045885"/>
        <a:ext cx="2441809" cy="1172068"/>
      </dsp:txXfrm>
    </dsp:sp>
    <dsp:sp modelId="{721239CA-B5A5-4185-A491-F157C145F27B}">
      <dsp:nvSpPr>
        <dsp:cNvPr id="0" name=""/>
        <dsp:cNvSpPr/>
      </dsp:nvSpPr>
      <dsp:spPr>
        <a:xfrm>
          <a:off x="5274509" y="1045885"/>
          <a:ext cx="2441809" cy="293017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cap="none" dirty="0"/>
            <a:t>After discussing how a firm should be profitable from the outset, this section provides an overview of the potential earnings of a movie studio. The chart displays the top 5 film studios in terms of total gross earnings. HC earned over 820 million USD, P/DW earned over 500 million USD, BV earned over 420 million USD, GrtIndia earned over 250 million USD, and</a:t>
          </a:r>
        </a:p>
      </dsp:txBody>
      <dsp:txXfrm>
        <a:off x="5274509" y="2217953"/>
        <a:ext cx="2441809" cy="1758102"/>
      </dsp:txXfrm>
    </dsp:sp>
    <dsp:sp modelId="{B141290F-5282-4ECD-806F-BD115A70FCF3}">
      <dsp:nvSpPr>
        <dsp:cNvPr id="0" name=""/>
        <dsp:cNvSpPr/>
      </dsp:nvSpPr>
      <dsp:spPr>
        <a:xfrm>
          <a:off x="5274509" y="1045885"/>
          <a:ext cx="2441809" cy="117206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</a:p>
      </dsp:txBody>
      <dsp:txXfrm>
        <a:off x="5274509" y="1045885"/>
        <a:ext cx="2441809" cy="1172068"/>
      </dsp:txXfrm>
    </dsp:sp>
    <dsp:sp modelId="{219564CF-040E-4D4E-95C3-C1808D132A51}">
      <dsp:nvSpPr>
        <dsp:cNvPr id="0" name=""/>
        <dsp:cNvSpPr/>
      </dsp:nvSpPr>
      <dsp:spPr>
        <a:xfrm>
          <a:off x="7911663" y="1045885"/>
          <a:ext cx="2441809" cy="29301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cap="none" dirty="0"/>
            <a:t>WB earned over 230 million USD cumulatively. We can see from this data above that the movie industry is highly profitable as these are significant sums.</a:t>
          </a:r>
        </a:p>
      </dsp:txBody>
      <dsp:txXfrm>
        <a:off x="7911663" y="2217953"/>
        <a:ext cx="2441809" cy="1758102"/>
      </dsp:txXfrm>
    </dsp:sp>
    <dsp:sp modelId="{878D9866-B8E0-438B-97C6-C8B7E82BE2E9}">
      <dsp:nvSpPr>
        <dsp:cNvPr id="0" name=""/>
        <dsp:cNvSpPr/>
      </dsp:nvSpPr>
      <dsp:spPr>
        <a:xfrm>
          <a:off x="7911663" y="1045885"/>
          <a:ext cx="2441809" cy="117206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</a:p>
      </dsp:txBody>
      <dsp:txXfrm>
        <a:off x="7911663" y="1045885"/>
        <a:ext cx="2441809" cy="11720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C284F-587A-4F1F-BB8C-249E90069C32}">
      <dsp:nvSpPr>
        <dsp:cNvPr id="0" name=""/>
        <dsp:cNvSpPr/>
      </dsp:nvSpPr>
      <dsp:spPr>
        <a:xfrm>
          <a:off x="0" y="0"/>
          <a:ext cx="10353675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2713" tIns="0" rIns="102271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/>
            <a:t>In the correlation above, The production budget has a directly proportional relationship to both domestic and worldwide gross in the sense that any factors that may affect production affect </a:t>
          </a:r>
          <a:r>
            <a:rPr lang="en-US" sz="2600" b="0" kern="1200" dirty="0" err="1"/>
            <a:t>worlwide</a:t>
          </a:r>
          <a:r>
            <a:rPr lang="en-US" sz="2600" b="0" kern="1200" dirty="0"/>
            <a:t> and domestic gross in resemblance to their </a:t>
          </a:r>
          <a:r>
            <a:rPr lang="en-US" sz="2600" b="0" kern="1200" dirty="0" err="1"/>
            <a:t>postive</a:t>
          </a:r>
          <a:r>
            <a:rPr lang="en-US" sz="2600" b="0" kern="1200" dirty="0"/>
            <a:t> correlations.</a:t>
          </a:r>
          <a:endParaRPr lang="en-US" sz="2600" kern="1200" cap="none" dirty="0"/>
        </a:p>
      </dsp:txBody>
      <dsp:txXfrm>
        <a:off x="0" y="1485900"/>
        <a:ext cx="10353675" cy="2228850"/>
      </dsp:txXfrm>
    </dsp:sp>
    <dsp:sp modelId="{5FF67DEB-0300-4BC1-9207-120A47A1267A}">
      <dsp:nvSpPr>
        <dsp:cNvPr id="0" name=""/>
        <dsp:cNvSpPr/>
      </dsp:nvSpPr>
      <dsp:spPr>
        <a:xfrm>
          <a:off x="0" y="0"/>
          <a:ext cx="10353675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2713" tIns="165100" rIns="102271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0" y="0"/>
        <a:ext cx="10353675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10827-F7D1-4AE1-8197-E3FDD7152E64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2FA05-EF42-40CC-A13D-04BC9047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2FA05-EF42-40CC-A13D-04BC90476E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24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Sit Dolor Amet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2740EC-685D-176C-BBC9-139B4E8071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79" y="0"/>
            <a:ext cx="1219198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1AF9EC-A018-A5A8-CADB-E7A73860544A}"/>
              </a:ext>
            </a:extLst>
          </p:cNvPr>
          <p:cNvSpPr txBox="1"/>
          <p:nvPr/>
        </p:nvSpPr>
        <p:spPr>
          <a:xfrm>
            <a:off x="2206172" y="3946589"/>
            <a:ext cx="731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highlight>
                  <a:srgbClr val="0000FF"/>
                </a:highlight>
                <a:latin typeface="Algerian" panose="04020705040A02060702" pitchFamily="82" charset="0"/>
              </a:rPr>
              <a:t>M</a:t>
            </a:r>
            <a:r>
              <a:rPr lang="en-US" sz="8000" dirty="0">
                <a:highlight>
                  <a:srgbClr val="000000"/>
                </a:highlight>
                <a:latin typeface="Algerian" panose="04020705040A02060702" pitchFamily="82" charset="0"/>
              </a:rPr>
              <a:t>O</a:t>
            </a:r>
            <a:r>
              <a:rPr lang="en-US" sz="8000" dirty="0">
                <a:highlight>
                  <a:srgbClr val="0000FF"/>
                </a:highlight>
                <a:latin typeface="Algerian" panose="04020705040A02060702" pitchFamily="82" charset="0"/>
              </a:rPr>
              <a:t>V</a:t>
            </a:r>
            <a:r>
              <a:rPr lang="en-US" sz="8000" dirty="0">
                <a:highlight>
                  <a:srgbClr val="000000"/>
                </a:highlight>
                <a:latin typeface="Algerian" panose="04020705040A02060702" pitchFamily="82" charset="0"/>
              </a:rPr>
              <a:t>I</a:t>
            </a:r>
            <a:r>
              <a:rPr lang="en-US" sz="8000" dirty="0">
                <a:highlight>
                  <a:srgbClr val="0000FF"/>
                </a:highlight>
                <a:latin typeface="Algerian" panose="04020705040A02060702" pitchFamily="82" charset="0"/>
              </a:rPr>
              <a:t>E </a:t>
            </a:r>
            <a:r>
              <a:rPr lang="en-US" sz="8000" dirty="0">
                <a:highlight>
                  <a:srgbClr val="000000"/>
                </a:highlight>
                <a:latin typeface="Algerian" panose="04020705040A02060702" pitchFamily="82" charset="0"/>
              </a:rPr>
              <a:t>S</a:t>
            </a:r>
            <a:r>
              <a:rPr lang="en-US" sz="8000" dirty="0">
                <a:highlight>
                  <a:srgbClr val="0000FF"/>
                </a:highlight>
                <a:latin typeface="Algerian" panose="04020705040A02060702" pitchFamily="82" charset="0"/>
              </a:rPr>
              <a:t>T</a:t>
            </a:r>
            <a:r>
              <a:rPr lang="en-US" sz="8000" dirty="0">
                <a:highlight>
                  <a:srgbClr val="000000"/>
                </a:highlight>
                <a:latin typeface="Algerian" panose="04020705040A02060702" pitchFamily="82" charset="0"/>
              </a:rPr>
              <a:t>U</a:t>
            </a:r>
            <a:r>
              <a:rPr lang="en-US" sz="8000" dirty="0">
                <a:highlight>
                  <a:srgbClr val="0000FF"/>
                </a:highlight>
                <a:latin typeface="Algerian" panose="04020705040A02060702" pitchFamily="82" charset="0"/>
              </a:rPr>
              <a:t>D</a:t>
            </a:r>
            <a:r>
              <a:rPr lang="en-US" sz="8000" dirty="0">
                <a:highlight>
                  <a:srgbClr val="000000"/>
                </a:highlight>
                <a:latin typeface="Algerian" panose="04020705040A02060702" pitchFamily="82" charset="0"/>
              </a:rPr>
              <a:t>I</a:t>
            </a:r>
            <a:r>
              <a:rPr lang="en-US" sz="8000" dirty="0">
                <a:highlight>
                  <a:srgbClr val="0000FF"/>
                </a:highlight>
                <a:latin typeface="Algerian" panose="04020705040A02060702" pitchFamily="82" charset="0"/>
              </a:rPr>
              <a:t>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9C3358-2BD1-50C6-6E87-DFB5F81512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743" y="2133600"/>
            <a:ext cx="3744686" cy="19449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4DBE74-32CF-A3BB-8010-1F4566CCAFCC}"/>
              </a:ext>
            </a:extLst>
          </p:cNvPr>
          <p:cNvSpPr txBox="1"/>
          <p:nvPr/>
        </p:nvSpPr>
        <p:spPr>
          <a:xfrm>
            <a:off x="3251200" y="1087120"/>
            <a:ext cx="50654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highlight>
                  <a:srgbClr val="000000"/>
                </a:highlight>
              </a:rPr>
              <a:t>M</a:t>
            </a:r>
            <a:r>
              <a:rPr lang="en-US" sz="6600" dirty="0">
                <a:highlight>
                  <a:srgbClr val="0000FF"/>
                </a:highlight>
              </a:rPr>
              <a:t>I</a:t>
            </a:r>
            <a:r>
              <a:rPr lang="en-US" sz="6600" dirty="0">
                <a:highlight>
                  <a:srgbClr val="000000"/>
                </a:highlight>
              </a:rPr>
              <a:t>C</a:t>
            </a:r>
            <a:r>
              <a:rPr lang="en-US" sz="6600" dirty="0">
                <a:highlight>
                  <a:srgbClr val="0000FF"/>
                </a:highlight>
              </a:rPr>
              <a:t>R</a:t>
            </a:r>
            <a:r>
              <a:rPr lang="en-US" sz="6600" dirty="0">
                <a:highlight>
                  <a:srgbClr val="000000"/>
                </a:highlight>
              </a:rPr>
              <a:t>O</a:t>
            </a:r>
            <a:r>
              <a:rPr lang="en-US" sz="6600" dirty="0">
                <a:highlight>
                  <a:srgbClr val="0000FF"/>
                </a:highlight>
              </a:rPr>
              <a:t>S</a:t>
            </a:r>
            <a:r>
              <a:rPr lang="en-US" sz="6600" dirty="0">
                <a:highlight>
                  <a:srgbClr val="000000"/>
                </a:highlight>
              </a:rPr>
              <a:t>O</a:t>
            </a:r>
            <a:r>
              <a:rPr lang="en-US" sz="6600" dirty="0">
                <a:highlight>
                  <a:srgbClr val="0000FF"/>
                </a:highlight>
              </a:rPr>
              <a:t>F</a:t>
            </a:r>
            <a:r>
              <a:rPr lang="en-US" sz="6600" dirty="0">
                <a:highlight>
                  <a:srgbClr val="000000"/>
                </a:highlight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81E5-0EBA-839E-B0D6-1DCE5DF64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423" y="0"/>
            <a:ext cx="10353762" cy="12573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DATA CORRELATON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A515D-EB14-14E7-CEB9-A41CEA4C6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the production budget has a directly proportional relationship to both domestic and worldwide gross in the sense that any factors that may affect production affect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worlwide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and domestic gross in resemblance to their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postive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correlations.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05BB6D-E0B6-FAD4-3453-5F59E3A11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0858"/>
            <a:ext cx="12192000" cy="59871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4EA221-8142-6722-2FAF-6A09A23DB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656" y="1"/>
            <a:ext cx="1872343" cy="8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64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Data correlation summary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684293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6B3FFE6-BC8E-B694-E063-911124C7F3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656" y="0"/>
            <a:ext cx="1872343" cy="97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8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What of the Filming industry business? 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563867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D732EB2-AC3A-8037-374A-94F55D814D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656" y="0"/>
            <a:ext cx="1872343" cy="97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Business understanding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430784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6B094AB-AB56-09F4-92C7-BBE7D3F65D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656" y="0"/>
            <a:ext cx="1872343" cy="97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888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6EB2-7ABA-2E75-09FF-B18B3C3FA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PRODUCTION RATE PER GENRE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212BDB-44BC-72EF-65E4-40A991E88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22401"/>
            <a:ext cx="12192000" cy="54356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5EE075-F552-3CFE-BBF9-223DD4E2E5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656" y="0"/>
            <a:ext cx="1872343" cy="97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2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Production rate per genre summary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9724068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C2EFB0D-0AEB-C147-D30C-55B0543595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656" y="0"/>
            <a:ext cx="1872343" cy="97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75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709CB-5760-358C-243A-A24D5FD5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2573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HIGHEST RATINGS PER GENRE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555F45-BCDC-8BBE-7E44-AAF1C390B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3429"/>
            <a:ext cx="12192000" cy="591457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4C7E74-6883-10D8-2C15-97C8B7EE9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656" y="0"/>
            <a:ext cx="1872343" cy="94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6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Highest ratings per genre summary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044401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4F89731-D3A7-F2A7-187C-91A77F43FF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656" y="0"/>
            <a:ext cx="1872343" cy="97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9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F3FA-A291-70A1-DB0B-0DB6FC6E4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2573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TOTAL EARNINGS PER STUDIO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AC94B9-E0C6-4B10-076E-87A608EA8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1829"/>
            <a:ext cx="12192000" cy="601617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964D55-A4B5-7A7B-43B9-ECB5D483BA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656" y="0"/>
            <a:ext cx="1872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Total earnings per studio summary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740190"/>
              </p:ext>
            </p:extLst>
          </p:nvPr>
        </p:nvGraphicFramePr>
        <p:xfrm>
          <a:off x="914400" y="1407887"/>
          <a:ext cx="10353675" cy="5021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D64F854-7413-831C-59F5-524A2836C5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656" y="0"/>
            <a:ext cx="1872343" cy="97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77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{51449FE7-B8AF-4576-BE02-E2984B4F05E3}tf12214701_win32</Template>
  <TotalTime>628</TotalTime>
  <Words>807</Words>
  <Application>Microsoft Office PowerPoint</Application>
  <PresentationFormat>Widescreen</PresentationFormat>
  <Paragraphs>55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Calibri</vt:lpstr>
      <vt:lpstr>Consolas</vt:lpstr>
      <vt:lpstr>Goudy Old Style</vt:lpstr>
      <vt:lpstr>Wingdings 2</vt:lpstr>
      <vt:lpstr>SlateVTI</vt:lpstr>
      <vt:lpstr>Title Lorem Ipsum</vt:lpstr>
      <vt:lpstr>What of the Filming industry business? </vt:lpstr>
      <vt:lpstr>Business understanding</vt:lpstr>
      <vt:lpstr>PRODUCTION RATE PER GENRE</vt:lpstr>
      <vt:lpstr>Production rate per genre summary</vt:lpstr>
      <vt:lpstr>HIGHEST RATINGS PER GENRE</vt:lpstr>
      <vt:lpstr>Highest ratings per genre summary</vt:lpstr>
      <vt:lpstr>TOTAL EARNINGS PER STUDIO</vt:lpstr>
      <vt:lpstr>Total earnings per studio summary</vt:lpstr>
      <vt:lpstr>DATA CORRELATON</vt:lpstr>
      <vt:lpstr>Data correlation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Lee Ndung'u</dc:creator>
  <cp:lastModifiedBy>Alice</cp:lastModifiedBy>
  <cp:revision>1</cp:revision>
  <dcterms:created xsi:type="dcterms:W3CDTF">2023-12-10T19:32:31Z</dcterms:created>
  <dcterms:modified xsi:type="dcterms:W3CDTF">2023-12-11T06:01:08Z</dcterms:modified>
</cp:coreProperties>
</file>