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  <p:sldMasterId id="2147483674" r:id="rId5"/>
    <p:sldMasterId id="214748368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6858000" cx="12192000"/>
  <p:notesSz cx="6858000" cy="9144000"/>
  <p:embeddedFontLst>
    <p:embeddedFont>
      <p:font typeface="Courgett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hBdmhkiTlRLhbTVDJSdQHwOvH0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24" Type="http://customschemas.google.com/relationships/presentationmetadata" Target="metadata"/><Relationship Id="rId12" Type="http://schemas.openxmlformats.org/officeDocument/2006/relationships/slide" Target="slides/slide5.xml"/><Relationship Id="rId23" Type="http://schemas.openxmlformats.org/officeDocument/2006/relationships/font" Target="fonts/Courgett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:notes"/>
          <p:cNvSpPr/>
          <p:nvPr/>
        </p:nvSpPr>
        <p:spPr>
          <a:xfrm>
            <a:off x="666360" y="4616640"/>
            <a:ext cx="5332680" cy="437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0:notes"/>
          <p:cNvSpPr/>
          <p:nvPr/>
        </p:nvSpPr>
        <p:spPr>
          <a:xfrm>
            <a:off x="685800" y="4342320"/>
            <a:ext cx="5484600" cy="411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0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1:notes"/>
          <p:cNvSpPr/>
          <p:nvPr/>
        </p:nvSpPr>
        <p:spPr>
          <a:xfrm>
            <a:off x="685800" y="4342320"/>
            <a:ext cx="5484600" cy="411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1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1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2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3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5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5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:notes"/>
          <p:cNvSpPr/>
          <p:nvPr/>
        </p:nvSpPr>
        <p:spPr>
          <a:xfrm>
            <a:off x="685800" y="4342320"/>
            <a:ext cx="5484600" cy="411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:notes"/>
          <p:cNvSpPr/>
          <p:nvPr/>
        </p:nvSpPr>
        <p:spPr>
          <a:xfrm>
            <a:off x="685800" y="4342320"/>
            <a:ext cx="5484600" cy="411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:notes"/>
          <p:cNvSpPr/>
          <p:nvPr/>
        </p:nvSpPr>
        <p:spPr>
          <a:xfrm>
            <a:off x="685800" y="4342320"/>
            <a:ext cx="5484600" cy="411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:notes"/>
          <p:cNvSpPr/>
          <p:nvPr/>
        </p:nvSpPr>
        <p:spPr>
          <a:xfrm>
            <a:off x="685800" y="4342320"/>
            <a:ext cx="5484600" cy="411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5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/>
          <p:nvPr/>
        </p:nvSpPr>
        <p:spPr>
          <a:xfrm>
            <a:off x="685800" y="4342320"/>
            <a:ext cx="5484600" cy="4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6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6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:notes"/>
          <p:cNvSpPr/>
          <p:nvPr/>
        </p:nvSpPr>
        <p:spPr>
          <a:xfrm>
            <a:off x="685800" y="4342320"/>
            <a:ext cx="5484600" cy="4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7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7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8:notes"/>
          <p:cNvSpPr/>
          <p:nvPr/>
        </p:nvSpPr>
        <p:spPr>
          <a:xfrm>
            <a:off x="685800" y="4342320"/>
            <a:ext cx="5484600" cy="411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8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8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9:notes"/>
          <p:cNvSpPr/>
          <p:nvPr/>
        </p:nvSpPr>
        <p:spPr>
          <a:xfrm>
            <a:off x="685800" y="4342320"/>
            <a:ext cx="5484600" cy="411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9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9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3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4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4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4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idx="10" type="dt"/>
          </p:nvPr>
        </p:nvSpPr>
        <p:spPr>
          <a:xfrm>
            <a:off x="0" y="6496920"/>
            <a:ext cx="2741040" cy="3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0" type="dt"/>
          </p:nvPr>
        </p:nvSpPr>
        <p:spPr>
          <a:xfrm>
            <a:off x="0" y="6496920"/>
            <a:ext cx="2741040" cy="3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6"/>
          <p:cNvSpPr txBox="1"/>
          <p:nvPr>
            <p:ph idx="10" type="dt"/>
          </p:nvPr>
        </p:nvSpPr>
        <p:spPr>
          <a:xfrm>
            <a:off x="0" y="6496920"/>
            <a:ext cx="2741040" cy="3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7"/>
          <p:cNvSpPr txBox="1"/>
          <p:nvPr>
            <p:ph idx="10" type="dt"/>
          </p:nvPr>
        </p:nvSpPr>
        <p:spPr>
          <a:xfrm>
            <a:off x="0" y="6496920"/>
            <a:ext cx="2741040" cy="3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8"/>
          <p:cNvSpPr txBox="1"/>
          <p:nvPr>
            <p:ph idx="10" type="dt"/>
          </p:nvPr>
        </p:nvSpPr>
        <p:spPr>
          <a:xfrm>
            <a:off x="0" y="6496920"/>
            <a:ext cx="2741040" cy="3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9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9"/>
          <p:cNvSpPr txBox="1"/>
          <p:nvPr>
            <p:ph idx="10" type="dt"/>
          </p:nvPr>
        </p:nvSpPr>
        <p:spPr>
          <a:xfrm>
            <a:off x="0" y="6496920"/>
            <a:ext cx="2741040" cy="3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0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0"/>
          <p:cNvSpPr txBox="1"/>
          <p:nvPr>
            <p:ph idx="10" type="dt"/>
          </p:nvPr>
        </p:nvSpPr>
        <p:spPr>
          <a:xfrm>
            <a:off x="0" y="6496920"/>
            <a:ext cx="2741040" cy="3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1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1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1"/>
          <p:cNvSpPr txBox="1"/>
          <p:nvPr>
            <p:ph idx="10" type="dt"/>
          </p:nvPr>
        </p:nvSpPr>
        <p:spPr>
          <a:xfrm>
            <a:off x="0" y="6496920"/>
            <a:ext cx="2741040" cy="3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2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2"/>
          <p:cNvSpPr txBox="1"/>
          <p:nvPr>
            <p:ph idx="10" type="dt"/>
          </p:nvPr>
        </p:nvSpPr>
        <p:spPr>
          <a:xfrm>
            <a:off x="0" y="6496920"/>
            <a:ext cx="2741040" cy="3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3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3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3"/>
          <p:cNvSpPr txBox="1"/>
          <p:nvPr>
            <p:ph idx="10" type="dt"/>
          </p:nvPr>
        </p:nvSpPr>
        <p:spPr>
          <a:xfrm>
            <a:off x="0" y="6496920"/>
            <a:ext cx="2741040" cy="3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4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4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4"/>
          <p:cNvSpPr txBox="1"/>
          <p:nvPr>
            <p:ph idx="10" type="dt"/>
          </p:nvPr>
        </p:nvSpPr>
        <p:spPr>
          <a:xfrm>
            <a:off x="0" y="6496920"/>
            <a:ext cx="2741040" cy="3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5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5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5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5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5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5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5"/>
          <p:cNvSpPr txBox="1"/>
          <p:nvPr>
            <p:ph idx="10" type="dt"/>
          </p:nvPr>
        </p:nvSpPr>
        <p:spPr>
          <a:xfrm>
            <a:off x="0" y="6496920"/>
            <a:ext cx="2741040" cy="3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idx="10" type="dt"/>
          </p:nvPr>
        </p:nvSpPr>
        <p:spPr>
          <a:xfrm>
            <a:off x="0" y="6496920"/>
            <a:ext cx="2741040" cy="3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6"/>
          <p:cNvSpPr txBox="1"/>
          <p:nvPr>
            <p:ph idx="10" type="dt"/>
          </p:nvPr>
        </p:nvSpPr>
        <p:spPr>
          <a:xfrm>
            <a:off x="0" y="6496920"/>
            <a:ext cx="2741040" cy="3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7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7"/>
          <p:cNvSpPr txBox="1"/>
          <p:nvPr>
            <p:ph idx="10" type="dt"/>
          </p:nvPr>
        </p:nvSpPr>
        <p:spPr>
          <a:xfrm>
            <a:off x="0" y="6496920"/>
            <a:ext cx="2741040" cy="3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48"/>
          <p:cNvSpPr txBox="1"/>
          <p:nvPr>
            <p:ph idx="10" type="dt"/>
          </p:nvPr>
        </p:nvSpPr>
        <p:spPr>
          <a:xfrm>
            <a:off x="0" y="6496920"/>
            <a:ext cx="2741040" cy="3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9"/>
          <p:cNvSpPr txBox="1"/>
          <p:nvPr>
            <p:ph idx="10" type="dt"/>
          </p:nvPr>
        </p:nvSpPr>
        <p:spPr>
          <a:xfrm>
            <a:off x="0" y="6496920"/>
            <a:ext cx="2741040" cy="3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0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50"/>
          <p:cNvSpPr txBox="1"/>
          <p:nvPr>
            <p:ph idx="10" type="dt"/>
          </p:nvPr>
        </p:nvSpPr>
        <p:spPr>
          <a:xfrm>
            <a:off x="0" y="6496920"/>
            <a:ext cx="2741040" cy="3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5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5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51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51"/>
          <p:cNvSpPr txBox="1"/>
          <p:nvPr>
            <p:ph idx="10" type="dt"/>
          </p:nvPr>
        </p:nvSpPr>
        <p:spPr>
          <a:xfrm>
            <a:off x="0" y="6496920"/>
            <a:ext cx="2741040" cy="3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5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5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52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52"/>
          <p:cNvSpPr txBox="1"/>
          <p:nvPr>
            <p:ph idx="10" type="dt"/>
          </p:nvPr>
        </p:nvSpPr>
        <p:spPr>
          <a:xfrm>
            <a:off x="0" y="6496920"/>
            <a:ext cx="2741040" cy="3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5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5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53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53"/>
          <p:cNvSpPr txBox="1"/>
          <p:nvPr>
            <p:ph idx="10" type="dt"/>
          </p:nvPr>
        </p:nvSpPr>
        <p:spPr>
          <a:xfrm>
            <a:off x="0" y="6496920"/>
            <a:ext cx="2741040" cy="3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54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54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54"/>
          <p:cNvSpPr txBox="1"/>
          <p:nvPr>
            <p:ph idx="10" type="dt"/>
          </p:nvPr>
        </p:nvSpPr>
        <p:spPr>
          <a:xfrm>
            <a:off x="0" y="6496920"/>
            <a:ext cx="2741040" cy="3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5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5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5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55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55"/>
          <p:cNvSpPr txBox="1"/>
          <p:nvPr>
            <p:ph idx="10" type="dt"/>
          </p:nvPr>
        </p:nvSpPr>
        <p:spPr>
          <a:xfrm>
            <a:off x="0" y="6496920"/>
            <a:ext cx="2741040" cy="3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56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56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56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56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56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56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6"/>
          <p:cNvSpPr txBox="1"/>
          <p:nvPr>
            <p:ph idx="10" type="dt"/>
          </p:nvPr>
        </p:nvSpPr>
        <p:spPr>
          <a:xfrm>
            <a:off x="0" y="6496920"/>
            <a:ext cx="2741040" cy="3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7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5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5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1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6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62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6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6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6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63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6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6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64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65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65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6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6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66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66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67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67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67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67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67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67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.xml"/><Relationship Id="rId10" Type="http://schemas.openxmlformats.org/officeDocument/2006/relationships/slideLayout" Target="../slideLayouts/slideLayout5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1" Type="http://schemas.openxmlformats.org/officeDocument/2006/relationships/image" Target="../media/image7.jp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07720" y="-43560"/>
            <a:ext cx="1425240" cy="1068120"/>
          </a:xfrm>
          <a:prstGeom prst="rect">
            <a:avLst/>
          </a:prstGeom>
          <a:noFill/>
          <a:ln>
            <a:noFill/>
          </a:ln>
          <a:effectLst>
            <a:outerShdw blurRad="50760" rotWithShape="0" algn="tl" dir="2700000" dist="37674">
              <a:srgbClr val="000000">
                <a:alpha val="40000"/>
              </a:srgbClr>
            </a:outerShdw>
          </a:effectLst>
        </p:spPr>
      </p:pic>
      <p:sp>
        <p:nvSpPr>
          <p:cNvPr id="11" name="Google Shape;11;p16"/>
          <p:cNvSpPr/>
          <p:nvPr/>
        </p:nvSpPr>
        <p:spPr>
          <a:xfrm>
            <a:off x="11940120" y="6649200"/>
            <a:ext cx="248040" cy="2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6"/>
          <p:cNvSpPr/>
          <p:nvPr/>
        </p:nvSpPr>
        <p:spPr>
          <a:xfrm>
            <a:off x="0" y="6746040"/>
            <a:ext cx="12188520" cy="12132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UNCLASSIFIED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6"/>
          <p:cNvSpPr/>
          <p:nvPr/>
        </p:nvSpPr>
        <p:spPr>
          <a:xfrm>
            <a:off x="0" y="8280"/>
            <a:ext cx="12188520" cy="12132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UNCLASSIFIED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2840" y="489960"/>
            <a:ext cx="9222840" cy="804240"/>
          </a:xfrm>
          <a:prstGeom prst="rect">
            <a:avLst/>
          </a:prstGeom>
          <a:noFill/>
          <a:ln>
            <a:noFill/>
          </a:ln>
          <a:effectLst>
            <a:outerShdw blurRad="63360" rotWithShape="0" algn="tl" dir="2700000" dist="37674">
              <a:srgbClr val="000000">
                <a:alpha val="80000"/>
              </a:srgbClr>
            </a:outerShdw>
          </a:effectLst>
        </p:spPr>
      </p:pic>
      <p:sp>
        <p:nvSpPr>
          <p:cNvPr id="15" name="Google Shape;15;p1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Google Shape;16;p1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17" name="Google Shape;1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" cy="87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42400" y="1325880"/>
            <a:ext cx="3291840" cy="329184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/>
        </p:nvSpPr>
        <p:spPr>
          <a:xfrm>
            <a:off x="0" y="6746040"/>
            <a:ext cx="12189960" cy="121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UNCLASSIFIED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8"/>
          <p:cNvSpPr/>
          <p:nvPr/>
        </p:nvSpPr>
        <p:spPr>
          <a:xfrm>
            <a:off x="0" y="752040"/>
            <a:ext cx="12189960" cy="182880"/>
          </a:xfrm>
          <a:prstGeom prst="rect">
            <a:avLst/>
          </a:prstGeom>
          <a:gradFill>
            <a:gsLst>
              <a:gs pos="0">
                <a:srgbClr val="E46C0A"/>
              </a:gs>
              <a:gs pos="48000">
                <a:srgbClr val="E46C0A"/>
              </a:gs>
              <a:gs pos="100000">
                <a:srgbClr val="E46C0A"/>
              </a:gs>
            </a:gsLst>
            <a:lin ang="10800000" scaled="0"/>
          </a:gra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8"/>
          <p:cNvSpPr/>
          <p:nvPr/>
        </p:nvSpPr>
        <p:spPr>
          <a:xfrm>
            <a:off x="0" y="8280"/>
            <a:ext cx="12189960" cy="121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UNCLASSIFIED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07720" y="-43560"/>
            <a:ext cx="1426680" cy="1069560"/>
          </a:xfrm>
          <a:prstGeom prst="rect">
            <a:avLst/>
          </a:prstGeom>
          <a:noFill/>
          <a:ln>
            <a:noFill/>
          </a:ln>
          <a:effectLst>
            <a:outerShdw blurRad="50760" rotWithShape="0" algn="tl" dir="2700000" dist="37674">
              <a:srgbClr val="000000">
                <a:alpha val="40000"/>
              </a:srgbClr>
            </a:outerShdw>
          </a:effectLst>
        </p:spPr>
      </p:pic>
      <p:sp>
        <p:nvSpPr>
          <p:cNvPr id="72" name="Google Shape;72;p18"/>
          <p:cNvSpPr/>
          <p:nvPr/>
        </p:nvSpPr>
        <p:spPr>
          <a:xfrm>
            <a:off x="11582280" y="6619680"/>
            <a:ext cx="470520" cy="23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A6A6A6"/>
                </a:solidFill>
                <a:latin typeface=" Arial"/>
                <a:ea typeface=" Arial"/>
                <a:cs typeface=" Arial"/>
                <a:sym typeface=" 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8"/>
          <p:cNvSpPr txBox="1"/>
          <p:nvPr>
            <p:ph idx="10" type="dt"/>
          </p:nvPr>
        </p:nvSpPr>
        <p:spPr>
          <a:xfrm>
            <a:off x="0" y="6496920"/>
            <a:ext cx="2741040" cy="3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4" name="Google Shape;74;p1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76" name="Google Shape;7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0"/>
            <a:ext cx="914400" cy="87732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/>
          <p:nvPr/>
        </p:nvSpPr>
        <p:spPr>
          <a:xfrm>
            <a:off x="0" y="6746040"/>
            <a:ext cx="12189960" cy="121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UNCLASSIFIED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0" y="752040"/>
            <a:ext cx="12189960" cy="182880"/>
          </a:xfrm>
          <a:prstGeom prst="rect">
            <a:avLst/>
          </a:prstGeom>
          <a:gradFill>
            <a:gsLst>
              <a:gs pos="0">
                <a:srgbClr val="E46C0A"/>
              </a:gs>
              <a:gs pos="48000">
                <a:srgbClr val="E46C0A"/>
              </a:gs>
              <a:gs pos="100000">
                <a:srgbClr val="E46C0A"/>
              </a:gs>
            </a:gsLst>
            <a:lin ang="10800000" scaled="0"/>
          </a:gra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0" y="8280"/>
            <a:ext cx="12189960" cy="121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UNCLASSIFIED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07720" y="-43560"/>
            <a:ext cx="1426680" cy="1069560"/>
          </a:xfrm>
          <a:prstGeom prst="rect">
            <a:avLst/>
          </a:prstGeom>
          <a:noFill/>
          <a:ln>
            <a:noFill/>
          </a:ln>
          <a:effectLst>
            <a:outerShdw blurRad="50760" rotWithShape="0" algn="tl" dir="2700000" dist="37674">
              <a:srgbClr val="000000">
                <a:alpha val="40000"/>
              </a:srgbClr>
            </a:outerShdw>
          </a:effectLst>
        </p:spPr>
      </p:pic>
      <p:sp>
        <p:nvSpPr>
          <p:cNvPr id="142" name="Google Shape;142;p20"/>
          <p:cNvSpPr/>
          <p:nvPr/>
        </p:nvSpPr>
        <p:spPr>
          <a:xfrm>
            <a:off x="11582280" y="6619680"/>
            <a:ext cx="470520" cy="23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A6A6A6"/>
                </a:solidFill>
                <a:latin typeface=" Arial"/>
                <a:ea typeface=" Arial"/>
                <a:cs typeface=" Arial"/>
                <a:sym typeface=" 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0"/>
          <p:cNvSpPr txBox="1"/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5" name="Google Shape;145;p20"/>
          <p:cNvSpPr txBox="1"/>
          <p:nvPr>
            <p:ph idx="2"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6" name="Google Shape;146;p20"/>
          <p:cNvSpPr txBox="1"/>
          <p:nvPr>
            <p:ph idx="10" type="dt"/>
          </p:nvPr>
        </p:nvSpPr>
        <p:spPr>
          <a:xfrm>
            <a:off x="0" y="6496920"/>
            <a:ext cx="2741040" cy="3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147" name="Google Shape;14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0"/>
            <a:ext cx="914400" cy="87732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/>
          <p:nvPr/>
        </p:nvSpPr>
        <p:spPr>
          <a:xfrm>
            <a:off x="0" y="6746040"/>
            <a:ext cx="12189960" cy="121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UNCLASSIFIED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0" y="752040"/>
            <a:ext cx="12189960" cy="182880"/>
          </a:xfrm>
          <a:prstGeom prst="rect">
            <a:avLst/>
          </a:prstGeom>
          <a:gradFill>
            <a:gsLst>
              <a:gs pos="0">
                <a:srgbClr val="E46C0A"/>
              </a:gs>
              <a:gs pos="48000">
                <a:srgbClr val="E46C0A"/>
              </a:gs>
              <a:gs pos="100000">
                <a:srgbClr val="E46C0A"/>
              </a:gs>
            </a:gsLst>
            <a:lin ang="10800000" scaled="0"/>
          </a:gra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0" y="8280"/>
            <a:ext cx="12189960" cy="121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UNCLASSIFIED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07720" y="-43560"/>
            <a:ext cx="1426680" cy="1069560"/>
          </a:xfrm>
          <a:prstGeom prst="rect">
            <a:avLst/>
          </a:prstGeom>
          <a:noFill/>
          <a:ln>
            <a:noFill/>
          </a:ln>
          <a:effectLst>
            <a:outerShdw blurRad="50760" rotWithShape="0" algn="tl" dir="2700000" dist="37674">
              <a:srgbClr val="000000">
                <a:alpha val="40000"/>
              </a:srgbClr>
            </a:outerShdw>
          </a:effectLst>
        </p:spPr>
      </p:pic>
      <p:sp>
        <p:nvSpPr>
          <p:cNvPr id="213" name="Google Shape;213;p22"/>
          <p:cNvSpPr/>
          <p:nvPr/>
        </p:nvSpPr>
        <p:spPr>
          <a:xfrm>
            <a:off x="11582280" y="6619680"/>
            <a:ext cx="470520" cy="23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A6A6A6"/>
                </a:solidFill>
                <a:latin typeface=" Arial"/>
                <a:ea typeface=" Arial"/>
                <a:cs typeface=" Arial"/>
                <a:sym typeface=" 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2"/>
          <p:cNvSpPr/>
          <p:nvPr/>
        </p:nvSpPr>
        <p:spPr>
          <a:xfrm>
            <a:off x="2190960" y="3271320"/>
            <a:ext cx="7719480" cy="6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urgette"/>
                <a:ea typeface="Courgette"/>
                <a:cs typeface="Courgette"/>
                <a:sym typeface="Courgette"/>
              </a:rPr>
              <a:t>U.S. Army Signal School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0"/>
            <a:ext cx="914400" cy="87732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7" name="Google Shape;217;p2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google.com/url?sa=i&amp;url=https://www.pngkey.com/maxpic/u2w7q8e6i1t4y3i1/&amp;psig=AOvVaw3EUu9hVQOUwBn1lRcJN_mw&amp;ust=1588671589481000&amp;source=images&amp;cd=vfe&amp;ved=0CAIQjRxqFwoTCOickoL1mekCFQAAAAAdAAAAABAF" TargetMode="External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"/>
          <p:cNvSpPr/>
          <p:nvPr/>
        </p:nvSpPr>
        <p:spPr>
          <a:xfrm>
            <a:off x="688680" y="4222800"/>
            <a:ext cx="10966320" cy="1140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"/>
          <p:cNvSpPr/>
          <p:nvPr/>
        </p:nvSpPr>
        <p:spPr>
          <a:xfrm>
            <a:off x="228600" y="5257800"/>
            <a:ext cx="7232760" cy="115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80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Dr. Ball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0"/>
          <p:cNvSpPr/>
          <p:nvPr/>
        </p:nvSpPr>
        <p:spPr>
          <a:xfrm>
            <a:off x="608040" y="-194400"/>
            <a:ext cx="109684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Accessing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0"/>
          <p:cNvSpPr/>
          <p:nvPr/>
        </p:nvSpPr>
        <p:spPr>
          <a:xfrm>
            <a:off x="871200" y="1327680"/>
            <a:ext cx="10707480" cy="444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216000" lvl="0" marL="21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∙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connect to the database that was just created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sqlite3 as sql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 Create a connection to a database.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 = sql.connect('people.db')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 = conn.cursor()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rows = curr.execute("SELECT * FROM people").fetchall()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1"/>
          <p:cNvSpPr/>
          <p:nvPr/>
        </p:nvSpPr>
        <p:spPr>
          <a:xfrm>
            <a:off x="608040" y="-194400"/>
            <a:ext cx="109684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Inspecting the Data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1"/>
          <p:cNvSpPr/>
          <p:nvPr/>
        </p:nvSpPr>
        <p:spPr>
          <a:xfrm>
            <a:off x="871200" y="1327680"/>
            <a:ext cx="10707480" cy="444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216000" lvl="0" marL="21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∙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to see if there is any data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rows: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for row in rows: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print(row)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2"/>
          <p:cNvSpPr txBox="1"/>
          <p:nvPr>
            <p:ph idx="4294967295" type="title"/>
          </p:nvPr>
        </p:nvSpPr>
        <p:spPr>
          <a:xfrm>
            <a:off x="0" y="0"/>
            <a:ext cx="12189960" cy="749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on Learning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2"/>
          <p:cNvSpPr txBox="1"/>
          <p:nvPr>
            <p:ph idx="4294967295" type="body"/>
          </p:nvPr>
        </p:nvSpPr>
        <p:spPr>
          <a:xfrm>
            <a:off x="609480" y="1182600"/>
            <a:ext cx="10970640" cy="4941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wnload Image Transparent Animation Bouncy Question Mark ..." id="347" name="Google Shape;347;p1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920" y="2201040"/>
            <a:ext cx="1478520" cy="3405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"/>
          <p:cNvSpPr/>
          <p:nvPr/>
        </p:nvSpPr>
        <p:spPr>
          <a:xfrm>
            <a:off x="4252320" y="3292920"/>
            <a:ext cx="3684960" cy="6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Closing Comments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4"/>
          <p:cNvSpPr/>
          <p:nvPr/>
        </p:nvSpPr>
        <p:spPr>
          <a:xfrm>
            <a:off x="3848760" y="3292920"/>
            <a:ext cx="4660200" cy="6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Questions &amp; Comments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"/>
          <p:cNvSpPr/>
          <p:nvPr/>
        </p:nvSpPr>
        <p:spPr>
          <a:xfrm>
            <a:off x="457200" y="2742120"/>
            <a:ext cx="109684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a Database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"/>
          <p:cNvSpPr/>
          <p:nvPr/>
        </p:nvSpPr>
        <p:spPr>
          <a:xfrm>
            <a:off x="608040" y="-158400"/>
            <a:ext cx="109684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and SQLite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"/>
          <p:cNvSpPr/>
          <p:nvPr/>
        </p:nvSpPr>
        <p:spPr>
          <a:xfrm>
            <a:off x="871200" y="967680"/>
            <a:ext cx="10707480" cy="3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216000" lvl="0" marL="21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∙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built-in Python SQLite module to create a database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∙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database similar to writing to a file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∙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it doesn't exist, Python will create it.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∙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it exists, Python will connect to it instead.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sqlite3 as sql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 Create a connection to a database.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 = sql.connect('people.db')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"/>
          <p:cNvSpPr/>
          <p:nvPr/>
        </p:nvSpPr>
        <p:spPr>
          <a:xfrm>
            <a:off x="608040" y="-194400"/>
            <a:ext cx="109684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Interacting with the Database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"/>
          <p:cNvSpPr/>
          <p:nvPr/>
        </p:nvSpPr>
        <p:spPr>
          <a:xfrm>
            <a:off x="871200" y="1327680"/>
            <a:ext cx="10707480" cy="444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216000" lvl="0" marL="21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∙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interact with a database, create a cursor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∙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cursor to execute SQL commands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 = conn.cursor()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"/>
          <p:cNvSpPr/>
          <p:nvPr/>
        </p:nvSpPr>
        <p:spPr>
          <a:xfrm>
            <a:off x="608040" y="-194400"/>
            <a:ext cx="109684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a Table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5"/>
          <p:cNvSpPr/>
          <p:nvPr/>
        </p:nvSpPr>
        <p:spPr>
          <a:xfrm>
            <a:off x="871200" y="1327680"/>
            <a:ext cx="10707480" cy="444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216000" lvl="0" marL="21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∙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determine the type of data that will be stored in the table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∙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NULL: null data type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∙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INTEGER: integer value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∙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REAL: floating point value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∙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TEXT: string value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∙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BLOB: binary value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"/>
          <p:cNvSpPr/>
          <p:nvPr/>
        </p:nvSpPr>
        <p:spPr>
          <a:xfrm>
            <a:off x="608040" y="-194400"/>
            <a:ext cx="1096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a Table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6"/>
          <p:cNvSpPr/>
          <p:nvPr/>
        </p:nvSpPr>
        <p:spPr>
          <a:xfrm>
            <a:off x="871200" y="1327680"/>
            <a:ext cx="10707600" cy="44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216000" lvl="0" marL="21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∙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create a table 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curr.execute(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"""CREATE TABLE people(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name TEXT,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age INTEGER,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address TEXT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)"""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∙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also use IF NOT EXISTS for flexibility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7"/>
          <p:cNvSpPr/>
          <p:nvPr/>
        </p:nvSpPr>
        <p:spPr>
          <a:xfrm>
            <a:off x="608040" y="-194400"/>
            <a:ext cx="1096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Data to the Table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7"/>
          <p:cNvSpPr/>
          <p:nvPr/>
        </p:nvSpPr>
        <p:spPr>
          <a:xfrm>
            <a:off x="871200" y="1327680"/>
            <a:ext cx="10707600" cy="44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216000" lvl="0" marL="21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∙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cursor to add rows to the table 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curr.execute(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"""INSERT INTO people VALUES(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"John Doe",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36,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"New York")"""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)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8"/>
          <p:cNvSpPr/>
          <p:nvPr/>
        </p:nvSpPr>
        <p:spPr>
          <a:xfrm>
            <a:off x="608040" y="-194400"/>
            <a:ext cx="109684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 the Changes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8"/>
          <p:cNvSpPr/>
          <p:nvPr/>
        </p:nvSpPr>
        <p:spPr>
          <a:xfrm>
            <a:off x="871200" y="1327680"/>
            <a:ext cx="10707480" cy="444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216000" lvl="0" marL="21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∙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all the data is entered, commit the changes to the database 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conn.commit()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∙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good practice to close the cursor and the connection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curr.close()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conn.close()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9"/>
          <p:cNvSpPr/>
          <p:nvPr/>
        </p:nvSpPr>
        <p:spPr>
          <a:xfrm>
            <a:off x="685800" y="2742120"/>
            <a:ext cx="109684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Accessing a Database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 Co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New Co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New Co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2023-04-12T14:53:53Z</dcterms:created>
  <dc:creator>Hardy, Paul E SFC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0x01010090D0DBA1F51DED4C8946A9A62D635EB0</vt:lpwstr>
  </property>
  <property fmtid="{D5CDD505-2E9C-101B-9397-08002B2CF9AE}" pid="3" name="Notes">
    <vt:i4>1</vt:i4>
  </property>
  <property fmtid="{D5CDD505-2E9C-101B-9397-08002B2CF9AE}" pid="4" name="PresentationFormat">
    <vt:lpwstr>Widescreen</vt:lpwstr>
  </property>
  <property fmtid="{D5CDD505-2E9C-101B-9397-08002B2CF9AE}" pid="5" name="Slides">
    <vt:i4>6</vt:i4>
  </property>
</Properties>
</file>