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12192000"/>
  <p:notesSz cx="7010400" cy="9296400"/>
  <p:embeddedFontLst>
    <p:embeddedFont>
      <p:font typeface="Courgette"/>
      <p:regular r:id="rId76"/>
    </p:embeddedFont>
    <p:embeddedFont>
      <p:font typeface="Tahoma"/>
      <p:regular r:id="rId77"/>
      <p:bold r:id="rId78"/>
    </p:embeddedFont>
    <p:embeddedFont>
      <p:font typeface="Fira Code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1" roundtripDataSignature="AMtx7mgDzJkr8XAUK6BVP0SjPnX1L4m+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64B6D-2A6E-459A-85D3-1A081470974D}">
  <a:tblStyle styleId="{EB364B6D-2A6E-459A-85D3-1A08147097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FiraCode-bold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Tahoma-regular.fntdata"/><Relationship Id="rId32" Type="http://schemas.openxmlformats.org/officeDocument/2006/relationships/slide" Target="slides/slide27.xml"/><Relationship Id="rId76" Type="http://schemas.openxmlformats.org/officeDocument/2006/relationships/font" Target="fonts/Courgette-regular.fntdata"/><Relationship Id="rId35" Type="http://schemas.openxmlformats.org/officeDocument/2006/relationships/slide" Target="slides/slide30.xml"/><Relationship Id="rId79" Type="http://schemas.openxmlformats.org/officeDocument/2006/relationships/font" Target="fonts/FiraCode-regular.fntdata"/><Relationship Id="rId34" Type="http://schemas.openxmlformats.org/officeDocument/2006/relationships/slide" Target="slides/slide29.xml"/><Relationship Id="rId78" Type="http://schemas.openxmlformats.org/officeDocument/2006/relationships/font" Target="fonts/Tahoma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2"/>
          <p:cNvSpPr/>
          <p:nvPr/>
        </p:nvSpPr>
        <p:spPr>
          <a:xfrm>
            <a:off x="11940211" y="6649278"/>
            <a:ext cx="251789" cy="2087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2"/>
          <p:cNvSpPr/>
          <p:nvPr/>
        </p:nvSpPr>
        <p:spPr>
          <a:xfrm>
            <a:off x="1" y="6746040"/>
            <a:ext cx="12191999" cy="12311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/>
          </a:p>
        </p:txBody>
      </p:sp>
      <p:sp>
        <p:nvSpPr>
          <p:cNvPr id="22" name="Google Shape;22;p72"/>
          <p:cNvSpPr/>
          <p:nvPr/>
        </p:nvSpPr>
        <p:spPr>
          <a:xfrm>
            <a:off x="0" y="8234"/>
            <a:ext cx="12191999" cy="12311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/>
          </a:p>
        </p:txBody>
      </p:sp>
      <p:pic>
        <p:nvPicPr>
          <p:cNvPr id="23" name="Google Shape;2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841" y="489795"/>
            <a:ext cx="9226315" cy="807722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2700000" dist="38100">
              <a:srgbClr val="000000">
                <a:alpha val="80000"/>
              </a:srgbClr>
            </a:outerShdw>
          </a:effectLst>
        </p:spPr>
      </p:pic>
      <p:pic>
        <p:nvPicPr>
          <p:cNvPr id="24" name="Google Shape;2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8156" y="613620"/>
            <a:ext cx="3655684" cy="472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3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3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3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74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6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6"/>
          <p:cNvSpPr txBox="1"/>
          <p:nvPr>
            <p:ph idx="1" type="body"/>
          </p:nvPr>
        </p:nvSpPr>
        <p:spPr>
          <a:xfrm>
            <a:off x="838200" y="1232452"/>
            <a:ext cx="5181600" cy="49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2" type="body"/>
          </p:nvPr>
        </p:nvSpPr>
        <p:spPr>
          <a:xfrm>
            <a:off x="6172200" y="1232452"/>
            <a:ext cx="5181600" cy="49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">
  <p:cSld name="4_Section 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8"/>
          <p:cNvSpPr txBox="1"/>
          <p:nvPr/>
        </p:nvSpPr>
        <p:spPr>
          <a:xfrm>
            <a:off x="2191088" y="3271257"/>
            <a:ext cx="772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U.S. Army Signal School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/>
          <p:nvPr/>
        </p:nvSpPr>
        <p:spPr>
          <a:xfrm>
            <a:off x="1" y="6746040"/>
            <a:ext cx="12191999" cy="123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/>
          </a:p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71"/>
          <p:cNvSpPr/>
          <p:nvPr/>
        </p:nvSpPr>
        <p:spPr>
          <a:xfrm>
            <a:off x="0" y="751944"/>
            <a:ext cx="12192000" cy="185208"/>
          </a:xfrm>
          <a:prstGeom prst="rect">
            <a:avLst/>
          </a:prstGeom>
          <a:gradFill>
            <a:gsLst>
              <a:gs pos="0">
                <a:srgbClr val="7F7F7F"/>
              </a:gs>
              <a:gs pos="48000">
                <a:srgbClr val="7F7F7F"/>
              </a:gs>
              <a:gs pos="58000">
                <a:srgbClr val="E36C09"/>
              </a:gs>
              <a:gs pos="100000">
                <a:srgbClr val="E36C0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1"/>
          <p:cNvSpPr/>
          <p:nvPr/>
        </p:nvSpPr>
        <p:spPr>
          <a:xfrm>
            <a:off x="0" y="8234"/>
            <a:ext cx="12191999" cy="123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/>
          </a:p>
        </p:txBody>
      </p:sp>
      <p:pic>
        <p:nvPicPr>
          <p:cNvPr id="15" name="Google Shape;15;p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07632" y="-43545"/>
            <a:ext cx="1428967" cy="10717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6" name="Google Shape;16;p71"/>
          <p:cNvSpPr txBox="1"/>
          <p:nvPr/>
        </p:nvSpPr>
        <p:spPr>
          <a:xfrm>
            <a:off x="11582400" y="6619594"/>
            <a:ext cx="472502" cy="23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1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51" y="-179967"/>
            <a:ext cx="990600" cy="12816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0" y="5318175"/>
            <a:ext cx="12192000" cy="969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Database 1 (v2.0)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4401201"/>
            <a:ext cx="12192000" cy="746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 26B Data Engineer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0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Operational Semantics</a:t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2743200" y="1905000"/>
            <a:ext cx="3505200" cy="28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2743200" y="2362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2743200" y="3505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2743200" y="3886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0"/>
          <p:cNvCxnSpPr/>
          <p:nvPr/>
        </p:nvCxnSpPr>
        <p:spPr>
          <a:xfrm>
            <a:off x="3962400" y="1905000"/>
            <a:ext cx="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10"/>
          <p:cNvGrpSpPr/>
          <p:nvPr/>
        </p:nvGrpSpPr>
        <p:grpSpPr>
          <a:xfrm>
            <a:off x="6248400" y="3733799"/>
            <a:ext cx="2027238" cy="1136650"/>
            <a:chOff x="2448" y="2400"/>
            <a:chExt cx="1277" cy="716"/>
          </a:xfrm>
        </p:grpSpPr>
        <p:sp>
          <p:nvSpPr>
            <p:cNvPr id="123" name="Google Shape;123;p10"/>
            <p:cNvSpPr txBox="1"/>
            <p:nvPr/>
          </p:nvSpPr>
          <p:spPr>
            <a:xfrm>
              <a:off x="2534" y="2709"/>
              <a:ext cx="1191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 if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Anheuser-Busch</a:t>
              </a:r>
              <a:endParaRPr/>
            </a:p>
          </p:txBody>
        </p:sp>
        <p:cxnSp>
          <p:nvCxnSpPr>
            <p:cNvPr id="124" name="Google Shape;124;p10"/>
            <p:cNvCxnSpPr/>
            <p:nvPr/>
          </p:nvCxnSpPr>
          <p:spPr>
            <a:xfrm rot="10800000">
              <a:off x="2448" y="240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5" name="Google Shape;125;p10"/>
          <p:cNvSpPr txBox="1"/>
          <p:nvPr/>
        </p:nvSpPr>
        <p:spPr>
          <a:xfrm>
            <a:off x="2971801" y="1897063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4648201" y="190500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manf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3048001" y="3421063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3962401" y="3421063"/>
            <a:ext cx="189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Anheuser-Busch</a:t>
            </a: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6248400" y="3344867"/>
            <a:ext cx="3284538" cy="646113"/>
            <a:chOff x="2928" y="2133"/>
            <a:chExt cx="2069" cy="407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2928" y="2304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10"/>
            <p:cNvSpPr txBox="1"/>
            <p:nvPr/>
          </p:nvSpPr>
          <p:spPr>
            <a:xfrm>
              <a:off x="3782" y="2133"/>
              <a:ext cx="1215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Include t.name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the result, if so</a:t>
              </a:r>
              <a:endParaRPr/>
            </a:p>
          </p:txBody>
        </p:sp>
      </p:grpSp>
      <p:sp>
        <p:nvSpPr>
          <p:cNvPr id="132" name="Google Shape;132;p10"/>
          <p:cNvSpPr txBox="1"/>
          <p:nvPr/>
        </p:nvSpPr>
        <p:spPr>
          <a:xfrm>
            <a:off x="1828801" y="5410200"/>
            <a:ext cx="17662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Tuple-variable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 over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  <a:endParaRPr/>
          </a:p>
        </p:txBody>
      </p:sp>
      <p:cxnSp>
        <p:nvCxnSpPr>
          <p:cNvPr id="133" name="Google Shape;133;p10"/>
          <p:cNvCxnSpPr/>
          <p:nvPr/>
        </p:nvCxnSpPr>
        <p:spPr>
          <a:xfrm flipH="1" rot="10800000">
            <a:off x="2057400" y="3657600"/>
            <a:ext cx="6858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1568450" y="171450"/>
            <a:ext cx="9144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Operational Semantics --- General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981200" y="19812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Think of a </a:t>
            </a:r>
            <a:r>
              <a:rPr i="1" lang="en-US">
                <a:solidFill>
                  <a:srgbClr val="FF0066"/>
                </a:solidFill>
              </a:rPr>
              <a:t>tuple variable</a:t>
            </a:r>
            <a:r>
              <a:rPr lang="en-US"/>
              <a:t>  visiting each tuple of the relation mentioned in FROM.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Check if the “current” tuple satisfies the WHERE clause.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so, compute the attributes or expressions of the SELECT clause using the components of this tuple.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* In SELECT clauses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1981200" y="18288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 there is one relation in the FROM clause, * in the SELECT clause stands for “all attributes of this relation.”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FROM Beers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WHERE manf = ’Anheuser-Busch’;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Result of Query: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3467100" y="2211458"/>
            <a:ext cx="5908720" cy="284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CC00CC"/>
                </a:solidFill>
              </a:rPr>
              <a:t>name		manf</a:t>
            </a:r>
            <a:endParaRPr>
              <a:solidFill>
                <a:srgbClr val="CC00CC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Bud			Anheuser-Busch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Bud Lite		Anheuser-Busch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Michelob		Anheuser-Busch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   . . .		   . . .</a:t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3124200" y="2057400"/>
            <a:ext cx="6096000" cy="30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3"/>
          <p:cNvCxnSpPr/>
          <p:nvPr/>
        </p:nvCxnSpPr>
        <p:spPr>
          <a:xfrm>
            <a:off x="3124200" y="2590800"/>
            <a:ext cx="60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3"/>
          <p:cNvCxnSpPr/>
          <p:nvPr/>
        </p:nvCxnSpPr>
        <p:spPr>
          <a:xfrm>
            <a:off x="5486400" y="20574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3"/>
          <p:cNvSpPr txBox="1"/>
          <p:nvPr/>
        </p:nvSpPr>
        <p:spPr>
          <a:xfrm>
            <a:off x="2590800" y="5181600"/>
            <a:ext cx="6731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the result has each of the attributes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Beers.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Renaming Attributes</a:t>
            </a:r>
            <a:endParaRPr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828800" y="19812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you want the result to have different attribute names, use “AS &lt;new name&gt;” to rename an attribute.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name AS beer, manf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FROM Beers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WHERE manf = ’Anheuser-Busch’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Result of Query: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2863850" y="2236857"/>
            <a:ext cx="6096000" cy="2519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CC00CC"/>
                </a:solidFill>
              </a:rPr>
              <a:t>beer			manf</a:t>
            </a:r>
            <a:endParaRPr>
              <a:solidFill>
                <a:srgbClr val="CC00CC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Bud			Anheuser-Busch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Bud Lite		Anheuser-Busch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Michelob		Anheuser-Busch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   . . .		   . . .</a:t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3124200" y="2057400"/>
            <a:ext cx="6096000" cy="30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5"/>
          <p:cNvCxnSpPr/>
          <p:nvPr/>
        </p:nvCxnSpPr>
        <p:spPr>
          <a:xfrm>
            <a:off x="3124200" y="2590800"/>
            <a:ext cx="60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/>
          <p:nvPr/>
        </p:nvCxnSpPr>
        <p:spPr>
          <a:xfrm>
            <a:off x="5486400" y="20574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Expressions in SELECT Clauses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981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Any expression that makes sense can appear as an element of a SELECT clause.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bar, beer,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	price*114 AS priceInYen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FROM Sells;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Result of Query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514601" y="2246913"/>
            <a:ext cx="6400800" cy="340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CC00CC"/>
                </a:solidFill>
              </a:rPr>
              <a:t>bar		beer			priceInYen</a:t>
            </a:r>
            <a:endParaRPr>
              <a:solidFill>
                <a:srgbClr val="CC00CC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Joe’s		Bud			285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Sue’s	Miller	342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  …		  …			  …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124200" y="1981200"/>
            <a:ext cx="6096000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7"/>
          <p:cNvCxnSpPr/>
          <p:nvPr/>
        </p:nvCxnSpPr>
        <p:spPr>
          <a:xfrm>
            <a:off x="4648200" y="19812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6477000" y="19812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3124200" y="2590800"/>
            <a:ext cx="60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1524000" y="635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Constants as Expressions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905000" y="20574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drinker,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	’likes Bud’ AS whoLikesBud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FROM Likes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WHERE beer = ’Bud’;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Result of Query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2901950" y="2273300"/>
            <a:ext cx="8680449" cy="3852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CC00CC"/>
                </a:solidFill>
              </a:rPr>
              <a:t>drinker	whoLikesBud</a:t>
            </a:r>
            <a:endParaRPr>
              <a:solidFill>
                <a:srgbClr val="CC00CC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Sally		likes Bud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Fred		likes Bud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  …		  …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048000" y="2057400"/>
            <a:ext cx="48768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9"/>
          <p:cNvCxnSpPr/>
          <p:nvPr/>
        </p:nvCxnSpPr>
        <p:spPr>
          <a:xfrm>
            <a:off x="3048000" y="2590800"/>
            <a:ext cx="48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4800600" y="2057400"/>
            <a:ext cx="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Intro and Review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Database Advanced Course Intro</a:t>
            </a:r>
            <a:endParaRPr sz="1700"/>
          </a:p>
          <a:p>
            <a:pPr indent="-214312" lvl="1" marL="557213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Why? And where does this fit into a Data Engineer’s Job?</a:t>
            </a:r>
            <a:endParaRPr/>
          </a:p>
          <a:p>
            <a:pPr indent="-257175" lvl="0" marL="2571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Database Fundamentals Review</a:t>
            </a:r>
            <a:endParaRPr/>
          </a:p>
          <a:p>
            <a:pPr indent="-214312" lvl="1" marL="557213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What is data? (also, entities and attributes)</a:t>
            </a:r>
            <a:endParaRPr/>
          </a:p>
          <a:p>
            <a:pPr indent="-214312" lvl="1" marL="557213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What are databases?</a:t>
            </a:r>
            <a:endParaRPr/>
          </a:p>
          <a:p>
            <a:pPr indent="-214312" lvl="1" marL="557213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What are databases used for?</a:t>
            </a:r>
            <a:endParaRPr/>
          </a:p>
          <a:p>
            <a:pPr indent="-214312" lvl="1" marL="557213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Types of databases (is this review or not?)</a:t>
            </a:r>
            <a:endParaRPr/>
          </a:p>
          <a:p>
            <a:pPr indent="-171450" lvl="2" marL="8572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Relational vs. Non-relational</a:t>
            </a:r>
            <a:endParaRPr/>
          </a:p>
          <a:p>
            <a:pPr indent="-171450" lvl="2" marL="8572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Cloud vs. On-premises / Datacenter</a:t>
            </a:r>
            <a:endParaRPr/>
          </a:p>
          <a:p>
            <a:pPr indent="-171450" lvl="2" marL="8572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Document Databases</a:t>
            </a:r>
            <a:endParaRPr/>
          </a:p>
          <a:p>
            <a:pPr indent="-171450" lvl="2" marL="8572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NoSQL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11357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1524000" y="158677"/>
            <a:ext cx="9144000" cy="573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Information Integration</a:t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often build “data warehouses” from the data at many “sources.”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Suppose each bar has its own relation </a:t>
            </a:r>
            <a:r>
              <a:rPr lang="en-US">
                <a:solidFill>
                  <a:srgbClr val="CC00CC"/>
                </a:solidFill>
              </a:rPr>
              <a:t>Menu(beer, price)</a:t>
            </a:r>
            <a:r>
              <a:rPr lang="en-US"/>
              <a:t> 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 contribute to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we need to query each bar and insert the name of the bar.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Information Integration --- (2)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2209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instance, at Joe’s Bar we can issue the query: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’Joe’’s Bar’, beer, price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Menu;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2209800" y="203200"/>
            <a:ext cx="7772400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Complex Conditions in WHERE Clause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905000" y="20574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Boolean operators AND, OR, NOT.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Comparisons =, &lt;&gt;, &lt;, &gt;, &lt;=, &gt;=.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And many other operators that produce boolean-valued results.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2209800" y="76200"/>
            <a:ext cx="77724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Complex Condition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905000" y="20574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price Joe’s Bar charges for Bud: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price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FROM Sells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WHERE bar = ’Joe’’s Bar’ AND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	beer = ’Bud’;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Patterns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2209800" y="1981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condition can compare a string to a pattern by: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&lt;Attribute&gt; LIKE &lt;pattern&gt; or &lt;Attribute&gt; NOT LIKE &lt;pattern&gt;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FF0066"/>
              </a:buClr>
              <a:buSzPts val="1800"/>
              <a:buChar char="•"/>
            </a:pPr>
            <a:r>
              <a:rPr i="1" lang="en-US">
                <a:solidFill>
                  <a:srgbClr val="FF0066"/>
                </a:solidFill>
              </a:rPr>
              <a:t>Pattern</a:t>
            </a:r>
            <a:r>
              <a:rPr lang="en-US"/>
              <a:t>  is a quoted string with % = “any string”; _ = “any character.”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LIKE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21336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Drinkers(name, addr, phone)</a:t>
            </a:r>
            <a:r>
              <a:rPr lang="en-US"/>
              <a:t> find the drinkers with exchange 555: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name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Drinkers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phone LIKE ’%555-_ _ _ _’;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057400" y="1981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Tuples in SQL relations can have NULL as a value for one or more components.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Meaning depends on context.  Two common cases: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rgbClr val="FF0066"/>
              </a:buClr>
              <a:buSzPts val="1500"/>
              <a:buChar char="–"/>
            </a:pPr>
            <a:r>
              <a:rPr i="1" lang="en-US">
                <a:solidFill>
                  <a:srgbClr val="FF0066"/>
                </a:solidFill>
              </a:rPr>
              <a:t>Missing value</a:t>
            </a:r>
            <a:r>
              <a:rPr i="1" lang="en-US"/>
              <a:t> </a:t>
            </a:r>
            <a:r>
              <a:rPr lang="en-US"/>
              <a:t>: e.g., we know Joe’s Bar has some address, but we don’t know what it is.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rgbClr val="FF0066"/>
              </a:buClr>
              <a:buSzPts val="1500"/>
              <a:buChar char="–"/>
            </a:pPr>
            <a:r>
              <a:rPr i="1" lang="en-US">
                <a:solidFill>
                  <a:srgbClr val="FF0066"/>
                </a:solidFill>
              </a:rPr>
              <a:t>Inapplicable</a:t>
            </a:r>
            <a:r>
              <a:rPr lang="en-US"/>
              <a:t> : e.g., the value of attribute </a:t>
            </a:r>
            <a:r>
              <a:rPr lang="en-US">
                <a:solidFill>
                  <a:srgbClr val="CC00CC"/>
                </a:solidFill>
              </a:rPr>
              <a:t>spouse</a:t>
            </a:r>
            <a:r>
              <a:rPr lang="en-US"/>
              <a:t> for an unmarried person.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Comparing NULLs to Values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2057400" y="1981200"/>
            <a:ext cx="8153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logic of conditions in SQL is really 3-valued logic: TRUE, FALSE, UNKNOWN.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Comparing any value (including NULL itself) with NULL yields UNKNOWN.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tuple is in a query answer iff the WHERE clause is TRUE (not FALSE or UNKNOWN).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Three-Valued Logic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2209800" y="18288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 understand how AND, OR, and NOT work in 3-valued logic, think of TRUE = 1, FALSE = 0, and UNKNOWN = ½.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AND = MIN; OR = MAX, NOT(</a:t>
            </a:r>
            <a:r>
              <a:rPr i="1" lang="en-US"/>
              <a:t>x</a:t>
            </a:r>
            <a:r>
              <a:rPr lang="en-US"/>
              <a:t>) = 1-</a:t>
            </a:r>
            <a:r>
              <a:rPr i="1" lang="en-US"/>
              <a:t>x</a:t>
            </a:r>
            <a:r>
              <a:rPr lang="en-US"/>
              <a:t>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TRUE AND (FALSE OR NOT(UNKNOWN)) = MIN(1, MAX(0, (1 - ½ ))) =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MIN(1, MAX(0, ½ )) = MIN(1, ½ ) = ½.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Surprising </a:t>
            </a:r>
            <a:r>
              <a:rPr lang="en-US">
                <a:solidFill>
                  <a:srgbClr val="33CC33"/>
                </a:solidFill>
              </a:rPr>
              <a:t>Example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2705100" y="1881190"/>
            <a:ext cx="8763000" cy="360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From the following  Sells relation: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</a:t>
            </a:r>
            <a:r>
              <a:rPr lang="en-US">
                <a:solidFill>
                  <a:srgbClr val="CC00CC"/>
                </a:solidFill>
              </a:rPr>
              <a:t>bar			beer		price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Joe’s Bar		Bud		NULL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SELECT bar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FROM Sells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WHERE price &lt; 2.00 OR price &gt;= 2.00;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4038600" y="2667000"/>
            <a:ext cx="48006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9"/>
          <p:cNvCxnSpPr/>
          <p:nvPr/>
        </p:nvCxnSpPr>
        <p:spPr>
          <a:xfrm>
            <a:off x="4038600" y="3200400"/>
            <a:ext cx="480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9"/>
          <p:cNvCxnSpPr/>
          <p:nvPr/>
        </p:nvCxnSpPr>
        <p:spPr>
          <a:xfrm>
            <a:off x="5791200" y="2667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7315200" y="2667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" name="Google Shape;267;p29"/>
          <p:cNvGrpSpPr/>
          <p:nvPr/>
        </p:nvGrpSpPr>
        <p:grpSpPr>
          <a:xfrm>
            <a:off x="4114800" y="5486407"/>
            <a:ext cx="5257800" cy="369888"/>
            <a:chOff x="1632" y="3456"/>
            <a:chExt cx="3312" cy="233"/>
          </a:xfrm>
        </p:grpSpPr>
        <p:sp>
          <p:nvSpPr>
            <p:cNvPr id="268" name="Google Shape;268;p29"/>
            <p:cNvSpPr txBox="1"/>
            <p:nvPr/>
          </p:nvSpPr>
          <p:spPr>
            <a:xfrm>
              <a:off x="1776" y="3456"/>
              <a:ext cx="275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UNKNOWN		   UNKNOWN</a:t>
              </a:r>
              <a:endParaRPr/>
            </a:p>
          </p:txBody>
        </p:sp>
        <p:cxnSp>
          <p:nvCxnSpPr>
            <p:cNvPr id="269" name="Google Shape;269;p29"/>
            <p:cNvCxnSpPr/>
            <p:nvPr/>
          </p:nvCxnSpPr>
          <p:spPr>
            <a:xfrm>
              <a:off x="1632" y="3456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270" name="Google Shape;270;p29"/>
            <p:cNvCxnSpPr/>
            <p:nvPr/>
          </p:nvCxnSpPr>
          <p:spPr>
            <a:xfrm>
              <a:off x="3552" y="3456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pSp>
        <p:nvGrpSpPr>
          <p:cNvPr id="271" name="Google Shape;271;p29"/>
          <p:cNvGrpSpPr/>
          <p:nvPr/>
        </p:nvGrpSpPr>
        <p:grpSpPr>
          <a:xfrm>
            <a:off x="4191000" y="6095995"/>
            <a:ext cx="5181600" cy="403225"/>
            <a:chOff x="1680" y="3840"/>
            <a:chExt cx="3264" cy="254"/>
          </a:xfrm>
        </p:grpSpPr>
        <p:sp>
          <p:nvSpPr>
            <p:cNvPr id="272" name="Google Shape;272;p29"/>
            <p:cNvSpPr txBox="1"/>
            <p:nvPr/>
          </p:nvSpPr>
          <p:spPr>
            <a:xfrm>
              <a:off x="2534" y="3861"/>
              <a:ext cx="88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UNKNOWN</a:t>
              </a:r>
              <a:endParaRPr/>
            </a:p>
          </p:txBody>
        </p:sp>
        <p:cxnSp>
          <p:nvCxnSpPr>
            <p:cNvPr id="273" name="Google Shape;273;p29"/>
            <p:cNvCxnSpPr/>
            <p:nvPr/>
          </p:nvCxnSpPr>
          <p:spPr>
            <a:xfrm>
              <a:off x="1680" y="3840"/>
              <a:ext cx="32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More Review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Microsoft SQL Server Review</a:t>
            </a:r>
            <a:endParaRPr/>
          </a:p>
          <a:p>
            <a:pPr indent="-214312" lvl="1" marL="557213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Deployment</a:t>
            </a:r>
            <a:endParaRPr/>
          </a:p>
          <a:p>
            <a:pPr indent="-214312" lvl="1" marL="557213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Management Tools</a:t>
            </a:r>
            <a:endParaRPr/>
          </a:p>
        </p:txBody>
      </p:sp>
      <p:sp>
        <p:nvSpPr>
          <p:cNvPr id="70" name="Google Shape;70;p3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of 8-Oct-24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2438400" y="211134"/>
            <a:ext cx="7315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Reason: 2-Valued Laws != 3-Valued Laws</a:t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Some common laws, like commutativity of AND, hold in 3-valued logic.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But not others, e.g., the </a:t>
            </a:r>
            <a:r>
              <a:rPr i="1" lang="en-US">
                <a:solidFill>
                  <a:srgbClr val="FF0066"/>
                </a:solidFill>
              </a:rPr>
              <a:t>law of the excluded middle </a:t>
            </a:r>
            <a:r>
              <a:rPr lang="en-US"/>
              <a:t>: </a:t>
            </a:r>
            <a:r>
              <a:rPr i="1" lang="en-US"/>
              <a:t>p</a:t>
            </a:r>
            <a:r>
              <a:rPr lang="en-US"/>
              <a:t> OR NOT </a:t>
            </a:r>
            <a:r>
              <a:rPr i="1" lang="en-US"/>
              <a:t>p</a:t>
            </a:r>
            <a:r>
              <a:rPr lang="en-US"/>
              <a:t> = TRUE.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When </a:t>
            </a:r>
            <a:r>
              <a:rPr i="1" lang="en-US"/>
              <a:t>p</a:t>
            </a:r>
            <a:r>
              <a:rPr lang="en-US"/>
              <a:t> = UNKNOWN, the left side is  MAX( ½, (1 – ½ )) = ½ != 1.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Multirelation Queries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Interesting queries often combine data from more than one relation.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can address several relations in one query by listing them all in the FROM clause.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Distinguish attributes of the same name by “&lt;relation&gt;.&lt;attribute&gt;” 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1524000" y="152400"/>
            <a:ext cx="9144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Joining Two Relations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1905000" y="16764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relations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, find the beers liked by at least one person who frequents Joe’s Bar.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beer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FROM Likes, Frequents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WHERE bar = ’Joe’’s Bar’ AND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Frequents.drinker = 				    Likes.drinker;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Formal Semantics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Almost the same as for single-relation queries:</a:t>
            </a:r>
            <a:endParaRPr/>
          </a:p>
          <a:p>
            <a:pPr indent="-533400" lvl="1" marL="990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/>
              <a:t>Start with the product of all the relations in the FROM clause.</a:t>
            </a:r>
            <a:endParaRPr/>
          </a:p>
          <a:p>
            <a:pPr indent="-533400" lvl="1" marL="990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/>
              <a:t>Apply the selection condition from the WHERE clause.</a:t>
            </a:r>
            <a:endParaRPr/>
          </a:p>
          <a:p>
            <a:pPr indent="-533400" lvl="1" marL="990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/>
              <a:t>Project onto the list of attributes and expressions in the SELECT clause.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Operational Semantics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Imagine one tuple-variable for each relation in the FROM clause.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These tuple-variables visit each combination of tuples, one from each relation.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the tuple-variables are pointing to tuples that satisfy the WHERE clause, send these tuples to the SELECT clause.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5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1828800" y="1981201"/>
            <a:ext cx="8458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drinker       bar		drinker     beer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tv1								tv2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Sally	     Bud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Sally	       Joe’s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Likes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Frequents</a:t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2743200" y="1905000"/>
            <a:ext cx="2590800" cy="28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5"/>
          <p:cNvCxnSpPr/>
          <p:nvPr/>
        </p:nvCxnSpPr>
        <p:spPr>
          <a:xfrm>
            <a:off x="2743200" y="23622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5"/>
          <p:cNvCxnSpPr/>
          <p:nvPr/>
        </p:nvCxnSpPr>
        <p:spPr>
          <a:xfrm>
            <a:off x="2743200" y="35052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5"/>
          <p:cNvCxnSpPr/>
          <p:nvPr/>
        </p:nvCxnSpPr>
        <p:spPr>
          <a:xfrm>
            <a:off x="2743200" y="38862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5"/>
          <p:cNvCxnSpPr/>
          <p:nvPr/>
        </p:nvCxnSpPr>
        <p:spPr>
          <a:xfrm>
            <a:off x="3962400" y="1905000"/>
            <a:ext cx="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5"/>
          <p:cNvSpPr/>
          <p:nvPr/>
        </p:nvSpPr>
        <p:spPr>
          <a:xfrm>
            <a:off x="6400800" y="1905000"/>
            <a:ext cx="2590800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35"/>
          <p:cNvCxnSpPr/>
          <p:nvPr/>
        </p:nvCxnSpPr>
        <p:spPr>
          <a:xfrm>
            <a:off x="6400800" y="23622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5"/>
          <p:cNvCxnSpPr/>
          <p:nvPr/>
        </p:nvCxnSpPr>
        <p:spPr>
          <a:xfrm>
            <a:off x="6400800" y="31242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5"/>
          <p:cNvCxnSpPr/>
          <p:nvPr/>
        </p:nvCxnSpPr>
        <p:spPr>
          <a:xfrm>
            <a:off x="6400800" y="35052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5"/>
          <p:cNvCxnSpPr/>
          <p:nvPr/>
        </p:nvCxnSpPr>
        <p:spPr>
          <a:xfrm>
            <a:off x="7620000" y="19050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5"/>
          <p:cNvCxnSpPr/>
          <p:nvPr/>
        </p:nvCxnSpPr>
        <p:spPr>
          <a:xfrm>
            <a:off x="2057400" y="32004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5"/>
          <p:cNvCxnSpPr/>
          <p:nvPr/>
        </p:nvCxnSpPr>
        <p:spPr>
          <a:xfrm flipH="1">
            <a:off x="8991600" y="32004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5" name="Google Shape;325;p35"/>
          <p:cNvGrpSpPr/>
          <p:nvPr/>
        </p:nvGrpSpPr>
        <p:grpSpPr>
          <a:xfrm>
            <a:off x="7696203" y="3124200"/>
            <a:ext cx="2005013" cy="2286000"/>
            <a:chOff x="3888" y="1968"/>
            <a:chExt cx="1263" cy="1440"/>
          </a:xfrm>
        </p:grpSpPr>
        <p:sp>
          <p:nvSpPr>
            <p:cNvPr id="326" name="Google Shape;326;p35"/>
            <p:cNvSpPr txBox="1"/>
            <p:nvPr/>
          </p:nvSpPr>
          <p:spPr>
            <a:xfrm>
              <a:off x="3888" y="1968"/>
              <a:ext cx="1263" cy="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to output</a:t>
              </a:r>
              <a:endParaRPr/>
            </a:p>
          </p:txBody>
        </p:sp>
        <p:cxnSp>
          <p:nvCxnSpPr>
            <p:cNvPr id="327" name="Google Shape;327;p35"/>
            <p:cNvCxnSpPr/>
            <p:nvPr/>
          </p:nvCxnSpPr>
          <p:spPr>
            <a:xfrm>
              <a:off x="4128" y="2256"/>
              <a:ext cx="720" cy="1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8" name="Google Shape;328;p35"/>
          <p:cNvGrpSpPr/>
          <p:nvPr/>
        </p:nvGrpSpPr>
        <p:grpSpPr>
          <a:xfrm>
            <a:off x="3581400" y="3505199"/>
            <a:ext cx="3352800" cy="2508250"/>
            <a:chOff x="1296" y="2256"/>
            <a:chExt cx="2112" cy="1580"/>
          </a:xfrm>
        </p:grpSpPr>
        <p:sp>
          <p:nvSpPr>
            <p:cNvPr id="329" name="Google Shape;329;p35"/>
            <p:cNvSpPr txBox="1"/>
            <p:nvPr/>
          </p:nvSpPr>
          <p:spPr>
            <a:xfrm>
              <a:off x="2390" y="3429"/>
              <a:ext cx="892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 these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are equal</a:t>
              </a:r>
              <a:endParaRPr/>
            </a:p>
          </p:txBody>
        </p:sp>
        <p:cxnSp>
          <p:nvCxnSpPr>
            <p:cNvPr id="330" name="Google Shape;330;p35"/>
            <p:cNvCxnSpPr/>
            <p:nvPr/>
          </p:nvCxnSpPr>
          <p:spPr>
            <a:xfrm rot="10800000">
              <a:off x="1296" y="2352"/>
              <a:ext cx="1200" cy="1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35"/>
            <p:cNvCxnSpPr/>
            <p:nvPr/>
          </p:nvCxnSpPr>
          <p:spPr>
            <a:xfrm flipH="1" rot="10800000">
              <a:off x="3312" y="2256"/>
              <a:ext cx="96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2" name="Google Shape;332;p35"/>
          <p:cNvGrpSpPr/>
          <p:nvPr/>
        </p:nvGrpSpPr>
        <p:grpSpPr>
          <a:xfrm>
            <a:off x="5410201" y="3809999"/>
            <a:ext cx="1027113" cy="1136650"/>
            <a:chOff x="2448" y="2400"/>
            <a:chExt cx="647" cy="716"/>
          </a:xfrm>
        </p:grpSpPr>
        <p:sp>
          <p:nvSpPr>
            <p:cNvPr id="333" name="Google Shape;333;p35"/>
            <p:cNvSpPr txBox="1"/>
            <p:nvPr/>
          </p:nvSpPr>
          <p:spPr>
            <a:xfrm>
              <a:off x="2534" y="2709"/>
              <a:ext cx="561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Joe</a:t>
              </a:r>
              <a:endParaRPr/>
            </a:p>
          </p:txBody>
        </p:sp>
        <p:cxnSp>
          <p:nvCxnSpPr>
            <p:cNvPr id="334" name="Google Shape;334;p35"/>
            <p:cNvCxnSpPr/>
            <p:nvPr/>
          </p:nvCxnSpPr>
          <p:spPr>
            <a:xfrm rot="10800000">
              <a:off x="2448" y="240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Explicit Tuple-Variables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2209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Sometimes, a query needs to use two copies of the same relation.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Distinguish copies by following the relation name by the name of a tuple-variable, in the FROM clause.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It’s always an option to rename relations this way, even when not essential.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7"/>
          <p:cNvSpPr txBox="1"/>
          <p:nvPr>
            <p:ph type="title"/>
          </p:nvPr>
        </p:nvSpPr>
        <p:spPr>
          <a:xfrm>
            <a:off x="2286000" y="88900"/>
            <a:ext cx="77724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Self-Join</a:t>
            </a:r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22860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, find all pairs of beers by the same manufacturer.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Do not produce pairs like (Bud, Bud).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Produce pairs in alphabetic order, e.g. (Bud, Miller), not (Miller, Bud).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b1.name, b2.name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FROM Beers b1, Beers b2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WHERE b1.manf = b2.manf AND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b1.name &lt; b2.name;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2209800" y="152400"/>
            <a:ext cx="7772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Subqueries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21336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parenthesized SELECT-FROM-WHERE statement (</a:t>
            </a:r>
            <a:r>
              <a:rPr i="1" lang="en-US">
                <a:solidFill>
                  <a:srgbClr val="FF0066"/>
                </a:solidFill>
              </a:rPr>
              <a:t>subquery</a:t>
            </a:r>
            <a:r>
              <a:rPr i="1" lang="en-US"/>
              <a:t> </a:t>
            </a:r>
            <a:r>
              <a:rPr lang="en-US"/>
              <a:t>) can be used as a value in a number of places, including FROM and WHERE clauses.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 place of a relation in the FROM clause, we can use a subquery and then query its result.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Must use a tuple-variable to name tuples of the result.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9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Subquery in FROM</a:t>
            </a:r>
            <a:endParaRPr/>
          </a:p>
        </p:txBody>
      </p:sp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1905000" y="19812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Find the beers liked by at least one person who frequents Joe’s Bar.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beer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Likes, (SELECT drinker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FROM Frequents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WHERE bar = ’Joe’’s Bar’)JD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Likes.drinker = JD.drinker;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type="ctrTitle"/>
          </p:nvPr>
        </p:nvSpPr>
        <p:spPr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SQL Review</a:t>
            </a:r>
            <a:endParaRPr/>
          </a:p>
        </p:txBody>
      </p:sp>
      <p:sp>
        <p:nvSpPr>
          <p:cNvPr id="77" name="Google Shape;77;p4"/>
          <p:cNvSpPr txBox="1"/>
          <p:nvPr>
            <p:ph idx="1" type="subTitle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Select-From-Where Statements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Multirelation Queries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Subqueries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1524000" y="-15765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Subqueries That Return One Tuple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2209800" y="1981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a subquery is guaranteed to produce one tuple, then the subquery can be used as a value.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Usually, the tuple has one component.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A run-time error occurs if there is no tuple or more than one tuple.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1524000" y="44450"/>
            <a:ext cx="9144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Single-Tuple Subquery</a:t>
            </a:r>
            <a:endParaRPr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2057400" y="1828800"/>
            <a:ext cx="8077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Sells(</a:t>
            </a:r>
            <a:r>
              <a:rPr lang="en-US" u="sng">
                <a:solidFill>
                  <a:srgbClr val="CC00CC"/>
                </a:solidFill>
              </a:rPr>
              <a:t>bar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</a:t>
            </a:r>
            <a:r>
              <a:rPr lang="en-US">
                <a:solidFill>
                  <a:srgbClr val="CC00CC"/>
                </a:solidFill>
              </a:rPr>
              <a:t>, price)</a:t>
            </a:r>
            <a:r>
              <a:rPr lang="en-US"/>
              <a:t>, find the bars that serve Miller for the same price Joe charges for Bud.</a:t>
            </a:r>
            <a:endParaRPr/>
          </a:p>
          <a:p>
            <a:pPr indent="-609600" lvl="0" marL="609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Two queries would surely work:</a:t>
            </a:r>
            <a:endParaRPr/>
          </a:p>
          <a:p>
            <a:pPr indent="-533400" lvl="1" marL="990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/>
              <a:t>Find the price Joe charges for Bud.</a:t>
            </a:r>
            <a:endParaRPr/>
          </a:p>
          <a:p>
            <a:pPr indent="-533400" lvl="1" marL="990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/>
              <a:t>Find the bars that serve Miller at that price.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Query + Subquery Solution</a:t>
            </a:r>
            <a:endParaRPr/>
          </a:p>
        </p:txBody>
      </p:sp>
      <p:sp>
        <p:nvSpPr>
          <p:cNvPr id="378" name="Google Shape;378;p42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SELECT bar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FROM Sells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WHERE beer = ’Miller’ AND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price = (SELECT price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     FROM Sells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     WHERE bar = ’Joe’’s Bar’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	AND beer = ’Bud’);</a:t>
            </a:r>
            <a:endParaRPr/>
          </a:p>
        </p:txBody>
      </p:sp>
      <p:grpSp>
        <p:nvGrpSpPr>
          <p:cNvPr id="379" name="Google Shape;379;p42"/>
          <p:cNvGrpSpPr/>
          <p:nvPr/>
        </p:nvGrpSpPr>
        <p:grpSpPr>
          <a:xfrm>
            <a:off x="1965326" y="3810000"/>
            <a:ext cx="7331075" cy="2438400"/>
            <a:chOff x="278" y="2400"/>
            <a:chExt cx="4618" cy="1536"/>
          </a:xfrm>
        </p:grpSpPr>
        <p:sp>
          <p:nvSpPr>
            <p:cNvPr id="380" name="Google Shape;380;p42"/>
            <p:cNvSpPr/>
            <p:nvPr/>
          </p:nvSpPr>
          <p:spPr>
            <a:xfrm>
              <a:off x="1872" y="2400"/>
              <a:ext cx="3024" cy="153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9525">
              <a:solidFill>
                <a:srgbClr val="CC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 txBox="1"/>
            <p:nvPr/>
          </p:nvSpPr>
          <p:spPr>
            <a:xfrm>
              <a:off x="278" y="2980"/>
              <a:ext cx="961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price at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which Joe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sells Bud</a:t>
              </a:r>
              <a:endParaRPr/>
            </a:p>
          </p:txBody>
        </p:sp>
        <p:cxnSp>
          <p:nvCxnSpPr>
            <p:cNvPr id="382" name="Google Shape;382;p42"/>
            <p:cNvCxnSpPr/>
            <p:nvPr/>
          </p:nvCxnSpPr>
          <p:spPr>
            <a:xfrm flipH="1" rot="10800000">
              <a:off x="1296" y="3072"/>
              <a:ext cx="57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The IN Operator</a:t>
            </a:r>
            <a:endParaRPr/>
          </a:p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&lt;tuple&gt; IN (&lt;subquery&gt;) is true if and only if the tuple is a member of the relation produced by the subquery.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Opposite: &lt;tuple&gt; NOT IN (&lt;subquery&gt;).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IN-expressions can appear in WHERE clauses.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</a:t>
            </a:r>
            <a:endParaRPr/>
          </a:p>
        </p:txBody>
      </p:sp>
      <p:sp>
        <p:nvSpPr>
          <p:cNvPr id="394" name="Google Shape;394;p44"/>
          <p:cNvSpPr txBox="1"/>
          <p:nvPr>
            <p:ph idx="1" type="body"/>
          </p:nvPr>
        </p:nvSpPr>
        <p:spPr>
          <a:xfrm>
            <a:off x="1752600" y="1752600"/>
            <a:ext cx="861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, find the name and manufacturer of each beer that Fred likes.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   SELECT *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   FROM Beers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   WHERE name IN (SELECT beer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		 FROM Likes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		 WHERE drinker = ’Fred’);</a:t>
            </a:r>
            <a:endParaRPr/>
          </a:p>
        </p:txBody>
      </p:sp>
      <p:grpSp>
        <p:nvGrpSpPr>
          <p:cNvPr id="395" name="Google Shape;395;p44"/>
          <p:cNvGrpSpPr/>
          <p:nvPr/>
        </p:nvGrpSpPr>
        <p:grpSpPr>
          <a:xfrm>
            <a:off x="2971801" y="4191000"/>
            <a:ext cx="7026275" cy="1631950"/>
            <a:chOff x="854" y="2784"/>
            <a:chExt cx="4426" cy="1028"/>
          </a:xfrm>
        </p:grpSpPr>
        <p:sp>
          <p:nvSpPr>
            <p:cNvPr id="396" name="Google Shape;396;p44"/>
            <p:cNvSpPr/>
            <p:nvPr/>
          </p:nvSpPr>
          <p:spPr>
            <a:xfrm>
              <a:off x="2496" y="2784"/>
              <a:ext cx="2784" cy="1008"/>
            </a:xfrm>
            <a:prstGeom prst="rect">
              <a:avLst/>
            </a:prstGeom>
            <a:solidFill>
              <a:srgbClr val="CCFF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4"/>
            <p:cNvSpPr txBox="1"/>
            <p:nvPr/>
          </p:nvSpPr>
          <p:spPr>
            <a:xfrm>
              <a:off x="854" y="3172"/>
              <a:ext cx="897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set of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beers Fred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likes</a:t>
              </a:r>
              <a:endParaRPr/>
            </a:p>
          </p:txBody>
        </p:sp>
        <p:cxnSp>
          <p:nvCxnSpPr>
            <p:cNvPr id="398" name="Google Shape;398;p44"/>
            <p:cNvCxnSpPr/>
            <p:nvPr/>
          </p:nvCxnSpPr>
          <p:spPr>
            <a:xfrm flipH="1" rot="10800000">
              <a:off x="1728" y="3216"/>
              <a:ext cx="76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type="title"/>
          </p:nvPr>
        </p:nvSpPr>
        <p:spPr>
          <a:xfrm>
            <a:off x="1524000" y="158677"/>
            <a:ext cx="9144000" cy="573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Remember These?</a:t>
            </a:r>
            <a:endParaRPr/>
          </a:p>
        </p:txBody>
      </p:sp>
      <p:sp>
        <p:nvSpPr>
          <p:cNvPr id="404" name="Google Shape;404;p45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a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R, 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R.b = S.b;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a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b IN (SELECT b FROM S);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152400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IN is a Predicate About R’s Tuples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a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b IN (SELECT b FROM S);</a:t>
            </a:r>
            <a:endParaRPr/>
          </a:p>
        </p:txBody>
      </p:sp>
      <p:grpSp>
        <p:nvGrpSpPr>
          <p:cNvPr id="411" name="Google Shape;411;p46"/>
          <p:cNvGrpSpPr/>
          <p:nvPr/>
        </p:nvGrpSpPr>
        <p:grpSpPr>
          <a:xfrm>
            <a:off x="1249363" y="2272507"/>
            <a:ext cx="1752600" cy="2551113"/>
            <a:chOff x="144" y="1920"/>
            <a:chExt cx="1104" cy="1607"/>
          </a:xfrm>
        </p:grpSpPr>
        <p:sp>
          <p:nvSpPr>
            <p:cNvPr id="412" name="Google Shape;412;p46"/>
            <p:cNvSpPr txBox="1"/>
            <p:nvPr/>
          </p:nvSpPr>
          <p:spPr>
            <a:xfrm>
              <a:off x="144" y="3120"/>
              <a:ext cx="107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loop, over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tuples of R</a:t>
              </a:r>
              <a:endParaRPr/>
            </a:p>
          </p:txBody>
        </p:sp>
        <p:cxnSp>
          <p:nvCxnSpPr>
            <p:cNvPr id="413" name="Google Shape;413;p46"/>
            <p:cNvCxnSpPr/>
            <p:nvPr/>
          </p:nvCxnSpPr>
          <p:spPr>
            <a:xfrm flipH="1" rot="10800000">
              <a:off x="816" y="1920"/>
              <a:ext cx="432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4" name="Google Shape;414;p46"/>
          <p:cNvGrpSpPr/>
          <p:nvPr/>
        </p:nvGrpSpPr>
        <p:grpSpPr>
          <a:xfrm>
            <a:off x="5394325" y="4038601"/>
            <a:ext cx="2025650" cy="1603376"/>
            <a:chOff x="2438" y="2544"/>
            <a:chExt cx="1276" cy="1010"/>
          </a:xfrm>
        </p:grpSpPr>
        <p:grpSp>
          <p:nvGrpSpPr>
            <p:cNvPr id="415" name="Google Shape;415;p46"/>
            <p:cNvGrpSpPr/>
            <p:nvPr/>
          </p:nvGrpSpPr>
          <p:grpSpPr>
            <a:xfrm>
              <a:off x="2438" y="2565"/>
              <a:ext cx="450" cy="989"/>
              <a:chOff x="2438" y="2565"/>
              <a:chExt cx="450" cy="989"/>
            </a:xfrm>
          </p:grpSpPr>
          <p:sp>
            <p:nvSpPr>
              <p:cNvPr id="416" name="Google Shape;416;p46"/>
              <p:cNvSpPr txBox="1"/>
              <p:nvPr/>
            </p:nvSpPr>
            <p:spPr>
              <a:xfrm>
                <a:off x="2438" y="2565"/>
                <a:ext cx="450" cy="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  b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1  2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3  4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R</a:t>
                </a:r>
                <a:endParaRPr/>
              </a:p>
            </p:txBody>
          </p:sp>
          <p:sp>
            <p:nvSpPr>
              <p:cNvPr id="417" name="Google Shape;417;p46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8" name="Google Shape;418;p46"/>
              <p:cNvCxnSpPr/>
              <p:nvPr/>
            </p:nvCxnSpPr>
            <p:spPr>
              <a:xfrm>
                <a:off x="2448" y="2832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9" name="Google Shape;419;p46"/>
            <p:cNvGrpSpPr/>
            <p:nvPr/>
          </p:nvGrpSpPr>
          <p:grpSpPr>
            <a:xfrm>
              <a:off x="3264" y="2544"/>
              <a:ext cx="450" cy="989"/>
              <a:chOff x="2438" y="2565"/>
              <a:chExt cx="450" cy="989"/>
            </a:xfrm>
          </p:grpSpPr>
          <p:sp>
            <p:nvSpPr>
              <p:cNvPr id="420" name="Google Shape;420;p46"/>
              <p:cNvSpPr txBox="1"/>
              <p:nvPr/>
            </p:nvSpPr>
            <p:spPr>
              <a:xfrm>
                <a:off x="2438" y="2565"/>
                <a:ext cx="450" cy="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  c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2  5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2  6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S</a:t>
                </a:r>
                <a:endParaRPr/>
              </a:p>
            </p:txBody>
          </p:sp>
          <p:sp>
            <p:nvSpPr>
              <p:cNvPr id="421" name="Google Shape;421;p46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2" name="Google Shape;422;p46"/>
              <p:cNvCxnSpPr/>
              <p:nvPr/>
            </p:nvCxnSpPr>
            <p:spPr>
              <a:xfrm>
                <a:off x="2448" y="2832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3" name="Google Shape;423;p46"/>
          <p:cNvSpPr txBox="1"/>
          <p:nvPr/>
        </p:nvSpPr>
        <p:spPr>
          <a:xfrm>
            <a:off x="8061326" y="4148138"/>
            <a:ext cx="18774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(1,2) satisfies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condition;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is output once.</a:t>
            </a:r>
            <a:endParaRPr/>
          </a:p>
        </p:txBody>
      </p:sp>
      <p:grpSp>
        <p:nvGrpSpPr>
          <p:cNvPr id="424" name="Google Shape;424;p46"/>
          <p:cNvGrpSpPr/>
          <p:nvPr/>
        </p:nvGrpSpPr>
        <p:grpSpPr>
          <a:xfrm>
            <a:off x="5029200" y="2166938"/>
            <a:ext cx="4114800" cy="1566862"/>
            <a:chOff x="2208" y="1365"/>
            <a:chExt cx="2592" cy="987"/>
          </a:xfrm>
        </p:grpSpPr>
        <p:sp>
          <p:nvSpPr>
            <p:cNvPr id="425" name="Google Shape;425;p46"/>
            <p:cNvSpPr txBox="1"/>
            <p:nvPr/>
          </p:nvSpPr>
          <p:spPr>
            <a:xfrm>
              <a:off x="2822" y="1365"/>
              <a:ext cx="6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2’s</a:t>
              </a:r>
              <a:endParaRPr/>
            </a:p>
          </p:txBody>
        </p:sp>
        <p:sp>
          <p:nvSpPr>
            <p:cNvPr id="426" name="Google Shape;426;p46"/>
            <p:cNvSpPr/>
            <p:nvPr/>
          </p:nvSpPr>
          <p:spPr>
            <a:xfrm>
              <a:off x="2208" y="2016"/>
              <a:ext cx="2592" cy="336"/>
            </a:xfrm>
            <a:prstGeom prst="rect">
              <a:avLst/>
            </a:prstGeom>
            <a:solidFill>
              <a:srgbClr val="FFFF99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46"/>
            <p:cNvCxnSpPr/>
            <p:nvPr/>
          </p:nvCxnSpPr>
          <p:spPr>
            <a:xfrm>
              <a:off x="3120" y="1632"/>
              <a:ext cx="4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1524000" y="152469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This Query Pairs Tuples from R, S</a:t>
            </a:r>
            <a:endParaRPr/>
          </a:p>
        </p:txBody>
      </p:sp>
      <p:sp>
        <p:nvSpPr>
          <p:cNvPr id="433" name="Google Shape;433;p47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a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R, 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R.b = S.b;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4" name="Google Shape;434;p47"/>
          <p:cNvGrpSpPr/>
          <p:nvPr/>
        </p:nvGrpSpPr>
        <p:grpSpPr>
          <a:xfrm>
            <a:off x="546100" y="2398716"/>
            <a:ext cx="2338388" cy="2551113"/>
            <a:chOff x="144" y="1920"/>
            <a:chExt cx="1473" cy="1607"/>
          </a:xfrm>
        </p:grpSpPr>
        <p:sp>
          <p:nvSpPr>
            <p:cNvPr id="435" name="Google Shape;435;p47"/>
            <p:cNvSpPr txBox="1"/>
            <p:nvPr/>
          </p:nvSpPr>
          <p:spPr>
            <a:xfrm>
              <a:off x="144" y="3120"/>
              <a:ext cx="1473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loop, over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tuples of R and S</a:t>
              </a:r>
              <a:endParaRPr/>
            </a:p>
          </p:txBody>
        </p:sp>
        <p:cxnSp>
          <p:nvCxnSpPr>
            <p:cNvPr id="436" name="Google Shape;436;p47"/>
            <p:cNvCxnSpPr/>
            <p:nvPr/>
          </p:nvCxnSpPr>
          <p:spPr>
            <a:xfrm flipH="1" rot="10800000">
              <a:off x="816" y="1920"/>
              <a:ext cx="432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7" name="Google Shape;437;p47"/>
          <p:cNvGrpSpPr/>
          <p:nvPr/>
        </p:nvGrpSpPr>
        <p:grpSpPr>
          <a:xfrm>
            <a:off x="5410200" y="4038601"/>
            <a:ext cx="2025650" cy="1603376"/>
            <a:chOff x="2438" y="2544"/>
            <a:chExt cx="1276" cy="1010"/>
          </a:xfrm>
        </p:grpSpPr>
        <p:grpSp>
          <p:nvGrpSpPr>
            <p:cNvPr id="438" name="Google Shape;438;p47"/>
            <p:cNvGrpSpPr/>
            <p:nvPr/>
          </p:nvGrpSpPr>
          <p:grpSpPr>
            <a:xfrm>
              <a:off x="2438" y="2565"/>
              <a:ext cx="450" cy="989"/>
              <a:chOff x="2438" y="2565"/>
              <a:chExt cx="450" cy="989"/>
            </a:xfrm>
          </p:grpSpPr>
          <p:sp>
            <p:nvSpPr>
              <p:cNvPr id="439" name="Google Shape;439;p47"/>
              <p:cNvSpPr txBox="1"/>
              <p:nvPr/>
            </p:nvSpPr>
            <p:spPr>
              <a:xfrm>
                <a:off x="2438" y="2565"/>
                <a:ext cx="450" cy="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  b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1  2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3  4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R</a:t>
                </a:r>
                <a:endParaRPr/>
              </a:p>
            </p:txBody>
          </p:sp>
          <p:sp>
            <p:nvSpPr>
              <p:cNvPr id="440" name="Google Shape;440;p47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1" name="Google Shape;441;p47"/>
              <p:cNvCxnSpPr/>
              <p:nvPr/>
            </p:nvCxnSpPr>
            <p:spPr>
              <a:xfrm>
                <a:off x="2448" y="2832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42" name="Google Shape;442;p47"/>
            <p:cNvGrpSpPr/>
            <p:nvPr/>
          </p:nvGrpSpPr>
          <p:grpSpPr>
            <a:xfrm>
              <a:off x="3264" y="2544"/>
              <a:ext cx="450" cy="989"/>
              <a:chOff x="2438" y="2565"/>
              <a:chExt cx="450" cy="989"/>
            </a:xfrm>
          </p:grpSpPr>
          <p:sp>
            <p:nvSpPr>
              <p:cNvPr id="443" name="Google Shape;443;p47"/>
              <p:cNvSpPr txBox="1"/>
              <p:nvPr/>
            </p:nvSpPr>
            <p:spPr>
              <a:xfrm>
                <a:off x="2438" y="2565"/>
                <a:ext cx="450" cy="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  c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2  5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2  6</a:t>
                </a:r>
                <a:endParaRPr/>
              </a:p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S</a:t>
                </a:r>
                <a:endParaRPr/>
              </a:p>
            </p:txBody>
          </p:sp>
          <p:sp>
            <p:nvSpPr>
              <p:cNvPr id="444" name="Google Shape;444;p47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5" name="Google Shape;445;p47"/>
              <p:cNvCxnSpPr/>
              <p:nvPr/>
            </p:nvCxnSpPr>
            <p:spPr>
              <a:xfrm>
                <a:off x="2448" y="2832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6" name="Google Shape;446;p47"/>
          <p:cNvSpPr txBox="1"/>
          <p:nvPr/>
        </p:nvSpPr>
        <p:spPr>
          <a:xfrm>
            <a:off x="8061326" y="4148138"/>
            <a:ext cx="190308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(1,2) with (2,5)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(1,2) with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(2,6) both satisfy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condition;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is output twice.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The Exists Operator</a:t>
            </a:r>
            <a:endParaRPr/>
          </a:p>
        </p:txBody>
      </p:sp>
      <p:sp>
        <p:nvSpPr>
          <p:cNvPr id="452" name="Google Shape;452;p48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EXISTS(&lt;subquery&gt;) is true if and only if the subquery result is not empty.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From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 , find those beers that are the unique beer by their manufacturer.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EXISTS</a:t>
            </a:r>
            <a:endParaRPr/>
          </a:p>
        </p:txBody>
      </p:sp>
      <p:sp>
        <p:nvSpPr>
          <p:cNvPr id="458" name="Google Shape;458;p49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SELECT name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FROM Beers b1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WHERE NOT EXISTS (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SELECT *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FROM Beers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WHERE manf = b1.manf AND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name &lt;&gt; b1.name);</a:t>
            </a:r>
            <a:endParaRPr/>
          </a:p>
        </p:txBody>
      </p:sp>
      <p:sp>
        <p:nvSpPr>
          <p:cNvPr id="459" name="Google Shape;459;p49"/>
          <p:cNvSpPr txBox="1"/>
          <p:nvPr/>
        </p:nvSpPr>
        <p:spPr>
          <a:xfrm>
            <a:off x="1676401" y="38100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0" name="Google Shape;460;p49"/>
          <p:cNvGrpSpPr/>
          <p:nvPr/>
        </p:nvGrpSpPr>
        <p:grpSpPr>
          <a:xfrm>
            <a:off x="1736726" y="3798889"/>
            <a:ext cx="6950075" cy="2928938"/>
            <a:chOff x="134" y="2393"/>
            <a:chExt cx="4378" cy="1845"/>
          </a:xfrm>
        </p:grpSpPr>
        <p:sp>
          <p:nvSpPr>
            <p:cNvPr id="461" name="Google Shape;461;p49"/>
            <p:cNvSpPr/>
            <p:nvPr/>
          </p:nvSpPr>
          <p:spPr>
            <a:xfrm>
              <a:off x="1008" y="2393"/>
              <a:ext cx="3504" cy="1440"/>
            </a:xfrm>
            <a:prstGeom prst="rect">
              <a:avLst/>
            </a:prstGeom>
            <a:solidFill>
              <a:srgbClr val="CCFF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9"/>
            <p:cNvSpPr txBox="1"/>
            <p:nvPr/>
          </p:nvSpPr>
          <p:spPr>
            <a:xfrm>
              <a:off x="134" y="2452"/>
              <a:ext cx="692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 of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manf 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b1, but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beer</a:t>
              </a:r>
              <a:endParaRPr/>
            </a:p>
          </p:txBody>
        </p:sp>
        <p:cxnSp>
          <p:nvCxnSpPr>
            <p:cNvPr id="463" name="Google Shape;463;p49"/>
            <p:cNvCxnSpPr/>
            <p:nvPr/>
          </p:nvCxnSpPr>
          <p:spPr>
            <a:xfrm flipH="1" rot="10800000">
              <a:off x="720" y="3072"/>
              <a:ext cx="28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2057400" y="285750"/>
            <a:ext cx="8077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Select-From-Where Statements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Arial"/>
              <a:buNone/>
            </a:pPr>
            <a:r>
              <a:rPr lang="en-US">
                <a:solidFill>
                  <a:srgbClr val="006600"/>
                </a:solidFill>
              </a:rPr>
              <a:t>	SELECT</a:t>
            </a:r>
            <a:r>
              <a:rPr lang="en-US"/>
              <a:t> desired attributes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006600"/>
                </a:solidFill>
              </a:rPr>
              <a:t>FROM</a:t>
            </a:r>
            <a:r>
              <a:rPr lang="en-US"/>
              <a:t> one or more tables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006600"/>
                </a:solidFill>
              </a:rPr>
              <a:t>WHERE</a:t>
            </a:r>
            <a:r>
              <a:rPr lang="en-US"/>
              <a:t> condition about tuples of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the tables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The Operator ANY</a:t>
            </a:r>
            <a:endParaRPr/>
          </a:p>
        </p:txBody>
      </p:sp>
      <p:sp>
        <p:nvSpPr>
          <p:cNvPr id="469" name="Google Shape;469;p50"/>
          <p:cNvSpPr txBox="1"/>
          <p:nvPr>
            <p:ph idx="1" type="body"/>
          </p:nvPr>
        </p:nvSpPr>
        <p:spPr>
          <a:xfrm>
            <a:off x="1828800" y="1981200"/>
            <a:ext cx="8534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x</a:t>
            </a:r>
            <a:r>
              <a:rPr lang="en-US"/>
              <a:t> = ANY(&lt;subquery&gt;) is a boolean condition that is true iff </a:t>
            </a:r>
            <a:r>
              <a:rPr i="1" lang="en-US"/>
              <a:t>x</a:t>
            </a:r>
            <a:r>
              <a:rPr lang="en-US"/>
              <a:t> equals at least one tuple in the subquery result.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= could be any comparison operator.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&gt;= ANY(&lt;subquery&gt;) means </a:t>
            </a:r>
            <a:r>
              <a:rPr i="1" lang="en-US"/>
              <a:t>x</a:t>
            </a:r>
            <a:r>
              <a:rPr lang="en-US"/>
              <a:t> is not the uniquely smallest tuple produced by the subquery.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Note tuples must have one component only.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The Operator ALL</a:t>
            </a:r>
            <a:endParaRPr/>
          </a:p>
        </p:txBody>
      </p:sp>
      <p:sp>
        <p:nvSpPr>
          <p:cNvPr id="475" name="Google Shape;475;p51"/>
          <p:cNvSpPr txBox="1"/>
          <p:nvPr>
            <p:ph idx="1" type="body"/>
          </p:nvPr>
        </p:nvSpPr>
        <p:spPr>
          <a:xfrm>
            <a:off x="2209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/>
              <a:t>x</a:t>
            </a:r>
            <a:r>
              <a:rPr lang="en-US"/>
              <a:t> &lt;&gt; ALL(&lt;subquery&gt;) is true iff for every tuple </a:t>
            </a:r>
            <a:r>
              <a:rPr i="1" lang="en-US"/>
              <a:t>t</a:t>
            </a:r>
            <a:r>
              <a:rPr lang="en-US"/>
              <a:t>  in the relation, </a:t>
            </a:r>
            <a:r>
              <a:rPr i="1" lang="en-US"/>
              <a:t>x</a:t>
            </a:r>
            <a:r>
              <a:rPr lang="en-US"/>
              <a:t>  is not equal to </a:t>
            </a:r>
            <a:r>
              <a:rPr i="1" lang="en-US"/>
              <a:t>t</a:t>
            </a:r>
            <a:r>
              <a:rPr lang="en-US"/>
              <a:t>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That is, </a:t>
            </a:r>
            <a:r>
              <a:rPr i="1" lang="en-US"/>
              <a:t>x</a:t>
            </a:r>
            <a:r>
              <a:rPr lang="en-US"/>
              <a:t>  is not in the subquery result.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&lt;&gt; can be any comparison operator.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&gt;= ALL(&lt;subquery&gt;) means there is no tuple larger than </a:t>
            </a:r>
            <a:r>
              <a:rPr i="1" lang="en-US"/>
              <a:t>x</a:t>
            </a:r>
            <a:r>
              <a:rPr lang="en-US"/>
              <a:t>  in the subquery result.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2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ALL</a:t>
            </a:r>
            <a:endParaRPr/>
          </a:p>
        </p:txBody>
      </p:sp>
      <p:sp>
        <p:nvSpPr>
          <p:cNvPr id="481" name="Google Shape;481;p52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beer(s) sold for the highest price.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SELECT beer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FROM Sells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WHERE price &gt;= ALL(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SELECT price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	FROM Sells);</a:t>
            </a:r>
            <a:endParaRPr/>
          </a:p>
        </p:txBody>
      </p:sp>
      <p:grpSp>
        <p:nvGrpSpPr>
          <p:cNvPr id="482" name="Google Shape;482;p52"/>
          <p:cNvGrpSpPr/>
          <p:nvPr/>
        </p:nvGrpSpPr>
        <p:grpSpPr>
          <a:xfrm>
            <a:off x="3581401" y="3511550"/>
            <a:ext cx="6842125" cy="2508250"/>
            <a:chOff x="1296" y="2212"/>
            <a:chExt cx="4310" cy="1580"/>
          </a:xfrm>
        </p:grpSpPr>
        <p:sp>
          <p:nvSpPr>
            <p:cNvPr id="483" name="Google Shape;483;p52"/>
            <p:cNvSpPr/>
            <p:nvPr/>
          </p:nvSpPr>
          <p:spPr>
            <a:xfrm>
              <a:off x="1296" y="2688"/>
              <a:ext cx="2448" cy="1104"/>
            </a:xfrm>
            <a:prstGeom prst="parallelogram">
              <a:avLst>
                <a:gd fmla="val 55435" name="adj"/>
              </a:avLst>
            </a:prstGeom>
            <a:solidFill>
              <a:srgbClr val="CCFF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2"/>
            <p:cNvSpPr txBox="1"/>
            <p:nvPr/>
          </p:nvSpPr>
          <p:spPr>
            <a:xfrm>
              <a:off x="4070" y="2212"/>
              <a:ext cx="1536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price from the outer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Sells must not be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less than any price.</a:t>
              </a:r>
              <a:endParaRPr/>
            </a:p>
          </p:txBody>
        </p:sp>
        <p:cxnSp>
          <p:nvCxnSpPr>
            <p:cNvPr id="485" name="Google Shape;485;p52"/>
            <p:cNvCxnSpPr/>
            <p:nvPr/>
          </p:nvCxnSpPr>
          <p:spPr>
            <a:xfrm flipH="1">
              <a:off x="3408" y="2880"/>
              <a:ext cx="120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"/>
          <p:cNvSpPr txBox="1"/>
          <p:nvPr>
            <p:ph type="title"/>
          </p:nvPr>
        </p:nvSpPr>
        <p:spPr>
          <a:xfrm>
            <a:off x="1524000" y="102465"/>
            <a:ext cx="91440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Union, Intersection, and Difference</a:t>
            </a:r>
            <a:endParaRPr/>
          </a:p>
        </p:txBody>
      </p:sp>
      <p:sp>
        <p:nvSpPr>
          <p:cNvPr id="491" name="Google Shape;491;p53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Union, intersection, and difference of relations are expressed by the following forms, each involving subqueries: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(&lt;subquery&gt;) UNION (&lt;subquery&gt;)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(&lt;subquery&gt;) INTERSECT (&lt;subquery&gt;)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(&lt;subquery&gt;) EXCEPT (&lt;subquery&gt;)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Intersection</a:t>
            </a:r>
            <a:endParaRPr/>
          </a:p>
        </p:txBody>
      </p:sp>
      <p:sp>
        <p:nvSpPr>
          <p:cNvPr id="497" name="Google Shape;497;p54"/>
          <p:cNvSpPr txBox="1"/>
          <p:nvPr>
            <p:ph idx="1" type="body"/>
          </p:nvPr>
        </p:nvSpPr>
        <p:spPr>
          <a:xfrm>
            <a:off x="1828800" y="1981200"/>
            <a:ext cx="84582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,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and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, find the drinkers and beers such that:</a:t>
            </a:r>
            <a:endParaRPr/>
          </a:p>
          <a:p>
            <a:pPr indent="-457200" lvl="2" marL="1371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The drinker likes the beer, and</a:t>
            </a:r>
            <a:endParaRPr/>
          </a:p>
          <a:p>
            <a:pPr indent="-457200" lvl="2" marL="1371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The drinker frequents at least one bar that sells the beer.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503" name="Google Shape;503;p55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(SELECT * FROM Likes)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INTERSECT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(SELECT drinker, beer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FROM Sells, Frequents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WHERE Frequents.bar = Sells.bar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);</a:t>
            </a:r>
            <a:endParaRPr/>
          </a:p>
        </p:txBody>
      </p:sp>
      <p:grpSp>
        <p:nvGrpSpPr>
          <p:cNvPr id="504" name="Google Shape;504;p55"/>
          <p:cNvGrpSpPr/>
          <p:nvPr/>
        </p:nvGrpSpPr>
        <p:grpSpPr>
          <a:xfrm>
            <a:off x="2209801" y="1530350"/>
            <a:ext cx="8385175" cy="3956050"/>
            <a:chOff x="432" y="964"/>
            <a:chExt cx="5282" cy="2492"/>
          </a:xfrm>
        </p:grpSpPr>
        <p:sp>
          <p:nvSpPr>
            <p:cNvPr id="505" name="Google Shape;505;p55"/>
            <p:cNvSpPr/>
            <p:nvPr/>
          </p:nvSpPr>
          <p:spPr>
            <a:xfrm>
              <a:off x="432" y="2016"/>
              <a:ext cx="4032" cy="144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5"/>
            <p:cNvSpPr txBox="1"/>
            <p:nvPr/>
          </p:nvSpPr>
          <p:spPr>
            <a:xfrm>
              <a:off x="4070" y="964"/>
              <a:ext cx="164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drinker frequents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bar that sells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beer.</a:t>
              </a:r>
              <a:endParaRPr/>
            </a:p>
          </p:txBody>
        </p:sp>
        <p:cxnSp>
          <p:nvCxnSpPr>
            <p:cNvPr id="507" name="Google Shape;507;p55"/>
            <p:cNvCxnSpPr/>
            <p:nvPr/>
          </p:nvCxnSpPr>
          <p:spPr>
            <a:xfrm flipH="1">
              <a:off x="3504" y="1536"/>
              <a:ext cx="528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08" name="Google Shape;508;p55"/>
          <p:cNvGrpSpPr/>
          <p:nvPr/>
        </p:nvGrpSpPr>
        <p:grpSpPr>
          <a:xfrm>
            <a:off x="158752" y="2209800"/>
            <a:ext cx="4829175" cy="2579687"/>
            <a:chOff x="126" y="1248"/>
            <a:chExt cx="3042" cy="1625"/>
          </a:xfrm>
        </p:grpSpPr>
        <p:sp>
          <p:nvSpPr>
            <p:cNvPr id="509" name="Google Shape;509;p55"/>
            <p:cNvSpPr/>
            <p:nvPr/>
          </p:nvSpPr>
          <p:spPr>
            <a:xfrm>
              <a:off x="432" y="1248"/>
              <a:ext cx="2736" cy="384"/>
            </a:xfrm>
            <a:prstGeom prst="rect">
              <a:avLst/>
            </a:prstGeom>
            <a:solidFill>
              <a:srgbClr val="FF99CC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5"/>
            <p:cNvSpPr txBox="1"/>
            <p:nvPr/>
          </p:nvSpPr>
          <p:spPr>
            <a:xfrm>
              <a:off x="126" y="2047"/>
              <a:ext cx="1122" cy="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Notice trick: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subquery 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really a stored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table.</a:t>
              </a:r>
              <a:endParaRPr/>
            </a:p>
          </p:txBody>
        </p:sp>
        <p:cxnSp>
          <p:nvCxnSpPr>
            <p:cNvPr id="511" name="Google Shape;511;p55"/>
            <p:cNvCxnSpPr/>
            <p:nvPr/>
          </p:nvCxnSpPr>
          <p:spPr>
            <a:xfrm flipH="1" rot="10800000">
              <a:off x="754" y="1632"/>
              <a:ext cx="204" cy="4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Bag Semantics</a:t>
            </a:r>
            <a:endParaRPr/>
          </a:p>
        </p:txBody>
      </p:sp>
      <p:sp>
        <p:nvSpPr>
          <p:cNvPr id="517" name="Google Shape;517;p56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Although the SELECT-FROM-WHERE statement uses bag semantics, the default for union, intersection, and difference is set semantics.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That is, duplicates are eliminated as the operation is applied.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alibri"/>
              <a:buNone/>
            </a:pPr>
            <a:r>
              <a:rPr lang="en-US">
                <a:solidFill>
                  <a:srgbClr val="993300"/>
                </a:solidFill>
              </a:rPr>
              <a:t>Motivation</a:t>
            </a:r>
            <a:r>
              <a:rPr lang="en-US"/>
              <a:t>: Efficiency</a:t>
            </a:r>
            <a:endParaRPr/>
          </a:p>
        </p:txBody>
      </p:sp>
      <p:sp>
        <p:nvSpPr>
          <p:cNvPr id="523" name="Google Shape;523;p57"/>
          <p:cNvSpPr txBox="1"/>
          <p:nvPr>
            <p:ph idx="1" type="body"/>
          </p:nvPr>
        </p:nvSpPr>
        <p:spPr>
          <a:xfrm>
            <a:off x="2209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 doing projection, it is easier to avoid eliminating duplicates.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Just work tuple-at-a-time.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intersection or difference, it is most efficient to sort the relations first.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/>
              <a:t>At that point you may as well eliminate the duplicates anyway.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/>
          <p:nvPr>
            <p:ph type="title"/>
          </p:nvPr>
        </p:nvSpPr>
        <p:spPr>
          <a:xfrm>
            <a:off x="1828800" y="158677"/>
            <a:ext cx="8534400" cy="573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Controlling Duplicate Elimination</a:t>
            </a:r>
            <a:endParaRPr/>
          </a:p>
        </p:txBody>
      </p:sp>
      <p:sp>
        <p:nvSpPr>
          <p:cNvPr id="529" name="Google Shape;529;p58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Force the result to be a set by    SELECT DISTINCT . . 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Force the result to be a bag (i.e., don’t eliminate duplicates) by ALL, as in        . . . UNION ALL . . 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DISTINCT</a:t>
            </a:r>
            <a:endParaRPr/>
          </a:p>
        </p:txBody>
      </p:sp>
      <p:sp>
        <p:nvSpPr>
          <p:cNvPr id="535" name="Google Shape;535;p59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all the different prices charged for beers: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DISTINCT price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FROM Sells;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Notice that without DISTINCT, each price would be listed as many times as there were bar/beer pairs at that price.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Our Running Example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All our SQL queries will be based on the following database schema.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Underline indicates key attributes.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	</a:t>
            </a:r>
            <a:r>
              <a:rPr lang="en-US" sz="2800">
                <a:solidFill>
                  <a:srgbClr val="CC00CC"/>
                </a:solidFill>
              </a:rPr>
              <a:t>Beers(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manf)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00CC"/>
                </a:solidFill>
              </a:rPr>
              <a:t>			Bars(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addr, license)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00CC"/>
                </a:solidFill>
              </a:rPr>
              <a:t>			Drinkers(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addr, phone)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00CC"/>
                </a:solidFill>
              </a:rPr>
              <a:t>			Likes(</a:t>
            </a:r>
            <a:r>
              <a:rPr lang="en-US" sz="2800" u="sng">
                <a:solidFill>
                  <a:srgbClr val="CC00CC"/>
                </a:solidFill>
              </a:rPr>
              <a:t>drinker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beer</a:t>
            </a:r>
            <a:r>
              <a:rPr lang="en-US" sz="2800">
                <a:solidFill>
                  <a:srgbClr val="CC00CC"/>
                </a:solidFill>
              </a:rPr>
              <a:t>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00CC"/>
                </a:solidFill>
              </a:rPr>
              <a:t>			Sells(</a:t>
            </a:r>
            <a:r>
              <a:rPr lang="en-US" sz="2800" u="sng">
                <a:solidFill>
                  <a:srgbClr val="CC00CC"/>
                </a:solidFill>
              </a:rPr>
              <a:t>bar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beer</a:t>
            </a:r>
            <a:r>
              <a:rPr lang="en-US" sz="2800">
                <a:solidFill>
                  <a:srgbClr val="CC00CC"/>
                </a:solidFill>
              </a:rPr>
              <a:t>, price)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00CC"/>
                </a:solidFill>
              </a:rPr>
              <a:t>			Frequents(</a:t>
            </a:r>
            <a:r>
              <a:rPr lang="en-US" sz="2800" u="sng">
                <a:solidFill>
                  <a:srgbClr val="CC00CC"/>
                </a:solidFill>
              </a:rPr>
              <a:t>drinker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bar</a:t>
            </a:r>
            <a:r>
              <a:rPr lang="en-US" sz="2800">
                <a:solidFill>
                  <a:srgbClr val="CC00CC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ALL</a:t>
            </a:r>
            <a:endParaRPr/>
          </a:p>
        </p:txBody>
      </p:sp>
      <p:sp>
        <p:nvSpPr>
          <p:cNvPr id="541" name="Google Shape;541;p60"/>
          <p:cNvSpPr txBox="1"/>
          <p:nvPr>
            <p:ph idx="1" type="body"/>
          </p:nvPr>
        </p:nvSpPr>
        <p:spPr>
          <a:xfrm>
            <a:off x="22098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Using relations </a:t>
            </a:r>
            <a:r>
              <a:rPr lang="en-US" sz="2800">
                <a:solidFill>
                  <a:srgbClr val="CC00CC"/>
                </a:solidFill>
              </a:rPr>
              <a:t>Frequents(drinker, bar)</a:t>
            </a:r>
            <a:r>
              <a:rPr lang="en-US" sz="2800"/>
              <a:t> and </a:t>
            </a:r>
            <a:r>
              <a:rPr lang="en-US" sz="2800">
                <a:solidFill>
                  <a:srgbClr val="CC00CC"/>
                </a:solidFill>
              </a:rPr>
              <a:t>Likes(drinker, beer)</a:t>
            </a:r>
            <a:r>
              <a:rPr lang="en-US" sz="2800"/>
              <a:t>: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(SELECT drinker FROM Frequents)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EXCEPT ALL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(SELECT drinker FROM Likes);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Lists drinkers who frequent more bars than they like beers, and does so as many times as the difference of those counts.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Join Expressions</a:t>
            </a:r>
            <a:endParaRPr/>
          </a:p>
        </p:txBody>
      </p:sp>
      <p:sp>
        <p:nvSpPr>
          <p:cNvPr id="547" name="Google Shape;547;p61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SQL provides several versions of (bag) joins.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These expressions can be stand-alone queries or used in place of relations in a FROM clause.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Products and Natural Joins</a:t>
            </a:r>
            <a:endParaRPr/>
          </a:p>
        </p:txBody>
      </p:sp>
      <p:sp>
        <p:nvSpPr>
          <p:cNvPr id="553" name="Google Shape;553;p62"/>
          <p:cNvSpPr txBox="1"/>
          <p:nvPr>
            <p:ph idx="1" type="body"/>
          </p:nvPr>
        </p:nvSpPr>
        <p:spPr>
          <a:xfrm>
            <a:off x="2209800" y="19812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Natural join: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R NATURAL JOIN S;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Product: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R CROSS JOIN S;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2800"/>
              <a:buChar char="•"/>
            </a:pPr>
            <a:r>
              <a:rPr lang="en-US" sz="2800">
                <a:solidFill>
                  <a:srgbClr val="33CC33"/>
                </a:solidFill>
              </a:rPr>
              <a:t>Example</a:t>
            </a:r>
            <a:r>
              <a:rPr lang="en-US" sz="2800"/>
              <a:t>: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Likes NATURAL JOIN Sells;</a:t>
            </a:r>
            <a:endParaRPr/>
          </a:p>
          <a:p>
            <a:pPr indent="-257175" lvl="0" marL="25717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Relations can be parenthesized subqueries, as well.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 txBox="1"/>
          <p:nvPr>
            <p:ph type="title"/>
          </p:nvPr>
        </p:nvSpPr>
        <p:spPr>
          <a:xfrm>
            <a:off x="2209800" y="107950"/>
            <a:ext cx="77724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Theta Join</a:t>
            </a:r>
            <a:endParaRPr/>
          </a:p>
        </p:txBody>
      </p:sp>
      <p:sp>
        <p:nvSpPr>
          <p:cNvPr id="559" name="Google Shape;559;p63"/>
          <p:cNvSpPr txBox="1"/>
          <p:nvPr>
            <p:ph idx="1" type="body"/>
          </p:nvPr>
        </p:nvSpPr>
        <p:spPr>
          <a:xfrm>
            <a:off x="1981200" y="1676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 JOIN S ON &lt;condition&gt; 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33CC33"/>
              </a:buClr>
              <a:buSzPts val="1800"/>
              <a:buChar char="•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Drinkers(name, addr)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Drinkers JOIN Frequents ON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	name = drinker;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gives us all (</a:t>
            </a:r>
            <a:r>
              <a:rPr i="1" lang="en-US"/>
              <a:t>d, a, d, b</a:t>
            </a:r>
            <a:r>
              <a:rPr lang="en-US"/>
              <a:t>) quadruples such that drinker </a:t>
            </a:r>
            <a:r>
              <a:rPr i="1" lang="en-US"/>
              <a:t>d</a:t>
            </a:r>
            <a:r>
              <a:rPr lang="en-US"/>
              <a:t>  lives at address </a:t>
            </a:r>
            <a:r>
              <a:rPr i="1" lang="en-US"/>
              <a:t>a</a:t>
            </a:r>
            <a:r>
              <a:rPr lang="en-US"/>
              <a:t>  and frequents bar </a:t>
            </a:r>
            <a:r>
              <a:rPr i="1" lang="en-US"/>
              <a:t>b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 txBox="1"/>
          <p:nvPr/>
        </p:nvSpPr>
        <p:spPr>
          <a:xfrm>
            <a:off x="4233696" y="3292973"/>
            <a:ext cx="28303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Examples</a:t>
            </a:r>
            <a:endParaRPr/>
          </a:p>
        </p:txBody>
      </p:sp>
      <p:pic>
        <p:nvPicPr>
          <p:cNvPr id="565" name="Google Shape;56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11357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113576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5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Hands on: Create this table in a SQL Server database</a:t>
            </a:r>
            <a:endParaRPr/>
          </a:p>
        </p:txBody>
      </p:sp>
      <p:graphicFrame>
        <p:nvGraphicFramePr>
          <p:cNvPr id="572" name="Google Shape;572;p65"/>
          <p:cNvGraphicFramePr/>
          <p:nvPr/>
        </p:nvGraphicFramePr>
        <p:xfrm>
          <a:off x="609600" y="1467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{EB364B6D-2A6E-459A-85D3-1A081470974D}</a:tableStyleId>
              </a:tblPr>
              <a:tblGrid>
                <a:gridCol w="1567550"/>
                <a:gridCol w="1567550"/>
                <a:gridCol w="1567550"/>
                <a:gridCol w="1567550"/>
                <a:gridCol w="1567550"/>
                <a:gridCol w="1567550"/>
                <a:gridCol w="1567550"/>
              </a:tblGrid>
              <a:tr h="60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employee_id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4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first_name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4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last_name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4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dept_id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4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manager_id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4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salary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4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expertise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4DE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John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White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IT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103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120000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Senior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101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Mary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Danner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Account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109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80000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junior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102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Ann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Lynn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Sales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107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140000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Semisenior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103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Peter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O'connor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IT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110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130000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Senior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106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Sue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Sanchez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Sales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107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110000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Junior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107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Marta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Doe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Sales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110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180000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Senior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109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Ann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Danner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Account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110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90000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Senior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110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Simon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Yang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CEO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null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250000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Senior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111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Juan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Graue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Sales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102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37000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/>
                        <a:t>Junior</a:t>
                      </a:r>
                      <a:endParaRPr/>
                    </a:p>
                  </a:txBody>
                  <a:tcPr marT="95250" marB="95250" marR="666750" marL="190500" anchor="ctr">
                    <a:lnL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1 – Ranking Rows</a:t>
            </a:r>
            <a:endParaRPr/>
          </a:p>
        </p:txBody>
      </p:sp>
      <p:sp>
        <p:nvSpPr>
          <p:cNvPr id="578" name="Google Shape;578;p66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of 8-Oct-24</a:t>
            </a:r>
            <a:endParaRPr/>
          </a:p>
        </p:txBody>
      </p:sp>
      <p:sp>
        <p:nvSpPr>
          <p:cNvPr id="579" name="Google Shape;579;p66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SELECT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employee_id,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last_name,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first_name,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RANK() OVER (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ORDER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BY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DESC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)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ORDER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BY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2 – List First 5 Rows</a:t>
            </a:r>
            <a:endParaRPr/>
          </a:p>
        </p:txBody>
      </p:sp>
      <p:sp>
        <p:nvSpPr>
          <p:cNvPr id="585" name="Google Shape;585;p67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of 8-Oct-24</a:t>
            </a:r>
            <a:endParaRPr/>
          </a:p>
        </p:txBody>
      </p:sp>
      <p:sp>
        <p:nvSpPr>
          <p:cNvPr id="586" name="Google Shape;586;p67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b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WITH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employee_ranking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SELECT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employee_id,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last_name,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first_name,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RANK() OVER (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ORDER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BY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DESC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)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SELECT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employee_id,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last_name,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first_name,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employee_ranking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WHERE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 &lt;= 5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ORDER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BY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3 – List Last 5 Rows</a:t>
            </a:r>
            <a:endParaRPr/>
          </a:p>
        </p:txBody>
      </p:sp>
      <p:sp>
        <p:nvSpPr>
          <p:cNvPr id="592" name="Google Shape;592;p68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of 8-Oct-24</a:t>
            </a:r>
            <a:endParaRPr/>
          </a:p>
        </p:txBody>
      </p:sp>
      <p:sp>
        <p:nvSpPr>
          <p:cNvPr id="593" name="Google Shape;593;p68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WITH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employee_ranking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SELECT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employee_id,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last_name,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first_name,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RANK() OVER (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ORDER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BY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ASC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)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SELECT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employee_id,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last_name,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first_name,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employee_ranking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WHERE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 &lt;= 5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ORDER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BY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ranking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68"/>
          <p:cNvCxnSpPr/>
          <p:nvPr/>
        </p:nvCxnSpPr>
        <p:spPr>
          <a:xfrm flipH="1">
            <a:off x="3397250" y="2241550"/>
            <a:ext cx="863600" cy="93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9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4 – Self Join</a:t>
            </a:r>
            <a:endParaRPr/>
          </a:p>
        </p:txBody>
      </p:sp>
      <p:sp>
        <p:nvSpPr>
          <p:cNvPr id="600" name="Google Shape;600;p69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of 8-Oct-24</a:t>
            </a:r>
            <a:endParaRPr/>
          </a:p>
        </p:txBody>
      </p:sp>
      <p:sp>
        <p:nvSpPr>
          <p:cNvPr id="601" name="Google Shape;601;p69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SELECT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e1.first_name ||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' '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|| e1.last_name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manager_name,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e2.first_name ||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' '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|| e2.last_name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employee_name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 e1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JOIN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 e2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e1.employee_id = e2.manager_id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1905000" y="19812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, what beers are made by Anheuser-Busch?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name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FROM Beers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WHERE manf = ’Anheuser-Busch’;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0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5 – Higher than Average</a:t>
            </a:r>
            <a:endParaRPr/>
          </a:p>
        </p:txBody>
      </p:sp>
      <p:sp>
        <p:nvSpPr>
          <p:cNvPr id="607" name="Google Shape;607;p70"/>
          <p:cNvSpPr txBox="1"/>
          <p:nvPr>
            <p:ph idx="10" type="dt"/>
          </p:nvPr>
        </p:nvSpPr>
        <p:spPr>
          <a:xfrm>
            <a:off x="0" y="64968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of 8-Oct-24</a:t>
            </a:r>
            <a:endParaRPr/>
          </a:p>
        </p:txBody>
      </p:sp>
      <p:sp>
        <p:nvSpPr>
          <p:cNvPr id="608" name="Google Shape;608;p70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SELECT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first_name,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last_name,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 e1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WHERE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salary &gt;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SELECT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AVG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(salary)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 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employee e2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4A9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424A9"/>
                </a:solidFill>
                <a:latin typeface="Fira Code"/>
                <a:ea typeface="Fira Code"/>
                <a:cs typeface="Fira Code"/>
                <a:sym typeface="Fira Code"/>
              </a:rPr>
              <a:t>     WHERE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e1.departmet_id = e2.department_id)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0" y="0"/>
            <a:ext cx="12192000" cy="75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Result of Query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2413000" y="2230507"/>
            <a:ext cx="3035300" cy="345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CC00CC"/>
                </a:solidFill>
              </a:rPr>
              <a:t>name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Bud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Bud Lite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Michelob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	   . . .</a:t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3048000" y="2057400"/>
            <a:ext cx="1981200" cy="274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8"/>
          <p:cNvCxnSpPr/>
          <p:nvPr/>
        </p:nvCxnSpPr>
        <p:spPr>
          <a:xfrm>
            <a:off x="3048000" y="2590800"/>
            <a:ext cx="19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8"/>
          <p:cNvSpPr txBox="1"/>
          <p:nvPr/>
        </p:nvSpPr>
        <p:spPr>
          <a:xfrm>
            <a:off x="2727326" y="4781550"/>
            <a:ext cx="7591425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answer is a relation with a single attribute,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name, and tuples with the name of each beer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Anheuser-Busch, such as Bud.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1524000" y="215900"/>
            <a:ext cx="9144000" cy="450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Meaning of Single-Relation Query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609600" y="1182757"/>
            <a:ext cx="10972800" cy="49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Begin with the relation in the FROM clause.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Apply the selection indicated by the WHERE clause.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Apply the extended projection indicated by the SELECT clause.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 Co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2019-02-04T16:07:11Z</dcterms:created>
  <dc:creator>raymond.a.delucio.mil@mail.mil</dc:creator>
</cp:coreProperties>
</file>