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sldIdLst>
    <p:sldId id="256" r:id="rId2"/>
    <p:sldId id="257" r:id="rId3"/>
    <p:sldId id="277" r:id="rId4"/>
    <p:sldId id="276" r:id="rId5"/>
    <p:sldId id="258" r:id="rId6"/>
    <p:sldId id="275" r:id="rId7"/>
    <p:sldId id="274" r:id="rId8"/>
    <p:sldId id="259" r:id="rId9"/>
    <p:sldId id="269" r:id="rId10"/>
    <p:sldId id="261" r:id="rId11"/>
    <p:sldId id="260" r:id="rId12"/>
    <p:sldId id="262" r:id="rId13"/>
    <p:sldId id="264" r:id="rId14"/>
    <p:sldId id="270" r:id="rId15"/>
    <p:sldId id="265" r:id="rId16"/>
    <p:sldId id="266" r:id="rId17"/>
    <p:sldId id="267" r:id="rId18"/>
    <p:sldId id="271" r:id="rId19"/>
    <p:sldId id="263" r:id="rId20"/>
    <p:sldId id="26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8CAC0FC-F402-4B4B-A7D6-0267751BC744}" type="datetimeFigureOut">
              <a:rPr lang="he-IL" smtClean="0"/>
              <a:t>כ"ח/תמוז/תשפ"ד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1C0B9CC-A6DD-4200-B266-540D1AAF6F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4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B9CC-A6DD-4200-B266-540D1AAF6F2E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26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B9CC-A6DD-4200-B266-540D1AAF6F2E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8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41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849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5647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180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483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89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2724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733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59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485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2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207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90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87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963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563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527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B07E4-CDF9-4C88-A2F3-04620E58224D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 spd="slow">
    <p:cover/>
  </p:transition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ail-verification-server.vercel.app/api/verify?token=44a29d840a8578880f0de912cd40b117:244c2c1f214d02500c3e178997841fb0c81bc35dedd7ef8bbfb4a732bf28a7e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8.png"/><Relationship Id="rId4" Type="http://schemas.openxmlformats.org/officeDocument/2006/relationships/image" Target="../media/image36.png"/><Relationship Id="rId9" Type="http://schemas.openxmlformats.org/officeDocument/2006/relationships/hyperlink" Target="https://myaccount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mail-verification-server.vercel.app/api/verify?token=44a29d840a8578880f0de912cd40b117:244c2c1f214d02500c3e178997841fb0c81bc35dedd7ef8bbfb4a732bf28a7e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ACD999-13D5-4625-8971-08C2DE018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D3551C9-1B8E-DBD0-8E69-38F5F6E2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09" r="18508" b="-1"/>
          <a:stretch/>
        </p:blipFill>
        <p:spPr>
          <a:xfrm>
            <a:off x="20" y="10"/>
            <a:ext cx="6470908" cy="6857990"/>
          </a:xfrm>
          <a:custGeom>
            <a:avLst/>
            <a:gdLst/>
            <a:ahLst/>
            <a:cxnLst/>
            <a:rect l="l" t="t" r="r" b="b"/>
            <a:pathLst>
              <a:path w="6470928" h="6858000">
                <a:moveTo>
                  <a:pt x="0" y="0"/>
                </a:moveTo>
                <a:lnTo>
                  <a:pt x="5180733" y="0"/>
                </a:lnTo>
                <a:lnTo>
                  <a:pt x="4548412" y="2502760"/>
                </a:lnTo>
                <a:lnTo>
                  <a:pt x="4562355" y="2506282"/>
                </a:lnTo>
                <a:lnTo>
                  <a:pt x="4548102" y="2512589"/>
                </a:lnTo>
                <a:lnTo>
                  <a:pt x="64709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30" name="Picture 6" descr="How to Get Verified on Facebook: A Step by Step Guide">
            <a:extLst>
              <a:ext uri="{FF2B5EF4-FFF2-40B4-BE49-F238E27FC236}">
                <a16:creationId xmlns:a16="http://schemas.microsoft.com/office/drawing/2014/main" id="{145E584A-DC7C-2290-F6D0-A2E8C4D1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311"/>
          <a:stretch/>
        </p:blipFill>
        <p:spPr bwMode="auto">
          <a:xfrm>
            <a:off x="4545660" y="10"/>
            <a:ext cx="7646340" cy="6857990"/>
          </a:xfrm>
          <a:custGeom>
            <a:avLst/>
            <a:gdLst/>
            <a:ahLst/>
            <a:cxnLst/>
            <a:rect l="l" t="t" r="r" b="b"/>
            <a:pathLst>
              <a:path w="7646340" h="6858000">
                <a:moveTo>
                  <a:pt x="635077" y="0"/>
                </a:moveTo>
                <a:lnTo>
                  <a:pt x="7646340" y="0"/>
                </a:lnTo>
                <a:lnTo>
                  <a:pt x="7646340" y="6858000"/>
                </a:lnTo>
                <a:lnTo>
                  <a:pt x="1925271" y="6858000"/>
                </a:lnTo>
                <a:lnTo>
                  <a:pt x="2445" y="2512588"/>
                </a:lnTo>
                <a:lnTo>
                  <a:pt x="0" y="25136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8">
            <a:extLst>
              <a:ext uri="{FF2B5EF4-FFF2-40B4-BE49-F238E27FC236}">
                <a16:creationId xmlns:a16="http://schemas.microsoft.com/office/drawing/2014/main" id="{B512E719-5663-49B6-B093-E662B417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1D2C-8643-A628-703A-DBFB79932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62942" cy="2489200"/>
          </a:xfrm>
          <a:effectLst/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dirty="0">
                <a:solidFill>
                  <a:schemeClr val="bg1"/>
                </a:solidFill>
              </a:rPr>
              <a:t>EMAIL VERIFICATION</a:t>
            </a:r>
            <a:endParaRPr lang="he-IL" sz="4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A5C8-C674-72D8-B2DC-58E067EC0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123267"/>
            <a:ext cx="4062942" cy="1261534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Nadav Goldin, Matan Nachmuna</a:t>
            </a:r>
            <a:endParaRPr lang="he-IL">
              <a:solidFill>
                <a:schemeClr val="bg1"/>
              </a:solidFill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E7D0B7D-36AF-417F-8C99-B1452C7E2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040" name="Freeform 6">
              <a:extLst>
                <a:ext uri="{FF2B5EF4-FFF2-40B4-BE49-F238E27FC236}">
                  <a16:creationId xmlns:a16="http://schemas.microsoft.com/office/drawing/2014/main" id="{2A325524-B5E3-4DB5-AF97-518DE9FFB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1" name="Freeform 7">
              <a:extLst>
                <a:ext uri="{FF2B5EF4-FFF2-40B4-BE49-F238E27FC236}">
                  <a16:creationId xmlns:a16="http://schemas.microsoft.com/office/drawing/2014/main" id="{8440E4BE-6F49-4FC4-9838-20C6FD714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2" name="Freeform 12">
              <a:extLst>
                <a:ext uri="{FF2B5EF4-FFF2-40B4-BE49-F238E27FC236}">
                  <a16:creationId xmlns:a16="http://schemas.microsoft.com/office/drawing/2014/main" id="{BC3F7C12-102B-499D-AB48-3B4D9E2A6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3" name="Freeform 13">
              <a:extLst>
                <a:ext uri="{FF2B5EF4-FFF2-40B4-BE49-F238E27FC236}">
                  <a16:creationId xmlns:a16="http://schemas.microsoft.com/office/drawing/2014/main" id="{2EEDF529-A27D-4971-9C72-3919B601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4" name="Freeform 14">
              <a:extLst>
                <a:ext uri="{FF2B5EF4-FFF2-40B4-BE49-F238E27FC236}">
                  <a16:creationId xmlns:a16="http://schemas.microsoft.com/office/drawing/2014/main" id="{C7BE6017-3E05-4C1C-9CEB-1CF66F05F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45" name="Freeform 15">
              <a:extLst>
                <a:ext uri="{FF2B5EF4-FFF2-40B4-BE49-F238E27FC236}">
                  <a16:creationId xmlns:a16="http://schemas.microsoft.com/office/drawing/2014/main" id="{076C2A2B-9F98-42AE-B069-55D120D7D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e-IL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9D1B3E5-9E39-D761-112A-13CEDD51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53" y="1071976"/>
            <a:ext cx="3242753" cy="6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D1CD-5F75-69F1-4861-9CC5D5AF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JavaScript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43E1C-3ED1-4D8F-DA32-7EE8323D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70" y="1885178"/>
            <a:ext cx="8018419" cy="41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482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EB13-B1B8-A8B9-2691-774A3FEC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58" y="20721"/>
            <a:ext cx="10018713" cy="1752599"/>
          </a:xfrm>
        </p:spPr>
        <p:txBody>
          <a:bodyPr/>
          <a:lstStyle/>
          <a:p>
            <a:r>
              <a:rPr lang="en-US" dirty="0"/>
              <a:t>Backend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82C5E-4C35-A77F-3957-F44A7D78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2" y="139556"/>
            <a:ext cx="2420959" cy="191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85308-6008-3D1F-E404-BA0B0BE3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79" y="1424703"/>
            <a:ext cx="4428270" cy="1104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64F29-51DB-36C2-C8BF-8D3C69C8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180" y="2793944"/>
            <a:ext cx="3261638" cy="1104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D603B0-7804-FDA3-C3AC-387775CA0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950" y="4163186"/>
            <a:ext cx="5956099" cy="21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931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675-B455-6712-A67E-A4838E0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47" y="26385"/>
            <a:ext cx="10018713" cy="1752599"/>
          </a:xfrm>
        </p:spPr>
        <p:txBody>
          <a:bodyPr/>
          <a:lstStyle/>
          <a:p>
            <a:r>
              <a:rPr lang="en-US" dirty="0"/>
              <a:t>Server on </a:t>
            </a:r>
            <a:r>
              <a:rPr lang="en-US" dirty="0" err="1"/>
              <a:t>vercel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DEDCF-13CB-AFB9-743C-2E477F92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53" y="1404163"/>
            <a:ext cx="43053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58B1A-1B8E-E150-DC72-16410F23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16" y="2130320"/>
            <a:ext cx="623887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5E729-EB76-7B07-E4C8-141125A4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76" y="4192577"/>
            <a:ext cx="7575248" cy="2522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C36CA-B5A6-6F10-EE8A-D0E63DDE1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211" y="2600965"/>
            <a:ext cx="404812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9B6A5-9D3C-16ED-1A48-B0C0810C3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753" y="2713084"/>
            <a:ext cx="5091241" cy="12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660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64CB01B-FE51-5D07-DDE2-7A1B4A17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58" y="20721"/>
            <a:ext cx="10018713" cy="1752599"/>
          </a:xfrm>
        </p:spPr>
        <p:txBody>
          <a:bodyPr/>
          <a:lstStyle/>
          <a:p>
            <a:r>
              <a:rPr lang="en-US" dirty="0"/>
              <a:t>Backend – register POST request</a:t>
            </a:r>
            <a:endParaRPr lang="he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8355A-17AF-14E0-2D38-3104D0C8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24" y="1390234"/>
            <a:ext cx="7217951" cy="2217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85C55-4B27-7586-C07F-814E9B8C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24" y="3715167"/>
            <a:ext cx="8750908" cy="1752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CEB8C-DE26-D3E3-8BDD-0CA9FBD41945}"/>
              </a:ext>
            </a:extLst>
          </p:cNvPr>
          <p:cNvSpPr txBox="1"/>
          <p:nvPr/>
        </p:nvSpPr>
        <p:spPr>
          <a:xfrm>
            <a:off x="9441496" y="3802793"/>
            <a:ext cx="1627465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Creating token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73968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DD1C61-946D-82F2-7B6D-22943793A5FE}"/>
              </a:ext>
            </a:extLst>
          </p:cNvPr>
          <p:cNvGrpSpPr/>
          <p:nvPr/>
        </p:nvGrpSpPr>
        <p:grpSpPr>
          <a:xfrm>
            <a:off x="2255151" y="1514019"/>
            <a:ext cx="8239125" cy="3129450"/>
            <a:chOff x="401623" y="1416058"/>
            <a:chExt cx="11506200" cy="4657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EC89CF-A15C-1F05-E74E-BAFA967C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623" y="1416058"/>
              <a:ext cx="11506200" cy="17049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78882C-7C91-BDE6-E070-F81B32D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121033"/>
              <a:ext cx="11506200" cy="29527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7CA6238-48CE-45F5-C9CC-A914169A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151" y="4839150"/>
            <a:ext cx="8239125" cy="13811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A6CD3A-4D4C-A3F6-AC0C-A3B9D9E60223}"/>
              </a:ext>
            </a:extLst>
          </p:cNvPr>
          <p:cNvSpPr txBox="1">
            <a:spLocks/>
          </p:cNvSpPr>
          <p:nvPr/>
        </p:nvSpPr>
        <p:spPr>
          <a:xfrm>
            <a:off x="1365358" y="2072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Backend – register POST request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11863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F839-1492-278D-9B64-D9BC55A6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92561"/>
            <a:ext cx="10018713" cy="1752599"/>
          </a:xfrm>
        </p:spPr>
        <p:txBody>
          <a:bodyPr/>
          <a:lstStyle/>
          <a:p>
            <a:r>
              <a:rPr lang="en-US" dirty="0"/>
              <a:t>Verification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4294B-96AE-2C0F-D891-DDD29471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08" y="1587035"/>
            <a:ext cx="4666245" cy="1756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ED915-3ACF-2376-8905-F96922087B32}"/>
              </a:ext>
            </a:extLst>
          </p:cNvPr>
          <p:cNvSpPr txBox="1"/>
          <p:nvPr/>
        </p:nvSpPr>
        <p:spPr>
          <a:xfrm>
            <a:off x="1086642" y="2142037"/>
            <a:ext cx="2322136" cy="646331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After the user click on Register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8FEF-20C6-F6AB-42E9-F94A01E79E29}"/>
              </a:ext>
            </a:extLst>
          </p:cNvPr>
          <p:cNvSpPr txBox="1"/>
          <p:nvPr/>
        </p:nvSpPr>
        <p:spPr>
          <a:xfrm>
            <a:off x="1086642" y="4444512"/>
            <a:ext cx="2322136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Email sent to the user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641B9-6C0A-91E2-4B97-A663B991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08" y="3514629"/>
            <a:ext cx="7094066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61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1F19E4-B3BC-92BA-75D0-D37A14221DDA}"/>
              </a:ext>
            </a:extLst>
          </p:cNvPr>
          <p:cNvGrpSpPr/>
          <p:nvPr/>
        </p:nvGrpSpPr>
        <p:grpSpPr>
          <a:xfrm>
            <a:off x="263612" y="1862211"/>
            <a:ext cx="11829535" cy="4938829"/>
            <a:chOff x="-256527" y="314614"/>
            <a:chExt cx="14168210" cy="54719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30C29C-2362-4912-C238-5C875FAE1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512" b="18772"/>
            <a:stretch/>
          </p:blipFill>
          <p:spPr>
            <a:xfrm>
              <a:off x="6803811" y="1978829"/>
              <a:ext cx="7107872" cy="38077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9C99B1-C426-09A3-ADE5-B468BCE25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6527" y="314614"/>
              <a:ext cx="7981951" cy="364807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EA5F1E9-9D67-0FBC-8822-651B88A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88" y="-32499"/>
            <a:ext cx="9064624" cy="1456038"/>
          </a:xfrm>
        </p:spPr>
        <p:txBody>
          <a:bodyPr/>
          <a:lstStyle/>
          <a:p>
            <a:r>
              <a:rPr lang="en-US" dirty="0"/>
              <a:t>Server verifying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41FE-1E6D-C25C-12C2-007D552F2713}"/>
              </a:ext>
            </a:extLst>
          </p:cNvPr>
          <p:cNvSpPr txBox="1"/>
          <p:nvPr/>
        </p:nvSpPr>
        <p:spPr>
          <a:xfrm>
            <a:off x="9394877" y="695520"/>
            <a:ext cx="1804839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Verification link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4B4F-C702-D709-F16E-F02A71747011}"/>
              </a:ext>
            </a:extLst>
          </p:cNvPr>
          <p:cNvSpPr txBox="1"/>
          <p:nvPr/>
        </p:nvSpPr>
        <p:spPr>
          <a:xfrm>
            <a:off x="5127970" y="1463764"/>
            <a:ext cx="407106" cy="369332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IV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3AC92-F421-D1D9-D31E-BAB284B7E5DA}"/>
              </a:ext>
            </a:extLst>
          </p:cNvPr>
          <p:cNvSpPr txBox="1"/>
          <p:nvPr/>
        </p:nvSpPr>
        <p:spPr>
          <a:xfrm>
            <a:off x="8492459" y="1476037"/>
            <a:ext cx="1804838" cy="369332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Encrypted email</a:t>
            </a:r>
            <a:endParaRPr lang="he-IL" dirty="0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A65685B-F86C-373D-D73C-EBB71EA5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27" y="1158510"/>
            <a:ext cx="114835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rgbClr val="3085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https://email-verification-server.vercel.app/api/verify?token=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44a29d840a8578880f0de912cd40b117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rgbClr val="3085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244c2c1f214d02500c3e178997841fb0c81bc35dedd7ef8bbfb4a732bf28a7ef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605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9612-D1C7-6E9A-D8CF-3252C93F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746794"/>
            <a:ext cx="8318543" cy="40464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5EB68A-364F-2C67-79D7-8E32F3CA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88" y="-32499"/>
            <a:ext cx="9064624" cy="1456038"/>
          </a:xfrm>
        </p:spPr>
        <p:txBody>
          <a:bodyPr/>
          <a:lstStyle/>
          <a:p>
            <a:r>
              <a:rPr lang="en-US" dirty="0"/>
              <a:t>Server verifying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0EE78-4983-F6A3-CB52-B1C0FF83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36" y="1259623"/>
            <a:ext cx="10657277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8668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2737-66C1-6436-9179-C3E3D924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10" y="926261"/>
            <a:ext cx="11022979" cy="2920313"/>
          </a:xfrm>
        </p:spPr>
        <p:txBody>
          <a:bodyPr/>
          <a:lstStyle/>
          <a:p>
            <a:r>
              <a:rPr lang="en-US" dirty="0"/>
              <a:t>How to create password for sending emails?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ABCA9-0C7A-ECB9-C286-43C846FA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01" y="3113407"/>
            <a:ext cx="5862993" cy="20851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B846B-05BC-4ADF-F57F-CE557B59FC4D}"/>
              </a:ext>
            </a:extLst>
          </p:cNvPr>
          <p:cNvSpPr/>
          <p:nvPr/>
        </p:nvSpPr>
        <p:spPr>
          <a:xfrm>
            <a:off x="4094206" y="4300150"/>
            <a:ext cx="3402227" cy="354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94783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6F9EB-3B40-61A0-8134-B3AFD826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12" y="1298672"/>
            <a:ext cx="6563499" cy="317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8B6F0E-A8B9-DCEC-BECB-3BEE6AE4D940}"/>
              </a:ext>
            </a:extLst>
          </p:cNvPr>
          <p:cNvGrpSpPr/>
          <p:nvPr/>
        </p:nvGrpSpPr>
        <p:grpSpPr>
          <a:xfrm>
            <a:off x="3680449" y="2286081"/>
            <a:ext cx="5274362" cy="3670441"/>
            <a:chOff x="2964978" y="1814513"/>
            <a:chExt cx="6410325" cy="45387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AC37D4-811C-9C9B-BC8C-50DD2A079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676" y="5111469"/>
              <a:ext cx="6238956" cy="124183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9EE81F-8C72-31A2-0E7E-96715409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4978" y="1814513"/>
              <a:ext cx="6410325" cy="32861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244DC1B-011F-EA00-7DFE-CD5CD63B9D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41"/>
          <a:stretch/>
        </p:blipFill>
        <p:spPr>
          <a:xfrm>
            <a:off x="8124374" y="3491521"/>
            <a:ext cx="3971623" cy="3366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3EF5E-6FFA-AD44-CC96-F82CA476E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3664" y="80675"/>
            <a:ext cx="1642333" cy="1863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1DCFFC-109E-45E4-6FB4-F763F67AF20C}"/>
              </a:ext>
            </a:extLst>
          </p:cNvPr>
          <p:cNvSpPr txBox="1"/>
          <p:nvPr/>
        </p:nvSpPr>
        <p:spPr>
          <a:xfrm>
            <a:off x="3466785" y="161240"/>
            <a:ext cx="424621" cy="5956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1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8C592-8F43-5B0B-CDA0-1C8B9663EA6E}"/>
              </a:ext>
            </a:extLst>
          </p:cNvPr>
          <p:cNvSpPr txBox="1"/>
          <p:nvPr/>
        </p:nvSpPr>
        <p:spPr>
          <a:xfrm>
            <a:off x="2897711" y="914858"/>
            <a:ext cx="424621" cy="5956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2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82DB4-DE2A-627A-7FF1-67FA828000CC}"/>
              </a:ext>
            </a:extLst>
          </p:cNvPr>
          <p:cNvSpPr txBox="1"/>
          <p:nvPr/>
        </p:nvSpPr>
        <p:spPr>
          <a:xfrm>
            <a:off x="7114170" y="1979518"/>
            <a:ext cx="424621" cy="5956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3</a:t>
            </a:r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D657C-5484-3C17-62F3-F6815B6E7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720" y="5828655"/>
            <a:ext cx="139065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760FCB-F32E-577B-1817-0C7FBE27754E}"/>
              </a:ext>
            </a:extLst>
          </p:cNvPr>
          <p:cNvSpPr txBox="1"/>
          <p:nvPr/>
        </p:nvSpPr>
        <p:spPr>
          <a:xfrm>
            <a:off x="3891406" y="179419"/>
            <a:ext cx="52743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e-IL" sz="2800" i="1" dirty="0">
                <a:hlinkClick r:id="rId9"/>
              </a:rPr>
              <a:t>https://myaccount.google.com/</a:t>
            </a:r>
            <a:endParaRPr lang="he-IL" sz="28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50818-CC66-89A0-AA97-D0D224D621E2}"/>
              </a:ext>
            </a:extLst>
          </p:cNvPr>
          <p:cNvSpPr txBox="1"/>
          <p:nvPr/>
        </p:nvSpPr>
        <p:spPr>
          <a:xfrm>
            <a:off x="10684389" y="3193717"/>
            <a:ext cx="424621" cy="5956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4</a:t>
            </a:r>
            <a:endParaRPr lang="he-I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B360AB-B92F-C24A-E192-00D216EAE8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7883" y="3828759"/>
            <a:ext cx="1674708" cy="5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4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C143-2D63-DCBE-6008-57A38DE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1573"/>
            <a:ext cx="10018713" cy="1752599"/>
          </a:xfrm>
        </p:spPr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DAC9-F808-70F6-2BD2-964D4FF0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The registration page allows new users to create an account.</a:t>
            </a:r>
          </a:p>
          <a:p>
            <a:pPr algn="l" rtl="0"/>
            <a:r>
              <a:rPr lang="en-US" u="sng" dirty="0"/>
              <a:t>Account verification ensures that users are registered with a valid email address.</a:t>
            </a:r>
          </a:p>
          <a:p>
            <a:pPr algn="l" rtl="0"/>
            <a:r>
              <a:rPr lang="en-US" b="1" dirty="0"/>
              <a:t>Ensures that the email belong to the user.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0015288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06C2-2104-8C35-0EF0-C27129E8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70021"/>
            <a:ext cx="10018713" cy="1752599"/>
          </a:xfrm>
        </p:spPr>
        <p:txBody>
          <a:bodyPr/>
          <a:lstStyle/>
          <a:p>
            <a:r>
              <a:rPr lang="en-US" dirty="0" err="1"/>
              <a:t>vercel.json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BA5E5-C8E1-2143-D2B5-8FEF890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822620"/>
            <a:ext cx="1647825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38294-3651-3EBD-9475-045C7F67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77" y="3575219"/>
            <a:ext cx="4572644" cy="18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222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D3551C9-1B8E-DBD0-8E69-38F5F6E2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09" r="18508" b="-1"/>
          <a:stretch/>
        </p:blipFill>
        <p:spPr>
          <a:xfrm>
            <a:off x="20" y="10"/>
            <a:ext cx="6470908" cy="6857990"/>
          </a:xfrm>
          <a:custGeom>
            <a:avLst/>
            <a:gdLst/>
            <a:ahLst/>
            <a:cxnLst/>
            <a:rect l="l" t="t" r="r" b="b"/>
            <a:pathLst>
              <a:path w="6470928" h="6858000">
                <a:moveTo>
                  <a:pt x="0" y="0"/>
                </a:moveTo>
                <a:lnTo>
                  <a:pt x="5180733" y="0"/>
                </a:lnTo>
                <a:lnTo>
                  <a:pt x="4548412" y="2502760"/>
                </a:lnTo>
                <a:lnTo>
                  <a:pt x="4562355" y="2506282"/>
                </a:lnTo>
                <a:lnTo>
                  <a:pt x="4548102" y="2512589"/>
                </a:lnTo>
                <a:lnTo>
                  <a:pt x="64709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30" name="Picture 6" descr="How to Get Verified on Facebook: A Step by Step Guide">
            <a:extLst>
              <a:ext uri="{FF2B5EF4-FFF2-40B4-BE49-F238E27FC236}">
                <a16:creationId xmlns:a16="http://schemas.microsoft.com/office/drawing/2014/main" id="{145E584A-DC7C-2290-F6D0-A2E8C4D1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311"/>
          <a:stretch/>
        </p:blipFill>
        <p:spPr bwMode="auto">
          <a:xfrm>
            <a:off x="4545660" y="10"/>
            <a:ext cx="7646340" cy="6857990"/>
          </a:xfrm>
          <a:custGeom>
            <a:avLst/>
            <a:gdLst/>
            <a:ahLst/>
            <a:cxnLst/>
            <a:rect l="l" t="t" r="r" b="b"/>
            <a:pathLst>
              <a:path w="7646340" h="6858000">
                <a:moveTo>
                  <a:pt x="635077" y="0"/>
                </a:moveTo>
                <a:lnTo>
                  <a:pt x="7646340" y="0"/>
                </a:lnTo>
                <a:lnTo>
                  <a:pt x="7646340" y="6858000"/>
                </a:lnTo>
                <a:lnTo>
                  <a:pt x="1925271" y="6858000"/>
                </a:lnTo>
                <a:lnTo>
                  <a:pt x="2445" y="2512588"/>
                </a:lnTo>
                <a:lnTo>
                  <a:pt x="0" y="25136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B1D2C-8643-A628-703A-DBFB79932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62942" cy="2489200"/>
          </a:xfrm>
          <a:effectLst/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dirty="0">
                <a:solidFill>
                  <a:schemeClr val="bg1"/>
                </a:solidFill>
              </a:rPr>
              <a:t>EMAIL VERIFICATION</a:t>
            </a:r>
            <a:endParaRPr lang="he-IL" sz="4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A5C8-C674-72D8-B2DC-58E067EC0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123267"/>
            <a:ext cx="4062942" cy="1261534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Nadav Goldin, Matan Nachmuna</a:t>
            </a:r>
            <a:endParaRPr lang="he-IL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1B3E5-9E39-D761-112A-13CEDD51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53" y="1071976"/>
            <a:ext cx="3242753" cy="6525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CD9BB-CD9E-64FD-AFA7-473B75CE38B7}"/>
              </a:ext>
            </a:extLst>
          </p:cNvPr>
          <p:cNvSpPr txBox="1">
            <a:spLocks/>
          </p:cNvSpPr>
          <p:nvPr/>
        </p:nvSpPr>
        <p:spPr>
          <a:xfrm>
            <a:off x="396746" y="808168"/>
            <a:ext cx="4641049" cy="13300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he-IL" sz="6600" dirty="0">
              <a:solidFill>
                <a:schemeClr val="bg1"/>
              </a:solidFill>
            </a:endParaRPr>
          </a:p>
        </p:txBody>
      </p:sp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71425B-66DD-D6CF-C0E4-765AF1305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64" y="897925"/>
            <a:ext cx="5766487" cy="3509318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67FACA8-FA4E-9843-579E-982310880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8" y="742593"/>
            <a:ext cx="4905045" cy="4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6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8F3F7C-1A39-DD2C-7313-C9A379CD7BAC}"/>
              </a:ext>
            </a:extLst>
          </p:cNvPr>
          <p:cNvSpPr txBox="1"/>
          <p:nvPr/>
        </p:nvSpPr>
        <p:spPr>
          <a:xfrm>
            <a:off x="2710249" y="1751220"/>
            <a:ext cx="66561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Nodemailer</a:t>
            </a:r>
            <a:r>
              <a:rPr lang="en-US" b="1" dirty="0"/>
              <a:t> History</a:t>
            </a:r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Creation</a:t>
            </a:r>
            <a:r>
              <a:rPr lang="en-US" dirty="0"/>
              <a:t>: </a:t>
            </a:r>
            <a:r>
              <a:rPr lang="en-US" dirty="0" err="1"/>
              <a:t>Nodemailer</a:t>
            </a:r>
            <a:r>
              <a:rPr lang="en-US" dirty="0"/>
              <a:t> was created by Andris </a:t>
            </a:r>
            <a:r>
              <a:rPr lang="en-US" dirty="0" err="1"/>
              <a:t>Reinman</a:t>
            </a:r>
            <a:r>
              <a:rPr lang="en-US" dirty="0"/>
              <a:t> in 2010.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It was developed to address the lack of good email 		sending options in the Node.js ecosystem.</a:t>
            </a:r>
          </a:p>
          <a:p>
            <a:endParaRPr lang="en-US" dirty="0"/>
          </a:p>
          <a:p>
            <a:r>
              <a:rPr lang="en-US" b="1" dirty="0"/>
              <a:t>Growth</a:t>
            </a:r>
            <a:r>
              <a:rPr lang="en-US" dirty="0"/>
              <a:t>: Over the years, </a:t>
            </a:r>
            <a:r>
              <a:rPr lang="en-US" dirty="0" err="1"/>
              <a:t>Nodemailer</a:t>
            </a:r>
            <a:r>
              <a:rPr lang="en-US" dirty="0"/>
              <a:t> has become the de facto 		standard for sending emails in Node.js applications.</a:t>
            </a:r>
          </a:p>
          <a:p>
            <a:endParaRPr lang="en-US" dirty="0"/>
          </a:p>
          <a:p>
            <a:r>
              <a:rPr lang="en-US" b="1" dirty="0"/>
              <a:t>Community</a:t>
            </a:r>
            <a:r>
              <a:rPr lang="en-US" dirty="0"/>
              <a:t>: It has a large user base and strong community 				        support, leading to continuous development 				        and improvement.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A1EF-E482-4576-A2E1-A6B166A87BD0}"/>
              </a:ext>
            </a:extLst>
          </p:cNvPr>
          <p:cNvSpPr txBox="1"/>
          <p:nvPr/>
        </p:nvSpPr>
        <p:spPr>
          <a:xfrm>
            <a:off x="4695567" y="873211"/>
            <a:ext cx="2800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nodemailer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27831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79A95-00CF-B0BA-8FC5-C9EDA284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71" y="57294"/>
            <a:ext cx="6060861" cy="4260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540B4-50D0-4BDF-9CE2-F76F2D77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4416897"/>
            <a:ext cx="8334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96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8BC-FA09-58C3-0252-AE6223C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65670"/>
            <a:ext cx="10018713" cy="1752599"/>
          </a:xfrm>
        </p:spPr>
        <p:txBody>
          <a:bodyPr/>
          <a:lstStyle/>
          <a:p>
            <a:r>
              <a:rPr lang="en-US" dirty="0"/>
              <a:t>Registration Process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C6D5-BBE2-36CA-16B4-84DC4E54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A user fills out the registration form – POST request to server.</a:t>
            </a:r>
          </a:p>
          <a:p>
            <a:pPr algn="l" rtl="0"/>
            <a:r>
              <a:rPr lang="en-US" dirty="0"/>
              <a:t>The server sending an email to verify the account.</a:t>
            </a:r>
          </a:p>
          <a:p>
            <a:pPr algn="l" rtl="0"/>
            <a:r>
              <a:rPr lang="en-US" dirty="0"/>
              <a:t>The user clicks on the verification link in the email.</a:t>
            </a:r>
          </a:p>
          <a:p>
            <a:pPr algn="l" rtl="0"/>
            <a:r>
              <a:rPr lang="en-US" dirty="0"/>
              <a:t>The account is verified and can be logged in.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28084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C92EEBA-63E6-EE65-EADF-D0C05A5B2908}"/>
              </a:ext>
            </a:extLst>
          </p:cNvPr>
          <p:cNvGrpSpPr/>
          <p:nvPr/>
        </p:nvGrpSpPr>
        <p:grpSpPr>
          <a:xfrm>
            <a:off x="2537255" y="1725139"/>
            <a:ext cx="8246074" cy="3100004"/>
            <a:chOff x="2578444" y="753074"/>
            <a:chExt cx="8246074" cy="3100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50FD1B-E235-3027-FF07-617AF849C1C8}"/>
                </a:ext>
              </a:extLst>
            </p:cNvPr>
            <p:cNvSpPr txBox="1"/>
            <p:nvPr/>
          </p:nvSpPr>
          <p:spPr>
            <a:xfrm>
              <a:off x="2784389" y="1465991"/>
              <a:ext cx="17299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Fill the form</a:t>
              </a:r>
              <a:endParaRPr lang="he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2C8737-B489-2E13-760D-D202092098B6}"/>
                </a:ext>
              </a:extLst>
            </p:cNvPr>
            <p:cNvSpPr txBox="1"/>
            <p:nvPr/>
          </p:nvSpPr>
          <p:spPr>
            <a:xfrm>
              <a:off x="2784389" y="2178908"/>
              <a:ext cx="10709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Sign-up</a:t>
              </a:r>
              <a:endParaRPr lang="he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3952BA-D132-C76E-2954-990552180334}"/>
                </a:ext>
              </a:extLst>
            </p:cNvPr>
            <p:cNvSpPr txBox="1"/>
            <p:nvPr/>
          </p:nvSpPr>
          <p:spPr>
            <a:xfrm>
              <a:off x="2578444" y="753074"/>
              <a:ext cx="17299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7529C3-5DF0-98D0-E8A7-0BFEBD6F4E42}"/>
                </a:ext>
              </a:extLst>
            </p:cNvPr>
            <p:cNvSpPr txBox="1"/>
            <p:nvPr/>
          </p:nvSpPr>
          <p:spPr>
            <a:xfrm>
              <a:off x="7978346" y="770238"/>
              <a:ext cx="17299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04A93D-6B6C-EFBC-3229-C219D2893365}"/>
                </a:ext>
              </a:extLst>
            </p:cNvPr>
            <p:cNvCxnSpPr/>
            <p:nvPr/>
          </p:nvCxnSpPr>
          <p:spPr>
            <a:xfrm>
              <a:off x="4753232" y="2413686"/>
              <a:ext cx="2487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6B2D9-056B-EDF5-4E97-8B93BDB283E5}"/>
                </a:ext>
              </a:extLst>
            </p:cNvPr>
            <p:cNvSpPr txBox="1"/>
            <p:nvPr/>
          </p:nvSpPr>
          <p:spPr>
            <a:xfrm>
              <a:off x="4926227" y="1650657"/>
              <a:ext cx="233954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Send POST signup request to the server</a:t>
              </a:r>
              <a:endParaRPr lang="he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859D1-9606-E569-AA5D-EF1645B9497C}"/>
                </a:ext>
              </a:extLst>
            </p:cNvPr>
            <p:cNvSpPr txBox="1"/>
            <p:nvPr/>
          </p:nvSpPr>
          <p:spPr>
            <a:xfrm>
              <a:off x="8229595" y="2112322"/>
              <a:ext cx="259492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Send email to the client with the verification link</a:t>
              </a:r>
              <a:endParaRPr lang="he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E8BC7-6C47-B026-0377-FF4948DECE9B}"/>
                </a:ext>
              </a:extLst>
            </p:cNvPr>
            <p:cNvSpPr txBox="1"/>
            <p:nvPr/>
          </p:nvSpPr>
          <p:spPr>
            <a:xfrm>
              <a:off x="2784389" y="3084381"/>
              <a:ext cx="172994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Press on the verification link</a:t>
              </a:r>
              <a:endParaRPr lang="he-IL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8D09D6-E959-2798-0159-13333C4F9013}"/>
                </a:ext>
              </a:extLst>
            </p:cNvPr>
            <p:cNvCxnSpPr/>
            <p:nvPr/>
          </p:nvCxnSpPr>
          <p:spPr>
            <a:xfrm>
              <a:off x="4777945" y="3529913"/>
              <a:ext cx="2487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D128B-E7B2-35F8-430F-CC8695568765}"/>
                </a:ext>
              </a:extLst>
            </p:cNvPr>
            <p:cNvSpPr txBox="1"/>
            <p:nvPr/>
          </p:nvSpPr>
          <p:spPr>
            <a:xfrm>
              <a:off x="8229595" y="3206747"/>
              <a:ext cx="216655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Verifying the user and display message</a:t>
              </a:r>
              <a:endParaRPr lang="he-IL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BD6259C-BC76-30E8-417B-92AC761C2F3B}"/>
              </a:ext>
            </a:extLst>
          </p:cNvPr>
          <p:cNvCxnSpPr>
            <a:cxnSpLocks/>
          </p:cNvCxnSpPr>
          <p:nvPr/>
        </p:nvCxnSpPr>
        <p:spPr>
          <a:xfrm flipH="1">
            <a:off x="4085968" y="3588948"/>
            <a:ext cx="4028302" cy="29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C8DD42-F1E4-9C4D-ED4E-1FB0D4B10247}"/>
              </a:ext>
            </a:extLst>
          </p:cNvPr>
          <p:cNvSpPr txBox="1"/>
          <p:nvPr/>
        </p:nvSpPr>
        <p:spPr>
          <a:xfrm>
            <a:off x="4736756" y="92479"/>
            <a:ext cx="1804839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Verification link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31DE8-94EC-E06B-C49E-90963B5E676F}"/>
              </a:ext>
            </a:extLst>
          </p:cNvPr>
          <p:cNvSpPr txBox="1"/>
          <p:nvPr/>
        </p:nvSpPr>
        <p:spPr>
          <a:xfrm>
            <a:off x="5127970" y="1092922"/>
            <a:ext cx="407106" cy="369332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IV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0BC25-431D-C2A5-CA81-6739CE92381D}"/>
              </a:ext>
            </a:extLst>
          </p:cNvPr>
          <p:cNvSpPr txBox="1"/>
          <p:nvPr/>
        </p:nvSpPr>
        <p:spPr>
          <a:xfrm>
            <a:off x="8492459" y="1105195"/>
            <a:ext cx="1804838" cy="369332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Encrypted email</a:t>
            </a:r>
            <a:endParaRPr lang="he-IL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DF993F5-E330-E184-9CE4-9798F669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7" y="723840"/>
            <a:ext cx="113270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rgbClr val="3085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https://email-verification-server.vercel.app/api/verify?token=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44a29d840a8578880f0de912cd40b117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rgbClr val="3085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kumimoji="0" lang="he-IL" altLang="he-IL" sz="11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244c2c1f214d02500c3e178997841fb0c81bc35dedd7ef8bbfb4a732bf28a7ef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21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1C075D-041C-DFC9-3C36-E776A5825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9" y="398014"/>
            <a:ext cx="11802902" cy="6061971"/>
          </a:xfrm>
        </p:spPr>
      </p:pic>
    </p:spTree>
    <p:extLst>
      <p:ext uri="{BB962C8B-B14F-4D97-AF65-F5344CB8AC3E}">
        <p14:creationId xmlns:p14="http://schemas.microsoft.com/office/powerpoint/2010/main" val="5678633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3493-27E1-E39B-B427-F98E6BF0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7" y="0"/>
            <a:ext cx="10018713" cy="1752599"/>
          </a:xfrm>
        </p:spPr>
        <p:txBody>
          <a:bodyPr/>
          <a:lstStyle/>
          <a:p>
            <a:r>
              <a:rPr lang="en-US" dirty="0"/>
              <a:t>Sign Up page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AAD15-C0FE-0B89-FFCA-0EB72F66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632" y="1546130"/>
            <a:ext cx="2525799" cy="7035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72FACB-5387-84FC-BA58-30D5261BED1A}"/>
              </a:ext>
            </a:extLst>
          </p:cNvPr>
          <p:cNvGrpSpPr/>
          <p:nvPr/>
        </p:nvGrpSpPr>
        <p:grpSpPr>
          <a:xfrm>
            <a:off x="1749564" y="2658305"/>
            <a:ext cx="10018712" cy="3205436"/>
            <a:chOff x="1947272" y="2239775"/>
            <a:chExt cx="9661456" cy="2856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DE02E-67E8-E231-20A0-390C294C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272" y="2239775"/>
              <a:ext cx="6537299" cy="4429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18EA6-E309-D4F1-7905-D7E1BB59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0575" y="2682681"/>
              <a:ext cx="6162675" cy="17335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27FF6E-79F1-D7DC-5708-961E9D0B4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0575" y="4416231"/>
              <a:ext cx="9558153" cy="679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1973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77FA1-9172-2C4F-4367-528B26A42547}"/>
              </a:ext>
            </a:extLst>
          </p:cNvPr>
          <p:cNvGrpSpPr/>
          <p:nvPr/>
        </p:nvGrpSpPr>
        <p:grpSpPr>
          <a:xfrm>
            <a:off x="2580770" y="1476825"/>
            <a:ext cx="7030459" cy="4956925"/>
            <a:chOff x="6980233" y="924892"/>
            <a:chExt cx="5187583" cy="42035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24C343-A856-8DF1-5163-98638E94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4417" y="924892"/>
              <a:ext cx="5163399" cy="10763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C93D56-BFE2-34E0-5510-53B2B4A5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0233" y="1720602"/>
              <a:ext cx="5187583" cy="340782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3C8B6AE-6C14-3299-8ABE-CE0345B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7" y="0"/>
            <a:ext cx="10018713" cy="1752599"/>
          </a:xfrm>
        </p:spPr>
        <p:txBody>
          <a:bodyPr/>
          <a:lstStyle/>
          <a:p>
            <a:r>
              <a:rPr lang="en-US" dirty="0"/>
              <a:t>Sign Up page – client on </a:t>
            </a:r>
            <a:r>
              <a:rPr lang="en-US" dirty="0" err="1"/>
              <a:t>vercel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595003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343</TotalTime>
  <Words>330</Words>
  <Application>Microsoft Office PowerPoint</Application>
  <PresentationFormat>Widescreen</PresentationFormat>
  <Paragraphs>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Corbel</vt:lpstr>
      <vt:lpstr>Parallax</vt:lpstr>
      <vt:lpstr>EMAIL VERIFICATION</vt:lpstr>
      <vt:lpstr>Introduction</vt:lpstr>
      <vt:lpstr>PowerPoint Presentation</vt:lpstr>
      <vt:lpstr>PowerPoint Presentation</vt:lpstr>
      <vt:lpstr>Registration Process</vt:lpstr>
      <vt:lpstr>PowerPoint Presentation</vt:lpstr>
      <vt:lpstr>PowerPoint Presentation</vt:lpstr>
      <vt:lpstr>Sign Up page</vt:lpstr>
      <vt:lpstr>Sign Up page – client on vercel</vt:lpstr>
      <vt:lpstr>JavaScript</vt:lpstr>
      <vt:lpstr>Backend</vt:lpstr>
      <vt:lpstr>Server on vercel</vt:lpstr>
      <vt:lpstr>Backend – register POST request</vt:lpstr>
      <vt:lpstr>PowerPoint Presentation</vt:lpstr>
      <vt:lpstr>Verification</vt:lpstr>
      <vt:lpstr>Server verifying</vt:lpstr>
      <vt:lpstr>Server verifying</vt:lpstr>
      <vt:lpstr>How to create password for sending emails?</vt:lpstr>
      <vt:lpstr>PowerPoint Presentation</vt:lpstr>
      <vt:lpstr>vercel.json</vt:lpstr>
      <vt:lpstr>EMAIL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נדב גולדין</dc:creator>
  <cp:lastModifiedBy>נדב גולדין</cp:lastModifiedBy>
  <cp:revision>16</cp:revision>
  <dcterms:created xsi:type="dcterms:W3CDTF">2024-07-18T11:22:46Z</dcterms:created>
  <dcterms:modified xsi:type="dcterms:W3CDTF">2024-08-03T15:08:00Z</dcterms:modified>
</cp:coreProperties>
</file>